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1" r:id="rId4"/>
    <p:sldId id="273" r:id="rId5"/>
    <p:sldId id="274" r:id="rId6"/>
    <p:sldId id="275" r:id="rId7"/>
    <p:sldId id="276" r:id="rId8"/>
    <p:sldId id="277" r:id="rId9"/>
    <p:sldId id="278" r:id="rId10"/>
    <p:sldId id="279" r:id="rId11"/>
    <p:sldId id="280" r:id="rId12"/>
    <p:sldId id="281" r:id="rId13"/>
    <p:sldId id="260" r:id="rId14"/>
    <p:sldId id="261" r:id="rId15"/>
    <p:sldId id="282" r:id="rId16"/>
    <p:sldId id="283" r:id="rId17"/>
    <p:sldId id="284" r:id="rId18"/>
    <p:sldId id="285" r:id="rId19"/>
    <p:sldId id="286" r:id="rId20"/>
    <p:sldId id="287" r:id="rId21"/>
    <p:sldId id="288" r:id="rId22"/>
    <p:sldId id="289" r:id="rId23"/>
    <p:sldId id="262" r:id="rId24"/>
    <p:sldId id="263" r:id="rId25"/>
    <p:sldId id="264" r:id="rId26"/>
    <p:sldId id="265" r:id="rId27"/>
    <p:sldId id="266" r:id="rId28"/>
    <p:sldId id="267" r:id="rId29"/>
    <p:sldId id="268" r:id="rId30"/>
    <p:sldId id="269" r:id="rId31"/>
    <p:sldId id="270"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1DED-EA1E-4C7C-AC1B-4920B0A64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59A46D-7F0C-869F-9AEE-396837345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4DCA0C-8856-EB4B-D306-D23F614854B3}"/>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5" name="Footer Placeholder 4">
            <a:extLst>
              <a:ext uri="{FF2B5EF4-FFF2-40B4-BE49-F238E27FC236}">
                <a16:creationId xmlns:a16="http://schemas.microsoft.com/office/drawing/2014/main" id="{37D72987-DADD-ED29-7A9B-3339EF2CB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DC5AE-0C08-23C2-8EAF-5A86EF372880}"/>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27051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85E5-4538-39FC-50D9-AB49DDC041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B2CC4-CDDB-6809-AA6D-2197910A7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22C00-3B19-2083-AE8A-39A95BAF1744}"/>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5" name="Footer Placeholder 4">
            <a:extLst>
              <a:ext uri="{FF2B5EF4-FFF2-40B4-BE49-F238E27FC236}">
                <a16:creationId xmlns:a16="http://schemas.microsoft.com/office/drawing/2014/main" id="{741B9448-35EA-4263-AFAB-67528F99C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9E7B4-1C50-26ED-D35D-BA696D0E1BD4}"/>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353872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547ED8-A50A-B577-3147-AE7201DEA8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A02BEB-AAFD-2778-0135-CBF6FE9F2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4282C-B0E8-1F3D-C7B3-D924300349D6}"/>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5" name="Footer Placeholder 4">
            <a:extLst>
              <a:ext uri="{FF2B5EF4-FFF2-40B4-BE49-F238E27FC236}">
                <a16:creationId xmlns:a16="http://schemas.microsoft.com/office/drawing/2014/main" id="{F895FFC3-0BD6-6739-A93F-E9DCD916B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4A82D-0689-6AB9-1519-30F03D531F66}"/>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97433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E45F-FA1C-7AAA-6E5B-F4F5406CD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2D300-12F3-D9D3-E401-59A5D4B738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CB292-2A3E-3C7B-FFA5-BC008EB8F41D}"/>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5" name="Footer Placeholder 4">
            <a:extLst>
              <a:ext uri="{FF2B5EF4-FFF2-40B4-BE49-F238E27FC236}">
                <a16:creationId xmlns:a16="http://schemas.microsoft.com/office/drawing/2014/main" id="{B77E0473-3D79-91AB-CAE2-9E817EB44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D52B6-1979-4256-8355-AF2AE4DAAD0C}"/>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334611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EA56-2997-4035-5463-29FDAECC4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089143-DBDB-BD68-18B8-C225513CE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55F39-B258-E7BB-D451-79ADAB3372B8}"/>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5" name="Footer Placeholder 4">
            <a:extLst>
              <a:ext uri="{FF2B5EF4-FFF2-40B4-BE49-F238E27FC236}">
                <a16:creationId xmlns:a16="http://schemas.microsoft.com/office/drawing/2014/main" id="{AF4ABCDB-A744-05E7-3BB7-D7E166C7E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83099-05AD-0C22-1E47-53B22A325AB3}"/>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237792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76FD-AA52-8C6C-C7A9-7A1F01AC85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B4EB31-0A06-76FF-1797-C456EF636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D9EE79-E943-5AB4-B4AB-831515E8F0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FFE011-8408-0FE8-8B10-EC89FDBB3FDA}"/>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6" name="Footer Placeholder 5">
            <a:extLst>
              <a:ext uri="{FF2B5EF4-FFF2-40B4-BE49-F238E27FC236}">
                <a16:creationId xmlns:a16="http://schemas.microsoft.com/office/drawing/2014/main" id="{2E30576F-2FA5-399A-DB33-BB923DF73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B15FFC-B67C-C73A-D748-108A050EF617}"/>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141302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290D-F9D6-7565-A68C-CA4C0D1CC3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BCB46E-4CB1-D965-F420-A22203195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BBCD3-69CA-8F92-B154-562C68A11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2609B2-2029-7966-A63B-D59B4B6457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07586-89D9-373F-4F37-A03D9B613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B901C8-3053-95AE-B81B-B4DFA2D3EFD6}"/>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8" name="Footer Placeholder 7">
            <a:extLst>
              <a:ext uri="{FF2B5EF4-FFF2-40B4-BE49-F238E27FC236}">
                <a16:creationId xmlns:a16="http://schemas.microsoft.com/office/drawing/2014/main" id="{36848B59-F9EF-963E-9D50-070BB3D3A7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990624-DE9E-DA9A-5454-46369F6F3260}"/>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37160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CABE-F5E5-702D-CB03-BC3D0AA537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931986-9916-5A83-2E90-7F48E4C3C6D3}"/>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4" name="Footer Placeholder 3">
            <a:extLst>
              <a:ext uri="{FF2B5EF4-FFF2-40B4-BE49-F238E27FC236}">
                <a16:creationId xmlns:a16="http://schemas.microsoft.com/office/drawing/2014/main" id="{587387DF-8522-B09B-D45F-13178B2112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2FB2F9-B23C-5C0C-036C-F0D17E9B21A2}"/>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228227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DAC6BD-3177-AAE3-74A8-4D15720816E0}"/>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3" name="Footer Placeholder 2">
            <a:extLst>
              <a:ext uri="{FF2B5EF4-FFF2-40B4-BE49-F238E27FC236}">
                <a16:creationId xmlns:a16="http://schemas.microsoft.com/office/drawing/2014/main" id="{E2CEF6BA-34C3-C94B-80C3-6D426582E3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F8B2AE-FAED-356A-114C-17B474A83E12}"/>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19724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E8D5-4118-A598-6367-B42E25FCD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B17605-5068-A97E-0C2F-C224707ED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1BF1D6-0112-CE75-3E0F-920A1F3E4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7E0CA-9047-9E6F-2B4A-5100324C5A5E}"/>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6" name="Footer Placeholder 5">
            <a:extLst>
              <a:ext uri="{FF2B5EF4-FFF2-40B4-BE49-F238E27FC236}">
                <a16:creationId xmlns:a16="http://schemas.microsoft.com/office/drawing/2014/main" id="{5E39687F-171F-3BDD-E0EB-0104FADDE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59AE1-542B-1021-4AB0-10209139DEDE}"/>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239812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AF7C-0FD5-DA00-55F2-AC60BE6EE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EA7807-D9C4-A659-E9F0-FCB07169C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F0660-5EF4-D88B-683A-C909EE4BE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9108A-F44E-5A67-339E-69FA5FA90273}"/>
              </a:ext>
            </a:extLst>
          </p:cNvPr>
          <p:cNvSpPr>
            <a:spLocks noGrp="1"/>
          </p:cNvSpPr>
          <p:nvPr>
            <p:ph type="dt" sz="half" idx="10"/>
          </p:nvPr>
        </p:nvSpPr>
        <p:spPr/>
        <p:txBody>
          <a:bodyPr/>
          <a:lstStyle/>
          <a:p>
            <a:fld id="{F67E6769-D75C-4AAB-89C5-8FBEA120DFD3}" type="datetimeFigureOut">
              <a:rPr lang="en-IN" smtClean="0"/>
              <a:t>12-09-2024</a:t>
            </a:fld>
            <a:endParaRPr lang="en-IN"/>
          </a:p>
        </p:txBody>
      </p:sp>
      <p:sp>
        <p:nvSpPr>
          <p:cNvPr id="6" name="Footer Placeholder 5">
            <a:extLst>
              <a:ext uri="{FF2B5EF4-FFF2-40B4-BE49-F238E27FC236}">
                <a16:creationId xmlns:a16="http://schemas.microsoft.com/office/drawing/2014/main" id="{E7E576C9-627A-9D12-B20F-AE99C6A26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B4E88-58CC-2A25-FC44-9B67D22417BF}"/>
              </a:ext>
            </a:extLst>
          </p:cNvPr>
          <p:cNvSpPr>
            <a:spLocks noGrp="1"/>
          </p:cNvSpPr>
          <p:nvPr>
            <p:ph type="sldNum" sz="quarter" idx="12"/>
          </p:nvPr>
        </p:nvSpPr>
        <p:spPr/>
        <p:txBody>
          <a:bodyPr/>
          <a:lstStyle/>
          <a:p>
            <a:fld id="{09B3EBCC-1B2D-401E-BC51-57F59B6C45D9}" type="slidenum">
              <a:rPr lang="en-IN" smtClean="0"/>
              <a:t>‹#›</a:t>
            </a:fld>
            <a:endParaRPr lang="en-IN"/>
          </a:p>
        </p:txBody>
      </p:sp>
    </p:spTree>
    <p:extLst>
      <p:ext uri="{BB962C8B-B14F-4D97-AF65-F5344CB8AC3E}">
        <p14:creationId xmlns:p14="http://schemas.microsoft.com/office/powerpoint/2010/main" val="26678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C1EC4-7FA3-23A6-7B82-09A3B3ABE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98A3A-067B-8DA7-73F3-A0375D94D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F1B3F-48EB-67A2-2605-587E56243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E6769-D75C-4AAB-89C5-8FBEA120DFD3}" type="datetimeFigureOut">
              <a:rPr lang="en-IN" smtClean="0"/>
              <a:t>12-09-2024</a:t>
            </a:fld>
            <a:endParaRPr lang="en-IN"/>
          </a:p>
        </p:txBody>
      </p:sp>
      <p:sp>
        <p:nvSpPr>
          <p:cNvPr id="5" name="Footer Placeholder 4">
            <a:extLst>
              <a:ext uri="{FF2B5EF4-FFF2-40B4-BE49-F238E27FC236}">
                <a16:creationId xmlns:a16="http://schemas.microsoft.com/office/drawing/2014/main" id="{1AE3A504-EA24-C857-A6E6-AB697D028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B4A7DB-A76D-DBF8-D885-504F50AC9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3EBCC-1B2D-401E-BC51-57F59B6C45D9}" type="slidenum">
              <a:rPr lang="en-IN" smtClean="0"/>
              <a:t>‹#›</a:t>
            </a:fld>
            <a:endParaRPr lang="en-IN"/>
          </a:p>
        </p:txBody>
      </p:sp>
    </p:spTree>
    <p:extLst>
      <p:ext uri="{BB962C8B-B14F-4D97-AF65-F5344CB8AC3E}">
        <p14:creationId xmlns:p14="http://schemas.microsoft.com/office/powerpoint/2010/main" val="289806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astercapital.com/keyword/customer-reviews.html" TargetMode="External"/><Relationship Id="rId2" Type="http://schemas.openxmlformats.org/officeDocument/2006/relationships/hyperlink" Target="https://fastercapital.com/keyword/document-clustering.html" TargetMode="External"/><Relationship Id="rId1" Type="http://schemas.openxmlformats.org/officeDocument/2006/relationships/slideLayout" Target="../slideLayouts/slideLayout2.xml"/><Relationship Id="rId6" Type="http://schemas.openxmlformats.org/officeDocument/2006/relationships/hyperlink" Target="https://fastercapital.com/keyword/content-recommendation.html" TargetMode="External"/><Relationship Id="rId5" Type="http://schemas.openxmlformats.org/officeDocument/2006/relationships/hyperlink" Target="https://fastercapital.com/keyword/separate-clusters.html" TargetMode="External"/><Relationship Id="rId4" Type="http://schemas.openxmlformats.org/officeDocument/2006/relationships/hyperlink" Target="https://fastercapital.com/keyword/popular-clustering-algorith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167-043E-870C-EA73-50A006A35A7C}"/>
              </a:ext>
            </a:extLst>
          </p:cNvPr>
          <p:cNvSpPr>
            <a:spLocks noGrp="1"/>
          </p:cNvSpPr>
          <p:nvPr>
            <p:ph type="title"/>
          </p:nvPr>
        </p:nvSpPr>
        <p:spPr/>
        <p:txBody>
          <a:bodyPr/>
          <a:lstStyle/>
          <a:p>
            <a:r>
              <a:rPr lang="en-US" dirty="0"/>
              <a:t>Natural Language Processing</a:t>
            </a:r>
            <a:endParaRPr lang="en-IN" dirty="0"/>
          </a:p>
        </p:txBody>
      </p:sp>
      <p:pic>
        <p:nvPicPr>
          <p:cNvPr id="5" name="Content Placeholder 4">
            <a:extLst>
              <a:ext uri="{FF2B5EF4-FFF2-40B4-BE49-F238E27FC236}">
                <a16:creationId xmlns:a16="http://schemas.microsoft.com/office/drawing/2014/main" id="{CC4664BF-13E4-8B7B-3EFA-A9A3888DE34B}"/>
              </a:ext>
            </a:extLst>
          </p:cNvPr>
          <p:cNvPicPr>
            <a:picLocks noGrp="1" noChangeAspect="1"/>
          </p:cNvPicPr>
          <p:nvPr>
            <p:ph idx="1"/>
          </p:nvPr>
        </p:nvPicPr>
        <p:blipFill>
          <a:blip r:embed="rId2"/>
          <a:stretch>
            <a:fillRect/>
          </a:stretch>
        </p:blipFill>
        <p:spPr>
          <a:xfrm>
            <a:off x="1404258" y="1825625"/>
            <a:ext cx="8447314" cy="4825546"/>
          </a:xfrm>
          <a:prstGeom prst="rect">
            <a:avLst/>
          </a:prstGeom>
        </p:spPr>
      </p:pic>
      <p:sp>
        <p:nvSpPr>
          <p:cNvPr id="6" name="Rectangle 5">
            <a:extLst>
              <a:ext uri="{FF2B5EF4-FFF2-40B4-BE49-F238E27FC236}">
                <a16:creationId xmlns:a16="http://schemas.microsoft.com/office/drawing/2014/main" id="{2276C534-AB21-2D56-D20C-87D505E4E713}"/>
              </a:ext>
            </a:extLst>
          </p:cNvPr>
          <p:cNvSpPr/>
          <p:nvPr/>
        </p:nvSpPr>
        <p:spPr>
          <a:xfrm>
            <a:off x="8839200" y="1966007"/>
            <a:ext cx="696686" cy="309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510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48E0-FF99-484A-2FF4-F2E096566E39}"/>
              </a:ext>
            </a:extLst>
          </p:cNvPr>
          <p:cNvSpPr>
            <a:spLocks noGrp="1"/>
          </p:cNvSpPr>
          <p:nvPr>
            <p:ph type="title"/>
          </p:nvPr>
        </p:nvSpPr>
        <p:spPr/>
        <p:txBody>
          <a:bodyPr/>
          <a:lstStyle/>
          <a:p>
            <a:r>
              <a:rPr lang="en-US" dirty="0">
                <a:solidFill>
                  <a:srgbClr val="FF0000"/>
                </a:solidFill>
              </a:rPr>
              <a:t>Evaluation and Optimization</a:t>
            </a:r>
            <a:br>
              <a:rPr lang="en-US" dirty="0"/>
            </a:br>
            <a:endParaRPr lang="en-IN" dirty="0"/>
          </a:p>
        </p:txBody>
      </p:sp>
      <p:sp>
        <p:nvSpPr>
          <p:cNvPr id="3" name="Content Placeholder 2">
            <a:extLst>
              <a:ext uri="{FF2B5EF4-FFF2-40B4-BE49-F238E27FC236}">
                <a16:creationId xmlns:a16="http://schemas.microsoft.com/office/drawing/2014/main" id="{5C735C78-1C41-4CA6-CDFD-AB900A685D6B}"/>
              </a:ext>
            </a:extLst>
          </p:cNvPr>
          <p:cNvSpPr>
            <a:spLocks noGrp="1"/>
          </p:cNvSpPr>
          <p:nvPr>
            <p:ph idx="1"/>
          </p:nvPr>
        </p:nvSpPr>
        <p:spPr/>
        <p:txBody>
          <a:bodyPr/>
          <a:lstStyle/>
          <a:p>
            <a:r>
              <a:rPr lang="en-US" dirty="0"/>
              <a:t>Evaluating the performance of the NLP algorithm using metrics such as accuracy, precision, recall, F1-score, and others.</a:t>
            </a:r>
          </a:p>
          <a:p>
            <a:endParaRPr lang="en-US" dirty="0"/>
          </a:p>
          <a:p>
            <a:r>
              <a:rPr lang="en-US" dirty="0"/>
              <a:t>Hyperparameter Tuning: Adjusting model parameters to improve performance.</a:t>
            </a:r>
          </a:p>
          <a:p>
            <a:r>
              <a:rPr lang="en-US" dirty="0"/>
              <a:t>Error Analysis: Analyzing errors to understand model weaknesses and improve robustness.</a:t>
            </a:r>
            <a:endParaRPr lang="en-IN" dirty="0"/>
          </a:p>
        </p:txBody>
      </p:sp>
    </p:spTree>
    <p:extLst>
      <p:ext uri="{BB962C8B-B14F-4D97-AF65-F5344CB8AC3E}">
        <p14:creationId xmlns:p14="http://schemas.microsoft.com/office/powerpoint/2010/main" val="251566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83B-4BA6-997A-DEFF-9712EB927D9F}"/>
              </a:ext>
            </a:extLst>
          </p:cNvPr>
          <p:cNvSpPr>
            <a:spLocks noGrp="1"/>
          </p:cNvSpPr>
          <p:nvPr>
            <p:ph type="title"/>
          </p:nvPr>
        </p:nvSpPr>
        <p:spPr/>
        <p:txBody>
          <a:bodyPr/>
          <a:lstStyle/>
          <a:p>
            <a:r>
              <a:rPr lang="en-US" dirty="0">
                <a:solidFill>
                  <a:srgbClr val="FF0000"/>
                </a:solidFill>
              </a:rPr>
              <a:t>Iteration and Improvement</a:t>
            </a:r>
            <a:br>
              <a:rPr lang="en-US" dirty="0"/>
            </a:br>
            <a:endParaRPr lang="en-IN" dirty="0"/>
          </a:p>
        </p:txBody>
      </p:sp>
      <p:sp>
        <p:nvSpPr>
          <p:cNvPr id="3" name="Content Placeholder 2">
            <a:extLst>
              <a:ext uri="{FF2B5EF4-FFF2-40B4-BE49-F238E27FC236}">
                <a16:creationId xmlns:a16="http://schemas.microsoft.com/office/drawing/2014/main" id="{00F01B8E-C7F3-1BC3-CD6C-34B89EFF2E3C}"/>
              </a:ext>
            </a:extLst>
          </p:cNvPr>
          <p:cNvSpPr>
            <a:spLocks noGrp="1"/>
          </p:cNvSpPr>
          <p:nvPr>
            <p:ph idx="1"/>
          </p:nvPr>
        </p:nvSpPr>
        <p:spPr/>
        <p:txBody>
          <a:bodyPr/>
          <a:lstStyle/>
          <a:p>
            <a:r>
              <a:rPr lang="en-US" dirty="0"/>
              <a:t>Continuously improving the algorithm by incorporating new data, refining preprocessing techniques, experimenting with different models, and optimizing features.</a:t>
            </a:r>
            <a:endParaRPr lang="en-IN" dirty="0"/>
          </a:p>
        </p:txBody>
      </p:sp>
    </p:spTree>
    <p:extLst>
      <p:ext uri="{BB962C8B-B14F-4D97-AF65-F5344CB8AC3E}">
        <p14:creationId xmlns:p14="http://schemas.microsoft.com/office/powerpoint/2010/main" val="133898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38B6-8DF5-F032-6EDB-8592F7DA1451}"/>
              </a:ext>
            </a:extLst>
          </p:cNvPr>
          <p:cNvSpPr>
            <a:spLocks noGrp="1"/>
          </p:cNvSpPr>
          <p:nvPr>
            <p:ph type="title"/>
          </p:nvPr>
        </p:nvSpPr>
        <p:spPr/>
        <p:txBody>
          <a:bodyPr/>
          <a:lstStyle/>
          <a:p>
            <a:r>
              <a:rPr lang="en-IN" dirty="0">
                <a:solidFill>
                  <a:srgbClr val="FF0000"/>
                </a:solidFill>
              </a:rPr>
              <a:t>NLP Techniques</a:t>
            </a:r>
          </a:p>
        </p:txBody>
      </p:sp>
      <p:sp>
        <p:nvSpPr>
          <p:cNvPr id="3" name="Content Placeholder 2">
            <a:extLst>
              <a:ext uri="{FF2B5EF4-FFF2-40B4-BE49-F238E27FC236}">
                <a16:creationId xmlns:a16="http://schemas.microsoft.com/office/drawing/2014/main" id="{781000C0-DE7F-E384-E090-CC662D1337C4}"/>
              </a:ext>
            </a:extLst>
          </p:cNvPr>
          <p:cNvSpPr>
            <a:spLocks noGrp="1"/>
          </p:cNvSpPr>
          <p:nvPr>
            <p:ph idx="1"/>
          </p:nvPr>
        </p:nvSpPr>
        <p:spPr>
          <a:xfrm>
            <a:off x="838200" y="1825624"/>
            <a:ext cx="10515600" cy="4890861"/>
          </a:xfrm>
        </p:spPr>
        <p:txBody>
          <a:bodyPr>
            <a:normAutofit fontScale="92500" lnSpcReduction="10000"/>
          </a:bodyPr>
          <a:lstStyle/>
          <a:p>
            <a:r>
              <a:rPr lang="en-US" dirty="0"/>
              <a:t>Text Processing and Preprocessing In NLP</a:t>
            </a:r>
          </a:p>
          <a:p>
            <a:r>
              <a:rPr lang="en-US" dirty="0"/>
              <a:t>Syntax and Parsing In NLP</a:t>
            </a:r>
          </a:p>
          <a:p>
            <a:r>
              <a:rPr lang="en-IN" dirty="0"/>
              <a:t>Semantic Analysis</a:t>
            </a:r>
          </a:p>
          <a:p>
            <a:r>
              <a:rPr lang="en-IN" dirty="0"/>
              <a:t>Information Extraction</a:t>
            </a:r>
          </a:p>
          <a:p>
            <a:r>
              <a:rPr lang="en-IN" dirty="0"/>
              <a:t>Text Classification in NLP</a:t>
            </a:r>
          </a:p>
          <a:p>
            <a:r>
              <a:rPr lang="en-IN" dirty="0"/>
              <a:t>Language Generation</a:t>
            </a:r>
          </a:p>
          <a:p>
            <a:r>
              <a:rPr lang="en-IN" dirty="0"/>
              <a:t>Speech Processing</a:t>
            </a:r>
          </a:p>
          <a:p>
            <a:r>
              <a:rPr lang="en-IN" dirty="0"/>
              <a:t>Question Answering</a:t>
            </a:r>
          </a:p>
          <a:p>
            <a:r>
              <a:rPr lang="en-IN" dirty="0"/>
              <a:t>Dialogue Systems</a:t>
            </a:r>
          </a:p>
          <a:p>
            <a:r>
              <a:rPr lang="en-US" dirty="0"/>
              <a:t>Sentiment and Emotion Analysis in NLP</a:t>
            </a:r>
            <a:endParaRPr lang="en-IN" dirty="0"/>
          </a:p>
          <a:p>
            <a:r>
              <a:rPr lang="en-IN" b="1" i="0" dirty="0">
                <a:solidFill>
                  <a:srgbClr val="FFFFFF"/>
                </a:solidFill>
                <a:effectLst/>
                <a:latin typeface="Nunito" pitchFamily="2" charset="0"/>
              </a:rPr>
              <a:t>Dialogue Systems</a:t>
            </a:r>
          </a:p>
          <a:p>
            <a:endParaRPr lang="en-IN" dirty="0"/>
          </a:p>
        </p:txBody>
      </p:sp>
    </p:spTree>
    <p:extLst>
      <p:ext uri="{BB962C8B-B14F-4D97-AF65-F5344CB8AC3E}">
        <p14:creationId xmlns:p14="http://schemas.microsoft.com/office/powerpoint/2010/main" val="1257493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2C92-55C4-F53F-4D47-3B266FCAF225}"/>
              </a:ext>
            </a:extLst>
          </p:cNvPr>
          <p:cNvSpPr>
            <a:spLocks noGrp="1"/>
          </p:cNvSpPr>
          <p:nvPr>
            <p:ph type="title"/>
          </p:nvPr>
        </p:nvSpPr>
        <p:spPr/>
        <p:txBody>
          <a:bodyPr/>
          <a:lstStyle/>
          <a:p>
            <a:r>
              <a:rPr lang="en-US" dirty="0">
                <a:solidFill>
                  <a:srgbClr val="FF0000"/>
                </a:solidFill>
              </a:rPr>
              <a:t>Text Processing and Preprocessing In NLP</a:t>
            </a:r>
            <a:br>
              <a:rPr lang="en-US" dirty="0"/>
            </a:br>
            <a:endParaRPr lang="en-IN" dirty="0"/>
          </a:p>
        </p:txBody>
      </p:sp>
      <p:sp>
        <p:nvSpPr>
          <p:cNvPr id="3" name="Content Placeholder 2">
            <a:extLst>
              <a:ext uri="{FF2B5EF4-FFF2-40B4-BE49-F238E27FC236}">
                <a16:creationId xmlns:a16="http://schemas.microsoft.com/office/drawing/2014/main" id="{7587FC05-61B8-3E8D-9508-14FD195EB066}"/>
              </a:ext>
            </a:extLst>
          </p:cNvPr>
          <p:cNvSpPr>
            <a:spLocks noGrp="1"/>
          </p:cNvSpPr>
          <p:nvPr>
            <p:ph idx="1"/>
          </p:nvPr>
        </p:nvSpPr>
        <p:spPr/>
        <p:txBody>
          <a:bodyPr/>
          <a:lstStyle/>
          <a:p>
            <a:r>
              <a:rPr lang="en-US" dirty="0"/>
              <a:t>Tokenization: Dividing text into smaller units, such as words or sentences.</a:t>
            </a:r>
          </a:p>
          <a:p>
            <a:r>
              <a:rPr lang="en-US" dirty="0"/>
              <a:t>Stemming and Lemmatization: Reducing words to their base or root forms.</a:t>
            </a:r>
          </a:p>
          <a:p>
            <a:r>
              <a:rPr lang="en-US" dirty="0" err="1"/>
              <a:t>Stopword</a:t>
            </a:r>
            <a:r>
              <a:rPr lang="en-US" dirty="0"/>
              <a:t> Removal: Removing common words (like “and”, “the”, “is”) that may not carry significant meaning.</a:t>
            </a:r>
          </a:p>
          <a:p>
            <a:r>
              <a:rPr lang="en-US" dirty="0"/>
              <a:t>Text Normalization: Standardizing text, including case normalization, removing punctuation, and correcting spelling errors.</a:t>
            </a:r>
            <a:endParaRPr lang="en-IN" dirty="0"/>
          </a:p>
        </p:txBody>
      </p:sp>
    </p:spTree>
    <p:extLst>
      <p:ext uri="{BB962C8B-B14F-4D97-AF65-F5344CB8AC3E}">
        <p14:creationId xmlns:p14="http://schemas.microsoft.com/office/powerpoint/2010/main" val="97172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7C7F-8BDC-0E05-9BDE-0696681C9529}"/>
              </a:ext>
            </a:extLst>
          </p:cNvPr>
          <p:cNvSpPr>
            <a:spLocks noGrp="1"/>
          </p:cNvSpPr>
          <p:nvPr>
            <p:ph type="title"/>
          </p:nvPr>
        </p:nvSpPr>
        <p:spPr/>
        <p:txBody>
          <a:bodyPr/>
          <a:lstStyle/>
          <a:p>
            <a:r>
              <a:rPr lang="en-US" dirty="0"/>
              <a:t> </a:t>
            </a:r>
            <a:r>
              <a:rPr lang="en-US" dirty="0">
                <a:solidFill>
                  <a:srgbClr val="FF0000"/>
                </a:solidFill>
              </a:rPr>
              <a:t>Syntax and Parsing In NLP</a:t>
            </a:r>
            <a:endParaRPr lang="en-IN" dirty="0">
              <a:solidFill>
                <a:srgbClr val="FF0000"/>
              </a:solidFill>
            </a:endParaRPr>
          </a:p>
        </p:txBody>
      </p:sp>
      <p:sp>
        <p:nvSpPr>
          <p:cNvPr id="3" name="Content Placeholder 2">
            <a:extLst>
              <a:ext uri="{FF2B5EF4-FFF2-40B4-BE49-F238E27FC236}">
                <a16:creationId xmlns:a16="http://schemas.microsoft.com/office/drawing/2014/main" id="{FCF72B06-0600-523B-1AA1-99297E1E683D}"/>
              </a:ext>
            </a:extLst>
          </p:cNvPr>
          <p:cNvSpPr>
            <a:spLocks noGrp="1"/>
          </p:cNvSpPr>
          <p:nvPr>
            <p:ph idx="1"/>
          </p:nvPr>
        </p:nvSpPr>
        <p:spPr/>
        <p:txBody>
          <a:bodyPr/>
          <a:lstStyle/>
          <a:p>
            <a:r>
              <a:rPr lang="en-IN" dirty="0"/>
              <a:t>Constituency Parsing: Breaking down a sentence into its constituent parts or phrases (e.g., noun phrases, verb phrases).</a:t>
            </a:r>
            <a:r>
              <a:rPr lang="en-IN" dirty="0" err="1"/>
              <a:t>ency</a:t>
            </a:r>
            <a:r>
              <a:rPr lang="en-IN" dirty="0"/>
              <a:t> Parsing: Breaking down a sentence into its constituent parts or phrases (e.g., noun phrases, verb phrases).</a:t>
            </a:r>
          </a:p>
          <a:p>
            <a:r>
              <a:rPr lang="en-IN" dirty="0"/>
              <a:t> word in a sentence (e.g., noun, verb, adjective).</a:t>
            </a:r>
          </a:p>
          <a:p>
            <a:r>
              <a:rPr lang="en-IN" dirty="0"/>
              <a:t>Dependency Parsing: </a:t>
            </a:r>
            <a:r>
              <a:rPr lang="en-IN" dirty="0" err="1"/>
              <a:t>Analyzing</a:t>
            </a:r>
            <a:r>
              <a:rPr lang="en-IN" dirty="0"/>
              <a:t> the grammatical structure of a sentence to identify relationships between words.</a:t>
            </a:r>
          </a:p>
          <a:p>
            <a:r>
              <a:rPr lang="en-IN" dirty="0"/>
              <a:t>Constituency Parsing: Breaking down a sentence into its constituent parts or phrases (e.g., noun phrases, verb phrases).</a:t>
            </a:r>
          </a:p>
          <a:p>
            <a:endParaRPr lang="en-IN" dirty="0"/>
          </a:p>
        </p:txBody>
      </p:sp>
    </p:spTree>
    <p:extLst>
      <p:ext uri="{BB962C8B-B14F-4D97-AF65-F5344CB8AC3E}">
        <p14:creationId xmlns:p14="http://schemas.microsoft.com/office/powerpoint/2010/main" val="133350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FBA1-1B97-FD18-A969-1160E6CB2D8C}"/>
              </a:ext>
            </a:extLst>
          </p:cNvPr>
          <p:cNvSpPr>
            <a:spLocks noGrp="1"/>
          </p:cNvSpPr>
          <p:nvPr>
            <p:ph type="title"/>
          </p:nvPr>
        </p:nvSpPr>
        <p:spPr/>
        <p:txBody>
          <a:bodyPr/>
          <a:lstStyle/>
          <a:p>
            <a:r>
              <a:rPr lang="en-IN" dirty="0">
                <a:solidFill>
                  <a:srgbClr val="FF0000"/>
                </a:solidFill>
              </a:rPr>
              <a:t>Semantic Analysis</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539CEA8A-F314-4C97-087F-1B743040F9AA}"/>
              </a:ext>
            </a:extLst>
          </p:cNvPr>
          <p:cNvSpPr>
            <a:spLocks noGrp="1"/>
          </p:cNvSpPr>
          <p:nvPr>
            <p:ph idx="1"/>
          </p:nvPr>
        </p:nvSpPr>
        <p:spPr/>
        <p:txBody>
          <a:bodyPr/>
          <a:lstStyle/>
          <a:p>
            <a:r>
              <a:rPr lang="en-US" dirty="0"/>
              <a:t>Named Entity Recognition (NER): Identifying and classifying entities in text, such as names of people, organizations, locations, dates, etc.</a:t>
            </a:r>
          </a:p>
          <a:p>
            <a:r>
              <a:rPr lang="en-US" dirty="0"/>
              <a:t>Word Sense Disambiguation (WSD): Determining which meaning of a word is used in a given context.</a:t>
            </a:r>
          </a:p>
          <a:p>
            <a:r>
              <a:rPr lang="en-US" dirty="0"/>
              <a:t>Coreference Resolution: Identifying when different words refer to the same entity in a text (e.g., “he” refers to “John”).</a:t>
            </a:r>
          </a:p>
          <a:p>
            <a:endParaRPr lang="en-IN" dirty="0"/>
          </a:p>
        </p:txBody>
      </p:sp>
    </p:spTree>
    <p:extLst>
      <p:ext uri="{BB962C8B-B14F-4D97-AF65-F5344CB8AC3E}">
        <p14:creationId xmlns:p14="http://schemas.microsoft.com/office/powerpoint/2010/main" val="313478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22E9-5080-848C-2C80-C42DC1197172}"/>
              </a:ext>
            </a:extLst>
          </p:cNvPr>
          <p:cNvSpPr>
            <a:spLocks noGrp="1"/>
          </p:cNvSpPr>
          <p:nvPr>
            <p:ph type="title"/>
          </p:nvPr>
        </p:nvSpPr>
        <p:spPr/>
        <p:txBody>
          <a:bodyPr/>
          <a:lstStyle/>
          <a:p>
            <a:r>
              <a:rPr lang="en-IN" dirty="0">
                <a:solidFill>
                  <a:srgbClr val="FF0000"/>
                </a:solidFill>
              </a:rPr>
              <a:t>Information Extraction</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FD444E3E-9216-395A-351E-F68D6F1EC2F7}"/>
              </a:ext>
            </a:extLst>
          </p:cNvPr>
          <p:cNvSpPr>
            <a:spLocks noGrp="1"/>
          </p:cNvSpPr>
          <p:nvPr>
            <p:ph idx="1"/>
          </p:nvPr>
        </p:nvSpPr>
        <p:spPr/>
        <p:txBody>
          <a:bodyPr/>
          <a:lstStyle/>
          <a:p>
            <a:r>
              <a:rPr lang="en-US" dirty="0"/>
              <a:t>Entity Extraction: Identifying specific entities and their relationships within the text.</a:t>
            </a:r>
          </a:p>
          <a:p>
            <a:r>
              <a:rPr lang="en-US" dirty="0"/>
              <a:t>Relation Extraction: Identifying and categorizing the relationships between entities in a text.</a:t>
            </a:r>
          </a:p>
          <a:p>
            <a:endParaRPr lang="en-IN" dirty="0"/>
          </a:p>
        </p:txBody>
      </p:sp>
    </p:spTree>
    <p:extLst>
      <p:ext uri="{BB962C8B-B14F-4D97-AF65-F5344CB8AC3E}">
        <p14:creationId xmlns:p14="http://schemas.microsoft.com/office/powerpoint/2010/main" val="173828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CB90-F391-669B-8D9F-A8A1CDE6422A}"/>
              </a:ext>
            </a:extLst>
          </p:cNvPr>
          <p:cNvSpPr>
            <a:spLocks noGrp="1"/>
          </p:cNvSpPr>
          <p:nvPr>
            <p:ph type="title"/>
          </p:nvPr>
        </p:nvSpPr>
        <p:spPr/>
        <p:txBody>
          <a:bodyPr/>
          <a:lstStyle/>
          <a:p>
            <a:r>
              <a:rPr lang="en-IN" dirty="0">
                <a:solidFill>
                  <a:srgbClr val="FF0000"/>
                </a:solidFill>
              </a:rPr>
              <a:t>Text Classification in NLP</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877B45FA-143E-74E7-89C9-2255512242EC}"/>
              </a:ext>
            </a:extLst>
          </p:cNvPr>
          <p:cNvSpPr>
            <a:spLocks noGrp="1"/>
          </p:cNvSpPr>
          <p:nvPr>
            <p:ph idx="1"/>
          </p:nvPr>
        </p:nvSpPr>
        <p:spPr/>
        <p:txBody>
          <a:bodyPr/>
          <a:lstStyle/>
          <a:p>
            <a:r>
              <a:rPr lang="en-US" dirty="0"/>
              <a:t>Sentiment Analysis: Determining the sentiment or emotional tone expressed in a text (e.g., positive, negative, neutral).</a:t>
            </a:r>
          </a:p>
          <a:p>
            <a:r>
              <a:rPr lang="en-US" dirty="0"/>
              <a:t>Topic Modeling: Identifying topics or themes within a large collection of documents.</a:t>
            </a:r>
          </a:p>
          <a:p>
            <a:r>
              <a:rPr lang="en-US" dirty="0"/>
              <a:t>Spam Detection: Classifying text as spam or not spam.</a:t>
            </a:r>
          </a:p>
          <a:p>
            <a:endParaRPr lang="en-IN" dirty="0"/>
          </a:p>
        </p:txBody>
      </p:sp>
    </p:spTree>
    <p:extLst>
      <p:ext uri="{BB962C8B-B14F-4D97-AF65-F5344CB8AC3E}">
        <p14:creationId xmlns:p14="http://schemas.microsoft.com/office/powerpoint/2010/main" val="159701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D567-AB18-E573-058E-1632AD99365C}"/>
              </a:ext>
            </a:extLst>
          </p:cNvPr>
          <p:cNvSpPr>
            <a:spLocks noGrp="1"/>
          </p:cNvSpPr>
          <p:nvPr>
            <p:ph type="title"/>
          </p:nvPr>
        </p:nvSpPr>
        <p:spPr/>
        <p:txBody>
          <a:bodyPr/>
          <a:lstStyle/>
          <a:p>
            <a:r>
              <a:rPr lang="en-IN" dirty="0">
                <a:solidFill>
                  <a:srgbClr val="FF0000"/>
                </a:solidFill>
              </a:rPr>
              <a:t>Language Generation</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E4F08969-FE79-93EA-F084-C92CCA9E4FCF}"/>
              </a:ext>
            </a:extLst>
          </p:cNvPr>
          <p:cNvSpPr>
            <a:spLocks noGrp="1"/>
          </p:cNvSpPr>
          <p:nvPr>
            <p:ph idx="1"/>
          </p:nvPr>
        </p:nvSpPr>
        <p:spPr/>
        <p:txBody>
          <a:bodyPr/>
          <a:lstStyle/>
          <a:p>
            <a:r>
              <a:rPr lang="en-US" dirty="0"/>
              <a:t>Machine Translation: Translating text from one language to another.</a:t>
            </a:r>
          </a:p>
          <a:p>
            <a:r>
              <a:rPr lang="en-US" dirty="0"/>
              <a:t>Text Summarization: Producing a concise summary of a larger text.</a:t>
            </a:r>
          </a:p>
          <a:p>
            <a:r>
              <a:rPr lang="en-US" dirty="0"/>
              <a:t>Text Generation: Automatically generating coherent and contextually relevant text.</a:t>
            </a:r>
          </a:p>
          <a:p>
            <a:endParaRPr lang="en-IN" dirty="0"/>
          </a:p>
        </p:txBody>
      </p:sp>
    </p:spTree>
    <p:extLst>
      <p:ext uri="{BB962C8B-B14F-4D97-AF65-F5344CB8AC3E}">
        <p14:creationId xmlns:p14="http://schemas.microsoft.com/office/powerpoint/2010/main" val="209900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6EE6-D89A-DBDB-6F41-2BA3F3240393}"/>
              </a:ext>
            </a:extLst>
          </p:cNvPr>
          <p:cNvSpPr>
            <a:spLocks noGrp="1"/>
          </p:cNvSpPr>
          <p:nvPr>
            <p:ph type="title"/>
          </p:nvPr>
        </p:nvSpPr>
        <p:spPr/>
        <p:txBody>
          <a:bodyPr/>
          <a:lstStyle/>
          <a:p>
            <a:r>
              <a:rPr lang="en-IN" dirty="0">
                <a:solidFill>
                  <a:srgbClr val="FF0000"/>
                </a:solidFill>
              </a:rPr>
              <a:t>Speech Processing</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38488F08-8E74-7EC0-513E-26388CECB0A8}"/>
              </a:ext>
            </a:extLst>
          </p:cNvPr>
          <p:cNvSpPr>
            <a:spLocks noGrp="1"/>
          </p:cNvSpPr>
          <p:nvPr>
            <p:ph idx="1"/>
          </p:nvPr>
        </p:nvSpPr>
        <p:spPr/>
        <p:txBody>
          <a:bodyPr/>
          <a:lstStyle/>
          <a:p>
            <a:r>
              <a:rPr lang="en-US" dirty="0"/>
              <a:t>Speech Recognition: Converting spoken language into text.</a:t>
            </a:r>
          </a:p>
          <a:p>
            <a:r>
              <a:rPr lang="en-US" dirty="0"/>
              <a:t>Text-to-Speech (TTS) Synthesis: Converting written text into spoken language.</a:t>
            </a:r>
          </a:p>
          <a:p>
            <a:endParaRPr lang="en-IN" dirty="0"/>
          </a:p>
        </p:txBody>
      </p:sp>
    </p:spTree>
    <p:extLst>
      <p:ext uri="{BB962C8B-B14F-4D97-AF65-F5344CB8AC3E}">
        <p14:creationId xmlns:p14="http://schemas.microsoft.com/office/powerpoint/2010/main" val="196862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8A92-0E65-75AC-4BD0-E77FC9B9E262}"/>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9AF8FA1-E826-702D-E503-D624977BAA97}"/>
              </a:ext>
            </a:extLst>
          </p:cNvPr>
          <p:cNvSpPr>
            <a:spLocks noGrp="1"/>
          </p:cNvSpPr>
          <p:nvPr>
            <p:ph idx="1"/>
          </p:nvPr>
        </p:nvSpPr>
        <p:spPr/>
        <p:txBody>
          <a:bodyPr/>
          <a:lstStyle/>
          <a:p>
            <a:r>
              <a:rPr lang="en-US" dirty="0"/>
              <a:t>NLP</a:t>
            </a:r>
          </a:p>
          <a:p>
            <a:r>
              <a:rPr lang="en-US" dirty="0"/>
              <a:t>When to use it</a:t>
            </a:r>
          </a:p>
          <a:p>
            <a:r>
              <a:rPr lang="en-US" dirty="0"/>
              <a:t>Applications</a:t>
            </a:r>
          </a:p>
          <a:p>
            <a:r>
              <a:rPr lang="en-US" dirty="0"/>
              <a:t>Sentimental analysis </a:t>
            </a:r>
          </a:p>
          <a:p>
            <a:pPr marL="0" indent="0">
              <a:buNone/>
            </a:pPr>
            <a:r>
              <a:rPr lang="en-US" dirty="0"/>
              <a:t>    Stop-</a:t>
            </a:r>
            <a:r>
              <a:rPr lang="en-US" dirty="0" err="1"/>
              <a:t>words,Tokenization,Emotion</a:t>
            </a:r>
            <a:r>
              <a:rPr lang="en-US" dirty="0"/>
              <a:t> Algo.</a:t>
            </a:r>
          </a:p>
          <a:p>
            <a:r>
              <a:rPr lang="en-US" dirty="0"/>
              <a:t>NLP Libraries</a:t>
            </a:r>
          </a:p>
          <a:p>
            <a:pPr marL="0" indent="0">
              <a:buNone/>
            </a:pPr>
            <a:r>
              <a:rPr lang="en-US" dirty="0"/>
              <a:t>    NLTK</a:t>
            </a:r>
            <a:endParaRPr lang="en-IN" dirty="0"/>
          </a:p>
        </p:txBody>
      </p:sp>
    </p:spTree>
    <p:extLst>
      <p:ext uri="{BB962C8B-B14F-4D97-AF65-F5344CB8AC3E}">
        <p14:creationId xmlns:p14="http://schemas.microsoft.com/office/powerpoint/2010/main" val="113685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CA81-2174-D9C9-C8B3-0EDFCCD84BDC}"/>
              </a:ext>
            </a:extLst>
          </p:cNvPr>
          <p:cNvSpPr>
            <a:spLocks noGrp="1"/>
          </p:cNvSpPr>
          <p:nvPr>
            <p:ph type="title"/>
          </p:nvPr>
        </p:nvSpPr>
        <p:spPr/>
        <p:txBody>
          <a:bodyPr/>
          <a:lstStyle/>
          <a:p>
            <a:r>
              <a:rPr lang="en-IN" dirty="0">
                <a:solidFill>
                  <a:srgbClr val="FF0000"/>
                </a:solidFill>
              </a:rPr>
              <a:t>Question Answering</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1BFEF6C9-E449-D3D8-496C-687C8B749515}"/>
              </a:ext>
            </a:extLst>
          </p:cNvPr>
          <p:cNvSpPr>
            <a:spLocks noGrp="1"/>
          </p:cNvSpPr>
          <p:nvPr>
            <p:ph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Retrieval-Based QA: Finding and returning the most relevant text passage in response to a query.</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Generative QA: Generating an answer based on the information available in a text corpus.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4293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B1A7-2402-A87C-29EC-756385829721}"/>
              </a:ext>
            </a:extLst>
          </p:cNvPr>
          <p:cNvSpPr>
            <a:spLocks noGrp="1"/>
          </p:cNvSpPr>
          <p:nvPr>
            <p:ph type="title"/>
          </p:nvPr>
        </p:nvSpPr>
        <p:spPr/>
        <p:txBody>
          <a:bodyPr/>
          <a:lstStyle/>
          <a:p>
            <a:r>
              <a:rPr lang="en-IN" dirty="0">
                <a:solidFill>
                  <a:srgbClr val="FF0000"/>
                </a:solidFill>
              </a:rPr>
              <a:t>Dialogue Systems</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ACE8011D-10A2-343B-2C97-04B0659F585E}"/>
              </a:ext>
            </a:extLst>
          </p:cNvPr>
          <p:cNvSpPr>
            <a:spLocks noGrp="1"/>
          </p:cNvSpPr>
          <p:nvPr>
            <p:ph idx="1"/>
          </p:nvPr>
        </p:nvSpPr>
        <p:spPr/>
        <p:txBody>
          <a:bodyPr/>
          <a:lstStyle/>
          <a:p>
            <a:r>
              <a:rPr lang="en-US" dirty="0"/>
              <a:t>Chatbots and Virtual Assistants: Enabling systems to engage in conversations with users, providing responses and performing tasks based on user input.</a:t>
            </a:r>
            <a:endParaRPr lang="en-IN" dirty="0"/>
          </a:p>
        </p:txBody>
      </p:sp>
    </p:spTree>
    <p:extLst>
      <p:ext uri="{BB962C8B-B14F-4D97-AF65-F5344CB8AC3E}">
        <p14:creationId xmlns:p14="http://schemas.microsoft.com/office/powerpoint/2010/main" val="404139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96-2EC9-9737-6E7F-A5C8E30AF168}"/>
              </a:ext>
            </a:extLst>
          </p:cNvPr>
          <p:cNvSpPr>
            <a:spLocks noGrp="1"/>
          </p:cNvSpPr>
          <p:nvPr>
            <p:ph type="title"/>
          </p:nvPr>
        </p:nvSpPr>
        <p:spPr>
          <a:xfrm>
            <a:off x="838200" y="881743"/>
            <a:ext cx="10515600" cy="808945"/>
          </a:xfrm>
        </p:spPr>
        <p:txBody>
          <a:bodyPr>
            <a:normAutofit fontScale="90000"/>
          </a:bodyPr>
          <a:lstStyle/>
          <a:p>
            <a:r>
              <a:rPr lang="en-US" dirty="0">
                <a:solidFill>
                  <a:srgbClr val="FF0000"/>
                </a:solidFill>
              </a:rPr>
              <a:t>Sentiment and Emotion Analysis in NLP</a:t>
            </a:r>
            <a:br>
              <a:rPr lang="en-IN" dirty="0">
                <a:solidFill>
                  <a:srgbClr val="FF0000"/>
                </a:solidFill>
              </a:rPr>
            </a:b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C504BE31-9507-6CD1-5174-2DBC7950CAA7}"/>
              </a:ext>
            </a:extLst>
          </p:cNvPr>
          <p:cNvSpPr>
            <a:spLocks noGrp="1"/>
          </p:cNvSpPr>
          <p:nvPr>
            <p:ph idx="1"/>
          </p:nvPr>
        </p:nvSpPr>
        <p:spPr/>
        <p:txBody>
          <a:bodyPr/>
          <a:lstStyle/>
          <a:p>
            <a:r>
              <a:rPr lang="en-US" dirty="0"/>
              <a:t>Emotion Detection: Identifying and categorizing emotions expressed in text.</a:t>
            </a:r>
          </a:p>
          <a:p>
            <a:r>
              <a:rPr lang="en-US" dirty="0"/>
              <a:t>Opinion Mining: Analyzing opinions or reviews to understand public sentiment toward products, services, or topics.</a:t>
            </a:r>
          </a:p>
          <a:p>
            <a:endParaRPr lang="en-IN" dirty="0"/>
          </a:p>
        </p:txBody>
      </p:sp>
    </p:spTree>
    <p:extLst>
      <p:ext uri="{BB962C8B-B14F-4D97-AF65-F5344CB8AC3E}">
        <p14:creationId xmlns:p14="http://schemas.microsoft.com/office/powerpoint/2010/main" val="255549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9A67-FC36-A7DC-0B0F-128E8471E34E}"/>
              </a:ext>
            </a:extLst>
          </p:cNvPr>
          <p:cNvSpPr>
            <a:spLocks noGrp="1"/>
          </p:cNvSpPr>
          <p:nvPr>
            <p:ph type="title"/>
          </p:nvPr>
        </p:nvSpPr>
        <p:spPr/>
        <p:txBody>
          <a:bodyPr/>
          <a:lstStyle/>
          <a:p>
            <a:r>
              <a:rPr lang="en-US" dirty="0">
                <a:solidFill>
                  <a:srgbClr val="FF0000"/>
                </a:solidFill>
              </a:rPr>
              <a:t>Artificial Intelligence Overview</a:t>
            </a:r>
            <a:endParaRPr lang="en-IN" dirty="0">
              <a:solidFill>
                <a:srgbClr val="FF0000"/>
              </a:solidFill>
            </a:endParaRPr>
          </a:p>
        </p:txBody>
      </p:sp>
      <p:sp>
        <p:nvSpPr>
          <p:cNvPr id="3" name="Content Placeholder 2">
            <a:extLst>
              <a:ext uri="{FF2B5EF4-FFF2-40B4-BE49-F238E27FC236}">
                <a16:creationId xmlns:a16="http://schemas.microsoft.com/office/drawing/2014/main" id="{CF962AA4-4C46-A1CF-C7DE-3B482C70B255}"/>
              </a:ext>
            </a:extLst>
          </p:cNvPr>
          <p:cNvSpPr>
            <a:spLocks noGrp="1"/>
          </p:cNvSpPr>
          <p:nvPr>
            <p:ph idx="1"/>
          </p:nvPr>
        </p:nvSpPr>
        <p:spPr/>
        <p:txBody>
          <a:bodyPr/>
          <a:lstStyle/>
          <a:p>
            <a:r>
              <a:rPr lang="en-US" b="0" i="0" dirty="0">
                <a:solidFill>
                  <a:srgbClr val="242424"/>
                </a:solidFill>
                <a:effectLst/>
                <a:latin typeface="source-serif-pro"/>
              </a:rPr>
              <a:t>Artificial Intelligence (AI) has become an integral part of our digital world, and its learning techniques are pivotal in its evolution. As AI enthusiasts and professionals, it’s crucial to understand the fundamentals of Zero-Shot, One-Shot, and Few-Shot Learning. These approaches are at the forefront of making AI models more adaptable and efficient, especially when dealing with limited data.</a:t>
            </a:r>
            <a:endParaRPr lang="en-IN" dirty="0"/>
          </a:p>
        </p:txBody>
      </p:sp>
    </p:spTree>
    <p:extLst>
      <p:ext uri="{BB962C8B-B14F-4D97-AF65-F5344CB8AC3E}">
        <p14:creationId xmlns:p14="http://schemas.microsoft.com/office/powerpoint/2010/main" val="233206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89D9-E10C-39C1-EACC-E107A4F479FA}"/>
              </a:ext>
            </a:extLst>
          </p:cNvPr>
          <p:cNvSpPr>
            <a:spLocks noGrp="1"/>
          </p:cNvSpPr>
          <p:nvPr>
            <p:ph type="title"/>
          </p:nvPr>
        </p:nvSpPr>
        <p:spPr/>
        <p:txBody>
          <a:bodyPr/>
          <a:lstStyle/>
          <a:p>
            <a:r>
              <a:rPr lang="en-US" b="1" i="0" dirty="0">
                <a:solidFill>
                  <a:srgbClr val="FF0000"/>
                </a:solidFill>
                <a:effectLst/>
                <a:latin typeface="sohne"/>
              </a:rPr>
              <a:t>Zero-Shot, One-Shot, and Few-Shot Learning</a:t>
            </a:r>
            <a:br>
              <a:rPr lang="en-US" b="1" i="0" dirty="0">
                <a:solidFill>
                  <a:srgbClr val="FF0000"/>
                </a:solidFill>
                <a:effectLst/>
                <a:latin typeface="sohne"/>
              </a:rPr>
            </a:br>
            <a:endParaRPr lang="en-IN" dirty="0">
              <a:solidFill>
                <a:srgbClr val="FF0000"/>
              </a:solidFill>
            </a:endParaRPr>
          </a:p>
        </p:txBody>
      </p:sp>
      <p:sp>
        <p:nvSpPr>
          <p:cNvPr id="3" name="Content Placeholder 2">
            <a:extLst>
              <a:ext uri="{FF2B5EF4-FFF2-40B4-BE49-F238E27FC236}">
                <a16:creationId xmlns:a16="http://schemas.microsoft.com/office/drawing/2014/main" id="{78F49B06-38A3-31B5-034A-009729CC22CD}"/>
              </a:ext>
            </a:extLst>
          </p:cNvPr>
          <p:cNvSpPr>
            <a:spLocks noGrp="1"/>
          </p:cNvSpPr>
          <p:nvPr>
            <p:ph idx="1"/>
          </p:nvPr>
        </p:nvSpPr>
        <p:spPr/>
        <p:txBody>
          <a:bodyPr/>
          <a:lstStyle/>
          <a:p>
            <a:r>
              <a:rPr lang="en-US" b="0" i="0" dirty="0">
                <a:solidFill>
                  <a:srgbClr val="242424"/>
                </a:solidFill>
                <a:effectLst/>
                <a:latin typeface="source-serif-pro"/>
              </a:rPr>
              <a:t>These learning techniques enable machine learning models to predict new classes with minimal labeled data. Their application varies based on the problem and the availability of labeled data.</a:t>
            </a:r>
          </a:p>
          <a:p>
            <a:pPr algn="l"/>
            <a:r>
              <a:rPr lang="en-US" b="1" i="0" dirty="0">
                <a:solidFill>
                  <a:srgbClr val="242424"/>
                </a:solidFill>
                <a:effectLst/>
                <a:latin typeface="source-serif-pro"/>
              </a:rPr>
              <a:t>Zero-Shot Learning:</a:t>
            </a:r>
            <a:r>
              <a:rPr lang="en-US" b="0" i="0" dirty="0">
                <a:solidFill>
                  <a:srgbClr val="242424"/>
                </a:solidFill>
                <a:effectLst/>
                <a:latin typeface="source-serif-pro"/>
              </a:rPr>
              <a:t> This technique is used when no labeled data is available for new classes. Models, especially large language models like ChatGPT, rely on their existing knowledge and semantic similarities to make predictions.</a:t>
            </a:r>
          </a:p>
          <a:p>
            <a:pPr algn="l"/>
            <a:r>
              <a:rPr lang="en-US" b="0" i="0" dirty="0">
                <a:solidFill>
                  <a:srgbClr val="242424"/>
                </a:solidFill>
                <a:effectLst/>
                <a:latin typeface="source-serif-pro"/>
              </a:rPr>
              <a:t>Here’s a </a:t>
            </a:r>
            <a:r>
              <a:rPr lang="en-US" b="1" i="0" dirty="0">
                <a:solidFill>
                  <a:srgbClr val="242424"/>
                </a:solidFill>
                <a:effectLst/>
                <a:latin typeface="source-serif-pro"/>
              </a:rPr>
              <a:t>Zero-Shot</a:t>
            </a:r>
            <a:r>
              <a:rPr lang="en-US" b="0" i="0" dirty="0">
                <a:solidFill>
                  <a:srgbClr val="242424"/>
                </a:solidFill>
                <a:effectLst/>
                <a:latin typeface="source-serif-pro"/>
              </a:rPr>
              <a:t> example in ChatGPT:</a:t>
            </a:r>
          </a:p>
          <a:p>
            <a:endParaRPr lang="en-IN" dirty="0"/>
          </a:p>
        </p:txBody>
      </p:sp>
    </p:spTree>
    <p:extLst>
      <p:ext uri="{BB962C8B-B14F-4D97-AF65-F5344CB8AC3E}">
        <p14:creationId xmlns:p14="http://schemas.microsoft.com/office/powerpoint/2010/main" val="26538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8174997-E911-0089-CABF-0560420D76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3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6411-4D70-8985-72AC-950BFEEA2346}"/>
              </a:ext>
            </a:extLst>
          </p:cNvPr>
          <p:cNvSpPr>
            <a:spLocks noGrp="1"/>
          </p:cNvSpPr>
          <p:nvPr>
            <p:ph type="title"/>
          </p:nvPr>
        </p:nvSpPr>
        <p:spPr/>
        <p:txBody>
          <a:bodyPr/>
          <a:lstStyle/>
          <a:p>
            <a:r>
              <a:rPr lang="en-IN" b="1" i="0" dirty="0">
                <a:solidFill>
                  <a:srgbClr val="FF0000"/>
                </a:solidFill>
                <a:effectLst/>
                <a:latin typeface="source-serif-pro"/>
              </a:rPr>
              <a:t>One-Shot Learning</a:t>
            </a:r>
            <a:endParaRPr lang="en-IN" dirty="0">
              <a:solidFill>
                <a:srgbClr val="FF0000"/>
              </a:solidFill>
            </a:endParaRPr>
          </a:p>
        </p:txBody>
      </p:sp>
      <p:sp>
        <p:nvSpPr>
          <p:cNvPr id="3" name="Content Placeholder 2">
            <a:extLst>
              <a:ext uri="{FF2B5EF4-FFF2-40B4-BE49-F238E27FC236}">
                <a16:creationId xmlns:a16="http://schemas.microsoft.com/office/drawing/2014/main" id="{D5C486CF-024B-193D-82DE-09040202AE83}"/>
              </a:ext>
            </a:extLst>
          </p:cNvPr>
          <p:cNvSpPr>
            <a:spLocks noGrp="1"/>
          </p:cNvSpPr>
          <p:nvPr>
            <p:ph idx="1"/>
          </p:nvPr>
        </p:nvSpPr>
        <p:spPr/>
        <p:txBody>
          <a:bodyPr/>
          <a:lstStyle/>
          <a:p>
            <a:r>
              <a:rPr lang="en-US" b="0" i="0" dirty="0">
                <a:solidFill>
                  <a:srgbClr val="242424"/>
                </a:solidFill>
                <a:effectLst/>
                <a:latin typeface="source-serif-pro"/>
              </a:rPr>
              <a:t>This involves using a single labeled example for each new class. The model learns to make predictions for these classes based on this lone example. In the case below, we provide ChatGPT a “Job Description Template” file as an example (Yes✅ , ChatGPT can read in files!).</a:t>
            </a:r>
            <a:endParaRPr lang="en-IN" dirty="0"/>
          </a:p>
        </p:txBody>
      </p:sp>
    </p:spTree>
    <p:extLst>
      <p:ext uri="{BB962C8B-B14F-4D97-AF65-F5344CB8AC3E}">
        <p14:creationId xmlns:p14="http://schemas.microsoft.com/office/powerpoint/2010/main" val="419670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77CEDD9-744F-9C31-55C8-CE965577E1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486"/>
            <a:ext cx="12192000" cy="687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811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4F2C-AE19-ED66-6E9A-5102D9D80179}"/>
              </a:ext>
            </a:extLst>
          </p:cNvPr>
          <p:cNvSpPr>
            <a:spLocks noGrp="1"/>
          </p:cNvSpPr>
          <p:nvPr>
            <p:ph type="title"/>
          </p:nvPr>
        </p:nvSpPr>
        <p:spPr/>
        <p:txBody>
          <a:bodyPr/>
          <a:lstStyle/>
          <a:p>
            <a:r>
              <a:rPr lang="en-IN" b="1" i="0" dirty="0">
                <a:solidFill>
                  <a:srgbClr val="FF0000"/>
                </a:solidFill>
                <a:effectLst/>
                <a:latin typeface="source-serif-pro"/>
              </a:rPr>
              <a:t>Few-Shot Learning</a:t>
            </a:r>
            <a:endParaRPr lang="en-IN" dirty="0">
              <a:solidFill>
                <a:srgbClr val="FF0000"/>
              </a:solidFill>
            </a:endParaRPr>
          </a:p>
        </p:txBody>
      </p:sp>
      <p:sp>
        <p:nvSpPr>
          <p:cNvPr id="3" name="Content Placeholder 2">
            <a:extLst>
              <a:ext uri="{FF2B5EF4-FFF2-40B4-BE49-F238E27FC236}">
                <a16:creationId xmlns:a16="http://schemas.microsoft.com/office/drawing/2014/main" id="{771B0490-3A51-220B-8DE4-B745B40F94E6}"/>
              </a:ext>
            </a:extLst>
          </p:cNvPr>
          <p:cNvSpPr>
            <a:spLocks noGrp="1"/>
          </p:cNvSpPr>
          <p:nvPr>
            <p:ph idx="1"/>
          </p:nvPr>
        </p:nvSpPr>
        <p:spPr/>
        <p:txBody>
          <a:bodyPr/>
          <a:lstStyle/>
          <a:p>
            <a:pPr algn="l"/>
            <a:r>
              <a:rPr lang="en-US" b="0" i="0" dirty="0">
                <a:solidFill>
                  <a:srgbClr val="242424"/>
                </a:solidFill>
                <a:effectLst/>
                <a:latin typeface="source-serif-pro"/>
              </a:rPr>
              <a:t>Here, a handful of labeled examples are available for each new class. The model learns to generalize from these few examples.</a:t>
            </a:r>
          </a:p>
          <a:p>
            <a:pPr algn="l"/>
            <a:r>
              <a:rPr lang="en-US" b="0" i="0" dirty="0">
                <a:solidFill>
                  <a:srgbClr val="242424"/>
                </a:solidFill>
                <a:effectLst/>
                <a:latin typeface="source-serif-pro"/>
              </a:rPr>
              <a:t>Here’s a </a:t>
            </a:r>
            <a:r>
              <a:rPr lang="en-US" b="1" i="0" dirty="0">
                <a:solidFill>
                  <a:srgbClr val="242424"/>
                </a:solidFill>
                <a:effectLst/>
                <a:latin typeface="source-serif-pro"/>
              </a:rPr>
              <a:t>Few-Shot</a:t>
            </a:r>
            <a:r>
              <a:rPr lang="en-US" b="0" i="0" dirty="0">
                <a:solidFill>
                  <a:srgbClr val="242424"/>
                </a:solidFill>
                <a:effectLst/>
                <a:latin typeface="source-serif-pro"/>
              </a:rPr>
              <a:t> Example using ChatGPT 4:</a:t>
            </a:r>
          </a:p>
          <a:p>
            <a:endParaRPr lang="en-IN" dirty="0"/>
          </a:p>
        </p:txBody>
      </p:sp>
    </p:spTree>
    <p:extLst>
      <p:ext uri="{BB962C8B-B14F-4D97-AF65-F5344CB8AC3E}">
        <p14:creationId xmlns:p14="http://schemas.microsoft.com/office/powerpoint/2010/main" val="1716649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892869E-CF80-3FA9-F0BD-918D17C691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73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94F-EC63-9A0B-120C-FCCB3C17A172}"/>
              </a:ext>
            </a:extLst>
          </p:cNvPr>
          <p:cNvSpPr>
            <a:spLocks noGrp="1"/>
          </p:cNvSpPr>
          <p:nvPr>
            <p:ph type="title"/>
          </p:nvPr>
        </p:nvSpPr>
        <p:spPr/>
        <p:txBody>
          <a:bodyPr/>
          <a:lstStyle/>
          <a:p>
            <a:r>
              <a:rPr lang="en-US" dirty="0">
                <a:solidFill>
                  <a:srgbClr val="FF0000"/>
                </a:solidFill>
              </a:rPr>
              <a:t>Natural Language Processing</a:t>
            </a:r>
            <a:endParaRPr lang="en-IN" dirty="0">
              <a:solidFill>
                <a:srgbClr val="FF0000"/>
              </a:solidFill>
            </a:endParaRPr>
          </a:p>
        </p:txBody>
      </p:sp>
      <p:sp>
        <p:nvSpPr>
          <p:cNvPr id="3" name="Content Placeholder 2">
            <a:extLst>
              <a:ext uri="{FF2B5EF4-FFF2-40B4-BE49-F238E27FC236}">
                <a16:creationId xmlns:a16="http://schemas.microsoft.com/office/drawing/2014/main" id="{DC408B54-3788-E1AE-3B25-26370FA1342C}"/>
              </a:ext>
            </a:extLst>
          </p:cNvPr>
          <p:cNvSpPr>
            <a:spLocks noGrp="1"/>
          </p:cNvSpPr>
          <p:nvPr>
            <p:ph idx="1"/>
          </p:nvPr>
        </p:nvSpPr>
        <p:spPr/>
        <p:txBody>
          <a:bodyPr/>
          <a:lstStyle/>
          <a:p>
            <a:r>
              <a:rPr lang="en-US" dirty="0"/>
              <a:t>Text Input and Data Collection</a:t>
            </a:r>
          </a:p>
          <a:p>
            <a:r>
              <a:rPr lang="en-IN" dirty="0"/>
              <a:t>Text Preprocessing</a:t>
            </a:r>
          </a:p>
          <a:p>
            <a:r>
              <a:rPr lang="en-IN" dirty="0"/>
              <a:t>Text Representation</a:t>
            </a:r>
          </a:p>
          <a:p>
            <a:r>
              <a:rPr lang="en-IN" dirty="0"/>
              <a:t>Feature Extraction</a:t>
            </a:r>
          </a:p>
          <a:p>
            <a:r>
              <a:rPr lang="en-IN" dirty="0"/>
              <a:t>Model Selection and Training</a:t>
            </a:r>
          </a:p>
          <a:p>
            <a:r>
              <a:rPr lang="en-IN" dirty="0"/>
              <a:t>Model Deployment and Inference</a:t>
            </a:r>
          </a:p>
          <a:p>
            <a:r>
              <a:rPr lang="en-IN" dirty="0"/>
              <a:t>Evaluation and Optimization</a:t>
            </a:r>
          </a:p>
          <a:p>
            <a:r>
              <a:rPr lang="en-IN" dirty="0"/>
              <a:t>Iteration and Improvement</a:t>
            </a:r>
          </a:p>
          <a:p>
            <a:endParaRPr lang="en-IN" dirty="0"/>
          </a:p>
        </p:txBody>
      </p:sp>
    </p:spTree>
    <p:extLst>
      <p:ext uri="{BB962C8B-B14F-4D97-AF65-F5344CB8AC3E}">
        <p14:creationId xmlns:p14="http://schemas.microsoft.com/office/powerpoint/2010/main" val="1909458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DF2E-8575-23B7-3433-6B7C881436C5}"/>
              </a:ext>
            </a:extLst>
          </p:cNvPr>
          <p:cNvSpPr>
            <a:spLocks noGrp="1"/>
          </p:cNvSpPr>
          <p:nvPr>
            <p:ph type="title"/>
          </p:nvPr>
        </p:nvSpPr>
        <p:spPr/>
        <p:txBody>
          <a:bodyPr>
            <a:normAutofit fontScale="90000"/>
          </a:bodyPr>
          <a:lstStyle/>
          <a:p>
            <a:r>
              <a:rPr lang="en-US" b="1" i="0" dirty="0">
                <a:solidFill>
                  <a:srgbClr val="FF0000"/>
                </a:solidFill>
                <a:effectLst/>
                <a:latin typeface="sohne"/>
              </a:rPr>
              <a:t>Approaches to Zero-Shot, One-Shot, and Few-Shot Learning</a:t>
            </a:r>
            <a:br>
              <a:rPr lang="en-US" b="1" i="0" dirty="0">
                <a:solidFill>
                  <a:srgbClr val="FF0000"/>
                </a:solidFill>
                <a:effectLst/>
                <a:latin typeface="sohne"/>
              </a:rPr>
            </a:br>
            <a:endParaRPr lang="en-IN" dirty="0">
              <a:solidFill>
                <a:srgbClr val="FF0000"/>
              </a:solidFill>
            </a:endParaRPr>
          </a:p>
        </p:txBody>
      </p:sp>
      <p:sp>
        <p:nvSpPr>
          <p:cNvPr id="3" name="Content Placeholder 2">
            <a:extLst>
              <a:ext uri="{FF2B5EF4-FFF2-40B4-BE49-F238E27FC236}">
                <a16:creationId xmlns:a16="http://schemas.microsoft.com/office/drawing/2014/main" id="{7971404C-7616-294D-F03E-A57D737DBBE3}"/>
              </a:ext>
            </a:extLst>
          </p:cNvPr>
          <p:cNvSpPr>
            <a:spLocks noGrp="1"/>
          </p:cNvSpPr>
          <p:nvPr>
            <p:ph idx="1"/>
          </p:nvPr>
        </p:nvSpPr>
        <p:spPr>
          <a:xfrm>
            <a:off x="838200" y="1690688"/>
            <a:ext cx="10515600" cy="5036683"/>
          </a:xfrm>
        </p:spPr>
        <p:txBody>
          <a:bodyPr>
            <a:normAutofit fontScale="77500" lnSpcReduction="20000"/>
          </a:bodyPr>
          <a:lstStyle/>
          <a:p>
            <a:pPr marL="0" indent="0" algn="l">
              <a:buNone/>
            </a:pPr>
            <a:r>
              <a:rPr lang="en-US" b="0" i="0" dirty="0">
                <a:solidFill>
                  <a:srgbClr val="242424"/>
                </a:solidFill>
                <a:effectLst/>
                <a:latin typeface="source-serif-pro"/>
              </a:rPr>
              <a:t>Implementing these techniques involves various methodologies:</a:t>
            </a:r>
          </a:p>
          <a:p>
            <a:pPr algn="l">
              <a:buFont typeface="Arial" panose="020B0604020202020204" pitchFamily="34" charset="0"/>
              <a:buChar char="•"/>
            </a:pPr>
            <a:r>
              <a:rPr lang="en-US" b="1" i="0" dirty="0">
                <a:solidFill>
                  <a:srgbClr val="242424"/>
                </a:solidFill>
                <a:effectLst/>
                <a:latin typeface="source-serif-pro"/>
              </a:rPr>
              <a:t>Attribute-Based Approaches</a:t>
            </a:r>
            <a:r>
              <a:rPr lang="en-US" b="0" i="0" dirty="0">
                <a:solidFill>
                  <a:srgbClr val="242424"/>
                </a:solidFill>
                <a:effectLst/>
                <a:latin typeface="source-serif-pro"/>
              </a:rPr>
              <a:t>: Models use attribute relationships to generalize knowledge to new classes. For instance, in wildlife classification, attributes like ‘stripes’ or ‘fins’ help generalize new animal classes.</a:t>
            </a:r>
          </a:p>
          <a:p>
            <a:pPr algn="l">
              <a:buFont typeface="Arial" panose="020B0604020202020204" pitchFamily="34" charset="0"/>
              <a:buChar char="•"/>
            </a:pPr>
            <a:r>
              <a:rPr lang="en-US" b="1" i="0" dirty="0">
                <a:solidFill>
                  <a:srgbClr val="242424"/>
                </a:solidFill>
                <a:effectLst/>
                <a:latin typeface="source-serif-pro"/>
              </a:rPr>
              <a:t>Embedding-Based Approaches</a:t>
            </a:r>
            <a:r>
              <a:rPr lang="en-US" b="0" i="0" dirty="0">
                <a:solidFill>
                  <a:srgbClr val="242424"/>
                </a:solidFill>
                <a:effectLst/>
                <a:latin typeface="source-serif-pro"/>
              </a:rPr>
              <a:t>: Models infer information about new classes based on their proximity to known classes in an embedding space. This is common in recommendation systems that suggest products similar to those previously bought.</a:t>
            </a:r>
          </a:p>
          <a:p>
            <a:pPr algn="l">
              <a:buFont typeface="Arial" panose="020B0604020202020204" pitchFamily="34" charset="0"/>
              <a:buChar char="•"/>
            </a:pPr>
            <a:r>
              <a:rPr lang="en-US" b="1" i="0" dirty="0">
                <a:solidFill>
                  <a:srgbClr val="242424"/>
                </a:solidFill>
                <a:effectLst/>
                <a:latin typeface="source-serif-pro"/>
              </a:rPr>
              <a:t>Generative Approaches</a:t>
            </a:r>
            <a:r>
              <a:rPr lang="en-US" b="0" i="0" dirty="0">
                <a:solidFill>
                  <a:srgbClr val="242424"/>
                </a:solidFill>
                <a:effectLst/>
                <a:latin typeface="source-serif-pro"/>
              </a:rPr>
              <a:t>: These involve creating synthetic examples for unseen categories, like generating synthetic images of rare animals for species classification.</a:t>
            </a:r>
          </a:p>
          <a:p>
            <a:pPr algn="l">
              <a:buFont typeface="Arial" panose="020B0604020202020204" pitchFamily="34" charset="0"/>
              <a:buChar char="•"/>
            </a:pPr>
            <a:r>
              <a:rPr lang="en-US" b="1" i="0" dirty="0">
                <a:solidFill>
                  <a:srgbClr val="242424"/>
                </a:solidFill>
                <a:effectLst/>
                <a:latin typeface="source-serif-pro"/>
              </a:rPr>
              <a:t>Metric-Based Models</a:t>
            </a:r>
            <a:r>
              <a:rPr lang="en-US" b="0" i="0" dirty="0">
                <a:solidFill>
                  <a:srgbClr val="242424"/>
                </a:solidFill>
                <a:effectLst/>
                <a:latin typeface="source-serif-pro"/>
              </a:rPr>
              <a:t>: Develop a similarity metric to predict new classes, such as in medical imaging where rare diseases are identified based on similarities to known conditions.</a:t>
            </a:r>
          </a:p>
          <a:p>
            <a:pPr algn="l">
              <a:buFont typeface="Arial" panose="020B0604020202020204" pitchFamily="34" charset="0"/>
              <a:buChar char="•"/>
            </a:pPr>
            <a:r>
              <a:rPr lang="en-US" b="1" i="0" dirty="0">
                <a:solidFill>
                  <a:srgbClr val="242424"/>
                </a:solidFill>
                <a:effectLst/>
                <a:latin typeface="source-serif-pro"/>
              </a:rPr>
              <a:t>Neural Network-Based Models</a:t>
            </a:r>
            <a:r>
              <a:rPr lang="en-US" b="0" i="0" dirty="0">
                <a:solidFill>
                  <a:srgbClr val="242424"/>
                </a:solidFill>
                <a:effectLst/>
                <a:latin typeface="source-serif-pro"/>
              </a:rPr>
              <a:t>: Using CNNs or RNNs, these models correlate input data with class predictions, a technique used in predictive text input.</a:t>
            </a:r>
          </a:p>
          <a:p>
            <a:pPr algn="l">
              <a:buFont typeface="Arial" panose="020B0604020202020204" pitchFamily="34" charset="0"/>
              <a:buChar char="•"/>
            </a:pPr>
            <a:r>
              <a:rPr lang="en-US" b="1" i="0" dirty="0">
                <a:solidFill>
                  <a:srgbClr val="242424"/>
                </a:solidFill>
                <a:effectLst/>
                <a:latin typeface="source-serif-pro"/>
              </a:rPr>
              <a:t>Transfer Learning-Based Models</a:t>
            </a:r>
            <a:r>
              <a:rPr lang="en-US" b="0" i="0" dirty="0">
                <a:solidFill>
                  <a:srgbClr val="242424"/>
                </a:solidFill>
                <a:effectLst/>
                <a:latin typeface="source-serif-pro"/>
              </a:rPr>
              <a:t>: Pre-trained on vast data, these models are fine-tuned for specific tasks like using a general language model to perform legal document analysis.</a:t>
            </a:r>
          </a:p>
          <a:p>
            <a:endParaRPr lang="en-IN" dirty="0"/>
          </a:p>
        </p:txBody>
      </p:sp>
    </p:spTree>
    <p:extLst>
      <p:ext uri="{BB962C8B-B14F-4D97-AF65-F5344CB8AC3E}">
        <p14:creationId xmlns:p14="http://schemas.microsoft.com/office/powerpoint/2010/main" val="153635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65BB-446C-6EAE-EC5A-F55846538C3F}"/>
              </a:ext>
            </a:extLst>
          </p:cNvPr>
          <p:cNvSpPr>
            <a:spLocks noGrp="1"/>
          </p:cNvSpPr>
          <p:nvPr>
            <p:ph type="title"/>
          </p:nvPr>
        </p:nvSpPr>
        <p:spPr/>
        <p:txBody>
          <a:bodyPr/>
          <a:lstStyle/>
          <a:p>
            <a:r>
              <a:rPr lang="en-US" b="1" i="0" dirty="0">
                <a:solidFill>
                  <a:srgbClr val="FF0000"/>
                </a:solidFill>
                <a:effectLst/>
                <a:latin typeface="sohne"/>
              </a:rPr>
              <a:t>The Importance in Real-World Scenarios</a:t>
            </a:r>
            <a:br>
              <a:rPr lang="en-US" b="1" i="0" dirty="0">
                <a:solidFill>
                  <a:srgbClr val="FF0000"/>
                </a:solidFill>
                <a:effectLst/>
                <a:latin typeface="sohne"/>
              </a:rPr>
            </a:br>
            <a:endParaRPr lang="en-IN" dirty="0">
              <a:solidFill>
                <a:srgbClr val="FF0000"/>
              </a:solidFill>
            </a:endParaRPr>
          </a:p>
        </p:txBody>
      </p:sp>
      <p:sp>
        <p:nvSpPr>
          <p:cNvPr id="3" name="Content Placeholder 2">
            <a:extLst>
              <a:ext uri="{FF2B5EF4-FFF2-40B4-BE49-F238E27FC236}">
                <a16:creationId xmlns:a16="http://schemas.microsoft.com/office/drawing/2014/main" id="{D737082C-EE96-E1A0-2EC4-7A6AF6822396}"/>
              </a:ext>
            </a:extLst>
          </p:cNvPr>
          <p:cNvSpPr>
            <a:spLocks noGrp="1"/>
          </p:cNvSpPr>
          <p:nvPr>
            <p:ph idx="1"/>
          </p:nvPr>
        </p:nvSpPr>
        <p:spPr/>
        <p:txBody>
          <a:bodyPr>
            <a:normAutofit lnSpcReduction="10000"/>
          </a:bodyPr>
          <a:lstStyle/>
          <a:p>
            <a:pPr algn="l"/>
            <a:r>
              <a:rPr lang="en-US" b="0" i="0" dirty="0">
                <a:solidFill>
                  <a:srgbClr val="242424"/>
                </a:solidFill>
                <a:effectLst/>
                <a:latin typeface="source-serif-pro"/>
              </a:rPr>
              <a:t>The real world often lacks the luxury of large, labeled datasets for every possible class. Zero-Shot, One-Shot, and Few-Shot Learning enable AI models to adapt to new classes with limited or no additional data. This adaptability is not only efficient but also cost-effective, reducing the need for extensive data labeling.</a:t>
            </a:r>
          </a:p>
          <a:p>
            <a:pPr algn="l"/>
            <a:r>
              <a:rPr lang="en-US" b="0" i="0" dirty="0">
                <a:solidFill>
                  <a:srgbClr val="242424"/>
                </a:solidFill>
                <a:effectLst/>
                <a:latin typeface="source-serif-pro"/>
              </a:rPr>
              <a:t>In conclusion, understanding Zero-Shot, One-Shot, and Few-Shot Learning is essential for anyone venturing into AI. These techniques not only enhance the flexibility and scalability of AI models but also represent a significant step towards more intelligent and adaptable AI systems. As AI continues to evolve, these learning methods will undoubtedly play a pivotal role in shaping its future.</a:t>
            </a:r>
          </a:p>
          <a:p>
            <a:pPr marL="0" indent="0">
              <a:buNone/>
            </a:pPr>
            <a:endParaRPr lang="en-IN" dirty="0"/>
          </a:p>
        </p:txBody>
      </p:sp>
    </p:spTree>
    <p:extLst>
      <p:ext uri="{BB962C8B-B14F-4D97-AF65-F5344CB8AC3E}">
        <p14:creationId xmlns:p14="http://schemas.microsoft.com/office/powerpoint/2010/main" val="1663362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FEC3-C5E1-4282-037B-3A43BFEC65CA}"/>
              </a:ext>
            </a:extLst>
          </p:cNvPr>
          <p:cNvSpPr>
            <a:spLocks noGrp="1"/>
          </p:cNvSpPr>
          <p:nvPr>
            <p:ph type="title"/>
          </p:nvPr>
        </p:nvSpPr>
        <p:spPr/>
        <p:txBody>
          <a:bodyPr/>
          <a:lstStyle/>
          <a:p>
            <a:r>
              <a:rPr lang="en-US" b="1" i="1" u="sng" dirty="0">
                <a:solidFill>
                  <a:srgbClr val="FF0000"/>
                </a:solidFill>
                <a:effectLst/>
                <a:latin typeface="math"/>
                <a:hlinkClick r:id="rId2">
                  <a:extLst>
                    <a:ext uri="{A12FA001-AC4F-418D-AE19-62706E023703}">
                      <ahyp:hlinkClr xmlns:ahyp="http://schemas.microsoft.com/office/drawing/2018/hyperlinkcolor" val="tx"/>
                    </a:ext>
                  </a:extLst>
                </a:hlinkClick>
              </a:rPr>
              <a:t>Document Clustering</a:t>
            </a:r>
            <a:endParaRPr lang="en-IN" u="sng" dirty="0">
              <a:solidFill>
                <a:srgbClr val="FF0000"/>
              </a:solidFill>
            </a:endParaRPr>
          </a:p>
        </p:txBody>
      </p:sp>
      <p:sp>
        <p:nvSpPr>
          <p:cNvPr id="3" name="Content Placeholder 2">
            <a:extLst>
              <a:ext uri="{FF2B5EF4-FFF2-40B4-BE49-F238E27FC236}">
                <a16:creationId xmlns:a16="http://schemas.microsoft.com/office/drawing/2014/main" id="{C25C1EFD-A47B-AF2B-8BED-F843145BBDE0}"/>
              </a:ext>
            </a:extLst>
          </p:cNvPr>
          <p:cNvSpPr>
            <a:spLocks noGrp="1"/>
          </p:cNvSpPr>
          <p:nvPr>
            <p:ph idx="1"/>
          </p:nvPr>
        </p:nvSpPr>
        <p:spPr/>
        <p:txBody>
          <a:bodyPr>
            <a:normAutofit fontScale="92500" lnSpcReduction="20000"/>
          </a:bodyPr>
          <a:lstStyle/>
          <a:p>
            <a:pPr algn="l"/>
            <a:r>
              <a:rPr lang="en-US" b="0" i="0" dirty="0">
                <a:effectLst/>
                <a:latin typeface="math"/>
              </a:rPr>
              <a:t> </a:t>
            </a:r>
            <a:r>
              <a:rPr lang="en-US" b="1" i="0" dirty="0">
                <a:effectLst/>
                <a:latin typeface="math"/>
              </a:rPr>
              <a:t>Grouping Similar Documents</a:t>
            </a:r>
            <a:endParaRPr lang="en-US" b="0" i="0" dirty="0">
              <a:effectLst/>
              <a:latin typeface="math"/>
            </a:endParaRPr>
          </a:p>
          <a:p>
            <a:pPr algn="l"/>
            <a:r>
              <a:rPr lang="en-US" b="0" i="0" dirty="0">
                <a:effectLst/>
                <a:latin typeface="math"/>
              </a:rPr>
              <a:t>- </a:t>
            </a:r>
            <a:r>
              <a:rPr lang="en-US" b="1" i="0" dirty="0">
                <a:effectLst/>
                <a:latin typeface="math"/>
              </a:rPr>
              <a:t>What is </a:t>
            </a:r>
            <a:r>
              <a:rPr lang="en-US" b="1" i="1" dirty="0">
                <a:effectLst/>
                <a:latin typeface="math"/>
                <a:hlinkClick r:id="rId2">
                  <a:extLst>
                    <a:ext uri="{A12FA001-AC4F-418D-AE19-62706E023703}">
                      <ahyp:hlinkClr xmlns:ahyp="http://schemas.microsoft.com/office/drawing/2018/hyperlinkcolor" val="tx"/>
                    </a:ext>
                  </a:extLst>
                </a:hlinkClick>
              </a:rPr>
              <a:t>Document Clustering</a:t>
            </a:r>
            <a:r>
              <a:rPr lang="en-US" b="1" i="0" dirty="0">
                <a:effectLst/>
                <a:latin typeface="math"/>
              </a:rPr>
              <a:t>?</a:t>
            </a:r>
            <a:r>
              <a:rPr lang="en-US" b="0" i="0" dirty="0">
                <a:effectLst/>
                <a:latin typeface="math"/>
              </a:rPr>
              <a:t> Clustering involves grouping similar documents together based on their content. It helps us identify related articles, blog posts, or </a:t>
            </a:r>
            <a:r>
              <a:rPr lang="en-US" b="0" i="1" u="sng" dirty="0">
                <a:effectLst/>
                <a:latin typeface="math"/>
                <a:hlinkClick r:id="rId3">
                  <a:extLst>
                    <a:ext uri="{A12FA001-AC4F-418D-AE19-62706E023703}">
                      <ahyp:hlinkClr xmlns:ahyp="http://schemas.microsoft.com/office/drawing/2018/hyperlinkcolor" val="tx"/>
                    </a:ext>
                  </a:extLst>
                </a:hlinkClick>
              </a:rPr>
              <a:t>customer reviews</a:t>
            </a:r>
            <a:r>
              <a:rPr lang="en-US" b="0" i="0" dirty="0">
                <a:effectLst/>
                <a:latin typeface="math"/>
              </a:rPr>
              <a:t>.</a:t>
            </a:r>
          </a:p>
          <a:p>
            <a:pPr algn="l"/>
            <a:r>
              <a:rPr lang="en-US" b="0" i="0" dirty="0">
                <a:effectLst/>
                <a:latin typeface="math"/>
              </a:rPr>
              <a:t>- </a:t>
            </a:r>
            <a:r>
              <a:rPr lang="en-US" b="1" i="0" dirty="0">
                <a:effectLst/>
                <a:latin typeface="math"/>
              </a:rPr>
              <a:t>K-Means Clustering:</a:t>
            </a:r>
            <a:r>
              <a:rPr lang="en-US" b="0" i="0" dirty="0">
                <a:effectLst/>
                <a:latin typeface="math"/>
              </a:rPr>
              <a:t> K-means is </a:t>
            </a:r>
            <a:r>
              <a:rPr lang="en-US" b="0" i="1" u="sng" dirty="0">
                <a:effectLst/>
                <a:latin typeface="math"/>
                <a:hlinkClick r:id="rId4">
                  <a:extLst>
                    <a:ext uri="{A12FA001-AC4F-418D-AE19-62706E023703}">
                      <ahyp:hlinkClr xmlns:ahyp="http://schemas.microsoft.com/office/drawing/2018/hyperlinkcolor" val="tx"/>
                    </a:ext>
                  </a:extLst>
                </a:hlinkClick>
              </a:rPr>
              <a:t>a popular clustering algorithm</a:t>
            </a:r>
            <a:r>
              <a:rPr lang="en-US" b="0" i="0" dirty="0">
                <a:effectLst/>
                <a:latin typeface="math"/>
              </a:rPr>
              <a:t>. It partitions documents into K clusters, where each cluster represents a distinct group of similar content.</a:t>
            </a:r>
          </a:p>
          <a:p>
            <a:pPr algn="l"/>
            <a:r>
              <a:rPr lang="en-US" b="0" i="0" dirty="0">
                <a:effectLst/>
                <a:latin typeface="math"/>
              </a:rPr>
              <a:t>- </a:t>
            </a:r>
            <a:r>
              <a:rPr lang="en-US" b="1" i="0" dirty="0">
                <a:effectLst/>
                <a:latin typeface="math"/>
              </a:rPr>
              <a:t>Example:</a:t>
            </a:r>
            <a:r>
              <a:rPr lang="en-US" b="0" i="0" dirty="0">
                <a:effectLst/>
                <a:latin typeface="math"/>
              </a:rPr>
              <a:t> Suppose we have a dataset of customer reviews for a product. K-means clustering might group reviews discussing "performance," "design," and "customer service" into </a:t>
            </a:r>
            <a:r>
              <a:rPr lang="en-US" b="0" i="1" u="sng" dirty="0">
                <a:effectLst/>
                <a:latin typeface="math"/>
                <a:hlinkClick r:id="rId5">
                  <a:extLst>
                    <a:ext uri="{A12FA001-AC4F-418D-AE19-62706E023703}">
                      <ahyp:hlinkClr xmlns:ahyp="http://schemas.microsoft.com/office/drawing/2018/hyperlinkcolor" val="tx"/>
                    </a:ext>
                  </a:extLst>
                </a:hlinkClick>
              </a:rPr>
              <a:t>separate clusters</a:t>
            </a:r>
            <a:r>
              <a:rPr lang="en-US" b="0" i="0" dirty="0">
                <a:effectLst/>
                <a:latin typeface="math"/>
              </a:rPr>
              <a:t>.</a:t>
            </a:r>
          </a:p>
          <a:p>
            <a:pPr algn="l"/>
            <a:r>
              <a:rPr lang="en-US" b="0" i="0" dirty="0">
                <a:effectLst/>
                <a:latin typeface="math"/>
              </a:rPr>
              <a:t>- </a:t>
            </a:r>
            <a:r>
              <a:rPr lang="en-US" b="1" i="0" dirty="0">
                <a:effectLst/>
                <a:latin typeface="math"/>
              </a:rPr>
              <a:t>Use Cases:</a:t>
            </a:r>
            <a:r>
              <a:rPr lang="en-US" b="0" i="0" dirty="0">
                <a:effectLst/>
                <a:latin typeface="math"/>
              </a:rPr>
              <a:t> Document clustering aids in information retrieval, </a:t>
            </a:r>
            <a:r>
              <a:rPr lang="en-US" b="0" i="1" u="sng" dirty="0">
                <a:effectLst/>
                <a:latin typeface="math"/>
                <a:hlinkClick r:id="rId6">
                  <a:extLst>
                    <a:ext uri="{A12FA001-AC4F-418D-AE19-62706E023703}">
                      <ahyp:hlinkClr xmlns:ahyp="http://schemas.microsoft.com/office/drawing/2018/hyperlinkcolor" val="tx"/>
                    </a:ext>
                  </a:extLst>
                </a:hlinkClick>
              </a:rPr>
              <a:t>content recommendation</a:t>
            </a:r>
            <a:r>
              <a:rPr lang="en-US" b="0" i="0" dirty="0">
                <a:effectLst/>
                <a:latin typeface="math"/>
              </a:rPr>
              <a:t>, and identifying trends within large text datasets.</a:t>
            </a:r>
          </a:p>
          <a:p>
            <a:endParaRPr lang="en-IN" dirty="0"/>
          </a:p>
        </p:txBody>
      </p:sp>
    </p:spTree>
    <p:extLst>
      <p:ext uri="{BB962C8B-B14F-4D97-AF65-F5344CB8AC3E}">
        <p14:creationId xmlns:p14="http://schemas.microsoft.com/office/powerpoint/2010/main" val="405819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2447-4B7A-F72C-6718-70519A4581BB}"/>
              </a:ext>
            </a:extLst>
          </p:cNvPr>
          <p:cNvSpPr>
            <a:spLocks noGrp="1"/>
          </p:cNvSpPr>
          <p:nvPr>
            <p:ph type="title"/>
          </p:nvPr>
        </p:nvSpPr>
        <p:spPr/>
        <p:txBody>
          <a:bodyPr/>
          <a:lstStyle/>
          <a:p>
            <a:r>
              <a:rPr lang="en-US" dirty="0">
                <a:solidFill>
                  <a:srgbClr val="FF0000"/>
                </a:solidFill>
              </a:rPr>
              <a:t>Text Input and Data Collection</a:t>
            </a:r>
            <a:br>
              <a:rPr lang="en-US" dirty="0"/>
            </a:br>
            <a:endParaRPr lang="en-IN" dirty="0"/>
          </a:p>
        </p:txBody>
      </p:sp>
      <p:sp>
        <p:nvSpPr>
          <p:cNvPr id="3" name="Content Placeholder 2">
            <a:extLst>
              <a:ext uri="{FF2B5EF4-FFF2-40B4-BE49-F238E27FC236}">
                <a16:creationId xmlns:a16="http://schemas.microsoft.com/office/drawing/2014/main" id="{498BCAA8-030B-2911-3AFE-50A44057E247}"/>
              </a:ext>
            </a:extLst>
          </p:cNvPr>
          <p:cNvSpPr>
            <a:spLocks noGrp="1"/>
          </p:cNvSpPr>
          <p:nvPr>
            <p:ph idx="1"/>
          </p:nvPr>
        </p:nvSpPr>
        <p:spPr/>
        <p:txBody>
          <a:bodyPr/>
          <a:lstStyle/>
          <a:p>
            <a:r>
              <a:rPr lang="en-US" dirty="0"/>
              <a:t>Data Collection: Gathering text data from various sources such as websites, books, social media, or proprietary databases.</a:t>
            </a:r>
          </a:p>
          <a:p>
            <a:r>
              <a:rPr lang="en-US" dirty="0"/>
              <a:t>Data Storage: Storing the collected text data in a structured format, such as a database or a collection of documents.</a:t>
            </a:r>
            <a:endParaRPr lang="en-IN" dirty="0"/>
          </a:p>
        </p:txBody>
      </p:sp>
    </p:spTree>
    <p:extLst>
      <p:ext uri="{BB962C8B-B14F-4D97-AF65-F5344CB8AC3E}">
        <p14:creationId xmlns:p14="http://schemas.microsoft.com/office/powerpoint/2010/main" val="190010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4900-4FA6-31B3-1C13-A1919AE1CF1A}"/>
              </a:ext>
            </a:extLst>
          </p:cNvPr>
          <p:cNvSpPr>
            <a:spLocks noGrp="1"/>
          </p:cNvSpPr>
          <p:nvPr>
            <p:ph type="title"/>
          </p:nvPr>
        </p:nvSpPr>
        <p:spPr/>
        <p:txBody>
          <a:bodyPr/>
          <a:lstStyle/>
          <a:p>
            <a:r>
              <a:rPr lang="en-IN" dirty="0">
                <a:solidFill>
                  <a:srgbClr val="FF0000"/>
                </a:solidFill>
              </a:rPr>
              <a:t>Text Preprocessing</a:t>
            </a:r>
            <a:br>
              <a:rPr lang="en-IN" dirty="0"/>
            </a:br>
            <a:endParaRPr lang="en-IN" dirty="0"/>
          </a:p>
        </p:txBody>
      </p:sp>
      <p:sp>
        <p:nvSpPr>
          <p:cNvPr id="3" name="Content Placeholder 2">
            <a:extLst>
              <a:ext uri="{FF2B5EF4-FFF2-40B4-BE49-F238E27FC236}">
                <a16:creationId xmlns:a16="http://schemas.microsoft.com/office/drawing/2014/main" id="{A96952FD-D16C-9442-01A0-9A25B681C3C7}"/>
              </a:ext>
            </a:extLst>
          </p:cNvPr>
          <p:cNvSpPr>
            <a:spLocks noGrp="1"/>
          </p:cNvSpPr>
          <p:nvPr>
            <p:ph idx="1"/>
          </p:nvPr>
        </p:nvSpPr>
        <p:spPr>
          <a:xfrm>
            <a:off x="283029" y="1690688"/>
            <a:ext cx="11070771" cy="5167311"/>
          </a:xfrm>
        </p:spPr>
        <p:txBody>
          <a:bodyPr>
            <a:normAutofit fontScale="92500" lnSpcReduction="10000"/>
          </a:bodyPr>
          <a:lstStyle/>
          <a:p>
            <a:r>
              <a:rPr lang="en-US" dirty="0"/>
              <a:t>Preprocessing is crucial to clean and prepare the raw text data for analysis. Common preprocessing steps include:</a:t>
            </a:r>
          </a:p>
          <a:p>
            <a:endParaRPr lang="en-US" dirty="0"/>
          </a:p>
          <a:p>
            <a:r>
              <a:rPr lang="en-US" dirty="0"/>
              <a:t>Tokenization: Splitting text into smaller units like words or sentences.</a:t>
            </a:r>
          </a:p>
          <a:p>
            <a:r>
              <a:rPr lang="en-US" dirty="0"/>
              <a:t>Lowercasing: Converting all text to lowercase to ensure uniformity.</a:t>
            </a:r>
          </a:p>
          <a:p>
            <a:r>
              <a:rPr lang="en-US" dirty="0" err="1"/>
              <a:t>Stopword</a:t>
            </a:r>
            <a:r>
              <a:rPr lang="en-US" dirty="0"/>
              <a:t> Removal: Removing common words that do not contribute significant meaning, such as “and,” “the,” “is.”</a:t>
            </a:r>
          </a:p>
          <a:p>
            <a:r>
              <a:rPr lang="en-US" dirty="0"/>
              <a:t>Punctuation Removal: Removing punctuation marks.</a:t>
            </a:r>
          </a:p>
          <a:p>
            <a:r>
              <a:rPr lang="en-US" dirty="0"/>
              <a:t>Stemming and Lemmatization: Reducing words to their base or root forms. Stemming cuts off suffixes, while lemmatization considers the context and converts words to their meaningful base form.</a:t>
            </a:r>
          </a:p>
          <a:p>
            <a:r>
              <a:rPr lang="en-US" dirty="0"/>
              <a:t>Text Normalization: Standardizing text format, including correcting spelling errors, expanding contractions, and handling special characters.</a:t>
            </a:r>
            <a:endParaRPr lang="en-IN" dirty="0"/>
          </a:p>
        </p:txBody>
      </p:sp>
    </p:spTree>
    <p:extLst>
      <p:ext uri="{BB962C8B-B14F-4D97-AF65-F5344CB8AC3E}">
        <p14:creationId xmlns:p14="http://schemas.microsoft.com/office/powerpoint/2010/main" val="34399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2D54-AB82-2637-EB3E-AFBDAD986A69}"/>
              </a:ext>
            </a:extLst>
          </p:cNvPr>
          <p:cNvSpPr>
            <a:spLocks noGrp="1"/>
          </p:cNvSpPr>
          <p:nvPr>
            <p:ph type="title"/>
          </p:nvPr>
        </p:nvSpPr>
        <p:spPr/>
        <p:txBody>
          <a:bodyPr/>
          <a:lstStyle/>
          <a:p>
            <a:r>
              <a:rPr lang="en-US" dirty="0">
                <a:solidFill>
                  <a:srgbClr val="FF0000"/>
                </a:solidFill>
              </a:rPr>
              <a:t>Text Representation</a:t>
            </a:r>
            <a:br>
              <a:rPr lang="en-US" dirty="0"/>
            </a:br>
            <a:endParaRPr lang="en-IN" dirty="0"/>
          </a:p>
        </p:txBody>
      </p:sp>
      <p:sp>
        <p:nvSpPr>
          <p:cNvPr id="3" name="Content Placeholder 2">
            <a:extLst>
              <a:ext uri="{FF2B5EF4-FFF2-40B4-BE49-F238E27FC236}">
                <a16:creationId xmlns:a16="http://schemas.microsoft.com/office/drawing/2014/main" id="{08C3C24C-026C-A274-1328-43656842AC88}"/>
              </a:ext>
            </a:extLst>
          </p:cNvPr>
          <p:cNvSpPr>
            <a:spLocks noGrp="1"/>
          </p:cNvSpPr>
          <p:nvPr>
            <p:ph idx="1"/>
          </p:nvPr>
        </p:nvSpPr>
        <p:spPr/>
        <p:txBody>
          <a:bodyPr/>
          <a:lstStyle/>
          <a:p>
            <a:r>
              <a:rPr lang="en-US" dirty="0"/>
              <a:t>Bag of Words (</a:t>
            </a:r>
            <a:r>
              <a:rPr lang="en-US" dirty="0" err="1"/>
              <a:t>BoW</a:t>
            </a:r>
            <a:r>
              <a:rPr lang="en-US" dirty="0"/>
              <a:t>): Representing text as a collection of words, ignoring grammar and word order but keeping track of word frequency.</a:t>
            </a:r>
          </a:p>
          <a:p>
            <a:r>
              <a:rPr lang="en-US" dirty="0"/>
              <a:t>Term Frequency-Inverse Document Frequency (TF-IDF): A statistic that reflects the importance of a word in a document relative to a collection of documents.</a:t>
            </a:r>
          </a:p>
          <a:p>
            <a:r>
              <a:rPr lang="en-US" dirty="0"/>
              <a:t>Word Embeddings: Using dense vector representations of words where semantically similar words are closer together in the vector space (e.g., Word2Vec, </a:t>
            </a:r>
            <a:r>
              <a:rPr lang="en-US" dirty="0" err="1"/>
              <a:t>GloVe</a:t>
            </a:r>
            <a:r>
              <a:rPr lang="en-US" dirty="0"/>
              <a:t>).</a:t>
            </a:r>
            <a:endParaRPr lang="en-IN" dirty="0"/>
          </a:p>
        </p:txBody>
      </p:sp>
    </p:spTree>
    <p:extLst>
      <p:ext uri="{BB962C8B-B14F-4D97-AF65-F5344CB8AC3E}">
        <p14:creationId xmlns:p14="http://schemas.microsoft.com/office/powerpoint/2010/main" val="178920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6721-C010-BBFA-CE3D-951E812187EE}"/>
              </a:ext>
            </a:extLst>
          </p:cNvPr>
          <p:cNvSpPr>
            <a:spLocks noGrp="1"/>
          </p:cNvSpPr>
          <p:nvPr>
            <p:ph type="title"/>
          </p:nvPr>
        </p:nvSpPr>
        <p:spPr/>
        <p:txBody>
          <a:bodyPr/>
          <a:lstStyle/>
          <a:p>
            <a:r>
              <a:rPr lang="en-US" dirty="0">
                <a:solidFill>
                  <a:srgbClr val="FF0000"/>
                </a:solidFill>
              </a:rPr>
              <a:t>Feature Extraction</a:t>
            </a:r>
            <a:br>
              <a:rPr lang="en-US" dirty="0"/>
            </a:br>
            <a:endParaRPr lang="en-IN" dirty="0"/>
          </a:p>
        </p:txBody>
      </p:sp>
      <p:sp>
        <p:nvSpPr>
          <p:cNvPr id="3" name="Content Placeholder 2">
            <a:extLst>
              <a:ext uri="{FF2B5EF4-FFF2-40B4-BE49-F238E27FC236}">
                <a16:creationId xmlns:a16="http://schemas.microsoft.com/office/drawing/2014/main" id="{6F67CA72-F18F-5F84-126D-4F9890380852}"/>
              </a:ext>
            </a:extLst>
          </p:cNvPr>
          <p:cNvSpPr>
            <a:spLocks noGrp="1"/>
          </p:cNvSpPr>
          <p:nvPr>
            <p:ph idx="1"/>
          </p:nvPr>
        </p:nvSpPr>
        <p:spPr/>
        <p:txBody>
          <a:bodyPr>
            <a:normAutofit/>
          </a:bodyPr>
          <a:lstStyle/>
          <a:p>
            <a:r>
              <a:rPr lang="en-US" dirty="0"/>
              <a:t>Extracting meaningful features from the text data that can be used for various NLP tasks.</a:t>
            </a:r>
          </a:p>
          <a:p>
            <a:endParaRPr lang="en-US" dirty="0"/>
          </a:p>
          <a:p>
            <a:r>
              <a:rPr lang="en-US" dirty="0"/>
              <a:t>N-grams: Capturing sequences of N words to preserve some context and word order.</a:t>
            </a:r>
          </a:p>
          <a:p>
            <a:r>
              <a:rPr lang="en-US" dirty="0"/>
              <a:t>Syntactic Features: Using parts of speech tags, syntactic dependencies, and parse trees.</a:t>
            </a:r>
          </a:p>
          <a:p>
            <a:r>
              <a:rPr lang="en-US" dirty="0"/>
              <a:t>Semantic Features: Leveraging word embeddings and other representations to capture word meaning and context.</a:t>
            </a:r>
            <a:endParaRPr lang="en-IN" dirty="0"/>
          </a:p>
        </p:txBody>
      </p:sp>
    </p:spTree>
    <p:extLst>
      <p:ext uri="{BB962C8B-B14F-4D97-AF65-F5344CB8AC3E}">
        <p14:creationId xmlns:p14="http://schemas.microsoft.com/office/powerpoint/2010/main" val="52543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1ACB-5ACC-30E3-A036-039CF0125392}"/>
              </a:ext>
            </a:extLst>
          </p:cNvPr>
          <p:cNvSpPr>
            <a:spLocks noGrp="1"/>
          </p:cNvSpPr>
          <p:nvPr>
            <p:ph type="title"/>
          </p:nvPr>
        </p:nvSpPr>
        <p:spPr/>
        <p:txBody>
          <a:bodyPr/>
          <a:lstStyle/>
          <a:p>
            <a:r>
              <a:rPr lang="en-IN" dirty="0">
                <a:solidFill>
                  <a:srgbClr val="FF0000"/>
                </a:solidFill>
              </a:rPr>
              <a:t> Model Selection and Training</a:t>
            </a:r>
            <a:br>
              <a:rPr lang="en-IN" dirty="0"/>
            </a:br>
            <a:endParaRPr lang="en-IN" dirty="0"/>
          </a:p>
        </p:txBody>
      </p:sp>
      <p:sp>
        <p:nvSpPr>
          <p:cNvPr id="3" name="Content Placeholder 2">
            <a:extLst>
              <a:ext uri="{FF2B5EF4-FFF2-40B4-BE49-F238E27FC236}">
                <a16:creationId xmlns:a16="http://schemas.microsoft.com/office/drawing/2014/main" id="{A726310D-B1A7-1941-C826-B8E139B0D6B2}"/>
              </a:ext>
            </a:extLst>
          </p:cNvPr>
          <p:cNvSpPr>
            <a:spLocks noGrp="1"/>
          </p:cNvSpPr>
          <p:nvPr>
            <p:ph idx="1"/>
          </p:nvPr>
        </p:nvSpPr>
        <p:spPr/>
        <p:txBody>
          <a:bodyPr>
            <a:normAutofit fontScale="92500" lnSpcReduction="10000"/>
          </a:bodyPr>
          <a:lstStyle/>
          <a:p>
            <a:r>
              <a:rPr lang="en-IN" dirty="0"/>
              <a:t>Selecting and training a machine learning or deep learning model to perform specific NLP tasks.</a:t>
            </a:r>
          </a:p>
          <a:p>
            <a:endParaRPr lang="en-IN" dirty="0"/>
          </a:p>
          <a:p>
            <a:r>
              <a:rPr lang="en-IN" dirty="0"/>
              <a:t>Supervised Learning: Using </a:t>
            </a:r>
            <a:r>
              <a:rPr lang="en-IN" dirty="0" err="1"/>
              <a:t>labeled</a:t>
            </a:r>
            <a:r>
              <a:rPr lang="en-IN" dirty="0"/>
              <a:t> data to train models like Support Vector Machines (SVM), Random Forests, or deep learning models like Convolutional Neural Networks (CNNs) and Recurrent Neural Networks (RNNs).</a:t>
            </a:r>
          </a:p>
          <a:p>
            <a:r>
              <a:rPr lang="en-IN" dirty="0"/>
              <a:t>Unsupervised Learning: Applying techniques like clustering or topic </a:t>
            </a:r>
            <a:r>
              <a:rPr lang="en-IN" dirty="0" err="1"/>
              <a:t>modeling</a:t>
            </a:r>
            <a:r>
              <a:rPr lang="en-IN" dirty="0"/>
              <a:t> (e.g., Latent Dirichlet Allocation) on </a:t>
            </a:r>
            <a:r>
              <a:rPr lang="en-IN" dirty="0" err="1"/>
              <a:t>unlabeled</a:t>
            </a:r>
            <a:r>
              <a:rPr lang="en-IN" dirty="0"/>
              <a:t> data.</a:t>
            </a:r>
          </a:p>
          <a:p>
            <a:r>
              <a:rPr lang="en-IN" dirty="0"/>
              <a:t>Pre-trained Models: Utilizing pre-trained language models such as BERT, GPT, or transformer-based models that have been trained on large corpora.</a:t>
            </a:r>
          </a:p>
        </p:txBody>
      </p:sp>
    </p:spTree>
    <p:extLst>
      <p:ext uri="{BB962C8B-B14F-4D97-AF65-F5344CB8AC3E}">
        <p14:creationId xmlns:p14="http://schemas.microsoft.com/office/powerpoint/2010/main" val="11569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2646-12F4-74AD-8749-A87680C25C04}"/>
              </a:ext>
            </a:extLst>
          </p:cNvPr>
          <p:cNvSpPr>
            <a:spLocks noGrp="1"/>
          </p:cNvSpPr>
          <p:nvPr>
            <p:ph type="title"/>
          </p:nvPr>
        </p:nvSpPr>
        <p:spPr/>
        <p:txBody>
          <a:bodyPr/>
          <a:lstStyle/>
          <a:p>
            <a:r>
              <a:rPr lang="en-US" dirty="0">
                <a:solidFill>
                  <a:srgbClr val="FF0000"/>
                </a:solidFill>
              </a:rPr>
              <a:t>Model Deployment and Inference</a:t>
            </a:r>
            <a:br>
              <a:rPr lang="en-US" dirty="0"/>
            </a:br>
            <a:endParaRPr lang="en-IN" dirty="0"/>
          </a:p>
        </p:txBody>
      </p:sp>
      <p:sp>
        <p:nvSpPr>
          <p:cNvPr id="3" name="Content Placeholder 2">
            <a:extLst>
              <a:ext uri="{FF2B5EF4-FFF2-40B4-BE49-F238E27FC236}">
                <a16:creationId xmlns:a16="http://schemas.microsoft.com/office/drawing/2014/main" id="{69A97C78-3DB1-DB04-94CD-4C114170A3E5}"/>
              </a:ext>
            </a:extLst>
          </p:cNvPr>
          <p:cNvSpPr>
            <a:spLocks noGrp="1"/>
          </p:cNvSpPr>
          <p:nvPr>
            <p:ph idx="1"/>
          </p:nvPr>
        </p:nvSpPr>
        <p:spPr/>
        <p:txBody>
          <a:bodyPr>
            <a:normAutofit lnSpcReduction="10000"/>
          </a:bodyPr>
          <a:lstStyle/>
          <a:p>
            <a:r>
              <a:rPr lang="en-US" dirty="0"/>
              <a:t>Deploying the trained model and using it to make predictions or extract insights from new text data.</a:t>
            </a:r>
          </a:p>
          <a:p>
            <a:endParaRPr lang="en-US" dirty="0"/>
          </a:p>
          <a:p>
            <a:r>
              <a:rPr lang="en-US" dirty="0"/>
              <a:t>Text Classification: Categorizing text into predefined classes (e.g., spam detection, sentiment analysis).</a:t>
            </a:r>
          </a:p>
          <a:p>
            <a:r>
              <a:rPr lang="en-US" dirty="0"/>
              <a:t>Named Entity Recognition (NER): Identifying and classifying entities in the text.</a:t>
            </a:r>
          </a:p>
          <a:p>
            <a:r>
              <a:rPr lang="en-US" dirty="0"/>
              <a:t>Machine Translation: Translating text from one language to another.</a:t>
            </a:r>
          </a:p>
          <a:p>
            <a:r>
              <a:rPr lang="en-US" dirty="0"/>
              <a:t>Question Answering: Providing answers to questions based on the context provided by text data.</a:t>
            </a:r>
            <a:endParaRPr lang="en-IN" dirty="0"/>
          </a:p>
        </p:txBody>
      </p:sp>
    </p:spTree>
    <p:extLst>
      <p:ext uri="{BB962C8B-B14F-4D97-AF65-F5344CB8AC3E}">
        <p14:creationId xmlns:p14="http://schemas.microsoft.com/office/powerpoint/2010/main" val="30355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TotalTime>
  <Words>1884</Words>
  <Application>Microsoft Office PowerPoint</Application>
  <PresentationFormat>Widescreen</PresentationFormat>
  <Paragraphs>136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math</vt:lpstr>
      <vt:lpstr>Nunito</vt:lpstr>
      <vt:lpstr>sohne</vt:lpstr>
      <vt:lpstr>source-serif-pro</vt:lpstr>
      <vt:lpstr>Office Theme</vt:lpstr>
      <vt:lpstr>Natural Language Processing</vt:lpstr>
      <vt:lpstr>Agenda</vt:lpstr>
      <vt:lpstr>Natural Language Processing</vt:lpstr>
      <vt:lpstr>Text Input and Data Collection </vt:lpstr>
      <vt:lpstr>Text Preprocessing </vt:lpstr>
      <vt:lpstr>Text Representation </vt:lpstr>
      <vt:lpstr>Feature Extraction </vt:lpstr>
      <vt:lpstr> Model Selection and Training </vt:lpstr>
      <vt:lpstr>Model Deployment and Inference </vt:lpstr>
      <vt:lpstr>Evaluation and Optimization </vt:lpstr>
      <vt:lpstr>Iteration and Improvement </vt:lpstr>
      <vt:lpstr>NLP Techniques</vt:lpstr>
      <vt:lpstr>Text Processing and Preprocessing In NLP </vt:lpstr>
      <vt:lpstr> Syntax and Parsing In NLP</vt:lpstr>
      <vt:lpstr>Semantic Analysis </vt:lpstr>
      <vt:lpstr>Information Extraction </vt:lpstr>
      <vt:lpstr>Text Classification in NLP </vt:lpstr>
      <vt:lpstr>Language Generation </vt:lpstr>
      <vt:lpstr>Speech Processing </vt:lpstr>
      <vt:lpstr>Question Answering </vt:lpstr>
      <vt:lpstr>Dialogue Systems </vt:lpstr>
      <vt:lpstr>Sentiment and Emotion Analysis in NLP  </vt:lpstr>
      <vt:lpstr>Artificial Intelligence Overview</vt:lpstr>
      <vt:lpstr>Zero-Shot, One-Shot, and Few-Shot Learning </vt:lpstr>
      <vt:lpstr>PowerPoint Presentation</vt:lpstr>
      <vt:lpstr>One-Shot Learning</vt:lpstr>
      <vt:lpstr>PowerPoint Presentation</vt:lpstr>
      <vt:lpstr>Few-Shot Learning</vt:lpstr>
      <vt:lpstr>PowerPoint Presentation</vt:lpstr>
      <vt:lpstr>Approaches to Zero-Shot, One-Shot, and Few-Shot Learning </vt:lpstr>
      <vt:lpstr>The Importance in Real-World Scenarios </vt:lpstr>
      <vt:lpstr>Document 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Pankaj Singh</dc:creator>
  <cp:lastModifiedBy>Pankaj Singh</cp:lastModifiedBy>
  <cp:revision>5</cp:revision>
  <dcterms:created xsi:type="dcterms:W3CDTF">2024-09-12T04:55:35Z</dcterms:created>
  <dcterms:modified xsi:type="dcterms:W3CDTF">2024-09-13T07:16:14Z</dcterms:modified>
</cp:coreProperties>
</file>