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830" r:id="rId3"/>
    <p:sldId id="829" r:id="rId4"/>
    <p:sldId id="831" r:id="rId5"/>
    <p:sldId id="834" r:id="rId6"/>
    <p:sldId id="835" r:id="rId7"/>
    <p:sldId id="836" r:id="rId8"/>
    <p:sldId id="837" r:id="rId9"/>
    <p:sldId id="838" r:id="rId10"/>
    <p:sldId id="8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4FB"/>
    <a:srgbClr val="E88476"/>
    <a:srgbClr val="F6DCDD"/>
    <a:srgbClr val="EFBEF0"/>
    <a:srgbClr val="BD1BBD"/>
    <a:srgbClr val="F80545"/>
    <a:srgbClr val="F7F7F7"/>
    <a:srgbClr val="020C7E"/>
    <a:srgbClr val="750308"/>
    <a:srgbClr val="7F0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1"/>
    <p:restoredTop sz="63618"/>
  </p:normalViewPr>
  <p:slideViewPr>
    <p:cSldViewPr snapToGrid="0" snapToObjects="1">
      <p:cViewPr>
        <p:scale>
          <a:sx n="83" d="100"/>
          <a:sy n="83" d="100"/>
        </p:scale>
        <p:origin x="72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大家好，我是王树森。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从</a:t>
            </a:r>
            <a:r>
              <a:rPr lang="zh-CN" altLang="en-US" sz="1600" dirty="0" smtClean="0">
                <a:solidFill>
                  <a:schemeClr val="tx1"/>
                </a:solidFill>
              </a:rPr>
              <a:t>这节课开始，</a:t>
            </a:r>
            <a:r>
              <a:rPr lang="zh-CN" altLang="en-US" sz="1600" dirty="0" smtClean="0">
                <a:solidFill>
                  <a:schemeClr val="tx1"/>
                </a:solidFill>
              </a:rPr>
              <a:t>我们要研究</a:t>
            </a:r>
            <a:r>
              <a:rPr lang="zh-CN" altLang="en-US" sz="1600" dirty="0" smtClean="0">
                <a:solidFill>
                  <a:schemeClr val="tx1"/>
                </a:solidFill>
              </a:rPr>
              <a:t>连续</a:t>
            </a:r>
            <a:r>
              <a:rPr lang="zh-CN" altLang="en-US" sz="1600" dirty="0" smtClean="0">
                <a:solidFill>
                  <a:schemeClr val="tx1"/>
                </a:solidFill>
              </a:rPr>
              <a:t>控制问题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这节课我们先来讨论一下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“离散动作空间”和“连续动作空间”的区别，以及连续控制的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难点在什么地方。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这节课的内容就到这里，感谢大家观看。</a:t>
            </a:r>
            <a:endParaRPr lang="en-US" altLang="zh-CN" sz="1600" dirty="0" smtClean="0"/>
          </a:p>
          <a:p>
            <a:r>
              <a:rPr lang="zh-CN" altLang="en-US" sz="1600" dirty="0" smtClean="0"/>
              <a:t>课件和相关信息 在视频下面的信息区。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动作空间大 </a:t>
            </a:r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zh-CN" altLang="en-US" sz="1600" dirty="0" smtClean="0">
                <a:solidFill>
                  <a:schemeClr val="tx1"/>
                </a:solidFill>
              </a:rPr>
              <a:t> 是一个集合，里面包含 </a:t>
            </a:r>
            <a:r>
              <a:rPr lang="en-US" altLang="zh-CN" sz="1600" dirty="0" smtClean="0">
                <a:solidFill>
                  <a:schemeClr val="tx1"/>
                </a:solidFill>
              </a:rPr>
              <a:t>agent</a:t>
            </a:r>
            <a:r>
              <a:rPr lang="zh-CN" altLang="en-US" sz="1600" dirty="0" smtClean="0">
                <a:solidFill>
                  <a:schemeClr val="tx1"/>
                </a:solidFill>
              </a:rPr>
              <a:t> 所有可能做的动作。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我们以前讨论的全都是离散控制问题，也就是说动作空间是离散的。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“离散动作空间”只包含有限个动作。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-----------------------------------------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比如超级玛丽的例子中，动作包括向左、向右、向上。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这就属于离散动作空间。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连续控制问题也很重要。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这是机械手臂的例子。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这个机械手臂有两个可以运动的关节，所以它的自由度等于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上面的关节可以在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到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360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度之间转动。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下面的关节可以在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到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180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度之家转动。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所以动作是个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维的向量，动作空间是个连续的集合。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动作空间中有无穷多个动作。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-----------------------------------------</a:t>
            </a:r>
          </a:p>
          <a:p>
            <a:r>
              <a:rPr lang="zh-CN" altLang="en-US" sz="1600" baseline="0" dirty="0" smtClean="0">
                <a:solidFill>
                  <a:schemeClr val="tx1"/>
                </a:solidFill>
              </a:rPr>
              <a:t>到目前为止，我还没讲过如何解决连续控制的问题。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我们之前学过 </a:t>
            </a:r>
            <a:r>
              <a:rPr lang="en-US" altLang="zh-CN" sz="1600" dirty="0" smtClean="0">
                <a:solidFill>
                  <a:schemeClr val="tx1"/>
                </a:solidFill>
              </a:rPr>
              <a:t>DQN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DQN</a:t>
            </a:r>
            <a:r>
              <a:rPr lang="zh-CN" altLang="en-US" sz="1600" dirty="0" smtClean="0">
                <a:solidFill>
                  <a:schemeClr val="tx1"/>
                </a:solidFill>
              </a:rPr>
              <a:t> 可以解决离散控制问题。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DQN</a:t>
            </a:r>
            <a:r>
              <a:rPr lang="zh-CN" altLang="en-US" sz="1600" dirty="0" smtClean="0">
                <a:solidFill>
                  <a:schemeClr val="tx1"/>
                </a:solidFill>
              </a:rPr>
              <a:t> 的输入是当前状态。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输出是一个向量，维度等于动作的数量。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超级</a:t>
            </a:r>
            <a:r>
              <a:rPr lang="zh-CN" altLang="en-US" sz="1600" dirty="0" smtClean="0">
                <a:solidFill>
                  <a:schemeClr val="tx1"/>
                </a:solidFill>
              </a:rPr>
              <a:t>玛丽例子中，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有</a:t>
            </a:r>
            <a:r>
              <a:rPr lang="zh-CN" altLang="en-US" sz="1600" dirty="0" smtClean="0">
                <a:solidFill>
                  <a:schemeClr val="tx1"/>
                </a:solidFill>
              </a:rPr>
              <a:t>向左、向右、向上三种动作，所以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DQN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输出的向量维度是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3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。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向量每个元素表示一个动作的好坏程度。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Agent</a:t>
            </a:r>
            <a:r>
              <a:rPr lang="zh-CN" altLang="en-US" sz="1600" dirty="0" smtClean="0">
                <a:solidFill>
                  <a:schemeClr val="tx1"/>
                </a:solidFill>
              </a:rPr>
              <a:t> 会选择分数最高的动作执行。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-------------------------------------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注意，不能直接把 </a:t>
            </a:r>
            <a:r>
              <a:rPr lang="en-US" altLang="zh-CN" sz="1600" dirty="0" smtClean="0">
                <a:solidFill>
                  <a:schemeClr val="tx1"/>
                </a:solidFill>
              </a:rPr>
              <a:t>DQN</a:t>
            </a:r>
            <a:r>
              <a:rPr lang="zh-CN" altLang="en-US" sz="1600" dirty="0" smtClean="0">
                <a:solidFill>
                  <a:schemeClr val="tx1"/>
                </a:solidFill>
              </a:rPr>
              <a:t> 用在连续控制问题上。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如果动作空间中有 </a:t>
            </a:r>
            <a:r>
              <a:rPr lang="en-US" altLang="zh-CN" sz="1600" dirty="0" smtClean="0">
                <a:solidFill>
                  <a:schemeClr val="tx1"/>
                </a:solidFill>
              </a:rPr>
              <a:t>n</a:t>
            </a:r>
            <a:r>
              <a:rPr lang="zh-CN" altLang="en-US" sz="1600" dirty="0" smtClean="0">
                <a:solidFill>
                  <a:schemeClr val="tx1"/>
                </a:solidFill>
              </a:rPr>
              <a:t> 种动作，那么输出向量就是 </a:t>
            </a:r>
            <a:r>
              <a:rPr lang="en-US" altLang="zh-CN" sz="1600" dirty="0" smtClean="0">
                <a:solidFill>
                  <a:schemeClr val="tx1"/>
                </a:solidFill>
              </a:rPr>
              <a:t>n</a:t>
            </a:r>
            <a:r>
              <a:rPr lang="zh-CN" altLang="en-US" sz="1600" dirty="0" smtClean="0">
                <a:solidFill>
                  <a:schemeClr val="tx1"/>
                </a:solidFill>
              </a:rPr>
              <a:t> 维的。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连续的动作空间中有无穷多种动作，你总不能让输出的向量是无穷维的吧？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另一种深度强化学习的方法是用策略网络控制 </a:t>
            </a:r>
            <a:r>
              <a:rPr lang="en-US" altLang="zh-CN" sz="1600" dirty="0" smtClean="0">
                <a:solidFill>
                  <a:schemeClr val="tx1"/>
                </a:solidFill>
              </a:rPr>
              <a:t>agent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策略网络的输入也是状态 </a:t>
            </a:r>
            <a:r>
              <a:rPr lang="en-US" altLang="zh-CN" sz="1600" dirty="0" smtClean="0">
                <a:solidFill>
                  <a:schemeClr val="tx1"/>
                </a:solidFill>
              </a:rPr>
              <a:t>s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输出层的激活函数是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Softmax</a:t>
            </a:r>
            <a:r>
              <a:rPr lang="zh-CN" altLang="en-US" sz="1600" dirty="0" smtClean="0">
                <a:solidFill>
                  <a:schemeClr val="tx1"/>
                </a:solidFill>
              </a:rPr>
              <a:t>，所以得到的输出是动作空间上的概率分布。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=========================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一共有多少种动作，输出就是多少维的</a:t>
            </a:r>
            <a:r>
              <a:rPr lang="zh-CN" altLang="en-US" sz="1600" smtClean="0">
                <a:solidFill>
                  <a:schemeClr val="tx1"/>
                </a:solidFill>
              </a:rPr>
              <a:t>向量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向量每个元素是一个动作的概率值。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根据概率分布做抽样得到一个动作，让 </a:t>
            </a:r>
            <a:r>
              <a:rPr lang="en-US" altLang="zh-CN" sz="1600" dirty="0" smtClean="0">
                <a:solidFill>
                  <a:schemeClr val="tx1"/>
                </a:solidFill>
              </a:rPr>
              <a:t>agent</a:t>
            </a:r>
            <a:r>
              <a:rPr lang="zh-CN" altLang="en-US" sz="1600" dirty="0" smtClean="0">
                <a:solidFill>
                  <a:schemeClr val="tx1"/>
                </a:solidFill>
              </a:rPr>
              <a:t> 执行这个动作。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-------------------------------------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这样一个策略网络只适用于离散控制问题。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动作空间中有多少种动作，输出的向量的维度就是多少。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-------------------------------------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不能简单地把这种策略网络用于连续控制问题。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连续控制问题有无数种动作，因此输出向量是无穷维的。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-------------------------------------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用刚才的 </a:t>
            </a:r>
            <a:r>
              <a:rPr lang="en-US" altLang="zh-CN" sz="1600" dirty="0" smtClean="0">
                <a:solidFill>
                  <a:schemeClr val="tx1"/>
                </a:solidFill>
              </a:rPr>
              <a:t>DQN</a:t>
            </a:r>
            <a:r>
              <a:rPr lang="zh-CN" altLang="en-US" sz="1600" dirty="0" smtClean="0">
                <a:solidFill>
                  <a:schemeClr val="tx1"/>
                </a:solidFill>
              </a:rPr>
              <a:t> 或者 这个策略网络 做连续控制也可以，但是我们需要</a:t>
            </a:r>
            <a:r>
              <a:rPr lang="zh-CN" altLang="en-US" sz="1600" dirty="0" smtClean="0"/>
              <a:t>把连续动作空间给</a:t>
            </a:r>
            <a:r>
              <a:rPr lang="zh-CN" altLang="en-US" sz="1600" b="1" dirty="0" smtClean="0"/>
              <a:t>离散化</a:t>
            </a:r>
            <a:r>
              <a:rPr lang="zh-CN" altLang="en-US" sz="1600" dirty="0" smtClean="0"/>
              <a:t>。</a:t>
            </a:r>
            <a:endParaRPr lang="en-US" sz="1600" dirty="0" smtClean="0"/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我来解释一下离散化。</a:t>
            </a:r>
            <a:endParaRPr lang="en-US" altLang="zh-CN" sz="1600" dirty="0" smtClean="0"/>
          </a:p>
          <a:p>
            <a:r>
              <a:rPr lang="zh-CN" altLang="en-US" sz="1600" dirty="0" smtClean="0"/>
              <a:t>这里</a:t>
            </a:r>
            <a:r>
              <a:rPr lang="zh-CN" altLang="en-US" sz="1600" dirty="0" smtClean="0"/>
              <a:t>画的是一</a:t>
            </a:r>
            <a:r>
              <a:rPr lang="zh-CN" altLang="en-US" sz="1600" dirty="0" smtClean="0"/>
              <a:t>个连续动作</a:t>
            </a:r>
            <a:r>
              <a:rPr lang="zh-CN" altLang="en-US" sz="1600" dirty="0" smtClean="0"/>
              <a:t>空间。</a:t>
            </a:r>
            <a:endParaRPr lang="en-US" altLang="zh-CN" sz="1600" dirty="0" smtClean="0"/>
          </a:p>
          <a:p>
            <a:r>
              <a:rPr lang="zh-CN" altLang="en-US" sz="1600" dirty="0" smtClean="0"/>
              <a:t>长方形内所有的点都表示一个动作。</a:t>
            </a:r>
            <a:endParaRPr lang="en-US" altLang="zh-CN" sz="1600" dirty="0" smtClean="0"/>
          </a:p>
          <a:p>
            <a:r>
              <a:rPr lang="zh-CN" altLang="en-US" sz="1600" dirty="0" smtClean="0"/>
              <a:t>显然有无穷多个动作。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只考虑网格上的点，忽略其余所有的点。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=====================</a:t>
            </a:r>
          </a:p>
          <a:p>
            <a:r>
              <a:rPr lang="zh-CN" altLang="en-US" sz="1600" dirty="0" smtClean="0"/>
              <a:t>这样一来，动作的数量是有限的。</a:t>
            </a:r>
            <a:endParaRPr lang="en-US" altLang="zh-CN" sz="1600" dirty="0" smtClean="0"/>
          </a:p>
          <a:p>
            <a:r>
              <a:rPr lang="zh-CN" altLang="en-US" sz="1600" dirty="0" smtClean="0"/>
              <a:t>网格上有多少点，离散动作空间里就有多少种动作。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但是这样做离散化有个缺点。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=====================</a:t>
            </a:r>
          </a:p>
          <a:p>
            <a:r>
              <a:rPr lang="zh-CN" altLang="en-US" sz="1600" dirty="0" smtClean="0"/>
              <a:t>把控制问题的自由度记做 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---------------------------------------</a:t>
            </a:r>
          </a:p>
          <a:p>
            <a:r>
              <a:rPr lang="zh-CN" altLang="en-US" sz="1600" dirty="0" smtClean="0"/>
              <a:t>在机器手臂的例子中，有两个关节可以转动，所以自由度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</a:t>
            </a:r>
            <a:r>
              <a:rPr lang="zh-CN" altLang="en-US" sz="1600" baseline="0" dirty="0" smtClean="0"/>
              <a:t> 等于 </a:t>
            </a:r>
            <a:r>
              <a:rPr lang="en-US" altLang="zh-CN" sz="1600" baseline="0" dirty="0" smtClean="0"/>
              <a:t>2</a:t>
            </a:r>
            <a:r>
              <a:rPr lang="zh-CN" altLang="en-US" sz="1600" baseline="0" dirty="0" smtClean="0"/>
              <a:t>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那么动作空间就是二维空间的一个子集。</a:t>
            </a:r>
            <a:endParaRPr lang="en-US" altLang="zh-CN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=====================</a:t>
            </a:r>
          </a:p>
          <a:p>
            <a:r>
              <a:rPr lang="zh-CN" altLang="en-US" sz="1600" baseline="0" dirty="0" smtClean="0"/>
              <a:t>做离散化的时候，空间维度 </a:t>
            </a:r>
            <a:r>
              <a:rPr lang="en-US" altLang="zh-CN" sz="1600" baseline="0" dirty="0" smtClean="0"/>
              <a:t>d</a:t>
            </a:r>
            <a:r>
              <a:rPr lang="zh-CN" altLang="en-US" sz="1600" baseline="0" dirty="0" smtClean="0"/>
              <a:t> 越高，网格上的点就越多。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网格点的数量随着 </a:t>
            </a:r>
            <a:r>
              <a:rPr lang="en-US" altLang="zh-CN" sz="1600" baseline="0" dirty="0" smtClean="0"/>
              <a:t>d</a:t>
            </a:r>
            <a:r>
              <a:rPr lang="zh-CN" altLang="en-US" sz="1600" baseline="0" dirty="0" smtClean="0"/>
              <a:t> 指数增长。</a:t>
            </a:r>
            <a:endParaRPr lang="en-US" altLang="zh-CN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---------------------------------------</a:t>
            </a:r>
          </a:p>
          <a:p>
            <a:r>
              <a:rPr lang="zh-CN" altLang="en-US" sz="1600" baseline="0" dirty="0" smtClean="0"/>
              <a:t>这会造成“维度灾难”。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如果 </a:t>
            </a:r>
            <a:r>
              <a:rPr lang="en-US" altLang="zh-CN" sz="1600" baseline="0" dirty="0" smtClean="0"/>
              <a:t>d</a:t>
            </a:r>
            <a:r>
              <a:rPr lang="zh-CN" altLang="en-US" sz="1600" baseline="0" dirty="0" smtClean="0"/>
              <a:t> 等于 </a:t>
            </a:r>
            <a:r>
              <a:rPr lang="en-US" altLang="zh-CN" sz="1600" baseline="0" dirty="0" smtClean="0"/>
              <a:t>10</a:t>
            </a:r>
            <a:r>
              <a:rPr lang="zh-CN" altLang="en-US" sz="1600" baseline="0" dirty="0" smtClean="0"/>
              <a:t> 或者 </a:t>
            </a:r>
            <a:r>
              <a:rPr lang="en-US" altLang="zh-CN" sz="1600" baseline="0" dirty="0" smtClean="0"/>
              <a:t>20</a:t>
            </a:r>
            <a:r>
              <a:rPr lang="zh-CN" altLang="en-US" sz="1600" baseline="0" dirty="0" smtClean="0"/>
              <a:t>，那么网格上的点就多得可怕了。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动作的数量太多，会导致训练变得困难，学不好 </a:t>
            </a:r>
            <a:r>
              <a:rPr lang="en-US" altLang="zh-CN" sz="1600" baseline="0" dirty="0" smtClean="0"/>
              <a:t>DQN</a:t>
            </a:r>
            <a:r>
              <a:rPr lang="zh-CN" altLang="en-US" sz="1600" baseline="0" dirty="0" smtClean="0"/>
              <a:t> 和 策略网络。</a:t>
            </a:r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离散化只适合自由度 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 很小的问题。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 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 比较大，应该用其他的方法。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=====================</a:t>
            </a:r>
          </a:p>
          <a:p>
            <a:r>
              <a:rPr lang="zh-CN" altLang="en-US" sz="1600" dirty="0" smtClean="0"/>
              <a:t>下节课</a:t>
            </a:r>
            <a:r>
              <a:rPr lang="zh-CN" altLang="en-US" sz="1600" dirty="0" smtClean="0"/>
              <a:t>介绍确定策略网络，用确定策略梯度来做训练。</a:t>
            </a:r>
            <a:endParaRPr lang="en-US" altLang="zh-CN" sz="1600" dirty="0" smtClean="0"/>
          </a:p>
          <a:p>
            <a:r>
              <a:rPr lang="zh-CN" altLang="en-US" sz="1600" dirty="0" smtClean="0"/>
              <a:t>大家可能听说过 </a:t>
            </a:r>
            <a:r>
              <a:rPr lang="en-US" altLang="zh-CN" sz="1600" dirty="0" smtClean="0"/>
              <a:t>deterministic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policy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gradient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这种方法很有名。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=====================</a:t>
            </a:r>
          </a:p>
          <a:p>
            <a:r>
              <a:rPr lang="zh-CN" altLang="en-US" sz="1600" dirty="0" smtClean="0"/>
              <a:t>第三</a:t>
            </a:r>
            <a:r>
              <a:rPr lang="zh-CN" altLang="en-US" sz="1600" dirty="0" smtClean="0"/>
              <a:t>节课讲解一种随机的策略，也适用于连续控制问题。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Lucida Bright" panose="02040602050505020304" pitchFamily="18" charset="0"/>
              </a:rPr>
              <a:t>Discrete</a:t>
            </a:r>
            <a:r>
              <a:rPr lang="zh-CN" altLang="en-US" sz="4400" b="1" dirty="0">
                <a:latin typeface="Lucida Bright" panose="02040602050505020304" pitchFamily="18" charset="0"/>
              </a:rPr>
              <a:t> </a:t>
            </a:r>
            <a:r>
              <a:rPr lang="en-US" altLang="zh-CN" sz="4400" b="1" dirty="0">
                <a:latin typeface="Lucida Bright" panose="02040602050505020304" pitchFamily="18" charset="0"/>
              </a:rPr>
              <a:t>VS</a:t>
            </a:r>
            <a:r>
              <a:rPr lang="zh-CN" altLang="en-US" sz="4400" b="1" dirty="0">
                <a:latin typeface="Lucida Bright" panose="02040602050505020304" pitchFamily="18" charset="0"/>
              </a:rPr>
              <a:t> </a:t>
            </a:r>
            <a:r>
              <a:rPr lang="en-US" altLang="zh-CN" sz="4400" b="1" dirty="0" smtClean="0">
                <a:latin typeface="Lucida Bright" panose="02040602050505020304" pitchFamily="18" charset="0"/>
              </a:rPr>
              <a:t>Continuous</a:t>
            </a:r>
            <a:r>
              <a:rPr lang="zh-CN" altLang="en-US" sz="44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4400" b="1" dirty="0" smtClean="0">
                <a:latin typeface="Lucida Bright" panose="02040602050505020304" pitchFamily="18" charset="0"/>
              </a:rPr>
              <a:t>Control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81" y="3079369"/>
            <a:ext cx="1168400" cy="12199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82781" y="3689342"/>
            <a:ext cx="823908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355904" y="3677520"/>
            <a:ext cx="747067" cy="135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94413" y="2093340"/>
            <a:ext cx="4168" cy="96240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3311" y="3451885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left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8480" y="3451884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7734" y="1631675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1561" y="4299316"/>
            <a:ext cx="11912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Agent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0378" y="2653555"/>
                <a:ext cx="5561912" cy="3228392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space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left</m:t>
                        </m:r>
                        <m:r>
                          <a:rPr lang="en-US" altLang="zh-CN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right</m:t>
                        </m:r>
                        <m:r>
                          <a:rPr lang="en-US" altLang="zh-CN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up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discrete.</a:t>
                </a: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0378" y="2653555"/>
                <a:ext cx="5561912" cy="3228392"/>
              </a:xfrm>
              <a:blipFill rotWithShape="0">
                <a:blip r:embed="rId4"/>
                <a:stretch>
                  <a:fillRect l="-1972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Discrete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Space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8579" y="2557220"/>
            <a:ext cx="5338656" cy="666428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2780" y="2231755"/>
                <a:ext cx="6282812" cy="394520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space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continuous: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𝒜</m:t>
                    </m:r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°</m:t>
                        </m:r>
                        <m:r>
                          <a:rPr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360°</m:t>
                        </m:r>
                      </m:e>
                    </m:d>
                    <m:r>
                      <a:rPr lang="en-US" altLang="zh-CN" i="1" dirty="0">
                        <a:latin typeface="Cambria Math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°,180°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Actions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altLang="zh-CN" dirty="0" smtClean="0"/>
                  <a:t>-dim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2780" y="2231755"/>
                <a:ext cx="6282812" cy="3945207"/>
              </a:xfrm>
              <a:blipFill rotWithShape="0">
                <a:blip r:embed="rId3"/>
                <a:stretch>
                  <a:fillRect l="-1748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Continuous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Space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81" y="2085042"/>
            <a:ext cx="2961150" cy="2961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590115" y="4277033"/>
            <a:ext cx="2499082" cy="1622700"/>
            <a:chOff x="1590115" y="4277033"/>
            <a:chExt cx="2499082" cy="1622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590115" y="5376513"/>
                  <a:ext cx="249908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0°,</m:t>
                            </m:r>
                            <m:r>
                              <a:rPr lang="zh-CN" altLang="en-US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18</m:t>
                            </m:r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0°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115" y="5376513"/>
                  <a:ext cx="2499082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urved Connector 9"/>
            <p:cNvCxnSpPr>
              <a:stCxn id="8" idx="0"/>
            </p:cNvCxnSpPr>
            <p:nvPr/>
          </p:nvCxnSpPr>
          <p:spPr>
            <a:xfrm rot="16200000" flipV="1">
              <a:off x="2197444" y="4734301"/>
              <a:ext cx="1099480" cy="184944"/>
            </a:xfrm>
            <a:prstGeom prst="curved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935196" y="1317153"/>
            <a:ext cx="2499082" cy="1426050"/>
            <a:chOff x="935196" y="1317153"/>
            <a:chExt cx="2499082" cy="1426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35196" y="1317153"/>
                  <a:ext cx="249908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0°,</m:t>
                            </m:r>
                            <m:r>
                              <a:rPr lang="zh-CN" altLang="en-US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360°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196" y="1317153"/>
                  <a:ext cx="2499082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stCxn id="7" idx="2"/>
            </p:cNvCxnSpPr>
            <p:nvPr/>
          </p:nvCxnSpPr>
          <p:spPr>
            <a:xfrm rot="16200000" flipH="1">
              <a:off x="1733323" y="2291787"/>
              <a:ext cx="902830" cy="2"/>
            </a:xfrm>
            <a:prstGeom prst="curved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803756" y="2790701"/>
            <a:ext cx="4397680" cy="666428"/>
          </a:xfrm>
          <a:prstGeom prst="rect">
            <a:avLst/>
          </a:prstGeom>
          <a:noFill/>
          <a:ln w="7620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3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87565" y="3254523"/>
            <a:ext cx="1291886" cy="5721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Conv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4" y="3148686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145" y="4689701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5" y="4689701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2813667" y="3932541"/>
            <a:ext cx="2039683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31796" y="2792765"/>
            <a:ext cx="168812" cy="2279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60441" y="4982088"/>
            <a:ext cx="231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feature</a:t>
            </a:r>
            <a:endParaRPr lang="en-US" sz="28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93618" y="3254523"/>
            <a:ext cx="1410553" cy="5721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Dense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179054" y="3932541"/>
            <a:ext cx="2039683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251030" y="3574390"/>
            <a:ext cx="165800" cy="715614"/>
            <a:chOff x="7251030" y="3574390"/>
            <a:chExt cx="165800" cy="715614"/>
          </a:xfrm>
        </p:grpSpPr>
        <p:sp>
          <p:nvSpPr>
            <p:cNvPr id="12" name="Rectangle 11"/>
            <p:cNvSpPr/>
            <p:nvPr/>
          </p:nvSpPr>
          <p:spPr>
            <a:xfrm>
              <a:off x="7251030" y="3574390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1030" y="3826996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51030" y="407960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24485" y="2947603"/>
                <a:ext cx="31126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left</m:t>
                        </m:r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  <m:r>
                          <a:rPr lang="en-US" sz="24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400" b="1" i="0" smtClean="0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400" b="0" i="1" smtClean="0">
                        <a:latin typeface="Cambria Math" charset="0"/>
                      </a:rPr>
                      <m:t>=2000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85" y="2947603"/>
                <a:ext cx="311264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7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/>
          <p:cNvCxnSpPr/>
          <p:nvPr/>
        </p:nvCxnSpPr>
        <p:spPr>
          <a:xfrm flipV="1">
            <a:off x="7413670" y="3148686"/>
            <a:ext cx="810968" cy="53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7408371" y="3930697"/>
            <a:ext cx="816266" cy="3086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7418295" y="4242980"/>
            <a:ext cx="806342" cy="3241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19145" y="3640577"/>
                <a:ext cx="33194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right</m:t>
                        </m:r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  <m:r>
                          <a:rPr lang="en-US" sz="24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4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400" b="0" i="1" smtClean="0">
                        <a:latin typeface="Cambria Math" charset="0"/>
                      </a:rPr>
                      <m:t>=1000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145" y="3640577"/>
                <a:ext cx="331943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8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424485" y="4317634"/>
                <a:ext cx="30228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up</m:t>
                        </m:r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  <m:r>
                          <a:rPr lang="en-US" sz="24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4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400" b="0" i="1" smtClean="0">
                        <a:latin typeface="Cambria Math" charset="0"/>
                      </a:rPr>
                      <m:t>=3000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85" y="4317634"/>
                <a:ext cx="302287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1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DQN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for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Discrete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Space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Network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for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Discrete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Space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66677" y="3360008"/>
            <a:ext cx="1291886" cy="5721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Conv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6" y="3254171"/>
            <a:ext cx="2311523" cy="1541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1257" y="4795186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57" y="4795186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H="1">
            <a:off x="2692779" y="4038026"/>
            <a:ext cx="2039683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372730" y="3360008"/>
            <a:ext cx="1410553" cy="57218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Dense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058166" y="4038026"/>
            <a:ext cx="2039683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30142" y="3679875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30142" y="3932481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30142" y="4185087"/>
            <a:ext cx="165800" cy="2104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413749" y="3039020"/>
                <a:ext cx="13805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0" smtClean="0">
                        <a:latin typeface="Cambria Math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left</m:t>
                    </m:r>
                    <m:r>
                      <a:rPr lang="en-US" sz="2400" b="0" i="0" smtClean="0">
                        <a:latin typeface="Cambria Math" charset="0"/>
                      </a:rPr>
                      <m:t>”</m:t>
                    </m:r>
                  </m:oMath>
                </a14:m>
                <a:r>
                  <a:rPr lang="en-US" sz="2400" dirty="0" smtClean="0"/>
                  <a:t>, 0.2</a:t>
                </a:r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749" y="3039020"/>
                <a:ext cx="138050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22" t="-10667" r="-61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flipV="1">
            <a:off x="9642086" y="3240103"/>
            <a:ext cx="810968" cy="5309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flipV="1">
            <a:off x="9636787" y="4022114"/>
            <a:ext cx="816266" cy="3086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9646711" y="4334397"/>
            <a:ext cx="806342" cy="3241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408409" y="3731994"/>
                <a:ext cx="1587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</a:rPr>
                      <m:t>right</m:t>
                    </m:r>
                    <m:r>
                      <a:rPr lang="en-US" altLang="zh-CN" sz="2400">
                        <a:latin typeface="Cambria Math" charset="0"/>
                      </a:rPr>
                      <m:t>”</m:t>
                    </m:r>
                  </m:oMath>
                </a14:m>
                <a:r>
                  <a:rPr lang="en-US" sz="2400" dirty="0" smtClean="0"/>
                  <a:t>, 0.1</a:t>
                </a:r>
                <a:endParaRPr 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409" y="3731994"/>
                <a:ext cx="158729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065" t="-10526" r="-49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470021" y="4409051"/>
                <a:ext cx="12907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</a:rPr>
                      <m:t>up</m:t>
                    </m:r>
                    <m:r>
                      <a:rPr lang="en-US" altLang="zh-CN" sz="2400">
                        <a:latin typeface="Cambria Math" charset="0"/>
                      </a:rPr>
                      <m:t>”</m:t>
                    </m:r>
                  </m:oMath>
                </a14:m>
                <a:r>
                  <a:rPr lang="en-US" sz="2400" dirty="0" smtClean="0"/>
                  <a:t>, 0.7</a:t>
                </a:r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021" y="4409051"/>
                <a:ext cx="129073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791" t="-10526" r="-663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367769" y="3358456"/>
            <a:ext cx="2039683" cy="677726"/>
            <a:chOff x="7367769" y="3358456"/>
            <a:chExt cx="2039683" cy="677726"/>
          </a:xfrm>
        </p:grpSpPr>
        <p:sp>
          <p:nvSpPr>
            <p:cNvPr id="38" name="Rounded Rectangle 37"/>
            <p:cNvSpPr/>
            <p:nvPr/>
          </p:nvSpPr>
          <p:spPr>
            <a:xfrm>
              <a:off x="7540533" y="3358456"/>
              <a:ext cx="1634020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Softmax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7367769" y="4036182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4792620" y="2886997"/>
            <a:ext cx="168812" cy="22795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439745" y="3678031"/>
            <a:ext cx="165800" cy="724471"/>
            <a:chOff x="9439745" y="3678031"/>
            <a:chExt cx="165800" cy="724471"/>
          </a:xfrm>
        </p:grpSpPr>
        <p:sp>
          <p:nvSpPr>
            <p:cNvPr id="40" name="Rectangle 39"/>
            <p:cNvSpPr/>
            <p:nvPr/>
          </p:nvSpPr>
          <p:spPr>
            <a:xfrm>
              <a:off x="9439745" y="3678031"/>
              <a:ext cx="165800" cy="2104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439745" y="3930637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439745" y="4190256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6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2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Discretization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44276" y="3222885"/>
            <a:ext cx="6614908" cy="3213954"/>
            <a:chOff x="2244276" y="3222885"/>
            <a:chExt cx="6614908" cy="3213954"/>
          </a:xfrm>
        </p:grpSpPr>
        <p:sp>
          <p:nvSpPr>
            <p:cNvPr id="35" name="Rectangle 34"/>
            <p:cNvSpPr/>
            <p:nvPr/>
          </p:nvSpPr>
          <p:spPr>
            <a:xfrm>
              <a:off x="2953060" y="3706368"/>
              <a:ext cx="5032700" cy="2207251"/>
            </a:xfrm>
            <a:prstGeom prst="rect">
              <a:avLst/>
            </a:prstGeom>
            <a:solidFill>
              <a:srgbClr val="F6DC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6DCDD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696598" y="3222885"/>
              <a:ext cx="6162586" cy="2948392"/>
              <a:chOff x="2696598" y="3222885"/>
              <a:chExt cx="6162586" cy="2948392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2696598" y="5913619"/>
                <a:ext cx="6162586" cy="1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2953060" y="3222885"/>
                <a:ext cx="0" cy="2948392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2953059" y="587388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endParaRPr lang="en-US" sz="2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18353" y="5913619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360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44276" y="3480543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180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99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Discretization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96598" y="3222885"/>
            <a:ext cx="6162586" cy="2948392"/>
            <a:chOff x="2696598" y="3222885"/>
            <a:chExt cx="6162586" cy="294839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696598" y="5913619"/>
              <a:ext cx="6162586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953060" y="3222885"/>
              <a:ext cx="0" cy="294839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953059" y="58738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18353" y="591361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44276" y="348054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977169" y="3706368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976208" y="3932193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6207" y="4156790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76206" y="4381385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76206" y="4605980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76206" y="4835608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976205" y="5060203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3044556" y="3694311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76203" y="5509392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76203" y="5284798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976202" y="5733985"/>
            <a:ext cx="5008591" cy="1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7984793" y="3698925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7751431" y="3702594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517105" y="3695288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7281812" y="3702594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7048450" y="3702594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812196" y="3698690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575942" y="3694590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39691" y="3702876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6106329" y="3706545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5872003" y="3699239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636710" y="3706545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403348" y="3706545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167094" y="3702641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4930840" y="3698541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693625" y="3702315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459299" y="3695009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224006" y="3702315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3990644" y="3702315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3754390" y="3698411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3518136" y="3694311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283205" y="3694311"/>
            <a:ext cx="3" cy="2211024"/>
          </a:xfrm>
          <a:prstGeom prst="line">
            <a:avLst/>
          </a:prstGeom>
          <a:ln w="19050">
            <a:solidFill>
              <a:srgbClr val="E884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1"/>
          <p:cNvSpPr txBox="1">
            <a:spLocks/>
          </p:cNvSpPr>
          <p:nvPr/>
        </p:nvSpPr>
        <p:spPr>
          <a:xfrm>
            <a:off x="1389629" y="1407232"/>
            <a:ext cx="9412741" cy="168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/>
              <a:t>Discretize the action space.</a:t>
            </a:r>
            <a:r>
              <a:rPr lang="zh-CN" altLang="en-US" dirty="0"/>
              <a:t> </a:t>
            </a:r>
            <a:r>
              <a:rPr lang="en-US" altLang="zh-CN" dirty="0"/>
              <a:t>(Draw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grid.)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/>
              <a:t>Now,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Discretization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1"/>
              <p:cNvSpPr txBox="1">
                <a:spLocks/>
              </p:cNvSpPr>
              <p:nvPr/>
            </p:nvSpPr>
            <p:spPr>
              <a:xfrm>
                <a:off x="1389629" y="1407231"/>
                <a:ext cx="9412741" cy="3917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Discretize the action space.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(Draw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grid.)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Now,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grid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points.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Problem: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curse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dimensionality.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degree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freedom.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grows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exponentially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629" y="1407231"/>
                <a:ext cx="9412741" cy="3917803"/>
              </a:xfrm>
              <a:prstGeom prst="rect">
                <a:avLst/>
              </a:prstGeom>
              <a:blipFill rotWithShape="0">
                <a:blip r:embed="rId3"/>
                <a:stretch>
                  <a:fillRect l="-1166" t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2432955" y="3673929"/>
            <a:ext cx="53884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9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Better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Approaches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Continuous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Control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2" name="Content Placeholder 1"/>
          <p:cNvSpPr txBox="1">
            <a:spLocks/>
          </p:cNvSpPr>
          <p:nvPr/>
        </p:nvSpPr>
        <p:spPr>
          <a:xfrm>
            <a:off x="1389629" y="1775012"/>
            <a:ext cx="9412741" cy="401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 smtClean="0"/>
              <a:t>Deterministic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policy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network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lecture</a:t>
            </a:r>
            <a:r>
              <a:rPr lang="en-US" altLang="zh-CN" sz="3200" dirty="0" smtClean="0"/>
              <a:t>).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 smtClean="0"/>
              <a:t>Stochastic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policy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network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3</a:t>
            </a:r>
            <a:r>
              <a:rPr lang="en-US" altLang="zh-CN" sz="3200" baseline="30000" dirty="0" smtClean="0"/>
              <a:t>rd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lecture</a:t>
            </a:r>
            <a:r>
              <a:rPr lang="en-US" altLang="zh-CN" sz="3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55180</TotalTime>
  <Words>1051</Words>
  <Application>Microsoft Macintosh PowerPoint</Application>
  <PresentationFormat>Widescreen</PresentationFormat>
  <Paragraphs>260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Discrete VS Continuous Control</vt:lpstr>
      <vt:lpstr>Discrete Action Space</vt:lpstr>
      <vt:lpstr>Continuous Action Space</vt:lpstr>
      <vt:lpstr>DQN for Discrete Action Space</vt:lpstr>
      <vt:lpstr>Policy Network for Discrete Action Space</vt:lpstr>
      <vt:lpstr>Discretization</vt:lpstr>
      <vt:lpstr>Discretization</vt:lpstr>
      <vt:lpstr>Discretization</vt:lpstr>
      <vt:lpstr>Better Approaches to Continuous Control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1141</cp:revision>
  <cp:lastPrinted>2019-11-21T20:50:17Z</cp:lastPrinted>
  <dcterms:created xsi:type="dcterms:W3CDTF">2017-08-22T04:44:10Z</dcterms:created>
  <dcterms:modified xsi:type="dcterms:W3CDTF">2020-08-10T03:04:26Z</dcterms:modified>
</cp:coreProperties>
</file>