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829" r:id="rId3"/>
    <p:sldId id="840" r:id="rId4"/>
    <p:sldId id="876" r:id="rId5"/>
    <p:sldId id="826" r:id="rId6"/>
    <p:sldId id="842" r:id="rId7"/>
    <p:sldId id="870" r:id="rId8"/>
    <p:sldId id="827" r:id="rId9"/>
    <p:sldId id="845" r:id="rId10"/>
    <p:sldId id="880" r:id="rId11"/>
    <p:sldId id="858" r:id="rId12"/>
    <p:sldId id="859" r:id="rId13"/>
    <p:sldId id="828" r:id="rId14"/>
    <p:sldId id="860" r:id="rId15"/>
    <p:sldId id="843" r:id="rId16"/>
    <p:sldId id="862" r:id="rId17"/>
    <p:sldId id="863" r:id="rId18"/>
    <p:sldId id="871" r:id="rId19"/>
    <p:sldId id="861" r:id="rId20"/>
    <p:sldId id="844" r:id="rId21"/>
    <p:sldId id="841" r:id="rId22"/>
    <p:sldId id="877" r:id="rId23"/>
    <p:sldId id="872" r:id="rId24"/>
    <p:sldId id="848" r:id="rId25"/>
    <p:sldId id="849" r:id="rId26"/>
    <p:sldId id="878" r:id="rId27"/>
    <p:sldId id="850" r:id="rId28"/>
    <p:sldId id="875" r:id="rId29"/>
    <p:sldId id="879" r:id="rId30"/>
    <p:sldId id="851" r:id="rId31"/>
    <p:sldId id="864" r:id="rId32"/>
    <p:sldId id="852" r:id="rId33"/>
    <p:sldId id="866" r:id="rId34"/>
    <p:sldId id="867" r:id="rId35"/>
    <p:sldId id="868" r:id="rId36"/>
    <p:sldId id="869" r:id="rId37"/>
    <p:sldId id="8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4FB"/>
    <a:srgbClr val="E88476"/>
    <a:srgbClr val="F6DCDD"/>
    <a:srgbClr val="EFBEF0"/>
    <a:srgbClr val="BD1BBD"/>
    <a:srgbClr val="F80545"/>
    <a:srgbClr val="F7F7F7"/>
    <a:srgbClr val="020C7E"/>
    <a:srgbClr val="750308"/>
    <a:srgbClr val="7F0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6"/>
    <p:restoredTop sz="63618"/>
  </p:normalViewPr>
  <p:slideViewPr>
    <p:cSldViewPr snapToGrid="0" snapToObjects="1">
      <p:cViewPr>
        <p:scale>
          <a:sx n="83" d="100"/>
          <a:sy n="83" d="100"/>
        </p:scale>
        <p:origin x="30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9C357-7F3A-6747-BE66-3881BDA4D39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8700-0BCC-BB42-8973-85E47E56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这节课我们学习 </a:t>
            </a:r>
            <a:r>
              <a:rPr lang="en-US" altLang="zh-CN" sz="1600" dirty="0" smtClean="0">
                <a:solidFill>
                  <a:schemeClr val="tx1"/>
                </a:solidFill>
              </a:rPr>
              <a:t>Deterministic Policy Gradient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(DPG)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，翻译成“确定策略梯度”。</a:t>
            </a:r>
            <a:endParaRPr lang="en-US" altLang="zh-CN" sz="1600" baseline="0" dirty="0" smtClean="0">
              <a:solidFill>
                <a:schemeClr val="tx1"/>
              </a:solidFill>
            </a:endParaRPr>
          </a:p>
          <a:p>
            <a:r>
              <a:rPr lang="en-US" altLang="zh-CN" sz="1600" baseline="0" dirty="0" smtClean="0">
                <a:solidFill>
                  <a:schemeClr val="tx1"/>
                </a:solidFill>
              </a:rPr>
              <a:t>DPG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可以解决连续控制问题。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50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再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让价值网络预测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时刻的价值。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我们知道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 输入策略网络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，算出下一个动作，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记做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这个动作并不是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真正执行的动作；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只是用于更新价值网络而已。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所以我在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上面加了一撇，表示它跟真正执行的动作的区别。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输入价值网络，算出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时刻的动作价值，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让价值网络预测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时刻的动作价值，记做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𝑞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再让价值网络预测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时刻的价值。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我们知道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时刻的状态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𝑠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𝑠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 输入策略网络 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，算出下一个动作，记做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′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这个动作并不是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真正执行的动作，只是为了更新价值网络而已。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所以我在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+1)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上面加了一撇。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𝑠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′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输入价值网络，算出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时刻的动作价值，记做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+1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12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用这个公式计算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这部分是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它一部分是真实观测到的奖励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，另一部分是价值网络自己做出的预测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我们认为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比单纯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的预测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更接近真相。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所以鼓励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接近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，也就是让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尽量小。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用这个公式计算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，记做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这部分是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它一部分是真实观测到的奖励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，另一部分是价值网络自己做出的预测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我们认为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比单纯的预测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更接近真相。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05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最后做一次梯度下降来更新 价值网络 参数 </a:t>
                </a:r>
                <a:r>
                  <a:rPr lang="en-US" altLang="zh-CN" sz="1600" dirty="0" smtClean="0"/>
                  <a:t>w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乘以 </a:t>
                </a:r>
                <a:r>
                  <a:rPr lang="en-US" altLang="zh-CN" sz="1600" dirty="0" smtClean="0"/>
                  <a:t>q</a:t>
                </a:r>
                <a:r>
                  <a:rPr lang="zh-CN" altLang="en-US" sz="1600" dirty="0" smtClean="0"/>
                  <a:t> 关于 </a:t>
                </a:r>
                <a:r>
                  <a:rPr lang="en-US" altLang="zh-CN" sz="1600" dirty="0" smtClean="0"/>
                  <a:t>w</a:t>
                </a:r>
                <a:r>
                  <a:rPr lang="zh-CN" altLang="en-US" sz="1600" baseline="0" dirty="0" smtClean="0"/>
                  <a:t> 的导数 就是梯度。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前面的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lang="zh-CN" altLang="en-US" sz="1600" dirty="0" smtClean="0"/>
                  <a:t> 是学习率，需要自己调参。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这样做梯度下降可以让</a:t>
                </a:r>
                <a:r>
                  <a:rPr lang="zh-CN" altLang="en-US" sz="1600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的平方减小。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也就是说让价值网络的预测更接近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最后做一次梯度下降来更新 价值网络 参数 </a:t>
                </a:r>
                <a:r>
                  <a:rPr lang="en-US" altLang="zh-CN" sz="1600" dirty="0" smtClean="0"/>
                  <a:t>w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乘以 </a:t>
                </a:r>
                <a:r>
                  <a:rPr lang="en-US" altLang="zh-CN" sz="1600" dirty="0" smtClean="0"/>
                  <a:t>q</a:t>
                </a:r>
                <a:r>
                  <a:rPr lang="zh-CN" altLang="en-US" sz="1600" dirty="0" smtClean="0"/>
                  <a:t> 关于 </a:t>
                </a:r>
                <a:r>
                  <a:rPr lang="en-US" altLang="zh-CN" sz="1600" dirty="0" smtClean="0"/>
                  <a:t>w</a:t>
                </a:r>
                <a:r>
                  <a:rPr lang="zh-CN" altLang="en-US" sz="1600" baseline="0" dirty="0" smtClean="0"/>
                  <a:t> 的导数 就是梯度。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前面的 </a:t>
                </a:r>
                <a:r>
                  <a:rPr lang="en-US" altLang="zh-CN" sz="1600" b="0" i="0" smtClean="0">
                    <a:latin typeface="Cambria Math" charset="0"/>
                  </a:rPr>
                  <a:t>𝛼</a:t>
                </a:r>
                <a:r>
                  <a:rPr lang="zh-CN" altLang="en-US" sz="1600" dirty="0" smtClean="0"/>
                  <a:t> 是学习率，需要自己调参。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做梯度下降可以让</a:t>
                </a:r>
                <a:r>
                  <a:rPr lang="zh-CN" altLang="en-US" sz="1600" baseline="0" dirty="0" smtClean="0"/>
                  <a:t>预测 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 smtClean="0">
                    <a:solidFill>
                      <a:srgbClr val="7030A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更接近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3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刚才我们更新了价值网络，让它的预测更接近真实价值。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我们</a:t>
                </a:r>
                <a:r>
                  <a:rPr lang="zh-CN" altLang="en-US" sz="1600" dirty="0" smtClean="0"/>
                  <a:t>还需要更新策略网络，让它的决策更好。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学习策略网络 要用到确定策略梯度。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它跟我们以前学的策略梯度不太一样。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下面我们来推导确定策略梯度。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---------------------------------</a:t>
                </a:r>
              </a:p>
              <a:p>
                <a:r>
                  <a:rPr lang="zh-CN" altLang="en-US" sz="1600" dirty="0" smtClean="0"/>
                  <a:t>策略网络根据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输入的状态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 来计算动作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，从而控制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运动。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所以策略网络也叫做 </a:t>
                </a:r>
                <a:r>
                  <a:rPr lang="en-US" altLang="zh-CN" sz="1600" dirty="0" smtClean="0"/>
                  <a:t>actor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训练策略网络要靠价值网络帮忙。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价值</a:t>
                </a:r>
                <a:r>
                  <a:rPr lang="zh-CN" altLang="en-US" sz="1600" dirty="0" smtClean="0"/>
                  <a:t>网络可以评价动作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的好坏，从而指导 策略网络 做出改进。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policy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network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trained.</a:t>
                </a:r>
              </a:p>
              <a:p>
                <a:r>
                  <a:rPr lang="en-US" altLang="zh-CN" baseline="0" dirty="0" smtClean="0"/>
                  <a:t>Take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derivative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q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err="1" smtClean="0"/>
                  <a:t>w.r.t</a:t>
                </a:r>
                <a:r>
                  <a:rPr lang="en-US" altLang="zh-CN" baseline="0" dirty="0" smtClean="0"/>
                  <a:t>.</a:t>
                </a:r>
                <a:r>
                  <a:rPr lang="zh-CN" altLang="en-US" baseline="0" dirty="0" smtClean="0"/>
                  <a:t> </a:t>
                </a:r>
                <a:r>
                  <a:rPr lang="en-US" altLang="zh-CN" b="1" i="0" smtClean="0">
                    <a:latin typeface="Cambria Math" charset="0"/>
                  </a:rPr>
                  <a:t>𝛉</a:t>
                </a:r>
                <a:r>
                  <a:rPr lang="en-US" altLang="zh-CN" baseline="0" dirty="0" smtClean="0"/>
                  <a:t>.</a:t>
                </a:r>
              </a:p>
              <a:p>
                <a:r>
                  <a:rPr lang="en-US" altLang="zh-CN" baseline="0" dirty="0" smtClean="0"/>
                  <a:t>We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can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use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chain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rule.</a:t>
                </a:r>
              </a:p>
              <a:p>
                <a:r>
                  <a:rPr lang="en-US" altLang="zh-CN" baseline="0" dirty="0" smtClean="0"/>
                  <a:t>---</a:t>
                </a:r>
              </a:p>
              <a:p>
                <a:r>
                  <a:rPr lang="en-US" altLang="zh-CN" baseline="0" dirty="0" smtClean="0"/>
                  <a:t>Then,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gradient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ascent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value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will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be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smtClean="0"/>
                  <a:t>increased.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策略网络的参数是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 越好，那么决策就越正确</a:t>
                </a:r>
                <a:r>
                  <a:rPr lang="zh-CN" altLang="en-US" sz="1600" dirty="0" smtClean="0"/>
                  <a:t>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输出</a:t>
                </a:r>
                <a:r>
                  <a:rPr lang="zh-CN" altLang="en-US" sz="1600" dirty="0" smtClean="0"/>
                  <a:t>的动作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就越好。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策略网络自己不知道的动作的好坏。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好坏</a:t>
                </a:r>
                <a:r>
                  <a:rPr lang="zh-CN" altLang="en-US" sz="1600" dirty="0" smtClean="0"/>
                  <a:t>全凭价值网络的评价。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价值网络的输出越大，就意味着动作越好。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所以我们要改进策略网络的参数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，让价值网络的输出越大越好。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policy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network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trained.</a:t>
                </a:r>
              </a:p>
              <a:p>
                <a:r>
                  <a:rPr lang="en-US" altLang="zh-CN" baseline="0" dirty="0" smtClean="0"/>
                  <a:t>Take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derivative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q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err="1" smtClean="0"/>
                  <a:t>w.r.t</a:t>
                </a:r>
                <a:r>
                  <a:rPr lang="en-US" altLang="zh-CN" baseline="0" dirty="0" smtClean="0"/>
                  <a:t>.</a:t>
                </a:r>
                <a:r>
                  <a:rPr lang="zh-CN" altLang="en-US" baseline="0" dirty="0" smtClean="0"/>
                  <a:t> </a:t>
                </a:r>
                <a:r>
                  <a:rPr lang="en-US" altLang="zh-CN" b="1" i="0" smtClean="0">
                    <a:latin typeface="Cambria Math" charset="0"/>
                  </a:rPr>
                  <a:t>𝛉</a:t>
                </a:r>
                <a:r>
                  <a:rPr lang="en-US" altLang="zh-CN" baseline="0" dirty="0" smtClean="0"/>
                  <a:t>.</a:t>
                </a:r>
              </a:p>
              <a:p>
                <a:r>
                  <a:rPr lang="en-US" altLang="zh-CN" baseline="0" dirty="0" smtClean="0"/>
                  <a:t>We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can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use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chain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rule.</a:t>
                </a:r>
              </a:p>
              <a:p>
                <a:r>
                  <a:rPr lang="en-US" altLang="zh-CN" baseline="0" dirty="0" smtClean="0"/>
                  <a:t>---</a:t>
                </a:r>
              </a:p>
              <a:p>
                <a:r>
                  <a:rPr lang="en-US" altLang="zh-CN" baseline="0" dirty="0" smtClean="0"/>
                  <a:t>Then,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gradient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ascent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value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will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be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smtClean="0"/>
                  <a:t>increased.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92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刚才我解释了，训练策略网络的目标是让价值网络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q</a:t>
                </a:r>
                <a:r>
                  <a:rPr lang="zh-CN" altLang="en-US" sz="1600" baseline="0" dirty="0" smtClean="0"/>
                  <a:t> 的输出变得更大。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价值网络的输入是状态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 和动作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是由策略网络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/>
                  <a:t> 算出来的。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对于确定的状态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，策略网络会输出确定的动作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policy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network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trained.</a:t>
                </a:r>
              </a:p>
              <a:p>
                <a:r>
                  <a:rPr lang="en-US" altLang="zh-CN" baseline="0" dirty="0" smtClean="0"/>
                  <a:t>Take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derivative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q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err="1" smtClean="0"/>
                  <a:t>w.r.t</a:t>
                </a:r>
                <a:r>
                  <a:rPr lang="en-US" altLang="zh-CN" baseline="0" dirty="0" smtClean="0"/>
                  <a:t>.</a:t>
                </a:r>
                <a:r>
                  <a:rPr lang="zh-CN" altLang="en-US" baseline="0" dirty="0" smtClean="0"/>
                  <a:t> </a:t>
                </a:r>
                <a:r>
                  <a:rPr lang="en-US" altLang="zh-CN" b="1" i="0" smtClean="0">
                    <a:latin typeface="Cambria Math" charset="0"/>
                  </a:rPr>
                  <a:t>𝛉</a:t>
                </a:r>
                <a:r>
                  <a:rPr lang="en-US" altLang="zh-CN" baseline="0" dirty="0" smtClean="0"/>
                  <a:t>.</a:t>
                </a:r>
              </a:p>
              <a:p>
                <a:r>
                  <a:rPr lang="en-US" altLang="zh-CN" baseline="0" dirty="0" smtClean="0"/>
                  <a:t>We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can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use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chain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rule.</a:t>
                </a:r>
              </a:p>
              <a:p>
                <a:r>
                  <a:rPr lang="en-US" altLang="zh-CN" baseline="0" dirty="0" smtClean="0"/>
                  <a:t>---</a:t>
                </a:r>
              </a:p>
              <a:p>
                <a:r>
                  <a:rPr lang="en-US" altLang="zh-CN" baseline="0" dirty="0" smtClean="0"/>
                  <a:t>Then,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gradient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ascent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value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will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be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smtClean="0"/>
                  <a:t>increased.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69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如果输入的状态是固定的，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而且价值网络也是固定的，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那么唯一会影响价值 </a:t>
                </a:r>
                <a:r>
                  <a:rPr lang="en-US" altLang="zh-CN" sz="1600" dirty="0" smtClean="0"/>
                  <a:t>q</a:t>
                </a:r>
                <a:r>
                  <a:rPr lang="zh-CN" altLang="en-US" sz="1600" dirty="0" smtClean="0"/>
                  <a:t> 的因素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就是策略网络的参数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我们想要更新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使得价值 </a:t>
                </a:r>
                <a:r>
                  <a:rPr lang="en-US" altLang="zh-CN" sz="1600" dirty="0" smtClean="0"/>
                  <a:t>q</a:t>
                </a:r>
                <a:r>
                  <a:rPr lang="zh-CN" altLang="en-US" sz="1600" dirty="0" smtClean="0"/>
                  <a:t> 变大。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所以 我们计算 </a:t>
                </a:r>
                <a:r>
                  <a:rPr lang="en-US" altLang="zh-CN" sz="1600" dirty="0" smtClean="0"/>
                  <a:t>q</a:t>
                </a:r>
                <a:r>
                  <a:rPr lang="zh-CN" altLang="en-US" sz="1600" dirty="0" smtClean="0"/>
                  <a:t> 关于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 的梯度，然后做梯度上升更新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这样可以让价值 </a:t>
                </a:r>
                <a:r>
                  <a:rPr lang="en-US" altLang="zh-CN" sz="1600" dirty="0" smtClean="0"/>
                  <a:t>q</a:t>
                </a:r>
                <a:r>
                  <a:rPr lang="zh-CN" altLang="en-US" sz="1600" dirty="0" smtClean="0"/>
                  <a:t> 变大。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policy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network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trained.</a:t>
                </a:r>
              </a:p>
              <a:p>
                <a:r>
                  <a:rPr lang="en-US" altLang="zh-CN" baseline="0" dirty="0" smtClean="0"/>
                  <a:t>Take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derivative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q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err="1" smtClean="0"/>
                  <a:t>w.r.t</a:t>
                </a:r>
                <a:r>
                  <a:rPr lang="en-US" altLang="zh-CN" baseline="0" dirty="0" smtClean="0"/>
                  <a:t>.</a:t>
                </a:r>
                <a:r>
                  <a:rPr lang="zh-CN" altLang="en-US" baseline="0" dirty="0" smtClean="0"/>
                  <a:t> </a:t>
                </a:r>
                <a:r>
                  <a:rPr lang="en-US" altLang="zh-CN" b="1" i="0" smtClean="0">
                    <a:latin typeface="Cambria Math" charset="0"/>
                  </a:rPr>
                  <a:t>𝛉</a:t>
                </a:r>
                <a:r>
                  <a:rPr lang="en-US" altLang="zh-CN" baseline="0" dirty="0" smtClean="0"/>
                  <a:t>.</a:t>
                </a:r>
              </a:p>
              <a:p>
                <a:r>
                  <a:rPr lang="en-US" altLang="zh-CN" baseline="0" dirty="0" smtClean="0"/>
                  <a:t>We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can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use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chain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rule.</a:t>
                </a:r>
              </a:p>
              <a:p>
                <a:r>
                  <a:rPr lang="en-US" altLang="zh-CN" baseline="0" dirty="0" smtClean="0"/>
                  <a:t>---</a:t>
                </a:r>
              </a:p>
              <a:p>
                <a:r>
                  <a:rPr lang="en-US" altLang="zh-CN" baseline="0" dirty="0" smtClean="0"/>
                  <a:t>Then,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gradient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ascent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value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will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be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smtClean="0"/>
                  <a:t>increased.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7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这个梯度就叫做“确定策略梯度”， </a:t>
                </a:r>
                <a:r>
                  <a:rPr lang="en-US" altLang="zh-CN" sz="1600" dirty="0" smtClean="0"/>
                  <a:t>DPG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它是价值 </a:t>
                </a:r>
                <a:r>
                  <a:rPr lang="en-US" altLang="zh-CN" sz="1600" dirty="0" smtClean="0"/>
                  <a:t>q</a:t>
                </a:r>
                <a:r>
                  <a:rPr lang="zh-CN" altLang="en-US" sz="1600" dirty="0" smtClean="0"/>
                  <a:t> 关于 策略网络参数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 的梯度。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可以</a:t>
                </a:r>
                <a:r>
                  <a:rPr lang="zh-CN" altLang="en-US" sz="1600" dirty="0" smtClean="0"/>
                  <a:t>拿链式法则来计算梯度。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梯度</a:t>
                </a:r>
                <a:r>
                  <a:rPr lang="zh-CN" altLang="en-US" sz="1600" dirty="0" smtClean="0"/>
                  <a:t>等于 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关于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 的导数 乘以 </a:t>
                </a:r>
                <a:r>
                  <a:rPr lang="en-US" altLang="zh-CN" sz="1600" dirty="0" smtClean="0"/>
                  <a:t>q</a:t>
                </a:r>
                <a:r>
                  <a:rPr lang="zh-CN" altLang="en-US" sz="1600" dirty="0" smtClean="0"/>
                  <a:t> 关于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的导数。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policy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network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trained.</a:t>
                </a:r>
              </a:p>
              <a:p>
                <a:r>
                  <a:rPr lang="en-US" altLang="zh-CN" baseline="0" dirty="0" smtClean="0"/>
                  <a:t>Take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derivative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q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err="1" smtClean="0"/>
                  <a:t>w.r.t</a:t>
                </a:r>
                <a:r>
                  <a:rPr lang="en-US" altLang="zh-CN" baseline="0" dirty="0" smtClean="0"/>
                  <a:t>.</a:t>
                </a:r>
                <a:r>
                  <a:rPr lang="zh-CN" altLang="en-US" baseline="0" dirty="0" smtClean="0"/>
                  <a:t> </a:t>
                </a:r>
                <a:r>
                  <a:rPr lang="en-US" altLang="zh-CN" b="1" i="0" smtClean="0">
                    <a:latin typeface="Cambria Math" charset="0"/>
                  </a:rPr>
                  <a:t>𝛉</a:t>
                </a:r>
                <a:r>
                  <a:rPr lang="en-US" altLang="zh-CN" baseline="0" dirty="0" smtClean="0"/>
                  <a:t>.</a:t>
                </a:r>
              </a:p>
              <a:p>
                <a:r>
                  <a:rPr lang="en-US" altLang="zh-CN" baseline="0" dirty="0" smtClean="0"/>
                  <a:t>We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can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use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chain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rule.</a:t>
                </a:r>
              </a:p>
              <a:p>
                <a:r>
                  <a:rPr lang="en-US" altLang="zh-CN" baseline="0" dirty="0" smtClean="0"/>
                  <a:t>---</a:t>
                </a:r>
              </a:p>
              <a:p>
                <a:r>
                  <a:rPr lang="en-US" altLang="zh-CN" baseline="0" dirty="0" smtClean="0"/>
                  <a:t>Then,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gradient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ascent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value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will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be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smtClean="0"/>
                  <a:t>increased.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70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其实就是让梯度从 价值 </a:t>
                </a:r>
                <a:r>
                  <a:rPr lang="en-US" altLang="zh-CN" sz="1600" dirty="0" smtClean="0"/>
                  <a:t>q</a:t>
                </a:r>
                <a:r>
                  <a:rPr lang="zh-CN" altLang="en-US" sz="1600" dirty="0" smtClean="0"/>
                  <a:t> 传播到动作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然后再从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传播到策略网络。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这个算出的梯度就是“确定策略梯度”。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用它来更新策略网络。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policy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network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trained.</a:t>
                </a:r>
              </a:p>
              <a:p>
                <a:r>
                  <a:rPr lang="en-US" altLang="zh-CN" baseline="0" dirty="0" smtClean="0"/>
                  <a:t>Take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derivative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q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err="1" smtClean="0"/>
                  <a:t>w.r.t</a:t>
                </a:r>
                <a:r>
                  <a:rPr lang="en-US" altLang="zh-CN" baseline="0" dirty="0" smtClean="0"/>
                  <a:t>.</a:t>
                </a:r>
                <a:r>
                  <a:rPr lang="zh-CN" altLang="en-US" baseline="0" dirty="0" smtClean="0"/>
                  <a:t> </a:t>
                </a:r>
                <a:r>
                  <a:rPr lang="en-US" altLang="zh-CN" b="1" i="0" smtClean="0">
                    <a:latin typeface="Cambria Math" charset="0"/>
                  </a:rPr>
                  <a:t>𝛉</a:t>
                </a:r>
                <a:r>
                  <a:rPr lang="en-US" altLang="zh-CN" baseline="0" dirty="0" smtClean="0"/>
                  <a:t>.</a:t>
                </a:r>
              </a:p>
              <a:p>
                <a:r>
                  <a:rPr lang="en-US" altLang="zh-CN" baseline="0" dirty="0" smtClean="0"/>
                  <a:t>We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can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use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chain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rule.</a:t>
                </a:r>
              </a:p>
              <a:p>
                <a:r>
                  <a:rPr lang="en-US" altLang="zh-CN" baseline="0" dirty="0" smtClean="0"/>
                  <a:t>---</a:t>
                </a:r>
              </a:p>
              <a:p>
                <a:r>
                  <a:rPr lang="en-US" altLang="zh-CN" baseline="0" dirty="0" smtClean="0"/>
                  <a:t>Then,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gradient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ascent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value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will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be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smtClean="0"/>
                  <a:t>increased.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64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最后做梯度上升来更新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en-US" altLang="zh-CN" sz="1600" dirty="0" smtClean="0"/>
                  <a:t>g</a:t>
                </a:r>
                <a:r>
                  <a:rPr lang="zh-CN" altLang="en-US" sz="1600" dirty="0" smtClean="0"/>
                  <a:t> 是刚才算出的梯度。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𝛽</m:t>
                    </m:r>
                  </m:oMath>
                </a14:m>
                <a:r>
                  <a:rPr lang="zh-CN" altLang="en-US" sz="1600" dirty="0" smtClean="0"/>
                  <a:t> 是学习率。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这样更新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 可以让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价值 </a:t>
                </a:r>
                <a:r>
                  <a:rPr lang="en-US" altLang="zh-CN" sz="1600" dirty="0" smtClean="0"/>
                  <a:t>q</a:t>
                </a:r>
                <a:r>
                  <a:rPr lang="zh-CN" altLang="en-US" sz="1600" dirty="0" smtClean="0"/>
                  <a:t> 变大。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也就是说价值网络认为策略更好。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policy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network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trained.</a:t>
                </a:r>
              </a:p>
              <a:p>
                <a:r>
                  <a:rPr lang="en-US" altLang="zh-CN" baseline="0" dirty="0" smtClean="0"/>
                  <a:t>Take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derivative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q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err="1" smtClean="0"/>
                  <a:t>w.r.t</a:t>
                </a:r>
                <a:r>
                  <a:rPr lang="en-US" altLang="zh-CN" baseline="0" dirty="0" smtClean="0"/>
                  <a:t>.</a:t>
                </a:r>
                <a:r>
                  <a:rPr lang="zh-CN" altLang="en-US" baseline="0" dirty="0" smtClean="0"/>
                  <a:t> </a:t>
                </a:r>
                <a:r>
                  <a:rPr lang="en-US" altLang="zh-CN" b="1" i="0" smtClean="0">
                    <a:latin typeface="Cambria Math" charset="0"/>
                  </a:rPr>
                  <a:t>𝛉</a:t>
                </a:r>
                <a:r>
                  <a:rPr lang="en-US" altLang="zh-CN" baseline="0" dirty="0" smtClean="0"/>
                  <a:t>.</a:t>
                </a:r>
              </a:p>
              <a:p>
                <a:r>
                  <a:rPr lang="en-US" altLang="zh-CN" baseline="0" dirty="0" smtClean="0"/>
                  <a:t>We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can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use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chain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rule.</a:t>
                </a:r>
              </a:p>
              <a:p>
                <a:r>
                  <a:rPr lang="en-US" altLang="zh-CN" baseline="0" dirty="0" smtClean="0"/>
                  <a:t>---</a:t>
                </a:r>
              </a:p>
              <a:p>
                <a:r>
                  <a:rPr lang="en-US" altLang="zh-CN" baseline="0" dirty="0" smtClean="0"/>
                  <a:t>Then,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gradient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ascent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value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will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be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smtClean="0"/>
                  <a:t>increased.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53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我们考虑类似这样的连续控制问题。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这个机械手臂有两个可以运动的关节，所以有两个变量，自由度等于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。</a:t>
            </a:r>
            <a:endParaRPr lang="en-US" altLang="zh-CN" sz="1600" baseline="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====================</a:t>
            </a:r>
          </a:p>
          <a:p>
            <a:r>
              <a:rPr lang="zh-CN" altLang="en-US" sz="1600" baseline="0" dirty="0" smtClean="0">
                <a:solidFill>
                  <a:schemeClr val="tx1"/>
                </a:solidFill>
              </a:rPr>
              <a:t>上面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的关节可以在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0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到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360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度之间转动。</a:t>
            </a:r>
            <a:endParaRPr lang="en-US" altLang="zh-CN" sz="1600" baseline="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====================</a:t>
            </a:r>
          </a:p>
          <a:p>
            <a:r>
              <a:rPr lang="zh-CN" altLang="en-US" sz="1600" baseline="0" dirty="0" smtClean="0">
                <a:solidFill>
                  <a:schemeClr val="tx1"/>
                </a:solidFill>
              </a:rPr>
              <a:t>下面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的关节可以在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0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到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180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度之间转动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baseline="0" dirty="0" smtClean="0">
                <a:solidFill>
                  <a:schemeClr val="tx1"/>
                </a:solidFill>
              </a:rPr>
              <a:t>所以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动作是个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维的向量，动作空间是个连续的集合，有无穷多个动作。</a:t>
            </a:r>
            <a:endParaRPr lang="en-US" altLang="zh-CN" sz="1600" baseline="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54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用刚才介绍的算法来训练价值网络，效果不是太好。</a:t>
            </a:r>
            <a:endParaRPr lang="en-US" altLang="zh-CN" sz="1600" dirty="0" smtClean="0"/>
          </a:p>
          <a:p>
            <a:r>
              <a:rPr lang="zh-CN" altLang="en-US" sz="1600" dirty="0" smtClean="0"/>
              <a:t>可以用一些技巧来改进，比如用 </a:t>
            </a:r>
            <a:r>
              <a:rPr lang="en-US" altLang="zh-CN" sz="1600" dirty="0" smtClean="0"/>
              <a:t>target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networks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之前我介绍过 </a:t>
            </a:r>
            <a:r>
              <a:rPr lang="en-US" altLang="zh-CN" sz="1600" dirty="0" smtClean="0"/>
              <a:t>target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Network</a:t>
            </a:r>
            <a:r>
              <a:rPr lang="zh-CN" altLang="en-US" sz="1600" dirty="0" smtClean="0"/>
              <a:t>，它可以改进 </a:t>
            </a:r>
            <a:r>
              <a:rPr lang="en-US" altLang="zh-CN" sz="1600" dirty="0" smtClean="0"/>
              <a:t>DQN</a:t>
            </a:r>
            <a:r>
              <a:rPr lang="zh-CN" altLang="en-US" sz="1600" baseline="0" dirty="0" smtClean="0"/>
              <a:t> 的训练。</a:t>
            </a:r>
            <a:endParaRPr lang="en-US" altLang="zh-CN" sz="1600" baseline="0" dirty="0" smtClean="0"/>
          </a:p>
          <a:p>
            <a:r>
              <a:rPr lang="zh-CN" altLang="en-US" sz="1600" baseline="0" dirty="0" smtClean="0"/>
              <a:t>它同样可以用在这里，改进价值网络的训练。</a:t>
            </a:r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在讲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</a:t>
                </a:r>
                <a:r>
                  <a:rPr lang="zh-CN" altLang="en-US" sz="1600" dirty="0" smtClean="0"/>
                  <a:t> 之前，我们先来回顾一下价值网络的训练。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首先，价值网络预测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时刻的动作价值，记做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然后，价值网络再预测 </a:t>
                </a:r>
                <a:r>
                  <a:rPr lang="en-US" altLang="zh-CN" sz="1600" dirty="0" smtClean="0"/>
                  <a:t>t+1</a:t>
                </a:r>
                <a:r>
                  <a:rPr lang="zh-CN" altLang="en-US" sz="1600" dirty="0" smtClean="0"/>
                  <a:t> 时刻的动作价值，记做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这里要用到 </a:t>
                </a:r>
                <a:r>
                  <a:rPr lang="en-US" altLang="zh-CN" sz="1600" dirty="0" smtClean="0"/>
                  <a:t>t+1</a:t>
                </a:r>
                <a:r>
                  <a:rPr lang="zh-CN" altLang="en-US" sz="1600" dirty="0" smtClean="0"/>
                  <a:t> 时刻的动作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这个动作是用策略网络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/>
                  <a:t> 计算出来的。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为了计算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，价值网络和策略网络都被用到了。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用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networks</a:t>
                </a:r>
                <a:r>
                  <a:rPr lang="zh-CN" altLang="en-US" sz="1600" dirty="0" smtClean="0"/>
                  <a:t> 的原因在于 </a:t>
                </a:r>
                <a:r>
                  <a:rPr lang="en-US" altLang="zh-CN" sz="1600" dirty="0" smtClean="0"/>
                  <a:t>Bootstrapping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以前讲过，</a:t>
                </a:r>
                <a:r>
                  <a:rPr lang="en-US" altLang="zh-CN" sz="1600" dirty="0" err="1" smtClean="0"/>
                  <a:t>bootsrapping</a:t>
                </a:r>
                <a:r>
                  <a:rPr lang="zh-CN" altLang="en-US" sz="1600" dirty="0" smtClean="0"/>
                  <a:t> 用 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的预测来更新 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自己，这样会造成偏差。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训练价值网络也有同样的问题。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来稍微回顾一下价值网络的训练。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首先，价值网络预测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时刻的动作价值，记做 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 smtClean="0">
                    <a:solidFill>
                      <a:srgbClr val="7030A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然后，价值网络再预测 </a:t>
                </a:r>
                <a:r>
                  <a:rPr lang="en-US" altLang="zh-CN" sz="1600" dirty="0" smtClean="0"/>
                  <a:t>t+1</a:t>
                </a:r>
                <a:r>
                  <a:rPr lang="zh-CN" altLang="en-US" sz="1600" dirty="0" smtClean="0"/>
                  <a:t> 时刻的动作价值，记做 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 smtClean="0">
                    <a:solidFill>
                      <a:srgbClr val="7030A0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rgbClr val="7030A0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再来计算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这一项是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它一部分是真实观测的奖励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，另一部分是价值网络自己做的预测 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 smtClean="0">
                    <a:solidFill>
                      <a:srgbClr val="7030A0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rgbClr val="7030A0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算法通过更新参数 </a:t>
                </a:r>
                <a:r>
                  <a:rPr lang="en-US" altLang="zh-CN" sz="1600" dirty="0" smtClean="0"/>
                  <a:t>w</a:t>
                </a:r>
                <a:r>
                  <a:rPr lang="zh-CN" altLang="en-US" sz="1600" dirty="0" smtClean="0"/>
                  <a:t>，使得 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 smtClean="0">
                    <a:solidFill>
                      <a:srgbClr val="7030A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尽量接近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这就是 </a:t>
                </a:r>
                <a:r>
                  <a:rPr lang="en-US" altLang="zh-CN" sz="1600" dirty="0" smtClean="0"/>
                  <a:t>Bootstrapping</a:t>
                </a:r>
                <a:r>
                  <a:rPr lang="zh-CN" altLang="en-US" sz="1600" dirty="0" smtClean="0"/>
                  <a:t>，用价值网络的预测来更新 价值网络自身。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前面课上我讲过 </a:t>
                </a:r>
                <a:r>
                  <a:rPr lang="en-US" altLang="zh-CN" sz="1600" dirty="0" smtClean="0"/>
                  <a:t>Bootstrapping</a:t>
                </a:r>
                <a:r>
                  <a:rPr lang="zh-CN" altLang="en-US" sz="1600" dirty="0" smtClean="0"/>
                  <a:t> 的缺点。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Bootstrapping</a:t>
                </a:r>
                <a:r>
                  <a:rPr lang="zh-CN" altLang="en-US" sz="1600" dirty="0" smtClean="0"/>
                  <a:t>  是有偏的。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一开始价值函数不准确，会有偏差。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价值函数的偏差会造成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baseline="0" dirty="0" smtClean="0"/>
                  <a:t> 的偏差。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拿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 来更新价值网络，那么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 的偏差又会传播会价值网络。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如果一开始有偏，那么价值网络就一直有偏。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用这种原始的方法训练价值网络，效果并不好。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7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再计算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这一项是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它一部分是真实观测的奖励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，另一部分是价值网络自己做的预测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算法鼓励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尽量接近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用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networks</a:t>
                </a:r>
                <a:r>
                  <a:rPr lang="zh-CN" altLang="en-US" sz="1600" dirty="0" smtClean="0"/>
                  <a:t> 的原因在于 </a:t>
                </a:r>
                <a:r>
                  <a:rPr lang="en-US" altLang="zh-CN" sz="1600" dirty="0" smtClean="0"/>
                  <a:t>Bootstrapping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以前讲过，</a:t>
                </a:r>
                <a:r>
                  <a:rPr lang="en-US" altLang="zh-CN" sz="1600" dirty="0" err="1" smtClean="0"/>
                  <a:t>bootsrapping</a:t>
                </a:r>
                <a:r>
                  <a:rPr lang="zh-CN" altLang="en-US" sz="1600" dirty="0" smtClean="0"/>
                  <a:t> 用 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的预测来更新 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自己，这样会造成偏差。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训练价值网络也有同样的问题。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来稍微回顾一下价值网络的训练。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首先，价值网络预测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时刻的动作价值，记做 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 smtClean="0">
                    <a:solidFill>
                      <a:srgbClr val="7030A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然后，价值网络再预测 </a:t>
                </a:r>
                <a:r>
                  <a:rPr lang="en-US" altLang="zh-CN" sz="1600" dirty="0" smtClean="0"/>
                  <a:t>t+1</a:t>
                </a:r>
                <a:r>
                  <a:rPr lang="zh-CN" altLang="en-US" sz="1600" dirty="0" smtClean="0"/>
                  <a:t> 时刻的动作价值，记做 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 smtClean="0">
                    <a:solidFill>
                      <a:srgbClr val="7030A0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rgbClr val="7030A0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再来计算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这一项是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它一部分是真实观测的奖励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，另一部分是价值网络自己做的预测 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 smtClean="0">
                    <a:solidFill>
                      <a:srgbClr val="7030A0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rgbClr val="7030A0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算法通过更新参数 </a:t>
                </a:r>
                <a:r>
                  <a:rPr lang="en-US" altLang="zh-CN" sz="1600" dirty="0" smtClean="0"/>
                  <a:t>w</a:t>
                </a:r>
                <a:r>
                  <a:rPr lang="zh-CN" altLang="en-US" sz="1600" dirty="0" smtClean="0"/>
                  <a:t>，使得 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 smtClean="0">
                    <a:solidFill>
                      <a:srgbClr val="7030A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尽量接近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这就是 </a:t>
                </a:r>
                <a:r>
                  <a:rPr lang="en-US" altLang="zh-CN" sz="1600" dirty="0" smtClean="0"/>
                  <a:t>Bootstrapping</a:t>
                </a:r>
                <a:r>
                  <a:rPr lang="zh-CN" altLang="en-US" sz="1600" dirty="0" smtClean="0"/>
                  <a:t>，用价值网络的预测来更新 价值网络自身。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前面课上我讲过 </a:t>
                </a:r>
                <a:r>
                  <a:rPr lang="en-US" altLang="zh-CN" sz="1600" dirty="0" smtClean="0"/>
                  <a:t>Bootstrapping</a:t>
                </a:r>
                <a:r>
                  <a:rPr lang="zh-CN" altLang="en-US" sz="1600" dirty="0" smtClean="0"/>
                  <a:t> 的缺点。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Bootstrapping</a:t>
                </a:r>
                <a:r>
                  <a:rPr lang="zh-CN" altLang="en-US" sz="1600" dirty="0" smtClean="0"/>
                  <a:t>  是有偏的。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一开始价值函数不准确，会有偏差。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价值函数的偏差会造成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baseline="0" dirty="0" smtClean="0"/>
                  <a:t> 的偏差。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拿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 来更新价值网络，那么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 的偏差又会传播会价值网络。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如果一开始有偏，那么价值网络就一直有偏。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用这种原始的方法训练价值网络，效果并不好。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45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这就是 </a:t>
                </a:r>
                <a:r>
                  <a:rPr lang="en-US" altLang="zh-CN" sz="1600" dirty="0" smtClean="0"/>
                  <a:t>Bootstrapping</a:t>
                </a:r>
                <a:r>
                  <a:rPr lang="zh-CN" altLang="en-US" sz="1600" dirty="0" smtClean="0"/>
                  <a:t>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用</a:t>
                </a:r>
                <a:r>
                  <a:rPr lang="zh-CN" altLang="en-US" sz="1600" dirty="0" smtClean="0"/>
                  <a:t>价值网络对 </a:t>
                </a:r>
                <a:r>
                  <a:rPr lang="en-US" altLang="zh-CN" sz="1600" dirty="0" smtClean="0"/>
                  <a:t>t+1</a:t>
                </a:r>
                <a:r>
                  <a:rPr lang="zh-CN" altLang="en-US" sz="1600" dirty="0" smtClean="0"/>
                  <a:t> 时刻的预测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 来更新 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价值</a:t>
                </a:r>
                <a:r>
                  <a:rPr lang="zh-CN" altLang="en-US" sz="1600" dirty="0" smtClean="0"/>
                  <a:t>网络对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时刻的预测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-----------------</a:t>
                </a:r>
              </a:p>
              <a:p>
                <a:r>
                  <a:rPr lang="zh-CN" altLang="en-US" sz="1600" dirty="0" smtClean="0"/>
                  <a:t>以前讲过，在训练 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的时候做 </a:t>
                </a:r>
                <a:r>
                  <a:rPr lang="en-US" altLang="zh-CN" sz="1600" dirty="0" smtClean="0"/>
                  <a:t>Bootstrapping</a:t>
                </a:r>
                <a:r>
                  <a:rPr lang="zh-CN" altLang="en-US" sz="1600" dirty="0" smtClean="0"/>
                  <a:t>，会造成偏差，偏差一定是高估。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----------------</a:t>
                </a:r>
              </a:p>
              <a:p>
                <a:r>
                  <a:rPr lang="zh-CN" altLang="en-US" sz="1600" dirty="0" smtClean="0"/>
                  <a:t>把 </a:t>
                </a:r>
                <a:r>
                  <a:rPr lang="en-US" altLang="zh-CN" sz="1600" dirty="0" smtClean="0"/>
                  <a:t>Bootstrapping</a:t>
                </a:r>
                <a:r>
                  <a:rPr lang="zh-CN" altLang="en-US" sz="1600" dirty="0" smtClean="0"/>
                  <a:t> 用在这里也会出现偏差。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偏差未必是高估，也可能回是低估。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如果初始的时候有高估，那么就会一直高估；如果初始的时候有低估，就一直低估。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原因是这样的。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假如一开始有低估。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那么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 就会有低估，然后低估又被传播回 价值网络 自身，导致低估一直存在。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Bootstrapping</a:t>
                </a:r>
                <a:r>
                  <a:rPr lang="zh-CN" altLang="en-US" sz="1600" dirty="0" smtClean="0"/>
                  <a:t> 就是有这个毛病。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用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networks</a:t>
                </a:r>
                <a:r>
                  <a:rPr lang="zh-CN" altLang="en-US" sz="1600" dirty="0" smtClean="0"/>
                  <a:t> 的原因在于 </a:t>
                </a:r>
                <a:r>
                  <a:rPr lang="en-US" altLang="zh-CN" sz="1600" dirty="0" smtClean="0"/>
                  <a:t>Bootstrapping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以前讲过，</a:t>
                </a:r>
                <a:r>
                  <a:rPr lang="en-US" altLang="zh-CN" sz="1600" dirty="0" err="1" smtClean="0"/>
                  <a:t>bootsrapping</a:t>
                </a:r>
                <a:r>
                  <a:rPr lang="zh-CN" altLang="en-US" sz="1600" dirty="0" smtClean="0"/>
                  <a:t> 用 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的预测来更新 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自己，这样会造成偏差。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训练价值网络也有同样的问题。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来稍微回顾一下价值网络的训练。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首先，价值网络预测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时刻的动作价值，记做 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 smtClean="0">
                    <a:solidFill>
                      <a:srgbClr val="7030A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然后，价值网络再预测 </a:t>
                </a:r>
                <a:r>
                  <a:rPr lang="en-US" altLang="zh-CN" sz="1600" dirty="0" smtClean="0"/>
                  <a:t>t+1</a:t>
                </a:r>
                <a:r>
                  <a:rPr lang="zh-CN" altLang="en-US" sz="1600" dirty="0" smtClean="0"/>
                  <a:t> 时刻的动作价值，记做 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 smtClean="0">
                    <a:solidFill>
                      <a:srgbClr val="7030A0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rgbClr val="7030A0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再来计算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这一项是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它一部分是真实观测的奖励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，另一部分是价值网络自己做的预测 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 smtClean="0">
                    <a:solidFill>
                      <a:srgbClr val="7030A0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rgbClr val="7030A0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算法通过更新参数 </a:t>
                </a:r>
                <a:r>
                  <a:rPr lang="en-US" altLang="zh-CN" sz="1600" dirty="0" smtClean="0"/>
                  <a:t>w</a:t>
                </a:r>
                <a:r>
                  <a:rPr lang="zh-CN" altLang="en-US" sz="1600" dirty="0" smtClean="0"/>
                  <a:t>，使得 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 smtClean="0">
                    <a:solidFill>
                      <a:srgbClr val="7030A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尽量接近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这就是 </a:t>
                </a:r>
                <a:r>
                  <a:rPr lang="en-US" altLang="zh-CN" sz="1600" dirty="0" smtClean="0"/>
                  <a:t>Bootstrapping</a:t>
                </a:r>
                <a:r>
                  <a:rPr lang="zh-CN" altLang="en-US" sz="1600" dirty="0" smtClean="0"/>
                  <a:t>，用价值网络的预测来更新 价值网络自身。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前面课上我讲过 </a:t>
                </a:r>
                <a:r>
                  <a:rPr lang="en-US" altLang="zh-CN" sz="1600" dirty="0" smtClean="0"/>
                  <a:t>Bootstrapping</a:t>
                </a:r>
                <a:r>
                  <a:rPr lang="zh-CN" altLang="en-US" sz="1600" dirty="0" smtClean="0"/>
                  <a:t> 的缺点。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Bootstrapping</a:t>
                </a:r>
                <a:r>
                  <a:rPr lang="zh-CN" altLang="en-US" sz="1600" dirty="0" smtClean="0"/>
                  <a:t>  是有偏的。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一开始价值函数不准确，会有偏差。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价值函数的偏差会造成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baseline="0" dirty="0" smtClean="0"/>
                  <a:t> 的偏差。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拿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 来更新价值网络，那么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 的偏差又会传播会价值网络。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如果一开始有偏，那么价值网络就一直有偏。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用这种原始的方法训练价值网络，效果并不好。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31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解决方案 就是用不同的神经网络来计算 </a:t>
            </a:r>
            <a:r>
              <a:rPr lang="en-US" altLang="zh-CN" sz="1600" dirty="0" smtClean="0"/>
              <a:t>TD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target</a:t>
            </a:r>
            <a:r>
              <a:rPr lang="zh-CN" altLang="en-US" sz="1600" dirty="0" smtClean="0"/>
              <a:t>，尽量避免 </a:t>
            </a:r>
            <a:r>
              <a:rPr lang="en-US" altLang="zh-CN" sz="1600" dirty="0" smtClean="0"/>
              <a:t>Bootstrapping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这样可以让性能稳定很多。</a:t>
            </a:r>
            <a:endParaRPr lang="en-US" altLang="zh-CN" sz="1600" dirty="0" smtClean="0"/>
          </a:p>
          <a:p>
            <a:r>
              <a:rPr lang="zh-CN" altLang="en-US" sz="1600" dirty="0" smtClean="0"/>
              <a:t>用来计算 </a:t>
            </a:r>
            <a:r>
              <a:rPr lang="en-US" altLang="zh-CN" sz="1600" dirty="0" smtClean="0"/>
              <a:t>TD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target</a:t>
            </a:r>
            <a:r>
              <a:rPr lang="zh-CN" altLang="en-US" sz="1600" dirty="0" smtClean="0"/>
              <a:t> 的神经网络就叫做 </a:t>
            </a:r>
            <a:r>
              <a:rPr lang="en-US" altLang="zh-CN" sz="1600" dirty="0" smtClean="0"/>
              <a:t>target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networks</a:t>
            </a:r>
            <a:r>
              <a:rPr lang="zh-CN" altLang="en-US" sz="1600" dirty="0" smtClean="0"/>
              <a:t>。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36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我们来用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networks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计算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第一步跟刚才一样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价值网络自己来算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时刻的价值，记做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我们来用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networks</a:t>
                </a:r>
                <a:r>
                  <a:rPr lang="zh-CN" altLang="en-US" sz="1600" dirty="0" smtClean="0"/>
                  <a:t> 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第一步跟刚才一样，用价值网络自己来预测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时刻的价值，记做 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 smtClean="0">
                    <a:solidFill>
                      <a:srgbClr val="7030A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但是计算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的方式有所不同。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原来我们用价值网络和策略网络来计算 </a:t>
                </a:r>
                <a:r>
                  <a:rPr lang="en-US" altLang="zh-CN" sz="1600" dirty="0" smtClean="0"/>
                  <a:t>t+1</a:t>
                </a:r>
                <a:r>
                  <a:rPr lang="zh-CN" altLang="en-US" sz="1600" baseline="0" dirty="0" smtClean="0"/>
                  <a:t> 时刻的价值。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现在改用不同的两个神经网络。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这个是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</a:t>
                </a:r>
                <a:r>
                  <a:rPr lang="zh-CN" altLang="en-US" sz="1600" dirty="0" smtClean="0"/>
                  <a:t>，用来代替策略网络。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它的网络结构跟策略网络一样，但是参数不一样。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把它的参数记做 </a:t>
                </a:r>
                <a:r>
                  <a:rPr lang="en-US" altLang="zh-CN" sz="1600" b="1" i="0">
                    <a:solidFill>
                      <a:srgbClr val="002060"/>
                    </a:solidFill>
                    <a:latin typeface="Cambria Math" charset="0"/>
                  </a:rPr>
                  <a:t>𝛉</a:t>
                </a:r>
                <a:r>
                  <a:rPr lang="en-US" altLang="zh-CN" sz="1600" b="1" i="0" smtClean="0">
                    <a:solidFill>
                      <a:srgbClr val="002060"/>
                    </a:solidFill>
                    <a:latin typeface="Cambria Math" charset="0"/>
                  </a:rPr>
                  <a:t>^</a:t>
                </a:r>
                <a:r>
                  <a:rPr lang="en-US" altLang="zh-CN" sz="1600" b="1" i="0" smtClean="0">
                    <a:solidFill>
                      <a:srgbClr val="002060"/>
                    </a:solidFill>
                    <a:latin typeface="Cambria Math" charset="0"/>
                  </a:rPr>
                  <a:t>−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这个是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value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同样道理，跟价值网络的结构一样，但是参数不同。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把它</a:t>
                </a:r>
                <a:r>
                  <a:rPr lang="zh-CN" altLang="en-US" sz="1600" dirty="0" smtClean="0"/>
                  <a:t>的参数记做 </a:t>
                </a:r>
                <a:r>
                  <a:rPr lang="en-US" altLang="zh-CN" sz="1600" b="1" i="0" smtClean="0">
                    <a:solidFill>
                      <a:srgbClr val="002060"/>
                    </a:solidFill>
                    <a:latin typeface="Cambria Math" charset="0"/>
                  </a:rPr>
                  <a:t>𝒘^</a:t>
                </a:r>
                <a:r>
                  <a:rPr lang="en-US" altLang="zh-CN" sz="1600" b="1" i="0" smtClean="0">
                    <a:solidFill>
                      <a:srgbClr val="002060"/>
                    </a:solidFill>
                    <a:latin typeface="Cambria Math" charset="0"/>
                  </a:rPr>
                  <a:t>−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把它的输出记做 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𝑞</a:t>
                </a:r>
                <a:r>
                  <a:rPr lang="en-US" altLang="zh-CN" sz="1600" b="0" i="0" smtClean="0">
                    <a:solidFill>
                      <a:srgbClr val="7030A0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 smtClean="0">
                    <a:solidFill>
                      <a:srgbClr val="7030A0"/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>
                    <a:solidFill>
                      <a:srgbClr val="7030A0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rgbClr val="7030A0"/>
                    </a:solidFill>
                    <a:latin typeface="Cambria Math" charset="0"/>
                  </a:rPr>
                  <a:t>−</a:t>
                </a:r>
                <a:r>
                  <a:rPr lang="zh-CN" altLang="en-US" sz="1600" dirty="0" smtClean="0"/>
                  <a:t>，它是对 </a:t>
                </a:r>
                <a:r>
                  <a:rPr lang="en-US" altLang="zh-CN" sz="1600" dirty="0" smtClean="0"/>
                  <a:t>t+1</a:t>
                </a:r>
                <a:r>
                  <a:rPr lang="zh-CN" altLang="en-US" sz="1600" dirty="0" smtClean="0"/>
                  <a:t> 时刻的价值的预测。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78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但是计算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的方式有所不同。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原先我们用价值网络和策略网络来计算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时刻的价值。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现在改用不同的两个神经网络。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policy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，用来代替策略网络。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它的网络结构跟策略网络一样，但是参数不一样。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把它的参数记做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value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同样道理，跟价值网络的结构一样，但是参数不同。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把它的参数记做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altLang="zh-CN" sz="16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它的输出记做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，它是对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时刻价值的预测。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我们来用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networks</a:t>
                </a:r>
                <a:r>
                  <a:rPr lang="zh-CN" altLang="en-US" sz="1600" dirty="0" smtClean="0"/>
                  <a:t> 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第一步跟刚才一样，用价值网络自己来预测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时刻的价值，记做 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 smtClean="0">
                    <a:solidFill>
                      <a:srgbClr val="7030A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但是计算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的方式有所不同。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原来我们用价值网络和策略网络来计算 </a:t>
                </a:r>
                <a:r>
                  <a:rPr lang="en-US" altLang="zh-CN" sz="1600" dirty="0" smtClean="0"/>
                  <a:t>t+1</a:t>
                </a:r>
                <a:r>
                  <a:rPr lang="zh-CN" altLang="en-US" sz="1600" baseline="0" dirty="0" smtClean="0"/>
                  <a:t> 时刻的价值。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现在改用不同的两个神经网络。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这个是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</a:t>
                </a:r>
                <a:r>
                  <a:rPr lang="zh-CN" altLang="en-US" sz="1600" dirty="0" smtClean="0"/>
                  <a:t>，用来代替策略网络。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它的网络结构跟策略网络一样，但是参数不一样。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把它的参数记做 </a:t>
                </a:r>
                <a:r>
                  <a:rPr lang="en-US" altLang="zh-CN" sz="1600" b="1" i="0">
                    <a:solidFill>
                      <a:srgbClr val="002060"/>
                    </a:solidFill>
                    <a:latin typeface="Cambria Math" charset="0"/>
                  </a:rPr>
                  <a:t>𝛉</a:t>
                </a:r>
                <a:r>
                  <a:rPr lang="en-US" altLang="zh-CN" sz="1600" b="1" i="0" smtClean="0">
                    <a:solidFill>
                      <a:srgbClr val="002060"/>
                    </a:solidFill>
                    <a:latin typeface="Cambria Math" charset="0"/>
                  </a:rPr>
                  <a:t>^</a:t>
                </a:r>
                <a:r>
                  <a:rPr lang="en-US" altLang="zh-CN" sz="1600" b="1" i="0" smtClean="0">
                    <a:solidFill>
                      <a:srgbClr val="002060"/>
                    </a:solidFill>
                    <a:latin typeface="Cambria Math" charset="0"/>
                  </a:rPr>
                  <a:t>−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这个是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value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同样道理，跟价值网络的结构一样，但是参数不同。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把它</a:t>
                </a:r>
                <a:r>
                  <a:rPr lang="zh-CN" altLang="en-US" sz="1600" dirty="0" smtClean="0"/>
                  <a:t>的参数记做 </a:t>
                </a:r>
                <a:r>
                  <a:rPr lang="en-US" altLang="zh-CN" sz="1600" b="1" i="0" smtClean="0">
                    <a:solidFill>
                      <a:srgbClr val="002060"/>
                    </a:solidFill>
                    <a:latin typeface="Cambria Math" charset="0"/>
                  </a:rPr>
                  <a:t>𝒘^</a:t>
                </a:r>
                <a:r>
                  <a:rPr lang="en-US" altLang="zh-CN" sz="1600" b="1" i="0" smtClean="0">
                    <a:solidFill>
                      <a:srgbClr val="002060"/>
                    </a:solidFill>
                    <a:latin typeface="Cambria Math" charset="0"/>
                  </a:rPr>
                  <a:t>−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把它的输出记做 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𝑞</a:t>
                </a:r>
                <a:r>
                  <a:rPr lang="en-US" altLang="zh-CN" sz="1600" b="0" i="0" smtClean="0">
                    <a:solidFill>
                      <a:srgbClr val="7030A0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 smtClean="0">
                    <a:solidFill>
                      <a:srgbClr val="7030A0"/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>
                    <a:solidFill>
                      <a:srgbClr val="7030A0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rgbClr val="7030A0"/>
                    </a:solidFill>
                    <a:latin typeface="Cambria Math" charset="0"/>
                  </a:rPr>
                  <a:t>−</a:t>
                </a:r>
                <a:r>
                  <a:rPr lang="zh-CN" altLang="en-US" sz="1600" dirty="0" smtClean="0"/>
                  <a:t>，它是对 </a:t>
                </a:r>
                <a:r>
                  <a:rPr lang="en-US" altLang="zh-CN" sz="1600" dirty="0" smtClean="0"/>
                  <a:t>t+1</a:t>
                </a:r>
                <a:r>
                  <a:rPr lang="zh-CN" altLang="en-US" sz="1600" dirty="0" smtClean="0"/>
                  <a:t> 时刻的价值的预测。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35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我来完整概括一下训练两个神经网络用的算法。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决策是由策略网络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做的。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的输入是状态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，输出是动作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训练策略网络要用到确定策略梯度，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DPG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这一项是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DPG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它是策略网络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chemeClr val="tx1"/>
                        </a:solidFill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的梯度 乘以 价值网络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DPG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更新参数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chemeClr val="tx1"/>
                        </a:solidFill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，做梯度上升，使得价值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增长。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我来完整概括一下训练神经网络用的算法。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用策略网络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来控制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做运动，收集经验。</a:t>
                </a:r>
                <a:endParaRPr lang="en-US" altLang="zh-CN" sz="1600" dirty="0" smtClean="0"/>
              </a:p>
              <a:p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的输入是状态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，输出是动作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用价值网络 </a:t>
                </a:r>
                <a:r>
                  <a:rPr lang="en-US" altLang="zh-CN" sz="1600" dirty="0" smtClean="0"/>
                  <a:t>q</a:t>
                </a:r>
                <a:r>
                  <a:rPr lang="zh-CN" altLang="en-US" sz="1600" dirty="0" smtClean="0"/>
                  <a:t> 来帮助训练策略网络。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具体要用到“确定策略梯度”，更新策略网络参数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，使得价值 </a:t>
                </a:r>
                <a:r>
                  <a:rPr lang="en-US" altLang="zh-CN" sz="1600" dirty="0" smtClean="0"/>
                  <a:t>q</a:t>
                </a:r>
                <a:r>
                  <a:rPr lang="zh-CN" altLang="en-US" sz="1600" dirty="0" smtClean="0"/>
                  <a:t> 增长。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用价值网络 </a:t>
                </a:r>
                <a:r>
                  <a:rPr lang="en-US" altLang="zh-CN" sz="1600" dirty="0" smtClean="0"/>
                  <a:t>q</a:t>
                </a:r>
                <a:r>
                  <a:rPr lang="zh-CN" altLang="en-US" sz="1600" dirty="0" smtClean="0"/>
                  <a:t> 来预测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时刻的动作价值，记做 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 smtClean="0">
                    <a:solidFill>
                      <a:srgbClr val="7030A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区别在计算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这里要用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</a:t>
                </a:r>
                <a:r>
                  <a:rPr lang="zh-CN" altLang="en-US" sz="1600" dirty="0" smtClean="0"/>
                  <a:t>，而不是原来的策略网络和价值网络。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把 </a:t>
                </a:r>
                <a:r>
                  <a:rPr lang="en-US" altLang="zh-CN" sz="1600" dirty="0" smtClean="0"/>
                  <a:t>t+1</a:t>
                </a:r>
                <a:r>
                  <a:rPr lang="zh-CN" altLang="en-US" sz="1600" dirty="0" smtClean="0"/>
                  <a:t> 时刻的预测记做 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𝑞</a:t>
                </a:r>
                <a:r>
                  <a:rPr lang="en-US" altLang="zh-CN" sz="1600" b="0" i="0" smtClean="0">
                    <a:solidFill>
                      <a:srgbClr val="7030A0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 smtClean="0">
                    <a:solidFill>
                      <a:srgbClr val="7030A0"/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>
                    <a:solidFill>
                      <a:srgbClr val="7030A0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rgbClr val="7030A0"/>
                    </a:solidFill>
                    <a:latin typeface="Cambria Math" charset="0"/>
                  </a:rPr>
                  <a:t>−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--------------------------------</a:t>
                </a:r>
              </a:p>
              <a:p>
                <a:r>
                  <a:rPr lang="zh-CN" altLang="en-US" sz="1600" dirty="0" smtClean="0"/>
                  <a:t>这个预测不是 价值网络自己做的，而是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value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</a:t>
                </a:r>
                <a:r>
                  <a:rPr lang="zh-CN" altLang="en-US" sz="1600" dirty="0" smtClean="0"/>
                  <a:t> 做的。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所以能部分避免 </a:t>
                </a:r>
                <a:r>
                  <a:rPr lang="en-US" altLang="zh-CN" sz="1600" dirty="0" smtClean="0"/>
                  <a:t>Bootstrapping</a:t>
                </a:r>
                <a:r>
                  <a:rPr lang="zh-CN" altLang="en-US" sz="1600" dirty="0" smtClean="0"/>
                  <a:t>，减小偏差，让训练更稳定。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最后一步还是一样的。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，然后做梯度下降，更新价值网络的参数 </a:t>
                </a:r>
                <a:r>
                  <a:rPr lang="en-US" altLang="zh-CN" sz="1600" dirty="0" smtClean="0"/>
                  <a:t>w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这样可以让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 减小。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7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用价值网络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来估计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时刻的动作价值，记做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它是价值网络对动作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的评价。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networks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计算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时刻的价值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注意，这里用的是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networks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，目的是避免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Bootstrapping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，减小偏差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是用价值网络算出来的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networks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算出来的。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我来完整概括一下训练神经网络用的算法。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用策略网络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来控制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做运动，收集经验。</a:t>
                </a:r>
                <a:endParaRPr lang="en-US" altLang="zh-CN" sz="1600" dirty="0" smtClean="0"/>
              </a:p>
              <a:p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的输入是状态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，输出是动作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用价值网络 </a:t>
                </a:r>
                <a:r>
                  <a:rPr lang="en-US" altLang="zh-CN" sz="1600" dirty="0" smtClean="0"/>
                  <a:t>q</a:t>
                </a:r>
                <a:r>
                  <a:rPr lang="zh-CN" altLang="en-US" sz="1600" dirty="0" smtClean="0"/>
                  <a:t> 来帮助训练策略网络。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具体要用到“确定策略梯度”，更新策略网络参数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，使得价值 </a:t>
                </a:r>
                <a:r>
                  <a:rPr lang="en-US" altLang="zh-CN" sz="1600" dirty="0" smtClean="0"/>
                  <a:t>q</a:t>
                </a:r>
                <a:r>
                  <a:rPr lang="zh-CN" altLang="en-US" sz="1600" dirty="0" smtClean="0"/>
                  <a:t> 增长。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用价值网络 </a:t>
                </a:r>
                <a:r>
                  <a:rPr lang="en-US" altLang="zh-CN" sz="1600" dirty="0" smtClean="0"/>
                  <a:t>q</a:t>
                </a:r>
                <a:r>
                  <a:rPr lang="zh-CN" altLang="en-US" sz="1600" dirty="0" smtClean="0"/>
                  <a:t> 来预测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时刻的动作价值，记做 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 smtClean="0">
                    <a:solidFill>
                      <a:srgbClr val="7030A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区别在计算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这里要用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</a:t>
                </a:r>
                <a:r>
                  <a:rPr lang="zh-CN" altLang="en-US" sz="1600" dirty="0" smtClean="0"/>
                  <a:t>，而不是原来的策略网络和价值网络。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把 </a:t>
                </a:r>
                <a:r>
                  <a:rPr lang="en-US" altLang="zh-CN" sz="1600" dirty="0" smtClean="0"/>
                  <a:t>t+1</a:t>
                </a:r>
                <a:r>
                  <a:rPr lang="zh-CN" altLang="en-US" sz="1600" dirty="0" smtClean="0"/>
                  <a:t> 时刻的预测记做 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𝑞</a:t>
                </a:r>
                <a:r>
                  <a:rPr lang="en-US" altLang="zh-CN" sz="1600" b="0" i="0" smtClean="0">
                    <a:solidFill>
                      <a:srgbClr val="7030A0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 smtClean="0">
                    <a:solidFill>
                      <a:srgbClr val="7030A0"/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>
                    <a:solidFill>
                      <a:srgbClr val="7030A0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rgbClr val="7030A0"/>
                    </a:solidFill>
                    <a:latin typeface="Cambria Math" charset="0"/>
                  </a:rPr>
                  <a:t>−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--------------------------------</a:t>
                </a:r>
              </a:p>
              <a:p>
                <a:r>
                  <a:rPr lang="zh-CN" altLang="en-US" sz="1600" dirty="0" smtClean="0"/>
                  <a:t>这个预测不是 价值网络自己做的，而是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value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</a:t>
                </a:r>
                <a:r>
                  <a:rPr lang="zh-CN" altLang="en-US" sz="1600" dirty="0" smtClean="0"/>
                  <a:t> 做的。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所以能部分避免 </a:t>
                </a:r>
                <a:r>
                  <a:rPr lang="en-US" altLang="zh-CN" sz="1600" dirty="0" smtClean="0"/>
                  <a:t>Bootstrapping</a:t>
                </a:r>
                <a:r>
                  <a:rPr lang="zh-CN" altLang="en-US" sz="1600" dirty="0" smtClean="0"/>
                  <a:t>，减小偏差，让训练更稳定。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最后一步还是一样的。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，然后做梯度下降，更新价值网络的参数 </a:t>
                </a:r>
                <a:r>
                  <a:rPr lang="en-US" altLang="zh-CN" sz="1600" dirty="0" smtClean="0"/>
                  <a:t>w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这样可以让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 减小。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10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然后计算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最后做梯度下降，更新价值网络的参数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这样可以让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减小。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我来完整概括一下训练神经网络用的算法。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用策略网络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来控制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做运动，收集经验。</a:t>
                </a:r>
                <a:endParaRPr lang="en-US" altLang="zh-CN" sz="1600" dirty="0" smtClean="0"/>
              </a:p>
              <a:p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的输入是状态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，输出是动作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用价值网络 </a:t>
                </a:r>
                <a:r>
                  <a:rPr lang="en-US" altLang="zh-CN" sz="1600" dirty="0" smtClean="0"/>
                  <a:t>q</a:t>
                </a:r>
                <a:r>
                  <a:rPr lang="zh-CN" altLang="en-US" sz="1600" dirty="0" smtClean="0"/>
                  <a:t> 来帮助训练策略网络。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具体要用到“确定策略梯度”，更新策略网络参数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，使得价值 </a:t>
                </a:r>
                <a:r>
                  <a:rPr lang="en-US" altLang="zh-CN" sz="1600" dirty="0" smtClean="0"/>
                  <a:t>q</a:t>
                </a:r>
                <a:r>
                  <a:rPr lang="zh-CN" altLang="en-US" sz="1600" dirty="0" smtClean="0"/>
                  <a:t> 增长。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用价值网络 </a:t>
                </a:r>
                <a:r>
                  <a:rPr lang="en-US" altLang="zh-CN" sz="1600" dirty="0" smtClean="0"/>
                  <a:t>q</a:t>
                </a:r>
                <a:r>
                  <a:rPr lang="zh-CN" altLang="en-US" sz="1600" dirty="0" smtClean="0"/>
                  <a:t> 来预测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时刻的动作价值，记做 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 smtClean="0">
                    <a:solidFill>
                      <a:srgbClr val="7030A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区别在计算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这里要用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</a:t>
                </a:r>
                <a:r>
                  <a:rPr lang="zh-CN" altLang="en-US" sz="1600" dirty="0" smtClean="0"/>
                  <a:t>，而不是原来的策略网络和价值网络。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把 </a:t>
                </a:r>
                <a:r>
                  <a:rPr lang="en-US" altLang="zh-CN" sz="1600" dirty="0" smtClean="0"/>
                  <a:t>t+1</a:t>
                </a:r>
                <a:r>
                  <a:rPr lang="zh-CN" altLang="en-US" sz="1600" dirty="0" smtClean="0"/>
                  <a:t> 时刻的预测记做 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𝑞</a:t>
                </a:r>
                <a:r>
                  <a:rPr lang="en-US" altLang="zh-CN" sz="1600" b="0" i="0" smtClean="0">
                    <a:solidFill>
                      <a:srgbClr val="7030A0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rgbClr val="7030A0"/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 smtClean="0">
                    <a:solidFill>
                      <a:srgbClr val="7030A0"/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>
                    <a:solidFill>
                      <a:srgbClr val="7030A0"/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rgbClr val="7030A0"/>
                    </a:solidFill>
                    <a:latin typeface="Cambria Math" charset="0"/>
                  </a:rPr>
                  <a:t>−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--------------------------------</a:t>
                </a:r>
              </a:p>
              <a:p>
                <a:r>
                  <a:rPr lang="zh-CN" altLang="en-US" sz="1600" dirty="0" smtClean="0"/>
                  <a:t>这个预测不是 价值网络自己做的，而是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value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</a:t>
                </a:r>
                <a:r>
                  <a:rPr lang="zh-CN" altLang="en-US" sz="1600" dirty="0" smtClean="0"/>
                  <a:t> 做的。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所以能部分避免 </a:t>
                </a:r>
                <a:r>
                  <a:rPr lang="en-US" altLang="zh-CN" sz="1600" dirty="0" smtClean="0"/>
                  <a:t>Bootstrapping</a:t>
                </a:r>
                <a:r>
                  <a:rPr lang="zh-CN" altLang="en-US" sz="1600" dirty="0" smtClean="0"/>
                  <a:t>，减小偏差，让训练更稳定。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最后一步还是一样的。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，然后做梯度下降，更新价值网络的参数 </a:t>
                </a:r>
                <a:r>
                  <a:rPr lang="en-US" altLang="zh-CN" sz="1600" dirty="0" smtClean="0"/>
                  <a:t>w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这样可以让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 减小。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53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Deterministic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policy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gradient,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DPG</a:t>
            </a:r>
            <a:r>
              <a:rPr lang="zh-CN" altLang="en-US" sz="1600" dirty="0" smtClean="0">
                <a:solidFill>
                  <a:schemeClr val="tx1"/>
                </a:solidFill>
              </a:rPr>
              <a:t>，翻译成“确定策略梯度”。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它可以解决连续控制问题。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DPG</a:t>
            </a:r>
            <a:r>
              <a:rPr lang="zh-CN" altLang="en-US" sz="1600" dirty="0" smtClean="0">
                <a:solidFill>
                  <a:schemeClr val="tx1"/>
                </a:solidFill>
              </a:rPr>
              <a:t> 首先在</a:t>
            </a:r>
            <a:r>
              <a:rPr lang="en-US" altLang="zh-CN" sz="1600" dirty="0" smtClean="0">
                <a:solidFill>
                  <a:schemeClr val="tx1"/>
                </a:solidFill>
              </a:rPr>
              <a:t>2014</a:t>
            </a:r>
            <a:r>
              <a:rPr lang="zh-CN" altLang="en-US" sz="1600" dirty="0" smtClean="0">
                <a:solidFill>
                  <a:schemeClr val="tx1"/>
                </a:solidFill>
              </a:rPr>
              <a:t>年的论文中提出。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两年后，他们把 </a:t>
            </a:r>
            <a:r>
              <a:rPr lang="en-US" altLang="zh-CN" sz="1600" dirty="0" smtClean="0">
                <a:solidFill>
                  <a:schemeClr val="tx1"/>
                </a:solidFill>
              </a:rPr>
              <a:t>DPG</a:t>
            </a:r>
            <a:r>
              <a:rPr lang="zh-CN" altLang="en-US" sz="1600" dirty="0" smtClean="0">
                <a:solidFill>
                  <a:schemeClr val="tx1"/>
                </a:solidFill>
              </a:rPr>
              <a:t> 用在神经网络上，叫做 </a:t>
            </a:r>
            <a:r>
              <a:rPr lang="en-US" altLang="zh-CN" sz="1600" dirty="0" smtClean="0">
                <a:solidFill>
                  <a:schemeClr val="tx1"/>
                </a:solidFill>
              </a:rPr>
              <a:t>Deep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deterministic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policy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gradient</a:t>
            </a:r>
            <a:r>
              <a:rPr lang="zh-CN" altLang="en-US" sz="1600" dirty="0" smtClean="0">
                <a:solidFill>
                  <a:schemeClr val="tx1"/>
                </a:solidFill>
              </a:rPr>
              <a:t>，</a:t>
            </a:r>
            <a:r>
              <a:rPr lang="en-US" altLang="zh-CN" sz="1600" dirty="0" smtClean="0">
                <a:solidFill>
                  <a:schemeClr val="tx1"/>
                </a:solidFill>
              </a:rPr>
              <a:t>DDPG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47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networks</a:t>
                </a:r>
                <a:r>
                  <a:rPr lang="zh-CN" altLang="en-US" sz="1600" dirty="0" smtClean="0"/>
                  <a:t> 也有参数，也需要更新。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更新的方式是这样的。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/>
                  <a:t>设置</a:t>
                </a:r>
                <a:r>
                  <a:rPr lang="zh-CN" altLang="en-US" sz="1600" dirty="0" smtClean="0"/>
                  <a:t>一个超参数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𝜏</m:t>
                    </m:r>
                  </m:oMath>
                </a14:m>
                <a:r>
                  <a:rPr lang="zh-CN" altLang="en-US" sz="1600" dirty="0" smtClean="0"/>
                  <a:t>，介于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0</a:t>
                </a:r>
                <a:r>
                  <a:rPr lang="zh-CN" altLang="en-US" sz="1600" baseline="0" dirty="0" smtClean="0"/>
                  <a:t> 到 </a:t>
                </a:r>
                <a:r>
                  <a:rPr lang="en-US" altLang="zh-CN" sz="1600" baseline="0" dirty="0" smtClean="0"/>
                  <a:t>1</a:t>
                </a:r>
                <a:r>
                  <a:rPr lang="zh-CN" altLang="en-US" sz="1600" baseline="0" dirty="0" smtClean="0"/>
                  <a:t> 之间。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baseline="0" dirty="0" smtClean="0"/>
                  <a:t>把 </a:t>
                </a:r>
                <a:r>
                  <a:rPr lang="en-US" altLang="zh-CN" sz="1600" baseline="0" dirty="0" smtClean="0"/>
                  <a:t>w</a:t>
                </a:r>
                <a:r>
                  <a:rPr lang="zh-CN" altLang="en-US" sz="1600" baseline="0" dirty="0" smtClean="0"/>
                  <a:t> 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sz="1600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做加权平均，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/>
                  <a:t>结果作为新的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sz="1600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同理，</a:t>
                </a:r>
                <a:r>
                  <a:rPr lang="zh-CN" altLang="en-US" sz="1600" baseline="0" dirty="0" smtClean="0"/>
                  <a:t>把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baseline="0" dirty="0" smtClean="0"/>
                  <a:t> 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5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 smtClean="0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050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做加权平均，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结果作为新的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5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 smtClean="0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050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 smtClean="0"/>
                  <a:t>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/>
                  <a:t>仔细观察一下</a:t>
                </a:r>
                <a:r>
                  <a:rPr lang="zh-CN" altLang="en-US" sz="1600" baseline="0" dirty="0" smtClean="0"/>
                  <a:t>，更新</a:t>
                </a:r>
                <a:r>
                  <a:rPr lang="en-US" altLang="zh-CN" sz="1600" baseline="0" dirty="0" smtClean="0"/>
                  <a:t>target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networks</a:t>
                </a:r>
                <a:r>
                  <a:rPr lang="zh-CN" altLang="en-US" sz="1600" baseline="0" dirty="0" smtClean="0"/>
                  <a:t> 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/>
                  <a:t>用到</a:t>
                </a:r>
                <a:r>
                  <a:rPr lang="zh-CN" altLang="en-US" sz="1600" baseline="0" dirty="0" smtClean="0"/>
                  <a:t>了策略网络和价值网络。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/>
                  <a:t>所以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networks</a:t>
                </a:r>
                <a:r>
                  <a:rPr lang="zh-CN" altLang="en-US" sz="1600" dirty="0" smtClean="0"/>
                  <a:t> 的参数还是依赖于 策略网络和价值网络。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用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networks</a:t>
                </a:r>
                <a:r>
                  <a:rPr lang="zh-CN" altLang="en-US" sz="1600" dirty="0" smtClean="0"/>
                  <a:t> 算出来的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baseline="0" dirty="0" smtClean="0"/>
                  <a:t> 跟策略网络和价值网络有关。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因此，用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networks</a:t>
                </a:r>
                <a:r>
                  <a:rPr lang="zh-CN" altLang="en-US" sz="1600" dirty="0" smtClean="0"/>
                  <a:t> 也不能完全避免 </a:t>
                </a:r>
                <a:r>
                  <a:rPr lang="en-US" altLang="zh-CN" sz="1600" dirty="0" smtClean="0"/>
                  <a:t>bootstrapping</a:t>
                </a:r>
                <a:r>
                  <a:rPr lang="zh-CN" altLang="en-US" sz="1600" dirty="0" smtClean="0"/>
                  <a:t>，仍然可能出现偏差。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当然，用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networks</a:t>
                </a:r>
                <a:r>
                  <a:rPr lang="zh-CN" altLang="en-US" sz="1600" dirty="0" smtClean="0"/>
                  <a:t> 总比不用要好。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networks</a:t>
                </a:r>
                <a:r>
                  <a:rPr lang="zh-CN" altLang="en-US" sz="1600" dirty="0" smtClean="0"/>
                  <a:t> 也有参数，也需要更新。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更新的方式是这样的。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设置一个超参数 </a:t>
                </a:r>
                <a:r>
                  <a:rPr lang="en-US" altLang="zh-CN" sz="1600" b="0" i="0" smtClean="0">
                    <a:latin typeface="Cambria Math" charset="0"/>
                  </a:rPr>
                  <a:t>𝜏</a:t>
                </a:r>
                <a:r>
                  <a:rPr lang="zh-CN" altLang="en-US" sz="1600" dirty="0" smtClean="0"/>
                  <a:t>，介于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0</a:t>
                </a:r>
                <a:r>
                  <a:rPr lang="zh-CN" altLang="en-US" sz="1600" baseline="0" dirty="0" smtClean="0"/>
                  <a:t> 到 </a:t>
                </a:r>
                <a:r>
                  <a:rPr lang="en-US" altLang="zh-CN" sz="1600" baseline="0" dirty="0" smtClean="0"/>
                  <a:t>1</a:t>
                </a:r>
                <a:r>
                  <a:rPr lang="zh-CN" altLang="en-US" sz="1600" baseline="0" dirty="0" smtClean="0"/>
                  <a:t> 之间。</a:t>
                </a:r>
                <a:endParaRPr lang="en-US" altLang="zh-CN" sz="1600" baseline="0" dirty="0" smtClean="0"/>
              </a:p>
              <a:p>
                <a:r>
                  <a:rPr lang="en-US" altLang="zh-CN" sz="1600" baseline="0" dirty="0" smtClean="0"/>
                  <a:t>---------------</a:t>
                </a:r>
              </a:p>
              <a:p>
                <a:r>
                  <a:rPr lang="zh-CN" altLang="en-US" sz="1600" baseline="0" dirty="0" smtClean="0"/>
                  <a:t>把 </a:t>
                </a:r>
                <a:r>
                  <a:rPr lang="en-US" altLang="zh-CN" sz="1600" baseline="0" dirty="0" smtClean="0"/>
                  <a:t>w</a:t>
                </a:r>
                <a:r>
                  <a:rPr lang="zh-CN" altLang="en-US" sz="1600" baseline="0" dirty="0" smtClean="0"/>
                  <a:t> 和 </a:t>
                </a:r>
                <a:r>
                  <a:rPr lang="en-US" altLang="zh-CN" sz="1600" b="1" i="0">
                    <a:solidFill>
                      <a:schemeClr val="accent5">
                        <a:lumMod val="50000"/>
                      </a:schemeClr>
                    </a:solidFill>
                    <a:latin typeface="Cambria Math" charset="0"/>
                  </a:rPr>
                  <a:t>𝐰</a:t>
                </a:r>
                <a:r>
                  <a:rPr lang="en-US" altLang="zh-CN" sz="1600" b="1" i="0" smtClean="0">
                    <a:solidFill>
                      <a:schemeClr val="accent5">
                        <a:lumMod val="50000"/>
                      </a:schemeClr>
                    </a:solidFill>
                    <a:latin typeface="Cambria Math" charset="0"/>
                  </a:rPr>
                  <a:t>^</a:t>
                </a:r>
                <a:r>
                  <a:rPr lang="en-US" altLang="zh-CN" sz="1600" b="1" i="0">
                    <a:solidFill>
                      <a:schemeClr val="accent5">
                        <a:lumMod val="50000"/>
                      </a:schemeClr>
                    </a:solidFill>
                    <a:latin typeface="Cambria Math" charset="0"/>
                  </a:rPr>
                  <a:t>−</a:t>
                </a:r>
                <a:r>
                  <a:rPr lang="zh-CN" altLang="en-US" sz="1600" dirty="0" smtClean="0"/>
                  <a:t> 做加权平均，结果作为新的 </a:t>
                </a:r>
                <a:r>
                  <a:rPr lang="en-US" altLang="zh-CN" sz="1600" b="1" i="0">
                    <a:solidFill>
                      <a:schemeClr val="accent5">
                        <a:lumMod val="50000"/>
                      </a:schemeClr>
                    </a:solidFill>
                    <a:latin typeface="Cambria Math" charset="0"/>
                  </a:rPr>
                  <a:t>𝐰</a:t>
                </a:r>
                <a:r>
                  <a:rPr lang="en-US" altLang="zh-CN" sz="1600" b="1" i="0" smtClean="0">
                    <a:solidFill>
                      <a:schemeClr val="accent5">
                        <a:lumMod val="50000"/>
                      </a:schemeClr>
                    </a:solidFill>
                    <a:latin typeface="Cambria Math" charset="0"/>
                  </a:rPr>
                  <a:t>^</a:t>
                </a:r>
                <a:r>
                  <a:rPr lang="en-US" altLang="zh-CN" sz="1600" b="1" i="0">
                    <a:solidFill>
                      <a:schemeClr val="accent5">
                        <a:lumMod val="50000"/>
                      </a:schemeClr>
                    </a:solidFill>
                    <a:latin typeface="Cambria Math" charset="0"/>
                  </a:rPr>
                  <a:t>−</a:t>
                </a:r>
                <a:r>
                  <a:rPr lang="zh-CN" altLang="en-US" sz="1600" dirty="0" smtClean="0"/>
                  <a:t> 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同理，</a:t>
                </a:r>
                <a:r>
                  <a:rPr lang="zh-CN" altLang="en-US" sz="1600" baseline="0" dirty="0" smtClean="0"/>
                  <a:t>把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baseline="0" dirty="0" smtClean="0"/>
                  <a:t> 和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en-US" altLang="zh-CN" sz="1050" b="1" i="0" smtClean="0">
                    <a:solidFill>
                      <a:schemeClr val="accent5">
                        <a:lumMod val="50000"/>
                      </a:schemeClr>
                    </a:solidFill>
                    <a:latin typeface="Cambria Math" charset="0"/>
                  </a:rPr>
                  <a:t>^</a:t>
                </a:r>
                <a:r>
                  <a:rPr lang="en-US" altLang="zh-CN" sz="1050" b="1" i="0">
                    <a:solidFill>
                      <a:schemeClr val="accent5">
                        <a:lumMod val="50000"/>
                      </a:schemeClr>
                    </a:solidFill>
                    <a:latin typeface="Cambria Math" charset="0"/>
                  </a:rPr>
                  <a:t>−</a:t>
                </a:r>
                <a:r>
                  <a:rPr lang="zh-CN" altLang="en-US" sz="1600" dirty="0" smtClean="0"/>
                  <a:t> 做加权平均，结果作为新的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en-US" altLang="zh-CN" sz="1050" b="1" i="0" smtClean="0">
                    <a:solidFill>
                      <a:schemeClr val="accent5">
                        <a:lumMod val="50000"/>
                      </a:schemeClr>
                    </a:solidFill>
                    <a:latin typeface="Cambria Math" charset="0"/>
                  </a:rPr>
                  <a:t>^</a:t>
                </a:r>
                <a:r>
                  <a:rPr lang="en-US" altLang="zh-CN" sz="1050" b="1" i="0">
                    <a:solidFill>
                      <a:schemeClr val="accent5">
                        <a:lumMod val="50000"/>
                      </a:schemeClr>
                    </a:solidFill>
                    <a:latin typeface="Cambria Math" charset="0"/>
                  </a:rPr>
                  <a:t>−</a:t>
                </a:r>
                <a:r>
                  <a:rPr lang="zh-CN" altLang="en-US" sz="1600" dirty="0" smtClean="0"/>
                  <a:t> 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 smtClean="0"/>
                  <a:t>---------------</a:t>
                </a:r>
              </a:p>
              <a:p>
                <a:r>
                  <a:rPr lang="zh-CN" altLang="en-US" sz="1600" dirty="0" smtClean="0"/>
                  <a:t>这样的更新会让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</a:t>
                </a:r>
                <a:r>
                  <a:rPr lang="zh-CN" altLang="en-US" sz="1600" dirty="0" smtClean="0"/>
                  <a:t> 依赖于 策略网络和价值网络。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所以不能完全避免 </a:t>
                </a:r>
                <a:r>
                  <a:rPr lang="en-US" altLang="zh-CN" sz="1600" dirty="0" smtClean="0"/>
                  <a:t>bootstrapping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算出来的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baseline="0" dirty="0" smtClean="0"/>
                  <a:t> 还是跟价值网络有关。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371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有很多种方法来让训练做得更好。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我刚介绍了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networks</a:t>
                </a:r>
                <a:r>
                  <a:rPr lang="zh-CN" altLang="en-US" sz="1600" dirty="0" smtClean="0"/>
                  <a:t>，可以部分避免 </a:t>
                </a:r>
                <a:r>
                  <a:rPr lang="en-US" altLang="zh-CN" sz="1600" dirty="0" smtClean="0"/>
                  <a:t>Bootstrapping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前几节课我还讲了好几种改进 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的方法。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它们也能用于这节课的确定策略梯度。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en-US" altLang="zh-CN" sz="1600" dirty="0" smtClean="0"/>
                  <a:t>Experience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replay</a:t>
                </a:r>
                <a:r>
                  <a:rPr lang="zh-CN" altLang="en-US" sz="1600" dirty="0" smtClean="0"/>
                  <a:t>，翻译成经验回放，可以用于改进训练。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经验回放重复利用过去的经验，还能消除相邻两步之间的相关性。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这节课我们用的 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其实是 </a:t>
                </a:r>
                <a:r>
                  <a:rPr lang="en-US" altLang="zh-CN" sz="1600" dirty="0" smtClean="0"/>
                  <a:t>one-step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，其中只包含一个观测到的奖励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其实可以用 </a:t>
                </a:r>
                <a:r>
                  <a:rPr lang="en-US" altLang="zh-CN" sz="1600" dirty="0" smtClean="0"/>
                  <a:t>multi-step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，包含多个奖励。</a:t>
                </a:r>
                <a:endParaRPr lang="en-US" sz="1600" dirty="0" smtClean="0"/>
              </a:p>
              <a:p>
                <a:r>
                  <a:rPr lang="en-US" altLang="zh-CN" sz="1600" dirty="0" smtClean="0"/>
                  <a:t>---------------------------------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我前面课上讲过这些改进了，这里就不再多讲了。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有兴趣的话去看我前几节课的视频。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有很多种方法来让训练做得更好。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我刚介绍了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networks</a:t>
                </a:r>
                <a:r>
                  <a:rPr lang="zh-CN" altLang="en-US" sz="1600" dirty="0" smtClean="0"/>
                  <a:t>，可以部分避免 </a:t>
                </a:r>
                <a:r>
                  <a:rPr lang="en-US" altLang="zh-CN" sz="1600" dirty="0" smtClean="0"/>
                  <a:t>Bootstrapping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前几节课我还讲了好几种改进 </a:t>
                </a:r>
                <a:r>
                  <a:rPr lang="en-US" altLang="zh-CN" sz="1600" dirty="0" smtClean="0"/>
                  <a:t>DQN</a:t>
                </a:r>
                <a:r>
                  <a:rPr lang="zh-CN" altLang="en-US" sz="1600" dirty="0" smtClean="0"/>
                  <a:t> 的方法。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它们也能用于确定策略梯度。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en-US" altLang="zh-CN" sz="1600" dirty="0" smtClean="0"/>
                  <a:t>Experience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replay</a:t>
                </a:r>
                <a:r>
                  <a:rPr lang="zh-CN" altLang="en-US" sz="1600" dirty="0" smtClean="0"/>
                  <a:t>，翻译成经验回放，可以用于改进训练。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经验回放可以重复利用过去的经验，还能消除相邻两步之间的相关性。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这节课我们用的 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其实是 </a:t>
                </a:r>
                <a:r>
                  <a:rPr lang="en-US" altLang="zh-CN" sz="1600" dirty="0" smtClean="0"/>
                  <a:t>one-step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，其中只包含一个观测到的奖励 </a:t>
                </a:r>
                <a:r>
                  <a:rPr lang="en-US" altLang="zh-CN" sz="1600" b="0" i="0" smtClean="0">
                    <a:latin typeface="Cambria Math" charset="0"/>
                  </a:rPr>
                  <a:t>𝑟_𝑡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其实可以用 </a:t>
                </a:r>
                <a:r>
                  <a:rPr lang="en-US" altLang="zh-CN" sz="1600" dirty="0" smtClean="0"/>
                  <a:t>multi-step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，包含多个奖励 </a:t>
                </a:r>
                <a:r>
                  <a:rPr lang="en-US" altLang="zh-CN" sz="1600" dirty="0" smtClean="0"/>
                  <a:t>r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也可以用 </a:t>
                </a:r>
                <a:r>
                  <a:rPr lang="en-US" altLang="zh-CN" sz="1600" dirty="0" smtClean="0"/>
                  <a:t>dueling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network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把动作价值函数 </a:t>
                </a:r>
                <a:r>
                  <a:rPr lang="en-US" altLang="zh-CN" sz="1600" dirty="0" smtClean="0"/>
                  <a:t>Q</a:t>
                </a:r>
                <a:r>
                  <a:rPr lang="zh-CN" altLang="en-US" sz="1600" dirty="0" smtClean="0"/>
                  <a:t> 分解成 状态价值函数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dirty="0" smtClean="0"/>
                  <a:t> 和 优势函数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这样可以让价值网络变得更好。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---------------------------------</a:t>
                </a:r>
              </a:p>
              <a:p>
                <a:r>
                  <a:rPr lang="zh-CN" altLang="en-US" sz="1600" dirty="0" smtClean="0"/>
                  <a:t>我前面课上讲过这些改进了，这里就不再多讲了。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有兴趣的话去看我前几节课的视频。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24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最后，我们来对比一下以前学的随机策略和这节课的确定策略。</a:t>
            </a:r>
            <a:endParaRPr lang="en-US" altLang="zh-CN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924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来对比一下两种策略网络。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左边的是随机策略网络，是我们以前用的。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右边</a:t>
                </a:r>
                <a:r>
                  <a:rPr lang="zh-CN" altLang="en-US" sz="1600" dirty="0" smtClean="0"/>
                  <a:t>的是这节课的确定策略网络。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--------------------------------</a:t>
                </a:r>
              </a:p>
              <a:p>
                <a:r>
                  <a:rPr lang="zh-CN" altLang="en-US" sz="1600" dirty="0" smtClean="0"/>
                  <a:t>他们的输入都是状态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但是他们的输出不一样。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第三种是 中心化训练，去中心化执行。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策略网络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的</a:t>
                </a:r>
                <a:r>
                  <a:rPr lang="zh-CN" altLang="en-US" sz="1600" dirty="0" smtClean="0"/>
                  <a:t>输入是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自己本地的观测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𝑜</a:t>
                </a:r>
                <a:r>
                  <a:rPr lang="en-US" altLang="zh-CN" sz="160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𝑖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无需知道其他人的信息</a:t>
                </a:r>
                <a:r>
                  <a:rPr lang="zh-CN" altLang="en-US" sz="1600" baseline="0" dirty="0" smtClean="0"/>
                  <a:t> 就能用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baseline="0" dirty="0" smtClean="0"/>
                  <a:t> 做决策，所以</a:t>
                </a:r>
                <a:r>
                  <a:rPr lang="zh-CN" altLang="en-US" sz="1600" baseline="0" dirty="0" smtClean="0"/>
                  <a:t>可以中心化执行。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</a:t>
                </a:r>
                <a:endParaRPr lang="en-US" sz="1600" dirty="0" smtClean="0"/>
              </a:p>
              <a:p>
                <a:r>
                  <a:rPr lang="zh-CN" altLang="en-US" sz="1600" baseline="0" dirty="0" smtClean="0"/>
                  <a:t>第一种和第三种架构 的 策略网络是相同的。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所以都是去中心化执行。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价值网络 的输入是所有的观测 </a:t>
                </a:r>
                <a:r>
                  <a:rPr lang="en-US" altLang="zh-CN" sz="1600" dirty="0" smtClean="0"/>
                  <a:t>o</a:t>
                </a:r>
                <a:r>
                  <a:rPr lang="zh-CN" altLang="en-US" sz="1600" dirty="0" smtClean="0"/>
                  <a:t> 和所有的动作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Agent</a:t>
                </a:r>
                <a:r>
                  <a:rPr lang="zh-CN" altLang="en-US" sz="1600" baseline="0" dirty="0" smtClean="0"/>
                  <a:t> 无法</a:t>
                </a:r>
                <a:r>
                  <a:rPr lang="zh-CN" altLang="en-US" sz="1600" dirty="0" smtClean="0"/>
                  <a:t>在</a:t>
                </a:r>
                <a:r>
                  <a:rPr lang="zh-CN" altLang="en-US" sz="1600" dirty="0" smtClean="0"/>
                  <a:t>本地训练</a:t>
                </a:r>
                <a:r>
                  <a:rPr lang="en-US" altLang="zh-CN" sz="1600" b="0" i="0" smtClean="0">
                    <a:latin typeface="Cambria Math" charset="0"/>
                  </a:rPr>
                  <a:t>𝑞</a:t>
                </a:r>
                <a:r>
                  <a:rPr lang="zh-CN" altLang="en-US" sz="1600" dirty="0" smtClean="0"/>
                  <a:t>，</a:t>
                </a:r>
                <a:r>
                  <a:rPr lang="zh-CN" altLang="en-US" sz="1600" dirty="0" smtClean="0"/>
                  <a:t>因为它不知道 其他</a:t>
                </a:r>
                <a:r>
                  <a:rPr lang="en-US" altLang="zh-CN" sz="1600" dirty="0" smtClean="0"/>
                  <a:t>agents</a:t>
                </a:r>
                <a:r>
                  <a:rPr lang="zh-CN" altLang="en-US" sz="1600" dirty="0" smtClean="0"/>
                  <a:t>的观测和动作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所以训练需要 有中央控制器。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/>
                  <a:t>第二种和第三种架构 的 价值网络是相同的。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所以两者都需要 中心化训练。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27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来比较一下他们的输出。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随机策略的输出是动作空间上的概率分布，给每个动作一个概率值。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比如超级玛丽向左的概率是</a:t>
                </a:r>
                <a:r>
                  <a:rPr lang="en-US" altLang="zh-CN" sz="1600" dirty="0" smtClean="0"/>
                  <a:t>0.3</a:t>
                </a:r>
                <a:r>
                  <a:rPr lang="zh-CN" altLang="en-US" sz="1600" dirty="0" smtClean="0"/>
                  <a:t>，向右是</a:t>
                </a:r>
                <a:r>
                  <a:rPr lang="en-US" altLang="zh-CN" sz="1600" dirty="0" smtClean="0"/>
                  <a:t>0.2</a:t>
                </a:r>
                <a:r>
                  <a:rPr lang="zh-CN" altLang="en-US" sz="1600" dirty="0" smtClean="0"/>
                  <a:t>，向上是</a:t>
                </a:r>
                <a:r>
                  <a:rPr lang="en-US" altLang="zh-CN" sz="1600" dirty="0" smtClean="0"/>
                  <a:t>0.5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确定策略的输出是一个确定的动作。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比如机械手臂的例子，输出的动作是个二维的向量。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如果手臂两个角度分别是</a:t>
                </a:r>
                <a:r>
                  <a:rPr lang="en-US" altLang="zh-CN" sz="1600" dirty="0" smtClean="0"/>
                  <a:t>90</a:t>
                </a:r>
                <a:r>
                  <a:rPr lang="zh-CN" altLang="en-US" sz="1600" dirty="0" smtClean="0"/>
                  <a:t>度和</a:t>
                </a:r>
                <a:r>
                  <a:rPr lang="en-US" altLang="zh-CN" sz="1600" dirty="0" smtClean="0"/>
                  <a:t>45</a:t>
                </a:r>
                <a:r>
                  <a:rPr lang="zh-CN" altLang="en-US" sz="1600" dirty="0" smtClean="0"/>
                  <a:t>度，那么向量的两个元素是 </a:t>
                </a:r>
                <a:r>
                  <a:rPr lang="en-US" altLang="zh-CN" sz="1600" dirty="0" smtClean="0"/>
                  <a:t>90</a:t>
                </a:r>
                <a:r>
                  <a:rPr lang="zh-CN" altLang="en-US" sz="1600" dirty="0" smtClean="0"/>
                  <a:t> 和 </a:t>
                </a:r>
                <a:r>
                  <a:rPr lang="en-US" altLang="zh-CN" sz="1600" dirty="0" smtClean="0"/>
                  <a:t>45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第三种是 中心化训练，去中心化执行。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策略网络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的</a:t>
                </a:r>
                <a:r>
                  <a:rPr lang="zh-CN" altLang="en-US" sz="1600" dirty="0" smtClean="0"/>
                  <a:t>输入是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自己本地的观测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𝑜</a:t>
                </a:r>
                <a:r>
                  <a:rPr lang="en-US" altLang="zh-CN" sz="160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𝑖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无需知道其他人的信息</a:t>
                </a:r>
                <a:r>
                  <a:rPr lang="zh-CN" altLang="en-US" sz="1600" baseline="0" dirty="0" smtClean="0"/>
                  <a:t> 就能用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baseline="0" dirty="0" smtClean="0"/>
                  <a:t> 做决策，所以</a:t>
                </a:r>
                <a:r>
                  <a:rPr lang="zh-CN" altLang="en-US" sz="1600" baseline="0" dirty="0" smtClean="0"/>
                  <a:t>可以中心化执行。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</a:t>
                </a:r>
                <a:endParaRPr lang="en-US" sz="1600" dirty="0" smtClean="0"/>
              </a:p>
              <a:p>
                <a:r>
                  <a:rPr lang="zh-CN" altLang="en-US" sz="1600" baseline="0" dirty="0" smtClean="0"/>
                  <a:t>第一种和第三种架构 的 策略网络是相同的。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所以都是去中心化执行。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价值网络 的输入是所有的观测 </a:t>
                </a:r>
                <a:r>
                  <a:rPr lang="en-US" altLang="zh-CN" sz="1600" dirty="0" smtClean="0"/>
                  <a:t>o</a:t>
                </a:r>
                <a:r>
                  <a:rPr lang="zh-CN" altLang="en-US" sz="1600" dirty="0" smtClean="0"/>
                  <a:t> 和所有的动作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Agent</a:t>
                </a:r>
                <a:r>
                  <a:rPr lang="zh-CN" altLang="en-US" sz="1600" baseline="0" dirty="0" smtClean="0"/>
                  <a:t> 无法</a:t>
                </a:r>
                <a:r>
                  <a:rPr lang="zh-CN" altLang="en-US" sz="1600" dirty="0" smtClean="0"/>
                  <a:t>在</a:t>
                </a:r>
                <a:r>
                  <a:rPr lang="zh-CN" altLang="en-US" sz="1600" dirty="0" smtClean="0"/>
                  <a:t>本地训练</a:t>
                </a:r>
                <a:r>
                  <a:rPr lang="en-US" altLang="zh-CN" sz="1600" b="0" i="0" smtClean="0">
                    <a:latin typeface="Cambria Math" charset="0"/>
                  </a:rPr>
                  <a:t>𝑞</a:t>
                </a:r>
                <a:r>
                  <a:rPr lang="zh-CN" altLang="en-US" sz="1600" dirty="0" smtClean="0"/>
                  <a:t>，</a:t>
                </a:r>
                <a:r>
                  <a:rPr lang="zh-CN" altLang="en-US" sz="1600" dirty="0" smtClean="0"/>
                  <a:t>因为它不知道 其他</a:t>
                </a:r>
                <a:r>
                  <a:rPr lang="en-US" altLang="zh-CN" sz="1600" dirty="0" smtClean="0"/>
                  <a:t>agents</a:t>
                </a:r>
                <a:r>
                  <a:rPr lang="zh-CN" altLang="en-US" sz="1600" dirty="0" smtClean="0"/>
                  <a:t>的观测和动作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所以训练需要 有中央控制器。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/>
                  <a:t>第二种和第三种架构 的 价值网络是相同的。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所以两者都需要 中心化训练。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893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他们控制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的方式也不一样。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随机策略输出的是一个概率分布。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我们根据概率分布做随机抽样，得到一个动作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很显然动作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是随机的；如果再做一次随机抽样，会得到不同的动作。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确定策略直接输出一个动作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，而不是概率分布。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给定状态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，输出的动作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是确定的，没有随机性。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第三种是 中心化训练，去中心化执行。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策略网络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的</a:t>
                </a:r>
                <a:r>
                  <a:rPr lang="zh-CN" altLang="en-US" sz="1600" dirty="0" smtClean="0"/>
                  <a:t>输入是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自己本地的观测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𝑜</a:t>
                </a:r>
                <a:r>
                  <a:rPr lang="en-US" altLang="zh-CN" sz="160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𝑖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无需知道其他人的信息</a:t>
                </a:r>
                <a:r>
                  <a:rPr lang="zh-CN" altLang="en-US" sz="1600" baseline="0" dirty="0" smtClean="0"/>
                  <a:t> 就能用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baseline="0" dirty="0" smtClean="0"/>
                  <a:t> 做决策，所以</a:t>
                </a:r>
                <a:r>
                  <a:rPr lang="zh-CN" altLang="en-US" sz="1600" baseline="0" dirty="0" smtClean="0"/>
                  <a:t>可以中心化执行。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</a:t>
                </a:r>
                <a:endParaRPr lang="en-US" sz="1600" dirty="0" smtClean="0"/>
              </a:p>
              <a:p>
                <a:r>
                  <a:rPr lang="zh-CN" altLang="en-US" sz="1600" baseline="0" dirty="0" smtClean="0"/>
                  <a:t>第一种和第三种架构 的 策略网络是相同的。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所以都是去中心化执行。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价值网络 的输入是所有的观测 </a:t>
                </a:r>
                <a:r>
                  <a:rPr lang="en-US" altLang="zh-CN" sz="1600" dirty="0" smtClean="0"/>
                  <a:t>o</a:t>
                </a:r>
                <a:r>
                  <a:rPr lang="zh-CN" altLang="en-US" sz="1600" dirty="0" smtClean="0"/>
                  <a:t> 和所有的动作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Agent</a:t>
                </a:r>
                <a:r>
                  <a:rPr lang="zh-CN" altLang="en-US" sz="1600" baseline="0" dirty="0" smtClean="0"/>
                  <a:t> 无法</a:t>
                </a:r>
                <a:r>
                  <a:rPr lang="zh-CN" altLang="en-US" sz="1600" dirty="0" smtClean="0"/>
                  <a:t>在</a:t>
                </a:r>
                <a:r>
                  <a:rPr lang="zh-CN" altLang="en-US" sz="1600" dirty="0" smtClean="0"/>
                  <a:t>本地训练</a:t>
                </a:r>
                <a:r>
                  <a:rPr lang="en-US" altLang="zh-CN" sz="1600" b="0" i="0" smtClean="0">
                    <a:latin typeface="Cambria Math" charset="0"/>
                  </a:rPr>
                  <a:t>𝑞</a:t>
                </a:r>
                <a:r>
                  <a:rPr lang="zh-CN" altLang="en-US" sz="1600" dirty="0" smtClean="0"/>
                  <a:t>，</a:t>
                </a:r>
                <a:r>
                  <a:rPr lang="zh-CN" altLang="en-US" sz="1600" dirty="0" smtClean="0"/>
                  <a:t>因为它不知道 其他</a:t>
                </a:r>
                <a:r>
                  <a:rPr lang="en-US" altLang="zh-CN" sz="1600" dirty="0" smtClean="0"/>
                  <a:t>agents</a:t>
                </a:r>
                <a:r>
                  <a:rPr lang="zh-CN" altLang="en-US" sz="1600" dirty="0" smtClean="0"/>
                  <a:t>的观测和动作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所以训练需要 有中央控制器。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/>
                  <a:t>第二种和第三种架构 的 价值网络是相同的。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所以两者都需要 中心化训练。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411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他们应用的场景也不太一样。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随机策略网络通常用于离散控制，比如玩超级玛丽，玩各种 </a:t>
                </a:r>
                <a:r>
                  <a:rPr lang="en-US" altLang="zh-CN" sz="1600" dirty="0" smtClean="0"/>
                  <a:t>Atari</a:t>
                </a:r>
                <a:r>
                  <a:rPr lang="zh-CN" altLang="en-US" sz="1600" dirty="0" smtClean="0"/>
                  <a:t> 游戏。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它也可以用来做连续控制，但是网络结构会有很大区别，跟我们之前学的完全不一样。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我下节课会讲。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这节课学的确定策略网络通常用于连续控制，比如机器人手臂。</a:t>
                </a:r>
                <a:endParaRPr lang="en-US" sz="1600" dirty="0" smtClean="0"/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第三种是 中心化训练，去中心化执行。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策略网络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的</a:t>
                </a:r>
                <a:r>
                  <a:rPr lang="zh-CN" altLang="en-US" sz="1600" dirty="0" smtClean="0"/>
                  <a:t>输入是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自己本地的观测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𝑜</a:t>
                </a:r>
                <a:r>
                  <a:rPr lang="en-US" altLang="zh-CN" sz="160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𝑖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无需知道其他人的信息</a:t>
                </a:r>
                <a:r>
                  <a:rPr lang="zh-CN" altLang="en-US" sz="1600" baseline="0" dirty="0" smtClean="0"/>
                  <a:t> 就能用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baseline="0" dirty="0" smtClean="0"/>
                  <a:t> 做决策，所以</a:t>
                </a:r>
                <a:r>
                  <a:rPr lang="zh-CN" altLang="en-US" sz="1600" baseline="0" dirty="0" smtClean="0"/>
                  <a:t>可以中心化执行。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</a:t>
                </a:r>
                <a:endParaRPr lang="en-US" sz="1600" dirty="0" smtClean="0"/>
              </a:p>
              <a:p>
                <a:r>
                  <a:rPr lang="zh-CN" altLang="en-US" sz="1600" baseline="0" dirty="0" smtClean="0"/>
                  <a:t>第一种和第三种架构 的 策略网络是相同的。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所以都是去中心化执行。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价值网络 的输入是所有的观测 </a:t>
                </a:r>
                <a:r>
                  <a:rPr lang="en-US" altLang="zh-CN" sz="1600" dirty="0" smtClean="0"/>
                  <a:t>o</a:t>
                </a:r>
                <a:r>
                  <a:rPr lang="zh-CN" altLang="en-US" sz="1600" dirty="0" smtClean="0"/>
                  <a:t> 和所有的动作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Agent</a:t>
                </a:r>
                <a:r>
                  <a:rPr lang="zh-CN" altLang="en-US" sz="1600" baseline="0" dirty="0" smtClean="0"/>
                  <a:t> 无法</a:t>
                </a:r>
                <a:r>
                  <a:rPr lang="zh-CN" altLang="en-US" sz="1600" dirty="0" smtClean="0"/>
                  <a:t>在</a:t>
                </a:r>
                <a:r>
                  <a:rPr lang="zh-CN" altLang="en-US" sz="1600" dirty="0" smtClean="0"/>
                  <a:t>本地训练</a:t>
                </a:r>
                <a:r>
                  <a:rPr lang="en-US" altLang="zh-CN" sz="1600" b="0" i="0" smtClean="0">
                    <a:latin typeface="Cambria Math" charset="0"/>
                  </a:rPr>
                  <a:t>𝑞</a:t>
                </a:r>
                <a:r>
                  <a:rPr lang="zh-CN" altLang="en-US" sz="1600" dirty="0" smtClean="0"/>
                  <a:t>，</a:t>
                </a:r>
                <a:r>
                  <a:rPr lang="zh-CN" altLang="en-US" sz="1600" dirty="0" smtClean="0"/>
                  <a:t>因为它不知道 其他</a:t>
                </a:r>
                <a:r>
                  <a:rPr lang="en-US" altLang="zh-CN" sz="1600" dirty="0" smtClean="0"/>
                  <a:t>agents</a:t>
                </a:r>
                <a:r>
                  <a:rPr lang="zh-CN" altLang="en-US" sz="1600" dirty="0" smtClean="0"/>
                  <a:t>的观测和动作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所以训练需要 有中央控制器。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/>
                  <a:t>第二种和第三种架构 的 价值网络是相同的。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所以两者都需要 中心化训练。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41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这节课的内容就到这里，感谢大家观看。</a:t>
            </a:r>
            <a:endParaRPr lang="en-US" altLang="zh-CN" sz="1600" dirty="0" smtClean="0"/>
          </a:p>
          <a:p>
            <a:r>
              <a:rPr lang="zh-CN" altLang="en-US" sz="1600" dirty="0" smtClean="0"/>
              <a:t>课件和相关信息在视频下面的信息区。</a:t>
            </a:r>
            <a:endParaRPr lang="en-US" altLang="zh-CN" sz="1600" dirty="0" smtClean="0"/>
          </a:p>
          <a:p>
            <a:r>
              <a:rPr lang="zh-CN" altLang="en-US" sz="1600" dirty="0" smtClean="0"/>
              <a:t>下节课我们学习一种随机策略网络，也可以做连续控制。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69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DPG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是一种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方法，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有一个策略网络，一个价值网络。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策略网络控制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运动，所以它叫做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它根据状态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做出决策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价值网络不控制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它基于状态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给动作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打分，从而指导策略网络做出改进。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所以价值网络叫做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下面我具体讲解策略网络和价值网络。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我们要训练两个神经网络，让两个神经网络同时进步。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的表现越来越好，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的打分越来越准确。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训练价值网络的算法跟标准的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method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完全一样，都是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更准确地说，应该是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每次观测到一个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，也就是这个四元组：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(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𝑠_𝑡,</a:t>
                </a:r>
                <a:r>
                  <a:rPr lang="zh-CN" altLang="en-US" sz="1600" b="0" i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𝑎_𝑡,</a:t>
                </a:r>
                <a:r>
                  <a:rPr lang="zh-CN" altLang="en-US" sz="1600" b="0" i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𝑟_𝑡,</a:t>
                </a:r>
                <a:r>
                  <a:rPr lang="zh-CN" altLang="en-US" sz="1600" b="0" i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𝑠_(𝑡+1)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它就是一条训练数据。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38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策略网络是确定性的函数，记做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chemeClr val="tx1"/>
                        </a:solidFill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是神经网络的参数。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策略网络也被称作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，因为决策是由它做的。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它的输入是状态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它的输出不是概率分布，而是一个具体的动作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给定状态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，输出的动作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是确定的，没有随机性。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这就是为什么名字里有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deterministic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策略网络输出的动作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可以是实数，也可以是向量。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这个例子中，策略网络输出的动作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维向量。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这里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维的意思是“自由度等于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”，比如机械手臂有两个关节，每个关节都可以在一定范围内活动。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维的意思</a:t>
                </a:r>
                <a:r>
                  <a:rPr lang="zh-CN" altLang="en-US" sz="1600" b="1" u="sng" baseline="0" dirty="0" smtClean="0">
                    <a:solidFill>
                      <a:schemeClr val="tx1"/>
                    </a:solidFill>
                  </a:rPr>
                  <a:t>不是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说动作空间里只有两个动作；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事实上动作空间里有无穷个动作。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注意跟离散控制的区别。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zh-CN" altLang="en-US" sz="1600" baseline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DPG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其实是一种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方法，有一个策略网络，一个价值网络。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策略网络是确定性的函数，记做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(𝑠;</a:t>
                </a:r>
                <a:r>
                  <a:rPr lang="en-US" altLang="zh-CN" sz="1600" b="1" i="0" smtClean="0">
                    <a:solidFill>
                      <a:schemeClr val="tx1"/>
                    </a:solidFill>
                    <a:latin typeface="Cambria Math" charset="0"/>
                  </a:rPr>
                  <a:t>𝛉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b="1" i="0" smtClean="0">
                    <a:solidFill>
                      <a:schemeClr val="tx1"/>
                    </a:solidFill>
                    <a:latin typeface="Cambria Math" charset="0"/>
                  </a:rPr>
                  <a:t>𝛉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是神经网络的参数。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它也被称作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，因为决策是由它做的。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它的输入是状态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它的输出不是概率分布，而是一个具体的动作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给定状态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，输出的动作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是确定的，没有随机性。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这就是为什么名字里有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deterministic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策略网络输出的动作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可以是实数，也可以是向量。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这个例子中，策略网络输出的动作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维向量。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这里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维的意思是“自由度等于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”，比如机械手臂有两个关节，每个关节都可以在一定范围内活动。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维的意思</a:t>
                </a:r>
                <a:r>
                  <a:rPr lang="zh-CN" altLang="en-US" sz="1600" b="1" u="sng" baseline="0" dirty="0" smtClean="0">
                    <a:solidFill>
                      <a:schemeClr val="tx1"/>
                    </a:solidFill>
                  </a:rPr>
                  <a:t>不是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说动作空间里只有两个动作；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事实上动作空间里有无穷个动作。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注意跟离散控制的区别。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zh-CN" altLang="en-US" sz="1600" baseline="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04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价值网络也叫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记做函数小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是价值网络的参数。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价值网络有两个输入。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一个是状态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，另一个是动作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基于状态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，价值网络评价动作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的好坏程度。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为了训练策略网络，我们需要一个价值网络来评价动作的好坏。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所以价值网络也被称作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把价值网络记做函数 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(𝑠,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𝑎;</a:t>
                </a:r>
                <a:r>
                  <a:rPr lang="en-US" altLang="zh-CN" sz="1600" b="1" i="0">
                    <a:solidFill>
                      <a:schemeClr val="tx1"/>
                    </a:solidFill>
                    <a:latin typeface="Cambria Math" charset="0"/>
                  </a:rPr>
                  <a:t>𝐰)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是价值网络的参数。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价值网络有两个输入。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一个是状态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，另一个是动作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价值网络的输出是一个实数。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这个实数是对动作好坏的评估。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动作越好，这个实数越大。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86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价值网络的输出是一个实数。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实数是对动作好坏的评估。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动作越好，这个实数越大。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我们要训练两个神经网络，让两个神经网络共同进步。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让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策略网络的决策越来越好，让价值网络的打分越来越准确。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为了训练策略网络，我们需要一个价值网络来评价动作的好坏。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所以价值网络也被称作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把价值网络记做函数 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(𝑠,</a:t>
                </a:r>
                <a:r>
                  <a:rPr lang="zh-CN" altLang="en-US" sz="1600" i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𝑎;</a:t>
                </a:r>
                <a:r>
                  <a:rPr lang="en-US" altLang="zh-CN" sz="1600" b="1" i="0">
                    <a:solidFill>
                      <a:schemeClr val="tx1"/>
                    </a:solidFill>
                    <a:latin typeface="Cambria Math" charset="0"/>
                  </a:rPr>
                  <a:t>𝐰)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是价值网络的参数。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价值网络有两个输入。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一个是状态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，另一个是动作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价值网络的输出是一个实数。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这个实数是对动作好坏的评估。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动作越好，这个实数越大。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2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接下来的内容是两个神经网络的训练。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先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来用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算法更新价值网络。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每次观测到一个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，也就是这个四元组：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它就是一条训练数据。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我们要训练两个神经网络，让两个神经网络同时进步。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的表现越来越好，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的打分越来越准确。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训练价值网络的算法跟标准的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method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完全一样，都是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更准确地说，应该是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Sarsa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每次观测到一个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，也就是这个四元组：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(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𝑠_𝑡,</a:t>
                </a:r>
                <a:r>
                  <a:rPr lang="zh-CN" altLang="en-US" sz="1600" b="0" i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𝑎_𝑡,</a:t>
                </a:r>
                <a:r>
                  <a:rPr lang="zh-CN" altLang="en-US" sz="1600" b="0" i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𝑟_𝑡,</a:t>
                </a:r>
                <a:r>
                  <a:rPr lang="zh-CN" altLang="en-US" sz="1600" b="0" i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𝑠_(𝑡+1)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它就是一条训练数据。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9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让价值网络预测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时刻的动作价值，记做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让价值网络预测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时刻的动作价值，记做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𝑞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再让价值网络预测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时刻的价值。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我们知道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时刻的状态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𝑠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𝑠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 输入策略网络 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，算出下一个动作，记做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′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这个动作并不是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真正执行的动作，只是为了更新价值网络而已。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所以我在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+1)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上面加了一撇。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𝑠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𝑡+1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′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输入价值网络，算出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时刻的动作价值，记做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𝑞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_(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𝑡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+1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1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9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0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1BEC6-6A63-824C-87BE-D4DB4459AFC0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60.png"/><Relationship Id="rId6" Type="http://schemas.openxmlformats.org/officeDocument/2006/relationships/image" Target="../media/image54.png"/><Relationship Id="rId7" Type="http://schemas.openxmlformats.org/officeDocument/2006/relationships/image" Target="../media/image311.png"/><Relationship Id="rId8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36.png"/><Relationship Id="rId6" Type="http://schemas.openxmlformats.org/officeDocument/2006/relationships/image" Target="../media/image20.png"/><Relationship Id="rId7" Type="http://schemas.openxmlformats.org/officeDocument/2006/relationships/image" Target="../media/image311.png"/><Relationship Id="rId8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8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8.png"/><Relationship Id="rId5" Type="http://schemas.openxmlformats.org/officeDocument/2006/relationships/image" Target="../media/image53.png"/><Relationship Id="rId6" Type="http://schemas.openxmlformats.org/officeDocument/2006/relationships/image" Target="../media/image40.png"/><Relationship Id="rId7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9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9.png"/><Relationship Id="rId6" Type="http://schemas.openxmlformats.org/officeDocument/2006/relationships/image" Target="../media/image24.png"/><Relationship Id="rId7" Type="http://schemas.openxmlformats.org/officeDocument/2006/relationships/image" Target="../media/image23.png"/><Relationship Id="rId8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8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4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4" Type="http://schemas.openxmlformats.org/officeDocument/2006/relationships/image" Target="../media/image260.png"/><Relationship Id="rId5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4" Type="http://schemas.openxmlformats.org/officeDocument/2006/relationships/image" Target="../media/image260.png"/><Relationship Id="rId5" Type="http://schemas.openxmlformats.org/officeDocument/2006/relationships/image" Target="../media/image270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4" Type="http://schemas.openxmlformats.org/officeDocument/2006/relationships/image" Target="../media/image260.png"/><Relationship Id="rId5" Type="http://schemas.openxmlformats.org/officeDocument/2006/relationships/image" Target="../media/image270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8" Type="http://schemas.openxmlformats.org/officeDocument/2006/relationships/image" Target="../media/image29.png"/><Relationship Id="rId5" Type="http://schemas.openxmlformats.org/officeDocument/2006/relationships/image" Target="../media/image280.png"/><Relationship Id="rId7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120.png"/><Relationship Id="rId5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8" Type="http://schemas.openxmlformats.org/officeDocument/2006/relationships/image" Target="../media/image16.png"/><Relationship Id="rId5" Type="http://schemas.openxmlformats.org/officeDocument/2006/relationships/image" Target="../media/image53.png"/><Relationship Id="rId7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5" Type="http://schemas.openxmlformats.org/officeDocument/2006/relationships/image" Target="../media/image53.png"/><Relationship Id="rId6" Type="http://schemas.openxmlformats.org/officeDocument/2006/relationships/image" Target="../media/image150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5" Type="http://schemas.openxmlformats.org/officeDocument/2006/relationships/image" Target="../media/image280.png"/><Relationship Id="rId6" Type="http://schemas.openxmlformats.org/officeDocument/2006/relationships/image" Target="../media/image312.png"/><Relationship Id="rId7" Type="http://schemas.openxmlformats.org/officeDocument/2006/relationships/image" Target="../media/image320.png"/><Relationship Id="rId8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106" y="1179513"/>
            <a:ext cx="11377612" cy="1963737"/>
          </a:xfrm>
        </p:spPr>
        <p:txBody>
          <a:bodyPr>
            <a:normAutofit/>
          </a:bodyPr>
          <a:lstStyle/>
          <a:p>
            <a:r>
              <a:rPr lang="en-US" altLang="zh-CN" sz="4400" b="1" dirty="0" smtClean="0">
                <a:latin typeface="Lucida Bright" charset="0"/>
                <a:ea typeface="Lucida Bright" charset="0"/>
                <a:cs typeface="Lucida Bright" charset="0"/>
              </a:rPr>
              <a:t>Deterministic Policy Gradient </a:t>
            </a:r>
            <a:r>
              <a:rPr lang="en-US" altLang="zh-CN" sz="4400" b="1" dirty="0">
                <a:latin typeface="Lucida Bright" charset="0"/>
                <a:ea typeface="Lucida Bright" charset="0"/>
                <a:cs typeface="Lucida Bright" charset="0"/>
              </a:rPr>
              <a:t>(DPG)</a:t>
            </a:r>
            <a:endParaRPr lang="en-US" sz="4400" b="1" dirty="0">
              <a:latin typeface="Lucida Bright" charset="0"/>
              <a:ea typeface="Lucida Bright" charset="0"/>
              <a:cs typeface="Lucida Bright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883944" y="4268789"/>
            <a:ext cx="25479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Lucida Bright" charset="0"/>
                <a:ea typeface="Lucida Bright" charset="0"/>
                <a:cs typeface="Lucida Bright" charset="0"/>
              </a:rPr>
              <a:t>Shusen</a:t>
            </a:r>
            <a:r>
              <a:rPr lang="zh-CN" altLang="en-US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b="1" dirty="0" smtClean="0">
                <a:latin typeface="Lucida Bright" charset="0"/>
                <a:ea typeface="Lucida Bright" charset="0"/>
                <a:cs typeface="Lucida Bright" charset="0"/>
              </a:rPr>
              <a:t>Wang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Updating Value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by TD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1"/>
              <p:cNvSpPr txBox="1">
                <a:spLocks/>
              </p:cNvSpPr>
              <p:nvPr/>
            </p:nvSpPr>
            <p:spPr>
              <a:xfrm>
                <a:off x="1174352" y="1053672"/>
                <a:ext cx="10103248" cy="54433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Transition: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r>
                  <a:rPr lang="en-US" dirty="0" smtClean="0"/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makes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prediction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time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 </a:t>
                </a:r>
                <a:endParaRPr lang="en-US" altLang="zh-CN" dirty="0" smtClean="0"/>
              </a:p>
              <a:p>
                <a:pPr marL="0" indent="0" algn="ctr">
                  <a:spcBef>
                    <a:spcPts val="4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0" smtClean="0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makes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prediction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time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𝑡</m:t>
                    </m:r>
                    <m:r>
                      <a:rPr lang="en-US" altLang="zh-CN" b="0" i="1" smtClean="0"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 </a:t>
                </a:r>
                <a:endParaRPr lang="en-US" altLang="zh-CN" dirty="0" smtClean="0"/>
              </a:p>
              <a:p>
                <a:pPr marL="0" indent="0" algn="ctr">
                  <a:spcBef>
                    <a:spcPts val="4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en-US" dirty="0" smtClean="0"/>
                  <a:t> 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where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52" y="1053672"/>
                <a:ext cx="10103248" cy="5443381"/>
              </a:xfrm>
              <a:prstGeom prst="rect">
                <a:avLst/>
              </a:prstGeom>
              <a:blipFill rotWithShape="0">
                <a:blip r:embed="rId3"/>
                <a:stretch>
                  <a:fillRect l="-1086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8678139" y="4121637"/>
            <a:ext cx="729332" cy="912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13473" y="4120725"/>
            <a:ext cx="1664396" cy="912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79514" y="4070329"/>
            <a:ext cx="833110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52910" y="4119813"/>
            <a:ext cx="2543090" cy="912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83156" y="4119813"/>
            <a:ext cx="906879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96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Updating Value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by TD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1"/>
              <p:cNvSpPr txBox="1">
                <a:spLocks/>
              </p:cNvSpPr>
              <p:nvPr/>
            </p:nvSpPr>
            <p:spPr>
              <a:xfrm>
                <a:off x="1174352" y="1053673"/>
                <a:ext cx="10103248" cy="43072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Transition: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r>
                  <a:rPr lang="en-US" dirty="0" smtClean="0"/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makes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prediction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time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 </a:t>
                </a:r>
                <a:endParaRPr lang="en-US" altLang="zh-CN" dirty="0" smtClean="0"/>
              </a:p>
              <a:p>
                <a:pPr marL="0" indent="0" algn="ctr">
                  <a:spcBef>
                    <a:spcPts val="4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0" smtClean="0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makes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prediction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time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𝑡</m:t>
                    </m:r>
                    <m:r>
                      <a:rPr lang="en-US" altLang="zh-CN" b="0" i="1" smtClean="0"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 </a:t>
                </a:r>
                <a:endParaRPr lang="en-US" altLang="zh-CN" dirty="0" smtClean="0"/>
              </a:p>
              <a:p>
                <a:pPr marL="0" indent="0" algn="ctr">
                  <a:spcBef>
                    <a:spcPts val="4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en-US" dirty="0" smtClean="0"/>
                  <a:t> 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where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error: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52" y="1053673"/>
                <a:ext cx="10103248" cy="4307222"/>
              </a:xfrm>
              <a:prstGeom prst="rect">
                <a:avLst/>
              </a:prstGeom>
              <a:blipFill rotWithShape="0">
                <a:blip r:embed="rId3"/>
                <a:stretch>
                  <a:fillRect l="-1086" t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/>
          <p:cNvSpPr/>
          <p:nvPr/>
        </p:nvSpPr>
        <p:spPr>
          <a:xfrm rot="5400000">
            <a:off x="5297280" y="3882580"/>
            <a:ext cx="476849" cy="2142564"/>
          </a:xfrm>
          <a:prstGeom prst="rightBrac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51799" y="5260533"/>
            <a:ext cx="136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/>
              <a:t>TD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Target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39988" y="4715437"/>
            <a:ext cx="3782497" cy="1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51467" y="4715435"/>
            <a:ext cx="648576" cy="1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49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3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Updating Value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by TD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1"/>
              <p:cNvSpPr txBox="1">
                <a:spLocks/>
              </p:cNvSpPr>
              <p:nvPr/>
            </p:nvSpPr>
            <p:spPr>
              <a:xfrm>
                <a:off x="1174352" y="1053672"/>
                <a:ext cx="10103248" cy="54433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Transition: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r>
                  <a:rPr lang="en-US" dirty="0" smtClean="0"/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makes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prediction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time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 </a:t>
                </a:r>
                <a:endParaRPr lang="en-US" altLang="zh-CN" dirty="0" smtClean="0"/>
              </a:p>
              <a:p>
                <a:pPr marL="0" indent="0" algn="ctr">
                  <a:spcBef>
                    <a:spcPts val="4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0" smtClean="0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makes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prediction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time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𝑡</m:t>
                    </m:r>
                    <m:r>
                      <a:rPr lang="en-US" altLang="zh-CN" b="0" i="1" smtClean="0"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 </a:t>
                </a:r>
                <a:endParaRPr lang="en-US" altLang="zh-CN" dirty="0" smtClean="0"/>
              </a:p>
              <a:p>
                <a:pPr marL="0" indent="0" algn="ctr">
                  <a:spcBef>
                    <a:spcPts val="4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en-US" dirty="0" smtClean="0"/>
                  <a:t> 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where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error: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Update: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𝐰</m:t>
                    </m:r>
                    <m:r>
                      <a:rPr lang="en-US" altLang="zh-CN" b="0" i="1" smtClean="0">
                        <a:latin typeface="Cambria Math" charset="0"/>
                      </a:rPr>
                      <m:t>←</m:t>
                    </m:r>
                    <m:r>
                      <a:rPr lang="en-US" altLang="zh-CN" b="1" i="0" smtClean="0">
                        <a:latin typeface="Cambria Math" charset="0"/>
                      </a:rPr>
                      <m:t>𝐰</m:t>
                    </m:r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b="0" i="1" smtClean="0">
                        <a:latin typeface="Cambria Math" charset="0"/>
                      </a:rPr>
                      <m:t>𝛼</m:t>
                    </m:r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52" y="1053672"/>
                <a:ext cx="10103248" cy="5443381"/>
              </a:xfrm>
              <a:prstGeom prst="rect">
                <a:avLst/>
              </a:prstGeom>
              <a:blipFill rotWithShape="0">
                <a:blip r:embed="rId3"/>
                <a:stretch>
                  <a:fillRect l="-1086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4695074" y="5593976"/>
            <a:ext cx="209318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110305" y="5593976"/>
            <a:ext cx="569271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14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0838" y="3727612"/>
            <a:ext cx="1775433" cy="2810879"/>
            <a:chOff x="110838" y="3727612"/>
            <a:chExt cx="1775433" cy="2810879"/>
          </a:xfrm>
        </p:grpSpPr>
        <p:sp>
          <p:nvSpPr>
            <p:cNvPr id="8" name="Rectangle 7"/>
            <p:cNvSpPr/>
            <p:nvPr/>
          </p:nvSpPr>
          <p:spPr>
            <a:xfrm>
              <a:off x="948565" y="3727612"/>
              <a:ext cx="154254" cy="21677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0838" y="6076826"/>
              <a:ext cx="1775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accent6">
                      <a:lumMod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state</a:t>
              </a:r>
              <a:r>
                <a:rPr lang="zh-CN" alt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2400" b="1" dirty="0" smtClean="0">
                  <a:solidFill>
                    <a:schemeClr val="accent6">
                      <a:lumMod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s</a:t>
              </a:r>
              <a:endParaRPr lang="en-US" sz="2800" i="1" dirty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 flipH="1">
            <a:off x="1285707" y="5426567"/>
            <a:ext cx="1229968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812256" y="5426568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7396825" y="3828074"/>
                <a:ext cx="2300008" cy="1948387"/>
              </a:xfrm>
              <a:prstGeom prst="roundRect">
                <a:avLst/>
              </a:prstGeom>
              <a:solidFill>
                <a:srgbClr val="EFB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Value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Network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(Parameter: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𝐰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  <a:endParaRPr lang="en-US" altLang="zh-CN" sz="20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825" y="3828074"/>
                <a:ext cx="2300008" cy="1948387"/>
              </a:xfrm>
              <a:prstGeom prst="roundRect">
                <a:avLst/>
              </a:prstGeom>
              <a:blipFill rotWithShape="0">
                <a:blip r:embed="rId3"/>
                <a:stretch>
                  <a:fillRect l="-1852" r="-18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 flipH="1">
            <a:off x="1285190" y="4252793"/>
            <a:ext cx="6004658" cy="1329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58867" y="5426566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9797141" y="4805170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1027309" y="4692649"/>
            <a:ext cx="165800" cy="2104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447614" y="5090539"/>
            <a:ext cx="132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endParaRPr lang="en-US" sz="2400" i="1" dirty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Updating 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etwork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by DPG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1"/>
              <p:cNvSpPr txBox="1">
                <a:spLocks/>
              </p:cNvSpPr>
              <p:nvPr/>
            </p:nvSpPr>
            <p:spPr>
              <a:xfrm>
                <a:off x="1174352" y="1149925"/>
                <a:ext cx="10103248" cy="22610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critic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evaluates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good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is.</a:t>
                </a:r>
              </a:p>
            </p:txBody>
          </p:sp>
        </mc:Choice>
        <mc:Fallback xmlns="">
          <p:sp>
            <p:nvSpPr>
              <p:cNvPr id="3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52" y="1149925"/>
                <a:ext cx="10103248" cy="2261062"/>
              </a:xfrm>
              <a:prstGeom prst="rect">
                <a:avLst/>
              </a:prstGeom>
              <a:blipFill rotWithShape="0">
                <a:blip r:embed="rId4"/>
                <a:stretch>
                  <a:fillRect l="-1086" t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520656" y="5468240"/>
                <a:ext cx="1179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𝑞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b="1" i="0" smtClean="0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656" y="5468240"/>
                <a:ext cx="117910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2574979" y="4725802"/>
                <a:ext cx="2191101" cy="1461864"/>
              </a:xfrm>
              <a:prstGeom prst="roundRect">
                <a:avLst/>
              </a:prstGeom>
              <a:solidFill>
                <a:srgbClr val="F6DC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Policy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Network</a:t>
                </a:r>
              </a:p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(Parameter: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𝛉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979" y="4725802"/>
                <a:ext cx="2191101" cy="1461864"/>
              </a:xfrm>
              <a:prstGeom prst="roundRect">
                <a:avLst/>
              </a:prstGeom>
              <a:blipFill rotWithShape="0">
                <a:blip r:embed="rId7"/>
                <a:stretch>
                  <a:fillRect l="-3056" r="-3056" b="-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189196" y="5218015"/>
            <a:ext cx="1770993" cy="1295840"/>
            <a:chOff x="5189196" y="5218015"/>
            <a:chExt cx="1770993" cy="1295840"/>
          </a:xfrm>
        </p:grpSpPr>
        <p:sp>
          <p:nvSpPr>
            <p:cNvPr id="16" name="TextBox 15"/>
            <p:cNvSpPr txBox="1"/>
            <p:nvPr/>
          </p:nvSpPr>
          <p:spPr>
            <a:xfrm>
              <a:off x="5189196" y="5766696"/>
              <a:ext cx="17709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action</a:t>
              </a:r>
              <a:endParaRPr lang="en-US" sz="2400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5374708" y="6113745"/>
                  <a:ext cx="148309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sz="20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0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708" y="6113745"/>
                  <a:ext cx="1483098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/>
            <p:cNvGrpSpPr/>
            <p:nvPr/>
          </p:nvGrpSpPr>
          <p:grpSpPr>
            <a:xfrm>
              <a:off x="5934014" y="5218015"/>
              <a:ext cx="168145" cy="447607"/>
              <a:chOff x="7302611" y="4197731"/>
              <a:chExt cx="168145" cy="447607"/>
            </a:xfrm>
            <a:solidFill>
              <a:srgbClr val="FF0000"/>
            </a:solidFill>
          </p:grpSpPr>
          <p:sp>
            <p:nvSpPr>
              <p:cNvPr id="22" name="Rectangle 21"/>
              <p:cNvSpPr/>
              <p:nvPr/>
            </p:nvSpPr>
            <p:spPr>
              <a:xfrm>
                <a:off x="7302611" y="4197731"/>
                <a:ext cx="168145" cy="208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02611" y="4434936"/>
                <a:ext cx="165800" cy="2104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90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48565" y="3727612"/>
            <a:ext cx="154254" cy="21677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0838" y="6076826"/>
            <a:ext cx="177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state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endParaRPr lang="en-US" sz="2800" i="1" dirty="0">
              <a:solidFill>
                <a:schemeClr val="accent6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285707" y="5426567"/>
            <a:ext cx="1229968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812256" y="5426568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7396825" y="3828074"/>
                <a:ext cx="2300008" cy="1948387"/>
              </a:xfrm>
              <a:prstGeom prst="roundRect">
                <a:avLst/>
              </a:prstGeom>
              <a:solidFill>
                <a:srgbClr val="EFB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Value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Network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(Parameter: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𝐰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  <a:endParaRPr lang="en-US" altLang="zh-CN" sz="20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825" y="3828074"/>
                <a:ext cx="2300008" cy="1948387"/>
              </a:xfrm>
              <a:prstGeom prst="roundRect">
                <a:avLst/>
              </a:prstGeom>
              <a:blipFill rotWithShape="0">
                <a:blip r:embed="rId3"/>
                <a:stretch>
                  <a:fillRect l="-1852" r="-18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 flipH="1">
            <a:off x="1285190" y="4252793"/>
            <a:ext cx="6004658" cy="1329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58867" y="5426566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9797141" y="4805170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Updating Policy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by DPG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1"/>
              <p:cNvSpPr txBox="1">
                <a:spLocks/>
              </p:cNvSpPr>
              <p:nvPr/>
            </p:nvSpPr>
            <p:spPr>
              <a:xfrm>
                <a:off x="1174352" y="1149925"/>
                <a:ext cx="10103248" cy="22610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critic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evaluates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good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Improve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that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critic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believes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better.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b="1" i="1" smtClean="0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increases.</a:t>
                </a:r>
              </a:p>
            </p:txBody>
          </p:sp>
        </mc:Choice>
        <mc:Fallback xmlns="">
          <p:sp>
            <p:nvSpPr>
              <p:cNvPr id="3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52" y="1149925"/>
                <a:ext cx="10103248" cy="2261062"/>
              </a:xfrm>
              <a:prstGeom prst="rect">
                <a:avLst/>
              </a:prstGeom>
              <a:blipFill rotWithShape="0">
                <a:blip r:embed="rId4"/>
                <a:stretch>
                  <a:fillRect l="-1086" t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0447614" y="4692649"/>
            <a:ext cx="1325189" cy="1144923"/>
            <a:chOff x="10447614" y="4692649"/>
            <a:chExt cx="1325189" cy="1144923"/>
          </a:xfrm>
        </p:grpSpPr>
        <p:sp>
          <p:nvSpPr>
            <p:cNvPr id="34" name="Rectangle 33"/>
            <p:cNvSpPr/>
            <p:nvPr/>
          </p:nvSpPr>
          <p:spPr>
            <a:xfrm>
              <a:off x="11027309" y="4692649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47614" y="5090539"/>
              <a:ext cx="1325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7030A0"/>
                  </a:solidFill>
                  <a:latin typeface="Courier New" charset="0"/>
                  <a:ea typeface="Courier New" charset="0"/>
                  <a:cs typeface="Courier New" charset="0"/>
                </a:rPr>
                <a:t>value</a:t>
              </a:r>
              <a:endParaRPr lang="en-US" sz="2400" i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10520656" y="5468240"/>
                  <a:ext cx="11791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 i="0" smtClean="0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0656" y="5468240"/>
                  <a:ext cx="117910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2574979" y="4725802"/>
                <a:ext cx="2191101" cy="1461864"/>
              </a:xfrm>
              <a:prstGeom prst="roundRect">
                <a:avLst/>
              </a:prstGeom>
              <a:solidFill>
                <a:srgbClr val="F6DC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Policy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Network</a:t>
                </a:r>
              </a:p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(Parameter: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𝛉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979" y="4725802"/>
                <a:ext cx="2191101" cy="1461864"/>
              </a:xfrm>
              <a:prstGeom prst="roundRect">
                <a:avLst/>
              </a:prstGeom>
              <a:blipFill rotWithShape="0">
                <a:blip r:embed="rId7"/>
                <a:stretch>
                  <a:fillRect l="-3056" r="-3056" b="-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189196" y="5218015"/>
            <a:ext cx="1770993" cy="1295840"/>
            <a:chOff x="5189196" y="5218015"/>
            <a:chExt cx="1770993" cy="1295840"/>
          </a:xfrm>
        </p:grpSpPr>
        <p:sp>
          <p:nvSpPr>
            <p:cNvPr id="16" name="TextBox 15"/>
            <p:cNvSpPr txBox="1"/>
            <p:nvPr/>
          </p:nvSpPr>
          <p:spPr>
            <a:xfrm>
              <a:off x="5189196" y="5766696"/>
              <a:ext cx="17709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action</a:t>
              </a:r>
              <a:endParaRPr lang="en-US" sz="2400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5374708" y="6113745"/>
                  <a:ext cx="148309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sz="20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0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708" y="6113745"/>
                  <a:ext cx="1483098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/>
            <p:cNvGrpSpPr/>
            <p:nvPr/>
          </p:nvGrpSpPr>
          <p:grpSpPr>
            <a:xfrm>
              <a:off x="5934014" y="5218015"/>
              <a:ext cx="168145" cy="447607"/>
              <a:chOff x="7302611" y="4197731"/>
              <a:chExt cx="168145" cy="447607"/>
            </a:xfrm>
            <a:solidFill>
              <a:srgbClr val="FF0000"/>
            </a:solidFill>
          </p:grpSpPr>
          <p:sp>
            <p:nvSpPr>
              <p:cNvPr id="22" name="Rectangle 21"/>
              <p:cNvSpPr/>
              <p:nvPr/>
            </p:nvSpPr>
            <p:spPr>
              <a:xfrm>
                <a:off x="7302611" y="4197731"/>
                <a:ext cx="168145" cy="208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02611" y="4434936"/>
                <a:ext cx="165800" cy="2104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82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40" grpId="0" animBg="1"/>
      <p:bldP spid="40" grpId="1" animBg="1"/>
      <p:bldP spid="40" grpId="2" animBg="1"/>
      <p:bldP spid="40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48565" y="3727612"/>
            <a:ext cx="154254" cy="21677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0838" y="6076826"/>
            <a:ext cx="177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state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endParaRPr lang="en-US" sz="2800" i="1" dirty="0">
              <a:solidFill>
                <a:schemeClr val="accent6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285707" y="5426567"/>
            <a:ext cx="1229968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9196" y="5766696"/>
            <a:ext cx="1770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</a:t>
            </a:r>
            <a:endParaRPr lang="en-US" sz="2400" i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4812256" y="5426568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7396825" y="3828074"/>
                <a:ext cx="2300008" cy="1948387"/>
              </a:xfrm>
              <a:prstGeom prst="roundRect">
                <a:avLst/>
              </a:prstGeom>
              <a:solidFill>
                <a:srgbClr val="EFB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Value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Network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(Parameter: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𝐰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  <a:endParaRPr lang="en-US" altLang="zh-CN" sz="20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825" y="3828074"/>
                <a:ext cx="2300008" cy="1948387"/>
              </a:xfrm>
              <a:prstGeom prst="roundRect">
                <a:avLst/>
              </a:prstGeom>
              <a:blipFill rotWithShape="0">
                <a:blip r:embed="rId3"/>
                <a:stretch>
                  <a:fillRect l="-1852" r="-18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 flipH="1">
            <a:off x="1285190" y="4252793"/>
            <a:ext cx="6004658" cy="1329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58867" y="5426566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9797141" y="4805170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1027309" y="4692649"/>
            <a:ext cx="165800" cy="2104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447614" y="5090539"/>
            <a:ext cx="132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endParaRPr lang="en-US" sz="2400" i="1" dirty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Updating Policy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by DPG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1"/>
              <p:cNvSpPr txBox="1">
                <a:spLocks/>
              </p:cNvSpPr>
              <p:nvPr/>
            </p:nvSpPr>
            <p:spPr>
              <a:xfrm>
                <a:off x="1174352" y="1149925"/>
                <a:ext cx="10103248" cy="22610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b="1" dirty="0" smtClean="0"/>
                  <a:t>Goal:</a:t>
                </a:r>
                <a:r>
                  <a:rPr lang="zh-CN" altLang="en-US" b="1" dirty="0" smtClean="0"/>
                  <a:t>  </a:t>
                </a:r>
                <a:r>
                  <a:rPr lang="en-US" altLang="zh-CN" dirty="0" smtClean="0"/>
                  <a:t>Increasing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52" y="1149925"/>
                <a:ext cx="10103248" cy="2261062"/>
              </a:xfrm>
              <a:prstGeom prst="rect">
                <a:avLst/>
              </a:prstGeom>
              <a:blipFill rotWithShape="0">
                <a:blip r:embed="rId4"/>
                <a:stretch>
                  <a:fillRect l="-1086" t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374708" y="6113745"/>
                <a:ext cx="14830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altLang="zh-CN" sz="2000" i="1">
                          <a:latin typeface="Cambria Math" charset="0"/>
                        </a:rPr>
                        <m:t>=</m:t>
                      </m:r>
                      <m:r>
                        <a:rPr lang="en-US" altLang="zh-CN" sz="2000" i="1">
                          <a:latin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000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2000" b="1"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708" y="6113745"/>
                <a:ext cx="1483098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520656" y="5468240"/>
                <a:ext cx="1179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𝑞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b="1" i="0" smtClean="0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656" y="5468240"/>
                <a:ext cx="117910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2574979" y="4725802"/>
                <a:ext cx="2191101" cy="1461864"/>
              </a:xfrm>
              <a:prstGeom prst="roundRect">
                <a:avLst/>
              </a:prstGeom>
              <a:solidFill>
                <a:srgbClr val="F6DC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Policy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Network</a:t>
                </a:r>
              </a:p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(Parameter: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𝛉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979" y="4725802"/>
                <a:ext cx="2191101" cy="1461864"/>
              </a:xfrm>
              <a:prstGeom prst="roundRect">
                <a:avLst/>
              </a:prstGeom>
              <a:blipFill rotWithShape="0">
                <a:blip r:embed="rId7"/>
                <a:stretch>
                  <a:fillRect l="-3056" r="-3056" b="-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5934014" y="5218015"/>
            <a:ext cx="168145" cy="447607"/>
            <a:chOff x="7302611" y="4197731"/>
            <a:chExt cx="168145" cy="447607"/>
          </a:xfrm>
          <a:solidFill>
            <a:srgbClr val="FF0000"/>
          </a:solidFill>
        </p:grpSpPr>
        <p:sp>
          <p:nvSpPr>
            <p:cNvPr id="22" name="Rectangle 21"/>
            <p:cNvSpPr/>
            <p:nvPr/>
          </p:nvSpPr>
          <p:spPr>
            <a:xfrm>
              <a:off x="7302611" y="4197731"/>
              <a:ext cx="168145" cy="2085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02611" y="4434936"/>
              <a:ext cx="165800" cy="2104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 24"/>
          <p:cNvSpPr/>
          <p:nvPr/>
        </p:nvSpPr>
        <p:spPr>
          <a:xfrm>
            <a:off x="3949497" y="949056"/>
            <a:ext cx="1518667" cy="897849"/>
          </a:xfrm>
          <a:custGeom>
            <a:avLst/>
            <a:gdLst>
              <a:gd name="connsiteX0" fmla="*/ 681579 w 3547418"/>
              <a:gd name="connsiteY0" fmla="*/ 828984 h 897849"/>
              <a:gd name="connsiteX1" fmla="*/ 2815179 w 3547418"/>
              <a:gd name="connsiteY1" fmla="*/ 864843 h 897849"/>
              <a:gd name="connsiteX2" fmla="*/ 3532356 w 3547418"/>
              <a:gd name="connsiteY2" fmla="*/ 506255 h 897849"/>
              <a:gd name="connsiteX3" fmla="*/ 3084120 w 3547418"/>
              <a:gd name="connsiteY3" fmla="*/ 93878 h 897849"/>
              <a:gd name="connsiteX4" fmla="*/ 753297 w 3547418"/>
              <a:gd name="connsiteY4" fmla="*/ 22160 h 897849"/>
              <a:gd name="connsiteX5" fmla="*/ 261 w 3547418"/>
              <a:gd name="connsiteY5" fmla="*/ 398678 h 897849"/>
              <a:gd name="connsiteX6" fmla="*/ 681579 w 3547418"/>
              <a:gd name="connsiteY6" fmla="*/ 828984 h 89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7418" h="897849">
                <a:moveTo>
                  <a:pt x="681579" y="828984"/>
                </a:moveTo>
                <a:cubicBezTo>
                  <a:pt x="1150732" y="906678"/>
                  <a:pt x="2340050" y="918631"/>
                  <a:pt x="2815179" y="864843"/>
                </a:cubicBezTo>
                <a:cubicBezTo>
                  <a:pt x="3290308" y="811055"/>
                  <a:pt x="3487533" y="634749"/>
                  <a:pt x="3532356" y="506255"/>
                </a:cubicBezTo>
                <a:cubicBezTo>
                  <a:pt x="3577180" y="377761"/>
                  <a:pt x="3547296" y="174560"/>
                  <a:pt x="3084120" y="93878"/>
                </a:cubicBezTo>
                <a:cubicBezTo>
                  <a:pt x="2620944" y="13196"/>
                  <a:pt x="1267273" y="-28640"/>
                  <a:pt x="753297" y="22160"/>
                </a:cubicBezTo>
                <a:cubicBezTo>
                  <a:pt x="239321" y="72960"/>
                  <a:pt x="9226" y="261219"/>
                  <a:pt x="261" y="398678"/>
                </a:cubicBezTo>
                <a:cubicBezTo>
                  <a:pt x="-8704" y="536137"/>
                  <a:pt x="212426" y="751290"/>
                  <a:pt x="681579" y="828984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6504410" y="1014652"/>
            <a:ext cx="1970733" cy="796396"/>
          </a:xfrm>
          <a:custGeom>
            <a:avLst/>
            <a:gdLst>
              <a:gd name="connsiteX0" fmla="*/ 681579 w 3547418"/>
              <a:gd name="connsiteY0" fmla="*/ 828984 h 897849"/>
              <a:gd name="connsiteX1" fmla="*/ 2815179 w 3547418"/>
              <a:gd name="connsiteY1" fmla="*/ 864843 h 897849"/>
              <a:gd name="connsiteX2" fmla="*/ 3532356 w 3547418"/>
              <a:gd name="connsiteY2" fmla="*/ 506255 h 897849"/>
              <a:gd name="connsiteX3" fmla="*/ 3084120 w 3547418"/>
              <a:gd name="connsiteY3" fmla="*/ 93878 h 897849"/>
              <a:gd name="connsiteX4" fmla="*/ 753297 w 3547418"/>
              <a:gd name="connsiteY4" fmla="*/ 22160 h 897849"/>
              <a:gd name="connsiteX5" fmla="*/ 261 w 3547418"/>
              <a:gd name="connsiteY5" fmla="*/ 398678 h 897849"/>
              <a:gd name="connsiteX6" fmla="*/ 681579 w 3547418"/>
              <a:gd name="connsiteY6" fmla="*/ 828984 h 89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7418" h="897849">
                <a:moveTo>
                  <a:pt x="681579" y="828984"/>
                </a:moveTo>
                <a:cubicBezTo>
                  <a:pt x="1150732" y="906678"/>
                  <a:pt x="2340050" y="918631"/>
                  <a:pt x="2815179" y="864843"/>
                </a:cubicBezTo>
                <a:cubicBezTo>
                  <a:pt x="3290308" y="811055"/>
                  <a:pt x="3487533" y="634749"/>
                  <a:pt x="3532356" y="506255"/>
                </a:cubicBezTo>
                <a:cubicBezTo>
                  <a:pt x="3577180" y="377761"/>
                  <a:pt x="3547296" y="174560"/>
                  <a:pt x="3084120" y="93878"/>
                </a:cubicBezTo>
                <a:cubicBezTo>
                  <a:pt x="2620944" y="13196"/>
                  <a:pt x="1267273" y="-28640"/>
                  <a:pt x="753297" y="22160"/>
                </a:cubicBezTo>
                <a:cubicBezTo>
                  <a:pt x="239321" y="72960"/>
                  <a:pt x="9226" y="261219"/>
                  <a:pt x="261" y="398678"/>
                </a:cubicBezTo>
                <a:cubicBezTo>
                  <a:pt x="-8704" y="536137"/>
                  <a:pt x="212426" y="751290"/>
                  <a:pt x="681579" y="828984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287519" y="1651639"/>
            <a:ext cx="648576" cy="1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75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48565" y="3727612"/>
            <a:ext cx="154254" cy="21677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0838" y="6076826"/>
            <a:ext cx="177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state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endParaRPr lang="en-US" sz="2800" i="1" dirty="0">
              <a:solidFill>
                <a:schemeClr val="accent6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285707" y="5426567"/>
            <a:ext cx="1229968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9196" y="5766696"/>
            <a:ext cx="1770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</a:t>
            </a:r>
            <a:endParaRPr lang="en-US" sz="2400" i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4812256" y="5426568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7396825" y="3828074"/>
                <a:ext cx="2300008" cy="1948387"/>
              </a:xfrm>
              <a:prstGeom prst="roundRect">
                <a:avLst/>
              </a:prstGeom>
              <a:solidFill>
                <a:srgbClr val="EFB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Value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Network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(Parameter: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𝐰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  <a:endParaRPr lang="en-US" altLang="zh-CN" sz="20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825" y="3828074"/>
                <a:ext cx="2300008" cy="1948387"/>
              </a:xfrm>
              <a:prstGeom prst="roundRect">
                <a:avLst/>
              </a:prstGeom>
              <a:blipFill rotWithShape="0">
                <a:blip r:embed="rId3"/>
                <a:stretch>
                  <a:fillRect l="-1852" r="-18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 flipH="1">
            <a:off x="1285190" y="4252793"/>
            <a:ext cx="6004658" cy="1329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58867" y="5426566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9797141" y="4805170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Updating Policy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by DPG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1"/>
              <p:cNvSpPr txBox="1">
                <a:spLocks/>
              </p:cNvSpPr>
              <p:nvPr/>
            </p:nvSpPr>
            <p:spPr>
              <a:xfrm>
                <a:off x="1174352" y="1149925"/>
                <a:ext cx="10103248" cy="22610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b="1" dirty="0" smtClean="0"/>
                  <a:t>Goal:</a:t>
                </a:r>
                <a:r>
                  <a:rPr lang="zh-CN" altLang="en-US" b="1" dirty="0" smtClean="0"/>
                  <a:t>  </a:t>
                </a:r>
                <a:r>
                  <a:rPr lang="en-US" altLang="zh-CN" dirty="0" smtClean="0"/>
                  <a:t>Increasing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52" y="1149925"/>
                <a:ext cx="10103248" cy="2261062"/>
              </a:xfrm>
              <a:prstGeom prst="rect">
                <a:avLst/>
              </a:prstGeom>
              <a:blipFill rotWithShape="0">
                <a:blip r:embed="rId4"/>
                <a:stretch>
                  <a:fillRect l="-1086" t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374708" y="6113745"/>
                <a:ext cx="14830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altLang="zh-CN" sz="2000" i="1">
                          <a:latin typeface="Cambria Math" charset="0"/>
                        </a:rPr>
                        <m:t>=</m:t>
                      </m:r>
                      <m:r>
                        <a:rPr lang="en-US" altLang="zh-CN" sz="2000" i="1">
                          <a:latin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000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2000" b="1"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708" y="6113745"/>
                <a:ext cx="1483098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0447614" y="4692649"/>
            <a:ext cx="1325189" cy="1144923"/>
            <a:chOff x="10447614" y="4692649"/>
            <a:chExt cx="1325189" cy="1144923"/>
          </a:xfrm>
        </p:grpSpPr>
        <p:sp>
          <p:nvSpPr>
            <p:cNvPr id="34" name="Rectangle 33"/>
            <p:cNvSpPr/>
            <p:nvPr/>
          </p:nvSpPr>
          <p:spPr>
            <a:xfrm>
              <a:off x="11027309" y="4692649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47614" y="5090539"/>
              <a:ext cx="1325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7030A0"/>
                  </a:solidFill>
                  <a:latin typeface="Courier New" charset="0"/>
                  <a:ea typeface="Courier New" charset="0"/>
                  <a:cs typeface="Courier New" charset="0"/>
                </a:rPr>
                <a:t>value</a:t>
              </a:r>
              <a:endParaRPr lang="en-US" sz="2400" i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10520656" y="5468240"/>
                  <a:ext cx="11791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 i="0" smtClean="0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0656" y="5468240"/>
                  <a:ext cx="117910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2574979" y="4725802"/>
                <a:ext cx="2191101" cy="1461864"/>
              </a:xfrm>
              <a:prstGeom prst="roundRect">
                <a:avLst/>
              </a:prstGeom>
              <a:solidFill>
                <a:srgbClr val="F6DC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Policy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Network</a:t>
                </a:r>
              </a:p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(Parameter: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𝛉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979" y="4725802"/>
                <a:ext cx="2191101" cy="1461864"/>
              </a:xfrm>
              <a:prstGeom prst="roundRect">
                <a:avLst/>
              </a:prstGeom>
              <a:blipFill rotWithShape="0">
                <a:blip r:embed="rId7"/>
                <a:stretch>
                  <a:fillRect l="-3056" r="-3056" b="-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5934014" y="5218015"/>
            <a:ext cx="168145" cy="447607"/>
            <a:chOff x="7302611" y="4197731"/>
            <a:chExt cx="168145" cy="447607"/>
          </a:xfrm>
          <a:solidFill>
            <a:srgbClr val="FF0000"/>
          </a:solidFill>
        </p:grpSpPr>
        <p:sp>
          <p:nvSpPr>
            <p:cNvPr id="22" name="Rectangle 21"/>
            <p:cNvSpPr/>
            <p:nvPr/>
          </p:nvSpPr>
          <p:spPr>
            <a:xfrm>
              <a:off x="7302611" y="4197731"/>
              <a:ext cx="168145" cy="2085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02611" y="4434936"/>
              <a:ext cx="165800" cy="2104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reeform 25"/>
          <p:cNvSpPr/>
          <p:nvPr/>
        </p:nvSpPr>
        <p:spPr>
          <a:xfrm>
            <a:off x="7116124" y="3295255"/>
            <a:ext cx="2870558" cy="2933105"/>
          </a:xfrm>
          <a:custGeom>
            <a:avLst/>
            <a:gdLst>
              <a:gd name="connsiteX0" fmla="*/ 681579 w 3547418"/>
              <a:gd name="connsiteY0" fmla="*/ 828984 h 897849"/>
              <a:gd name="connsiteX1" fmla="*/ 2815179 w 3547418"/>
              <a:gd name="connsiteY1" fmla="*/ 864843 h 897849"/>
              <a:gd name="connsiteX2" fmla="*/ 3532356 w 3547418"/>
              <a:gd name="connsiteY2" fmla="*/ 506255 h 897849"/>
              <a:gd name="connsiteX3" fmla="*/ 3084120 w 3547418"/>
              <a:gd name="connsiteY3" fmla="*/ 93878 h 897849"/>
              <a:gd name="connsiteX4" fmla="*/ 753297 w 3547418"/>
              <a:gd name="connsiteY4" fmla="*/ 22160 h 897849"/>
              <a:gd name="connsiteX5" fmla="*/ 261 w 3547418"/>
              <a:gd name="connsiteY5" fmla="*/ 398678 h 897849"/>
              <a:gd name="connsiteX6" fmla="*/ 681579 w 3547418"/>
              <a:gd name="connsiteY6" fmla="*/ 828984 h 89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7418" h="897849">
                <a:moveTo>
                  <a:pt x="681579" y="828984"/>
                </a:moveTo>
                <a:cubicBezTo>
                  <a:pt x="1150732" y="906678"/>
                  <a:pt x="2340050" y="918631"/>
                  <a:pt x="2815179" y="864843"/>
                </a:cubicBezTo>
                <a:cubicBezTo>
                  <a:pt x="3290308" y="811055"/>
                  <a:pt x="3487533" y="634749"/>
                  <a:pt x="3532356" y="506255"/>
                </a:cubicBezTo>
                <a:cubicBezTo>
                  <a:pt x="3577180" y="377761"/>
                  <a:pt x="3547296" y="174560"/>
                  <a:pt x="3084120" y="93878"/>
                </a:cubicBezTo>
                <a:cubicBezTo>
                  <a:pt x="2620944" y="13196"/>
                  <a:pt x="1267273" y="-28640"/>
                  <a:pt x="753297" y="22160"/>
                </a:cubicBezTo>
                <a:cubicBezTo>
                  <a:pt x="239321" y="72960"/>
                  <a:pt x="9226" y="261219"/>
                  <a:pt x="261" y="398678"/>
                </a:cubicBezTo>
                <a:cubicBezTo>
                  <a:pt x="-8704" y="536137"/>
                  <a:pt x="212426" y="751290"/>
                  <a:pt x="681579" y="828984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208108" y="3394248"/>
            <a:ext cx="1676552" cy="3206016"/>
          </a:xfrm>
          <a:custGeom>
            <a:avLst/>
            <a:gdLst>
              <a:gd name="connsiteX0" fmla="*/ 347704 w 1676552"/>
              <a:gd name="connsiteY0" fmla="*/ 3167917 h 3206016"/>
              <a:gd name="connsiteX1" fmla="*/ 1100739 w 1676552"/>
              <a:gd name="connsiteY1" fmla="*/ 3185846 h 3206016"/>
              <a:gd name="connsiteX2" fmla="*/ 1584833 w 1676552"/>
              <a:gd name="connsiteY2" fmla="*/ 3042411 h 3206016"/>
              <a:gd name="connsiteX3" fmla="*/ 1638621 w 1676552"/>
              <a:gd name="connsiteY3" fmla="*/ 2450740 h 3206016"/>
              <a:gd name="connsiteX4" fmla="*/ 1620692 w 1676552"/>
              <a:gd name="connsiteY4" fmla="*/ 388858 h 3206016"/>
              <a:gd name="connsiteX5" fmla="*/ 975233 w 1676552"/>
              <a:gd name="connsiteY5" fmla="*/ 30270 h 3206016"/>
              <a:gd name="connsiteX6" fmla="*/ 329774 w 1676552"/>
              <a:gd name="connsiteY6" fmla="*/ 155776 h 3206016"/>
              <a:gd name="connsiteX7" fmla="*/ 114621 w 1676552"/>
              <a:gd name="connsiteY7" fmla="*/ 1231540 h 3206016"/>
              <a:gd name="connsiteX8" fmla="*/ 24974 w 1676552"/>
              <a:gd name="connsiteY8" fmla="*/ 2361093 h 3206016"/>
              <a:gd name="connsiteX9" fmla="*/ 24974 w 1676552"/>
              <a:gd name="connsiteY9" fmla="*/ 2845187 h 3206016"/>
              <a:gd name="connsiteX10" fmla="*/ 347704 w 1676552"/>
              <a:gd name="connsiteY10" fmla="*/ 3167917 h 320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6552" h="3206016">
                <a:moveTo>
                  <a:pt x="347704" y="3167917"/>
                </a:moveTo>
                <a:cubicBezTo>
                  <a:pt x="526998" y="3224693"/>
                  <a:pt x="894551" y="3206764"/>
                  <a:pt x="1100739" y="3185846"/>
                </a:cubicBezTo>
                <a:cubicBezTo>
                  <a:pt x="1306927" y="3164928"/>
                  <a:pt x="1495186" y="3164929"/>
                  <a:pt x="1584833" y="3042411"/>
                </a:cubicBezTo>
                <a:cubicBezTo>
                  <a:pt x="1674480" y="2919893"/>
                  <a:pt x="1632645" y="2892999"/>
                  <a:pt x="1638621" y="2450740"/>
                </a:cubicBezTo>
                <a:cubicBezTo>
                  <a:pt x="1644597" y="2008481"/>
                  <a:pt x="1731257" y="792270"/>
                  <a:pt x="1620692" y="388858"/>
                </a:cubicBezTo>
                <a:cubicBezTo>
                  <a:pt x="1510127" y="-14554"/>
                  <a:pt x="1190386" y="69117"/>
                  <a:pt x="975233" y="30270"/>
                </a:cubicBezTo>
                <a:cubicBezTo>
                  <a:pt x="760080" y="-8577"/>
                  <a:pt x="473209" y="-44436"/>
                  <a:pt x="329774" y="155776"/>
                </a:cubicBezTo>
                <a:cubicBezTo>
                  <a:pt x="186339" y="355988"/>
                  <a:pt x="165421" y="863987"/>
                  <a:pt x="114621" y="1231540"/>
                </a:cubicBezTo>
                <a:cubicBezTo>
                  <a:pt x="63821" y="1599093"/>
                  <a:pt x="39915" y="2092152"/>
                  <a:pt x="24974" y="2361093"/>
                </a:cubicBezTo>
                <a:cubicBezTo>
                  <a:pt x="10033" y="2630034"/>
                  <a:pt x="-22838" y="2707728"/>
                  <a:pt x="24974" y="2845187"/>
                </a:cubicBezTo>
                <a:cubicBezTo>
                  <a:pt x="72786" y="2982646"/>
                  <a:pt x="168410" y="3111141"/>
                  <a:pt x="347704" y="3167917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323470" y="4462553"/>
            <a:ext cx="2805699" cy="2048091"/>
          </a:xfrm>
          <a:custGeom>
            <a:avLst/>
            <a:gdLst>
              <a:gd name="connsiteX0" fmla="*/ 61142 w 2805699"/>
              <a:gd name="connsiteY0" fmla="*/ 288741 h 2048091"/>
              <a:gd name="connsiteX1" fmla="*/ 43212 w 2805699"/>
              <a:gd name="connsiteY1" fmla="*/ 1507941 h 2048091"/>
              <a:gd name="connsiteX2" fmla="*/ 545236 w 2805699"/>
              <a:gd name="connsiteY2" fmla="*/ 1992035 h 2048091"/>
              <a:gd name="connsiteX3" fmla="*/ 2105095 w 2805699"/>
              <a:gd name="connsiteY3" fmla="*/ 2009965 h 2048091"/>
              <a:gd name="connsiteX4" fmla="*/ 2714695 w 2805699"/>
              <a:gd name="connsiteY4" fmla="*/ 1741023 h 2048091"/>
              <a:gd name="connsiteX5" fmla="*/ 2804342 w 2805699"/>
              <a:gd name="connsiteY5" fmla="*/ 844553 h 2048091"/>
              <a:gd name="connsiteX6" fmla="*/ 2732624 w 2805699"/>
              <a:gd name="connsiteY6" fmla="*/ 270812 h 2048091"/>
              <a:gd name="connsiteX7" fmla="*/ 2338177 w 2805699"/>
              <a:gd name="connsiteY7" fmla="*/ 91518 h 2048091"/>
              <a:gd name="connsiteX8" fmla="*/ 1854083 w 2805699"/>
              <a:gd name="connsiteY8" fmla="*/ 19800 h 2048091"/>
              <a:gd name="connsiteX9" fmla="*/ 832106 w 2805699"/>
              <a:gd name="connsiteY9" fmla="*/ 1871 h 2048091"/>
              <a:gd name="connsiteX10" fmla="*/ 348012 w 2805699"/>
              <a:gd name="connsiteY10" fmla="*/ 55659 h 2048091"/>
              <a:gd name="connsiteX11" fmla="*/ 61142 w 2805699"/>
              <a:gd name="connsiteY11" fmla="*/ 288741 h 204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05699" h="2048091">
                <a:moveTo>
                  <a:pt x="61142" y="288741"/>
                </a:moveTo>
                <a:cubicBezTo>
                  <a:pt x="10342" y="530788"/>
                  <a:pt x="-37470" y="1224059"/>
                  <a:pt x="43212" y="1507941"/>
                </a:cubicBezTo>
                <a:cubicBezTo>
                  <a:pt x="123894" y="1791823"/>
                  <a:pt x="201589" y="1908364"/>
                  <a:pt x="545236" y="1992035"/>
                </a:cubicBezTo>
                <a:cubicBezTo>
                  <a:pt x="888883" y="2075706"/>
                  <a:pt x="1743518" y="2051800"/>
                  <a:pt x="2105095" y="2009965"/>
                </a:cubicBezTo>
                <a:cubicBezTo>
                  <a:pt x="2466672" y="1968130"/>
                  <a:pt x="2598154" y="1935258"/>
                  <a:pt x="2714695" y="1741023"/>
                </a:cubicBezTo>
                <a:cubicBezTo>
                  <a:pt x="2831236" y="1546788"/>
                  <a:pt x="2801354" y="1089588"/>
                  <a:pt x="2804342" y="844553"/>
                </a:cubicBezTo>
                <a:cubicBezTo>
                  <a:pt x="2807330" y="599518"/>
                  <a:pt x="2810318" y="396318"/>
                  <a:pt x="2732624" y="270812"/>
                </a:cubicBezTo>
                <a:cubicBezTo>
                  <a:pt x="2654930" y="145306"/>
                  <a:pt x="2484600" y="133353"/>
                  <a:pt x="2338177" y="91518"/>
                </a:cubicBezTo>
                <a:cubicBezTo>
                  <a:pt x="2191754" y="49683"/>
                  <a:pt x="2105095" y="34741"/>
                  <a:pt x="1854083" y="19800"/>
                </a:cubicBezTo>
                <a:cubicBezTo>
                  <a:pt x="1603071" y="4859"/>
                  <a:pt x="1083118" y="-4105"/>
                  <a:pt x="832106" y="1871"/>
                </a:cubicBezTo>
                <a:cubicBezTo>
                  <a:pt x="581094" y="7847"/>
                  <a:pt x="476506" y="13824"/>
                  <a:pt x="348012" y="55659"/>
                </a:cubicBezTo>
                <a:cubicBezTo>
                  <a:pt x="219518" y="97494"/>
                  <a:pt x="111942" y="46694"/>
                  <a:pt x="61142" y="288741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0300633" y="4194393"/>
            <a:ext cx="1664984" cy="1923420"/>
          </a:xfrm>
          <a:custGeom>
            <a:avLst/>
            <a:gdLst>
              <a:gd name="connsiteX0" fmla="*/ 5740 w 1664984"/>
              <a:gd name="connsiteY0" fmla="*/ 873553 h 1923420"/>
              <a:gd name="connsiteX1" fmla="*/ 98730 w 1664984"/>
              <a:gd name="connsiteY1" fmla="*/ 1617471 h 1923420"/>
              <a:gd name="connsiteX2" fmla="*/ 548181 w 1664984"/>
              <a:gd name="connsiteY2" fmla="*/ 1896441 h 1923420"/>
              <a:gd name="connsiteX3" fmla="*/ 1214608 w 1664984"/>
              <a:gd name="connsiteY3" fmla="*/ 1880943 h 1923420"/>
              <a:gd name="connsiteX4" fmla="*/ 1555570 w 1664984"/>
              <a:gd name="connsiteY4" fmla="*/ 1617471 h 1923420"/>
              <a:gd name="connsiteX5" fmla="*/ 1664059 w 1664984"/>
              <a:gd name="connsiteY5" fmla="*/ 904549 h 1923420"/>
              <a:gd name="connsiteX6" fmla="*/ 1509075 w 1664984"/>
              <a:gd name="connsiteY6" fmla="*/ 393105 h 1923420"/>
              <a:gd name="connsiteX7" fmla="*/ 1106120 w 1664984"/>
              <a:gd name="connsiteY7" fmla="*/ 83139 h 1923420"/>
              <a:gd name="connsiteX8" fmla="*/ 284709 w 1664984"/>
              <a:gd name="connsiteY8" fmla="*/ 21146 h 1923420"/>
              <a:gd name="connsiteX9" fmla="*/ 36736 w 1664984"/>
              <a:gd name="connsiteY9" fmla="*/ 393105 h 1923420"/>
              <a:gd name="connsiteX10" fmla="*/ 5740 w 1664984"/>
              <a:gd name="connsiteY10" fmla="*/ 873553 h 192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4984" h="1923420">
                <a:moveTo>
                  <a:pt x="5740" y="873553"/>
                </a:moveTo>
                <a:cubicBezTo>
                  <a:pt x="16072" y="1077614"/>
                  <a:pt x="8323" y="1446990"/>
                  <a:pt x="98730" y="1617471"/>
                </a:cubicBezTo>
                <a:cubicBezTo>
                  <a:pt x="189137" y="1787952"/>
                  <a:pt x="362201" y="1852529"/>
                  <a:pt x="548181" y="1896441"/>
                </a:cubicBezTo>
                <a:cubicBezTo>
                  <a:pt x="734161" y="1940353"/>
                  <a:pt x="1046710" y="1927438"/>
                  <a:pt x="1214608" y="1880943"/>
                </a:cubicBezTo>
                <a:cubicBezTo>
                  <a:pt x="1382506" y="1834448"/>
                  <a:pt x="1480662" y="1780203"/>
                  <a:pt x="1555570" y="1617471"/>
                </a:cubicBezTo>
                <a:cubicBezTo>
                  <a:pt x="1630478" y="1454739"/>
                  <a:pt x="1671808" y="1108610"/>
                  <a:pt x="1664059" y="904549"/>
                </a:cubicBezTo>
                <a:cubicBezTo>
                  <a:pt x="1656310" y="700488"/>
                  <a:pt x="1602065" y="530007"/>
                  <a:pt x="1509075" y="393105"/>
                </a:cubicBezTo>
                <a:cubicBezTo>
                  <a:pt x="1416085" y="256203"/>
                  <a:pt x="1310181" y="145132"/>
                  <a:pt x="1106120" y="83139"/>
                </a:cubicBezTo>
                <a:cubicBezTo>
                  <a:pt x="902059" y="21146"/>
                  <a:pt x="462940" y="-30515"/>
                  <a:pt x="284709" y="21146"/>
                </a:cubicBezTo>
                <a:cubicBezTo>
                  <a:pt x="106478" y="72807"/>
                  <a:pt x="78065" y="256203"/>
                  <a:pt x="36736" y="393105"/>
                </a:cubicBezTo>
                <a:cubicBezTo>
                  <a:pt x="-4593" y="530007"/>
                  <a:pt x="-4592" y="669492"/>
                  <a:pt x="5740" y="873553"/>
                </a:cubicBezTo>
                <a:close/>
              </a:path>
            </a:pathLst>
          </a:custGeom>
          <a:noFill/>
          <a:ln w="7620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" grpId="0" animBg="1"/>
      <p:bldP spid="2" grpId="1" animBg="1"/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48565" y="3727612"/>
            <a:ext cx="154254" cy="21677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0838" y="6076826"/>
            <a:ext cx="177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state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endParaRPr lang="en-US" sz="2800" i="1" dirty="0">
              <a:solidFill>
                <a:schemeClr val="accent6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285707" y="5426567"/>
            <a:ext cx="1229968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9196" y="5766696"/>
            <a:ext cx="1770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</a:t>
            </a:r>
            <a:endParaRPr lang="en-US" sz="2400" i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4812256" y="5426568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7396825" y="3828074"/>
                <a:ext cx="2300008" cy="1948387"/>
              </a:xfrm>
              <a:prstGeom prst="roundRect">
                <a:avLst/>
              </a:prstGeom>
              <a:solidFill>
                <a:srgbClr val="EFB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Value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Network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(Parameter: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𝐰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  <a:endParaRPr lang="en-US" altLang="zh-CN" sz="20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825" y="3828074"/>
                <a:ext cx="2300008" cy="1948387"/>
              </a:xfrm>
              <a:prstGeom prst="roundRect">
                <a:avLst/>
              </a:prstGeom>
              <a:blipFill rotWithShape="0">
                <a:blip r:embed="rId3"/>
                <a:stretch>
                  <a:fillRect l="-1852" r="-18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 flipH="1">
            <a:off x="1285190" y="4252793"/>
            <a:ext cx="6004658" cy="1329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58867" y="5426566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9797141" y="4805170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1027309" y="4692649"/>
            <a:ext cx="165800" cy="2104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447614" y="5090539"/>
            <a:ext cx="132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endParaRPr lang="en-US" sz="2400" i="1" dirty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Updating Policy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by DPG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1"/>
              <p:cNvSpPr txBox="1">
                <a:spLocks/>
              </p:cNvSpPr>
              <p:nvPr/>
            </p:nvSpPr>
            <p:spPr>
              <a:xfrm>
                <a:off x="1174352" y="1149925"/>
                <a:ext cx="10103248" cy="22610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b="1" dirty="0" smtClean="0"/>
                  <a:t>Goal:</a:t>
                </a:r>
                <a:r>
                  <a:rPr lang="zh-CN" altLang="en-US" b="1" dirty="0" smtClean="0"/>
                  <a:t>  </a:t>
                </a:r>
                <a:r>
                  <a:rPr lang="en-US" altLang="zh-CN" dirty="0" smtClean="0"/>
                  <a:t>Increasing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DPG:</a:t>
                </a:r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𝐠</m:t>
                    </m:r>
                    <m:r>
                      <a:rPr lang="en-US" altLang="zh-CN" b="0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52" y="1149925"/>
                <a:ext cx="10103248" cy="2261062"/>
              </a:xfrm>
              <a:prstGeom prst="rect">
                <a:avLst/>
              </a:prstGeom>
              <a:blipFill rotWithShape="0">
                <a:blip r:embed="rId4"/>
                <a:stretch>
                  <a:fillRect l="-1086" t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374708" y="6113745"/>
                <a:ext cx="14830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altLang="zh-CN" sz="2000" i="1">
                          <a:latin typeface="Cambria Math" charset="0"/>
                        </a:rPr>
                        <m:t>=</m:t>
                      </m:r>
                      <m:r>
                        <a:rPr lang="en-US" altLang="zh-CN" sz="2000" i="1">
                          <a:latin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000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2000" b="1"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708" y="6113745"/>
                <a:ext cx="1483098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520656" y="5468240"/>
                <a:ext cx="1179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𝑞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b="1" i="0" smtClean="0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656" y="5468240"/>
                <a:ext cx="117910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2574979" y="4725802"/>
                <a:ext cx="2191101" cy="1461864"/>
              </a:xfrm>
              <a:prstGeom prst="roundRect">
                <a:avLst/>
              </a:prstGeom>
              <a:solidFill>
                <a:srgbClr val="F6DC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Policy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Network</a:t>
                </a:r>
              </a:p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(Parameter: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𝛉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979" y="4725802"/>
                <a:ext cx="2191101" cy="1461864"/>
              </a:xfrm>
              <a:prstGeom prst="roundRect">
                <a:avLst/>
              </a:prstGeom>
              <a:blipFill rotWithShape="0">
                <a:blip r:embed="rId7"/>
                <a:stretch>
                  <a:fillRect l="-3056" r="-3056" b="-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5934014" y="5218015"/>
            <a:ext cx="168145" cy="447607"/>
            <a:chOff x="7302611" y="4197731"/>
            <a:chExt cx="168145" cy="447607"/>
          </a:xfrm>
          <a:solidFill>
            <a:srgbClr val="FF0000"/>
          </a:solidFill>
        </p:grpSpPr>
        <p:sp>
          <p:nvSpPr>
            <p:cNvPr id="22" name="Rectangle 21"/>
            <p:cNvSpPr/>
            <p:nvPr/>
          </p:nvSpPr>
          <p:spPr>
            <a:xfrm>
              <a:off x="7302611" y="4197731"/>
              <a:ext cx="168145" cy="2085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02611" y="4434936"/>
              <a:ext cx="165800" cy="2104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reeform 25"/>
          <p:cNvSpPr/>
          <p:nvPr/>
        </p:nvSpPr>
        <p:spPr>
          <a:xfrm>
            <a:off x="2911195" y="1544202"/>
            <a:ext cx="2217974" cy="1055563"/>
          </a:xfrm>
          <a:custGeom>
            <a:avLst/>
            <a:gdLst>
              <a:gd name="connsiteX0" fmla="*/ 681579 w 3547418"/>
              <a:gd name="connsiteY0" fmla="*/ 828984 h 897849"/>
              <a:gd name="connsiteX1" fmla="*/ 2815179 w 3547418"/>
              <a:gd name="connsiteY1" fmla="*/ 864843 h 897849"/>
              <a:gd name="connsiteX2" fmla="*/ 3532356 w 3547418"/>
              <a:gd name="connsiteY2" fmla="*/ 506255 h 897849"/>
              <a:gd name="connsiteX3" fmla="*/ 3084120 w 3547418"/>
              <a:gd name="connsiteY3" fmla="*/ 93878 h 897849"/>
              <a:gd name="connsiteX4" fmla="*/ 753297 w 3547418"/>
              <a:gd name="connsiteY4" fmla="*/ 22160 h 897849"/>
              <a:gd name="connsiteX5" fmla="*/ 261 w 3547418"/>
              <a:gd name="connsiteY5" fmla="*/ 398678 h 897849"/>
              <a:gd name="connsiteX6" fmla="*/ 681579 w 3547418"/>
              <a:gd name="connsiteY6" fmla="*/ 828984 h 89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7418" h="897849">
                <a:moveTo>
                  <a:pt x="681579" y="828984"/>
                </a:moveTo>
                <a:cubicBezTo>
                  <a:pt x="1150732" y="906678"/>
                  <a:pt x="2340050" y="918631"/>
                  <a:pt x="2815179" y="864843"/>
                </a:cubicBezTo>
                <a:cubicBezTo>
                  <a:pt x="3290308" y="811055"/>
                  <a:pt x="3487533" y="634749"/>
                  <a:pt x="3532356" y="506255"/>
                </a:cubicBezTo>
                <a:cubicBezTo>
                  <a:pt x="3577180" y="377761"/>
                  <a:pt x="3547296" y="174560"/>
                  <a:pt x="3084120" y="93878"/>
                </a:cubicBezTo>
                <a:cubicBezTo>
                  <a:pt x="2620944" y="13196"/>
                  <a:pt x="1267273" y="-28640"/>
                  <a:pt x="753297" y="22160"/>
                </a:cubicBezTo>
                <a:cubicBezTo>
                  <a:pt x="239321" y="72960"/>
                  <a:pt x="9226" y="261219"/>
                  <a:pt x="261" y="398678"/>
                </a:cubicBezTo>
                <a:cubicBezTo>
                  <a:pt x="-8704" y="536137"/>
                  <a:pt x="212426" y="751290"/>
                  <a:pt x="681579" y="828984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5189196" y="1540925"/>
            <a:ext cx="2217974" cy="1144594"/>
          </a:xfrm>
          <a:custGeom>
            <a:avLst/>
            <a:gdLst>
              <a:gd name="connsiteX0" fmla="*/ 681579 w 3547418"/>
              <a:gd name="connsiteY0" fmla="*/ 828984 h 897849"/>
              <a:gd name="connsiteX1" fmla="*/ 2815179 w 3547418"/>
              <a:gd name="connsiteY1" fmla="*/ 864843 h 897849"/>
              <a:gd name="connsiteX2" fmla="*/ 3532356 w 3547418"/>
              <a:gd name="connsiteY2" fmla="*/ 506255 h 897849"/>
              <a:gd name="connsiteX3" fmla="*/ 3084120 w 3547418"/>
              <a:gd name="connsiteY3" fmla="*/ 93878 h 897849"/>
              <a:gd name="connsiteX4" fmla="*/ 753297 w 3547418"/>
              <a:gd name="connsiteY4" fmla="*/ 22160 h 897849"/>
              <a:gd name="connsiteX5" fmla="*/ 261 w 3547418"/>
              <a:gd name="connsiteY5" fmla="*/ 398678 h 897849"/>
              <a:gd name="connsiteX6" fmla="*/ 681579 w 3547418"/>
              <a:gd name="connsiteY6" fmla="*/ 828984 h 89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7418" h="897849">
                <a:moveTo>
                  <a:pt x="681579" y="828984"/>
                </a:moveTo>
                <a:cubicBezTo>
                  <a:pt x="1150732" y="906678"/>
                  <a:pt x="2340050" y="918631"/>
                  <a:pt x="2815179" y="864843"/>
                </a:cubicBezTo>
                <a:cubicBezTo>
                  <a:pt x="3290308" y="811055"/>
                  <a:pt x="3487533" y="634749"/>
                  <a:pt x="3532356" y="506255"/>
                </a:cubicBezTo>
                <a:cubicBezTo>
                  <a:pt x="3577180" y="377761"/>
                  <a:pt x="3547296" y="174560"/>
                  <a:pt x="3084120" y="93878"/>
                </a:cubicBezTo>
                <a:cubicBezTo>
                  <a:pt x="2620944" y="13196"/>
                  <a:pt x="1267273" y="-28640"/>
                  <a:pt x="753297" y="22160"/>
                </a:cubicBezTo>
                <a:cubicBezTo>
                  <a:pt x="239321" y="72960"/>
                  <a:pt x="9226" y="261219"/>
                  <a:pt x="261" y="398678"/>
                </a:cubicBezTo>
                <a:cubicBezTo>
                  <a:pt x="-8704" y="536137"/>
                  <a:pt x="212426" y="751290"/>
                  <a:pt x="681579" y="828984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2415636" y="2489754"/>
            <a:ext cx="4919197" cy="7352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9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48565" y="3727612"/>
            <a:ext cx="154254" cy="21677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0838" y="6076826"/>
            <a:ext cx="177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state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endParaRPr lang="en-US" sz="2800" i="1" dirty="0">
              <a:solidFill>
                <a:schemeClr val="accent6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285707" y="5426567"/>
            <a:ext cx="1229968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812256" y="5426568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7396825" y="3828074"/>
                <a:ext cx="2300008" cy="1948387"/>
              </a:xfrm>
              <a:prstGeom prst="roundRect">
                <a:avLst/>
              </a:prstGeom>
              <a:solidFill>
                <a:srgbClr val="EFB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Value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Network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(Parameter: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𝐰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  <a:endParaRPr lang="en-US" altLang="zh-CN" sz="20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825" y="3828074"/>
                <a:ext cx="2300008" cy="1948387"/>
              </a:xfrm>
              <a:prstGeom prst="roundRect">
                <a:avLst/>
              </a:prstGeom>
              <a:blipFill rotWithShape="0">
                <a:blip r:embed="rId3"/>
                <a:stretch>
                  <a:fillRect l="-1852" r="-18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 flipH="1">
            <a:off x="1285190" y="4252793"/>
            <a:ext cx="6004658" cy="1329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58867" y="5426566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9797141" y="4805170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Updating Policy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by DPG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1"/>
              <p:cNvSpPr txBox="1">
                <a:spLocks/>
              </p:cNvSpPr>
              <p:nvPr/>
            </p:nvSpPr>
            <p:spPr>
              <a:xfrm>
                <a:off x="1174352" y="1149925"/>
                <a:ext cx="10103248" cy="22610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b="1" dirty="0" smtClean="0"/>
                  <a:t>Goal:</a:t>
                </a:r>
                <a:r>
                  <a:rPr lang="zh-CN" altLang="en-US" b="1" dirty="0" smtClean="0"/>
                  <a:t>  </a:t>
                </a:r>
                <a:r>
                  <a:rPr lang="en-US" altLang="zh-CN" dirty="0" smtClean="0"/>
                  <a:t>Increasing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DPG:</a:t>
                </a:r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𝐠</m:t>
                    </m:r>
                    <m:r>
                      <a:rPr lang="en-US" altLang="zh-CN" b="0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52" y="1149925"/>
                <a:ext cx="10103248" cy="2261062"/>
              </a:xfrm>
              <a:prstGeom prst="rect">
                <a:avLst/>
              </a:prstGeom>
              <a:blipFill rotWithShape="0">
                <a:blip r:embed="rId4"/>
                <a:stretch>
                  <a:fillRect l="-1086" t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1548" y="3410986"/>
            <a:ext cx="11591255" cy="312416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027309" y="4692649"/>
            <a:ext cx="165800" cy="2104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447614" y="5090539"/>
            <a:ext cx="132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endParaRPr lang="en-US" sz="2400" i="1" dirty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520656" y="5468240"/>
                <a:ext cx="1179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𝑞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b="1" i="0" smtClean="0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656" y="5468240"/>
                <a:ext cx="117910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2574979" y="4725802"/>
                <a:ext cx="2191101" cy="1461864"/>
              </a:xfrm>
              <a:prstGeom prst="roundRect">
                <a:avLst/>
              </a:prstGeom>
              <a:solidFill>
                <a:srgbClr val="F6DC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Policy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Network</a:t>
                </a:r>
              </a:p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(Parameter: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𝛉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979" y="4725802"/>
                <a:ext cx="2191101" cy="1461864"/>
              </a:xfrm>
              <a:prstGeom prst="roundRect">
                <a:avLst/>
              </a:prstGeom>
              <a:blipFill rotWithShape="0">
                <a:blip r:embed="rId7"/>
                <a:stretch>
                  <a:fillRect l="-3056" r="-3056" b="-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5934014" y="5218015"/>
            <a:ext cx="168145" cy="447607"/>
            <a:chOff x="7302611" y="4197731"/>
            <a:chExt cx="168145" cy="447607"/>
          </a:xfrm>
          <a:solidFill>
            <a:srgbClr val="FF0000"/>
          </a:solidFill>
        </p:grpSpPr>
        <p:sp>
          <p:nvSpPr>
            <p:cNvPr id="22" name="Rectangle 21"/>
            <p:cNvSpPr/>
            <p:nvPr/>
          </p:nvSpPr>
          <p:spPr>
            <a:xfrm>
              <a:off x="7302611" y="4197731"/>
              <a:ext cx="168145" cy="2085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02611" y="4434936"/>
              <a:ext cx="165800" cy="2104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reeform 1"/>
          <p:cNvSpPr/>
          <p:nvPr/>
        </p:nvSpPr>
        <p:spPr>
          <a:xfrm>
            <a:off x="6099814" y="4966447"/>
            <a:ext cx="4962633" cy="387699"/>
          </a:xfrm>
          <a:custGeom>
            <a:avLst/>
            <a:gdLst>
              <a:gd name="connsiteX0" fmla="*/ 7100047 w 7100047"/>
              <a:gd name="connsiteY0" fmla="*/ 0 h 788894"/>
              <a:gd name="connsiteX1" fmla="*/ 3567953 w 7100047"/>
              <a:gd name="connsiteY1" fmla="*/ 161365 h 788894"/>
              <a:gd name="connsiteX2" fmla="*/ 2241176 w 7100047"/>
              <a:gd name="connsiteY2" fmla="*/ 376518 h 788894"/>
              <a:gd name="connsiteX3" fmla="*/ 1201271 w 7100047"/>
              <a:gd name="connsiteY3" fmla="*/ 717177 h 788894"/>
              <a:gd name="connsiteX4" fmla="*/ 0 w 7100047"/>
              <a:gd name="connsiteY4" fmla="*/ 788894 h 788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0047" h="788894">
                <a:moveTo>
                  <a:pt x="7100047" y="0"/>
                </a:moveTo>
                <a:lnTo>
                  <a:pt x="3567953" y="161365"/>
                </a:lnTo>
                <a:cubicBezTo>
                  <a:pt x="2758141" y="224118"/>
                  <a:pt x="2635623" y="283883"/>
                  <a:pt x="2241176" y="376518"/>
                </a:cubicBezTo>
                <a:cubicBezTo>
                  <a:pt x="1846729" y="469153"/>
                  <a:pt x="1574800" y="648448"/>
                  <a:pt x="1201271" y="717177"/>
                </a:cubicBezTo>
                <a:cubicBezTo>
                  <a:pt x="827742" y="785906"/>
                  <a:pt x="0" y="788894"/>
                  <a:pt x="0" y="788894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447525" y="5375196"/>
            <a:ext cx="1580827" cy="340963"/>
          </a:xfrm>
          <a:custGeom>
            <a:avLst/>
            <a:gdLst>
              <a:gd name="connsiteX0" fmla="*/ 1580827 w 1580827"/>
              <a:gd name="connsiteY0" fmla="*/ 0 h 340963"/>
              <a:gd name="connsiteX1" fmla="*/ 635431 w 1580827"/>
              <a:gd name="connsiteY1" fmla="*/ 123986 h 340963"/>
              <a:gd name="connsiteX2" fmla="*/ 387458 w 1580827"/>
              <a:gd name="connsiteY2" fmla="*/ 294468 h 340963"/>
              <a:gd name="connsiteX3" fmla="*/ 0 w 1580827"/>
              <a:gd name="connsiteY3" fmla="*/ 340963 h 34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0827" h="340963">
                <a:moveTo>
                  <a:pt x="1580827" y="0"/>
                </a:moveTo>
                <a:cubicBezTo>
                  <a:pt x="1207576" y="37454"/>
                  <a:pt x="834326" y="74908"/>
                  <a:pt x="635431" y="123986"/>
                </a:cubicBezTo>
                <a:cubicBezTo>
                  <a:pt x="436536" y="173064"/>
                  <a:pt x="493363" y="258305"/>
                  <a:pt x="387458" y="294468"/>
                </a:cubicBezTo>
                <a:cubicBezTo>
                  <a:pt x="281553" y="330631"/>
                  <a:pt x="0" y="340963"/>
                  <a:pt x="0" y="340963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189196" y="5766696"/>
            <a:ext cx="1770993" cy="747159"/>
            <a:chOff x="5189196" y="5766696"/>
            <a:chExt cx="1770993" cy="747159"/>
          </a:xfrm>
        </p:grpSpPr>
        <p:sp>
          <p:nvSpPr>
            <p:cNvPr id="16" name="TextBox 15"/>
            <p:cNvSpPr txBox="1"/>
            <p:nvPr/>
          </p:nvSpPr>
          <p:spPr>
            <a:xfrm>
              <a:off x="5189196" y="5766696"/>
              <a:ext cx="17709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action</a:t>
              </a:r>
              <a:endParaRPr lang="en-US" sz="2400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5374708" y="6113745"/>
                  <a:ext cx="148309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sz="20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0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708" y="6113745"/>
                  <a:ext cx="1483098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693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Updating Policy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by DPG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1"/>
              <p:cNvSpPr txBox="1">
                <a:spLocks/>
              </p:cNvSpPr>
              <p:nvPr/>
            </p:nvSpPr>
            <p:spPr>
              <a:xfrm>
                <a:off x="1174352" y="1149925"/>
                <a:ext cx="10103248" cy="22610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b="1" dirty="0" smtClean="0"/>
                  <a:t>Goal:</a:t>
                </a:r>
                <a:r>
                  <a:rPr lang="zh-CN" altLang="en-US" b="1" dirty="0" smtClean="0"/>
                  <a:t>  </a:t>
                </a:r>
                <a:r>
                  <a:rPr lang="en-US" altLang="zh-CN" dirty="0" smtClean="0"/>
                  <a:t>Increasing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DPG:</a:t>
                </a:r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𝐠</m:t>
                    </m:r>
                    <m:r>
                      <a:rPr lang="en-US" altLang="zh-CN" b="0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Gradient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ascent:</a:t>
                </a:r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b="1" i="1" smtClean="0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b="0" i="0" smtClean="0">
                        <a:latin typeface="Cambria Math" charset="0"/>
                      </a:rPr>
                      <m:t>+</m:t>
                    </m:r>
                    <m:r>
                      <a:rPr lang="en-US" altLang="zh-CN" b="0" i="1" smtClean="0">
                        <a:latin typeface="Cambria Math" charset="0"/>
                      </a:rPr>
                      <m:t>𝛽</m:t>
                    </m:r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r>
                      <a:rPr lang="en-US" altLang="zh-CN" b="1">
                        <a:latin typeface="Cambria Math" charset="0"/>
                      </a:rPr>
                      <m:t>𝐠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52" y="1149925"/>
                <a:ext cx="10103248" cy="2261062"/>
              </a:xfrm>
              <a:prstGeom prst="rect">
                <a:avLst/>
              </a:prstGeom>
              <a:blipFill rotWithShape="0">
                <a:blip r:embed="rId3"/>
                <a:stretch>
                  <a:fillRect l="-1086" t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4092015" y="3092309"/>
            <a:ext cx="232428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96743" y="3092309"/>
            <a:ext cx="573061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85674" y="3092309"/>
            <a:ext cx="573061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48565" y="3727612"/>
            <a:ext cx="154254" cy="21677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10838" y="6076826"/>
            <a:ext cx="177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state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endParaRPr lang="en-US" sz="2800" i="1" dirty="0">
              <a:solidFill>
                <a:schemeClr val="accent6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1285707" y="5426567"/>
            <a:ext cx="1229968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812256" y="5426568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7396825" y="3828074"/>
                <a:ext cx="2300008" cy="1948387"/>
              </a:xfrm>
              <a:prstGeom prst="roundRect">
                <a:avLst/>
              </a:prstGeom>
              <a:solidFill>
                <a:srgbClr val="EFB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Value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Network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(Parameter: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𝐰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  <a:endParaRPr lang="en-US" altLang="zh-CN" sz="20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825" y="3828074"/>
                <a:ext cx="2300008" cy="1948387"/>
              </a:xfrm>
              <a:prstGeom prst="roundRect">
                <a:avLst/>
              </a:prstGeom>
              <a:blipFill rotWithShape="0">
                <a:blip r:embed="rId4"/>
                <a:stretch>
                  <a:fillRect l="-1852" r="-18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H="1">
            <a:off x="1285190" y="4252793"/>
            <a:ext cx="6004658" cy="1329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258867" y="5426566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9797141" y="4805170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1548" y="3410986"/>
            <a:ext cx="11591255" cy="312416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447614" y="4692649"/>
            <a:ext cx="1325189" cy="1144923"/>
            <a:chOff x="10447614" y="4692649"/>
            <a:chExt cx="1325189" cy="1144923"/>
          </a:xfrm>
        </p:grpSpPr>
        <p:sp>
          <p:nvSpPr>
            <p:cNvPr id="49" name="Rectangle 48"/>
            <p:cNvSpPr/>
            <p:nvPr/>
          </p:nvSpPr>
          <p:spPr>
            <a:xfrm>
              <a:off x="11027309" y="4692649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447614" y="5090539"/>
              <a:ext cx="1325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7030A0"/>
                  </a:solidFill>
                  <a:latin typeface="Courier New" charset="0"/>
                  <a:ea typeface="Courier New" charset="0"/>
                  <a:cs typeface="Courier New" charset="0"/>
                </a:rPr>
                <a:t>value</a:t>
              </a:r>
              <a:endParaRPr lang="en-US" sz="2400" i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/>
                <p:cNvSpPr/>
                <p:nvPr/>
              </p:nvSpPr>
              <p:spPr>
                <a:xfrm>
                  <a:off x="10520656" y="5468240"/>
                  <a:ext cx="11791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 i="0" smtClean="0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0656" y="5468240"/>
                  <a:ext cx="117910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ounded Rectangle 51"/>
              <p:cNvSpPr/>
              <p:nvPr/>
            </p:nvSpPr>
            <p:spPr>
              <a:xfrm>
                <a:off x="2574979" y="4725802"/>
                <a:ext cx="2191101" cy="1461864"/>
              </a:xfrm>
              <a:prstGeom prst="roundRect">
                <a:avLst/>
              </a:prstGeom>
              <a:solidFill>
                <a:srgbClr val="F6DC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Policy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Network</a:t>
                </a:r>
              </a:p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(Parameter: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𝛉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</a:p>
            </p:txBody>
          </p:sp>
        </mc:Choice>
        <mc:Fallback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979" y="4725802"/>
                <a:ext cx="2191101" cy="1461864"/>
              </a:xfrm>
              <a:prstGeom prst="roundRect">
                <a:avLst/>
              </a:prstGeom>
              <a:blipFill rotWithShape="0">
                <a:blip r:embed="rId6"/>
                <a:stretch>
                  <a:fillRect l="-3056" r="-3056" b="-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5934014" y="5218015"/>
            <a:ext cx="168145" cy="447607"/>
            <a:chOff x="7302611" y="4197731"/>
            <a:chExt cx="168145" cy="447607"/>
          </a:xfrm>
          <a:solidFill>
            <a:srgbClr val="FF0000"/>
          </a:solidFill>
        </p:grpSpPr>
        <p:sp>
          <p:nvSpPr>
            <p:cNvPr id="54" name="Rectangle 53"/>
            <p:cNvSpPr/>
            <p:nvPr/>
          </p:nvSpPr>
          <p:spPr>
            <a:xfrm>
              <a:off x="7302611" y="4197731"/>
              <a:ext cx="168145" cy="2085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302611" y="4434936"/>
              <a:ext cx="165800" cy="2104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189196" y="5766696"/>
            <a:ext cx="1770993" cy="747159"/>
            <a:chOff x="5189196" y="5766696"/>
            <a:chExt cx="1770993" cy="747159"/>
          </a:xfrm>
        </p:grpSpPr>
        <p:sp>
          <p:nvSpPr>
            <p:cNvPr id="59" name="TextBox 58"/>
            <p:cNvSpPr txBox="1"/>
            <p:nvPr/>
          </p:nvSpPr>
          <p:spPr>
            <a:xfrm>
              <a:off x="5189196" y="5766696"/>
              <a:ext cx="17709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action</a:t>
              </a:r>
              <a:endParaRPr lang="en-US" sz="2400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5374708" y="6113745"/>
                  <a:ext cx="148309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sz="20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0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708" y="6113745"/>
                  <a:ext cx="1483098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Freeform 60"/>
          <p:cNvSpPr/>
          <p:nvPr/>
        </p:nvSpPr>
        <p:spPr>
          <a:xfrm>
            <a:off x="10300633" y="4194393"/>
            <a:ext cx="1664984" cy="1923420"/>
          </a:xfrm>
          <a:custGeom>
            <a:avLst/>
            <a:gdLst>
              <a:gd name="connsiteX0" fmla="*/ 5740 w 1664984"/>
              <a:gd name="connsiteY0" fmla="*/ 873553 h 1923420"/>
              <a:gd name="connsiteX1" fmla="*/ 98730 w 1664984"/>
              <a:gd name="connsiteY1" fmla="*/ 1617471 h 1923420"/>
              <a:gd name="connsiteX2" fmla="*/ 548181 w 1664984"/>
              <a:gd name="connsiteY2" fmla="*/ 1896441 h 1923420"/>
              <a:gd name="connsiteX3" fmla="*/ 1214608 w 1664984"/>
              <a:gd name="connsiteY3" fmla="*/ 1880943 h 1923420"/>
              <a:gd name="connsiteX4" fmla="*/ 1555570 w 1664984"/>
              <a:gd name="connsiteY4" fmla="*/ 1617471 h 1923420"/>
              <a:gd name="connsiteX5" fmla="*/ 1664059 w 1664984"/>
              <a:gd name="connsiteY5" fmla="*/ 904549 h 1923420"/>
              <a:gd name="connsiteX6" fmla="*/ 1509075 w 1664984"/>
              <a:gd name="connsiteY6" fmla="*/ 393105 h 1923420"/>
              <a:gd name="connsiteX7" fmla="*/ 1106120 w 1664984"/>
              <a:gd name="connsiteY7" fmla="*/ 83139 h 1923420"/>
              <a:gd name="connsiteX8" fmla="*/ 284709 w 1664984"/>
              <a:gd name="connsiteY8" fmla="*/ 21146 h 1923420"/>
              <a:gd name="connsiteX9" fmla="*/ 36736 w 1664984"/>
              <a:gd name="connsiteY9" fmla="*/ 393105 h 1923420"/>
              <a:gd name="connsiteX10" fmla="*/ 5740 w 1664984"/>
              <a:gd name="connsiteY10" fmla="*/ 873553 h 192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4984" h="1923420">
                <a:moveTo>
                  <a:pt x="5740" y="873553"/>
                </a:moveTo>
                <a:cubicBezTo>
                  <a:pt x="16072" y="1077614"/>
                  <a:pt x="8323" y="1446990"/>
                  <a:pt x="98730" y="1617471"/>
                </a:cubicBezTo>
                <a:cubicBezTo>
                  <a:pt x="189137" y="1787952"/>
                  <a:pt x="362201" y="1852529"/>
                  <a:pt x="548181" y="1896441"/>
                </a:cubicBezTo>
                <a:cubicBezTo>
                  <a:pt x="734161" y="1940353"/>
                  <a:pt x="1046710" y="1927438"/>
                  <a:pt x="1214608" y="1880943"/>
                </a:cubicBezTo>
                <a:cubicBezTo>
                  <a:pt x="1382506" y="1834448"/>
                  <a:pt x="1480662" y="1780203"/>
                  <a:pt x="1555570" y="1617471"/>
                </a:cubicBezTo>
                <a:cubicBezTo>
                  <a:pt x="1630478" y="1454739"/>
                  <a:pt x="1671808" y="1108610"/>
                  <a:pt x="1664059" y="904549"/>
                </a:cubicBezTo>
                <a:cubicBezTo>
                  <a:pt x="1656310" y="700488"/>
                  <a:pt x="1602065" y="530007"/>
                  <a:pt x="1509075" y="393105"/>
                </a:cubicBezTo>
                <a:cubicBezTo>
                  <a:pt x="1416085" y="256203"/>
                  <a:pt x="1310181" y="145132"/>
                  <a:pt x="1106120" y="83139"/>
                </a:cubicBezTo>
                <a:cubicBezTo>
                  <a:pt x="902059" y="21146"/>
                  <a:pt x="462940" y="-30515"/>
                  <a:pt x="284709" y="21146"/>
                </a:cubicBezTo>
                <a:cubicBezTo>
                  <a:pt x="106478" y="72807"/>
                  <a:pt x="78065" y="256203"/>
                  <a:pt x="36736" y="393105"/>
                </a:cubicBezTo>
                <a:cubicBezTo>
                  <a:pt x="-4593" y="530007"/>
                  <a:pt x="-4592" y="669492"/>
                  <a:pt x="5740" y="873553"/>
                </a:cubicBezTo>
                <a:close/>
              </a:path>
            </a:pathLst>
          </a:custGeom>
          <a:noFill/>
          <a:ln w="7620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1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62780" y="1825625"/>
                <a:ext cx="6282812" cy="4351338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space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𝒜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subset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space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𝒜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continuous: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𝒜</m:t>
                    </m:r>
                    <m:r>
                      <a:rPr lang="en-US" altLang="zh-CN" i="1" dirty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0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°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360°</m:t>
                        </m:r>
                      </m:e>
                    </m:d>
                    <m:r>
                      <a:rPr lang="en-US" altLang="zh-CN" i="1" dirty="0">
                        <a:latin typeface="Cambria Math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0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°,180°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Actions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2</m:t>
                    </m:r>
                  </m:oMath>
                </a14:m>
                <a:r>
                  <a:rPr lang="en-US" altLang="zh-CN" dirty="0" smtClean="0"/>
                  <a:t>-dim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vectors.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2780" y="1825625"/>
                <a:ext cx="6282812" cy="4351338"/>
              </a:xfrm>
              <a:blipFill rotWithShape="0">
                <a:blip r:embed="rId3"/>
                <a:stretch>
                  <a:fillRect l="-174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Continuous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Action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Space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81" y="2085042"/>
            <a:ext cx="2961150" cy="2961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590115" y="4277033"/>
            <a:ext cx="2499082" cy="1622700"/>
            <a:chOff x="1590115" y="4277033"/>
            <a:chExt cx="2499082" cy="16227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1590115" y="5376513"/>
                  <a:ext cx="249908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0°,</m:t>
                            </m:r>
                            <m:r>
                              <a:rPr lang="zh-CN" altLang="en-US" sz="2800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18</m:t>
                            </m:r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0°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0115" y="5376513"/>
                  <a:ext cx="2499082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urved Connector 9"/>
            <p:cNvCxnSpPr>
              <a:stCxn id="8" idx="0"/>
            </p:cNvCxnSpPr>
            <p:nvPr/>
          </p:nvCxnSpPr>
          <p:spPr>
            <a:xfrm rot="16200000" flipV="1">
              <a:off x="2197444" y="4734301"/>
              <a:ext cx="1099480" cy="184944"/>
            </a:xfrm>
            <a:prstGeom prst="curvedConnector3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935196" y="1317153"/>
            <a:ext cx="2499082" cy="1426050"/>
            <a:chOff x="935196" y="1317153"/>
            <a:chExt cx="2499082" cy="14260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935196" y="1317153"/>
                  <a:ext cx="249908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0°,</m:t>
                            </m:r>
                            <m:r>
                              <a:rPr lang="zh-CN" altLang="en-US" sz="2800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360°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196" y="1317153"/>
                  <a:ext cx="2499082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urved Connector 10"/>
            <p:cNvCxnSpPr>
              <a:stCxn id="7" idx="2"/>
            </p:cNvCxnSpPr>
            <p:nvPr/>
          </p:nvCxnSpPr>
          <p:spPr>
            <a:xfrm rot="16200000" flipH="1">
              <a:off x="1733323" y="2291787"/>
              <a:ext cx="902830" cy="2"/>
            </a:xfrm>
            <a:prstGeom prst="curvedConnector3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563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Improvement: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Using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Target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42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3369"/>
                <a:ext cx="10515600" cy="3657600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makes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prediction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 </a:t>
                </a:r>
                <a:endParaRPr lang="en-US" altLang="zh-CN" dirty="0"/>
              </a:p>
              <a:p>
                <a:pPr marL="0" indent="0" algn="ctr">
                  <a:spcBef>
                    <a:spcPts val="4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makes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prediction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𝑡</m:t>
                    </m:r>
                    <m:r>
                      <a:rPr lang="en-US" altLang="zh-CN" i="1"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 </a:t>
                </a:r>
                <a:endParaRPr lang="en-US" altLang="zh-CN" dirty="0"/>
              </a:p>
              <a:p>
                <a:pPr marL="0" indent="0" algn="ctr">
                  <a:spcBef>
                    <a:spcPts val="4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en-US" dirty="0"/>
                  <a:t> 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3369"/>
                <a:ext cx="10515600" cy="3657600"/>
              </a:xfrm>
              <a:blipFill rotWithShape="0">
                <a:blip r:embed="rId3"/>
                <a:stretch>
                  <a:fillRect l="-1043" t="-2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Bootstrapping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731117" y="2401527"/>
            <a:ext cx="2677073" cy="913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79802" y="3671248"/>
            <a:ext cx="3640551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0043" y="3671248"/>
            <a:ext cx="921374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26672" y="3671248"/>
            <a:ext cx="2830249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3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3369"/>
                <a:ext cx="10515600" cy="3657600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makes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prediction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 </a:t>
                </a:r>
                <a:endParaRPr lang="en-US" altLang="zh-CN" dirty="0"/>
              </a:p>
              <a:p>
                <a:pPr marL="0" indent="0" algn="ctr">
                  <a:spcBef>
                    <a:spcPts val="4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makes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prediction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𝑡</m:t>
                    </m:r>
                    <m:r>
                      <a:rPr lang="en-US" altLang="zh-CN" i="1"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 </a:t>
                </a:r>
                <a:endParaRPr lang="en-US" altLang="zh-CN" dirty="0"/>
              </a:p>
              <a:p>
                <a:pPr marL="0" indent="0" algn="ctr">
                  <a:spcBef>
                    <a:spcPts val="4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en-US" dirty="0"/>
                  <a:t> 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error: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3369"/>
                <a:ext cx="10515600" cy="3657600"/>
              </a:xfrm>
              <a:blipFill rotWithShape="0">
                <a:blip r:embed="rId3"/>
                <a:stretch>
                  <a:fillRect l="-1043" t="-2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Bootstrapping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089400" y="3708400"/>
            <a:ext cx="2298700" cy="698970"/>
          </a:xfrm>
          <a:custGeom>
            <a:avLst/>
            <a:gdLst>
              <a:gd name="connsiteX0" fmla="*/ 1125718 w 3857842"/>
              <a:gd name="connsiteY0" fmla="*/ 0 h 698970"/>
              <a:gd name="connsiteX1" fmla="*/ 3145018 w 3857842"/>
              <a:gd name="connsiteY1" fmla="*/ 0 h 698970"/>
              <a:gd name="connsiteX2" fmla="*/ 3703818 w 3857842"/>
              <a:gd name="connsiteY2" fmla="*/ 63500 h 698970"/>
              <a:gd name="connsiteX3" fmla="*/ 3856218 w 3857842"/>
              <a:gd name="connsiteY3" fmla="*/ 355600 h 698970"/>
              <a:gd name="connsiteX4" fmla="*/ 3754618 w 3857842"/>
              <a:gd name="connsiteY4" fmla="*/ 596900 h 698970"/>
              <a:gd name="connsiteX5" fmla="*/ 3335518 w 3857842"/>
              <a:gd name="connsiteY5" fmla="*/ 685800 h 698970"/>
              <a:gd name="connsiteX6" fmla="*/ 2586218 w 3857842"/>
              <a:gd name="connsiteY6" fmla="*/ 698500 h 698970"/>
              <a:gd name="connsiteX7" fmla="*/ 859018 w 3857842"/>
              <a:gd name="connsiteY7" fmla="*/ 685800 h 698970"/>
              <a:gd name="connsiteX8" fmla="*/ 173218 w 3857842"/>
              <a:gd name="connsiteY8" fmla="*/ 647700 h 698970"/>
              <a:gd name="connsiteX9" fmla="*/ 20818 w 3857842"/>
              <a:gd name="connsiteY9" fmla="*/ 431800 h 698970"/>
              <a:gd name="connsiteX10" fmla="*/ 8118 w 3857842"/>
              <a:gd name="connsiteY10" fmla="*/ 241300 h 698970"/>
              <a:gd name="connsiteX11" fmla="*/ 84318 w 3857842"/>
              <a:gd name="connsiteY11" fmla="*/ 50800 h 698970"/>
              <a:gd name="connsiteX12" fmla="*/ 224018 w 3857842"/>
              <a:gd name="connsiteY12" fmla="*/ 38100 h 698970"/>
              <a:gd name="connsiteX13" fmla="*/ 1125718 w 3857842"/>
              <a:gd name="connsiteY13" fmla="*/ 0 h 69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57842" h="698970">
                <a:moveTo>
                  <a:pt x="1125718" y="0"/>
                </a:moveTo>
                <a:lnTo>
                  <a:pt x="3145018" y="0"/>
                </a:lnTo>
                <a:cubicBezTo>
                  <a:pt x="3574701" y="10583"/>
                  <a:pt x="3585285" y="4233"/>
                  <a:pt x="3703818" y="63500"/>
                </a:cubicBezTo>
                <a:cubicBezTo>
                  <a:pt x="3822351" y="122767"/>
                  <a:pt x="3847751" y="266700"/>
                  <a:pt x="3856218" y="355600"/>
                </a:cubicBezTo>
                <a:cubicBezTo>
                  <a:pt x="3864685" y="444500"/>
                  <a:pt x="3841401" y="541867"/>
                  <a:pt x="3754618" y="596900"/>
                </a:cubicBezTo>
                <a:cubicBezTo>
                  <a:pt x="3667835" y="651933"/>
                  <a:pt x="3530251" y="668867"/>
                  <a:pt x="3335518" y="685800"/>
                </a:cubicBezTo>
                <a:cubicBezTo>
                  <a:pt x="3140785" y="702733"/>
                  <a:pt x="2586218" y="698500"/>
                  <a:pt x="2586218" y="698500"/>
                </a:cubicBezTo>
                <a:lnTo>
                  <a:pt x="859018" y="685800"/>
                </a:lnTo>
                <a:cubicBezTo>
                  <a:pt x="456851" y="677333"/>
                  <a:pt x="312918" y="690033"/>
                  <a:pt x="173218" y="647700"/>
                </a:cubicBezTo>
                <a:cubicBezTo>
                  <a:pt x="33518" y="605367"/>
                  <a:pt x="48335" y="499533"/>
                  <a:pt x="20818" y="431800"/>
                </a:cubicBezTo>
                <a:cubicBezTo>
                  <a:pt x="-6699" y="364067"/>
                  <a:pt x="-2465" y="304800"/>
                  <a:pt x="8118" y="241300"/>
                </a:cubicBezTo>
                <a:cubicBezTo>
                  <a:pt x="18701" y="177800"/>
                  <a:pt x="48335" y="84667"/>
                  <a:pt x="84318" y="50800"/>
                </a:cubicBezTo>
                <a:cubicBezTo>
                  <a:pt x="120301" y="16933"/>
                  <a:pt x="224018" y="38100"/>
                  <a:pt x="224018" y="38100"/>
                </a:cubicBezTo>
                <a:lnTo>
                  <a:pt x="1125718" y="0"/>
                </a:ln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55646" y="4495681"/>
            <a:ext cx="136620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B24FB"/>
                </a:solidFill>
              </a:rPr>
              <a:t>TD</a:t>
            </a:r>
            <a:r>
              <a:rPr lang="zh-CN" altLang="en-US" sz="2400" b="1" dirty="0" smtClean="0">
                <a:solidFill>
                  <a:srgbClr val="0B24FB"/>
                </a:solidFill>
              </a:rPr>
              <a:t> </a:t>
            </a:r>
            <a:r>
              <a:rPr lang="en-US" altLang="zh-CN" sz="2400" b="1" dirty="0" smtClean="0">
                <a:solidFill>
                  <a:srgbClr val="0B24FB"/>
                </a:solidFill>
              </a:rPr>
              <a:t>target</a:t>
            </a:r>
            <a:endParaRPr lang="en-US" sz="2400" b="1" dirty="0">
              <a:solidFill>
                <a:srgbClr val="0B24FB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605265" y="4328029"/>
            <a:ext cx="3640551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6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3369"/>
                <a:ext cx="10515600" cy="3657600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makes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prediction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 </a:t>
                </a:r>
                <a:endParaRPr lang="en-US" altLang="zh-CN" dirty="0"/>
              </a:p>
              <a:p>
                <a:pPr marL="0" indent="0" algn="ctr">
                  <a:spcBef>
                    <a:spcPts val="4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makes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prediction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𝑡</m:t>
                    </m:r>
                    <m:r>
                      <a:rPr lang="en-US" altLang="zh-CN" i="1"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 </a:t>
                </a:r>
                <a:endParaRPr lang="en-US" altLang="zh-CN" dirty="0"/>
              </a:p>
              <a:p>
                <a:pPr marL="0" indent="0" algn="ctr">
                  <a:spcBef>
                    <a:spcPts val="4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en-US" dirty="0"/>
                  <a:t> 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error: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3369"/>
                <a:ext cx="10515600" cy="3657600"/>
              </a:xfrm>
              <a:blipFill rotWithShape="0">
                <a:blip r:embed="rId3"/>
                <a:stretch>
                  <a:fillRect l="-1043" t="-2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Bootstrapping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7414" y="5409106"/>
            <a:ext cx="704923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Bootstrapping: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/>
              <a:t>Using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one’s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estimate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update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oneself.</a:t>
            </a:r>
            <a:endParaRPr lang="en-US" sz="2400" dirty="0"/>
          </a:p>
        </p:txBody>
      </p:sp>
      <p:cxnSp>
        <p:nvCxnSpPr>
          <p:cNvPr id="7" name="Curved Connector 6"/>
          <p:cNvCxnSpPr/>
          <p:nvPr/>
        </p:nvCxnSpPr>
        <p:spPr>
          <a:xfrm rot="16200000" flipH="1">
            <a:off x="3288632" y="4716378"/>
            <a:ext cx="1042737" cy="272716"/>
          </a:xfrm>
          <a:prstGeom prst="curvedConnector3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5400000">
            <a:off x="5035383" y="4796087"/>
            <a:ext cx="966734" cy="189300"/>
          </a:xfrm>
          <a:prstGeom prst="curvedConnector3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301140" y="4284873"/>
            <a:ext cx="477864" cy="1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25762" y="4311798"/>
            <a:ext cx="676217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3369"/>
                <a:ext cx="10515600" cy="3657600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makes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prediction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 </a:t>
                </a:r>
                <a:endParaRPr lang="en-US" altLang="zh-CN" dirty="0"/>
              </a:p>
              <a:p>
                <a:pPr marL="0" indent="0" algn="ctr">
                  <a:spcBef>
                    <a:spcPts val="4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makes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prediction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𝑡</m:t>
                    </m:r>
                    <m:r>
                      <a:rPr lang="en-US" altLang="zh-CN" i="1"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 </a:t>
                </a:r>
                <a:endParaRPr lang="en-US" altLang="zh-CN" dirty="0"/>
              </a:p>
              <a:p>
                <a:pPr marL="0" indent="0" algn="ctr">
                  <a:spcBef>
                    <a:spcPts val="4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en-US" dirty="0"/>
                  <a:t> 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error: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3369"/>
                <a:ext cx="10515600" cy="3657600"/>
              </a:xfrm>
              <a:blipFill rotWithShape="0">
                <a:blip r:embed="rId3"/>
                <a:stretch>
                  <a:fillRect l="-1043" t="-2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Bootstrapping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1316" y="5482389"/>
            <a:ext cx="788036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Basic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idea:</a:t>
            </a:r>
            <a:r>
              <a:rPr lang="zh-CN" altLang="en-US" sz="2400" b="1" dirty="0" smtClean="0"/>
              <a:t> </a:t>
            </a:r>
            <a:r>
              <a:rPr lang="en-US" altLang="zh-CN" sz="2400" dirty="0" smtClean="0"/>
              <a:t>Computing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0B24FB"/>
                </a:solidFill>
              </a:rPr>
              <a:t>TD</a:t>
            </a:r>
            <a:r>
              <a:rPr lang="zh-CN" altLang="en-US" sz="2400" dirty="0" smtClean="0">
                <a:solidFill>
                  <a:srgbClr val="0B24FB"/>
                </a:solidFill>
              </a:rPr>
              <a:t> </a:t>
            </a:r>
            <a:r>
              <a:rPr lang="en-US" altLang="zh-CN" sz="2400" dirty="0" smtClean="0">
                <a:solidFill>
                  <a:srgbClr val="0B24FB"/>
                </a:solidFill>
              </a:rPr>
              <a:t>target</a:t>
            </a:r>
            <a:r>
              <a:rPr lang="zh-CN" altLang="en-US" sz="2400" dirty="0" smtClean="0">
                <a:solidFill>
                  <a:srgbClr val="0B24FB"/>
                </a:solidFill>
              </a:rPr>
              <a:t> </a:t>
            </a:r>
            <a:r>
              <a:rPr lang="en-US" altLang="zh-CN" sz="2400" dirty="0" smtClean="0"/>
              <a:t>using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different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networks.</a:t>
            </a:r>
            <a:endParaRPr lang="en-US" sz="2400" dirty="0"/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4921083" y="4871087"/>
            <a:ext cx="966734" cy="39300"/>
          </a:xfrm>
          <a:prstGeom prst="curvedConnector3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4089400" y="3708400"/>
            <a:ext cx="2298700" cy="698970"/>
          </a:xfrm>
          <a:custGeom>
            <a:avLst/>
            <a:gdLst>
              <a:gd name="connsiteX0" fmla="*/ 1125718 w 3857842"/>
              <a:gd name="connsiteY0" fmla="*/ 0 h 698970"/>
              <a:gd name="connsiteX1" fmla="*/ 3145018 w 3857842"/>
              <a:gd name="connsiteY1" fmla="*/ 0 h 698970"/>
              <a:gd name="connsiteX2" fmla="*/ 3703818 w 3857842"/>
              <a:gd name="connsiteY2" fmla="*/ 63500 h 698970"/>
              <a:gd name="connsiteX3" fmla="*/ 3856218 w 3857842"/>
              <a:gd name="connsiteY3" fmla="*/ 355600 h 698970"/>
              <a:gd name="connsiteX4" fmla="*/ 3754618 w 3857842"/>
              <a:gd name="connsiteY4" fmla="*/ 596900 h 698970"/>
              <a:gd name="connsiteX5" fmla="*/ 3335518 w 3857842"/>
              <a:gd name="connsiteY5" fmla="*/ 685800 h 698970"/>
              <a:gd name="connsiteX6" fmla="*/ 2586218 w 3857842"/>
              <a:gd name="connsiteY6" fmla="*/ 698500 h 698970"/>
              <a:gd name="connsiteX7" fmla="*/ 859018 w 3857842"/>
              <a:gd name="connsiteY7" fmla="*/ 685800 h 698970"/>
              <a:gd name="connsiteX8" fmla="*/ 173218 w 3857842"/>
              <a:gd name="connsiteY8" fmla="*/ 647700 h 698970"/>
              <a:gd name="connsiteX9" fmla="*/ 20818 w 3857842"/>
              <a:gd name="connsiteY9" fmla="*/ 431800 h 698970"/>
              <a:gd name="connsiteX10" fmla="*/ 8118 w 3857842"/>
              <a:gd name="connsiteY10" fmla="*/ 241300 h 698970"/>
              <a:gd name="connsiteX11" fmla="*/ 84318 w 3857842"/>
              <a:gd name="connsiteY11" fmla="*/ 50800 h 698970"/>
              <a:gd name="connsiteX12" fmla="*/ 224018 w 3857842"/>
              <a:gd name="connsiteY12" fmla="*/ 38100 h 698970"/>
              <a:gd name="connsiteX13" fmla="*/ 1125718 w 3857842"/>
              <a:gd name="connsiteY13" fmla="*/ 0 h 69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57842" h="698970">
                <a:moveTo>
                  <a:pt x="1125718" y="0"/>
                </a:moveTo>
                <a:lnTo>
                  <a:pt x="3145018" y="0"/>
                </a:lnTo>
                <a:cubicBezTo>
                  <a:pt x="3574701" y="10583"/>
                  <a:pt x="3585285" y="4233"/>
                  <a:pt x="3703818" y="63500"/>
                </a:cubicBezTo>
                <a:cubicBezTo>
                  <a:pt x="3822351" y="122767"/>
                  <a:pt x="3847751" y="266700"/>
                  <a:pt x="3856218" y="355600"/>
                </a:cubicBezTo>
                <a:cubicBezTo>
                  <a:pt x="3864685" y="444500"/>
                  <a:pt x="3841401" y="541867"/>
                  <a:pt x="3754618" y="596900"/>
                </a:cubicBezTo>
                <a:cubicBezTo>
                  <a:pt x="3667835" y="651933"/>
                  <a:pt x="3530251" y="668867"/>
                  <a:pt x="3335518" y="685800"/>
                </a:cubicBezTo>
                <a:cubicBezTo>
                  <a:pt x="3140785" y="702733"/>
                  <a:pt x="2586218" y="698500"/>
                  <a:pt x="2586218" y="698500"/>
                </a:cubicBezTo>
                <a:lnTo>
                  <a:pt x="859018" y="685800"/>
                </a:lnTo>
                <a:cubicBezTo>
                  <a:pt x="456851" y="677333"/>
                  <a:pt x="312918" y="690033"/>
                  <a:pt x="173218" y="647700"/>
                </a:cubicBezTo>
                <a:cubicBezTo>
                  <a:pt x="33518" y="605367"/>
                  <a:pt x="48335" y="499533"/>
                  <a:pt x="20818" y="431800"/>
                </a:cubicBezTo>
                <a:cubicBezTo>
                  <a:pt x="-6699" y="364067"/>
                  <a:pt x="-2465" y="304800"/>
                  <a:pt x="8118" y="241300"/>
                </a:cubicBezTo>
                <a:cubicBezTo>
                  <a:pt x="18701" y="177800"/>
                  <a:pt x="48335" y="84667"/>
                  <a:pt x="84318" y="50800"/>
                </a:cubicBezTo>
                <a:cubicBezTo>
                  <a:pt x="120301" y="16933"/>
                  <a:pt x="224018" y="38100"/>
                  <a:pt x="224018" y="38100"/>
                </a:cubicBezTo>
                <a:lnTo>
                  <a:pt x="1125718" y="0"/>
                </a:ln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64779" y="4057885"/>
            <a:ext cx="136620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B24FB"/>
                </a:solidFill>
              </a:rPr>
              <a:t>TD</a:t>
            </a:r>
            <a:r>
              <a:rPr lang="zh-CN" altLang="en-US" sz="2400" b="1" dirty="0" smtClean="0">
                <a:solidFill>
                  <a:srgbClr val="0B24FB"/>
                </a:solidFill>
              </a:rPr>
              <a:t> </a:t>
            </a:r>
            <a:r>
              <a:rPr lang="en-US" altLang="zh-CN" sz="2400" b="1" dirty="0" smtClean="0">
                <a:solidFill>
                  <a:srgbClr val="0B24FB"/>
                </a:solidFill>
              </a:rPr>
              <a:t>target</a:t>
            </a:r>
            <a:endParaRPr lang="en-US" sz="2400" b="1" dirty="0">
              <a:solidFill>
                <a:srgbClr val="0B24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78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3369"/>
                <a:ext cx="10515600" cy="3657600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makes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prediction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 </a:t>
                </a:r>
                <a:endParaRPr lang="en-US" altLang="zh-CN" dirty="0"/>
              </a:p>
              <a:p>
                <a:pPr marL="0" indent="0" algn="ctr">
                  <a:spcBef>
                    <a:spcPts val="4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1200"/>
                  </a:spcAft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3369"/>
                <a:ext cx="10515600" cy="3657600"/>
              </a:xfrm>
              <a:blipFill rotWithShape="0">
                <a:blip r:embed="rId3"/>
                <a:stretch>
                  <a:fillRect l="-1043" t="-2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Using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target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networks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731117" y="2401527"/>
            <a:ext cx="2677073" cy="913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56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3369"/>
                <a:ext cx="10515600" cy="3657600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makes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prediction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 </a:t>
                </a:r>
                <a:endParaRPr lang="en-US" altLang="zh-CN" dirty="0"/>
              </a:p>
              <a:p>
                <a:pPr marL="0" indent="0" algn="ctr">
                  <a:spcBef>
                    <a:spcPts val="4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Target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make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prediction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𝑡</m:t>
                    </m:r>
                    <m:r>
                      <a:rPr lang="en-US" altLang="zh-CN" i="1"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 </a:t>
                </a:r>
                <a:endParaRPr lang="en-US" altLang="zh-CN" dirty="0"/>
              </a:p>
              <a:p>
                <a:pPr marL="0" indent="0" algn="ctr">
                  <a:spcBef>
                    <a:spcPts val="4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b="1" i="0" smtClean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en-US" dirty="0"/>
                  <a:t> 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b="1" i="0" smtClean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3369"/>
                <a:ext cx="10515600" cy="3657600"/>
              </a:xfrm>
              <a:blipFill rotWithShape="0">
                <a:blip r:embed="rId3"/>
                <a:stretch>
                  <a:fillRect l="-1043" t="-2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Using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target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136900" y="2990364"/>
            <a:ext cx="2743200" cy="768836"/>
          </a:xfrm>
          <a:custGeom>
            <a:avLst/>
            <a:gdLst>
              <a:gd name="connsiteX0" fmla="*/ 1125718 w 3857842"/>
              <a:gd name="connsiteY0" fmla="*/ 0 h 698970"/>
              <a:gd name="connsiteX1" fmla="*/ 3145018 w 3857842"/>
              <a:gd name="connsiteY1" fmla="*/ 0 h 698970"/>
              <a:gd name="connsiteX2" fmla="*/ 3703818 w 3857842"/>
              <a:gd name="connsiteY2" fmla="*/ 63500 h 698970"/>
              <a:gd name="connsiteX3" fmla="*/ 3856218 w 3857842"/>
              <a:gd name="connsiteY3" fmla="*/ 355600 h 698970"/>
              <a:gd name="connsiteX4" fmla="*/ 3754618 w 3857842"/>
              <a:gd name="connsiteY4" fmla="*/ 596900 h 698970"/>
              <a:gd name="connsiteX5" fmla="*/ 3335518 w 3857842"/>
              <a:gd name="connsiteY5" fmla="*/ 685800 h 698970"/>
              <a:gd name="connsiteX6" fmla="*/ 2586218 w 3857842"/>
              <a:gd name="connsiteY6" fmla="*/ 698500 h 698970"/>
              <a:gd name="connsiteX7" fmla="*/ 859018 w 3857842"/>
              <a:gd name="connsiteY7" fmla="*/ 685800 h 698970"/>
              <a:gd name="connsiteX8" fmla="*/ 173218 w 3857842"/>
              <a:gd name="connsiteY8" fmla="*/ 647700 h 698970"/>
              <a:gd name="connsiteX9" fmla="*/ 20818 w 3857842"/>
              <a:gd name="connsiteY9" fmla="*/ 431800 h 698970"/>
              <a:gd name="connsiteX10" fmla="*/ 8118 w 3857842"/>
              <a:gd name="connsiteY10" fmla="*/ 241300 h 698970"/>
              <a:gd name="connsiteX11" fmla="*/ 84318 w 3857842"/>
              <a:gd name="connsiteY11" fmla="*/ 50800 h 698970"/>
              <a:gd name="connsiteX12" fmla="*/ 224018 w 3857842"/>
              <a:gd name="connsiteY12" fmla="*/ 38100 h 698970"/>
              <a:gd name="connsiteX13" fmla="*/ 1125718 w 3857842"/>
              <a:gd name="connsiteY13" fmla="*/ 0 h 69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57842" h="698970">
                <a:moveTo>
                  <a:pt x="1125718" y="0"/>
                </a:moveTo>
                <a:lnTo>
                  <a:pt x="3145018" y="0"/>
                </a:lnTo>
                <a:cubicBezTo>
                  <a:pt x="3574701" y="10583"/>
                  <a:pt x="3585285" y="4233"/>
                  <a:pt x="3703818" y="63500"/>
                </a:cubicBezTo>
                <a:cubicBezTo>
                  <a:pt x="3822351" y="122767"/>
                  <a:pt x="3847751" y="266700"/>
                  <a:pt x="3856218" y="355600"/>
                </a:cubicBezTo>
                <a:cubicBezTo>
                  <a:pt x="3864685" y="444500"/>
                  <a:pt x="3841401" y="541867"/>
                  <a:pt x="3754618" y="596900"/>
                </a:cubicBezTo>
                <a:cubicBezTo>
                  <a:pt x="3667835" y="651933"/>
                  <a:pt x="3530251" y="668867"/>
                  <a:pt x="3335518" y="685800"/>
                </a:cubicBezTo>
                <a:cubicBezTo>
                  <a:pt x="3140785" y="702733"/>
                  <a:pt x="2586218" y="698500"/>
                  <a:pt x="2586218" y="698500"/>
                </a:cubicBezTo>
                <a:lnTo>
                  <a:pt x="859018" y="685800"/>
                </a:lnTo>
                <a:cubicBezTo>
                  <a:pt x="456851" y="677333"/>
                  <a:pt x="312918" y="690033"/>
                  <a:pt x="173218" y="647700"/>
                </a:cubicBezTo>
                <a:cubicBezTo>
                  <a:pt x="33518" y="605367"/>
                  <a:pt x="48335" y="499533"/>
                  <a:pt x="20818" y="431800"/>
                </a:cubicBezTo>
                <a:cubicBezTo>
                  <a:pt x="-6699" y="364067"/>
                  <a:pt x="-2465" y="304800"/>
                  <a:pt x="8118" y="241300"/>
                </a:cubicBezTo>
                <a:cubicBezTo>
                  <a:pt x="18701" y="177800"/>
                  <a:pt x="48335" y="84667"/>
                  <a:pt x="84318" y="50800"/>
                </a:cubicBezTo>
                <a:cubicBezTo>
                  <a:pt x="120301" y="16933"/>
                  <a:pt x="224018" y="38100"/>
                  <a:pt x="224018" y="38100"/>
                </a:cubicBezTo>
                <a:lnTo>
                  <a:pt x="1125718" y="0"/>
                </a:ln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8112868" y="2990365"/>
            <a:ext cx="1950957" cy="731808"/>
          </a:xfrm>
          <a:custGeom>
            <a:avLst/>
            <a:gdLst>
              <a:gd name="connsiteX0" fmla="*/ 13662 w 1867342"/>
              <a:gd name="connsiteY0" fmla="*/ 304982 h 690567"/>
              <a:gd name="connsiteX1" fmla="*/ 62300 w 1867342"/>
              <a:gd name="connsiteY1" fmla="*/ 587084 h 690567"/>
              <a:gd name="connsiteX2" fmla="*/ 276309 w 1867342"/>
              <a:gd name="connsiteY2" fmla="*/ 664905 h 690567"/>
              <a:gd name="connsiteX3" fmla="*/ 782147 w 1867342"/>
              <a:gd name="connsiteY3" fmla="*/ 684361 h 690567"/>
              <a:gd name="connsiteX4" fmla="*/ 1521449 w 1867342"/>
              <a:gd name="connsiteY4" fmla="*/ 674633 h 690567"/>
              <a:gd name="connsiteX5" fmla="*/ 1813279 w 1867342"/>
              <a:gd name="connsiteY5" fmla="*/ 518990 h 690567"/>
              <a:gd name="connsiteX6" fmla="*/ 1852190 w 1867342"/>
              <a:gd name="connsiteY6" fmla="*/ 188250 h 690567"/>
              <a:gd name="connsiteX7" fmla="*/ 1638181 w 1867342"/>
              <a:gd name="connsiteY7" fmla="*/ 22880 h 690567"/>
              <a:gd name="connsiteX8" fmla="*/ 889151 w 1867342"/>
              <a:gd name="connsiteY8" fmla="*/ 3424 h 690567"/>
              <a:gd name="connsiteX9" fmla="*/ 276309 w 1867342"/>
              <a:gd name="connsiteY9" fmla="*/ 42335 h 690567"/>
              <a:gd name="connsiteX10" fmla="*/ 13662 w 1867342"/>
              <a:gd name="connsiteY10" fmla="*/ 304982 h 69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67342" h="690567">
                <a:moveTo>
                  <a:pt x="13662" y="304982"/>
                </a:moveTo>
                <a:cubicBezTo>
                  <a:pt x="-22006" y="395773"/>
                  <a:pt x="18526" y="527097"/>
                  <a:pt x="62300" y="587084"/>
                </a:cubicBezTo>
                <a:cubicBezTo>
                  <a:pt x="106074" y="647071"/>
                  <a:pt x="156335" y="648692"/>
                  <a:pt x="276309" y="664905"/>
                </a:cubicBezTo>
                <a:cubicBezTo>
                  <a:pt x="396283" y="681118"/>
                  <a:pt x="782147" y="684361"/>
                  <a:pt x="782147" y="684361"/>
                </a:cubicBezTo>
                <a:cubicBezTo>
                  <a:pt x="989670" y="685982"/>
                  <a:pt x="1349594" y="702195"/>
                  <a:pt x="1521449" y="674633"/>
                </a:cubicBezTo>
                <a:cubicBezTo>
                  <a:pt x="1693304" y="647071"/>
                  <a:pt x="1758156" y="600054"/>
                  <a:pt x="1813279" y="518990"/>
                </a:cubicBezTo>
                <a:cubicBezTo>
                  <a:pt x="1868402" y="437926"/>
                  <a:pt x="1881373" y="270935"/>
                  <a:pt x="1852190" y="188250"/>
                </a:cubicBezTo>
                <a:cubicBezTo>
                  <a:pt x="1823007" y="105565"/>
                  <a:pt x="1798688" y="53684"/>
                  <a:pt x="1638181" y="22880"/>
                </a:cubicBezTo>
                <a:cubicBezTo>
                  <a:pt x="1477675" y="-7924"/>
                  <a:pt x="1116130" y="182"/>
                  <a:pt x="889151" y="3424"/>
                </a:cubicBezTo>
                <a:cubicBezTo>
                  <a:pt x="662172" y="6666"/>
                  <a:pt x="420603" y="-1440"/>
                  <a:pt x="276309" y="42335"/>
                </a:cubicBezTo>
                <a:cubicBezTo>
                  <a:pt x="132016" y="86109"/>
                  <a:pt x="49330" y="214191"/>
                  <a:pt x="13662" y="30498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02325" y="3832147"/>
            <a:ext cx="2877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B24FB"/>
                </a:solidFill>
              </a:rPr>
              <a:t>Target</a:t>
            </a:r>
            <a:r>
              <a:rPr lang="zh-CN" altLang="en-US" sz="2400" b="1" dirty="0" smtClean="0">
                <a:solidFill>
                  <a:srgbClr val="0B24FB"/>
                </a:solidFill>
              </a:rPr>
              <a:t> </a:t>
            </a:r>
            <a:r>
              <a:rPr lang="en-US" altLang="zh-CN" sz="2400" b="1" dirty="0" smtClean="0">
                <a:solidFill>
                  <a:srgbClr val="0B24FB"/>
                </a:solidFill>
              </a:rPr>
              <a:t>value</a:t>
            </a:r>
            <a:r>
              <a:rPr lang="zh-CN" altLang="en-US" sz="2400" b="1" dirty="0" smtClean="0">
                <a:solidFill>
                  <a:srgbClr val="0B24FB"/>
                </a:solidFill>
              </a:rPr>
              <a:t> </a:t>
            </a:r>
            <a:r>
              <a:rPr lang="en-US" altLang="zh-CN" sz="2400" b="1" dirty="0" smtClean="0">
                <a:solidFill>
                  <a:srgbClr val="0B24FB"/>
                </a:solidFill>
              </a:rPr>
              <a:t>network</a:t>
            </a:r>
            <a:endParaRPr lang="en-US" sz="2400" b="1" dirty="0">
              <a:solidFill>
                <a:srgbClr val="0B24F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16853" y="3759200"/>
            <a:ext cx="2942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B24FB"/>
                </a:solidFill>
              </a:rPr>
              <a:t>Target</a:t>
            </a:r>
            <a:r>
              <a:rPr lang="zh-CN" altLang="en-US" sz="2400" b="1" dirty="0" smtClean="0">
                <a:solidFill>
                  <a:srgbClr val="0B24FB"/>
                </a:solidFill>
              </a:rPr>
              <a:t> </a:t>
            </a:r>
            <a:r>
              <a:rPr lang="en-US" altLang="zh-CN" sz="2400" b="1" dirty="0" smtClean="0">
                <a:solidFill>
                  <a:srgbClr val="0B24FB"/>
                </a:solidFill>
              </a:rPr>
              <a:t>policy</a:t>
            </a:r>
            <a:r>
              <a:rPr lang="zh-CN" altLang="en-US" sz="2400" b="1" dirty="0" smtClean="0">
                <a:solidFill>
                  <a:srgbClr val="0B24FB"/>
                </a:solidFill>
              </a:rPr>
              <a:t> </a:t>
            </a:r>
            <a:r>
              <a:rPr lang="en-US" altLang="zh-CN" sz="2400" b="1" dirty="0" smtClean="0">
                <a:solidFill>
                  <a:srgbClr val="0B24FB"/>
                </a:solidFill>
              </a:rPr>
              <a:t>network</a:t>
            </a:r>
            <a:endParaRPr lang="en-US" sz="2400" b="1" dirty="0">
              <a:solidFill>
                <a:srgbClr val="0B24F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2753" y="4839355"/>
            <a:ext cx="7010574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same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network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structure,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different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parameters.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080908" y="3669256"/>
            <a:ext cx="75528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/>
      <p:bldP spid="11" grpId="0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99181" y="1407354"/>
                <a:ext cx="9793637" cy="487828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makes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decision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  <m:r>
                      <a:rPr lang="en-US" altLang="zh-CN" b="0" i="0" smtClean="0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policy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DPG: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b="1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𝛽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9181" y="1407354"/>
                <a:ext cx="9793637" cy="4878281"/>
              </a:xfrm>
              <a:blipFill rotWithShape="0">
                <a:blip r:embed="rId3"/>
                <a:stretch>
                  <a:fillRect l="-1121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Updating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and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value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97127" y="2030278"/>
            <a:ext cx="2185261" cy="803285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433347" y="1875295"/>
            <a:ext cx="1951237" cy="4002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87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99181" y="1407354"/>
                <a:ext cx="9793637" cy="487828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makes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decision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  <m:r>
                      <a:rPr lang="en-US" altLang="zh-CN" b="0" i="0" smtClean="0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policy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DPG: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b="1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𝛽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computes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0" smtClean="0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T</a:t>
                </a:r>
                <a:r>
                  <a:rPr lang="en-US" altLang="zh-CN" dirty="0" smtClean="0"/>
                  <a:t>arget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networks,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b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b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compute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 dirty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9181" y="1407354"/>
                <a:ext cx="9793637" cy="4878281"/>
              </a:xfrm>
              <a:blipFill rotWithShape="0">
                <a:blip r:embed="rId3"/>
                <a:stretch>
                  <a:fillRect l="-1121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Updating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and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value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networks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208979" y="3471620"/>
            <a:ext cx="2385190" cy="4002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966534" y="4091553"/>
            <a:ext cx="1287391" cy="1418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948249" y="4091553"/>
            <a:ext cx="1831901" cy="1418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160917" y="4091553"/>
            <a:ext cx="696005" cy="1418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17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99181" y="1407354"/>
                <a:ext cx="9793637" cy="487828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makes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decision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  <m:r>
                      <a:rPr lang="en-US" altLang="zh-CN" b="0" i="0" smtClean="0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policy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DPG: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b="1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𝛽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computes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0" smtClean="0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T</a:t>
                </a:r>
                <a:r>
                  <a:rPr lang="en-US" altLang="zh-CN" dirty="0" smtClean="0"/>
                  <a:t>arget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networks,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b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b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compute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 dirty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error: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 dirty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TD: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𝛼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9181" y="1407354"/>
                <a:ext cx="9793637" cy="4878281"/>
              </a:xfrm>
              <a:blipFill rotWithShape="0">
                <a:blip r:embed="rId3"/>
                <a:stretch>
                  <a:fillRect l="-1121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Updating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and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value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networks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864086" y="4804475"/>
            <a:ext cx="3753690" cy="1418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992161" y="5654298"/>
            <a:ext cx="3753690" cy="1418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7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Deterministic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Policy Gradient (DPG)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763152" y="5010293"/>
            <a:ext cx="870379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Reference:</a:t>
            </a:r>
            <a:endParaRPr lang="en-US" altLang="zh-CN" b="1" dirty="0"/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Silver </a:t>
            </a:r>
            <a:r>
              <a:rPr lang="en-US" altLang="zh-CN" dirty="0" smtClean="0"/>
              <a:t>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Deterministic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olicy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radient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lgorithms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dirty="0" smtClean="0"/>
              <a:t>In </a:t>
            </a:r>
            <a:r>
              <a:rPr lang="en-US" i="1" dirty="0" smtClean="0"/>
              <a:t>ICML</a:t>
            </a:r>
            <a:r>
              <a:rPr lang="en-US" dirty="0" smtClean="0"/>
              <a:t>, 2014.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Lillicrap</a:t>
            </a:r>
            <a:r>
              <a:rPr lang="zh-CN" altLang="en-US" dirty="0" smtClean="0"/>
              <a:t> </a:t>
            </a:r>
            <a:r>
              <a:rPr lang="en-US" altLang="zh-CN" dirty="0" smtClean="0"/>
              <a:t>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Continuous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control with deep reinforcement learning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ICLR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 smtClean="0"/>
              <a:t>201</a:t>
            </a:r>
            <a:r>
              <a:rPr lang="en-US" altLang="zh-CN" dirty="0" smtClean="0"/>
              <a:t>6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11730" y="1546839"/>
                <a:ext cx="9168539" cy="3645093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Set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hyper-parameter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𝜏</m:t>
                    </m:r>
                    <m:r>
                      <a:rPr lang="en-US" altLang="zh-CN" b="0" i="1" smtClean="0">
                        <a:latin typeface="Cambria Math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0,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target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weighted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averaging: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−</m:t>
                        </m:r>
                      </m:sup>
                    </m:sSup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r>
                      <a:rPr lang="en-US" altLang="zh-CN" b="0" i="1" smtClean="0">
                        <a:latin typeface="Cambria Math" charset="0"/>
                      </a:rPr>
                      <m:t>𝜏</m:t>
                    </m:r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b="1" i="0" smtClean="0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𝜏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−</m:t>
                        </m:r>
                      </m:sup>
                    </m:sSup>
                    <m:r>
                      <a:rPr lang="zh-CN" altLang="en-US" b="0" i="1" smtClean="0">
                        <a:latin typeface="Cambria Math" charset="0"/>
                      </a:rPr>
                      <m:t>  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zh-CN" altLang="en-US" b="0" i="1" smtClean="0">
                        <a:latin typeface="Cambria Math" charset="0"/>
                      </a:rPr>
                      <m:t>  </m:t>
                    </m:r>
                    <m:r>
                      <a:rPr lang="en-US" altLang="zh-CN" i="1">
                        <a:latin typeface="Cambria Math" charset="0"/>
                      </a:rPr>
                      <m:t>𝜏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b="1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𝜏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1730" y="1546839"/>
                <a:ext cx="9168539" cy="3645093"/>
              </a:xfrm>
              <a:blipFill rotWithShape="0">
                <a:blip r:embed="rId3"/>
                <a:stretch>
                  <a:fillRect l="-1197" t="-2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Updating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target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networks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023002" y="3369385"/>
            <a:ext cx="3113608" cy="4002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873544" y="3369385"/>
            <a:ext cx="682957" cy="4002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23002" y="4048728"/>
            <a:ext cx="3113608" cy="4002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873544" y="4048728"/>
            <a:ext cx="682957" cy="4002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29424" y="2045776"/>
            <a:ext cx="1457358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413042" y="3369385"/>
            <a:ext cx="729450" cy="679343"/>
            <a:chOff x="5413042" y="3369385"/>
            <a:chExt cx="729450" cy="679343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5413042" y="3369385"/>
              <a:ext cx="682957" cy="400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459535" y="4044726"/>
              <a:ext cx="682957" cy="400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888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922" y="1797803"/>
            <a:ext cx="7718156" cy="4007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dirty="0" smtClean="0"/>
              <a:t>Target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networks</a:t>
            </a:r>
            <a:r>
              <a:rPr lang="en-US" altLang="zh-CN" sz="3200" dirty="0"/>
              <a:t>.</a:t>
            </a:r>
            <a:endParaRPr lang="en-US" altLang="zh-CN" sz="3200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dirty="0" smtClean="0"/>
              <a:t>Experience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replay.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dirty="0" smtClean="0"/>
              <a:t>Multi-step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target.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3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Improvements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64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Stochastic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VS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Deterministic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8977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55935" y="1606194"/>
            <a:ext cx="10880129" cy="897772"/>
            <a:chOff x="641311" y="1812175"/>
            <a:chExt cx="10880129" cy="897772"/>
          </a:xfrm>
        </p:grpSpPr>
        <p:sp>
          <p:nvSpPr>
            <p:cNvPr id="6" name="Rounded Rectangle 5"/>
            <p:cNvSpPr/>
            <p:nvPr/>
          </p:nvSpPr>
          <p:spPr>
            <a:xfrm>
              <a:off x="641311" y="1812175"/>
              <a:ext cx="10880129" cy="89777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8801" y="1962975"/>
              <a:ext cx="14702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 smtClean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Policy:</a:t>
              </a:r>
              <a:endParaRPr lang="en-US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71343" y="436081"/>
            <a:ext cx="2141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Stochastic</a:t>
            </a:r>
          </a:p>
          <a:p>
            <a:pPr algn="ctr"/>
            <a:r>
              <a:rPr lang="en-US" altLang="zh-CN" sz="3000" b="1" dirty="0" smtClean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Policy</a:t>
            </a:r>
            <a:endParaRPr lang="en-US" sz="3000" b="1" dirty="0">
              <a:solidFill>
                <a:schemeClr val="tx2"/>
              </a:solidFill>
              <a:latin typeface="Lucida Bright" charset="0"/>
              <a:ea typeface="Lucida Bright" charset="0"/>
              <a:cs typeface="Lucida Br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94500" y="436081"/>
            <a:ext cx="2807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Deterministic</a:t>
            </a:r>
          </a:p>
          <a:p>
            <a:pPr algn="ctr"/>
            <a:r>
              <a:rPr lang="en-US" altLang="zh-CN" sz="3000" b="1" dirty="0" smtClean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Policy</a:t>
            </a:r>
            <a:endParaRPr lang="en-US" sz="3000" b="1" dirty="0">
              <a:solidFill>
                <a:schemeClr val="tx2"/>
              </a:solidFill>
              <a:latin typeface="Lucida Bright" charset="0"/>
              <a:ea typeface="Lucida Bright" charset="0"/>
              <a:cs typeface="Lucida Br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512278" y="1743189"/>
                <a:ext cx="186006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zh-CN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3200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3200" b="1"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78" y="1743189"/>
                <a:ext cx="1860060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9077432" y="1760290"/>
                <a:ext cx="14878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3200" b="1" i="0" smtClean="0"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432" y="1760290"/>
                <a:ext cx="1487843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89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55935" y="1606194"/>
            <a:ext cx="10880129" cy="897772"/>
            <a:chOff x="641311" y="1812175"/>
            <a:chExt cx="10880129" cy="897772"/>
          </a:xfrm>
        </p:grpSpPr>
        <p:sp>
          <p:nvSpPr>
            <p:cNvPr id="6" name="Rounded Rectangle 5"/>
            <p:cNvSpPr/>
            <p:nvPr/>
          </p:nvSpPr>
          <p:spPr>
            <a:xfrm>
              <a:off x="641311" y="1812175"/>
              <a:ext cx="10880129" cy="89777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8801" y="1962975"/>
              <a:ext cx="14702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 smtClean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Policy:</a:t>
              </a:r>
              <a:endParaRPr lang="en-US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71343" y="436081"/>
            <a:ext cx="2141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Stochastic</a:t>
            </a:r>
          </a:p>
          <a:p>
            <a:pPr algn="ctr"/>
            <a:r>
              <a:rPr lang="en-US" altLang="zh-CN" sz="3000" b="1" dirty="0" smtClean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Policy</a:t>
            </a:r>
            <a:endParaRPr lang="en-US" sz="3000" b="1" dirty="0">
              <a:solidFill>
                <a:schemeClr val="tx2"/>
              </a:solidFill>
              <a:latin typeface="Lucida Bright" charset="0"/>
              <a:ea typeface="Lucida Bright" charset="0"/>
              <a:cs typeface="Lucida Br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94500" y="436081"/>
            <a:ext cx="2807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Deterministic</a:t>
            </a:r>
          </a:p>
          <a:p>
            <a:pPr algn="ctr"/>
            <a:r>
              <a:rPr lang="en-US" altLang="zh-CN" sz="3000" b="1" dirty="0" smtClean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Policy</a:t>
            </a:r>
            <a:endParaRPr lang="en-US" sz="3000" b="1" dirty="0">
              <a:solidFill>
                <a:schemeClr val="tx2"/>
              </a:solidFill>
              <a:latin typeface="Lucida Bright" charset="0"/>
              <a:ea typeface="Lucida Bright" charset="0"/>
              <a:cs typeface="Lucida Br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512278" y="1743189"/>
                <a:ext cx="186006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zh-CN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3200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3200" b="1"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78" y="1743189"/>
                <a:ext cx="1860060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9077432" y="1760290"/>
                <a:ext cx="14878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3200" b="1" i="0" smtClean="0"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432" y="1760290"/>
                <a:ext cx="1487843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655935" y="2750183"/>
            <a:ext cx="10880129" cy="897772"/>
            <a:chOff x="641311" y="1812175"/>
            <a:chExt cx="10880129" cy="897772"/>
          </a:xfrm>
        </p:grpSpPr>
        <p:sp>
          <p:nvSpPr>
            <p:cNvPr id="29" name="Rounded Rectangle 28"/>
            <p:cNvSpPr/>
            <p:nvPr/>
          </p:nvSpPr>
          <p:spPr>
            <a:xfrm>
              <a:off x="641311" y="1812175"/>
              <a:ext cx="10880129" cy="89777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8801" y="1962975"/>
              <a:ext cx="16498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 smtClean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Output:</a:t>
              </a:r>
              <a:endParaRPr lang="en-US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3676505" y="2734794"/>
            <a:ext cx="353160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/>
              <a:t>Probability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distribution</a:t>
            </a:r>
          </a:p>
          <a:p>
            <a:pPr algn="ctr"/>
            <a:r>
              <a:rPr lang="en-US" altLang="zh-CN" sz="2800" dirty="0" smtClean="0"/>
              <a:t>over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action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space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101845" y="2900983"/>
                <a:ext cx="159248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/>
                  <a:t>Action</a:t>
                </a:r>
                <a:r>
                  <a:rPr lang="zh-CN" alt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845" y="2900983"/>
                <a:ext cx="1592487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9579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37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55935" y="1606194"/>
            <a:ext cx="10880129" cy="897772"/>
            <a:chOff x="641311" y="1812175"/>
            <a:chExt cx="10880129" cy="897772"/>
          </a:xfrm>
        </p:grpSpPr>
        <p:sp>
          <p:nvSpPr>
            <p:cNvPr id="6" name="Rounded Rectangle 5"/>
            <p:cNvSpPr/>
            <p:nvPr/>
          </p:nvSpPr>
          <p:spPr>
            <a:xfrm>
              <a:off x="641311" y="1812175"/>
              <a:ext cx="10880129" cy="89777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8801" y="1962975"/>
              <a:ext cx="14702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 smtClean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Policy:</a:t>
              </a:r>
              <a:endParaRPr lang="en-US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71343" y="436081"/>
            <a:ext cx="2141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Stochastic</a:t>
            </a:r>
          </a:p>
          <a:p>
            <a:pPr algn="ctr"/>
            <a:r>
              <a:rPr lang="en-US" altLang="zh-CN" sz="3000" b="1" dirty="0" smtClean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Policy</a:t>
            </a:r>
            <a:endParaRPr lang="en-US" sz="3000" b="1" dirty="0">
              <a:solidFill>
                <a:schemeClr val="tx2"/>
              </a:solidFill>
              <a:latin typeface="Lucida Bright" charset="0"/>
              <a:ea typeface="Lucida Bright" charset="0"/>
              <a:cs typeface="Lucida Br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94500" y="436081"/>
            <a:ext cx="2807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Deterministic</a:t>
            </a:r>
          </a:p>
          <a:p>
            <a:pPr algn="ctr"/>
            <a:r>
              <a:rPr lang="en-US" altLang="zh-CN" sz="3000" b="1" dirty="0" smtClean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Policy</a:t>
            </a:r>
            <a:endParaRPr lang="en-US" sz="3000" b="1" dirty="0">
              <a:solidFill>
                <a:schemeClr val="tx2"/>
              </a:solidFill>
              <a:latin typeface="Lucida Bright" charset="0"/>
              <a:ea typeface="Lucida Bright" charset="0"/>
              <a:cs typeface="Lucida Br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512278" y="1743189"/>
                <a:ext cx="186006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zh-CN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3200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3200" b="1"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78" y="1743189"/>
                <a:ext cx="1860060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9077432" y="1760290"/>
                <a:ext cx="14878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3200" b="1" i="0" smtClean="0"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432" y="1760290"/>
                <a:ext cx="1487843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655935" y="2750183"/>
            <a:ext cx="10880129" cy="897772"/>
            <a:chOff x="641311" y="1812175"/>
            <a:chExt cx="10880129" cy="897772"/>
          </a:xfrm>
        </p:grpSpPr>
        <p:sp>
          <p:nvSpPr>
            <p:cNvPr id="29" name="Rounded Rectangle 28"/>
            <p:cNvSpPr/>
            <p:nvPr/>
          </p:nvSpPr>
          <p:spPr>
            <a:xfrm>
              <a:off x="641311" y="1812175"/>
              <a:ext cx="10880129" cy="89777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8801" y="1962975"/>
              <a:ext cx="16498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 smtClean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Output:</a:t>
              </a:r>
              <a:endParaRPr lang="en-US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5935" y="3845249"/>
            <a:ext cx="10880129" cy="897772"/>
            <a:chOff x="641311" y="1812175"/>
            <a:chExt cx="10880129" cy="897772"/>
          </a:xfrm>
        </p:grpSpPr>
        <p:sp>
          <p:nvSpPr>
            <p:cNvPr id="32" name="Rounded Rectangle 31"/>
            <p:cNvSpPr/>
            <p:nvPr/>
          </p:nvSpPr>
          <p:spPr>
            <a:xfrm>
              <a:off x="641311" y="1812175"/>
              <a:ext cx="10880129" cy="89777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8801" y="1962975"/>
              <a:ext cx="17395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 smtClean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Control:</a:t>
              </a:r>
              <a:endParaRPr lang="en-US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3676505" y="2734794"/>
            <a:ext cx="353160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/>
              <a:t>Probability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distribution</a:t>
            </a:r>
          </a:p>
          <a:p>
            <a:pPr algn="ctr"/>
            <a:r>
              <a:rPr lang="en-US" altLang="zh-CN" sz="2800" dirty="0" smtClean="0"/>
              <a:t>over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action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space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101845" y="2900983"/>
                <a:ext cx="159248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/>
                  <a:t>Action</a:t>
                </a:r>
                <a:r>
                  <a:rPr lang="zh-CN" alt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845" y="2900983"/>
                <a:ext cx="1592487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9579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3168501" y="3795994"/>
            <a:ext cx="420820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/>
              <a:t>Randomly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sample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action</a:t>
            </a:r>
          </a:p>
          <a:p>
            <a:pPr algn="ctr"/>
            <a:r>
              <a:rPr lang="en-US" altLang="zh-CN" sz="2800" dirty="0" smtClean="0"/>
              <a:t>from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distribution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8832349" y="3817081"/>
                <a:ext cx="2131481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800" dirty="0" smtClean="0"/>
                  <a:t>Directly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use</a:t>
                </a:r>
              </a:p>
              <a:p>
                <a:pPr algn="ctr"/>
                <a:r>
                  <a:rPr lang="en-US" altLang="zh-CN" sz="2800" dirty="0" smtClean="0"/>
                  <a:t>the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output,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49" y="3817081"/>
                <a:ext cx="2131481" cy="954107"/>
              </a:xfrm>
              <a:prstGeom prst="rect">
                <a:avLst/>
              </a:prstGeom>
              <a:blipFill rotWithShape="0">
                <a:blip r:embed="rId6"/>
                <a:stretch>
                  <a:fillRect l="-5429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20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55935" y="1606194"/>
            <a:ext cx="10880129" cy="897772"/>
            <a:chOff x="641311" y="1812175"/>
            <a:chExt cx="10880129" cy="897772"/>
          </a:xfrm>
        </p:grpSpPr>
        <p:sp>
          <p:nvSpPr>
            <p:cNvPr id="6" name="Rounded Rectangle 5"/>
            <p:cNvSpPr/>
            <p:nvPr/>
          </p:nvSpPr>
          <p:spPr>
            <a:xfrm>
              <a:off x="641311" y="1812175"/>
              <a:ext cx="10880129" cy="89777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8801" y="1962975"/>
              <a:ext cx="14702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 smtClean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Policy:</a:t>
              </a:r>
              <a:endParaRPr lang="en-US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5935" y="4968482"/>
            <a:ext cx="10880129" cy="897772"/>
            <a:chOff x="641311" y="1812175"/>
            <a:chExt cx="10880129" cy="897772"/>
          </a:xfrm>
        </p:grpSpPr>
        <p:sp>
          <p:nvSpPr>
            <p:cNvPr id="12" name="Rounded Rectangle 11"/>
            <p:cNvSpPr/>
            <p:nvPr/>
          </p:nvSpPr>
          <p:spPr>
            <a:xfrm>
              <a:off x="641311" y="1812175"/>
              <a:ext cx="10880129" cy="897772"/>
            </a:xfrm>
            <a:prstGeom prst="roundRect">
              <a:avLst/>
            </a:prstGeom>
            <a:solidFill>
              <a:srgbClr val="F6DC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801" y="1962975"/>
              <a:ext cx="252825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 smtClean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Application:</a:t>
              </a:r>
              <a:endParaRPr lang="en-US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71343" y="436081"/>
            <a:ext cx="2141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Stochastic</a:t>
            </a:r>
          </a:p>
          <a:p>
            <a:pPr algn="ctr"/>
            <a:r>
              <a:rPr lang="en-US" altLang="zh-CN" sz="3000" b="1" dirty="0" smtClean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Policy</a:t>
            </a:r>
            <a:endParaRPr lang="en-US" sz="3000" b="1" dirty="0">
              <a:solidFill>
                <a:schemeClr val="tx2"/>
              </a:solidFill>
              <a:latin typeface="Lucida Bright" charset="0"/>
              <a:ea typeface="Lucida Bright" charset="0"/>
              <a:cs typeface="Lucida Br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94500" y="436081"/>
            <a:ext cx="2807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Deterministic</a:t>
            </a:r>
          </a:p>
          <a:p>
            <a:pPr algn="ctr"/>
            <a:r>
              <a:rPr lang="en-US" altLang="zh-CN" sz="3000" b="1" dirty="0" smtClean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Policy</a:t>
            </a:r>
            <a:endParaRPr lang="en-US" sz="3000" b="1" dirty="0">
              <a:solidFill>
                <a:schemeClr val="tx2"/>
              </a:solidFill>
              <a:latin typeface="Lucida Bright" charset="0"/>
              <a:ea typeface="Lucida Bright" charset="0"/>
              <a:cs typeface="Lucida Br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512278" y="1743189"/>
                <a:ext cx="186006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zh-CN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3200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3200" b="1"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78" y="1743189"/>
                <a:ext cx="1860060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9077432" y="1760290"/>
                <a:ext cx="14878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3200" b="1" i="0" smtClean="0"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432" y="1760290"/>
                <a:ext cx="1487843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655935" y="2750183"/>
            <a:ext cx="10880129" cy="897772"/>
            <a:chOff x="641311" y="1812175"/>
            <a:chExt cx="10880129" cy="897772"/>
          </a:xfrm>
        </p:grpSpPr>
        <p:sp>
          <p:nvSpPr>
            <p:cNvPr id="29" name="Rounded Rectangle 28"/>
            <p:cNvSpPr/>
            <p:nvPr/>
          </p:nvSpPr>
          <p:spPr>
            <a:xfrm>
              <a:off x="641311" y="1812175"/>
              <a:ext cx="10880129" cy="89777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8801" y="1962975"/>
              <a:ext cx="16498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 smtClean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Output:</a:t>
              </a:r>
              <a:endParaRPr lang="en-US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5935" y="3845249"/>
            <a:ext cx="10880129" cy="897772"/>
            <a:chOff x="641311" y="1812175"/>
            <a:chExt cx="10880129" cy="897772"/>
          </a:xfrm>
        </p:grpSpPr>
        <p:sp>
          <p:nvSpPr>
            <p:cNvPr id="32" name="Rounded Rectangle 31"/>
            <p:cNvSpPr/>
            <p:nvPr/>
          </p:nvSpPr>
          <p:spPr>
            <a:xfrm>
              <a:off x="641311" y="1812175"/>
              <a:ext cx="10880129" cy="89777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8801" y="1962975"/>
              <a:ext cx="17395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 smtClean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Control:</a:t>
              </a:r>
              <a:endParaRPr lang="en-US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4232490" y="4964975"/>
            <a:ext cx="24196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/>
              <a:t>Mostly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discrete</a:t>
            </a:r>
          </a:p>
          <a:p>
            <a:pPr algn="ctr"/>
            <a:r>
              <a:rPr lang="en-US" altLang="zh-CN" sz="2800" dirty="0" smtClean="0"/>
              <a:t>control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3676505" y="2734794"/>
            <a:ext cx="353160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/>
              <a:t>Probability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distribution</a:t>
            </a:r>
          </a:p>
          <a:p>
            <a:pPr algn="ctr"/>
            <a:r>
              <a:rPr lang="en-US" altLang="zh-CN" sz="2800" dirty="0" smtClean="0"/>
              <a:t>over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action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space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101845" y="2900983"/>
                <a:ext cx="159248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/>
                  <a:t>Action</a:t>
                </a:r>
                <a:r>
                  <a:rPr lang="zh-CN" alt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845" y="2900983"/>
                <a:ext cx="1592487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9579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3168501" y="3795994"/>
            <a:ext cx="420820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/>
              <a:t>Randomly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sample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action</a:t>
            </a:r>
          </a:p>
          <a:p>
            <a:pPr algn="ctr"/>
            <a:r>
              <a:rPr lang="en-US" altLang="zh-CN" sz="2800" dirty="0" smtClean="0"/>
              <a:t>from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distribution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8832349" y="3817081"/>
                <a:ext cx="2131481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800" dirty="0" smtClean="0"/>
                  <a:t>Directly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use</a:t>
                </a:r>
              </a:p>
              <a:p>
                <a:pPr algn="ctr"/>
                <a:r>
                  <a:rPr lang="en-US" altLang="zh-CN" sz="2800" dirty="0" smtClean="0"/>
                  <a:t>the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output,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49" y="3817081"/>
                <a:ext cx="2131481" cy="954107"/>
              </a:xfrm>
              <a:prstGeom prst="rect">
                <a:avLst/>
              </a:prstGeom>
              <a:blipFill rotWithShape="0">
                <a:blip r:embed="rId6"/>
                <a:stretch>
                  <a:fillRect l="-5429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8972995" y="4964975"/>
            <a:ext cx="185018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/>
              <a:t>Continuous</a:t>
            </a:r>
          </a:p>
          <a:p>
            <a:pPr algn="ctr"/>
            <a:r>
              <a:rPr lang="en-US" altLang="zh-CN" sz="2800" dirty="0" smtClean="0"/>
              <a:t>control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28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Thank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smtClean="0">
                <a:latin typeface="Lucida Bright" panose="02040602050505020304" pitchFamily="18" charset="0"/>
              </a:rPr>
              <a:t>you!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1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H="1">
            <a:off x="1285707" y="5426567"/>
            <a:ext cx="1229968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812256" y="5426568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le 49"/>
              <p:cNvSpPr/>
              <p:nvPr/>
            </p:nvSpPr>
            <p:spPr>
              <a:xfrm>
                <a:off x="2574979" y="4725802"/>
                <a:ext cx="2191101" cy="1461864"/>
              </a:xfrm>
              <a:prstGeom prst="roundRect">
                <a:avLst/>
              </a:prstGeom>
              <a:solidFill>
                <a:srgbClr val="F6DC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Policy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Network</a:t>
                </a:r>
              </a:p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(Parameter: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𝛉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979" y="4725802"/>
                <a:ext cx="2191101" cy="1461864"/>
              </a:xfrm>
              <a:prstGeom prst="roundRect">
                <a:avLst/>
              </a:prstGeom>
              <a:blipFill rotWithShape="0">
                <a:blip r:embed="rId3"/>
                <a:stretch>
                  <a:fillRect l="-3056" r="-3056" b="-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Deterministic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Actor-Critic</a:t>
            </a:r>
            <a:endParaRPr lang="en-US" sz="3600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0838" y="3727612"/>
            <a:ext cx="1775433" cy="2810879"/>
            <a:chOff x="110838" y="3727612"/>
            <a:chExt cx="1775433" cy="2810879"/>
          </a:xfrm>
        </p:grpSpPr>
        <p:sp>
          <p:nvSpPr>
            <p:cNvPr id="22" name="Rectangle 21"/>
            <p:cNvSpPr/>
            <p:nvPr/>
          </p:nvSpPr>
          <p:spPr>
            <a:xfrm>
              <a:off x="948565" y="3727612"/>
              <a:ext cx="154254" cy="21677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838" y="6076826"/>
              <a:ext cx="1775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accent6">
                      <a:lumMod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state</a:t>
              </a:r>
              <a:r>
                <a:rPr lang="zh-CN" alt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2400" b="1" dirty="0" smtClean="0">
                  <a:solidFill>
                    <a:schemeClr val="accent6">
                      <a:lumMod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s</a:t>
              </a:r>
              <a:endParaRPr lang="en-US" sz="2800" i="1" dirty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/>
              <p:cNvSpPr/>
              <p:nvPr/>
            </p:nvSpPr>
            <p:spPr>
              <a:xfrm>
                <a:off x="7396825" y="3828074"/>
                <a:ext cx="2300008" cy="1948387"/>
              </a:xfrm>
              <a:prstGeom prst="roundRect">
                <a:avLst/>
              </a:prstGeom>
              <a:solidFill>
                <a:srgbClr val="EFB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Value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Network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(Parameter: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𝐰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  <a:endParaRPr lang="en-US" altLang="zh-CN" sz="20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825" y="3828074"/>
                <a:ext cx="2300008" cy="1948387"/>
              </a:xfrm>
              <a:prstGeom prst="roundRect">
                <a:avLst/>
              </a:prstGeom>
              <a:blipFill rotWithShape="0">
                <a:blip r:embed="rId5"/>
                <a:stretch>
                  <a:fillRect l="-1852" r="-18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 flipH="1">
            <a:off x="1285190" y="4252793"/>
            <a:ext cx="6004658" cy="1329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258867" y="5426566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9797141" y="4805170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027309" y="4692649"/>
            <a:ext cx="165800" cy="2104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447614" y="5090539"/>
            <a:ext cx="132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endParaRPr lang="en-US" sz="2400" i="1" dirty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0520656" y="5468240"/>
                <a:ext cx="1179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𝑞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b="1" i="0" smtClean="0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656" y="5468240"/>
                <a:ext cx="117910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189196" y="5218015"/>
            <a:ext cx="1770993" cy="1295840"/>
            <a:chOff x="5189196" y="5218015"/>
            <a:chExt cx="1770993" cy="1295840"/>
          </a:xfrm>
        </p:grpSpPr>
        <p:sp>
          <p:nvSpPr>
            <p:cNvPr id="32" name="TextBox 31"/>
            <p:cNvSpPr txBox="1"/>
            <p:nvPr/>
          </p:nvSpPr>
          <p:spPr>
            <a:xfrm>
              <a:off x="5189196" y="5766696"/>
              <a:ext cx="17709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action</a:t>
              </a:r>
              <a:endParaRPr lang="en-US" sz="2400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374708" y="5218015"/>
              <a:ext cx="1483098" cy="1295840"/>
              <a:chOff x="5374708" y="5218015"/>
              <a:chExt cx="1483098" cy="12958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5374708" y="6113745"/>
                    <a:ext cx="148309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altLang="zh-CN" sz="2000" i="1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zh-CN" sz="2000" i="1">
                              <a:latin typeface="Cambria Math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latin typeface="Cambria Math" charset="0"/>
                                </a:rPr>
                                <m:t>;</m:t>
                              </m:r>
                              <m:r>
                                <a:rPr lang="en-US" altLang="zh-CN" sz="2000" b="1">
                                  <a:latin typeface="Cambria Math" charset="0"/>
                                </a:rPr>
                                <m:t>𝛉</m:t>
                              </m:r>
                            </m:e>
                          </m:d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4708" y="6113745"/>
                    <a:ext cx="1483098" cy="40011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/>
              <p:cNvGrpSpPr/>
              <p:nvPr/>
            </p:nvGrpSpPr>
            <p:grpSpPr>
              <a:xfrm>
                <a:off x="5934014" y="5218015"/>
                <a:ext cx="168145" cy="447607"/>
                <a:chOff x="7302611" y="4197731"/>
                <a:chExt cx="168145" cy="447607"/>
              </a:xfrm>
              <a:solidFill>
                <a:srgbClr val="FF0000"/>
              </a:solidFill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7302611" y="4197731"/>
                  <a:ext cx="168145" cy="2085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7302611" y="4434936"/>
                  <a:ext cx="165800" cy="21040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7219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0" grpId="2" animBg="1"/>
      <p:bldP spid="50" grpId="3" animBg="1"/>
      <p:bldP spid="42" grpId="0" animBg="1"/>
      <p:bldP spid="42" grpId="1" animBg="1"/>
      <p:bldP spid="42" grpId="2" animBg="1"/>
      <p:bldP spid="42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Deterministic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Actor-Critic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1"/>
              <p:cNvSpPr txBox="1">
                <a:spLocks/>
              </p:cNvSpPr>
              <p:nvPr/>
            </p:nvSpPr>
            <p:spPr>
              <a:xfrm>
                <a:off x="1174352" y="1149925"/>
                <a:ext cx="10103248" cy="22610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/>
                  <a:t>Use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deterministic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(actor):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52" y="1149925"/>
                <a:ext cx="10103248" cy="2261062"/>
              </a:xfrm>
              <a:prstGeom prst="rect">
                <a:avLst/>
              </a:prstGeom>
              <a:blipFill rotWithShape="0">
                <a:blip r:embed="rId3"/>
                <a:stretch>
                  <a:fillRect l="-1086" t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189196" y="5766696"/>
            <a:ext cx="1770993" cy="747159"/>
            <a:chOff x="5189196" y="5766696"/>
            <a:chExt cx="1770993" cy="747159"/>
          </a:xfrm>
        </p:grpSpPr>
        <p:sp>
          <p:nvSpPr>
            <p:cNvPr id="16" name="TextBox 15"/>
            <p:cNvSpPr txBox="1"/>
            <p:nvPr/>
          </p:nvSpPr>
          <p:spPr>
            <a:xfrm>
              <a:off x="5189196" y="5766696"/>
              <a:ext cx="17709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action</a:t>
              </a:r>
              <a:endParaRPr lang="en-US" sz="2400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5374708" y="6113745"/>
                  <a:ext cx="148309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sz="20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0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708" y="6113745"/>
                  <a:ext cx="148309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110838" y="3727612"/>
            <a:ext cx="1775433" cy="2810879"/>
            <a:chOff x="110838" y="3727612"/>
            <a:chExt cx="1775433" cy="2810879"/>
          </a:xfrm>
        </p:grpSpPr>
        <p:sp>
          <p:nvSpPr>
            <p:cNvPr id="8" name="Rectangle 7"/>
            <p:cNvSpPr/>
            <p:nvPr/>
          </p:nvSpPr>
          <p:spPr>
            <a:xfrm>
              <a:off x="948565" y="3727612"/>
              <a:ext cx="154254" cy="21677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0838" y="6076826"/>
              <a:ext cx="1775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accent6">
                      <a:lumMod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state</a:t>
              </a:r>
              <a:r>
                <a:rPr lang="zh-CN" alt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2400" b="1" dirty="0" smtClean="0">
                  <a:solidFill>
                    <a:schemeClr val="accent6">
                      <a:lumMod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s</a:t>
              </a:r>
              <a:endParaRPr lang="en-US" sz="2800" i="1" dirty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 flipH="1">
            <a:off x="1285707" y="5426567"/>
            <a:ext cx="1229968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812256" y="5426568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2574979" y="4725802"/>
                <a:ext cx="2191101" cy="1461864"/>
              </a:xfrm>
              <a:prstGeom prst="roundRect">
                <a:avLst/>
              </a:prstGeom>
              <a:solidFill>
                <a:srgbClr val="F6DC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Policy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Network</a:t>
                </a:r>
              </a:p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(Parameter: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θ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979" y="4725802"/>
                <a:ext cx="2191101" cy="1461864"/>
              </a:xfrm>
              <a:prstGeom prst="roundRect">
                <a:avLst/>
              </a:prstGeom>
              <a:blipFill rotWithShape="0">
                <a:blip r:embed="rId5"/>
                <a:stretch>
                  <a:fillRect l="-3056" r="-3056" b="-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5934014" y="5218015"/>
            <a:ext cx="168145" cy="447607"/>
            <a:chOff x="7302611" y="4197731"/>
            <a:chExt cx="168145" cy="447607"/>
          </a:xfrm>
          <a:solidFill>
            <a:srgbClr val="FF0000"/>
          </a:solidFill>
        </p:grpSpPr>
        <p:sp>
          <p:nvSpPr>
            <p:cNvPr id="23" name="Rectangle 22"/>
            <p:cNvSpPr/>
            <p:nvPr/>
          </p:nvSpPr>
          <p:spPr>
            <a:xfrm>
              <a:off x="7302611" y="4197731"/>
              <a:ext cx="168145" cy="2085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2611" y="4434936"/>
              <a:ext cx="165800" cy="2104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reeform 2"/>
          <p:cNvSpPr/>
          <p:nvPr/>
        </p:nvSpPr>
        <p:spPr>
          <a:xfrm>
            <a:off x="7643487" y="975347"/>
            <a:ext cx="2038396" cy="897849"/>
          </a:xfrm>
          <a:custGeom>
            <a:avLst/>
            <a:gdLst>
              <a:gd name="connsiteX0" fmla="*/ 681579 w 3547418"/>
              <a:gd name="connsiteY0" fmla="*/ 828984 h 897849"/>
              <a:gd name="connsiteX1" fmla="*/ 2815179 w 3547418"/>
              <a:gd name="connsiteY1" fmla="*/ 864843 h 897849"/>
              <a:gd name="connsiteX2" fmla="*/ 3532356 w 3547418"/>
              <a:gd name="connsiteY2" fmla="*/ 506255 h 897849"/>
              <a:gd name="connsiteX3" fmla="*/ 3084120 w 3547418"/>
              <a:gd name="connsiteY3" fmla="*/ 93878 h 897849"/>
              <a:gd name="connsiteX4" fmla="*/ 753297 w 3547418"/>
              <a:gd name="connsiteY4" fmla="*/ 22160 h 897849"/>
              <a:gd name="connsiteX5" fmla="*/ 261 w 3547418"/>
              <a:gd name="connsiteY5" fmla="*/ 398678 h 897849"/>
              <a:gd name="connsiteX6" fmla="*/ 681579 w 3547418"/>
              <a:gd name="connsiteY6" fmla="*/ 828984 h 89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7418" h="897849">
                <a:moveTo>
                  <a:pt x="681579" y="828984"/>
                </a:moveTo>
                <a:cubicBezTo>
                  <a:pt x="1150732" y="906678"/>
                  <a:pt x="2340050" y="918631"/>
                  <a:pt x="2815179" y="864843"/>
                </a:cubicBezTo>
                <a:cubicBezTo>
                  <a:pt x="3290308" y="811055"/>
                  <a:pt x="3487533" y="634749"/>
                  <a:pt x="3532356" y="506255"/>
                </a:cubicBezTo>
                <a:cubicBezTo>
                  <a:pt x="3577180" y="377761"/>
                  <a:pt x="3547296" y="174560"/>
                  <a:pt x="3084120" y="93878"/>
                </a:cubicBezTo>
                <a:cubicBezTo>
                  <a:pt x="2620944" y="13196"/>
                  <a:pt x="1267273" y="-28640"/>
                  <a:pt x="753297" y="22160"/>
                </a:cubicBezTo>
                <a:cubicBezTo>
                  <a:pt x="239321" y="72960"/>
                  <a:pt x="9226" y="261219"/>
                  <a:pt x="261" y="398678"/>
                </a:cubicBezTo>
                <a:cubicBezTo>
                  <a:pt x="-8704" y="536137"/>
                  <a:pt x="212426" y="751290"/>
                  <a:pt x="681579" y="828984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9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0838" y="6076826"/>
            <a:ext cx="177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state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endParaRPr lang="en-US" sz="2800" i="1" dirty="0">
              <a:solidFill>
                <a:schemeClr val="accent6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285707" y="5426567"/>
            <a:ext cx="1229968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9196" y="5766696"/>
            <a:ext cx="1770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</a:t>
            </a:r>
            <a:endParaRPr lang="en-US" sz="2400" i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4812256" y="5426568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Deterministic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Actor-Critic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1"/>
              <p:cNvSpPr txBox="1">
                <a:spLocks/>
              </p:cNvSpPr>
              <p:nvPr/>
            </p:nvSpPr>
            <p:spPr>
              <a:xfrm>
                <a:off x="1174352" y="1149925"/>
                <a:ext cx="10103248" cy="22610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deterministic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policy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(actor):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Use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(critic):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52" y="1149925"/>
                <a:ext cx="10103248" cy="2261062"/>
              </a:xfrm>
              <a:prstGeom prst="rect">
                <a:avLst/>
              </a:prstGeom>
              <a:blipFill rotWithShape="0">
                <a:blip r:embed="rId3"/>
                <a:stretch>
                  <a:fillRect l="-1086" t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374708" y="6113745"/>
                <a:ext cx="14830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altLang="zh-CN" sz="2000" i="1">
                          <a:latin typeface="Cambria Math" charset="0"/>
                        </a:rPr>
                        <m:t>=</m:t>
                      </m:r>
                      <m:r>
                        <a:rPr lang="en-US" altLang="zh-CN" sz="2000" i="1">
                          <a:latin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000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2000" b="1"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708" y="6113745"/>
                <a:ext cx="1483098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2574979" y="4725802"/>
                <a:ext cx="2191101" cy="1461864"/>
              </a:xfrm>
              <a:prstGeom prst="roundRect">
                <a:avLst/>
              </a:prstGeom>
              <a:solidFill>
                <a:srgbClr val="F6DC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Policy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Network</a:t>
                </a:r>
              </a:p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(Parameter: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θ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979" y="4725802"/>
                <a:ext cx="2191101" cy="1461864"/>
              </a:xfrm>
              <a:prstGeom prst="roundRect">
                <a:avLst/>
              </a:prstGeom>
              <a:blipFill rotWithShape="0">
                <a:blip r:embed="rId7"/>
                <a:stretch>
                  <a:fillRect l="-3056" r="-3056" b="-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48565" y="3727612"/>
            <a:ext cx="5153594" cy="2167711"/>
            <a:chOff x="948565" y="3727612"/>
            <a:chExt cx="5153594" cy="2167711"/>
          </a:xfrm>
        </p:grpSpPr>
        <p:sp>
          <p:nvSpPr>
            <p:cNvPr id="8" name="Rectangle 7"/>
            <p:cNvSpPr/>
            <p:nvPr/>
          </p:nvSpPr>
          <p:spPr>
            <a:xfrm>
              <a:off x="948565" y="3727612"/>
              <a:ext cx="154254" cy="21677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934014" y="5218015"/>
              <a:ext cx="168145" cy="447607"/>
              <a:chOff x="7302611" y="4197731"/>
              <a:chExt cx="168145" cy="447607"/>
            </a:xfrm>
            <a:solidFill>
              <a:srgbClr val="FF0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7302611" y="4197731"/>
                <a:ext cx="168145" cy="208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302611" y="4434936"/>
                <a:ext cx="165800" cy="2104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 20"/>
          <p:cNvSpPr/>
          <p:nvPr/>
        </p:nvSpPr>
        <p:spPr>
          <a:xfrm>
            <a:off x="5527816" y="1601853"/>
            <a:ext cx="2038396" cy="897849"/>
          </a:xfrm>
          <a:custGeom>
            <a:avLst/>
            <a:gdLst>
              <a:gd name="connsiteX0" fmla="*/ 681579 w 3547418"/>
              <a:gd name="connsiteY0" fmla="*/ 828984 h 897849"/>
              <a:gd name="connsiteX1" fmla="*/ 2815179 w 3547418"/>
              <a:gd name="connsiteY1" fmla="*/ 864843 h 897849"/>
              <a:gd name="connsiteX2" fmla="*/ 3532356 w 3547418"/>
              <a:gd name="connsiteY2" fmla="*/ 506255 h 897849"/>
              <a:gd name="connsiteX3" fmla="*/ 3084120 w 3547418"/>
              <a:gd name="connsiteY3" fmla="*/ 93878 h 897849"/>
              <a:gd name="connsiteX4" fmla="*/ 753297 w 3547418"/>
              <a:gd name="connsiteY4" fmla="*/ 22160 h 897849"/>
              <a:gd name="connsiteX5" fmla="*/ 261 w 3547418"/>
              <a:gd name="connsiteY5" fmla="*/ 398678 h 897849"/>
              <a:gd name="connsiteX6" fmla="*/ 681579 w 3547418"/>
              <a:gd name="connsiteY6" fmla="*/ 828984 h 89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7418" h="897849">
                <a:moveTo>
                  <a:pt x="681579" y="828984"/>
                </a:moveTo>
                <a:cubicBezTo>
                  <a:pt x="1150732" y="906678"/>
                  <a:pt x="2340050" y="918631"/>
                  <a:pt x="2815179" y="864843"/>
                </a:cubicBezTo>
                <a:cubicBezTo>
                  <a:pt x="3290308" y="811055"/>
                  <a:pt x="3487533" y="634749"/>
                  <a:pt x="3532356" y="506255"/>
                </a:cubicBezTo>
                <a:cubicBezTo>
                  <a:pt x="3577180" y="377761"/>
                  <a:pt x="3547296" y="174560"/>
                  <a:pt x="3084120" y="93878"/>
                </a:cubicBezTo>
                <a:cubicBezTo>
                  <a:pt x="2620944" y="13196"/>
                  <a:pt x="1267273" y="-28640"/>
                  <a:pt x="753297" y="22160"/>
                </a:cubicBezTo>
                <a:cubicBezTo>
                  <a:pt x="239321" y="72960"/>
                  <a:pt x="9226" y="261219"/>
                  <a:pt x="261" y="398678"/>
                </a:cubicBezTo>
                <a:cubicBezTo>
                  <a:pt x="-8704" y="536137"/>
                  <a:pt x="212426" y="751290"/>
                  <a:pt x="681579" y="828984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7396825" y="3828074"/>
                <a:ext cx="2300008" cy="1948387"/>
              </a:xfrm>
              <a:prstGeom prst="roundRect">
                <a:avLst/>
              </a:prstGeom>
              <a:solidFill>
                <a:srgbClr val="EFB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Value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Network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(Parameter: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𝐰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  <a:endParaRPr lang="en-US" altLang="zh-CN" sz="20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825" y="3828074"/>
                <a:ext cx="2300008" cy="1948387"/>
              </a:xfrm>
              <a:prstGeom prst="roundRect">
                <a:avLst/>
              </a:prstGeom>
              <a:blipFill rotWithShape="0">
                <a:blip r:embed="rId8"/>
                <a:stretch>
                  <a:fillRect l="-1852" r="-18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1285190" y="4252793"/>
            <a:ext cx="6004658" cy="1173774"/>
            <a:chOff x="1285190" y="4252793"/>
            <a:chExt cx="6004658" cy="117377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1285190" y="4252793"/>
              <a:ext cx="6004658" cy="13291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6258867" y="5426566"/>
              <a:ext cx="1030981" cy="1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907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600"/>
                            </p:stCondLst>
                            <p:childTnLst>
                              <p:par>
                                <p:cTn id="2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8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5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48565" y="3727612"/>
            <a:ext cx="154254" cy="21677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0838" y="6076826"/>
            <a:ext cx="177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state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endParaRPr lang="en-US" sz="2800" i="1" dirty="0">
              <a:solidFill>
                <a:schemeClr val="accent6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285707" y="5426567"/>
            <a:ext cx="1229968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9196" y="5766696"/>
            <a:ext cx="1770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</a:t>
            </a:r>
            <a:endParaRPr lang="en-US" sz="2400" i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4812256" y="5426568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285190" y="4252793"/>
            <a:ext cx="6004658" cy="1173774"/>
            <a:chOff x="1285190" y="4252793"/>
            <a:chExt cx="6004658" cy="1173774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285190" y="4252793"/>
              <a:ext cx="6004658" cy="13291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6258867" y="5426566"/>
              <a:ext cx="1030981" cy="1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 flipH="1">
            <a:off x="9797141" y="4805170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1027309" y="4692649"/>
            <a:ext cx="165800" cy="2104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Deterministic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Actor-Critic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1"/>
              <p:cNvSpPr txBox="1">
                <a:spLocks/>
              </p:cNvSpPr>
              <p:nvPr/>
            </p:nvSpPr>
            <p:spPr>
              <a:xfrm>
                <a:off x="1174352" y="1149925"/>
                <a:ext cx="10103248" cy="22610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deterministic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policy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(actor):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Use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(critic):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critic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outputs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scalar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that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evaluates</a:t>
                </a:r>
                <a:r>
                  <a:rPr lang="zh-CN" altLang="en-US" dirty="0" smtClean="0"/>
                  <a:t> </a:t>
                </a:r>
                <a:r>
                  <a:rPr lang="en-US" altLang="zh-CN" i="1" dirty="0" smtClean="0"/>
                  <a:t>how</a:t>
                </a:r>
                <a:r>
                  <a:rPr lang="zh-CN" altLang="en-US" i="1" dirty="0" smtClean="0"/>
                  <a:t> </a:t>
                </a:r>
                <a:r>
                  <a:rPr lang="en-US" altLang="zh-CN" i="1" dirty="0" smtClean="0"/>
                  <a:t>good</a:t>
                </a:r>
                <a:r>
                  <a:rPr lang="zh-CN" altLang="en-US" i="1" dirty="0" smtClean="0"/>
                  <a:t> </a:t>
                </a:r>
                <a:r>
                  <a:rPr lang="en-US" altLang="zh-CN" i="1" dirty="0" smtClean="0"/>
                  <a:t>the</a:t>
                </a:r>
                <a:r>
                  <a:rPr lang="zh-CN" altLang="en-US" i="1" dirty="0" smtClean="0"/>
                  <a:t> </a:t>
                </a:r>
                <a:r>
                  <a:rPr lang="en-US" altLang="zh-CN" i="1" dirty="0" smtClean="0"/>
                  <a:t>action</a:t>
                </a:r>
                <a:r>
                  <a:rPr lang="zh-CN" alt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</m:oMath>
                </a14:m>
                <a:r>
                  <a:rPr lang="zh-CN" altLang="en-US" i="1" dirty="0" smtClean="0"/>
                  <a:t> </a:t>
                </a:r>
                <a:r>
                  <a:rPr lang="en-US" altLang="zh-CN" i="1" dirty="0" smtClean="0"/>
                  <a:t>is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52" y="1149925"/>
                <a:ext cx="10103248" cy="2261062"/>
              </a:xfrm>
              <a:prstGeom prst="rect">
                <a:avLst/>
              </a:prstGeom>
              <a:blipFill rotWithShape="0">
                <a:blip r:embed="rId4"/>
                <a:stretch>
                  <a:fillRect l="-1086" t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374708" y="6113745"/>
                <a:ext cx="14830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altLang="zh-CN" sz="2000" i="1">
                          <a:latin typeface="Cambria Math" charset="0"/>
                        </a:rPr>
                        <m:t>=</m:t>
                      </m:r>
                      <m:r>
                        <a:rPr lang="en-US" altLang="zh-CN" sz="2000" i="1">
                          <a:latin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000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2000" b="1"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708" y="6113745"/>
                <a:ext cx="1483098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0447614" y="5090539"/>
            <a:ext cx="1325189" cy="747033"/>
            <a:chOff x="10447614" y="5090539"/>
            <a:chExt cx="1325189" cy="747033"/>
          </a:xfrm>
        </p:grpSpPr>
        <p:sp>
          <p:nvSpPr>
            <p:cNvPr id="35" name="TextBox 34"/>
            <p:cNvSpPr txBox="1"/>
            <p:nvPr/>
          </p:nvSpPr>
          <p:spPr>
            <a:xfrm>
              <a:off x="10447614" y="5090539"/>
              <a:ext cx="1325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7030A0"/>
                  </a:solidFill>
                  <a:latin typeface="Courier New" charset="0"/>
                  <a:ea typeface="Courier New" charset="0"/>
                  <a:cs typeface="Courier New" charset="0"/>
                </a:rPr>
                <a:t>value</a:t>
              </a:r>
              <a:endParaRPr lang="en-US" sz="2400" i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10520656" y="5468240"/>
                  <a:ext cx="11791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 i="0" smtClean="0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0656" y="5468240"/>
                  <a:ext cx="117910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7396825" y="3828074"/>
                <a:ext cx="2300008" cy="1948387"/>
              </a:xfrm>
              <a:prstGeom prst="roundRect">
                <a:avLst/>
              </a:prstGeom>
              <a:solidFill>
                <a:srgbClr val="EFB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Value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Network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(Parameter: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𝐰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  <a:endParaRPr lang="en-US" altLang="zh-CN" sz="20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825" y="3828074"/>
                <a:ext cx="2300008" cy="1948387"/>
              </a:xfrm>
              <a:prstGeom prst="roundRect">
                <a:avLst/>
              </a:prstGeom>
              <a:blipFill rotWithShape="0">
                <a:blip r:embed="rId7"/>
                <a:stretch>
                  <a:fillRect l="-1852" r="-18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/>
              <p:cNvSpPr/>
              <p:nvPr/>
            </p:nvSpPr>
            <p:spPr>
              <a:xfrm>
                <a:off x="2574979" y="4725802"/>
                <a:ext cx="2191101" cy="1461864"/>
              </a:xfrm>
              <a:prstGeom prst="roundRect">
                <a:avLst/>
              </a:prstGeom>
              <a:solidFill>
                <a:srgbClr val="F6DC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Policy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Network</a:t>
                </a:r>
              </a:p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(Parameter: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θ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</a:p>
            </p:txBody>
          </p:sp>
        </mc:Choice>
        <mc:Fallback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979" y="4725802"/>
                <a:ext cx="2191101" cy="1461864"/>
              </a:xfrm>
              <a:prstGeom prst="roundRect">
                <a:avLst/>
              </a:prstGeom>
              <a:blipFill rotWithShape="0">
                <a:blip r:embed="rId8"/>
                <a:stretch>
                  <a:fillRect l="-3056" r="-3056" b="-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5934014" y="5218015"/>
            <a:ext cx="168145" cy="447607"/>
            <a:chOff x="7302611" y="4197731"/>
            <a:chExt cx="168145" cy="447607"/>
          </a:xfrm>
          <a:solidFill>
            <a:srgbClr val="FF0000"/>
          </a:solidFill>
        </p:grpSpPr>
        <p:sp>
          <p:nvSpPr>
            <p:cNvPr id="23" name="Rectangle 22"/>
            <p:cNvSpPr/>
            <p:nvPr/>
          </p:nvSpPr>
          <p:spPr>
            <a:xfrm>
              <a:off x="7302611" y="4197731"/>
              <a:ext cx="168145" cy="2085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2611" y="4434936"/>
              <a:ext cx="165800" cy="2104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468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35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35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35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1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00"/>
                            </p:stCondLst>
                            <p:childTnLst>
                              <p:par>
                                <p:cTn id="69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600"/>
                            </p:stCondLst>
                            <p:childTnLst>
                              <p:par>
                                <p:cTn id="72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1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900"/>
                            </p:stCondLst>
                            <p:childTnLst>
                              <p:par>
                                <p:cTn id="75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27" grpId="0" animBg="1"/>
      <p:bldP spid="27" grpId="1" animBg="1"/>
      <p:bldP spid="27" grpId="2" animBg="1"/>
      <p:bldP spid="27" grpId="3" animBg="1"/>
      <p:bldP spid="40" grpId="0" animBg="1"/>
      <p:bldP spid="40" grpId="1" animBg="1"/>
      <p:bldP spid="40" grpId="2" animBg="1"/>
      <p:bldP spid="40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H="1">
            <a:off x="1285707" y="5426567"/>
            <a:ext cx="1229968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812256" y="5426568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le 49"/>
              <p:cNvSpPr/>
              <p:nvPr/>
            </p:nvSpPr>
            <p:spPr>
              <a:xfrm>
                <a:off x="2574979" y="4725802"/>
                <a:ext cx="2191101" cy="1461864"/>
              </a:xfrm>
              <a:prstGeom prst="roundRect">
                <a:avLst/>
              </a:prstGeom>
              <a:solidFill>
                <a:srgbClr val="F6DC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Policy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Network</a:t>
                </a:r>
              </a:p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(Parameter: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𝛉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979" y="4725802"/>
                <a:ext cx="2191101" cy="1461864"/>
              </a:xfrm>
              <a:prstGeom prst="roundRect">
                <a:avLst/>
              </a:prstGeom>
              <a:blipFill rotWithShape="0">
                <a:blip r:embed="rId3"/>
                <a:stretch>
                  <a:fillRect l="-3056" r="-3056" b="-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203128" y="4541156"/>
            <a:ext cx="4639274" cy="1744356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Updating Value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etwork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by TD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48565" y="3727612"/>
            <a:ext cx="154254" cy="21677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0838" y="6076826"/>
            <a:ext cx="177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state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endParaRPr lang="en-US" sz="2800" i="1" dirty="0">
              <a:solidFill>
                <a:schemeClr val="accent6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89196" y="5766696"/>
            <a:ext cx="1770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</a:t>
            </a:r>
            <a:endParaRPr lang="en-US" sz="2400" i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/>
              <p:cNvSpPr/>
              <p:nvPr/>
            </p:nvSpPr>
            <p:spPr>
              <a:xfrm>
                <a:off x="7396825" y="3828074"/>
                <a:ext cx="2300008" cy="1948387"/>
              </a:xfrm>
              <a:prstGeom prst="roundRect">
                <a:avLst/>
              </a:prstGeom>
              <a:solidFill>
                <a:srgbClr val="EFB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Value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Network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(Parameter: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𝐰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  <a:endParaRPr lang="en-US" altLang="zh-CN" sz="20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825" y="3828074"/>
                <a:ext cx="2300008" cy="1948387"/>
              </a:xfrm>
              <a:prstGeom prst="roundRect">
                <a:avLst/>
              </a:prstGeom>
              <a:blipFill rotWithShape="0">
                <a:blip r:embed="rId5"/>
                <a:stretch>
                  <a:fillRect l="-1852" r="-18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 flipH="1">
            <a:off x="1285190" y="4252793"/>
            <a:ext cx="6004658" cy="1329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258867" y="5426566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9797141" y="4805170"/>
            <a:ext cx="1030981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027309" y="4692649"/>
            <a:ext cx="165800" cy="2104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447614" y="5090539"/>
            <a:ext cx="132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endParaRPr lang="en-US" sz="2400" i="1" dirty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374708" y="6113745"/>
                <a:ext cx="14830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altLang="zh-CN" sz="2000" i="1">
                          <a:latin typeface="Cambria Math" charset="0"/>
                        </a:rPr>
                        <m:t>=</m:t>
                      </m:r>
                      <m:r>
                        <a:rPr lang="en-US" altLang="zh-CN" sz="2000" i="1">
                          <a:latin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000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2000" b="1"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708" y="6113745"/>
                <a:ext cx="148309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0520656" y="5468240"/>
                <a:ext cx="1179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𝑞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b="1" i="0" smtClean="0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656" y="5468240"/>
                <a:ext cx="117910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5934014" y="5218015"/>
            <a:ext cx="168145" cy="447607"/>
            <a:chOff x="7302611" y="4197731"/>
            <a:chExt cx="168145" cy="447607"/>
          </a:xfrm>
          <a:solidFill>
            <a:srgbClr val="FF0000"/>
          </a:solidFill>
        </p:grpSpPr>
        <p:sp>
          <p:nvSpPr>
            <p:cNvPr id="24" name="Rectangle 23"/>
            <p:cNvSpPr/>
            <p:nvPr/>
          </p:nvSpPr>
          <p:spPr>
            <a:xfrm>
              <a:off x="7302611" y="4197731"/>
              <a:ext cx="168145" cy="2085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02611" y="4434936"/>
              <a:ext cx="165800" cy="2104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"/>
              <p:cNvSpPr txBox="1">
                <a:spLocks/>
              </p:cNvSpPr>
              <p:nvPr/>
            </p:nvSpPr>
            <p:spPr>
              <a:xfrm>
                <a:off x="1174352" y="1053673"/>
                <a:ext cx="10103248" cy="12737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Transition: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2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52" y="1053673"/>
                <a:ext cx="10103248" cy="1273790"/>
              </a:xfrm>
              <a:prstGeom prst="rect">
                <a:avLst/>
              </a:prstGeom>
              <a:blipFill rotWithShape="0">
                <a:blip r:embed="rId8"/>
                <a:stretch>
                  <a:fillRect l="-1086" t="-8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3096744" y="1575107"/>
            <a:ext cx="2208572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  <p:bldP spid="4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Updating Value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by TD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1"/>
              <p:cNvSpPr txBox="1">
                <a:spLocks/>
              </p:cNvSpPr>
              <p:nvPr/>
            </p:nvSpPr>
            <p:spPr>
              <a:xfrm>
                <a:off x="1174352" y="1053672"/>
                <a:ext cx="10103248" cy="54433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Transition: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r>
                  <a:rPr lang="en-US" dirty="0" smtClean="0"/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makes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prediction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time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 </a:t>
                </a:r>
                <a:endParaRPr lang="en-US" altLang="zh-CN" dirty="0" smtClean="0"/>
              </a:p>
              <a:p>
                <a:pPr marL="0" indent="0" algn="ctr">
                  <a:spcBef>
                    <a:spcPts val="4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0" smtClean="0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52" y="1053672"/>
                <a:ext cx="10103248" cy="5443381"/>
              </a:xfrm>
              <a:prstGeom prst="rect">
                <a:avLst/>
              </a:prstGeom>
              <a:blipFill rotWithShape="0">
                <a:blip r:embed="rId3"/>
                <a:stretch>
                  <a:fillRect l="-1086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4932943" y="2799874"/>
            <a:ext cx="2543090" cy="912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68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55887</TotalTime>
  <Words>2507</Words>
  <Application>Microsoft Macintosh PowerPoint</Application>
  <PresentationFormat>Widescreen</PresentationFormat>
  <Paragraphs>1108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Calibri</vt:lpstr>
      <vt:lpstr>Calibri Light</vt:lpstr>
      <vt:lpstr>Cambria Math</vt:lpstr>
      <vt:lpstr>Courier New</vt:lpstr>
      <vt:lpstr>DengXian</vt:lpstr>
      <vt:lpstr>DengXian Light</vt:lpstr>
      <vt:lpstr>Lucida Bright</vt:lpstr>
      <vt:lpstr>Arial</vt:lpstr>
      <vt:lpstr>Office Theme</vt:lpstr>
      <vt:lpstr>Deterministic Policy Gradient (DPG)</vt:lpstr>
      <vt:lpstr>Continuous Action Space</vt:lpstr>
      <vt:lpstr>Deterministic Policy Gradient (DPG)</vt:lpstr>
      <vt:lpstr>Deterministic Actor-Critic</vt:lpstr>
      <vt:lpstr>Deterministic Actor-Critic</vt:lpstr>
      <vt:lpstr>Deterministic Actor-Critic</vt:lpstr>
      <vt:lpstr>Deterministic Actor-Critic</vt:lpstr>
      <vt:lpstr>Updating Value Network by TD</vt:lpstr>
      <vt:lpstr>Updating Value Network by TD</vt:lpstr>
      <vt:lpstr>Updating Value Network by TD</vt:lpstr>
      <vt:lpstr>Updating Value Network by TD</vt:lpstr>
      <vt:lpstr>Updating Value Network by TD</vt:lpstr>
      <vt:lpstr>Updating Policy Network by DPG</vt:lpstr>
      <vt:lpstr>Updating Policy Network by DPG</vt:lpstr>
      <vt:lpstr>Updating Policy Network by DPG</vt:lpstr>
      <vt:lpstr>Updating Policy Network by DPG</vt:lpstr>
      <vt:lpstr>Updating Policy Network by DPG</vt:lpstr>
      <vt:lpstr>Updating Policy Network by DPG</vt:lpstr>
      <vt:lpstr>Updating Policy Network by DPG</vt:lpstr>
      <vt:lpstr>Improvement: Using Target Networks</vt:lpstr>
      <vt:lpstr>Bootstrapping</vt:lpstr>
      <vt:lpstr>Bootstrapping</vt:lpstr>
      <vt:lpstr>Bootstrapping</vt:lpstr>
      <vt:lpstr>Bootstrapping</vt:lpstr>
      <vt:lpstr>Using target networks</vt:lpstr>
      <vt:lpstr>Using target networks</vt:lpstr>
      <vt:lpstr>Updating policy and value networks</vt:lpstr>
      <vt:lpstr>Updating policy and value networks</vt:lpstr>
      <vt:lpstr>Updating policy and value networks</vt:lpstr>
      <vt:lpstr>Updating target networks</vt:lpstr>
      <vt:lpstr>Improvements</vt:lpstr>
      <vt:lpstr>Stochastic Policy VS Deterministic Policy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shusen wang</dc:creator>
  <cp:lastModifiedBy>Microsoft Office User</cp:lastModifiedBy>
  <cp:revision>1205</cp:revision>
  <cp:lastPrinted>2019-11-21T20:50:17Z</cp:lastPrinted>
  <dcterms:created xsi:type="dcterms:W3CDTF">2017-08-22T04:44:10Z</dcterms:created>
  <dcterms:modified xsi:type="dcterms:W3CDTF">2020-08-11T03:17:09Z</dcterms:modified>
</cp:coreProperties>
</file>