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949" r:id="rId3"/>
    <p:sldId id="950" r:id="rId4"/>
    <p:sldId id="951" r:id="rId5"/>
    <p:sldId id="948" r:id="rId6"/>
    <p:sldId id="954" r:id="rId7"/>
    <p:sldId id="955" r:id="rId8"/>
    <p:sldId id="953" r:id="rId9"/>
    <p:sldId id="956" r:id="rId10"/>
    <p:sldId id="918" r:id="rId11"/>
    <p:sldId id="875" r:id="rId12"/>
    <p:sldId id="945" r:id="rId13"/>
    <p:sldId id="876" r:id="rId14"/>
    <p:sldId id="946" r:id="rId15"/>
    <p:sldId id="892" r:id="rId16"/>
    <p:sldId id="878" r:id="rId17"/>
    <p:sldId id="893" r:id="rId18"/>
    <p:sldId id="920" r:id="rId19"/>
    <p:sldId id="877" r:id="rId20"/>
    <p:sldId id="919" r:id="rId21"/>
    <p:sldId id="883" r:id="rId22"/>
    <p:sldId id="921" r:id="rId23"/>
    <p:sldId id="916" r:id="rId24"/>
    <p:sldId id="858" r:id="rId25"/>
    <p:sldId id="952" r:id="rId26"/>
    <p:sldId id="894" r:id="rId27"/>
    <p:sldId id="922" r:id="rId28"/>
    <p:sldId id="898" r:id="rId29"/>
    <p:sldId id="969" r:id="rId30"/>
    <p:sldId id="895" r:id="rId31"/>
    <p:sldId id="947" r:id="rId32"/>
    <p:sldId id="904" r:id="rId33"/>
    <p:sldId id="896" r:id="rId34"/>
    <p:sldId id="900" r:id="rId35"/>
    <p:sldId id="901" r:id="rId36"/>
    <p:sldId id="923" r:id="rId37"/>
    <p:sldId id="902" r:id="rId38"/>
    <p:sldId id="971" r:id="rId39"/>
    <p:sldId id="907" r:id="rId40"/>
    <p:sldId id="924" r:id="rId41"/>
    <p:sldId id="925" r:id="rId42"/>
    <p:sldId id="906" r:id="rId43"/>
    <p:sldId id="957" r:id="rId44"/>
    <p:sldId id="958" r:id="rId45"/>
    <p:sldId id="959" r:id="rId46"/>
    <p:sldId id="960" r:id="rId47"/>
    <p:sldId id="962" r:id="rId48"/>
    <p:sldId id="963" r:id="rId49"/>
    <p:sldId id="965" r:id="rId50"/>
    <p:sldId id="967" r:id="rId51"/>
    <p:sldId id="968" r:id="rId52"/>
    <p:sldId id="913" r:id="rId53"/>
    <p:sldId id="914" r:id="rId54"/>
    <p:sldId id="915" r:id="rId55"/>
    <p:sldId id="970" r:id="rId56"/>
    <p:sldId id="917" r:id="rId57"/>
    <p:sldId id="944" r:id="rId58"/>
    <p:sldId id="8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BD1BBD"/>
    <a:srgbClr val="F6DCDD"/>
    <a:srgbClr val="EFBEF0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2"/>
    <p:restoredTop sz="71138"/>
  </p:normalViewPr>
  <p:slideViewPr>
    <p:cSldViewPr snapToGrid="0" snapToObjects="1">
      <p:cViewPr>
        <p:scale>
          <a:sx n="87" d="100"/>
          <a:sy n="87" d="100"/>
        </p:scale>
        <p:origin x="4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上节课我们学了确定策略，它可以解决连续控制问题。</a:t>
            </a:r>
            <a:endParaRPr lang="en-US" altLang="zh-CN" sz="1600" dirty="0" smtClean="0"/>
          </a:p>
          <a:p>
            <a:r>
              <a:rPr lang="zh-CN" altLang="en-US" sz="1600" dirty="0" smtClean="0"/>
              <a:t>这节课我们用随机策略 做连续控制。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接下来我们构造一个策略网络，用它来做连续控制。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它跟我们以前学过的策略网络区别非常大。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接下来我们推导策略梯度，用它来更新神经网络 </a:t>
                </a:r>
                <a:r>
                  <a:rPr lang="en-US" altLang="zh-CN" sz="1600" b="0" i="0" smtClean="0">
                    <a:latin typeface="Cambria Math" charset="0"/>
                  </a:rPr>
                  <a:t>𝜇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zh-CN" altLang="en-US" sz="1600" dirty="0" smtClean="0"/>
                  <a:t> 的参数。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我们先研究最简单的情况。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最简单的情况是自由度等于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，也就是说动作都是实数。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把均值记做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标准差记做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首先是最简单的情况：自由度等于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，也就是说动作都是实数。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把均值记做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𝜇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，标准差记做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他们都是状态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我们用 正态分布的概率密度函数 作为策略函数。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大家应该很熟悉等式的右边；这就是正态分布的概率密度函数。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随机变量是动作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，均值是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𝜇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，标准差是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我们用 正态分布的概率密度函数 作为策略函数。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大家应该很熟悉等式的右边；这就是正态分布的概率密度函数。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随机变量是动作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，均值是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，标准差是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它们三个都是实数。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首先是最简单的情况：自由度等于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，也就是说动作都是实数。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把均值记做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𝜇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，标准差记做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他们都是状态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我们用 正态分布的概率密度函数 作为策略函数。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大家应该很熟悉等式的右边；这就是正态分布的概率密度函数。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随机变量是动作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，均值是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𝜇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，标准差是 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实际问题中，自由度通常会大于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比如机械手臂的例子中，自由度等于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把自由度记做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那么动作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用粗体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𝛔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表示计算均值和标准差的函数。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他们的输入都是状态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="0" dirty="0" smtClean="0">
                    <a:solidFill>
                      <a:schemeClr val="tx1"/>
                    </a:solidFill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𝛔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输出都是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表示函数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𝛔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输出的第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个元素。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自由度通常会大于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把自由度记做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那么动作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用粗体 </a:t>
                </a:r>
                <a:r>
                  <a:rPr lang="en-US" altLang="zh-CN" sz="1600" b="1" i="0" smtClean="0">
                    <a:solidFill>
                      <a:schemeClr val="tx1"/>
                    </a:solidFill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="1" i="0" smtClean="0">
                    <a:solidFill>
                      <a:schemeClr val="tx1"/>
                    </a:solidFill>
                    <a:latin typeface="Cambria Math" charset="0"/>
                  </a:rPr>
                  <a:t>𝛔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表示计算均值和标准差的函数。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他们的输入都是状态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输出都是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𝜇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表示两个函数输出的第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个元素。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用这样一个特殊的正态分布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作为策略函数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我们假设动作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元素都是独立的，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于是概率密度可以写成连乘的形式。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表示第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个元素。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服从这样一个一元正态分布。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均值是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𝜇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，标准差是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5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用这样一个特殊的正态分布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作为策略函数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我们假设动作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元素都是独立的，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于是概率密度可以写成连乘的形式。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表示第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个元素。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从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等于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一直乘到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等于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是自由度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动作的第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个元素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服从这样一个一元正态分布。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均值是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，标准差是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自由度通常会大于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把自由度记做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那么动作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都是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用粗体 </a:t>
                </a:r>
                <a:r>
                  <a:rPr lang="en-US" altLang="zh-CN" sz="1600" b="1" i="0" smtClean="0">
                    <a:solidFill>
                      <a:schemeClr val="tx1"/>
                    </a:solidFill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="1" i="0" smtClean="0">
                    <a:solidFill>
                      <a:schemeClr val="tx1"/>
                    </a:solidFill>
                    <a:latin typeface="Cambria Math" charset="0"/>
                  </a:rPr>
                  <a:t>𝛔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表示计算均值和标准差的函数。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他们的输入都是状态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输出都是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𝜇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表示两个函数输出的第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个元素。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用这样一个特殊的正态分布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作为策略函数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我们假设动作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元素都是独立的，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于是概率密度可以写成连乘的形式。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用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表示第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个元素。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服从这样一个一元正态分布。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均值是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𝜇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，标准差是 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en-US" altLang="zh-CN" sz="160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还有个没解决的问题。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𝛔</m:t>
                    </m:r>
                  </m:oMath>
                </a14:m>
                <a:r>
                  <a:rPr lang="zh-CN" altLang="en-US" sz="1600" dirty="0" smtClean="0"/>
                  <a:t> 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的函数。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但是我们并不知道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𝛔</m:t>
                    </m:r>
                  </m:oMath>
                </a14:m>
                <a:r>
                  <a:rPr lang="zh-CN" altLang="en-US" sz="1600" dirty="0" smtClean="0"/>
                  <a:t> 这两个函数具体长什么样。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所以也不知道策略函数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具体是什么样。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粗体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𝛔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的函数。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但是我们并不知道这两个函数具体是什么样。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所以也不知道策略函数具体是什么样。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6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解决方法很简单。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用神经网络来做函数近似。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把均值函数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sz="16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近似为神经网络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sz="16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μ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是神经网络的参数。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把标准差函数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𝛔</m:t>
                    </m:r>
                    <m:d>
                      <m:dPr>
                        <m:ctrlPr>
                          <a:rPr lang="en-US" altLang="zh-CN" sz="16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近似为神经网络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𝛔</m:t>
                    </m:r>
                    <m:d>
                      <m:dPr>
                        <m:ctrlPr>
                          <a:rPr lang="en-US" altLang="zh-CN" sz="16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𝜎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但最好不要这么做。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直接近似标准差的话 效果不太好。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解决方法很简单。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用神经网络来做函数近似。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把均值函数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en-US" altLang="zh-CN" sz="1600" b="1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1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近似为神经网络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en-US" altLang="zh-CN" sz="1600" b="1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1" i="0">
                    <a:latin typeface="Cambria Math" charset="0"/>
                  </a:rPr>
                  <a:t>;𝛉^</a:t>
                </a:r>
                <a:r>
                  <a:rPr lang="en-US" altLang="zh-CN" sz="1600" i="0">
                    <a:latin typeface="Cambria Math" charset="0"/>
                  </a:rPr>
                  <a:t>μ</a:t>
                </a:r>
                <a:r>
                  <a:rPr lang="en-US" altLang="zh-CN" sz="1600" b="1" i="0"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i="0"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是神经网络的参数。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把标准差函数 </a:t>
                </a:r>
                <a:r>
                  <a:rPr lang="en-US" altLang="zh-CN" sz="1600" b="1" i="0" smtClean="0">
                    <a:latin typeface="Cambria Math" charset="0"/>
                  </a:rPr>
                  <a:t>𝛔</a:t>
                </a:r>
                <a:r>
                  <a:rPr lang="en-US" altLang="zh-CN" sz="1600" b="1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1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近似为神经网络 </a:t>
                </a:r>
                <a:r>
                  <a:rPr lang="en-US" altLang="zh-CN" sz="1600" b="1" i="0" smtClean="0">
                    <a:latin typeface="Cambria Math" charset="0"/>
                  </a:rPr>
                  <a:t>𝛔</a:t>
                </a:r>
                <a:r>
                  <a:rPr lang="en-US" altLang="zh-CN" sz="1600" b="1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1" i="0">
                    <a:latin typeface="Cambria Math" charset="0"/>
                  </a:rPr>
                  <a:t>;𝛉^</a:t>
                </a:r>
                <a:r>
                  <a:rPr lang="en-US" altLang="zh-CN" sz="1600" i="0">
                    <a:latin typeface="Cambria Math" charset="0"/>
                  </a:rPr>
                  <a:t>μ</a:t>
                </a:r>
                <a:r>
                  <a:rPr lang="en-US" altLang="zh-CN" sz="1600" b="1" i="0"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但通常大家不这么做。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直接近似标准差的话 效果不太好。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94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更好的办法是近似 </a:t>
                </a:r>
                <a:r>
                  <a:rPr lang="en-US" altLang="zh-CN" sz="1600" dirty="0" smtClean="0"/>
                  <a:t>log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variance</a:t>
                </a:r>
                <a:r>
                  <a:rPr lang="zh-CN" altLang="en-US" sz="1600" dirty="0" smtClean="0"/>
                  <a:t>，方差的对数。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是方差。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把它的自然对数记做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粗体向量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的第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个元素。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我们把向量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用神经网络近似。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神经网络记做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  <m:d>
                      <m:dPr>
                        <m:ctrlPr>
                          <a:rPr lang="en-US" altLang="zh-CN" sz="16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charset="0"/>
                          </a:rPr>
                          <m:t>ρ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是神经网络参数。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更好的办法是近似 </a:t>
                </a:r>
                <a:r>
                  <a:rPr lang="en-US" altLang="zh-CN" sz="1600" dirty="0" smtClean="0"/>
                  <a:t>log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variance</a:t>
                </a:r>
                <a:r>
                  <a:rPr lang="zh-CN" altLang="en-US" sz="1600" dirty="0" smtClean="0"/>
                  <a:t>，方差的对数。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en-US" altLang="zh-CN" sz="1600" b="0" i="0" smtClean="0">
                    <a:latin typeface="Cambria Math" charset="0"/>
                  </a:rPr>
                  <a:t>𝜎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𝑖^2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是个方差。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把它的自然对数记做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 粗体向量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的第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个元素。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我们把向量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用神经网络近似。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神经网络记做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en-US" altLang="zh-CN" sz="1600" b="1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1" i="0">
                    <a:latin typeface="Cambria Math" charset="0"/>
                  </a:rPr>
                  <a:t>;𝛉^</a:t>
                </a:r>
                <a:r>
                  <a:rPr lang="en-US" altLang="zh-CN" sz="1600" b="0" i="0" smtClean="0">
                    <a:latin typeface="Cambria Math" charset="0"/>
                  </a:rPr>
                  <a:t>ρ</a:t>
                </a:r>
                <a:r>
                  <a:rPr lang="en-US" altLang="zh-CN" sz="1600" b="1" i="0" smtClean="0"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1" i="0"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latin typeface="Cambria Math" charset="0"/>
                  </a:rPr>
                  <a:t>ρ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是神经网络参数。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02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现在我们来搭建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/>
                  <a:t> 两个神经网络。</a:t>
                </a:r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实现的时候，可以让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 两个神经网络共享参数。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两个神经网络的输入都是状态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用一些卷积层来处理输入，得到一个特征向量。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用一些全连接层把特征向量映射到输出的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维向量。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这个例子中，自由度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的大小等于 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这个向量就是 神经网络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的输出，作为动作的均值。。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用另外一些全连接层，把特征向量映射到另一个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它是神经网络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的输出，作为动作的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variance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两个神经网络共享卷积层，但是各自有各自的全连接层。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2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两个神经网络的输入都是状态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用一些卷积层来处理输入，得到一个特征向量。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让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/>
                  <a:t> 两个神经网络共享卷积层。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实现的时候，可以让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 两个神经网络共享参数。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两个神经网络的输入都是状态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用一些卷积层来处理输入，得到一个特征向量。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用一些全连接层把特征向量映射到输出的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维向量。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这个例子中，自由度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的大小等于 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这个向量就是 神经网络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的输出，作为动作的均值。。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用另外一些全连接层，把特征向量映射到另一个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它是神经网络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的输出，作为动作的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variance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两个神经网络共享卷积层，但是各自有各自的全连接层。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9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在开始这节课主要内容之前，我们先来复习一些概念，后面会用到。</a:t>
                </a:r>
                <a:endParaRPr lang="en-US" altLang="zh-CN" sz="1600" dirty="0" smtClean="0"/>
              </a:p>
              <a:p>
                <a:r>
                  <a:rPr lang="en-US" sz="1600" dirty="0" smtClean="0"/>
                  <a:t>Discounted return</a:t>
                </a:r>
                <a:r>
                  <a:rPr lang="zh-CN" altLang="en-US" sz="1600" dirty="0" smtClean="0"/>
                  <a:t>，翻译成“折扣回报”，记做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它的定义是从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时刻开始，未来所有奖励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 的加权求和。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是未知的，它依赖于未来所有的状态和动作。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首先回顾一下</a:t>
                </a:r>
                <a:r>
                  <a:rPr lang="en-US" sz="1200" dirty="0" smtClean="0"/>
                  <a:t>Discounted return</a:t>
                </a:r>
                <a:r>
                  <a:rPr lang="zh-CN" altLang="en-US" sz="1200" dirty="0" smtClean="0"/>
                  <a:t>折扣回报</a:t>
                </a:r>
                <a:r>
                  <a:rPr lang="en-US" altLang="zh-CN" sz="1200" dirty="0" err="1" smtClean="0"/>
                  <a:t>U_t</a:t>
                </a:r>
                <a:r>
                  <a:rPr lang="zh-CN" altLang="en-US" sz="1200" dirty="0" smtClean="0"/>
                  <a:t>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它的定义是从</a:t>
                </a:r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时刻开始，未来所有奖励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 的</a:t>
                </a:r>
                <a:r>
                  <a:rPr lang="zh-CN" altLang="en-US" sz="1200" dirty="0" smtClean="0"/>
                  <a:t>加权求和。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---</a:t>
                </a:r>
              </a:p>
              <a:p>
                <a:r>
                  <a:rPr lang="zh-CN" altLang="en-US" sz="1200" dirty="0" smtClean="0"/>
                  <a:t>在</a:t>
                </a:r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时刻，未来的奖励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 还没</a:t>
                </a:r>
                <a:r>
                  <a:rPr lang="zh-CN" altLang="en-US" sz="1200" dirty="0" smtClean="0"/>
                  <a:t>观测到，他们都是随机变量，所以用大写字母表示。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每个奖励</a:t>
                </a:r>
                <a:r>
                  <a:rPr lang="en-US" altLang="zh-CN" sz="1200" dirty="0" smtClean="0"/>
                  <a:t>R</a:t>
                </a:r>
                <a:r>
                  <a:rPr lang="zh-CN" altLang="en-US" sz="1200" dirty="0" smtClean="0"/>
                  <a:t>的随机性都来自于前一时刻的动作</a:t>
                </a:r>
                <a:r>
                  <a:rPr lang="en-US" altLang="zh-CN" sz="1200" dirty="0" smtClean="0"/>
                  <a:t>A</a:t>
                </a:r>
                <a:r>
                  <a:rPr lang="zh-CN" altLang="en-US" sz="1200" dirty="0" smtClean="0"/>
                  <a:t>和状态</a:t>
                </a:r>
                <a:r>
                  <a:rPr lang="en-US" altLang="zh-CN" sz="1200" dirty="0" smtClean="0"/>
                  <a:t>S</a:t>
                </a:r>
                <a:r>
                  <a:rPr lang="zh-CN" altLang="en-US" sz="1200" dirty="0" smtClean="0"/>
                  <a:t>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动作的随机性来自于 策略函数</a:t>
                </a:r>
                <a:r>
                  <a:rPr lang="en-US" altLang="zh-CN" sz="1200" dirty="0" smtClean="0"/>
                  <a:t>pi</a:t>
                </a:r>
                <a:r>
                  <a:rPr lang="zh-CN" altLang="en-US" sz="1200" dirty="0" smtClean="0"/>
                  <a:t>。</a:t>
                </a:r>
                <a:endParaRPr lang="en-US" altLang="zh-CN" sz="1200" dirty="0" smtClean="0"/>
              </a:p>
              <a:p>
                <a:r>
                  <a:rPr lang="zh-CN" altLang="en-US" sz="1200" dirty="0" smtClean="0"/>
                  <a:t>状态的随机性来自于 状态转移函数</a:t>
                </a:r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。</a:t>
                </a:r>
                <a:endParaRPr lang="en-US" dirty="0" smtClean="0"/>
              </a:p>
              <a:p>
                <a:r>
                  <a:rPr lang="en-US" altLang="zh-CN" sz="1200" dirty="0" smtClean="0"/>
                  <a:t>---------</a:t>
                </a:r>
              </a:p>
              <a:p>
                <a:r>
                  <a:rPr lang="zh-CN" altLang="en-US" sz="1200" dirty="0" smtClean="0"/>
                  <a:t>由于</a:t>
                </a:r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𝑡</a:t>
                </a:r>
                <a:r>
                  <a:rPr lang="zh-CN" altLang="en-US" sz="1200" dirty="0" smtClean="0"/>
                  <a:t> 是所有奖励的加和，</a:t>
                </a:r>
                <a:endParaRPr lang="en-US" altLang="zh-CN" sz="1200" dirty="0" smtClean="0"/>
              </a:p>
              <a:p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𝑡</a:t>
                </a:r>
                <a:r>
                  <a:rPr lang="zh-CN" altLang="en-US" dirty="0" smtClean="0"/>
                  <a:t>的随机性来自于未来所有的动作和状态</a:t>
                </a:r>
                <a:r>
                  <a:rPr lang="zh-CN" altLang="en-US" dirty="0" smtClean="0"/>
                  <a:t>。</a:t>
                </a:r>
                <a:endParaRPr lang="en-US" altLang="zh-CN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5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用一些全连接层把特征向量映射到一个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维向量。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这个例子中，自由度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的大小等于 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这个向量就是 神经网络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的输出，作为概率分布的均值。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用另外一些全连接层，把特征向量映射到另一个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它是神经网络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的输出，作为概率分布的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variance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的指数函数就是方差。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两个神经网络共享卷积层，但是各自有各自的全连接层。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把输入状态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映射到均值向量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方差对数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实现的时候，可以让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 两个神经网络共享参数。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两个神经网络的输入都是状态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用一些卷积层来处理输入，得到一个特征向量。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用一些全连接层把特征向量映射到输出的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维向量。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这个例子中，自由度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的大小等于 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这个向量就是 神经网络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的输出，作为动作的均值。。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用另外一些全连接层，把特征向量映射到另一个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维向量。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它是神经网络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的输出，作为动作的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variance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两个神经网络共享卷积层，但是各自有各自的全连接层。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3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可以用这个神经网络来做连续控制。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每次观测到一个状态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输入神经网络。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神经网络的两个头分别输出均值和方差对数。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把均值记做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600" b="1" i="0">
                            <a:latin typeface="Cambria Math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把方差的对数记做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600" b="1" i="0" smtClean="0">
                            <a:latin typeface="Cambria Math" charset="0"/>
                          </a:rPr>
                          <m:t>𝛒</m:t>
                        </m:r>
                      </m:e>
                    </m:acc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他们都是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维的向量。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可以用这个神经网络来做连续控制。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每次观测到一个状态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输入神经网络。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神经网络的两个头分别输出均值和方差。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把均值记做 </a:t>
                </a:r>
                <a:r>
                  <a:rPr lang="en-US" sz="1600" b="1" i="0">
                    <a:latin typeface="Cambria Math" charset="0"/>
                  </a:rPr>
                  <a:t>𝛍</a:t>
                </a:r>
                <a:r>
                  <a:rPr lang="en-US" sz="1600" b="1" i="0" smtClean="0">
                    <a:latin typeface="Cambria Math" charset="0"/>
                  </a:rPr>
                  <a:t> ̂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把方差的对数记做 </a:t>
                </a:r>
                <a:r>
                  <a:rPr lang="en-US" sz="1600" b="1" i="0" smtClean="0">
                    <a:latin typeface="Cambria Math" charset="0"/>
                  </a:rPr>
                  <a:t>𝛒</a:t>
                </a:r>
                <a:r>
                  <a:rPr lang="en-US" sz="1600" b="1" i="0" smtClean="0">
                    <a:latin typeface="Cambria Math" charset="0"/>
                  </a:rPr>
                  <a:t> ̂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然后用 </a:t>
                </a:r>
                <a:r>
                  <a:rPr lang="zh-CN" altLang="en-US" sz="1600" dirty="0" smtClean="0"/>
                  <a:t> </a:t>
                </a:r>
                <a:r>
                  <a:rPr lang="en-US" sz="1600" b="1" i="0" smtClean="0">
                    <a:latin typeface="Cambria Math" charset="0"/>
                  </a:rPr>
                  <a:t>𝛒 ̂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来计算方差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𝜎 ̂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回忆一下，策略函数是正态分布。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现在我们知道均值</a:t>
                </a:r>
                <a:r>
                  <a:rPr lang="en-US" sz="1600" b="1" i="0">
                    <a:latin typeface="Cambria Math" charset="0"/>
                  </a:rPr>
                  <a:t>𝛍</a:t>
                </a:r>
                <a:r>
                  <a:rPr lang="en-US" sz="1600" b="1" i="0" smtClean="0">
                    <a:latin typeface="Cambria Math" charset="0"/>
                  </a:rPr>
                  <a:t> ̂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，知道方差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 ̂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，所以我们就做随机抽样，得到动作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个元素 </a:t>
                </a:r>
                <a:r>
                  <a:rPr lang="en-US" sz="1600" b="0" i="0" smtClean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sz="1600" b="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sz="1600" b="0" i="0" smtClean="0">
                    <a:solidFill>
                      <a:srgbClr val="FF0000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从正态分布中抽取；均值是 </a:t>
                </a:r>
                <a:r>
                  <a:rPr lang="en-US" sz="1600" b="0" i="0" smtClean="0">
                    <a:latin typeface="Cambria Math" charset="0"/>
                  </a:rPr>
                  <a:t>𝜇 ̂</a:t>
                </a:r>
                <a:r>
                  <a:rPr lang="en-US" sz="1600" b="0" i="0" smtClean="0">
                    <a:latin typeface="Cambria Math" charset="0"/>
                  </a:rPr>
                  <a:t>_</a:t>
                </a:r>
                <a:r>
                  <a:rPr lang="en-US" sz="1600" b="0" i="0" smtClean="0"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，方差是 </a:t>
                </a:r>
                <a:r>
                  <a:rPr lang="en-US" sz="1600" i="0">
                    <a:latin typeface="Cambria Math" charset="0"/>
                  </a:rPr>
                  <a:t>𝜎 ̂</a:t>
                </a:r>
                <a:r>
                  <a:rPr lang="en-US" sz="1600" i="0" smtClean="0">
                    <a:latin typeface="Cambria Math" charset="0"/>
                  </a:rPr>
                  <a:t>_</a:t>
                </a:r>
                <a:r>
                  <a:rPr lang="en-US" sz="1600" i="0">
                    <a:latin typeface="Cambria Math" charset="0"/>
                  </a:rPr>
                  <a:t>𝑖^2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这样我们就可以控制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运动。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每观测到一个状态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，我们就能随机生成一个动作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执行动作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3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然后用 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600" b="1" i="0" smtClean="0">
                            <a:latin typeface="Cambria Math" charset="0"/>
                          </a:rPr>
                          <m:t>𝛒</m:t>
                        </m:r>
                      </m:e>
                    </m:acc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来计算方差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平方。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600" b="1" i="0" smtClean="0">
                            <a:latin typeface="Cambria Math" charset="0"/>
                          </a:rPr>
                          <m:t>𝛒</m:t>
                        </m:r>
                      </m:e>
                    </m:acc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是方差对数，所以它的指数函数就是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平方。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回忆一下，策略函数是正态分布。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现在我们知道均值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600" b="1" i="0">
                            <a:latin typeface="Cambria Math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，知道方差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平方。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所以我们就做随机抽样，得到动作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个元素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是从正态分布中抽取的；它的均值是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，方差是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这样我们就可以控制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运动。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每观测到一个状态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，我们就用神经网络计算均值和方差。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然后随机生成一个动作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执行动作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可以用这个神经网络来做连续控制。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每次观测到一个状态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输入神经网络。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神经网络的两个头分别输出均值和方差。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把均值记做 </a:t>
                </a:r>
                <a:r>
                  <a:rPr lang="en-US" sz="1600" b="1" i="0">
                    <a:latin typeface="Cambria Math" charset="0"/>
                  </a:rPr>
                  <a:t>𝛍</a:t>
                </a:r>
                <a:r>
                  <a:rPr lang="en-US" sz="1600" b="1" i="0" smtClean="0">
                    <a:latin typeface="Cambria Math" charset="0"/>
                  </a:rPr>
                  <a:t> ̂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把方差的对数记做 </a:t>
                </a:r>
                <a:r>
                  <a:rPr lang="en-US" sz="1600" b="1" i="0" smtClean="0">
                    <a:latin typeface="Cambria Math" charset="0"/>
                  </a:rPr>
                  <a:t>𝛒</a:t>
                </a:r>
                <a:r>
                  <a:rPr lang="en-US" sz="1600" b="1" i="0" smtClean="0">
                    <a:latin typeface="Cambria Math" charset="0"/>
                  </a:rPr>
                  <a:t> ̂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然后用 </a:t>
                </a:r>
                <a:r>
                  <a:rPr lang="zh-CN" altLang="en-US" sz="1600" dirty="0" smtClean="0"/>
                  <a:t> </a:t>
                </a:r>
                <a:r>
                  <a:rPr lang="en-US" sz="1600" b="1" i="0" smtClean="0">
                    <a:latin typeface="Cambria Math" charset="0"/>
                  </a:rPr>
                  <a:t>𝛒 ̂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来计算方差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𝜎 ̂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回忆一下，策略函数是正态分布。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现在我们知道均值</a:t>
                </a:r>
                <a:r>
                  <a:rPr lang="en-US" sz="1600" b="1" i="0">
                    <a:latin typeface="Cambria Math" charset="0"/>
                  </a:rPr>
                  <a:t>𝛍</a:t>
                </a:r>
                <a:r>
                  <a:rPr lang="en-US" sz="1600" b="1" i="0" smtClean="0">
                    <a:latin typeface="Cambria Math" charset="0"/>
                  </a:rPr>
                  <a:t> ̂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，知道方差 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𝜎</a:t>
                </a:r>
                <a:r>
                  <a:rPr lang="en-US" altLang="zh-CN" sz="1600" b="0" i="0" smtClean="0">
                    <a:solidFill>
                      <a:schemeClr val="tx1"/>
                    </a:solidFill>
                    <a:latin typeface="Cambria Math" charset="0"/>
                  </a:rPr>
                  <a:t> ̂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，所以我们就做随机抽样，得到动作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的第 </a:t>
                </a:r>
                <a:r>
                  <a:rPr lang="en-US" altLang="zh-CN" sz="16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个元素 </a:t>
                </a:r>
                <a:r>
                  <a:rPr lang="en-US" sz="1600" b="0" i="0" smtClean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sz="1600" b="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sz="1600" b="0" i="0" smtClean="0">
                    <a:solidFill>
                      <a:srgbClr val="FF0000"/>
                    </a:solidFill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从正态分布中抽取；均值是 </a:t>
                </a:r>
                <a:r>
                  <a:rPr lang="en-US" sz="1600" b="0" i="0" smtClean="0">
                    <a:latin typeface="Cambria Math" charset="0"/>
                  </a:rPr>
                  <a:t>𝜇 ̂</a:t>
                </a:r>
                <a:r>
                  <a:rPr lang="en-US" sz="1600" b="0" i="0" smtClean="0">
                    <a:latin typeface="Cambria Math" charset="0"/>
                  </a:rPr>
                  <a:t>_</a:t>
                </a:r>
                <a:r>
                  <a:rPr lang="en-US" sz="1600" b="0" i="0" smtClean="0"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，方差是 </a:t>
                </a:r>
                <a:r>
                  <a:rPr lang="en-US" sz="1600" i="0">
                    <a:latin typeface="Cambria Math" charset="0"/>
                  </a:rPr>
                  <a:t>𝜎 ̂</a:t>
                </a:r>
                <a:r>
                  <a:rPr lang="en-US" sz="1600" i="0" smtClean="0">
                    <a:latin typeface="Cambria Math" charset="0"/>
                  </a:rPr>
                  <a:t>_</a:t>
                </a:r>
                <a:r>
                  <a:rPr lang="en-US" sz="1600" i="0">
                    <a:latin typeface="Cambria Math" charset="0"/>
                  </a:rPr>
                  <a:t>𝑖^2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这样我们就可以控制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运动。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每观测到一个状态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，我们就能随机生成一个动作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执行动作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4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搭建神经网络很容易。</a:t>
            </a:r>
            <a:endParaRPr lang="en-US" altLang="zh-CN" sz="1600" dirty="0" smtClean="0"/>
          </a:p>
          <a:p>
            <a:r>
              <a:rPr lang="zh-CN" altLang="en-US" sz="1600" dirty="0" smtClean="0"/>
              <a:t>难点在于如何做训练。</a:t>
            </a:r>
            <a:endParaRPr lang="en-US" altLang="zh-CN" sz="1600" dirty="0" smtClean="0"/>
          </a:p>
          <a:p>
            <a:r>
              <a:rPr lang="zh-CN" altLang="en-US" sz="1600" dirty="0" smtClean="0"/>
              <a:t>这节课剩余的内容都是策略网络的训练。</a:t>
            </a:r>
            <a:endParaRPr lang="en-US" altLang="zh-CN" sz="1600" dirty="0" smtClean="0"/>
          </a:p>
          <a:p>
            <a:r>
              <a:rPr lang="zh-CN" altLang="en-US" sz="1600" dirty="0" smtClean="0"/>
              <a:t>我分两个部分讲解。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=====================</a:t>
            </a:r>
          </a:p>
          <a:p>
            <a:r>
              <a:rPr lang="zh-CN" altLang="en-US" sz="1600" dirty="0" smtClean="0"/>
              <a:t>首先，为了做训练，我们要构造一个辅助神经网络，目的是帮助计算策略梯度。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=====================</a:t>
            </a:r>
          </a:p>
          <a:p>
            <a:r>
              <a:rPr lang="zh-CN" altLang="en-US" sz="1600" dirty="0" smtClean="0"/>
              <a:t>然后是用策略梯度方法训练策略网络。</a:t>
            </a:r>
            <a:endParaRPr lang="en-US" altLang="zh-CN" sz="1600" dirty="0" smtClean="0"/>
          </a:p>
          <a:p>
            <a:r>
              <a:rPr lang="zh-CN" altLang="en-US" sz="1600" dirty="0" smtClean="0"/>
              <a:t>我简单介绍两种方法，一种是 </a:t>
            </a:r>
            <a:r>
              <a:rPr lang="en-US" altLang="zh-CN" sz="1600" dirty="0" smtClean="0"/>
              <a:t>Reinforce</a:t>
            </a:r>
            <a:r>
              <a:rPr lang="zh-CN" altLang="en-US" sz="1600" dirty="0" smtClean="0"/>
              <a:t>，另一种是 </a:t>
            </a:r>
            <a:r>
              <a:rPr lang="en-US" altLang="zh-CN" sz="1600" dirty="0" smtClean="0"/>
              <a:t>Actor-Critic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两者都可以训练策略网络。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5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第一部分是搭建辅助神经网络。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我们在神经网络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zh-CN" altLang="en-US" sz="1600" dirty="0" smtClean="0"/>
                  <a:t> 之上再搭一个层，作为辅助神经网络。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计算策略梯度的时候，要对辅助神经网络求导。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接下来我们推导策略梯度，用它来更新神经网络 </a:t>
                </a:r>
                <a:r>
                  <a:rPr lang="en-US" altLang="zh-CN" sz="1600" b="0" i="0" smtClean="0">
                    <a:latin typeface="Cambria Math" charset="0"/>
                  </a:rPr>
                  <a:t>𝜇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zh-CN" altLang="en-US" sz="1600" dirty="0" smtClean="0"/>
                  <a:t> 的参数。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6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训练策略网络要用到随机策略梯度。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这是随机策略梯度的公式。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公式里面有策略 </a:t>
                </a:r>
                <a:r>
                  <a:rPr lang="en-US" altLang="zh-CN" sz="1600" i="0" dirty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下面我们来计算 </a:t>
                </a:r>
                <a:r>
                  <a:rPr lang="en-US" altLang="zh-CN" sz="1600" i="0" dirty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的对数，这样才能算出随机策略梯度。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8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我们的策略网络是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，参数是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μ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ρ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它的输出是动作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的概率密度。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也就是动作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在某个取值附近点的可能性。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其实是个多元正态分布。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在均值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charset="0"/>
                      </a:rPr>
                      <m:t>μ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附近出现的概率大，在远离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charset="0"/>
                      </a:rPr>
                      <m:t>μ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的地方出现的概率小。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虽然我们可以把策略网络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输出的概率 给算出来，但是我们实际上不会用到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做运动，我们只需要神经网络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charset="0"/>
                      </a:rPr>
                      <m:t>𝝆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来算均值和方差，然后根据均值和方差做随机抽样。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我们实际用不到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我们的策略网络是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b="1" i="0">
                    <a:solidFill>
                      <a:srgbClr val="FF0000"/>
                    </a:solidFill>
                    <a:latin typeface="Cambria Math" charset="0"/>
                  </a:rPr>
                  <a:t>𝐚│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𝛉^</a:t>
                </a:r>
                <a:r>
                  <a:rPr lang="en-US" altLang="zh-CN" sz="1600" i="0">
                    <a:latin typeface="Cambria Math" charset="0"/>
                  </a:rPr>
                  <a:t>μ,</a:t>
                </a:r>
                <a:r>
                  <a:rPr lang="en-US" altLang="zh-CN" sz="1600" b="1" i="0">
                    <a:latin typeface="Cambria Math" charset="0"/>
                  </a:rPr>
                  <a:t>𝛉^</a:t>
                </a:r>
                <a:r>
                  <a:rPr lang="en-US" altLang="zh-CN" sz="1600" i="0">
                    <a:latin typeface="Cambria Math" charset="0"/>
                  </a:rPr>
                  <a:t>ρ</a:t>
                </a:r>
                <a:r>
                  <a:rPr lang="en-US" altLang="zh-CN" sz="1600" b="1" i="0"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它的输出是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，参数是 </a:t>
                </a:r>
                <a:r>
                  <a:rPr lang="en-US" altLang="zh-CN" sz="1600" b="1" i="0"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="1" i="0"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ρ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，输出是动作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的概率。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其实我们实际上不需要用策略网络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做运动，我们只需要神经网络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来算均值和方差，我们用不到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为了做训练，我们要用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的对数，而不是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本身。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求自然对数，得到这样一个公式。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很容易证明这两个公式相当。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8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训练策略网络要用到策略梯度。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我们知道，策略梯度里面有策略 </a:t>
                </a:r>
                <a:r>
                  <a:rPr lang="en-US" altLang="zh-CN" sz="1600" i="0" dirty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所以训练的时候会用到策略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的对数，而不用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本身。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0" dirty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是这样一个概率密度函数。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它是很多项的连乘，它的输出是个概率值，是个标量。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求自然对数，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会把连乘变成连加。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得到这样一个公式。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它是很多项的连加，再加上一个常数。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这个公式很容易证明，我就不具体推导了。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我们的策略网络是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b="1" i="0">
                    <a:solidFill>
                      <a:srgbClr val="FF0000"/>
                    </a:solidFill>
                    <a:latin typeface="Cambria Math" charset="0"/>
                  </a:rPr>
                  <a:t>𝐚│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𝛉^</a:t>
                </a:r>
                <a:r>
                  <a:rPr lang="en-US" altLang="zh-CN" sz="1600" i="0">
                    <a:latin typeface="Cambria Math" charset="0"/>
                  </a:rPr>
                  <a:t>μ,</a:t>
                </a:r>
                <a:r>
                  <a:rPr lang="en-US" altLang="zh-CN" sz="1600" b="1" i="0">
                    <a:latin typeface="Cambria Math" charset="0"/>
                  </a:rPr>
                  <a:t>𝛉^</a:t>
                </a:r>
                <a:r>
                  <a:rPr lang="en-US" altLang="zh-CN" sz="1600" i="0">
                    <a:latin typeface="Cambria Math" charset="0"/>
                  </a:rPr>
                  <a:t>ρ</a:t>
                </a:r>
                <a:r>
                  <a:rPr lang="en-US" altLang="zh-CN" sz="1600" b="1" i="0">
                    <a:latin typeface="Cambria Math" charset="0"/>
                  </a:rPr>
                  <a:t>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它的输出是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，参数是 </a:t>
                </a:r>
                <a:r>
                  <a:rPr lang="en-US" altLang="zh-CN" sz="1600" b="1" i="0"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="1" i="0"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latin typeface="Cambria Math" charset="0"/>
                  </a:rPr>
                  <a:t>^</a:t>
                </a:r>
                <a:r>
                  <a:rPr lang="en-US" altLang="zh-CN" sz="1600" i="0">
                    <a:latin typeface="Cambria Math" charset="0"/>
                  </a:rPr>
                  <a:t>ρ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，输出是动作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的概率。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其实我们实际上不需要用策略网络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做运动，我们只需要神经网络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𝝆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来算均值和方差，我们用不到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为了做训练，我们要用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的对数，而不是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本身。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对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求自然对数，得到这样一个公式。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很容易证明这两个公式相当。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这个公式里有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，它是方差。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回忆一下，神经网络的输出实际上是方差对数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，而不是方差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的指数函数。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这个公式里有方差 </a:t>
                </a:r>
                <a:r>
                  <a:rPr lang="en-US" altLang="zh-CN" sz="1600" i="0">
                    <a:latin typeface="Cambria Math" charset="0"/>
                  </a:rPr>
                  <a:t>𝜎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𝑖^2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神经网络的输出实际上是它的对数，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 </a:t>
                </a:r>
                <a:r>
                  <a:rPr lang="en-US" altLang="zh-CN" sz="1600" i="0">
                    <a:latin typeface="Cambria Math" charset="0"/>
                  </a:rPr>
                  <a:t>𝜎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𝑖^2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的指数函数。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我们已经把 策略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  用神经网络 </a:t>
                </a:r>
                <a:r>
                  <a:rPr lang="en-US" altLang="zh-CN" sz="1600" i="0" smtClean="0">
                    <a:latin typeface="Cambria Math" charset="0"/>
                  </a:rPr>
                  <a:t>𝜇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来表示。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1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它里面只有均值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和方差对数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，而没有方差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𝜎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我们已经把 策略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 表示成 神经网络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这个公式里有方差 </a:t>
                </a:r>
                <a:r>
                  <a:rPr lang="en-US" altLang="zh-CN" sz="1600" i="0">
                    <a:latin typeface="Cambria Math" charset="0"/>
                  </a:rPr>
                  <a:t>𝜎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𝑖^2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神经网络的输出实际上是它的对数，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 </a:t>
                </a:r>
                <a:r>
                  <a:rPr lang="en-US" altLang="zh-CN" sz="1600" i="0">
                    <a:latin typeface="Cambria Math" charset="0"/>
                  </a:rPr>
                  <a:t>𝜎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𝑖^2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𝑖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的指数函数。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得到这个公式。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我们已经把 策略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  用神经网络 </a:t>
                </a:r>
                <a:r>
                  <a:rPr lang="en-US" altLang="zh-CN" sz="1600" i="0" smtClean="0">
                    <a:latin typeface="Cambria Math" charset="0"/>
                  </a:rPr>
                  <a:t>𝜇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来表示。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Action-value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function</a:t>
                </a:r>
                <a:r>
                  <a:rPr lang="zh-CN" altLang="en-US" sz="1600" dirty="0" smtClean="0"/>
                  <a:t> 翻译成“动作价值函数”，记做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它是回报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的条件期望。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这个期望把 </a:t>
                </a:r>
                <a:r>
                  <a:rPr lang="en-US" altLang="zh-CN" sz="1600" dirty="0" smtClean="0"/>
                  <a:t>t+1</a:t>
                </a:r>
                <a:r>
                  <a:rPr lang="zh-CN" altLang="en-US" sz="1600" dirty="0" smtClean="0"/>
                  <a:t> 时刻以后的状态和动作都消掉了。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（讲慢一点）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动作价值函数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是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的条件期望。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这个期望把</a:t>
                </a:r>
                <a:r>
                  <a:rPr lang="en-US" altLang="zh-CN" dirty="0" smtClean="0"/>
                  <a:t>t+1</a:t>
                </a:r>
                <a:r>
                  <a:rPr lang="zh-CN" altLang="en-US" dirty="0" smtClean="0"/>
                  <a:t>时刻以后的  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 和  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 都消掉了。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只依赖于当前时刻的状态</a:t>
                </a:r>
                <a:r>
                  <a:rPr lang="en-US" altLang="zh-CN" dirty="0" err="1" smtClean="0"/>
                  <a:t>s_t</a:t>
                </a:r>
                <a:r>
                  <a:rPr lang="zh-CN" altLang="en-US" dirty="0" smtClean="0"/>
                  <a:t> 和 动作</a:t>
                </a:r>
                <a:r>
                  <a:rPr lang="en-US" altLang="zh-CN" dirty="0" err="1" smtClean="0"/>
                  <a:t>a_t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还依赖于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；用不同的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函数，得到的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就会不一样。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可以评价在状态</a:t>
                </a:r>
                <a:r>
                  <a:rPr lang="en-US" altLang="zh-CN" dirty="0" err="1" smtClean="0"/>
                  <a:t>s_t</a:t>
                </a:r>
                <a:r>
                  <a:rPr lang="zh-CN" altLang="en-US" dirty="0" smtClean="0"/>
                  <a:t>的情况下做出动作</a:t>
                </a:r>
                <a:r>
                  <a:rPr lang="en-US" altLang="zh-CN" dirty="0" err="1" smtClean="0"/>
                  <a:t>a_t</a:t>
                </a:r>
                <a:r>
                  <a:rPr lang="zh-CN" altLang="en-US" dirty="0" smtClean="0"/>
                  <a:t>的好坏程度。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1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这是我们刚刚推导出来的公式：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把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的对数表示成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zh-CN" altLang="en-US" sz="1600" dirty="0" smtClean="0"/>
                  <a:t> 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这里的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μ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ρ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分别是两个神经网络的参数。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为了做训练，我们要把 </a:t>
                </a:r>
                <a:r>
                  <a:rPr lang="en-US" altLang="zh-CN" sz="1600" i="0" smtClean="0">
                    <a:latin typeface="Cambria Math" charset="0"/>
                  </a:rPr>
                  <a:t>𝜇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zh-CN" altLang="en-US" sz="1600" dirty="0" smtClean="0"/>
                  <a:t> 拼起来，搭一个辅助的神经网络。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3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为了方便，后面我用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来表示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μ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ρ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为了做训练，我们要把 </a:t>
                </a:r>
                <a:r>
                  <a:rPr lang="en-US" altLang="zh-CN" sz="1600" i="0" smtClean="0">
                    <a:latin typeface="Cambria Math" charset="0"/>
                  </a:rPr>
                  <a:t>𝜇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zh-CN" altLang="en-US" sz="1600" dirty="0" smtClean="0"/>
                  <a:t> 拼起来，搭一个辅助的神经网络。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7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的对数等于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这个常数 加上 后面的连加这一项。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把连加这一项记做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16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160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，它就是我们搭建的辅助的神经网络，用于帮助训练。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的输入是状态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和动作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依赖于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神经网络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zh-CN" altLang="en-US" sz="1600" dirty="0" smtClean="0"/>
                  <a:t>，所以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的参数也是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为了做训练，我们要把 </a:t>
                </a:r>
                <a:r>
                  <a:rPr lang="en-US" altLang="zh-CN" sz="1600" i="0" smtClean="0">
                    <a:latin typeface="Cambria Math" charset="0"/>
                  </a:rPr>
                  <a:t>𝜇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zh-CN" altLang="en-US" sz="1600" dirty="0" smtClean="0"/>
                  <a:t> 拼起来，搭一个辅助的神经网络。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3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这是我们刚刚定义的辅助神经网络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它把神经网络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/>
                  <a:t> 给拼起来。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下面我具体解释一下这个神经网络结构。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这是我们刚刚定义的辅助神经网络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它把神经网络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 给拼起来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我画一下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的神经网络示意图。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我们之前搭建了神经网络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是两个神经网络的输入。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两个神经网络共享卷积层。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卷积层从输入中提取特征。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两个神经网络有各自的全连接层，把特征向量映射到</a:t>
                </a:r>
                <a:r>
                  <a:rPr lang="zh-CN" altLang="en-US" sz="1600" dirty="0" smtClean="0"/>
                  <a:t>两个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维的向量。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上面的是均值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，下面的是方差对数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这是我们之前搭建的神经网络。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作为输入，经过卷积层和全连接层的变换，神经网络的两个头分别输出两个 </a:t>
                </a:r>
                <a:r>
                  <a:rPr lang="en-US" altLang="zh-CN" sz="1600" dirty="0" smtClean="0"/>
                  <a:t>d</a:t>
                </a:r>
                <a:r>
                  <a:rPr lang="zh-CN" altLang="en-US" sz="1600" dirty="0" smtClean="0"/>
                  <a:t> 维的向量。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上面的是均值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，下面的是方差对数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13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辅助神经网络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有两个输入，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一个是状态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，另一个是动作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看一下上面的公式。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辅助神经网络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sz="1600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𝜌</m:t>
                    </m:r>
                  </m:oMath>
                </a14:m>
                <a:r>
                  <a:rPr lang="zh-CN" altLang="en-US" sz="1600" dirty="0" smtClean="0"/>
                  <a:t>、还有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的函数。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有两个输入，一个是状态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，另一个是动作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用上面的公式，把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，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，还有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映射到一个实数。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这个实数就是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9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这个公式把均值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，方差对数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/>
                  <a:t> ，还有动作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，映射到一个实数。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这个实数就是辅助神经网络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有两个输入，一个是状态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，另一个是动作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用上面的公式，把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，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，还有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映射到一个实数。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这个实数就是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1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从图中很容易看出，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 </a:t>
            </a:r>
            <a:r>
              <a:rPr lang="zh-CN" altLang="en-US" sz="1600" dirty="0" smtClean="0"/>
              <a:t>依赖</a:t>
            </a:r>
            <a:r>
              <a:rPr lang="zh-CN" altLang="en-US" sz="1600" dirty="0" smtClean="0"/>
              <a:t>于卷积层和全连接层的参数。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做反向传播，可以算出 </a:t>
            </a:r>
            <a:r>
              <a:rPr lang="en-US" altLang="zh-CN" sz="1600" dirty="0" smtClean="0">
                <a:solidFill>
                  <a:schemeClr val="tx1"/>
                </a:solidFill>
              </a:rPr>
              <a:t>f</a:t>
            </a:r>
            <a:r>
              <a:rPr lang="zh-CN" altLang="en-US" sz="1600" dirty="0" smtClean="0">
                <a:solidFill>
                  <a:schemeClr val="tx1"/>
                </a:solidFill>
              </a:rPr>
              <a:t> 关于全连接层参数的梯度。</a:t>
            </a:r>
            <a:endParaRPr lang="en-US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</a:p>
          <a:p>
            <a:r>
              <a:rPr lang="zh-CN" altLang="en-US" sz="1600" dirty="0" smtClean="0"/>
              <a:t>再算</a:t>
            </a:r>
            <a:r>
              <a:rPr lang="zh-CN" altLang="en-US" sz="1600" dirty="0" smtClean="0"/>
              <a:t>出 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 关于卷积层参数的梯度。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85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TensorFlow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err="1" smtClean="0"/>
                  <a:t>PyTorch</a:t>
                </a:r>
                <a:r>
                  <a:rPr lang="zh-CN" altLang="en-US" sz="1600" dirty="0" smtClean="0"/>
                  <a:t> 可以自动求导，算出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关于这些参数的梯度。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用上面这个符号表示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关于神经网络参数的梯度。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表示神经网络的参数。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TensorFlow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err="1" smtClean="0"/>
                  <a:t>PyTorch</a:t>
                </a:r>
                <a:r>
                  <a:rPr lang="zh-CN" altLang="en-US" sz="1600" dirty="0" smtClean="0"/>
                  <a:t> 可以自动求导，算出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关于这些参数的梯度。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用上面这个符号表示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关于神经网络参数的梯度。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这里的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表示神经网络的参数。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7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总结</a:t>
                </a:r>
                <a:r>
                  <a:rPr lang="zh-CN" altLang="en-US" sz="1600" dirty="0" smtClean="0"/>
                  <a:t>一下我们定义的三个神经网络。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我们首先搭建了神经网络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/>
                  <a:t>，他们用来计算</a:t>
                </a:r>
                <a:r>
                  <a:rPr lang="zh-CN" altLang="en-US" sz="1600" dirty="0" smtClean="0"/>
                  <a:t>正态分布</a:t>
                </a:r>
                <a:r>
                  <a:rPr lang="zh-CN" altLang="en-US" sz="1600" dirty="0" smtClean="0"/>
                  <a:t>的均值和方差对数。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----------------------------------</a:t>
                </a:r>
              </a:p>
              <a:p>
                <a:r>
                  <a:rPr lang="zh-CN" altLang="en-US" sz="1600" dirty="0" smtClean="0"/>
                  <a:t>然后把他们组合起来，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构成辅助神经网络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把参数记做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包括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的参数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μ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 ，还包括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charset="0"/>
                      </a:rPr>
                      <m:t>𝝆</m:t>
                    </m:r>
                  </m:oMath>
                </a14:m>
                <a:r>
                  <a:rPr lang="zh-CN" altLang="en-US" sz="1600" dirty="0" smtClean="0"/>
                  <a:t> 的参数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这节课内容比较多。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在讲策略梯度之前，我先总结一下我们定义的三个神经网络。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我们首先搭建了神经网络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，他们用来计算概率分布的均值和方差对数。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然后把他们组合起来，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构成辅助神经网络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把参数记做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包括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的参数 </a:t>
                </a:r>
                <a:r>
                  <a:rPr lang="en-US" altLang="zh-CN" sz="1600" b="1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60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charset="0"/>
                  </a:rPr>
                  <a:t>μ</a:t>
                </a:r>
                <a:r>
                  <a:rPr lang="zh-CN" altLang="en-US" sz="1600" dirty="0" smtClean="0"/>
                  <a:t> ，还包括 </a:t>
                </a:r>
                <a:r>
                  <a:rPr lang="en-US" altLang="zh-CN" sz="1600" b="1" i="0" smtClean="0">
                    <a:latin typeface="Cambria Math" charset="0"/>
                  </a:rPr>
                  <a:t>𝝆</a:t>
                </a:r>
                <a:r>
                  <a:rPr lang="zh-CN" altLang="en-US" sz="1600" dirty="0" smtClean="0"/>
                  <a:t> 的参数 </a:t>
                </a:r>
                <a:r>
                  <a:rPr lang="en-US" altLang="zh-CN" sz="1600" b="1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charset="0"/>
                  </a:rPr>
                  <a:t>𝛉</a:t>
                </a:r>
                <a:r>
                  <a:rPr lang="en-US" altLang="zh-CN" sz="1600" b="1" i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charset="0"/>
                  </a:rPr>
                  <a:t>^</a:t>
                </a:r>
                <a:r>
                  <a:rPr lang="en-US" altLang="zh-CN" sz="1600" b="0" i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charset="0"/>
                  </a:rPr>
                  <a:t>𝜌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state-value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function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翻译成“状态价值函数”，记做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baseline="0" dirty="0" smtClean="0"/>
                  <a:t>它</a:t>
                </a:r>
                <a:r>
                  <a:rPr lang="zh-CN" altLang="en-US" sz="1600" dirty="0" smtClean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的期望，把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中的动作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给消掉。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动作的概率密度函数是策略网络，所以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依赖于策略网络的参数。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下一个概念，</a:t>
                </a:r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状态价值函数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是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的期望，把</a:t>
                </a:r>
                <a:r>
                  <a:rPr lang="en-US" i="0">
                    <a:latin typeface="Cambria Math" charset="0"/>
                  </a:rPr>
                  <a:t>𝑄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中的动作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给积分掉，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被当成随机变量，概率密度函数是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</a:t>
                </a:r>
              </a:p>
              <a:p>
                <a:r>
                  <a:rPr lang="zh-CN" altLang="en-US" dirty="0" smtClean="0"/>
                  <a:t>把动作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给消掉了，这样一来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只跟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和当前状态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有关了。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， 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可以评价当前状态的好坏；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越大说明当前的胜算越大。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给定状态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可以评价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的好坏。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函数很好，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就会比较大，说明胜算大。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反之，如果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不好，</a:t>
                </a:r>
                <a:r>
                  <a:rPr lang="en-US" i="0">
                    <a:latin typeface="Cambria Math" charset="0"/>
                  </a:rPr>
                  <a:t>𝑉</a:t>
                </a:r>
                <a:r>
                  <a:rPr lang="en-US" i="0" smtClean="0">
                    <a:latin typeface="Cambria Math" charset="0"/>
                  </a:rPr>
                  <a:t>_</a:t>
                </a:r>
                <a:r>
                  <a:rPr lang="en-US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就比较小，说明胜算小。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expectation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action-value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Q.</a:t>
                </a:r>
              </a:p>
              <a:p>
                <a:r>
                  <a:rPr lang="en-US" altLang="zh-CN" baseline="0" dirty="0" smtClean="0"/>
                  <a:t>It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integrate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out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randomness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a_t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------</a:t>
                </a:r>
              </a:p>
              <a:p>
                <a:r>
                  <a:rPr lang="en-US" altLang="zh-CN" baseline="0" dirty="0" smtClean="0"/>
                  <a:t>Action-value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evaluates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how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good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a_t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state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s_t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State-value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evaluates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how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good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current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situation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s_t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disregarding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actions.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12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神经网络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的函数，它输出正态分布的均值。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神经网络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/>
                  <a:t> 也是状态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的函数，它计算正态分布的方差对数。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它的指数函数就是方差 </a:t>
                </a:r>
                <a:r>
                  <a:rPr lang="en-US" altLang="zh-CN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𝜎</m:t>
                    </m:r>
                  </m:oMath>
                </a14:m>
                <a:r>
                  <a:rPr lang="zh-CN" altLang="en-US" sz="1600" dirty="0" smtClean="0"/>
                  <a:t> 平方</a:t>
                </a:r>
                <a:r>
                  <a:rPr lang="en-US" altLang="zh-CN" sz="1600" dirty="0" smtClean="0"/>
                  <a:t>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我们用这两个神经网络控制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运动。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有了均值和方差，我们从正态分布中做抽样，得到动作，让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执行动作。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神经网络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的函数，它输出概率</a:t>
                </a:r>
                <a:r>
                  <a:rPr lang="zh-CN" altLang="en-US" sz="1600" dirty="0" smtClean="0"/>
                  <a:t>分布的</a:t>
                </a:r>
                <a:r>
                  <a:rPr lang="zh-CN" altLang="en-US" sz="1600" dirty="0" smtClean="0"/>
                  <a:t>均值。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神经网络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 也是状态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的函数，它计算概率</a:t>
                </a:r>
                <a:r>
                  <a:rPr lang="zh-CN" altLang="en-US" sz="1600" dirty="0" smtClean="0"/>
                  <a:t>分布</a:t>
                </a:r>
                <a:r>
                  <a:rPr lang="zh-CN" altLang="en-US" sz="1600" dirty="0" smtClean="0"/>
                  <a:t>的方差对数。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它的指数函数就是方差 </a:t>
                </a:r>
                <a:r>
                  <a:rPr lang="en-US" altLang="zh-CN" sz="1600" dirty="0" smtClean="0"/>
                  <a:t>(</a:t>
                </a:r>
                <a:r>
                  <a:rPr lang="en-US" altLang="zh-CN" sz="1600" b="0" i="0" smtClean="0">
                    <a:latin typeface="Cambria Math" charset="0"/>
                  </a:rPr>
                  <a:t>𝜎</a:t>
                </a:r>
                <a:r>
                  <a:rPr lang="zh-CN" altLang="en-US" sz="1600" dirty="0" smtClean="0"/>
                  <a:t> 平方</a:t>
                </a:r>
                <a:r>
                  <a:rPr lang="en-US" altLang="zh-CN" sz="1600" dirty="0" smtClean="0"/>
                  <a:t>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我们用这两个神经网络控制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运动。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有了均值和方差，我们从正态分布中做抽样，得到动作，让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执行动作。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46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f</a:t>
                </a:r>
                <a:r>
                  <a:rPr lang="zh-CN" altLang="en-US" sz="1600" baseline="0" dirty="0" smtClean="0"/>
                  <a:t> 是辅助神经网络，它把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/>
                  <a:t> 给组合起来。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不用来控制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的唯一作用是帮助训练。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做训练的时候，我们要对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求导，从而算出策略梯度。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f</a:t>
                </a:r>
                <a:r>
                  <a:rPr lang="zh-CN" altLang="en-US" sz="1600" baseline="0" dirty="0" smtClean="0"/>
                  <a:t> 是辅助神经网络，它把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 给组合起来。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不用来控制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的唯一作用是帮助训练。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做训练的时候，我们要对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求导，从而算出策略梯度。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9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接下来我们计算策略梯度，从而更新</a:t>
                </a:r>
                <a:r>
                  <a:rPr lang="zh-CN" altLang="en-US" sz="1600" dirty="0" smtClean="0"/>
                  <a:t>神经网络的参数。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接下来我们推导策略梯度，用它来更新神经网络 </a:t>
                </a:r>
                <a:r>
                  <a:rPr lang="en-US" altLang="zh-CN" sz="1600" b="0" i="0" smtClean="0">
                    <a:latin typeface="Cambria Math" charset="0"/>
                  </a:rPr>
                  <a:t>𝜇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b="0" i="0" smtClean="0">
                    <a:latin typeface="Cambria Math" charset="0"/>
                  </a:rPr>
                  <a:t>𝜌</a:t>
                </a:r>
                <a:r>
                  <a:rPr lang="zh-CN" altLang="en-US" sz="1600" dirty="0" smtClean="0"/>
                  <a:t> 的参数。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06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是我们以前推导过的随机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策略梯度，里面有策略 </a:t>
                </a:r>
                <a:r>
                  <a:rPr lang="en-US" altLang="zh-CN" sz="1600" i="0" dirty="0" smtClean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的对数。</a:t>
                </a:r>
                <a:endParaRPr lang="en-US" altLang="zh-CN" sz="1600" i="0" dirty="0" smtClean="0">
                  <a:latin typeface="Cambria Math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63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回忆一下，根据定义，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辅助神经网络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等于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 加上常数。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9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再看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一下策略梯度中的这一项，里面有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既然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只差个常数，那么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的梯度是一样的。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我们可以把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的梯度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替换成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318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随机策略梯度可以写成这种形式。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这一项是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辅助神经网络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它是对上面圈出来的那一项的替换。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3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这是我们刚推导出的随机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它里面有辅助神经网络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可以用 </a:t>
                </a:r>
                <a:r>
                  <a:rPr lang="en-US" altLang="zh-CN" sz="1600" baseline="0" dirty="0" err="1" smtClean="0"/>
                  <a:t>TensorFlow</a:t>
                </a:r>
                <a:r>
                  <a:rPr lang="zh-CN" altLang="en-US" sz="1600" baseline="0" dirty="0" smtClean="0"/>
                  <a:t> 和 </a:t>
                </a:r>
                <a:r>
                  <a:rPr lang="en-US" altLang="zh-CN" sz="1600" baseline="0" dirty="0" err="1" smtClean="0"/>
                  <a:t>PyTorch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baseline="0" dirty="0" smtClean="0"/>
                  <a:t>对 </a:t>
                </a:r>
                <a:r>
                  <a:rPr lang="en-US" altLang="zh-CN" sz="1600" baseline="0" dirty="0" smtClean="0"/>
                  <a:t>f</a:t>
                </a:r>
                <a:r>
                  <a:rPr lang="zh-CN" altLang="en-US" sz="1600" baseline="0" dirty="0" smtClean="0"/>
                  <a:t> 自动</a:t>
                </a:r>
                <a:r>
                  <a:rPr lang="zh-CN" altLang="en-US" sz="1600" baseline="0" dirty="0" smtClean="0"/>
                  <a:t>求导，算出这个梯度。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17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然而这一项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还是未知的。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是动作价值，也就是回报的期望。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我们需要对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它做近似。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以前我们学过两种近似的方法。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一种是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REINFORCE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，另一种是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404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用观测到的回报小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来近似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原理是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拿一个观测到的小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来近似期望，这属于蒙特卡洛方法。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我们来简单复习一下策略梯度。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在以前的课程上详细讲过策略梯度，不熟悉的话可以去看以前的课程。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策略梯度是状态价值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是策略网络的参数。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策略梯度可以写成期望的形式。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期望是关于动作大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大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是随机变量，它的概率密度函数是策略网络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回报小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时刻开始</a:t>
                </a:r>
                <a:r>
                  <a:rPr lang="zh-CN" altLang="en-US" sz="1600" baseline="0" dirty="0" smtClean="0"/>
                  <a:t> 未来</a:t>
                </a:r>
                <a:r>
                  <a:rPr lang="zh-CN" altLang="en-US" sz="1600" dirty="0" smtClean="0"/>
                  <a:t>所有奖励的加权和。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这就是近似的随机策略梯度。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用它</a:t>
                </a:r>
                <a:r>
                  <a:rPr lang="zh-CN" altLang="en-US" sz="1600" dirty="0" smtClean="0"/>
                  <a:t>做梯度上升</a:t>
                </a:r>
                <a:r>
                  <a:rPr lang="zh-CN" altLang="en-US" sz="1600" dirty="0" smtClean="0"/>
                  <a:t>来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更新</a:t>
                </a:r>
                <a:r>
                  <a:rPr lang="zh-CN" altLang="en-US" sz="1600" dirty="0" smtClean="0"/>
                  <a:t>策略网络参数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20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另一种方法是 </a:t>
                </a:r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 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 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近似成价值网络小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16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1600" b="1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它的参数是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替换成价值网络，我们得到这个近似策略梯度。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这样我们就</a:t>
                </a:r>
                <a:r>
                  <a:rPr lang="zh-CN" altLang="en-US" sz="1600" dirty="0" smtClean="0"/>
                  <a:t>可以做</a:t>
                </a:r>
                <a:r>
                  <a:rPr lang="zh-CN" altLang="en-US" sz="1600" dirty="0" smtClean="0"/>
                  <a:t>梯度上升</a:t>
                </a:r>
                <a:r>
                  <a:rPr lang="zh-CN" altLang="en-US" sz="1600" dirty="0" smtClean="0"/>
                  <a:t>来更新</a:t>
                </a:r>
                <a:r>
                  <a:rPr lang="zh-CN" altLang="en-US" sz="1600" dirty="0" smtClean="0"/>
                  <a:t>策略网络参数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价值网络的参数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也需要学习。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通常用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算法训练价值网络。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98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最后总结一下这节课的内容。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94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这三节</a:t>
            </a:r>
            <a:r>
              <a:rPr lang="zh-CN" altLang="en-US" sz="1600" dirty="0" smtClean="0"/>
              <a:t>课我们研究了连续控制问题。</a:t>
            </a:r>
            <a:endParaRPr lang="en-US" altLang="zh-CN" sz="1600" dirty="0" smtClean="0"/>
          </a:p>
          <a:p>
            <a:r>
              <a:rPr lang="zh-CN" altLang="en-US" sz="1600" dirty="0" smtClean="0"/>
              <a:t>难点</a:t>
            </a:r>
            <a:r>
              <a:rPr lang="zh-CN" altLang="en-US" sz="1600" dirty="0" smtClean="0"/>
              <a:t>在于动作空间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有</a:t>
            </a:r>
            <a:r>
              <a:rPr lang="zh-CN" altLang="en-US" sz="1600" dirty="0" smtClean="0"/>
              <a:t>无穷多的</a:t>
            </a:r>
            <a:r>
              <a:rPr lang="zh-CN" altLang="en-US" sz="1600" dirty="0" smtClean="0"/>
              <a:t>动作。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有</a:t>
            </a:r>
            <a:r>
              <a:rPr lang="zh-CN" altLang="en-US" sz="1600" dirty="0" smtClean="0"/>
              <a:t>几种可行的方法来解决连续控制问题。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最简单的</a:t>
            </a:r>
            <a:r>
              <a:rPr lang="zh-CN" altLang="en-US" sz="1600" dirty="0" smtClean="0"/>
              <a:t>做法是对动作空间做离散化，这样动作的数量就是有限的。</a:t>
            </a:r>
            <a:endParaRPr lang="en-US" altLang="zh-CN" sz="1600" dirty="0" smtClean="0"/>
          </a:p>
          <a:p>
            <a:r>
              <a:rPr lang="zh-CN" altLang="en-US" sz="1600" dirty="0" smtClean="0"/>
              <a:t>然后可以用标准的 </a:t>
            </a:r>
            <a:r>
              <a:rPr lang="en-US" altLang="zh-CN" sz="1600" dirty="0" smtClean="0"/>
              <a:t>DQN</a:t>
            </a:r>
            <a:r>
              <a:rPr lang="zh-CN" altLang="en-US" sz="1600" dirty="0" smtClean="0"/>
              <a:t> 或者 策略网络做控制。</a:t>
            </a:r>
            <a:endParaRPr lang="en-US" altLang="zh-CN" sz="1600" dirty="0" smtClean="0"/>
          </a:p>
          <a:p>
            <a:r>
              <a:rPr lang="zh-CN" altLang="en-US" sz="1600" dirty="0" smtClean="0"/>
              <a:t>主要缺点在于维度灾难。</a:t>
            </a:r>
            <a:endParaRPr lang="en-US" altLang="zh-CN" sz="1600" dirty="0" smtClean="0"/>
          </a:p>
          <a:p>
            <a:r>
              <a:rPr lang="zh-CN" altLang="en-US" sz="1600" dirty="0" smtClean="0"/>
              <a:t>动作的数量会随着自由度指数增长，导致学习变得困难。</a:t>
            </a:r>
            <a:endParaRPr lang="en-US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第二</a:t>
            </a:r>
            <a:r>
              <a:rPr lang="zh-CN" altLang="en-US" sz="1600" dirty="0" smtClean="0"/>
              <a:t>种做法是上节课介绍的确定策略网络</a:t>
            </a:r>
            <a:r>
              <a:rPr lang="zh-CN" altLang="en-US" sz="1600" dirty="0" smtClean="0"/>
              <a:t>，也叫做“确定策略梯度方法”，</a:t>
            </a:r>
            <a:r>
              <a:rPr lang="en-US" altLang="zh-CN" sz="1600" dirty="0" smtClean="0"/>
              <a:t>DPG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这种方法是确定性的，没有随机性。</a:t>
            </a:r>
            <a:endParaRPr lang="en-US" altLang="zh-CN" sz="1600" dirty="0" smtClean="0"/>
          </a:p>
          <a:p>
            <a:r>
              <a:rPr lang="zh-CN" altLang="en-US" sz="1600" dirty="0" smtClean="0"/>
              <a:t>对于给定</a:t>
            </a:r>
            <a:r>
              <a:rPr lang="zh-CN" altLang="en-US" sz="1600" dirty="0" smtClean="0"/>
              <a:t>的状态，输出的</a:t>
            </a:r>
            <a:r>
              <a:rPr lang="zh-CN" altLang="en-US" sz="1600" dirty="0" smtClean="0"/>
              <a:t>动作是</a:t>
            </a:r>
            <a:r>
              <a:rPr lang="zh-CN" altLang="en-US" sz="1600" dirty="0" smtClean="0"/>
              <a:t>唯一确定的。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第三种做法是这节课介绍</a:t>
            </a:r>
            <a:r>
              <a:rPr lang="zh-CN" altLang="en-US" sz="1600" dirty="0" smtClean="0"/>
              <a:t>的策略</a:t>
            </a:r>
            <a:r>
              <a:rPr lang="zh-CN" altLang="en-US" sz="1600" dirty="0" smtClean="0"/>
              <a:t>网络。</a:t>
            </a:r>
            <a:endParaRPr lang="en-US" altLang="zh-CN" sz="1600" dirty="0" smtClean="0"/>
          </a:p>
          <a:p>
            <a:r>
              <a:rPr lang="zh-CN" altLang="en-US" sz="1600" dirty="0" smtClean="0"/>
              <a:t>这种方法是随机的。</a:t>
            </a:r>
            <a:endParaRPr lang="en-US" altLang="zh-CN" sz="1600" dirty="0" smtClean="0"/>
          </a:p>
          <a:p>
            <a:r>
              <a:rPr lang="zh-CN" altLang="en-US" sz="1600" dirty="0" smtClean="0"/>
              <a:t>给定状态，策略网络会输出均值和方差，</a:t>
            </a:r>
            <a:r>
              <a:rPr lang="zh-CN" altLang="en-US" sz="1600" dirty="0" smtClean="0"/>
              <a:t>然后我们做</a:t>
            </a:r>
            <a:r>
              <a:rPr lang="zh-CN" altLang="en-US" sz="1600" dirty="0" smtClean="0"/>
              <a:t>随机抽样得到动作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这是神经网络的结构。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用一些卷积层提取特征，然后把特征输入不同的全连接层。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个头分别输出均值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和方差对数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动作是从正态分布中随机抽取的。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正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态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分布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均值是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，方差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的指数函数。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这个神经网络就是策略网络。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用它来控制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为了在训练的时候计算策略梯度，我们还要构造辅助神经网络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辅助神经网络把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和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映射到一个实数。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这是神经网络的结构。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用一些卷积层提取特征，然后把特征输入不同的全连接层。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两个头分别输出均值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和方差对数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动作是从正态分布中随机抽取的。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正态分布的均值是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，方差是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次方。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这个神经网络就是策略网络。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用它来控制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为了在训练的时候计算策略梯度，我们还要构造辅助神经网络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把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、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、还有动作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作为输入，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做一些变换，得到一个实数，这就是辅助神经网络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的输出。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计算策略梯度的时候，我们要把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关于卷积和全连接层的参数求导。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然后就可以用策略梯度</a:t>
                </a:r>
                <a:r>
                  <a:rPr lang="zh-CN" altLang="en-US" sz="1600" smtClean="0">
                    <a:solidFill>
                      <a:schemeClr val="tx1"/>
                    </a:solidFill>
                  </a:rPr>
                  <a:t>来更新参数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69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把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、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/>
                  <a:t>、还有动作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作为输入</a:t>
                </a:r>
                <a:r>
                  <a:rPr lang="zh-CN" altLang="en-US" sz="1600" dirty="0" smtClean="0"/>
                  <a:t>，做</a:t>
                </a:r>
                <a:r>
                  <a:rPr lang="zh-CN" altLang="en-US" sz="1600" dirty="0" smtClean="0"/>
                  <a:t>一些变换，得到一个实数，这就是辅助神经网络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的输出。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计算策略梯度的时候要用到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关于神经网络参数的导数。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这就是为什么我们要构造辅助神经网络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这是神经网络的结构。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输入是状态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用一些卷积层提取特征，然后把特征输入不同的全连接层。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两个头分别输出均值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和方差对数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动作是从正态分布中随机抽取的。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正态分布的均值是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，方差是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次方。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这个神经网络就是策略网络。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用它来控制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为了在训练的时候计算策略梯度，我们还要构造辅助神经网络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把 </a:t>
                </a:r>
                <a:r>
                  <a:rPr lang="en-US" altLang="zh-CN" sz="1600" b="1" i="0" smtClean="0">
                    <a:latin typeface="Cambria Math" charset="0"/>
                  </a:rPr>
                  <a:t>𝛍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、 </a:t>
                </a:r>
                <a:r>
                  <a:rPr lang="en-US" altLang="zh-CN" sz="1600" b="1" i="0" smtClean="0">
                    <a:latin typeface="Cambria Math" charset="0"/>
                  </a:rPr>
                  <a:t>𝛒</a:t>
                </a:r>
                <a:r>
                  <a:rPr lang="zh-CN" altLang="en-US" sz="1600" dirty="0" smtClean="0"/>
                  <a:t>、还有动作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作为输入，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做一些变换，得到一个实数，这就是辅助神经网络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的输出。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计算策略梯度的时候，我们要把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关于卷积和全连接层的参数求导。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然后就可以用策略梯度</a:t>
                </a:r>
                <a:r>
                  <a:rPr lang="zh-CN" altLang="en-US" sz="1600" smtClean="0">
                    <a:solidFill>
                      <a:schemeClr val="tx1"/>
                    </a:solidFill>
                  </a:rPr>
                  <a:t>来更新参数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95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我们用策略梯度来更新神经网络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1600" dirty="0" smtClean="0"/>
                  <a:t> 和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策略梯度要用到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关于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zh-CN" altLang="en-US" sz="1600" dirty="0" smtClean="0"/>
                  <a:t>的导数。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策略梯度中有未知的动作价值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可以用两</a:t>
                </a:r>
                <a:r>
                  <a:rPr lang="zh-CN" altLang="en-US" sz="1600" dirty="0" smtClean="0"/>
                  <a:t>种方法</a:t>
                </a:r>
                <a:r>
                  <a:rPr lang="zh-CN" altLang="en-US" sz="1600" dirty="0" smtClean="0"/>
                  <a:t>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用观测到的</a:t>
                </a:r>
                <a:r>
                  <a:rPr lang="zh-CN" altLang="en-US" sz="1600" dirty="0" smtClean="0"/>
                  <a:t>回报 </a:t>
                </a:r>
                <a:r>
                  <a:rPr lang="en-US" altLang="zh-CN" sz="1600" dirty="0" smtClean="0"/>
                  <a:t>u</a:t>
                </a:r>
                <a:r>
                  <a:rPr lang="zh-CN" altLang="en-US" sz="1600" dirty="0" smtClean="0"/>
                  <a:t> 来近似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 用价值网络近似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/>
                  <a:t>做了近似之后，就可以用近似策略梯度来</a:t>
                </a:r>
                <a:r>
                  <a:rPr lang="zh-CN" altLang="en-US" sz="1600" dirty="0" smtClean="0"/>
                  <a:t>更新参数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搭建神经网络很容易。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这节课的时间主要花在了推导算法上。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r>
                  <a:rPr lang="zh-CN" altLang="en-US" sz="1600" dirty="0" smtClean="0"/>
                  <a:t>计算策略梯度的时候要对 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 关于 </a:t>
                </a:r>
                <a:r>
                  <a:rPr lang="en-US" altLang="zh-CN" sz="1600" b="1" i="0" smtClean="0">
                    <a:solidFill>
                      <a:schemeClr val="tx1"/>
                    </a:solidFill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求导。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策略梯度中有未知的动作价值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可以用两种不同方法近似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 用价值网络近似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REINFORCE</a:t>
                </a:r>
                <a:r>
                  <a:rPr lang="zh-CN" altLang="en-US" sz="1600" dirty="0" smtClean="0"/>
                  <a:t> 用观测到的回报近似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</a:t>
                </a:r>
              </a:p>
              <a:p>
                <a:r>
                  <a:rPr lang="zh-CN" altLang="en-US" sz="1600" dirty="0" smtClean="0"/>
                  <a:t>做了近似之后，就可以用近似策略梯度来更新神经网络参数 </a:t>
                </a:r>
                <a:r>
                  <a:rPr lang="en-US" altLang="zh-CN" sz="1600" b="1" i="0" smtClean="0">
                    <a:solidFill>
                      <a:schemeClr val="tx1"/>
                    </a:solidFill>
                    <a:latin typeface="Cambria Math" charset="0"/>
                  </a:rPr>
                  <a:t>𝛉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我只介绍了最简单的 </a:t>
            </a:r>
            <a:r>
              <a:rPr lang="en-US" altLang="zh-CN" sz="1600" dirty="0" smtClean="0">
                <a:solidFill>
                  <a:schemeClr val="tx1"/>
                </a:solidFill>
              </a:rPr>
              <a:t>REINFORCE</a:t>
            </a:r>
            <a:r>
              <a:rPr lang="zh-CN" altLang="en-US" sz="1600" dirty="0" smtClean="0">
                <a:solidFill>
                  <a:schemeClr val="tx1"/>
                </a:solidFill>
              </a:rPr>
              <a:t> 和 </a:t>
            </a:r>
            <a:r>
              <a:rPr lang="en-US" altLang="zh-CN" sz="1600" dirty="0" smtClean="0">
                <a:solidFill>
                  <a:schemeClr val="tx1"/>
                </a:solidFill>
              </a:rPr>
              <a:t>Actor-Critic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其实还可以进一步改进。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最好是</a:t>
            </a:r>
            <a:r>
              <a:rPr lang="zh-CN" altLang="en-US" sz="1600" dirty="0" smtClean="0">
                <a:solidFill>
                  <a:schemeClr val="tx1"/>
                </a:solidFill>
              </a:rPr>
              <a:t>用带 </a:t>
            </a:r>
            <a:r>
              <a:rPr lang="en-US" altLang="zh-CN" sz="1600" dirty="0" smtClean="0">
                <a:solidFill>
                  <a:schemeClr val="tx1"/>
                </a:solidFill>
              </a:rPr>
              <a:t>baseline</a:t>
            </a:r>
            <a:r>
              <a:rPr lang="zh-CN" altLang="en-US" sz="1600" dirty="0" smtClean="0">
                <a:solidFill>
                  <a:schemeClr val="tx1"/>
                </a:solidFill>
              </a:rPr>
              <a:t> 的策略梯度，</a:t>
            </a:r>
            <a:r>
              <a:rPr lang="zh-CN" altLang="en-US" sz="1600" dirty="0" smtClean="0">
                <a:solidFill>
                  <a:schemeClr val="tx1"/>
                </a:solidFill>
              </a:rPr>
              <a:t>这样可以降低方差，让算法收敛更快。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  <a:endParaRPr lang="en-US" sz="1600" dirty="0" smtClean="0"/>
          </a:p>
          <a:p>
            <a:r>
              <a:rPr lang="zh-CN" altLang="en-US" sz="1600" dirty="0" smtClean="0"/>
              <a:t>用 </a:t>
            </a:r>
            <a:r>
              <a:rPr lang="en-US" altLang="zh-CN" sz="1600" dirty="0" smtClean="0"/>
              <a:t>baseline</a:t>
            </a:r>
            <a:r>
              <a:rPr lang="zh-CN" altLang="en-US" sz="1600" baseline="0" dirty="0" smtClean="0"/>
              <a:t> 的话，</a:t>
            </a:r>
            <a:r>
              <a:rPr lang="en-US" altLang="zh-CN" sz="1600" dirty="0" smtClean="0"/>
              <a:t>REINFORCE</a:t>
            </a:r>
            <a:r>
              <a:rPr lang="zh-CN" altLang="en-US" sz="1600" baseline="0" dirty="0" smtClean="0"/>
              <a:t> </a:t>
            </a:r>
            <a:r>
              <a:rPr lang="zh-CN" altLang="en-US" sz="1600" baseline="0" dirty="0" smtClean="0"/>
              <a:t>就变成 </a:t>
            </a:r>
            <a:r>
              <a:rPr lang="en-US" altLang="zh-CN" sz="1600" dirty="0" smtClean="0"/>
              <a:t>REINFORCE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with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baseline.</a:t>
            </a:r>
            <a:endParaRPr lang="en-US" sz="1600" dirty="0" smtClean="0"/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  <a:endParaRPr lang="en-US" sz="1600" dirty="0" smtClean="0"/>
          </a:p>
          <a:p>
            <a:r>
              <a:rPr lang="en-US" altLang="zh-CN" sz="1600" baseline="0" dirty="0" smtClean="0"/>
              <a:t>actor-critic</a:t>
            </a:r>
            <a:r>
              <a:rPr lang="zh-CN" altLang="en-US" sz="1600" baseline="0" dirty="0" smtClean="0"/>
              <a:t> 就变成了 </a:t>
            </a:r>
            <a:r>
              <a:rPr lang="en-US" altLang="zh-CN" sz="1600" baseline="0" dirty="0" smtClean="0"/>
              <a:t>advantage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actor-critic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(A2C)</a:t>
            </a:r>
            <a:r>
              <a:rPr lang="zh-CN" altLang="en-US" sz="1600" baseline="0" dirty="0" smtClean="0"/>
              <a:t>。</a:t>
            </a:r>
            <a:endParaRPr lang="en-US" altLang="zh-CN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我之前介绍过这些高级方法，这里就不具体讲解了。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2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这节课的内容就到这里，感谢大家观看。</a:t>
            </a:r>
            <a:endParaRPr lang="en-US" altLang="zh-CN" sz="1600" dirty="0" smtClean="0"/>
          </a:p>
          <a:p>
            <a:r>
              <a:rPr lang="zh-CN" altLang="en-US" sz="1600" dirty="0" smtClean="0"/>
              <a:t>课件和相关信息 在视频下面的信息区。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6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看一下期望里面。</a:t>
                </a:r>
                <a:endParaRPr lang="en-US" altLang="zh-CN" sz="1600" dirty="0" smtClean="0"/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关于参数 </a:t>
                </a:r>
                <a14:m>
                  <m:oMath xmlns:m="http://schemas.openxmlformats.org/officeDocument/2006/math">
                    <m:r>
                      <a:rPr lang="en-US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注意，是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的对数 ，而不是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本身。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这一项是动作价值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期望里面是动作大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的函数。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把它记做 </a:t>
                </a:r>
                <a:r>
                  <a:rPr lang="en-US" altLang="zh-CN" sz="1600" dirty="0" smtClean="0"/>
                  <a:t>g</a:t>
                </a:r>
                <a:r>
                  <a:rPr lang="zh-CN" altLang="en-US" sz="1600" dirty="0" smtClean="0"/>
                  <a:t> 大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它相当与一个随机梯度。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由于求期望很困难，实践中总是用</a:t>
                </a:r>
                <a:r>
                  <a:rPr lang="zh-CN" altLang="en-US" sz="1600" dirty="0" smtClean="0"/>
                  <a:t>随机梯度来代替期望，也就是做蒙特卡洛近似。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把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zh-CN" altLang="en-US" sz="1600" dirty="0" smtClean="0"/>
                  <a:t> 称作“随机策略梯度”。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它是上面期望中的内容。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r>
                  <a:rPr lang="zh-CN" altLang="en-US" sz="1600" dirty="0" smtClean="0"/>
                  <a:t>其中的小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是根据策略网络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 做随机抽样得到的。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实践中，大家都是用随机策略梯度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去更新策略网络。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做随机梯度上升，更新参数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这个公式就是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它把策略梯度写成了期望的形式。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直接算期望比较困难。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为了方便计算，我们用蒙特卡洛来近似期望。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求的，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所以我们做随机抽样，得到一个动作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0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这节课我们仍然研究这种连续控制问题。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难点在于动作空间是连续集合，集合有无穷多种动作。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我们要构造一个策略网络做连续控制，然后用随机策略梯度来更新策略网络。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-----------------------------------------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这个机械手臂的控制就是连续问题。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机械手臂有两个可以转动的关节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上面的关节在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到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360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度之间转动。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</a:t>
            </a: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下面的关节在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到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180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度之间转动。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有两个变量，所以机械手臂的自由度等于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，动作是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维的向量。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4" Type="http://schemas.openxmlformats.org/officeDocument/2006/relationships/image" Target="../media/image2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5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5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5" Type="http://schemas.openxmlformats.org/officeDocument/2006/relationships/image" Target="../media/image240.png"/><Relationship Id="rId7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5" Type="http://schemas.openxmlformats.org/officeDocument/2006/relationships/image" Target="../media/image240.png"/><Relationship Id="rId6" Type="http://schemas.openxmlformats.org/officeDocument/2006/relationships/image" Target="../media/image25.png"/><Relationship Id="rId7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5" Type="http://schemas.openxmlformats.org/officeDocument/2006/relationships/image" Target="../media/image240.png"/><Relationship Id="rId6" Type="http://schemas.openxmlformats.org/officeDocument/2006/relationships/image" Target="../media/image260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5" Type="http://schemas.openxmlformats.org/officeDocument/2006/relationships/image" Target="../media/image240.png"/><Relationship Id="rId6" Type="http://schemas.openxmlformats.org/officeDocument/2006/relationships/image" Target="../media/image260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1.png"/><Relationship Id="rId5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2.png"/><Relationship Id="rId7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2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Stochastic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Policy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for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/>
            </a:r>
            <a:b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</a:b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Continuous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Control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61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3195" y="1566317"/>
                <a:ext cx="9165609" cy="435133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Assume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degree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freedom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i.e.,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  <m:r>
                      <a:rPr lang="en-US" altLang="zh-CN" b="0" i="1" smtClean="0">
                        <a:latin typeface="Cambria Math" charset="0"/>
                      </a:rPr>
                      <m:t>⊂</m:t>
                    </m:r>
                    <m:r>
                      <a:rPr lang="en-US" altLang="zh-CN" i="1">
                        <a:latin typeface="Cambria Math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(mean)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en-US" altLang="zh-CN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std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3195" y="1566317"/>
                <a:ext cx="9165609" cy="4351338"/>
              </a:xfrm>
              <a:blipFill rotWithShape="0">
                <a:blip r:embed="rId3"/>
                <a:stretch>
                  <a:fillRect l="-11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Univariate Normal Distribution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43138" y="2743200"/>
            <a:ext cx="528637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52913" y="2743200"/>
            <a:ext cx="528637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3195" y="1566317"/>
                <a:ext cx="9165609" cy="435133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Assume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degree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freedom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i.e.,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  <m:r>
                      <a:rPr lang="en-US" altLang="zh-CN" b="0" i="1" smtClean="0">
                        <a:latin typeface="Cambria Math" charset="0"/>
                      </a:rPr>
                      <m:t>⊂</m:t>
                    </m:r>
                    <m:r>
                      <a:rPr lang="en-US" altLang="zh-CN" i="1">
                        <a:latin typeface="Cambria Math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(mean)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en-US" altLang="zh-CN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std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functions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PDF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normal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distribution: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6.28</m:t>
                            </m:r>
                          </m:e>
                        </m:ra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𝜎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3195" y="1566317"/>
                <a:ext cx="9165609" cy="4351338"/>
              </a:xfrm>
              <a:blipFill rotWithShape="0">
                <a:blip r:embed="rId3"/>
                <a:stretch>
                  <a:fillRect l="-11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Univariate Normal Distribution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043055" y="3407653"/>
            <a:ext cx="3491345" cy="1242875"/>
          </a:xfrm>
          <a:custGeom>
            <a:avLst/>
            <a:gdLst>
              <a:gd name="connsiteX0" fmla="*/ 471884 w 5275402"/>
              <a:gd name="connsiteY0" fmla="*/ 1108929 h 1242875"/>
              <a:gd name="connsiteX1" fmla="*/ 1704938 w 5275402"/>
              <a:gd name="connsiteY1" fmla="*/ 1219765 h 1242875"/>
              <a:gd name="connsiteX2" fmla="*/ 3990938 w 5275402"/>
              <a:gd name="connsiteY2" fmla="*/ 1233620 h 1242875"/>
              <a:gd name="connsiteX3" fmla="*/ 4905338 w 5275402"/>
              <a:gd name="connsiteY3" fmla="*/ 1108929 h 1242875"/>
              <a:gd name="connsiteX4" fmla="*/ 5265556 w 5275402"/>
              <a:gd name="connsiteY4" fmla="*/ 762565 h 1242875"/>
              <a:gd name="connsiteX5" fmla="*/ 5127011 w 5275402"/>
              <a:gd name="connsiteY5" fmla="*/ 208383 h 1242875"/>
              <a:gd name="connsiteX6" fmla="*/ 4642102 w 5275402"/>
              <a:gd name="connsiteY6" fmla="*/ 28274 h 1242875"/>
              <a:gd name="connsiteX7" fmla="*/ 3589156 w 5275402"/>
              <a:gd name="connsiteY7" fmla="*/ 565 h 1242875"/>
              <a:gd name="connsiteX8" fmla="*/ 2134429 w 5275402"/>
              <a:gd name="connsiteY8" fmla="*/ 14420 h 1242875"/>
              <a:gd name="connsiteX9" fmla="*/ 776684 w 5275402"/>
              <a:gd name="connsiteY9" fmla="*/ 42129 h 1242875"/>
              <a:gd name="connsiteX10" fmla="*/ 194793 w 5275402"/>
              <a:gd name="connsiteY10" fmla="*/ 125256 h 1242875"/>
              <a:gd name="connsiteX11" fmla="*/ 829 w 5275402"/>
              <a:gd name="connsiteY11" fmla="*/ 624020 h 1242875"/>
              <a:gd name="connsiteX12" fmla="*/ 139374 w 5275402"/>
              <a:gd name="connsiteY12" fmla="*/ 1011947 h 1242875"/>
              <a:gd name="connsiteX13" fmla="*/ 471884 w 5275402"/>
              <a:gd name="connsiteY13" fmla="*/ 1108929 h 12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75402" h="1242875">
                <a:moveTo>
                  <a:pt x="471884" y="1108929"/>
                </a:moveTo>
                <a:cubicBezTo>
                  <a:pt x="732811" y="1143565"/>
                  <a:pt x="1118429" y="1198983"/>
                  <a:pt x="1704938" y="1219765"/>
                </a:cubicBezTo>
                <a:cubicBezTo>
                  <a:pt x="2291447" y="1240547"/>
                  <a:pt x="3457538" y="1252093"/>
                  <a:pt x="3990938" y="1233620"/>
                </a:cubicBezTo>
                <a:cubicBezTo>
                  <a:pt x="4524338" y="1215147"/>
                  <a:pt x="4692902" y="1187438"/>
                  <a:pt x="4905338" y="1108929"/>
                </a:cubicBezTo>
                <a:cubicBezTo>
                  <a:pt x="5117774" y="1030420"/>
                  <a:pt x="5228611" y="912656"/>
                  <a:pt x="5265556" y="762565"/>
                </a:cubicBezTo>
                <a:cubicBezTo>
                  <a:pt x="5302501" y="612474"/>
                  <a:pt x="5230920" y="330765"/>
                  <a:pt x="5127011" y="208383"/>
                </a:cubicBezTo>
                <a:cubicBezTo>
                  <a:pt x="5023102" y="86001"/>
                  <a:pt x="4898411" y="62910"/>
                  <a:pt x="4642102" y="28274"/>
                </a:cubicBezTo>
                <a:cubicBezTo>
                  <a:pt x="4385793" y="-6362"/>
                  <a:pt x="3589156" y="565"/>
                  <a:pt x="3589156" y="565"/>
                </a:cubicBezTo>
                <a:lnTo>
                  <a:pt x="2134429" y="14420"/>
                </a:lnTo>
                <a:cubicBezTo>
                  <a:pt x="1665684" y="21347"/>
                  <a:pt x="1099957" y="23656"/>
                  <a:pt x="776684" y="42129"/>
                </a:cubicBezTo>
                <a:cubicBezTo>
                  <a:pt x="453411" y="60602"/>
                  <a:pt x="324102" y="28274"/>
                  <a:pt x="194793" y="125256"/>
                </a:cubicBezTo>
                <a:cubicBezTo>
                  <a:pt x="65484" y="222238"/>
                  <a:pt x="10065" y="476238"/>
                  <a:pt x="829" y="624020"/>
                </a:cubicBezTo>
                <a:cubicBezTo>
                  <a:pt x="-8407" y="771802"/>
                  <a:pt x="60865" y="928820"/>
                  <a:pt x="139374" y="1011947"/>
                </a:cubicBezTo>
                <a:cubicBezTo>
                  <a:pt x="217883" y="1095074"/>
                  <a:pt x="210957" y="1074293"/>
                  <a:pt x="471884" y="110892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1206" y="4705406"/>
                <a:ext cx="16648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rgbClr val="0B24FB"/>
                          </a:solidFill>
                          <a:latin typeface="Cambria Math" charset="0"/>
                        </a:rPr>
                        <m:t>𝒩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𝜇</m:t>
                          </m:r>
                          <m:r>
                            <a:rPr lang="en-US" altLang="zh-CN" sz="2800" b="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206" y="4705406"/>
                <a:ext cx="166487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6177" y="1290688"/>
                <a:ext cx="9770910" cy="378618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degree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freedom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zh-CN" dirty="0"/>
                  <a:t>-dim.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𝛍</m:t>
                    </m:r>
                    <m:r>
                      <a:rPr lang="en-US" altLang="zh-CN" b="0" i="0" smtClean="0">
                        <a:latin typeface="Cambria Math" charset="0"/>
                      </a:rPr>
                      <m:t>,</m:t>
                    </m:r>
                    <m:r>
                      <a:rPr lang="zh-CN" altLang="en-US" b="0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𝛔</m:t>
                    </m:r>
                    <m:r>
                      <a:rPr lang="en-US" altLang="zh-CN" b="1" i="1" smtClean="0">
                        <a:latin typeface="Cambria Math" charset="0"/>
                      </a:rPr>
                      <m:t>:</m:t>
                    </m:r>
                    <m:r>
                      <a:rPr lang="zh-CN" altLang="en-US" b="1" i="1" smtClean="0">
                        <a:latin typeface="Cambria Math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𝒮</m:t>
                    </m:r>
                    <m:r>
                      <a:rPr lang="en-US" altLang="zh-CN" b="0" i="1" smtClean="0">
                        <a:latin typeface="Cambria Math" charset="0"/>
                      </a:rPr>
                      <m:t>↦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elements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𝛔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respectively.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6177" y="1290688"/>
                <a:ext cx="9770910" cy="3786188"/>
              </a:xfrm>
              <a:blipFill rotWithShape="0">
                <a:blip r:embed="rId3"/>
                <a:stretch>
                  <a:fillRect l="-1124" t="-2738" r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Multivariate Normal Distribution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00713" y="1757361"/>
            <a:ext cx="571500" cy="2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57387" y="2486026"/>
            <a:ext cx="771525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71675" y="3183781"/>
            <a:ext cx="385762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0071" y="3183781"/>
            <a:ext cx="385762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6177" y="1290688"/>
                <a:ext cx="9770910" cy="378618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degree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freedom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zh-CN" dirty="0"/>
                  <a:t>-dim.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𝛍</m:t>
                    </m:r>
                    <m:r>
                      <a:rPr lang="en-US" altLang="zh-CN" b="0" i="0" smtClean="0">
                        <a:latin typeface="Cambria Math" charset="0"/>
                      </a:rPr>
                      <m:t>,</m:t>
                    </m:r>
                    <m:r>
                      <a:rPr lang="zh-CN" altLang="en-US" b="0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𝛔</m:t>
                    </m:r>
                    <m:r>
                      <a:rPr lang="en-US" altLang="zh-CN" b="1" i="1" smtClean="0">
                        <a:latin typeface="Cambria Math" charset="0"/>
                      </a:rPr>
                      <m:t>:</m:t>
                    </m:r>
                    <m:r>
                      <a:rPr lang="zh-CN" altLang="en-US" b="1" i="1" smtClean="0">
                        <a:latin typeface="Cambria Math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𝒮</m:t>
                    </m:r>
                    <m:r>
                      <a:rPr lang="en-US" altLang="zh-CN" b="0" i="1" smtClean="0">
                        <a:latin typeface="Cambria Math" charset="0"/>
                      </a:rPr>
                      <m:t>↦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elements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𝛔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respectively.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PDF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multivariate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normal: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6.28</m:t>
                                </m:r>
                              </m:e>
                            </m:rad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6177" y="1290688"/>
                <a:ext cx="9770910" cy="3786188"/>
              </a:xfrm>
              <a:blipFill rotWithShape="0">
                <a:blip r:embed="rId3"/>
                <a:stretch>
                  <a:fillRect l="-1124" t="-2738" r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Multivariate Normal Distribution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486276" y="4069974"/>
            <a:ext cx="889525" cy="771915"/>
          </a:xfrm>
          <a:custGeom>
            <a:avLst/>
            <a:gdLst>
              <a:gd name="connsiteX0" fmla="*/ 328761 w 946824"/>
              <a:gd name="connsiteY0" fmla="*/ 744914 h 771915"/>
              <a:gd name="connsiteX1" fmla="*/ 671661 w 946824"/>
              <a:gd name="connsiteY1" fmla="*/ 759201 h 771915"/>
              <a:gd name="connsiteX2" fmla="*/ 914549 w 946824"/>
              <a:gd name="connsiteY2" fmla="*/ 573464 h 771915"/>
              <a:gd name="connsiteX3" fmla="*/ 928836 w 946824"/>
              <a:gd name="connsiteY3" fmla="*/ 230564 h 771915"/>
              <a:gd name="connsiteX4" fmla="*/ 771674 w 946824"/>
              <a:gd name="connsiteY4" fmla="*/ 44826 h 771915"/>
              <a:gd name="connsiteX5" fmla="*/ 428774 w 946824"/>
              <a:gd name="connsiteY5" fmla="*/ 1964 h 771915"/>
              <a:gd name="connsiteX6" fmla="*/ 85874 w 946824"/>
              <a:gd name="connsiteY6" fmla="*/ 87689 h 771915"/>
              <a:gd name="connsiteX7" fmla="*/ 149 w 946824"/>
              <a:gd name="connsiteY7" fmla="*/ 444876 h 771915"/>
              <a:gd name="connsiteX8" fmla="*/ 71586 w 946824"/>
              <a:gd name="connsiteY8" fmla="*/ 659189 h 771915"/>
              <a:gd name="connsiteX9" fmla="*/ 328761 w 946824"/>
              <a:gd name="connsiteY9" fmla="*/ 744914 h 77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824" h="771915">
                <a:moveTo>
                  <a:pt x="328761" y="744914"/>
                </a:moveTo>
                <a:cubicBezTo>
                  <a:pt x="428774" y="761583"/>
                  <a:pt x="574030" y="787776"/>
                  <a:pt x="671661" y="759201"/>
                </a:cubicBezTo>
                <a:cubicBezTo>
                  <a:pt x="769292" y="730626"/>
                  <a:pt x="871687" y="661570"/>
                  <a:pt x="914549" y="573464"/>
                </a:cubicBezTo>
                <a:cubicBezTo>
                  <a:pt x="957411" y="485358"/>
                  <a:pt x="952648" y="318670"/>
                  <a:pt x="928836" y="230564"/>
                </a:cubicBezTo>
                <a:cubicBezTo>
                  <a:pt x="905024" y="142458"/>
                  <a:pt x="855018" y="82926"/>
                  <a:pt x="771674" y="44826"/>
                </a:cubicBezTo>
                <a:cubicBezTo>
                  <a:pt x="688330" y="6726"/>
                  <a:pt x="543074" y="-5180"/>
                  <a:pt x="428774" y="1964"/>
                </a:cubicBezTo>
                <a:cubicBezTo>
                  <a:pt x="314474" y="9108"/>
                  <a:pt x="157311" y="13870"/>
                  <a:pt x="85874" y="87689"/>
                </a:cubicBezTo>
                <a:cubicBezTo>
                  <a:pt x="14437" y="161508"/>
                  <a:pt x="2530" y="349626"/>
                  <a:pt x="149" y="444876"/>
                </a:cubicBezTo>
                <a:cubicBezTo>
                  <a:pt x="-2232" y="540126"/>
                  <a:pt x="23961" y="609183"/>
                  <a:pt x="71586" y="659189"/>
                </a:cubicBezTo>
                <a:cubicBezTo>
                  <a:pt x="119211" y="709195"/>
                  <a:pt x="228748" y="728245"/>
                  <a:pt x="328761" y="74491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290074" y="3936990"/>
            <a:ext cx="3882500" cy="1141423"/>
          </a:xfrm>
          <a:custGeom>
            <a:avLst/>
            <a:gdLst>
              <a:gd name="connsiteX0" fmla="*/ 875403 w 6692359"/>
              <a:gd name="connsiteY0" fmla="*/ 1077923 h 1141423"/>
              <a:gd name="connsiteX1" fmla="*/ 5604566 w 6692359"/>
              <a:gd name="connsiteY1" fmla="*/ 1106498 h 1141423"/>
              <a:gd name="connsiteX2" fmla="*/ 6661841 w 6692359"/>
              <a:gd name="connsiteY2" fmla="*/ 620723 h 1141423"/>
              <a:gd name="connsiteX3" fmla="*/ 6218928 w 6692359"/>
              <a:gd name="connsiteY3" fmla="*/ 120660 h 1141423"/>
              <a:gd name="connsiteX4" fmla="*/ 4332978 w 6692359"/>
              <a:gd name="connsiteY4" fmla="*/ 34935 h 1141423"/>
              <a:gd name="connsiteX5" fmla="*/ 1961253 w 6692359"/>
              <a:gd name="connsiteY5" fmla="*/ 20648 h 1141423"/>
              <a:gd name="connsiteX6" fmla="*/ 946841 w 6692359"/>
              <a:gd name="connsiteY6" fmla="*/ 20648 h 1141423"/>
              <a:gd name="connsiteX7" fmla="*/ 132453 w 6692359"/>
              <a:gd name="connsiteY7" fmla="*/ 292110 h 1141423"/>
              <a:gd name="connsiteX8" fmla="*/ 75303 w 6692359"/>
              <a:gd name="connsiteY8" fmla="*/ 877898 h 1141423"/>
              <a:gd name="connsiteX9" fmla="*/ 875403 w 6692359"/>
              <a:gd name="connsiteY9" fmla="*/ 1077923 h 114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2359" h="1141423">
                <a:moveTo>
                  <a:pt x="875403" y="1077923"/>
                </a:moveTo>
                <a:cubicBezTo>
                  <a:pt x="1796947" y="1116023"/>
                  <a:pt x="4640160" y="1182698"/>
                  <a:pt x="5604566" y="1106498"/>
                </a:cubicBezTo>
                <a:cubicBezTo>
                  <a:pt x="6568972" y="1030298"/>
                  <a:pt x="6559447" y="785029"/>
                  <a:pt x="6661841" y="620723"/>
                </a:cubicBezTo>
                <a:cubicBezTo>
                  <a:pt x="6764235" y="456417"/>
                  <a:pt x="6607072" y="218291"/>
                  <a:pt x="6218928" y="120660"/>
                </a:cubicBezTo>
                <a:cubicBezTo>
                  <a:pt x="5830784" y="23029"/>
                  <a:pt x="5042590" y="51604"/>
                  <a:pt x="4332978" y="34935"/>
                </a:cubicBezTo>
                <a:cubicBezTo>
                  <a:pt x="3623366" y="18266"/>
                  <a:pt x="1961253" y="20648"/>
                  <a:pt x="1961253" y="20648"/>
                </a:cubicBezTo>
                <a:cubicBezTo>
                  <a:pt x="1396897" y="18267"/>
                  <a:pt x="1251641" y="-24596"/>
                  <a:pt x="946841" y="20648"/>
                </a:cubicBezTo>
                <a:cubicBezTo>
                  <a:pt x="642041" y="65892"/>
                  <a:pt x="277709" y="149235"/>
                  <a:pt x="132453" y="292110"/>
                </a:cubicBezTo>
                <a:cubicBezTo>
                  <a:pt x="-12803" y="434985"/>
                  <a:pt x="-48522" y="742167"/>
                  <a:pt x="75303" y="877898"/>
                </a:cubicBezTo>
                <a:cubicBezTo>
                  <a:pt x="199128" y="1013629"/>
                  <a:pt x="-46141" y="1039823"/>
                  <a:pt x="875403" y="1077923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33803" y="5181599"/>
                <a:ext cx="179504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rgbClr val="0B24FB"/>
                          </a:solidFill>
                          <a:latin typeface="Cambria Math" charset="0"/>
                        </a:rPr>
                        <m:t>𝒩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03" y="5181599"/>
                <a:ext cx="1795042" cy="5786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Multivariate Normal Distribution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44752" y="5324576"/>
                <a:ext cx="9702493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𝛍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and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𝛔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(which</a:t>
                </a:r>
                <a:r>
                  <a:rPr lang="zh-CN" alt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</a:t>
                </a:r>
                <a:r>
                  <a:rPr lang="zh-CN" alt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functions</a:t>
                </a:r>
                <a:r>
                  <a:rPr lang="zh-CN" alt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</a:t>
                </a:r>
                <a:r>
                  <a:rPr lang="zh-CN" alt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are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unknown.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52" y="5324576"/>
                <a:ext cx="9702493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16177" y="1290688"/>
                <a:ext cx="9770910" cy="3786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degree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freedom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i.e.,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-dim.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r>
                      <a:rPr lang="en-US" altLang="zh-CN" smtClean="0">
                        <a:latin typeface="Cambria Math" charset="0"/>
                      </a:rPr>
                      <m:t>,</m:t>
                    </m:r>
                    <m:r>
                      <a:rPr lang="zh-CN" altLang="en-US" smtClean="0">
                        <a:latin typeface="Cambria Math" charset="0"/>
                      </a:rPr>
                      <m:t> </m:t>
                    </m:r>
                    <m:r>
                      <a:rPr lang="en-US" altLang="zh-CN" b="1">
                        <a:latin typeface="Cambria Math" charset="0"/>
                      </a:rPr>
                      <m:t>𝛔</m:t>
                    </m:r>
                    <m:r>
                      <a:rPr lang="en-US" altLang="zh-CN" b="1" i="1" smtClean="0">
                        <a:latin typeface="Cambria Math" charset="0"/>
                      </a:rPr>
                      <m:t>:</m:t>
                    </m:r>
                    <m:r>
                      <a:rPr lang="zh-CN" altLang="en-US" b="1" i="1" smtClean="0">
                        <a:latin typeface="Cambria Math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𝒮</m:t>
                    </m:r>
                    <m:r>
                      <a:rPr lang="en-US" altLang="zh-CN" i="1" smtClean="0">
                        <a:latin typeface="Cambria Math" charset="0"/>
                      </a:rPr>
                      <m:t>↦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elements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𝛔</m:t>
                    </m:r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respectively.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PDF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multivariate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normal: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  <m:e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6.28</m:t>
                                </m:r>
                              </m:e>
                            </m:rad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 smtClean="0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77" y="1290688"/>
                <a:ext cx="9770910" cy="3786188"/>
              </a:xfrm>
              <a:prstGeom prst="rect">
                <a:avLst/>
              </a:prstGeom>
              <a:blipFill rotWithShape="0">
                <a:blip r:embed="rId4"/>
                <a:stretch>
                  <a:fillRect l="-1124" t="-2738" r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8098" y="1594892"/>
                <a:ext cx="9535804" cy="435133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mean,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std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𝛔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neural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𝛔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8098" y="1594892"/>
                <a:ext cx="9535804" cy="4351338"/>
              </a:xfrm>
              <a:blipFill rotWithShape="0">
                <a:blip r:embed="rId3"/>
                <a:stretch>
                  <a:fillRect l="-1151" t="-2384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14488" y="2543177"/>
            <a:ext cx="867251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93491" y="2069034"/>
            <a:ext cx="771525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244646" y="2069034"/>
            <a:ext cx="141382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07728" y="2744513"/>
            <a:ext cx="771525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58883" y="2744513"/>
            <a:ext cx="1413829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7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8098" y="1594892"/>
                <a:ext cx="9535804" cy="435133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mean,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std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𝛔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neural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𝛔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practice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variance: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</a:rPr>
                      <m:t>=1, ⋯, </m:t>
                    </m:r>
                    <m:r>
                      <a:rPr lang="en-US" altLang="zh-CN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𝛒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neural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𝛒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8098" y="1594892"/>
                <a:ext cx="9535804" cy="4351338"/>
              </a:xfrm>
              <a:blipFill rotWithShape="0">
                <a:blip r:embed="rId3"/>
                <a:stretch>
                  <a:fillRect l="-1151" t="-2384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14488" y="2543177"/>
            <a:ext cx="867251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32749" y="3571874"/>
            <a:ext cx="1967976" cy="671514"/>
          </a:xfrm>
          <a:custGeom>
            <a:avLst/>
            <a:gdLst>
              <a:gd name="connsiteX0" fmla="*/ 875403 w 6692359"/>
              <a:gd name="connsiteY0" fmla="*/ 1077923 h 1141423"/>
              <a:gd name="connsiteX1" fmla="*/ 5604566 w 6692359"/>
              <a:gd name="connsiteY1" fmla="*/ 1106498 h 1141423"/>
              <a:gd name="connsiteX2" fmla="*/ 6661841 w 6692359"/>
              <a:gd name="connsiteY2" fmla="*/ 620723 h 1141423"/>
              <a:gd name="connsiteX3" fmla="*/ 6218928 w 6692359"/>
              <a:gd name="connsiteY3" fmla="*/ 120660 h 1141423"/>
              <a:gd name="connsiteX4" fmla="*/ 4332978 w 6692359"/>
              <a:gd name="connsiteY4" fmla="*/ 34935 h 1141423"/>
              <a:gd name="connsiteX5" fmla="*/ 1961253 w 6692359"/>
              <a:gd name="connsiteY5" fmla="*/ 20648 h 1141423"/>
              <a:gd name="connsiteX6" fmla="*/ 946841 w 6692359"/>
              <a:gd name="connsiteY6" fmla="*/ 20648 h 1141423"/>
              <a:gd name="connsiteX7" fmla="*/ 132453 w 6692359"/>
              <a:gd name="connsiteY7" fmla="*/ 292110 h 1141423"/>
              <a:gd name="connsiteX8" fmla="*/ 75303 w 6692359"/>
              <a:gd name="connsiteY8" fmla="*/ 877898 h 1141423"/>
              <a:gd name="connsiteX9" fmla="*/ 875403 w 6692359"/>
              <a:gd name="connsiteY9" fmla="*/ 1077923 h 114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2359" h="1141423">
                <a:moveTo>
                  <a:pt x="875403" y="1077923"/>
                </a:moveTo>
                <a:cubicBezTo>
                  <a:pt x="1796947" y="1116023"/>
                  <a:pt x="4640160" y="1182698"/>
                  <a:pt x="5604566" y="1106498"/>
                </a:cubicBezTo>
                <a:cubicBezTo>
                  <a:pt x="6568972" y="1030298"/>
                  <a:pt x="6559447" y="785029"/>
                  <a:pt x="6661841" y="620723"/>
                </a:cubicBezTo>
                <a:cubicBezTo>
                  <a:pt x="6764235" y="456417"/>
                  <a:pt x="6607072" y="218291"/>
                  <a:pt x="6218928" y="120660"/>
                </a:cubicBezTo>
                <a:cubicBezTo>
                  <a:pt x="5830784" y="23029"/>
                  <a:pt x="5042590" y="51604"/>
                  <a:pt x="4332978" y="34935"/>
                </a:cubicBezTo>
                <a:cubicBezTo>
                  <a:pt x="3623366" y="18266"/>
                  <a:pt x="1961253" y="20648"/>
                  <a:pt x="1961253" y="20648"/>
                </a:cubicBezTo>
                <a:cubicBezTo>
                  <a:pt x="1396897" y="18267"/>
                  <a:pt x="1251641" y="-24596"/>
                  <a:pt x="946841" y="20648"/>
                </a:cubicBezTo>
                <a:cubicBezTo>
                  <a:pt x="642041" y="65892"/>
                  <a:pt x="277709" y="149235"/>
                  <a:pt x="132453" y="292110"/>
                </a:cubicBezTo>
                <a:cubicBezTo>
                  <a:pt x="-12803" y="434985"/>
                  <a:pt x="-48522" y="742167"/>
                  <a:pt x="75303" y="877898"/>
                </a:cubicBezTo>
                <a:cubicBezTo>
                  <a:pt x="199128" y="1013629"/>
                  <a:pt x="-46141" y="1039823"/>
                  <a:pt x="875403" y="1077923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57573" y="4900613"/>
            <a:ext cx="557213" cy="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160737" y="4900613"/>
            <a:ext cx="1454626" cy="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8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53533" y="2510422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5608" y="4343622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08" y="4343622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63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274656" y="2724886"/>
            <a:ext cx="2039683" cy="678018"/>
            <a:chOff x="2479525" y="2724886"/>
            <a:chExt cx="2039683" cy="678018"/>
          </a:xfrm>
        </p:grpSpPr>
        <p:sp>
          <p:nvSpPr>
            <p:cNvPr id="6" name="Rounded Rectangle 5"/>
            <p:cNvSpPr/>
            <p:nvPr/>
          </p:nvSpPr>
          <p:spPr>
            <a:xfrm>
              <a:off x="2853423" y="2724886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479525" y="3402904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450023" y="2166697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95827" y="4793184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132132" y="1937547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814499" y="2166697"/>
            <a:ext cx="2119518" cy="1130370"/>
            <a:chOff x="5019368" y="2166697"/>
            <a:chExt cx="2119518" cy="113037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5019368" y="2166697"/>
              <a:ext cx="2119518" cy="11303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393265" y="2716630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98243" y="3547258"/>
            <a:ext cx="2135774" cy="1140088"/>
            <a:chOff x="5003112" y="3547258"/>
            <a:chExt cx="2135774" cy="1140088"/>
          </a:xfrm>
        </p:grpSpPr>
        <p:cxnSp>
          <p:nvCxnSpPr>
            <p:cNvPr id="19" name="Straight Connector 18"/>
            <p:cNvCxnSpPr/>
            <p:nvPr/>
          </p:nvCxnSpPr>
          <p:spPr>
            <a:xfrm flipH="1" flipV="1">
              <a:off x="5003112" y="3547258"/>
              <a:ext cx="2135774" cy="114008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393265" y="3742428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8132132" y="4472276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559037" y="1872627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37" y="1872627"/>
                <a:ext cx="1517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59036" y="4415643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36" y="4415643"/>
                <a:ext cx="150541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71475" y="1300163"/>
            <a:ext cx="10958513" cy="49149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12612"/>
              </p:ext>
            </p:extLst>
          </p:nvPr>
        </p:nvGraphicFramePr>
        <p:xfrm>
          <a:off x="1553533" y="2510422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5608" y="4343622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08" y="4343622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63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274656" y="2724886"/>
            <a:ext cx="2039683" cy="678018"/>
            <a:chOff x="2479525" y="2724886"/>
            <a:chExt cx="2039683" cy="678018"/>
          </a:xfrm>
        </p:grpSpPr>
        <p:sp>
          <p:nvSpPr>
            <p:cNvPr id="6" name="Rounded Rectangle 5"/>
            <p:cNvSpPr/>
            <p:nvPr/>
          </p:nvSpPr>
          <p:spPr>
            <a:xfrm>
              <a:off x="2853423" y="2724886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479525" y="3402904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86587"/>
              </p:ext>
            </p:extLst>
          </p:nvPr>
        </p:nvGraphicFramePr>
        <p:xfrm>
          <a:off x="5450023" y="2166697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95827" y="4793184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Return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95503" y="1120753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 </a:t>
            </a:r>
            <a:r>
              <a:rPr lang="en-US" sz="2800" dirty="0">
                <a:solidFill>
                  <a:srgbClr val="C00000"/>
                </a:solidFill>
              </a:rPr>
              <a:t>Discounted return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57337" y="2228850"/>
            <a:ext cx="7129462" cy="1428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6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53533" y="2510422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5608" y="4343622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08" y="4343622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63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274656" y="2724886"/>
            <a:ext cx="2039683" cy="678018"/>
            <a:chOff x="2479525" y="2724886"/>
            <a:chExt cx="2039683" cy="678018"/>
          </a:xfrm>
        </p:grpSpPr>
        <p:sp>
          <p:nvSpPr>
            <p:cNvPr id="6" name="Rounded Rectangle 5"/>
            <p:cNvSpPr/>
            <p:nvPr/>
          </p:nvSpPr>
          <p:spPr>
            <a:xfrm>
              <a:off x="2853423" y="2724886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479525" y="3402904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450023" y="2166697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95827" y="4793184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132132" y="1937547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814499" y="2166697"/>
            <a:ext cx="2119518" cy="1130370"/>
            <a:chOff x="5019368" y="2166697"/>
            <a:chExt cx="2119518" cy="113037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5019368" y="2166697"/>
              <a:ext cx="2119518" cy="11303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393265" y="2716630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98243" y="3547258"/>
            <a:ext cx="2135774" cy="1140088"/>
            <a:chOff x="5003112" y="3547258"/>
            <a:chExt cx="2135774" cy="1140088"/>
          </a:xfrm>
        </p:grpSpPr>
        <p:cxnSp>
          <p:nvCxnSpPr>
            <p:cNvPr id="19" name="Straight Connector 18"/>
            <p:cNvCxnSpPr/>
            <p:nvPr/>
          </p:nvCxnSpPr>
          <p:spPr>
            <a:xfrm flipH="1" flipV="1">
              <a:off x="5003112" y="3547258"/>
              <a:ext cx="2135774" cy="114008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393265" y="3742428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8132132" y="4472276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559037" y="1872627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37" y="1872627"/>
                <a:ext cx="1517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59036" y="4415643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36" y="4415643"/>
                <a:ext cx="150541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00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4" grpId="0"/>
      <p:bldP spid="24" grpId="1"/>
      <p:bldP spid="24" grpId="2"/>
      <p:bldP spid="24" grpId="3"/>
      <p:bldP spid="24" grpId="4"/>
      <p:bldP spid="24" grpId="5"/>
      <p:bldP spid="25" grpId="0"/>
      <p:bldP spid="25" grpId="1"/>
      <p:bldP spid="25" grpId="2"/>
      <p:bldP spid="25" grpId="3"/>
      <p:bldP spid="25" grpId="4"/>
      <p:bldP spid="25" gr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2039" y="1378227"/>
                <a:ext cx="9047922" cy="479873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 smtClean="0"/>
                  <a:t>Observe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 smtClean="0"/>
                  <a:t>Compute </a:t>
                </a:r>
                <a:r>
                  <a:rPr lang="en-US" altLang="zh-CN" dirty="0" smtClean="0"/>
                  <a:t>mean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variance</a:t>
                </a:r>
                <a:r>
                  <a:rPr lang="en-US" dirty="0" smtClean="0"/>
                  <a:t> using the neural network: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charset="0"/>
                          </a:rPr>
                          <m:t>𝛍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   and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charset="0"/>
                          </a:rPr>
                          <m:t>𝛒</m:t>
                        </m:r>
                      </m:e>
                    </m:acc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𝛒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039" y="1378227"/>
                <a:ext cx="9047922" cy="4798737"/>
              </a:xfrm>
              <a:blipFill rotWithShape="0">
                <a:blip r:embed="rId3"/>
                <a:stretch>
                  <a:fillRect l="-1213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Continuous Control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271837" y="2657475"/>
            <a:ext cx="2357437" cy="700088"/>
          </a:xfrm>
          <a:custGeom>
            <a:avLst/>
            <a:gdLst>
              <a:gd name="connsiteX0" fmla="*/ 875403 w 6692359"/>
              <a:gd name="connsiteY0" fmla="*/ 1077923 h 1141423"/>
              <a:gd name="connsiteX1" fmla="*/ 5604566 w 6692359"/>
              <a:gd name="connsiteY1" fmla="*/ 1106498 h 1141423"/>
              <a:gd name="connsiteX2" fmla="*/ 6661841 w 6692359"/>
              <a:gd name="connsiteY2" fmla="*/ 620723 h 1141423"/>
              <a:gd name="connsiteX3" fmla="*/ 6218928 w 6692359"/>
              <a:gd name="connsiteY3" fmla="*/ 120660 h 1141423"/>
              <a:gd name="connsiteX4" fmla="*/ 4332978 w 6692359"/>
              <a:gd name="connsiteY4" fmla="*/ 34935 h 1141423"/>
              <a:gd name="connsiteX5" fmla="*/ 1961253 w 6692359"/>
              <a:gd name="connsiteY5" fmla="*/ 20648 h 1141423"/>
              <a:gd name="connsiteX6" fmla="*/ 946841 w 6692359"/>
              <a:gd name="connsiteY6" fmla="*/ 20648 h 1141423"/>
              <a:gd name="connsiteX7" fmla="*/ 132453 w 6692359"/>
              <a:gd name="connsiteY7" fmla="*/ 292110 h 1141423"/>
              <a:gd name="connsiteX8" fmla="*/ 75303 w 6692359"/>
              <a:gd name="connsiteY8" fmla="*/ 877898 h 1141423"/>
              <a:gd name="connsiteX9" fmla="*/ 875403 w 6692359"/>
              <a:gd name="connsiteY9" fmla="*/ 1077923 h 114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2359" h="1141423">
                <a:moveTo>
                  <a:pt x="875403" y="1077923"/>
                </a:moveTo>
                <a:cubicBezTo>
                  <a:pt x="1796947" y="1116023"/>
                  <a:pt x="4640160" y="1182698"/>
                  <a:pt x="5604566" y="1106498"/>
                </a:cubicBezTo>
                <a:cubicBezTo>
                  <a:pt x="6568972" y="1030298"/>
                  <a:pt x="6559447" y="785029"/>
                  <a:pt x="6661841" y="620723"/>
                </a:cubicBezTo>
                <a:cubicBezTo>
                  <a:pt x="6764235" y="456417"/>
                  <a:pt x="6607072" y="218291"/>
                  <a:pt x="6218928" y="120660"/>
                </a:cubicBezTo>
                <a:cubicBezTo>
                  <a:pt x="5830784" y="23029"/>
                  <a:pt x="5042590" y="51604"/>
                  <a:pt x="4332978" y="34935"/>
                </a:cubicBezTo>
                <a:cubicBezTo>
                  <a:pt x="3623366" y="18266"/>
                  <a:pt x="1961253" y="20648"/>
                  <a:pt x="1961253" y="20648"/>
                </a:cubicBezTo>
                <a:cubicBezTo>
                  <a:pt x="1396897" y="18267"/>
                  <a:pt x="1251641" y="-24596"/>
                  <a:pt x="946841" y="20648"/>
                </a:cubicBezTo>
                <a:cubicBezTo>
                  <a:pt x="642041" y="65892"/>
                  <a:pt x="277709" y="149235"/>
                  <a:pt x="132453" y="292110"/>
                </a:cubicBezTo>
                <a:cubicBezTo>
                  <a:pt x="-12803" y="434985"/>
                  <a:pt x="-48522" y="742167"/>
                  <a:pt x="75303" y="877898"/>
                </a:cubicBezTo>
                <a:cubicBezTo>
                  <a:pt x="199128" y="1013629"/>
                  <a:pt x="-46141" y="1039823"/>
                  <a:pt x="875403" y="1077923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415088" y="2657475"/>
            <a:ext cx="2471737" cy="735943"/>
          </a:xfrm>
          <a:custGeom>
            <a:avLst/>
            <a:gdLst>
              <a:gd name="connsiteX0" fmla="*/ 340266 w 1551091"/>
              <a:gd name="connsiteY0" fmla="*/ 607356 h 626603"/>
              <a:gd name="connsiteX1" fmla="*/ 1026066 w 1551091"/>
              <a:gd name="connsiteY1" fmla="*/ 607356 h 626603"/>
              <a:gd name="connsiteX2" fmla="*/ 1483266 w 1551091"/>
              <a:gd name="connsiteY2" fmla="*/ 407331 h 626603"/>
              <a:gd name="connsiteX3" fmla="*/ 1511841 w 1551091"/>
              <a:gd name="connsiteY3" fmla="*/ 164443 h 626603"/>
              <a:gd name="connsiteX4" fmla="*/ 1126078 w 1551091"/>
              <a:gd name="connsiteY4" fmla="*/ 35856 h 626603"/>
              <a:gd name="connsiteX5" fmla="*/ 383128 w 1551091"/>
              <a:gd name="connsiteY5" fmla="*/ 7281 h 626603"/>
              <a:gd name="connsiteX6" fmla="*/ 40228 w 1551091"/>
              <a:gd name="connsiteY6" fmla="*/ 150156 h 626603"/>
              <a:gd name="connsiteX7" fmla="*/ 40228 w 1551091"/>
              <a:gd name="connsiteY7" fmla="*/ 507343 h 626603"/>
              <a:gd name="connsiteX8" fmla="*/ 340266 w 1551091"/>
              <a:gd name="connsiteY8" fmla="*/ 607356 h 62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091" h="626603">
                <a:moveTo>
                  <a:pt x="340266" y="607356"/>
                </a:moveTo>
                <a:cubicBezTo>
                  <a:pt x="504572" y="624025"/>
                  <a:pt x="835566" y="640694"/>
                  <a:pt x="1026066" y="607356"/>
                </a:cubicBezTo>
                <a:cubicBezTo>
                  <a:pt x="1216566" y="574018"/>
                  <a:pt x="1402304" y="481150"/>
                  <a:pt x="1483266" y="407331"/>
                </a:cubicBezTo>
                <a:cubicBezTo>
                  <a:pt x="1564229" y="333512"/>
                  <a:pt x="1571372" y="226355"/>
                  <a:pt x="1511841" y="164443"/>
                </a:cubicBezTo>
                <a:cubicBezTo>
                  <a:pt x="1452310" y="102531"/>
                  <a:pt x="1314197" y="62050"/>
                  <a:pt x="1126078" y="35856"/>
                </a:cubicBezTo>
                <a:cubicBezTo>
                  <a:pt x="937959" y="9662"/>
                  <a:pt x="564103" y="-11769"/>
                  <a:pt x="383128" y="7281"/>
                </a:cubicBezTo>
                <a:cubicBezTo>
                  <a:pt x="202153" y="26331"/>
                  <a:pt x="97378" y="66812"/>
                  <a:pt x="40228" y="150156"/>
                </a:cubicBezTo>
                <a:cubicBezTo>
                  <a:pt x="-16922" y="233500"/>
                  <a:pt x="-9778" y="428762"/>
                  <a:pt x="40228" y="507343"/>
                </a:cubicBezTo>
                <a:cubicBezTo>
                  <a:pt x="90234" y="585924"/>
                  <a:pt x="175960" y="590687"/>
                  <a:pt x="340266" y="607356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2039" y="1378227"/>
                <a:ext cx="9047922" cy="479873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 smtClean="0"/>
                  <a:t>Observe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 smtClean="0"/>
                  <a:t>Compute </a:t>
                </a:r>
                <a:r>
                  <a:rPr lang="en-US" altLang="zh-CN" dirty="0" smtClean="0"/>
                  <a:t>mean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variance</a:t>
                </a:r>
                <a:r>
                  <a:rPr lang="en-US" dirty="0" smtClean="0"/>
                  <a:t> using the neural network: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charset="0"/>
                          </a:rPr>
                          <m:t>𝛍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   and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charset="0"/>
                          </a:rPr>
                          <m:t>𝛒</m:t>
                        </m:r>
                      </m:e>
                    </m:acc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𝛒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=1, ⋯, 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 smtClean="0"/>
                  <a:t>Randomly sample action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r>
                  <a:rPr lang="en-US" dirty="0" smtClean="0"/>
                  <a:t> by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~ </m:t>
                    </m:r>
                    <m:r>
                      <a:rPr lang="zh-CN" altLang="en-US" b="0" i="1" smtClean="0"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,  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=1, ⋯, </m:t>
                    </m:r>
                    <m:r>
                      <a:rPr lang="en-US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039" y="1378227"/>
                <a:ext cx="9047922" cy="4798737"/>
              </a:xfrm>
              <a:blipFill rotWithShape="0">
                <a:blip r:embed="rId3"/>
                <a:stretch>
                  <a:fillRect l="-1213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Continuous Control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1837" y="4000502"/>
            <a:ext cx="2114551" cy="14286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52825" y="5424489"/>
            <a:ext cx="2114551" cy="14286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826" y="1861457"/>
            <a:ext cx="9016348" cy="3529012"/>
          </a:xfrm>
        </p:spPr>
        <p:txBody>
          <a:bodyPr>
            <a:noAutofit/>
          </a:bodyPr>
          <a:lstStyle/>
          <a:p>
            <a:pPr marL="514350" indent="-514350">
              <a:spcBef>
                <a:spcPts val="1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 smtClean="0">
                <a:solidFill>
                  <a:srgbClr val="C00000"/>
                </a:solidFill>
              </a:rPr>
              <a:t>Auxiliary</a:t>
            </a:r>
            <a:r>
              <a:rPr lang="zh-CN" altLang="en-US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network</a:t>
            </a:r>
            <a:r>
              <a:rPr lang="zh-CN" altLang="en-US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(for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computing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policy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gradient).</a:t>
            </a:r>
          </a:p>
          <a:p>
            <a:pPr marL="514350" indent="-514350">
              <a:spcBef>
                <a:spcPts val="1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 smtClean="0"/>
              <a:t>Policy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gradient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methods: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lvl="1">
              <a:spcBef>
                <a:spcPts val="16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C00000"/>
                </a:solidFill>
              </a:rPr>
              <a:t>REINFORCE</a:t>
            </a:r>
            <a:r>
              <a:rPr lang="en-US" altLang="zh-CN" sz="2800" dirty="0" smtClean="0"/>
              <a:t>,</a:t>
            </a:r>
          </a:p>
          <a:p>
            <a:pPr lvl="1">
              <a:spcBef>
                <a:spcPts val="16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C00000"/>
                </a:solidFill>
              </a:rPr>
              <a:t>Actor-Critic</a:t>
            </a:r>
            <a:r>
              <a:rPr lang="en-US" altLang="zh-CN" sz="2800" dirty="0" smtClean="0"/>
              <a:t>.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Training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Training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(1/2):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06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Log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=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074377" y="1943100"/>
            <a:ext cx="1797919" cy="997594"/>
          </a:xfrm>
          <a:custGeom>
            <a:avLst/>
            <a:gdLst>
              <a:gd name="connsiteX0" fmla="*/ 556070 w 5874297"/>
              <a:gd name="connsiteY0" fmla="*/ 1120472 h 1213352"/>
              <a:gd name="connsiteX1" fmla="*/ 2130037 w 5874297"/>
              <a:gd name="connsiteY1" fmla="*/ 1195422 h 1213352"/>
              <a:gd name="connsiteX2" fmla="*/ 4003808 w 5874297"/>
              <a:gd name="connsiteY2" fmla="*/ 1210412 h 1213352"/>
              <a:gd name="connsiteX3" fmla="*/ 5337932 w 5874297"/>
              <a:gd name="connsiteY3" fmla="*/ 1150452 h 1213352"/>
              <a:gd name="connsiteX4" fmla="*/ 5832608 w 5874297"/>
              <a:gd name="connsiteY4" fmla="*/ 790688 h 1213352"/>
              <a:gd name="connsiteX5" fmla="*/ 5802627 w 5874297"/>
              <a:gd name="connsiteY5" fmla="*/ 281022 h 1213352"/>
              <a:gd name="connsiteX6" fmla="*/ 5442863 w 5874297"/>
              <a:gd name="connsiteY6" fmla="*/ 116131 h 1213352"/>
              <a:gd name="connsiteX7" fmla="*/ 4783296 w 5874297"/>
              <a:gd name="connsiteY7" fmla="*/ 41180 h 1213352"/>
              <a:gd name="connsiteX8" fmla="*/ 2804595 w 5874297"/>
              <a:gd name="connsiteY8" fmla="*/ 11199 h 1213352"/>
              <a:gd name="connsiteX9" fmla="*/ 870863 w 5874297"/>
              <a:gd name="connsiteY9" fmla="*/ 11199 h 1213352"/>
              <a:gd name="connsiteX10" fmla="*/ 151336 w 5874297"/>
              <a:gd name="connsiteY10" fmla="*/ 146111 h 1213352"/>
              <a:gd name="connsiteX11" fmla="*/ 1434 w 5874297"/>
              <a:gd name="connsiteY11" fmla="*/ 625796 h 1213352"/>
              <a:gd name="connsiteX12" fmla="*/ 106365 w 5874297"/>
              <a:gd name="connsiteY12" fmla="*/ 1000550 h 1213352"/>
              <a:gd name="connsiteX13" fmla="*/ 556070 w 5874297"/>
              <a:gd name="connsiteY13" fmla="*/ 1120472 h 12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74297" h="1213352">
                <a:moveTo>
                  <a:pt x="556070" y="1120472"/>
                </a:moveTo>
                <a:cubicBezTo>
                  <a:pt x="893349" y="1152951"/>
                  <a:pt x="1555414" y="1180432"/>
                  <a:pt x="2130037" y="1195422"/>
                </a:cubicBezTo>
                <a:cubicBezTo>
                  <a:pt x="2704660" y="1210412"/>
                  <a:pt x="3469159" y="1217907"/>
                  <a:pt x="4003808" y="1210412"/>
                </a:cubicBezTo>
                <a:cubicBezTo>
                  <a:pt x="4538457" y="1202917"/>
                  <a:pt x="5033132" y="1220406"/>
                  <a:pt x="5337932" y="1150452"/>
                </a:cubicBezTo>
                <a:cubicBezTo>
                  <a:pt x="5642732" y="1080498"/>
                  <a:pt x="5755159" y="935593"/>
                  <a:pt x="5832608" y="790688"/>
                </a:cubicBezTo>
                <a:cubicBezTo>
                  <a:pt x="5910057" y="645783"/>
                  <a:pt x="5867584" y="393448"/>
                  <a:pt x="5802627" y="281022"/>
                </a:cubicBezTo>
                <a:cubicBezTo>
                  <a:pt x="5737670" y="168596"/>
                  <a:pt x="5612752" y="156105"/>
                  <a:pt x="5442863" y="116131"/>
                </a:cubicBezTo>
                <a:cubicBezTo>
                  <a:pt x="5272975" y="76157"/>
                  <a:pt x="5223007" y="58669"/>
                  <a:pt x="4783296" y="41180"/>
                </a:cubicBezTo>
                <a:cubicBezTo>
                  <a:pt x="4343585" y="23691"/>
                  <a:pt x="2804595" y="11199"/>
                  <a:pt x="2804595" y="11199"/>
                </a:cubicBezTo>
                <a:cubicBezTo>
                  <a:pt x="2152523" y="6202"/>
                  <a:pt x="1313073" y="-11286"/>
                  <a:pt x="870863" y="11199"/>
                </a:cubicBezTo>
                <a:cubicBezTo>
                  <a:pt x="428653" y="33684"/>
                  <a:pt x="296241" y="43678"/>
                  <a:pt x="151336" y="146111"/>
                </a:cubicBezTo>
                <a:cubicBezTo>
                  <a:pt x="6431" y="248544"/>
                  <a:pt x="8929" y="483389"/>
                  <a:pt x="1434" y="625796"/>
                </a:cubicBezTo>
                <a:cubicBezTo>
                  <a:pt x="-6061" y="768202"/>
                  <a:pt x="13926" y="915606"/>
                  <a:pt x="106365" y="1000550"/>
                </a:cubicBezTo>
                <a:cubicBezTo>
                  <a:pt x="198804" y="1085494"/>
                  <a:pt x="218791" y="1087993"/>
                  <a:pt x="556070" y="11204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7" y="3474088"/>
            <a:ext cx="4217988" cy="3219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3195" y="1378226"/>
                <a:ext cx="9165609" cy="457918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 is: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6.28</m:t>
                                </m:r>
                              </m:e>
                            </m:rad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3195" y="1378226"/>
                <a:ext cx="9165609" cy="4579185"/>
              </a:xfrm>
              <a:blipFill rotWithShape="0">
                <a:blip r:embed="rId4"/>
                <a:stretch>
                  <a:fillRect l="-1197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Log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312" y="2114550"/>
            <a:ext cx="2243137" cy="728663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8717" y="1971674"/>
            <a:ext cx="4698207" cy="1114425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3195" y="1378226"/>
                <a:ext cx="9165609" cy="457918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 is: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6.28</m:t>
                                </m:r>
                              </m:e>
                            </m:rad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natural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 is: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μ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ρ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const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3195" y="1378226"/>
                <a:ext cx="9165609" cy="4579185"/>
              </a:xfrm>
              <a:blipFill rotWithShape="0">
                <a:blip r:embed="rId3"/>
                <a:stretch>
                  <a:fillRect l="-1197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Log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928585" y="1943100"/>
            <a:ext cx="4888821" cy="1028472"/>
          </a:xfrm>
          <a:custGeom>
            <a:avLst/>
            <a:gdLst>
              <a:gd name="connsiteX0" fmla="*/ 457803 w 4888821"/>
              <a:gd name="connsiteY0" fmla="*/ 1058418 h 1129627"/>
              <a:gd name="connsiteX1" fmla="*/ 1972278 w 4888821"/>
              <a:gd name="connsiteY1" fmla="*/ 1115568 h 1129627"/>
              <a:gd name="connsiteX2" fmla="*/ 4115403 w 4888821"/>
              <a:gd name="connsiteY2" fmla="*/ 1115568 h 1129627"/>
              <a:gd name="connsiteX3" fmla="*/ 4758340 w 4888821"/>
              <a:gd name="connsiteY3" fmla="*/ 958405 h 1129627"/>
              <a:gd name="connsiteX4" fmla="*/ 4886928 w 4888821"/>
              <a:gd name="connsiteY4" fmla="*/ 515493 h 1129627"/>
              <a:gd name="connsiteX5" fmla="*/ 4715478 w 4888821"/>
              <a:gd name="connsiteY5" fmla="*/ 129730 h 1129627"/>
              <a:gd name="connsiteX6" fmla="*/ 4029678 w 4888821"/>
              <a:gd name="connsiteY6" fmla="*/ 15430 h 1129627"/>
              <a:gd name="connsiteX7" fmla="*/ 2115153 w 4888821"/>
              <a:gd name="connsiteY7" fmla="*/ 1143 h 1129627"/>
              <a:gd name="connsiteX8" fmla="*/ 700690 w 4888821"/>
              <a:gd name="connsiteY8" fmla="*/ 15430 h 1129627"/>
              <a:gd name="connsiteX9" fmla="*/ 529240 w 4888821"/>
              <a:gd name="connsiteY9" fmla="*/ 15430 h 1129627"/>
              <a:gd name="connsiteX10" fmla="*/ 229203 w 4888821"/>
              <a:gd name="connsiteY10" fmla="*/ 58293 h 1129627"/>
              <a:gd name="connsiteX11" fmla="*/ 57753 w 4888821"/>
              <a:gd name="connsiteY11" fmla="*/ 301180 h 1129627"/>
              <a:gd name="connsiteX12" fmla="*/ 603 w 4888821"/>
              <a:gd name="connsiteY12" fmla="*/ 758380 h 1129627"/>
              <a:gd name="connsiteX13" fmla="*/ 86328 w 4888821"/>
              <a:gd name="connsiteY13" fmla="*/ 958405 h 1129627"/>
              <a:gd name="connsiteX14" fmla="*/ 457803 w 4888821"/>
              <a:gd name="connsiteY14" fmla="*/ 1058418 h 11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8821" h="1129627">
                <a:moveTo>
                  <a:pt x="457803" y="1058418"/>
                </a:moveTo>
                <a:cubicBezTo>
                  <a:pt x="772128" y="1084612"/>
                  <a:pt x="1362678" y="1106043"/>
                  <a:pt x="1972278" y="1115568"/>
                </a:cubicBezTo>
                <a:cubicBezTo>
                  <a:pt x="2581878" y="1125093"/>
                  <a:pt x="3651059" y="1141762"/>
                  <a:pt x="4115403" y="1115568"/>
                </a:cubicBezTo>
                <a:cubicBezTo>
                  <a:pt x="4579747" y="1089374"/>
                  <a:pt x="4629753" y="1058417"/>
                  <a:pt x="4758340" y="958405"/>
                </a:cubicBezTo>
                <a:cubicBezTo>
                  <a:pt x="4886928" y="858392"/>
                  <a:pt x="4894072" y="653605"/>
                  <a:pt x="4886928" y="515493"/>
                </a:cubicBezTo>
                <a:cubicBezTo>
                  <a:pt x="4879784" y="377381"/>
                  <a:pt x="4858353" y="213074"/>
                  <a:pt x="4715478" y="129730"/>
                </a:cubicBezTo>
                <a:cubicBezTo>
                  <a:pt x="4572603" y="46386"/>
                  <a:pt x="4463065" y="36861"/>
                  <a:pt x="4029678" y="15430"/>
                </a:cubicBezTo>
                <a:cubicBezTo>
                  <a:pt x="3596291" y="-6001"/>
                  <a:pt x="2669984" y="1143"/>
                  <a:pt x="2115153" y="1143"/>
                </a:cubicBezTo>
                <a:cubicBezTo>
                  <a:pt x="1560322" y="1143"/>
                  <a:pt x="700690" y="15430"/>
                  <a:pt x="700690" y="15430"/>
                </a:cubicBezTo>
                <a:cubicBezTo>
                  <a:pt x="436371" y="17811"/>
                  <a:pt x="607821" y="8286"/>
                  <a:pt x="529240" y="15430"/>
                </a:cubicBezTo>
                <a:cubicBezTo>
                  <a:pt x="450659" y="22574"/>
                  <a:pt x="307784" y="10668"/>
                  <a:pt x="229203" y="58293"/>
                </a:cubicBezTo>
                <a:cubicBezTo>
                  <a:pt x="150622" y="105918"/>
                  <a:pt x="95853" y="184499"/>
                  <a:pt x="57753" y="301180"/>
                </a:cubicBezTo>
                <a:cubicBezTo>
                  <a:pt x="19653" y="417861"/>
                  <a:pt x="-4159" y="648843"/>
                  <a:pt x="603" y="758380"/>
                </a:cubicBezTo>
                <a:cubicBezTo>
                  <a:pt x="5365" y="867917"/>
                  <a:pt x="12509" y="906017"/>
                  <a:pt x="86328" y="958405"/>
                </a:cubicBezTo>
                <a:cubicBezTo>
                  <a:pt x="160147" y="1010792"/>
                  <a:pt x="143478" y="1032224"/>
                  <a:pt x="457803" y="1058418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42808" y="3761329"/>
            <a:ext cx="2643505" cy="728663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150600" y="4604295"/>
            <a:ext cx="353619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997043" y="4604295"/>
            <a:ext cx="101781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3195" y="1378226"/>
                <a:ext cx="9165609" cy="457918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 is: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6.28</m:t>
                                </m:r>
                              </m:e>
                            </m:rad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natural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 is: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μ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ρ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const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3195" y="1378226"/>
                <a:ext cx="9165609" cy="4579185"/>
              </a:xfrm>
              <a:blipFill rotWithShape="0">
                <a:blip r:embed="rId3"/>
                <a:stretch>
                  <a:fillRect l="-1197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Log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00737" y="4572000"/>
            <a:ext cx="2828926" cy="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21339" y="4907240"/>
                <a:ext cx="2308324" cy="546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39" y="4907240"/>
                <a:ext cx="2308324" cy="5464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3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3195" y="1378226"/>
                <a:ext cx="9165609" cy="457918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 is: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6.28</m:t>
                                </m:r>
                              </m:e>
                            </m:rad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natural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 is: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μ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ρ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const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/>
                  <a:t>           </a:t>
                </a:r>
                <a:r>
                  <a:rPr lang="en-US" altLang="zh-CN" dirty="0" smtClean="0"/>
                  <a:t>             </a:t>
                </a: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const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3195" y="1378226"/>
                <a:ext cx="9165609" cy="4579185"/>
              </a:xfrm>
              <a:blipFill rotWithShape="0">
                <a:blip r:embed="rId3"/>
                <a:stretch>
                  <a:fillRect l="-1197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Log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00737" y="5553079"/>
            <a:ext cx="2500313" cy="4759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 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503" y="2531208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 smtClean="0">
                <a:solidFill>
                  <a:srgbClr val="C00000"/>
                </a:solidFill>
              </a:rPr>
              <a:t>ction-value </a:t>
            </a:r>
            <a:r>
              <a:rPr lang="en-US" sz="2800" dirty="0">
                <a:solidFill>
                  <a:srgbClr val="C00000"/>
                </a:solidFill>
              </a:rPr>
              <a:t>function</a:t>
            </a:r>
            <a:r>
              <a:rPr lang="en-US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"/>
              <p:cNvSpPr txBox="1">
                <a:spLocks/>
              </p:cNvSpPr>
              <p:nvPr/>
            </p:nvSpPr>
            <p:spPr>
              <a:xfrm>
                <a:off x="1295503" y="3148940"/>
                <a:ext cx="9600993" cy="802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𝔼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3" y="3148940"/>
                <a:ext cx="9600993" cy="802031"/>
              </a:xfrm>
              <a:prstGeom prst="rect">
                <a:avLst/>
              </a:prstGeom>
              <a:blipFill rotWithShape="0">
                <a:blip r:embed="rId3"/>
                <a:stretch>
                  <a:fillRect t="-1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/>
              <p:cNvSpPr txBox="1">
                <a:spLocks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295503" y="1120753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 </a:t>
            </a:r>
            <a:r>
              <a:rPr lang="en-US" sz="2800" dirty="0"/>
              <a:t>Discounted return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85912" y="3686174"/>
            <a:ext cx="13001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699" y="3686174"/>
            <a:ext cx="47625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5218" y="1157292"/>
                <a:ext cx="9341562" cy="8203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Identity:</a:t>
                </a:r>
                <a:r>
                  <a:rPr lang="zh-CN" altLang="en-US" sz="2800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</m:e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μ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ρ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const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2⋅</m:t>
                                </m:r>
                                <m:func>
                                  <m:funcPr>
                                    <m:ctrlPr>
                                      <a:rPr lang="zh-CN" altLang="en-US" sz="28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18" y="1157292"/>
                <a:ext cx="9341562" cy="820353"/>
              </a:xfrm>
              <a:prstGeom prst="rect">
                <a:avLst/>
              </a:prstGeom>
              <a:blipFill rotWithShape="0">
                <a:blip r:embed="rId3"/>
                <a:stretch>
                  <a:fillRect l="-1044" r="-9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228976" y="1863346"/>
            <a:ext cx="250031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53418" y="1977645"/>
            <a:ext cx="2305045" cy="5776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66555" y="1863343"/>
            <a:ext cx="108108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5218" y="1157292"/>
                <a:ext cx="9341562" cy="8203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Identity:</a:t>
                </a:r>
                <a:r>
                  <a:rPr lang="zh-CN" altLang="en-US" sz="2800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</m:e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const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2⋅</m:t>
                                </m:r>
                                <m:func>
                                  <m:funcPr>
                                    <m:ctrlPr>
                                      <a:rPr lang="zh-CN" altLang="en-US" sz="28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18" y="1157292"/>
                <a:ext cx="9341562" cy="820353"/>
              </a:xfrm>
              <a:prstGeom prst="rect">
                <a:avLst/>
              </a:prstGeom>
              <a:blipFill rotWithShape="0"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1930" y="2220924"/>
                <a:ext cx="3041795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Here,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𝛉</m:t>
                    </m:r>
                    <m:r>
                      <a:rPr lang="en-US" altLang="zh-CN" sz="2800" b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0" y="2220924"/>
                <a:ext cx="304179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208" t="-10465" r="-320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/>
          <p:nvPr/>
        </p:nvCxnSpPr>
        <p:spPr>
          <a:xfrm rot="5400000" flipH="1" flipV="1">
            <a:off x="4850640" y="1985216"/>
            <a:ext cx="463557" cy="7859"/>
          </a:xfrm>
          <a:prstGeom prst="curvedConnector3">
            <a:avLst/>
          </a:prstGeom>
          <a:ln w="57150">
            <a:solidFill>
              <a:srgbClr val="0B24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9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5218" y="1157292"/>
                <a:ext cx="9341562" cy="8203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Identity:</a:t>
                </a:r>
                <a:r>
                  <a:rPr lang="zh-CN" altLang="en-US" sz="2800" dirty="0" smtClean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</m:e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const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2⋅</m:t>
                                </m:r>
                                <m:func>
                                  <m:funcPr>
                                    <m:ctrlPr>
                                      <a:rPr lang="zh-CN" altLang="en-US" sz="28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18" y="1157292"/>
                <a:ext cx="9341562" cy="820353"/>
              </a:xfrm>
              <a:prstGeom prst="rect">
                <a:avLst/>
              </a:prstGeom>
              <a:blipFill rotWithShape="0"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6943725" y="1053232"/>
            <a:ext cx="3673781" cy="1028472"/>
          </a:xfrm>
          <a:custGeom>
            <a:avLst/>
            <a:gdLst>
              <a:gd name="connsiteX0" fmla="*/ 457803 w 4888821"/>
              <a:gd name="connsiteY0" fmla="*/ 1058418 h 1129627"/>
              <a:gd name="connsiteX1" fmla="*/ 1972278 w 4888821"/>
              <a:gd name="connsiteY1" fmla="*/ 1115568 h 1129627"/>
              <a:gd name="connsiteX2" fmla="*/ 4115403 w 4888821"/>
              <a:gd name="connsiteY2" fmla="*/ 1115568 h 1129627"/>
              <a:gd name="connsiteX3" fmla="*/ 4758340 w 4888821"/>
              <a:gd name="connsiteY3" fmla="*/ 958405 h 1129627"/>
              <a:gd name="connsiteX4" fmla="*/ 4886928 w 4888821"/>
              <a:gd name="connsiteY4" fmla="*/ 515493 h 1129627"/>
              <a:gd name="connsiteX5" fmla="*/ 4715478 w 4888821"/>
              <a:gd name="connsiteY5" fmla="*/ 129730 h 1129627"/>
              <a:gd name="connsiteX6" fmla="*/ 4029678 w 4888821"/>
              <a:gd name="connsiteY6" fmla="*/ 15430 h 1129627"/>
              <a:gd name="connsiteX7" fmla="*/ 2115153 w 4888821"/>
              <a:gd name="connsiteY7" fmla="*/ 1143 h 1129627"/>
              <a:gd name="connsiteX8" fmla="*/ 700690 w 4888821"/>
              <a:gd name="connsiteY8" fmla="*/ 15430 h 1129627"/>
              <a:gd name="connsiteX9" fmla="*/ 529240 w 4888821"/>
              <a:gd name="connsiteY9" fmla="*/ 15430 h 1129627"/>
              <a:gd name="connsiteX10" fmla="*/ 229203 w 4888821"/>
              <a:gd name="connsiteY10" fmla="*/ 58293 h 1129627"/>
              <a:gd name="connsiteX11" fmla="*/ 57753 w 4888821"/>
              <a:gd name="connsiteY11" fmla="*/ 301180 h 1129627"/>
              <a:gd name="connsiteX12" fmla="*/ 603 w 4888821"/>
              <a:gd name="connsiteY12" fmla="*/ 758380 h 1129627"/>
              <a:gd name="connsiteX13" fmla="*/ 86328 w 4888821"/>
              <a:gd name="connsiteY13" fmla="*/ 958405 h 1129627"/>
              <a:gd name="connsiteX14" fmla="*/ 457803 w 4888821"/>
              <a:gd name="connsiteY14" fmla="*/ 1058418 h 11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8821" h="1129627">
                <a:moveTo>
                  <a:pt x="457803" y="1058418"/>
                </a:moveTo>
                <a:cubicBezTo>
                  <a:pt x="772128" y="1084612"/>
                  <a:pt x="1362678" y="1106043"/>
                  <a:pt x="1972278" y="1115568"/>
                </a:cubicBezTo>
                <a:cubicBezTo>
                  <a:pt x="2581878" y="1125093"/>
                  <a:pt x="3651059" y="1141762"/>
                  <a:pt x="4115403" y="1115568"/>
                </a:cubicBezTo>
                <a:cubicBezTo>
                  <a:pt x="4579747" y="1089374"/>
                  <a:pt x="4629753" y="1058417"/>
                  <a:pt x="4758340" y="958405"/>
                </a:cubicBezTo>
                <a:cubicBezTo>
                  <a:pt x="4886928" y="858392"/>
                  <a:pt x="4894072" y="653605"/>
                  <a:pt x="4886928" y="515493"/>
                </a:cubicBezTo>
                <a:cubicBezTo>
                  <a:pt x="4879784" y="377381"/>
                  <a:pt x="4858353" y="213074"/>
                  <a:pt x="4715478" y="129730"/>
                </a:cubicBezTo>
                <a:cubicBezTo>
                  <a:pt x="4572603" y="46386"/>
                  <a:pt x="4463065" y="36861"/>
                  <a:pt x="4029678" y="15430"/>
                </a:cubicBezTo>
                <a:cubicBezTo>
                  <a:pt x="3596291" y="-6001"/>
                  <a:pt x="2669984" y="1143"/>
                  <a:pt x="2115153" y="1143"/>
                </a:cubicBezTo>
                <a:cubicBezTo>
                  <a:pt x="1560322" y="1143"/>
                  <a:pt x="700690" y="15430"/>
                  <a:pt x="700690" y="15430"/>
                </a:cubicBezTo>
                <a:cubicBezTo>
                  <a:pt x="436371" y="17811"/>
                  <a:pt x="607821" y="8286"/>
                  <a:pt x="529240" y="15430"/>
                </a:cubicBezTo>
                <a:cubicBezTo>
                  <a:pt x="450659" y="22574"/>
                  <a:pt x="307784" y="10668"/>
                  <a:pt x="229203" y="58293"/>
                </a:cubicBezTo>
                <a:cubicBezTo>
                  <a:pt x="150622" y="105918"/>
                  <a:pt x="95853" y="184499"/>
                  <a:pt x="57753" y="301180"/>
                </a:cubicBezTo>
                <a:cubicBezTo>
                  <a:pt x="19653" y="417861"/>
                  <a:pt x="-4159" y="648843"/>
                  <a:pt x="603" y="758380"/>
                </a:cubicBezTo>
                <a:cubicBezTo>
                  <a:pt x="5365" y="867917"/>
                  <a:pt x="12509" y="906017"/>
                  <a:pt x="86328" y="958405"/>
                </a:cubicBezTo>
                <a:cubicBezTo>
                  <a:pt x="160147" y="1010792"/>
                  <a:pt x="143478" y="1032224"/>
                  <a:pt x="457803" y="1058418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62715" y="2313123"/>
                <a:ext cx="5257157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   </a:t>
                </a:r>
                <a:r>
                  <a:rPr lang="en-US" altLang="zh-CN" sz="2800" dirty="0" smtClean="0">
                    <a:solidFill>
                      <a:schemeClr val="tx2"/>
                    </a:solidFill>
                  </a:rPr>
                  <a:t>(Auxiliary</a:t>
                </a:r>
                <a:r>
                  <a:rPr lang="zh-CN" altLang="en-US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2"/>
                    </a:solidFill>
                  </a:rPr>
                  <a:t>Network)</a:t>
                </a:r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15" y="2313123"/>
                <a:ext cx="5257157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700710" y="1834768"/>
            <a:ext cx="100801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Auxiliary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Network: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800" b="1" dirty="0" smtClean="0"/>
                  <a:t> 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2⋅</m:t>
                                </m:r>
                                <m:func>
                                  <m:funcPr>
                                    <m:ctrlPr>
                                      <a:rPr lang="zh-CN" altLang="en-US" sz="28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4906" y="3332055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49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06029" y="3546519"/>
            <a:ext cx="2039683" cy="678018"/>
            <a:chOff x="2479525" y="2724886"/>
            <a:chExt cx="2039683" cy="678018"/>
          </a:xfrm>
        </p:grpSpPr>
        <p:sp>
          <p:nvSpPr>
            <p:cNvPr id="8" name="Rounded Rectangle 7"/>
            <p:cNvSpPr/>
            <p:nvPr/>
          </p:nvSpPr>
          <p:spPr>
            <a:xfrm>
              <a:off x="2853423" y="2724886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479525" y="3402904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81396" y="2988330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7200" y="5614817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363505" y="2759180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045872" y="2988330"/>
            <a:ext cx="2119518" cy="1130370"/>
            <a:chOff x="5019368" y="2166697"/>
            <a:chExt cx="2119518" cy="113037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5019368" y="2166697"/>
              <a:ext cx="2119518" cy="11303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393265" y="2716630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616" y="4368891"/>
            <a:ext cx="2135774" cy="1140088"/>
            <a:chOff x="5003112" y="3547258"/>
            <a:chExt cx="2135774" cy="1140088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5003112" y="3547258"/>
              <a:ext cx="2135774" cy="114008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5393265" y="3742428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363505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7720624" y="2982372"/>
            <a:ext cx="2520656" cy="110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20624" y="3233664"/>
            <a:ext cx="2520656" cy="22704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0402733" y="2867797"/>
          <a:ext cx="228790" cy="22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0B24FB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804372" y="2339689"/>
                <a:ext cx="14364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400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𝐚</m:t>
                          </m:r>
                          <m:r>
                            <a:rPr lang="en-US" altLang="zh-CN" sz="2400" b="1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372" y="2339689"/>
                <a:ext cx="143648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0402733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10517128" y="3233664"/>
            <a:ext cx="0" cy="18789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8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95115" y="2221211"/>
            <a:ext cx="11201400" cy="414337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4906" y="3332055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9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06029" y="3546519"/>
            <a:ext cx="2039683" cy="678018"/>
            <a:chOff x="2479525" y="2724886"/>
            <a:chExt cx="2039683" cy="678018"/>
          </a:xfrm>
        </p:grpSpPr>
        <p:sp>
          <p:nvSpPr>
            <p:cNvPr id="6" name="Rounded Rectangle 5"/>
            <p:cNvSpPr/>
            <p:nvPr/>
          </p:nvSpPr>
          <p:spPr>
            <a:xfrm>
              <a:off x="2853423" y="2724886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479525" y="3402904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81396" y="2988330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7200" y="5614817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63505" y="2759180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029616" y="2988330"/>
            <a:ext cx="2135774" cy="2520649"/>
            <a:chOff x="5029616" y="2988330"/>
            <a:chExt cx="2135774" cy="252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5045872" y="2988330"/>
              <a:ext cx="2119518" cy="1130370"/>
              <a:chOff x="5019368" y="2166697"/>
              <a:chExt cx="2119518" cy="113037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5019368" y="2166697"/>
                <a:ext cx="2119518" cy="113037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5393265" y="2716630"/>
                <a:ext cx="1352092" cy="357717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Dense1</a:t>
                </a:r>
                <a:endParaRPr lang="en-US" sz="24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029616" y="4368891"/>
              <a:ext cx="2135774" cy="1140088"/>
              <a:chOff x="5003112" y="3547258"/>
              <a:chExt cx="2135774" cy="114008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5003112" y="3547258"/>
                <a:ext cx="2135774" cy="11400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5393265" y="3742428"/>
                <a:ext cx="1352092" cy="357717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Dense2</a:t>
                </a:r>
                <a:endParaRPr lang="en-US" sz="24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363505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Auxiliary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Network: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800" b="1" dirty="0" smtClean="0"/>
                  <a:t> 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2⋅</m:t>
                                </m:r>
                                <m:func>
                                  <m:funcPr>
                                    <m:ctrlPr>
                                      <a:rPr lang="zh-CN" altLang="en-US" sz="28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53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  <p:bldP spid="11" grpId="1"/>
      <p:bldP spid="24" grpId="1"/>
      <p:bldP spid="24" grpId="2"/>
      <p:bldP spid="24" grpId="4"/>
      <p:bldP spid="24" grpId="5"/>
      <p:bldP spid="25" grpId="1"/>
      <p:bldP spid="25" grpId="2"/>
      <p:bldP spid="25" grpId="4"/>
      <p:bldP spid="25" grpId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4906" y="3332055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9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06029" y="3546519"/>
            <a:ext cx="2039683" cy="678018"/>
            <a:chOff x="2479525" y="2724886"/>
            <a:chExt cx="2039683" cy="678018"/>
          </a:xfrm>
        </p:grpSpPr>
        <p:sp>
          <p:nvSpPr>
            <p:cNvPr id="6" name="Rounded Rectangle 5"/>
            <p:cNvSpPr/>
            <p:nvPr/>
          </p:nvSpPr>
          <p:spPr>
            <a:xfrm>
              <a:off x="2853423" y="2724886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479525" y="3402904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81396" y="2988330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7200" y="5614817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63505" y="2759180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045872" y="2988330"/>
            <a:ext cx="2119518" cy="1130370"/>
            <a:chOff x="5019368" y="2166697"/>
            <a:chExt cx="2119518" cy="113037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5019368" y="2166697"/>
              <a:ext cx="2119518" cy="11303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393265" y="2716630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29616" y="4368891"/>
            <a:ext cx="2135774" cy="1140088"/>
            <a:chOff x="5003112" y="3547258"/>
            <a:chExt cx="2135774" cy="1140088"/>
          </a:xfrm>
        </p:grpSpPr>
        <p:cxnSp>
          <p:nvCxnSpPr>
            <p:cNvPr id="19" name="Straight Connector 18"/>
            <p:cNvCxnSpPr/>
            <p:nvPr/>
          </p:nvCxnSpPr>
          <p:spPr>
            <a:xfrm flipH="1" flipV="1">
              <a:off x="5003112" y="3547258"/>
              <a:ext cx="2135774" cy="114008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393265" y="3742428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363505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Auxiliary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Network: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800" b="1" dirty="0" smtClean="0"/>
                  <a:t> 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2⋅</m:t>
                                </m:r>
                                <m:func>
                                  <m:funcPr>
                                    <m:ctrlPr>
                                      <a:rPr lang="zh-CN" altLang="en-US" sz="28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0402733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8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7705770" y="1969357"/>
            <a:ext cx="2395493" cy="596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8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8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8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8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8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8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30" grpId="0" animBg="1"/>
      <p:bldP spid="30" grpId="1" animBg="1"/>
      <p:bldP spid="40" grpId="0"/>
      <p:bldP spid="40" grpId="1"/>
      <p:bldP spid="40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4906" y="3332055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9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06029" y="3546519"/>
            <a:ext cx="2039683" cy="678018"/>
            <a:chOff x="2479525" y="2724886"/>
            <a:chExt cx="2039683" cy="678018"/>
          </a:xfrm>
        </p:grpSpPr>
        <p:sp>
          <p:nvSpPr>
            <p:cNvPr id="6" name="Rounded Rectangle 5"/>
            <p:cNvSpPr/>
            <p:nvPr/>
          </p:nvSpPr>
          <p:spPr>
            <a:xfrm>
              <a:off x="2853423" y="2724886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479525" y="3402904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81396" y="2988330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7200" y="5614817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63505" y="2759180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045872" y="2988330"/>
            <a:ext cx="2119518" cy="1130370"/>
            <a:chOff x="5019368" y="2166697"/>
            <a:chExt cx="2119518" cy="113037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5019368" y="2166697"/>
              <a:ext cx="2119518" cy="11303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393265" y="2716630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29616" y="4368891"/>
            <a:ext cx="2135774" cy="1140088"/>
            <a:chOff x="5003112" y="3547258"/>
            <a:chExt cx="2135774" cy="1140088"/>
          </a:xfrm>
        </p:grpSpPr>
        <p:cxnSp>
          <p:nvCxnSpPr>
            <p:cNvPr id="19" name="Straight Connector 18"/>
            <p:cNvCxnSpPr/>
            <p:nvPr/>
          </p:nvCxnSpPr>
          <p:spPr>
            <a:xfrm flipH="1" flipV="1">
              <a:off x="5003112" y="3547258"/>
              <a:ext cx="2135774" cy="114008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393265" y="3742428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363505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7720624" y="2982372"/>
            <a:ext cx="2520656" cy="110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720624" y="3233664"/>
            <a:ext cx="2520656" cy="22704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0402733" y="2867797"/>
          <a:ext cx="228790" cy="22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0B24FB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804372" y="2339689"/>
                <a:ext cx="14364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400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𝐚</m:t>
                          </m:r>
                          <m:r>
                            <a:rPr lang="en-US" altLang="zh-CN" sz="2400" b="1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372" y="2339689"/>
                <a:ext cx="14364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Auxiliary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Network: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800" b="1" dirty="0" smtClean="0"/>
                  <a:t> 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2⋅</m:t>
                                </m:r>
                                <m:func>
                                  <m:funcPr>
                                    <m:ctrlPr>
                                      <a:rPr lang="zh-CN" altLang="en-US" sz="28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0402733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10517128" y="3233664"/>
            <a:ext cx="0" cy="18789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8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  <p:bldP spid="25" grpId="1"/>
      <p:bldP spid="25" grpId="2"/>
      <p:bldP spid="2" grpId="0"/>
      <p:bldP spid="2" grpId="1"/>
      <p:bldP spid="2" grpId="2"/>
      <p:bldP spid="2" grpId="3"/>
      <p:bldP spid="40" grpId="0"/>
      <p:bldP spid="40" grpId="1"/>
      <p:bldP spid="40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4906" y="3332055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9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2506029" y="4224537"/>
            <a:ext cx="2039683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81396" y="2988330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7200" y="5614817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63505" y="2759180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5045872" y="2988330"/>
            <a:ext cx="2119518" cy="11303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029616" y="4368891"/>
            <a:ext cx="2135774" cy="1140088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363505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7720624" y="2982372"/>
            <a:ext cx="2520656" cy="110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720624" y="3233664"/>
            <a:ext cx="2520656" cy="22704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0402733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10517128" y="3233664"/>
            <a:ext cx="0" cy="18789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78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7174" y="2243137"/>
            <a:ext cx="11458575" cy="4257676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19769" y="3538263"/>
            <a:ext cx="1352092" cy="1383515"/>
            <a:chOff x="5419769" y="3538263"/>
            <a:chExt cx="1352092" cy="1383515"/>
          </a:xfrm>
        </p:grpSpPr>
        <p:sp>
          <p:nvSpPr>
            <p:cNvPr id="34" name="Rounded Rectangle 33"/>
            <p:cNvSpPr/>
            <p:nvPr/>
          </p:nvSpPr>
          <p:spPr>
            <a:xfrm>
              <a:off x="5419769" y="3538263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419769" y="4564061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20955"/>
              </p:ext>
            </p:extLst>
          </p:nvPr>
        </p:nvGraphicFramePr>
        <p:xfrm>
          <a:off x="10402733" y="2867797"/>
          <a:ext cx="228790" cy="22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0B24FB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9804372" y="2339689"/>
                <a:ext cx="14364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400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𝐚</m:t>
                          </m:r>
                          <m:r>
                            <a:rPr lang="en-US" altLang="zh-CN" sz="2400" b="1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372" y="2339689"/>
                <a:ext cx="143648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Auxiliary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Network: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800" b="1" dirty="0" smtClean="0"/>
                  <a:t> 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280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2⋅</m:t>
                                </m:r>
                                <m:func>
                                  <m:funcPr>
                                    <m:ctrlPr>
                                      <a:rPr lang="zh-CN" altLang="en-US" sz="2800" i="1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18" y="1149004"/>
                <a:ext cx="9341562" cy="82035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879927" y="3546519"/>
            <a:ext cx="1291886" cy="5721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Conv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66074" y="3009014"/>
            <a:ext cx="2700670" cy="2530549"/>
            <a:chOff x="7666074" y="3009014"/>
            <a:chExt cx="2700670" cy="2530549"/>
          </a:xfrm>
        </p:grpSpPr>
        <p:sp>
          <p:nvSpPr>
            <p:cNvPr id="6" name="Freeform 5"/>
            <p:cNvSpPr/>
            <p:nvPr/>
          </p:nvSpPr>
          <p:spPr>
            <a:xfrm>
              <a:off x="7697972" y="3009014"/>
              <a:ext cx="2594344" cy="42530"/>
            </a:xfrm>
            <a:custGeom>
              <a:avLst/>
              <a:gdLst>
                <a:gd name="connsiteX0" fmla="*/ 2594344 w 2594344"/>
                <a:gd name="connsiteY0" fmla="*/ 0 h 42530"/>
                <a:gd name="connsiteX1" fmla="*/ 0 w 2594344"/>
                <a:gd name="connsiteY1" fmla="*/ 42530 h 4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4344" h="42530">
                  <a:moveTo>
                    <a:pt x="2594344" y="0"/>
                  </a:moveTo>
                  <a:lnTo>
                    <a:pt x="0" y="42530"/>
                  </a:lnTo>
                </a:path>
              </a:pathLst>
            </a:custGeom>
            <a:noFill/>
            <a:ln w="762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666074" y="3179135"/>
              <a:ext cx="2700670" cy="2360428"/>
            </a:xfrm>
            <a:custGeom>
              <a:avLst/>
              <a:gdLst>
                <a:gd name="connsiteX0" fmla="*/ 2700670 w 2700670"/>
                <a:gd name="connsiteY0" fmla="*/ 0 h 2360428"/>
                <a:gd name="connsiteX1" fmla="*/ 0 w 2700670"/>
                <a:gd name="connsiteY1" fmla="*/ 2360428 h 236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0670" h="2360428">
                  <a:moveTo>
                    <a:pt x="2700670" y="0"/>
                  </a:moveTo>
                  <a:lnTo>
                    <a:pt x="0" y="2360428"/>
                  </a:lnTo>
                </a:path>
              </a:pathLst>
            </a:custGeom>
            <a:noFill/>
            <a:ln w="762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69161" y="3085096"/>
            <a:ext cx="2535407" cy="2411937"/>
            <a:chOff x="4769161" y="3085096"/>
            <a:chExt cx="2535407" cy="2411937"/>
          </a:xfrm>
        </p:grpSpPr>
        <p:sp>
          <p:nvSpPr>
            <p:cNvPr id="2" name="Freeform 1"/>
            <p:cNvSpPr/>
            <p:nvPr/>
          </p:nvSpPr>
          <p:spPr>
            <a:xfrm>
              <a:off x="4769161" y="3085096"/>
              <a:ext cx="2248060" cy="258012"/>
            </a:xfrm>
            <a:custGeom>
              <a:avLst/>
              <a:gdLst>
                <a:gd name="connsiteX0" fmla="*/ 2594344 w 2594344"/>
                <a:gd name="connsiteY0" fmla="*/ 0 h 196899"/>
                <a:gd name="connsiteX1" fmla="*/ 1499191 w 2594344"/>
                <a:gd name="connsiteY1" fmla="*/ 116958 h 196899"/>
                <a:gd name="connsiteX2" fmla="*/ 361507 w 2594344"/>
                <a:gd name="connsiteY2" fmla="*/ 191386 h 196899"/>
                <a:gd name="connsiteX3" fmla="*/ 0 w 2594344"/>
                <a:gd name="connsiteY3" fmla="*/ 191386 h 19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4344" h="196899">
                  <a:moveTo>
                    <a:pt x="2594344" y="0"/>
                  </a:moveTo>
                  <a:cubicBezTo>
                    <a:pt x="2232837" y="42530"/>
                    <a:pt x="1871330" y="85060"/>
                    <a:pt x="1499191" y="116958"/>
                  </a:cubicBezTo>
                  <a:cubicBezTo>
                    <a:pt x="1127051" y="148856"/>
                    <a:pt x="611372" y="178981"/>
                    <a:pt x="361507" y="191386"/>
                  </a:cubicBezTo>
                  <a:cubicBezTo>
                    <a:pt x="111642" y="203791"/>
                    <a:pt x="0" y="191386"/>
                    <a:pt x="0" y="191386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869322" y="5168566"/>
              <a:ext cx="2435246" cy="328467"/>
            </a:xfrm>
            <a:custGeom>
              <a:avLst/>
              <a:gdLst>
                <a:gd name="connsiteX0" fmla="*/ 2381693 w 2381693"/>
                <a:gd name="connsiteY0" fmla="*/ 328467 h 328467"/>
                <a:gd name="connsiteX1" fmla="*/ 510363 w 2381693"/>
                <a:gd name="connsiteY1" fmla="*/ 30755 h 328467"/>
                <a:gd name="connsiteX2" fmla="*/ 0 w 2381693"/>
                <a:gd name="connsiteY2" fmla="*/ 9490 h 32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693" h="328467">
                  <a:moveTo>
                    <a:pt x="2381693" y="328467"/>
                  </a:moveTo>
                  <a:lnTo>
                    <a:pt x="510363" y="30755"/>
                  </a:lnTo>
                  <a:cubicBezTo>
                    <a:pt x="113414" y="-22408"/>
                    <a:pt x="0" y="9490"/>
                    <a:pt x="0" y="949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72540" y="3372764"/>
            <a:ext cx="1180213" cy="1784027"/>
            <a:chOff x="3572540" y="3372764"/>
            <a:chExt cx="1180213" cy="1784027"/>
          </a:xfrm>
        </p:grpSpPr>
        <p:sp>
          <p:nvSpPr>
            <p:cNvPr id="29" name="Freeform 28"/>
            <p:cNvSpPr/>
            <p:nvPr/>
          </p:nvSpPr>
          <p:spPr>
            <a:xfrm>
              <a:off x="3572540" y="4136065"/>
              <a:ext cx="1180213" cy="1020726"/>
            </a:xfrm>
            <a:custGeom>
              <a:avLst/>
              <a:gdLst>
                <a:gd name="connsiteX0" fmla="*/ 1180213 w 1180213"/>
                <a:gd name="connsiteY0" fmla="*/ 1020726 h 1020726"/>
                <a:gd name="connsiteX1" fmla="*/ 393404 w 1180213"/>
                <a:gd name="connsiteY1" fmla="*/ 797442 h 1020726"/>
                <a:gd name="connsiteX2" fmla="*/ 0 w 1180213"/>
                <a:gd name="connsiteY2" fmla="*/ 0 h 102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0213" h="1020726">
                  <a:moveTo>
                    <a:pt x="1180213" y="1020726"/>
                  </a:moveTo>
                  <a:cubicBezTo>
                    <a:pt x="885159" y="994144"/>
                    <a:pt x="590106" y="967563"/>
                    <a:pt x="393404" y="797442"/>
                  </a:cubicBezTo>
                  <a:cubicBezTo>
                    <a:pt x="196702" y="627321"/>
                    <a:pt x="0" y="0"/>
                    <a:pt x="0" y="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21240127">
              <a:off x="3668066" y="3372764"/>
              <a:ext cx="1020726" cy="293225"/>
            </a:xfrm>
            <a:custGeom>
              <a:avLst/>
              <a:gdLst>
                <a:gd name="connsiteX0" fmla="*/ 1020726 w 1020726"/>
                <a:gd name="connsiteY0" fmla="*/ 13300 h 151523"/>
                <a:gd name="connsiteX1" fmla="*/ 244549 w 1020726"/>
                <a:gd name="connsiteY1" fmla="*/ 13300 h 151523"/>
                <a:gd name="connsiteX2" fmla="*/ 0 w 1020726"/>
                <a:gd name="connsiteY2" fmla="*/ 151523 h 15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0726" h="151523">
                  <a:moveTo>
                    <a:pt x="1020726" y="13300"/>
                  </a:moveTo>
                  <a:cubicBezTo>
                    <a:pt x="717698" y="1781"/>
                    <a:pt x="414670" y="-9737"/>
                    <a:pt x="244549" y="13300"/>
                  </a:cubicBezTo>
                  <a:cubicBezTo>
                    <a:pt x="74428" y="36337"/>
                    <a:pt x="0" y="151523"/>
                    <a:pt x="0" y="151523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15740" y="3051016"/>
            <a:ext cx="1127051" cy="2446017"/>
            <a:chOff x="6315740" y="3051016"/>
            <a:chExt cx="1127051" cy="2446017"/>
          </a:xfrm>
        </p:grpSpPr>
        <p:sp>
          <p:nvSpPr>
            <p:cNvPr id="22" name="Freeform 21"/>
            <p:cNvSpPr/>
            <p:nvPr/>
          </p:nvSpPr>
          <p:spPr>
            <a:xfrm>
              <a:off x="6464595" y="3051016"/>
              <a:ext cx="978196" cy="468361"/>
            </a:xfrm>
            <a:custGeom>
              <a:avLst/>
              <a:gdLst>
                <a:gd name="connsiteX0" fmla="*/ 978196 w 978196"/>
                <a:gd name="connsiteY0" fmla="*/ 528 h 468361"/>
                <a:gd name="connsiteX1" fmla="*/ 414670 w 978196"/>
                <a:gd name="connsiteY1" fmla="*/ 74956 h 468361"/>
                <a:gd name="connsiteX2" fmla="*/ 0 w 978196"/>
                <a:gd name="connsiteY2" fmla="*/ 468361 h 46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196" h="468361">
                  <a:moveTo>
                    <a:pt x="978196" y="528"/>
                  </a:moveTo>
                  <a:cubicBezTo>
                    <a:pt x="777949" y="-1244"/>
                    <a:pt x="577703" y="-3016"/>
                    <a:pt x="414670" y="74956"/>
                  </a:cubicBezTo>
                  <a:cubicBezTo>
                    <a:pt x="251637" y="152928"/>
                    <a:pt x="0" y="468361"/>
                    <a:pt x="0" y="468361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315740" y="4933507"/>
              <a:ext cx="1052623" cy="563526"/>
            </a:xfrm>
            <a:custGeom>
              <a:avLst/>
              <a:gdLst>
                <a:gd name="connsiteX0" fmla="*/ 1052623 w 1052623"/>
                <a:gd name="connsiteY0" fmla="*/ 563526 h 563526"/>
                <a:gd name="connsiteX1" fmla="*/ 435934 w 1052623"/>
                <a:gd name="connsiteY1" fmla="*/ 425302 h 563526"/>
                <a:gd name="connsiteX2" fmla="*/ 0 w 1052623"/>
                <a:gd name="connsiteY2" fmla="*/ 0 h 56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2623" h="563526">
                  <a:moveTo>
                    <a:pt x="1052623" y="563526"/>
                  </a:moveTo>
                  <a:cubicBezTo>
                    <a:pt x="831997" y="541374"/>
                    <a:pt x="611371" y="519223"/>
                    <a:pt x="435934" y="425302"/>
                  </a:cubicBezTo>
                  <a:cubicBezTo>
                    <a:pt x="260497" y="331381"/>
                    <a:pt x="0" y="0"/>
                    <a:pt x="0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9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50"/>
                            </p:stCondLst>
                            <p:childTnLst>
                              <p:par>
                                <p:cTn id="56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Auxiliary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4906" y="3332055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1" y="5165255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9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2506029" y="4224537"/>
            <a:ext cx="2039683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81396" y="2988330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7200" y="5614817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63505" y="2759180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5045872" y="2988330"/>
            <a:ext cx="2119518" cy="113037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029616" y="4368891"/>
            <a:ext cx="2135774" cy="1140088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363505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33" y="3214684"/>
                <a:ext cx="1517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61" y="5759170"/>
                <a:ext cx="150541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7720624" y="2982372"/>
            <a:ext cx="2520656" cy="110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720624" y="3233664"/>
            <a:ext cx="2520656" cy="22704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0402733" y="5293909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10517128" y="3233664"/>
            <a:ext cx="0" cy="18789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6" y="5789947"/>
                <a:ext cx="125066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78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7174" y="2243137"/>
            <a:ext cx="11458575" cy="4257676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19769" y="3538263"/>
            <a:ext cx="1352092" cy="1383515"/>
            <a:chOff x="5419769" y="3538263"/>
            <a:chExt cx="1352092" cy="1383515"/>
          </a:xfrm>
        </p:grpSpPr>
        <p:sp>
          <p:nvSpPr>
            <p:cNvPr id="34" name="Rounded Rectangle 33"/>
            <p:cNvSpPr/>
            <p:nvPr/>
          </p:nvSpPr>
          <p:spPr>
            <a:xfrm>
              <a:off x="5419769" y="3538263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419769" y="4564061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0402733" y="2867797"/>
          <a:ext cx="228790" cy="22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0B24FB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9804372" y="2339689"/>
                <a:ext cx="14364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400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𝐚</m:t>
                          </m:r>
                          <m:r>
                            <a:rPr lang="en-US" altLang="zh-CN" sz="2400" b="1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372" y="2339689"/>
                <a:ext cx="1436483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879927" y="3546519"/>
            <a:ext cx="1291886" cy="5721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Conv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66074" y="3009014"/>
            <a:ext cx="2700670" cy="2530549"/>
            <a:chOff x="7666074" y="3009014"/>
            <a:chExt cx="2700670" cy="2530549"/>
          </a:xfrm>
        </p:grpSpPr>
        <p:sp>
          <p:nvSpPr>
            <p:cNvPr id="6" name="Freeform 5"/>
            <p:cNvSpPr/>
            <p:nvPr/>
          </p:nvSpPr>
          <p:spPr>
            <a:xfrm>
              <a:off x="7697972" y="3009014"/>
              <a:ext cx="2594344" cy="42530"/>
            </a:xfrm>
            <a:custGeom>
              <a:avLst/>
              <a:gdLst>
                <a:gd name="connsiteX0" fmla="*/ 2594344 w 2594344"/>
                <a:gd name="connsiteY0" fmla="*/ 0 h 42530"/>
                <a:gd name="connsiteX1" fmla="*/ 0 w 2594344"/>
                <a:gd name="connsiteY1" fmla="*/ 42530 h 4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4344" h="42530">
                  <a:moveTo>
                    <a:pt x="2594344" y="0"/>
                  </a:moveTo>
                  <a:lnTo>
                    <a:pt x="0" y="42530"/>
                  </a:lnTo>
                </a:path>
              </a:pathLst>
            </a:custGeom>
            <a:noFill/>
            <a:ln w="762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666074" y="3179135"/>
              <a:ext cx="2700670" cy="2360428"/>
            </a:xfrm>
            <a:custGeom>
              <a:avLst/>
              <a:gdLst>
                <a:gd name="connsiteX0" fmla="*/ 2700670 w 2700670"/>
                <a:gd name="connsiteY0" fmla="*/ 0 h 2360428"/>
                <a:gd name="connsiteX1" fmla="*/ 0 w 2700670"/>
                <a:gd name="connsiteY1" fmla="*/ 2360428 h 236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0670" h="2360428">
                  <a:moveTo>
                    <a:pt x="2700670" y="0"/>
                  </a:moveTo>
                  <a:lnTo>
                    <a:pt x="0" y="2360428"/>
                  </a:lnTo>
                </a:path>
              </a:pathLst>
            </a:custGeom>
            <a:noFill/>
            <a:ln w="762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69161" y="3085096"/>
            <a:ext cx="2535407" cy="2411937"/>
            <a:chOff x="4769161" y="3085096"/>
            <a:chExt cx="2535407" cy="2411937"/>
          </a:xfrm>
        </p:grpSpPr>
        <p:sp>
          <p:nvSpPr>
            <p:cNvPr id="2" name="Freeform 1"/>
            <p:cNvSpPr/>
            <p:nvPr/>
          </p:nvSpPr>
          <p:spPr>
            <a:xfrm>
              <a:off x="4769161" y="3085096"/>
              <a:ext cx="2248060" cy="258012"/>
            </a:xfrm>
            <a:custGeom>
              <a:avLst/>
              <a:gdLst>
                <a:gd name="connsiteX0" fmla="*/ 2594344 w 2594344"/>
                <a:gd name="connsiteY0" fmla="*/ 0 h 196899"/>
                <a:gd name="connsiteX1" fmla="*/ 1499191 w 2594344"/>
                <a:gd name="connsiteY1" fmla="*/ 116958 h 196899"/>
                <a:gd name="connsiteX2" fmla="*/ 361507 w 2594344"/>
                <a:gd name="connsiteY2" fmla="*/ 191386 h 196899"/>
                <a:gd name="connsiteX3" fmla="*/ 0 w 2594344"/>
                <a:gd name="connsiteY3" fmla="*/ 191386 h 19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4344" h="196899">
                  <a:moveTo>
                    <a:pt x="2594344" y="0"/>
                  </a:moveTo>
                  <a:cubicBezTo>
                    <a:pt x="2232837" y="42530"/>
                    <a:pt x="1871330" y="85060"/>
                    <a:pt x="1499191" y="116958"/>
                  </a:cubicBezTo>
                  <a:cubicBezTo>
                    <a:pt x="1127051" y="148856"/>
                    <a:pt x="611372" y="178981"/>
                    <a:pt x="361507" y="191386"/>
                  </a:cubicBezTo>
                  <a:cubicBezTo>
                    <a:pt x="111642" y="203791"/>
                    <a:pt x="0" y="191386"/>
                    <a:pt x="0" y="191386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869322" y="5168566"/>
              <a:ext cx="2435246" cy="328467"/>
            </a:xfrm>
            <a:custGeom>
              <a:avLst/>
              <a:gdLst>
                <a:gd name="connsiteX0" fmla="*/ 2381693 w 2381693"/>
                <a:gd name="connsiteY0" fmla="*/ 328467 h 328467"/>
                <a:gd name="connsiteX1" fmla="*/ 510363 w 2381693"/>
                <a:gd name="connsiteY1" fmla="*/ 30755 h 328467"/>
                <a:gd name="connsiteX2" fmla="*/ 0 w 2381693"/>
                <a:gd name="connsiteY2" fmla="*/ 9490 h 32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693" h="328467">
                  <a:moveTo>
                    <a:pt x="2381693" y="328467"/>
                  </a:moveTo>
                  <a:lnTo>
                    <a:pt x="510363" y="30755"/>
                  </a:lnTo>
                  <a:cubicBezTo>
                    <a:pt x="113414" y="-22408"/>
                    <a:pt x="0" y="9490"/>
                    <a:pt x="0" y="949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72540" y="3372764"/>
            <a:ext cx="1180213" cy="1784027"/>
            <a:chOff x="3572540" y="3372764"/>
            <a:chExt cx="1180213" cy="1784027"/>
          </a:xfrm>
        </p:grpSpPr>
        <p:sp>
          <p:nvSpPr>
            <p:cNvPr id="29" name="Freeform 28"/>
            <p:cNvSpPr/>
            <p:nvPr/>
          </p:nvSpPr>
          <p:spPr>
            <a:xfrm>
              <a:off x="3572540" y="4136065"/>
              <a:ext cx="1180213" cy="1020726"/>
            </a:xfrm>
            <a:custGeom>
              <a:avLst/>
              <a:gdLst>
                <a:gd name="connsiteX0" fmla="*/ 1180213 w 1180213"/>
                <a:gd name="connsiteY0" fmla="*/ 1020726 h 1020726"/>
                <a:gd name="connsiteX1" fmla="*/ 393404 w 1180213"/>
                <a:gd name="connsiteY1" fmla="*/ 797442 h 1020726"/>
                <a:gd name="connsiteX2" fmla="*/ 0 w 1180213"/>
                <a:gd name="connsiteY2" fmla="*/ 0 h 102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0213" h="1020726">
                  <a:moveTo>
                    <a:pt x="1180213" y="1020726"/>
                  </a:moveTo>
                  <a:cubicBezTo>
                    <a:pt x="885159" y="994144"/>
                    <a:pt x="590106" y="967563"/>
                    <a:pt x="393404" y="797442"/>
                  </a:cubicBezTo>
                  <a:cubicBezTo>
                    <a:pt x="196702" y="627321"/>
                    <a:pt x="0" y="0"/>
                    <a:pt x="0" y="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21240127">
              <a:off x="3668066" y="3372764"/>
              <a:ext cx="1020726" cy="293225"/>
            </a:xfrm>
            <a:custGeom>
              <a:avLst/>
              <a:gdLst>
                <a:gd name="connsiteX0" fmla="*/ 1020726 w 1020726"/>
                <a:gd name="connsiteY0" fmla="*/ 13300 h 151523"/>
                <a:gd name="connsiteX1" fmla="*/ 244549 w 1020726"/>
                <a:gd name="connsiteY1" fmla="*/ 13300 h 151523"/>
                <a:gd name="connsiteX2" fmla="*/ 0 w 1020726"/>
                <a:gd name="connsiteY2" fmla="*/ 151523 h 15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0726" h="151523">
                  <a:moveTo>
                    <a:pt x="1020726" y="13300"/>
                  </a:moveTo>
                  <a:cubicBezTo>
                    <a:pt x="717698" y="1781"/>
                    <a:pt x="414670" y="-9737"/>
                    <a:pt x="244549" y="13300"/>
                  </a:cubicBezTo>
                  <a:cubicBezTo>
                    <a:pt x="74428" y="36337"/>
                    <a:pt x="0" y="151523"/>
                    <a:pt x="0" y="151523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15740" y="3051016"/>
            <a:ext cx="1127051" cy="2446017"/>
            <a:chOff x="6315740" y="3051016"/>
            <a:chExt cx="1127051" cy="2446017"/>
          </a:xfrm>
        </p:grpSpPr>
        <p:sp>
          <p:nvSpPr>
            <p:cNvPr id="22" name="Freeform 21"/>
            <p:cNvSpPr/>
            <p:nvPr/>
          </p:nvSpPr>
          <p:spPr>
            <a:xfrm>
              <a:off x="6464595" y="3051016"/>
              <a:ext cx="978196" cy="468361"/>
            </a:xfrm>
            <a:custGeom>
              <a:avLst/>
              <a:gdLst>
                <a:gd name="connsiteX0" fmla="*/ 978196 w 978196"/>
                <a:gd name="connsiteY0" fmla="*/ 528 h 468361"/>
                <a:gd name="connsiteX1" fmla="*/ 414670 w 978196"/>
                <a:gd name="connsiteY1" fmla="*/ 74956 h 468361"/>
                <a:gd name="connsiteX2" fmla="*/ 0 w 978196"/>
                <a:gd name="connsiteY2" fmla="*/ 468361 h 46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196" h="468361">
                  <a:moveTo>
                    <a:pt x="978196" y="528"/>
                  </a:moveTo>
                  <a:cubicBezTo>
                    <a:pt x="777949" y="-1244"/>
                    <a:pt x="577703" y="-3016"/>
                    <a:pt x="414670" y="74956"/>
                  </a:cubicBezTo>
                  <a:cubicBezTo>
                    <a:pt x="251637" y="152928"/>
                    <a:pt x="0" y="468361"/>
                    <a:pt x="0" y="468361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315740" y="4933507"/>
              <a:ext cx="1052623" cy="563526"/>
            </a:xfrm>
            <a:custGeom>
              <a:avLst/>
              <a:gdLst>
                <a:gd name="connsiteX0" fmla="*/ 1052623 w 1052623"/>
                <a:gd name="connsiteY0" fmla="*/ 563526 h 563526"/>
                <a:gd name="connsiteX1" fmla="*/ 435934 w 1052623"/>
                <a:gd name="connsiteY1" fmla="*/ 425302 h 563526"/>
                <a:gd name="connsiteX2" fmla="*/ 0 w 1052623"/>
                <a:gd name="connsiteY2" fmla="*/ 0 h 56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2623" h="563526">
                  <a:moveTo>
                    <a:pt x="1052623" y="563526"/>
                  </a:moveTo>
                  <a:cubicBezTo>
                    <a:pt x="831997" y="541374"/>
                    <a:pt x="611371" y="519223"/>
                    <a:pt x="435934" y="425302"/>
                  </a:cubicBezTo>
                  <a:cubicBezTo>
                    <a:pt x="260497" y="331381"/>
                    <a:pt x="0" y="0"/>
                    <a:pt x="0" y="0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1425218" y="1149004"/>
                <a:ext cx="9341562" cy="725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gradient,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 i="0" smtClean="0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can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automatically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computed.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18" y="1149004"/>
                <a:ext cx="9341562" cy="725776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/>
          <p:cNvSpPr/>
          <p:nvPr/>
        </p:nvSpPr>
        <p:spPr>
          <a:xfrm>
            <a:off x="4292862" y="1022685"/>
            <a:ext cx="777067" cy="950599"/>
          </a:xfrm>
          <a:custGeom>
            <a:avLst/>
            <a:gdLst>
              <a:gd name="connsiteX0" fmla="*/ 35000 w 777067"/>
              <a:gd name="connsiteY0" fmla="*/ 261258 h 950599"/>
              <a:gd name="connsiteX1" fmla="*/ 20713 w 777067"/>
              <a:gd name="connsiteY1" fmla="*/ 689883 h 950599"/>
              <a:gd name="connsiteX2" fmla="*/ 135013 w 777067"/>
              <a:gd name="connsiteY2" fmla="*/ 875621 h 950599"/>
              <a:gd name="connsiteX3" fmla="*/ 520775 w 777067"/>
              <a:gd name="connsiteY3" fmla="*/ 947058 h 950599"/>
              <a:gd name="connsiteX4" fmla="*/ 749375 w 777067"/>
              <a:gd name="connsiteY4" fmla="*/ 775608 h 950599"/>
              <a:gd name="connsiteX5" fmla="*/ 763663 w 777067"/>
              <a:gd name="connsiteY5" fmla="*/ 418421 h 950599"/>
              <a:gd name="connsiteX6" fmla="*/ 663650 w 777067"/>
              <a:gd name="connsiteY6" fmla="*/ 104096 h 950599"/>
              <a:gd name="connsiteX7" fmla="*/ 363613 w 777067"/>
              <a:gd name="connsiteY7" fmla="*/ 4083 h 950599"/>
              <a:gd name="connsiteX8" fmla="*/ 35000 w 777067"/>
              <a:gd name="connsiteY8" fmla="*/ 261258 h 95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067" h="950599">
                <a:moveTo>
                  <a:pt x="35000" y="261258"/>
                </a:moveTo>
                <a:cubicBezTo>
                  <a:pt x="-22150" y="375558"/>
                  <a:pt x="4044" y="587489"/>
                  <a:pt x="20713" y="689883"/>
                </a:cubicBezTo>
                <a:cubicBezTo>
                  <a:pt x="37382" y="792277"/>
                  <a:pt x="51669" y="832759"/>
                  <a:pt x="135013" y="875621"/>
                </a:cubicBezTo>
                <a:cubicBezTo>
                  <a:pt x="218357" y="918483"/>
                  <a:pt x="418381" y="963727"/>
                  <a:pt x="520775" y="947058"/>
                </a:cubicBezTo>
                <a:cubicBezTo>
                  <a:pt x="623169" y="930389"/>
                  <a:pt x="708894" y="863714"/>
                  <a:pt x="749375" y="775608"/>
                </a:cubicBezTo>
                <a:cubicBezTo>
                  <a:pt x="789856" y="687502"/>
                  <a:pt x="777951" y="530340"/>
                  <a:pt x="763663" y="418421"/>
                </a:cubicBezTo>
                <a:cubicBezTo>
                  <a:pt x="749376" y="306502"/>
                  <a:pt x="730325" y="173152"/>
                  <a:pt x="663650" y="104096"/>
                </a:cubicBezTo>
                <a:cubicBezTo>
                  <a:pt x="596975" y="35040"/>
                  <a:pt x="468388" y="-14967"/>
                  <a:pt x="363613" y="4083"/>
                </a:cubicBezTo>
                <a:cubicBezTo>
                  <a:pt x="258838" y="23133"/>
                  <a:pt x="92150" y="146958"/>
                  <a:pt x="35000" y="261258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7" grpId="1" animBg="1"/>
      <p:bldP spid="47" grpId="2" animBg="1"/>
      <p:bldP spid="47" grpId="3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4443" y="1157285"/>
                <a:ext cx="9663113" cy="1300165"/>
              </a:xfrm>
              <a:solidFill>
                <a:schemeClr val="bg2"/>
              </a:solidFill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built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three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networks: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24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𝛒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4443" y="1157285"/>
                <a:ext cx="9663113" cy="1300165"/>
              </a:xfrm>
              <a:blipFill rotWithShape="0">
                <a:blip r:embed="rId3"/>
                <a:stretch>
                  <a:fillRect l="-1261" t="-7981" b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Recap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43288" y="2328856"/>
            <a:ext cx="2871787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58049" y="2328856"/>
            <a:ext cx="1357313" cy="2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43787" y="3244336"/>
                <a:ext cx="1870897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𝛉</m:t>
                      </m:r>
                      <m:r>
                        <a:rPr lang="en-US" altLang="zh-CN" sz="2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787" y="3244336"/>
                <a:ext cx="187089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12" idx="0"/>
          </p:cNvCxnSpPr>
          <p:nvPr/>
        </p:nvCxnSpPr>
        <p:spPr>
          <a:xfrm flipH="1">
            <a:off x="8379236" y="2328856"/>
            <a:ext cx="1" cy="91548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 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503" y="2531208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sz="2800" dirty="0"/>
              <a:t>A</a:t>
            </a:r>
            <a:r>
              <a:rPr lang="en-US" sz="2800" dirty="0" smtClean="0"/>
              <a:t>ction-value </a:t>
            </a:r>
            <a:r>
              <a:rPr lang="en-US" sz="2800" dirty="0"/>
              <a:t>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 txBox="1">
                <a:spLocks/>
              </p:cNvSpPr>
              <p:nvPr/>
            </p:nvSpPr>
            <p:spPr>
              <a:xfrm>
                <a:off x="1295503" y="3148940"/>
                <a:ext cx="9600993" cy="802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𝔼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3" y="3148940"/>
                <a:ext cx="9600993" cy="802031"/>
              </a:xfrm>
              <a:prstGeom prst="rect">
                <a:avLst/>
              </a:prstGeom>
              <a:blipFill rotWithShape="0">
                <a:blip r:embed="rId3"/>
                <a:stretch>
                  <a:fillRect t="-1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95503" y="3965971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</a:t>
            </a:r>
            <a:r>
              <a:rPr lang="en-US" sz="2800" dirty="0" smtClean="0">
                <a:solidFill>
                  <a:srgbClr val="C00000"/>
                </a:solidFill>
              </a:rPr>
              <a:t>State-value </a:t>
            </a:r>
            <a:r>
              <a:rPr lang="en-US" sz="2800" dirty="0">
                <a:solidFill>
                  <a:srgbClr val="C00000"/>
                </a:solidFill>
              </a:rPr>
              <a:t>function</a:t>
            </a:r>
            <a:r>
              <a:rPr lang="en-US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295503" y="4583703"/>
                <a:ext cx="9600993" cy="14585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3" y="4583703"/>
                <a:ext cx="9600993" cy="1458509"/>
              </a:xfrm>
              <a:prstGeom prst="rect">
                <a:avLst/>
              </a:prstGeom>
              <a:blipFill rotWithShape="0">
                <a:blip r:embed="rId4"/>
                <a:stretch>
                  <a:fillRect t="-7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4" y="1710233"/>
                <a:ext cx="9600994" cy="7794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95503" y="1120753"/>
            <a:ext cx="96009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Definition:  </a:t>
            </a:r>
            <a:r>
              <a:rPr lang="en-US" sz="2800" dirty="0"/>
              <a:t>Discounted return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0198" y="5114924"/>
            <a:ext cx="828676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52811" y="5114924"/>
            <a:ext cx="130492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9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4443" y="3300419"/>
                <a:ext cx="9663113" cy="17716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computes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mean.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𝛒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computes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variance.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4443" y="3300419"/>
                <a:ext cx="9663113" cy="1771650"/>
              </a:xfrm>
              <a:blipFill rotWithShape="0">
                <a:blip r:embed="rId3"/>
                <a:stretch>
                  <a:fillRect t="-5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Recap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986593" y="3443292"/>
            <a:ext cx="614363" cy="885825"/>
          </a:xfrm>
          <a:prstGeom prst="rightBrac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63981" y="3624594"/>
            <a:ext cx="371018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controlling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agent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264443" y="1157285"/>
                <a:ext cx="9663113" cy="13001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Font typeface="Arial"/>
                  <a:buNone/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built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three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networks: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2400"/>
                  </a:spcAft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𝛒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43" y="1157285"/>
                <a:ext cx="9663113" cy="1300165"/>
              </a:xfrm>
              <a:prstGeom prst="rect">
                <a:avLst/>
              </a:prstGeom>
              <a:blipFill rotWithShape="0">
                <a:blip r:embed="rId4"/>
                <a:stretch>
                  <a:fillRect l="-1261" t="-7981" b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00200" y="3820886"/>
            <a:ext cx="115932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4512129"/>
            <a:ext cx="115932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4443" y="3314693"/>
                <a:ext cx="9663113" cy="178593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Auxiliary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helps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training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4443" y="3314693"/>
                <a:ext cx="9663113" cy="1785937"/>
              </a:xfrm>
              <a:blipFill rotWithShape="0">
                <a:blip r:embed="rId3"/>
                <a:stretch>
                  <a:fillRect l="-1135" t="-5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Recap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64443" y="1157285"/>
                <a:ext cx="9663113" cy="13001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Font typeface="Arial"/>
                  <a:buNone/>
                </a:pP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built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three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neural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networks: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2400"/>
                  </a:spcAft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𝛍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μ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𝛒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43" y="1157285"/>
                <a:ext cx="9663113" cy="1300165"/>
              </a:xfrm>
              <a:prstGeom prst="rect">
                <a:avLst/>
              </a:prstGeom>
              <a:blipFill rotWithShape="0">
                <a:blip r:embed="rId4"/>
                <a:stretch>
                  <a:fillRect l="-1261" t="-7981" b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196442" y="3804557"/>
            <a:ext cx="1518558" cy="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14700" y="4751613"/>
            <a:ext cx="538842" cy="1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1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Training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(2/2):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Methods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48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=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𝐚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074377" y="1943100"/>
            <a:ext cx="1797919" cy="997594"/>
          </a:xfrm>
          <a:custGeom>
            <a:avLst/>
            <a:gdLst>
              <a:gd name="connsiteX0" fmla="*/ 556070 w 5874297"/>
              <a:gd name="connsiteY0" fmla="*/ 1120472 h 1213352"/>
              <a:gd name="connsiteX1" fmla="*/ 2130037 w 5874297"/>
              <a:gd name="connsiteY1" fmla="*/ 1195422 h 1213352"/>
              <a:gd name="connsiteX2" fmla="*/ 4003808 w 5874297"/>
              <a:gd name="connsiteY2" fmla="*/ 1210412 h 1213352"/>
              <a:gd name="connsiteX3" fmla="*/ 5337932 w 5874297"/>
              <a:gd name="connsiteY3" fmla="*/ 1150452 h 1213352"/>
              <a:gd name="connsiteX4" fmla="*/ 5832608 w 5874297"/>
              <a:gd name="connsiteY4" fmla="*/ 790688 h 1213352"/>
              <a:gd name="connsiteX5" fmla="*/ 5802627 w 5874297"/>
              <a:gd name="connsiteY5" fmla="*/ 281022 h 1213352"/>
              <a:gd name="connsiteX6" fmla="*/ 5442863 w 5874297"/>
              <a:gd name="connsiteY6" fmla="*/ 116131 h 1213352"/>
              <a:gd name="connsiteX7" fmla="*/ 4783296 w 5874297"/>
              <a:gd name="connsiteY7" fmla="*/ 41180 h 1213352"/>
              <a:gd name="connsiteX8" fmla="*/ 2804595 w 5874297"/>
              <a:gd name="connsiteY8" fmla="*/ 11199 h 1213352"/>
              <a:gd name="connsiteX9" fmla="*/ 870863 w 5874297"/>
              <a:gd name="connsiteY9" fmla="*/ 11199 h 1213352"/>
              <a:gd name="connsiteX10" fmla="*/ 151336 w 5874297"/>
              <a:gd name="connsiteY10" fmla="*/ 146111 h 1213352"/>
              <a:gd name="connsiteX11" fmla="*/ 1434 w 5874297"/>
              <a:gd name="connsiteY11" fmla="*/ 625796 h 1213352"/>
              <a:gd name="connsiteX12" fmla="*/ 106365 w 5874297"/>
              <a:gd name="connsiteY12" fmla="*/ 1000550 h 1213352"/>
              <a:gd name="connsiteX13" fmla="*/ 556070 w 5874297"/>
              <a:gd name="connsiteY13" fmla="*/ 1120472 h 12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74297" h="1213352">
                <a:moveTo>
                  <a:pt x="556070" y="1120472"/>
                </a:moveTo>
                <a:cubicBezTo>
                  <a:pt x="893349" y="1152951"/>
                  <a:pt x="1555414" y="1180432"/>
                  <a:pt x="2130037" y="1195422"/>
                </a:cubicBezTo>
                <a:cubicBezTo>
                  <a:pt x="2704660" y="1210412"/>
                  <a:pt x="3469159" y="1217907"/>
                  <a:pt x="4003808" y="1210412"/>
                </a:cubicBezTo>
                <a:cubicBezTo>
                  <a:pt x="4538457" y="1202917"/>
                  <a:pt x="5033132" y="1220406"/>
                  <a:pt x="5337932" y="1150452"/>
                </a:cubicBezTo>
                <a:cubicBezTo>
                  <a:pt x="5642732" y="1080498"/>
                  <a:pt x="5755159" y="935593"/>
                  <a:pt x="5832608" y="790688"/>
                </a:cubicBezTo>
                <a:cubicBezTo>
                  <a:pt x="5910057" y="645783"/>
                  <a:pt x="5867584" y="393448"/>
                  <a:pt x="5802627" y="281022"/>
                </a:cubicBezTo>
                <a:cubicBezTo>
                  <a:pt x="5737670" y="168596"/>
                  <a:pt x="5612752" y="156105"/>
                  <a:pt x="5442863" y="116131"/>
                </a:cubicBezTo>
                <a:cubicBezTo>
                  <a:pt x="5272975" y="76157"/>
                  <a:pt x="5223007" y="58669"/>
                  <a:pt x="4783296" y="41180"/>
                </a:cubicBezTo>
                <a:cubicBezTo>
                  <a:pt x="4343585" y="23691"/>
                  <a:pt x="2804595" y="11199"/>
                  <a:pt x="2804595" y="11199"/>
                </a:cubicBezTo>
                <a:cubicBezTo>
                  <a:pt x="2152523" y="6202"/>
                  <a:pt x="1313073" y="-11286"/>
                  <a:pt x="870863" y="11199"/>
                </a:cubicBezTo>
                <a:cubicBezTo>
                  <a:pt x="428653" y="33684"/>
                  <a:pt x="296241" y="43678"/>
                  <a:pt x="151336" y="146111"/>
                </a:cubicBezTo>
                <a:cubicBezTo>
                  <a:pt x="6431" y="248544"/>
                  <a:pt x="8929" y="483389"/>
                  <a:pt x="1434" y="625796"/>
                </a:cubicBezTo>
                <a:cubicBezTo>
                  <a:pt x="-6061" y="768202"/>
                  <a:pt x="13926" y="915606"/>
                  <a:pt x="106365" y="1000550"/>
                </a:cubicBezTo>
                <a:cubicBezTo>
                  <a:pt x="198804" y="1085494"/>
                  <a:pt x="218791" y="1087993"/>
                  <a:pt x="556070" y="11204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𝐚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07992" y="4800596"/>
                <a:ext cx="9776013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Recall</a:t>
                </a:r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that</a:t>
                </a:r>
                <a:r>
                  <a:rPr lang="zh-CN" altLang="en-US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</m:e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const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2" y="4800596"/>
                <a:ext cx="9776013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00540" y="5323832"/>
            <a:ext cx="1457325" cy="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50100" y="5323824"/>
            <a:ext cx="1679479" cy="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27416" y="5323816"/>
            <a:ext cx="945215" cy="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𝐚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074377" y="1943100"/>
            <a:ext cx="1797919" cy="997594"/>
          </a:xfrm>
          <a:custGeom>
            <a:avLst/>
            <a:gdLst>
              <a:gd name="connsiteX0" fmla="*/ 556070 w 5874297"/>
              <a:gd name="connsiteY0" fmla="*/ 1120472 h 1213352"/>
              <a:gd name="connsiteX1" fmla="*/ 2130037 w 5874297"/>
              <a:gd name="connsiteY1" fmla="*/ 1195422 h 1213352"/>
              <a:gd name="connsiteX2" fmla="*/ 4003808 w 5874297"/>
              <a:gd name="connsiteY2" fmla="*/ 1210412 h 1213352"/>
              <a:gd name="connsiteX3" fmla="*/ 5337932 w 5874297"/>
              <a:gd name="connsiteY3" fmla="*/ 1150452 h 1213352"/>
              <a:gd name="connsiteX4" fmla="*/ 5832608 w 5874297"/>
              <a:gd name="connsiteY4" fmla="*/ 790688 h 1213352"/>
              <a:gd name="connsiteX5" fmla="*/ 5802627 w 5874297"/>
              <a:gd name="connsiteY5" fmla="*/ 281022 h 1213352"/>
              <a:gd name="connsiteX6" fmla="*/ 5442863 w 5874297"/>
              <a:gd name="connsiteY6" fmla="*/ 116131 h 1213352"/>
              <a:gd name="connsiteX7" fmla="*/ 4783296 w 5874297"/>
              <a:gd name="connsiteY7" fmla="*/ 41180 h 1213352"/>
              <a:gd name="connsiteX8" fmla="*/ 2804595 w 5874297"/>
              <a:gd name="connsiteY8" fmla="*/ 11199 h 1213352"/>
              <a:gd name="connsiteX9" fmla="*/ 870863 w 5874297"/>
              <a:gd name="connsiteY9" fmla="*/ 11199 h 1213352"/>
              <a:gd name="connsiteX10" fmla="*/ 151336 w 5874297"/>
              <a:gd name="connsiteY10" fmla="*/ 146111 h 1213352"/>
              <a:gd name="connsiteX11" fmla="*/ 1434 w 5874297"/>
              <a:gd name="connsiteY11" fmla="*/ 625796 h 1213352"/>
              <a:gd name="connsiteX12" fmla="*/ 106365 w 5874297"/>
              <a:gd name="connsiteY12" fmla="*/ 1000550 h 1213352"/>
              <a:gd name="connsiteX13" fmla="*/ 556070 w 5874297"/>
              <a:gd name="connsiteY13" fmla="*/ 1120472 h 12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74297" h="1213352">
                <a:moveTo>
                  <a:pt x="556070" y="1120472"/>
                </a:moveTo>
                <a:cubicBezTo>
                  <a:pt x="893349" y="1152951"/>
                  <a:pt x="1555414" y="1180432"/>
                  <a:pt x="2130037" y="1195422"/>
                </a:cubicBezTo>
                <a:cubicBezTo>
                  <a:pt x="2704660" y="1210412"/>
                  <a:pt x="3469159" y="1217907"/>
                  <a:pt x="4003808" y="1210412"/>
                </a:cubicBezTo>
                <a:cubicBezTo>
                  <a:pt x="4538457" y="1202917"/>
                  <a:pt x="5033132" y="1220406"/>
                  <a:pt x="5337932" y="1150452"/>
                </a:cubicBezTo>
                <a:cubicBezTo>
                  <a:pt x="5642732" y="1080498"/>
                  <a:pt x="5755159" y="935593"/>
                  <a:pt x="5832608" y="790688"/>
                </a:cubicBezTo>
                <a:cubicBezTo>
                  <a:pt x="5910057" y="645783"/>
                  <a:pt x="5867584" y="393448"/>
                  <a:pt x="5802627" y="281022"/>
                </a:cubicBezTo>
                <a:cubicBezTo>
                  <a:pt x="5737670" y="168596"/>
                  <a:pt x="5612752" y="156105"/>
                  <a:pt x="5442863" y="116131"/>
                </a:cubicBezTo>
                <a:cubicBezTo>
                  <a:pt x="5272975" y="76157"/>
                  <a:pt x="5223007" y="58669"/>
                  <a:pt x="4783296" y="41180"/>
                </a:cubicBezTo>
                <a:cubicBezTo>
                  <a:pt x="4343585" y="23691"/>
                  <a:pt x="2804595" y="11199"/>
                  <a:pt x="2804595" y="11199"/>
                </a:cubicBezTo>
                <a:cubicBezTo>
                  <a:pt x="2152523" y="6202"/>
                  <a:pt x="1313073" y="-11286"/>
                  <a:pt x="870863" y="11199"/>
                </a:cubicBezTo>
                <a:cubicBezTo>
                  <a:pt x="428653" y="33684"/>
                  <a:pt x="296241" y="43678"/>
                  <a:pt x="151336" y="146111"/>
                </a:cubicBezTo>
                <a:cubicBezTo>
                  <a:pt x="6431" y="248544"/>
                  <a:pt x="8929" y="483389"/>
                  <a:pt x="1434" y="625796"/>
                </a:cubicBezTo>
                <a:cubicBezTo>
                  <a:pt x="-6061" y="768202"/>
                  <a:pt x="13926" y="915606"/>
                  <a:pt x="106365" y="1000550"/>
                </a:cubicBezTo>
                <a:cubicBezTo>
                  <a:pt x="198804" y="1085494"/>
                  <a:pt x="218791" y="1087993"/>
                  <a:pt x="556070" y="11204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7992" y="4800596"/>
                <a:ext cx="9776013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Recall</a:t>
                </a:r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that</a:t>
                </a:r>
                <a:r>
                  <a:rPr lang="zh-CN" altLang="en-US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</m:e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const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2" y="4800596"/>
                <a:ext cx="9776013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43764" y="3076549"/>
                <a:ext cx="1875706" cy="7342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zh-CN" alt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764" y="3076549"/>
                <a:ext cx="1875706" cy="7342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0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𝐚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074377" y="1943100"/>
            <a:ext cx="1797919" cy="997594"/>
          </a:xfrm>
          <a:custGeom>
            <a:avLst/>
            <a:gdLst>
              <a:gd name="connsiteX0" fmla="*/ 556070 w 5874297"/>
              <a:gd name="connsiteY0" fmla="*/ 1120472 h 1213352"/>
              <a:gd name="connsiteX1" fmla="*/ 2130037 w 5874297"/>
              <a:gd name="connsiteY1" fmla="*/ 1195422 h 1213352"/>
              <a:gd name="connsiteX2" fmla="*/ 4003808 w 5874297"/>
              <a:gd name="connsiteY2" fmla="*/ 1210412 h 1213352"/>
              <a:gd name="connsiteX3" fmla="*/ 5337932 w 5874297"/>
              <a:gd name="connsiteY3" fmla="*/ 1150452 h 1213352"/>
              <a:gd name="connsiteX4" fmla="*/ 5832608 w 5874297"/>
              <a:gd name="connsiteY4" fmla="*/ 790688 h 1213352"/>
              <a:gd name="connsiteX5" fmla="*/ 5802627 w 5874297"/>
              <a:gd name="connsiteY5" fmla="*/ 281022 h 1213352"/>
              <a:gd name="connsiteX6" fmla="*/ 5442863 w 5874297"/>
              <a:gd name="connsiteY6" fmla="*/ 116131 h 1213352"/>
              <a:gd name="connsiteX7" fmla="*/ 4783296 w 5874297"/>
              <a:gd name="connsiteY7" fmla="*/ 41180 h 1213352"/>
              <a:gd name="connsiteX8" fmla="*/ 2804595 w 5874297"/>
              <a:gd name="connsiteY8" fmla="*/ 11199 h 1213352"/>
              <a:gd name="connsiteX9" fmla="*/ 870863 w 5874297"/>
              <a:gd name="connsiteY9" fmla="*/ 11199 h 1213352"/>
              <a:gd name="connsiteX10" fmla="*/ 151336 w 5874297"/>
              <a:gd name="connsiteY10" fmla="*/ 146111 h 1213352"/>
              <a:gd name="connsiteX11" fmla="*/ 1434 w 5874297"/>
              <a:gd name="connsiteY11" fmla="*/ 625796 h 1213352"/>
              <a:gd name="connsiteX12" fmla="*/ 106365 w 5874297"/>
              <a:gd name="connsiteY12" fmla="*/ 1000550 h 1213352"/>
              <a:gd name="connsiteX13" fmla="*/ 556070 w 5874297"/>
              <a:gd name="connsiteY13" fmla="*/ 1120472 h 12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74297" h="1213352">
                <a:moveTo>
                  <a:pt x="556070" y="1120472"/>
                </a:moveTo>
                <a:cubicBezTo>
                  <a:pt x="893349" y="1152951"/>
                  <a:pt x="1555414" y="1180432"/>
                  <a:pt x="2130037" y="1195422"/>
                </a:cubicBezTo>
                <a:cubicBezTo>
                  <a:pt x="2704660" y="1210412"/>
                  <a:pt x="3469159" y="1217907"/>
                  <a:pt x="4003808" y="1210412"/>
                </a:cubicBezTo>
                <a:cubicBezTo>
                  <a:pt x="4538457" y="1202917"/>
                  <a:pt x="5033132" y="1220406"/>
                  <a:pt x="5337932" y="1150452"/>
                </a:cubicBezTo>
                <a:cubicBezTo>
                  <a:pt x="5642732" y="1080498"/>
                  <a:pt x="5755159" y="935593"/>
                  <a:pt x="5832608" y="790688"/>
                </a:cubicBezTo>
                <a:cubicBezTo>
                  <a:pt x="5910057" y="645783"/>
                  <a:pt x="5867584" y="393448"/>
                  <a:pt x="5802627" y="281022"/>
                </a:cubicBezTo>
                <a:cubicBezTo>
                  <a:pt x="5737670" y="168596"/>
                  <a:pt x="5612752" y="156105"/>
                  <a:pt x="5442863" y="116131"/>
                </a:cubicBezTo>
                <a:cubicBezTo>
                  <a:pt x="5272975" y="76157"/>
                  <a:pt x="5223007" y="58669"/>
                  <a:pt x="4783296" y="41180"/>
                </a:cubicBezTo>
                <a:cubicBezTo>
                  <a:pt x="4343585" y="23691"/>
                  <a:pt x="2804595" y="11199"/>
                  <a:pt x="2804595" y="11199"/>
                </a:cubicBezTo>
                <a:cubicBezTo>
                  <a:pt x="2152523" y="6202"/>
                  <a:pt x="1313073" y="-11286"/>
                  <a:pt x="870863" y="11199"/>
                </a:cubicBezTo>
                <a:cubicBezTo>
                  <a:pt x="428653" y="33684"/>
                  <a:pt x="296241" y="43678"/>
                  <a:pt x="151336" y="146111"/>
                </a:cubicBezTo>
                <a:cubicBezTo>
                  <a:pt x="6431" y="248544"/>
                  <a:pt x="8929" y="483389"/>
                  <a:pt x="1434" y="625796"/>
                </a:cubicBezTo>
                <a:cubicBezTo>
                  <a:pt x="-6061" y="768202"/>
                  <a:pt x="13926" y="915606"/>
                  <a:pt x="106365" y="1000550"/>
                </a:cubicBezTo>
                <a:cubicBezTo>
                  <a:pt x="198804" y="1085494"/>
                  <a:pt x="218791" y="1087993"/>
                  <a:pt x="556070" y="11204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7993" y="4372265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zh-CN" altLang="en-US" sz="2800" b="1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4372265"/>
                <a:ext cx="9776013" cy="1472904"/>
              </a:xfrm>
              <a:prstGeom prst="rect">
                <a:avLst/>
              </a:prstGeom>
              <a:blipFill rotWithShape="0">
                <a:blip r:embed="rId4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5258445" y="4961279"/>
            <a:ext cx="1428105" cy="1010896"/>
          </a:xfrm>
          <a:custGeom>
            <a:avLst/>
            <a:gdLst>
              <a:gd name="connsiteX0" fmla="*/ 875403 w 6692359"/>
              <a:gd name="connsiteY0" fmla="*/ 1077923 h 1141423"/>
              <a:gd name="connsiteX1" fmla="*/ 5604566 w 6692359"/>
              <a:gd name="connsiteY1" fmla="*/ 1106498 h 1141423"/>
              <a:gd name="connsiteX2" fmla="*/ 6661841 w 6692359"/>
              <a:gd name="connsiteY2" fmla="*/ 620723 h 1141423"/>
              <a:gd name="connsiteX3" fmla="*/ 6218928 w 6692359"/>
              <a:gd name="connsiteY3" fmla="*/ 120660 h 1141423"/>
              <a:gd name="connsiteX4" fmla="*/ 4332978 w 6692359"/>
              <a:gd name="connsiteY4" fmla="*/ 34935 h 1141423"/>
              <a:gd name="connsiteX5" fmla="*/ 1961253 w 6692359"/>
              <a:gd name="connsiteY5" fmla="*/ 20648 h 1141423"/>
              <a:gd name="connsiteX6" fmla="*/ 946841 w 6692359"/>
              <a:gd name="connsiteY6" fmla="*/ 20648 h 1141423"/>
              <a:gd name="connsiteX7" fmla="*/ 132453 w 6692359"/>
              <a:gd name="connsiteY7" fmla="*/ 292110 h 1141423"/>
              <a:gd name="connsiteX8" fmla="*/ 75303 w 6692359"/>
              <a:gd name="connsiteY8" fmla="*/ 877898 h 1141423"/>
              <a:gd name="connsiteX9" fmla="*/ 875403 w 6692359"/>
              <a:gd name="connsiteY9" fmla="*/ 1077923 h 114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2359" h="1141423">
                <a:moveTo>
                  <a:pt x="875403" y="1077923"/>
                </a:moveTo>
                <a:cubicBezTo>
                  <a:pt x="1796947" y="1116023"/>
                  <a:pt x="4640160" y="1182698"/>
                  <a:pt x="5604566" y="1106498"/>
                </a:cubicBezTo>
                <a:cubicBezTo>
                  <a:pt x="6568972" y="1030298"/>
                  <a:pt x="6559447" y="785029"/>
                  <a:pt x="6661841" y="620723"/>
                </a:cubicBezTo>
                <a:cubicBezTo>
                  <a:pt x="6764235" y="456417"/>
                  <a:pt x="6607072" y="218291"/>
                  <a:pt x="6218928" y="120660"/>
                </a:cubicBezTo>
                <a:cubicBezTo>
                  <a:pt x="5830784" y="23029"/>
                  <a:pt x="5042590" y="51604"/>
                  <a:pt x="4332978" y="34935"/>
                </a:cubicBezTo>
                <a:cubicBezTo>
                  <a:pt x="3623366" y="18266"/>
                  <a:pt x="1961253" y="20648"/>
                  <a:pt x="1961253" y="20648"/>
                </a:cubicBezTo>
                <a:cubicBezTo>
                  <a:pt x="1396897" y="18267"/>
                  <a:pt x="1251641" y="-24596"/>
                  <a:pt x="946841" y="20648"/>
                </a:cubicBezTo>
                <a:cubicBezTo>
                  <a:pt x="642041" y="65892"/>
                  <a:pt x="277709" y="149235"/>
                  <a:pt x="132453" y="292110"/>
                </a:cubicBezTo>
                <a:cubicBezTo>
                  <a:pt x="-12803" y="434985"/>
                  <a:pt x="-48522" y="742167"/>
                  <a:pt x="75303" y="877898"/>
                </a:cubicBezTo>
                <a:cubicBezTo>
                  <a:pt x="199128" y="1013629"/>
                  <a:pt x="-46141" y="1039823"/>
                  <a:pt x="875403" y="1077923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7993" y="4372265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zh-CN" altLang="en-US" sz="2800" b="1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4372265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299361" y="2029110"/>
            <a:ext cx="1350821" cy="880343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4407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gradient: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688277" y="2098385"/>
            <a:ext cx="1513612" cy="778017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REINFORCE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gradient: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688277" y="2098385"/>
            <a:ext cx="1513612" cy="778017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27070" y="3126072"/>
                <a:ext cx="974819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70" y="3126072"/>
                <a:ext cx="97481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128971" y="1671637"/>
            <a:ext cx="1042988" cy="1028702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7225" y="1671637"/>
            <a:ext cx="4519613" cy="1028702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Down Arrow 4"/>
          <p:cNvSpPr/>
          <p:nvPr/>
        </p:nvSpPr>
        <p:spPr>
          <a:xfrm flipV="1">
            <a:off x="4806212" y="2414573"/>
            <a:ext cx="242887" cy="728662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3" grpId="1" animBg="1"/>
      <p:bldP spid="10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REINFORCE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gradient: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2" y="3464940"/>
                <a:ext cx="9776013" cy="3075324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REINFORCE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approximates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observed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𝛾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r>
                      <a:rPr lang="en-US" altLang="zh-CN" b="1" i="1">
                        <a:latin typeface="Cambria Math" charset="0"/>
                      </a:rPr>
                      <m:t>←</m:t>
                    </m:r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b="1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2" y="3464940"/>
                <a:ext cx="9776013" cy="3075324"/>
              </a:xfrm>
              <a:blipFill rotWithShape="0">
                <a:blip r:embed="rId4"/>
                <a:stretch>
                  <a:fillRect l="-1122" t="-3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671759" y="4038422"/>
            <a:ext cx="6872294" cy="7123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61536" y="4750815"/>
            <a:ext cx="1971679" cy="9306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355770" y="5427431"/>
            <a:ext cx="7031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9" grpId="2" animBg="1"/>
      <p:bldP spid="9" grpId="3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Actor-Critic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gradient: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34807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719" b="-4959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688277" y="2098385"/>
            <a:ext cx="1513612" cy="778017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2" y="3417021"/>
                <a:ext cx="9776013" cy="3075324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Actor-critic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approximates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zh-CN" altLang="en-US" b="1" i="1" smtClean="0">
                        <a:latin typeface="Cambria Math" charset="0"/>
                      </a:rPr>
                      <m:t> </m:t>
                    </m:r>
                    <m:r>
                      <a:rPr lang="en-US" altLang="zh-CN" b="1" i="1" smtClean="0">
                        <a:latin typeface="Cambria Math" charset="0"/>
                      </a:rPr>
                      <m:t>←</m:t>
                    </m:r>
                    <m:r>
                      <a:rPr lang="zh-CN" altLang="en-US" b="1" i="1" smtClean="0">
                        <a:latin typeface="Cambria Math" charset="0"/>
                      </a:rPr>
                      <m:t> 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1" i="0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𝛽</m:t>
                    </m:r>
                    <m:r>
                      <a:rPr lang="en-US" altLang="zh-CN" b="1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𝐚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learning.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2" y="3417021"/>
                <a:ext cx="9776013" cy="3075324"/>
              </a:xfrm>
              <a:blipFill rotWithShape="0">
                <a:blip r:embed="rId4"/>
                <a:stretch>
                  <a:fillRect l="-1122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02980" y="3990503"/>
            <a:ext cx="2914653" cy="8433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11087" y="3896814"/>
            <a:ext cx="1457325" cy="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69072" y="5502457"/>
            <a:ext cx="1457325" cy="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Continuous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Control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1"/>
              <p:cNvSpPr txBox="1">
                <a:spLocks/>
              </p:cNvSpPr>
              <p:nvPr/>
            </p:nvSpPr>
            <p:spPr>
              <a:xfrm>
                <a:off x="1240120" y="1628775"/>
                <a:ext cx="9711759" cy="4176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Continuous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infinite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actions.</a:t>
                </a: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Approaches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continuous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control:</a:t>
                </a:r>
              </a:p>
              <a:p>
                <a:pPr marL="914400" lvl="1" indent="-45720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 smtClean="0"/>
                  <a:t>Discretize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standard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network.</a:t>
                </a:r>
              </a:p>
              <a:p>
                <a:pPr marL="914400" lvl="1" indent="-45720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 smtClean="0"/>
                  <a:t>Deterministic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(previous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lecture).</a:t>
                </a:r>
              </a:p>
              <a:p>
                <a:pPr marL="914400" lvl="1" indent="-45720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 smtClean="0"/>
                  <a:t>Stochastic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lecture).</a:t>
                </a:r>
              </a:p>
            </p:txBody>
          </p:sp>
        </mc:Choice>
        <mc:Fallback>
          <p:sp>
            <p:nvSpPr>
              <p:cNvPr id="4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20" y="1628775"/>
                <a:ext cx="9711759" cy="4176712"/>
              </a:xfrm>
              <a:prstGeom prst="rect">
                <a:avLst/>
              </a:prstGeom>
              <a:blipFill rotWithShape="0">
                <a:blip r:embed="rId3"/>
                <a:stretch>
                  <a:fillRect l="-1129" t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40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Structure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18400"/>
              </p:ext>
            </p:extLst>
          </p:nvPr>
        </p:nvGraphicFramePr>
        <p:xfrm>
          <a:off x="784906" y="2446226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6981" y="4279426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1" y="4279426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9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06029" y="2660690"/>
            <a:ext cx="2039683" cy="678018"/>
            <a:chOff x="2479525" y="2724886"/>
            <a:chExt cx="2039683" cy="678018"/>
          </a:xfrm>
        </p:grpSpPr>
        <p:sp>
          <p:nvSpPr>
            <p:cNvPr id="6" name="Rounded Rectangle 5"/>
            <p:cNvSpPr/>
            <p:nvPr/>
          </p:nvSpPr>
          <p:spPr>
            <a:xfrm>
              <a:off x="2853423" y="2724886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479525" y="3402904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82060"/>
              </p:ext>
            </p:extLst>
          </p:nvPr>
        </p:nvGraphicFramePr>
        <p:xfrm>
          <a:off x="4681396" y="2102501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7200" y="4728988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92276"/>
              </p:ext>
            </p:extLst>
          </p:nvPr>
        </p:nvGraphicFramePr>
        <p:xfrm>
          <a:off x="7363505" y="1873351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045872" y="2102501"/>
            <a:ext cx="2119518" cy="1130370"/>
            <a:chOff x="5019368" y="2166697"/>
            <a:chExt cx="2119518" cy="113037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5019368" y="2166697"/>
              <a:ext cx="2119518" cy="11303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393265" y="2716630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29616" y="3483062"/>
            <a:ext cx="2135774" cy="1140088"/>
            <a:chOff x="5003112" y="3547258"/>
            <a:chExt cx="2135774" cy="1140088"/>
          </a:xfrm>
        </p:grpSpPr>
        <p:cxnSp>
          <p:nvCxnSpPr>
            <p:cNvPr id="19" name="Straight Connector 18"/>
            <p:cNvCxnSpPr/>
            <p:nvPr/>
          </p:nvCxnSpPr>
          <p:spPr>
            <a:xfrm flipH="1" flipV="1">
              <a:off x="5003112" y="3547258"/>
              <a:ext cx="2135774" cy="114008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393265" y="3742428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17797"/>
              </p:ext>
            </p:extLst>
          </p:nvPr>
        </p:nvGraphicFramePr>
        <p:xfrm>
          <a:off x="7363505" y="4408080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33433" y="2328855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33" y="2328855"/>
                <a:ext cx="1517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71861" y="4873341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61" y="4873341"/>
                <a:ext cx="150541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5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4" grpId="3"/>
      <p:bldP spid="24" grpId="4"/>
      <p:bldP spid="25" grpId="0"/>
      <p:bldP spid="25" grpId="1"/>
      <p:bldP spid="25" grpId="2"/>
      <p:bldP spid="25" grpId="3"/>
      <p:bldP spid="25" grpId="4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Structure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84906" y="2446226"/>
          <a:ext cx="1601530" cy="183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  <a:gridCol w="228790"/>
                <a:gridCol w="228790"/>
                <a:gridCol w="228790"/>
                <a:gridCol w="228790"/>
                <a:gridCol w="228790"/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6981" y="4279426"/>
                <a:ext cx="19773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1" y="4279426"/>
                <a:ext cx="197738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9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06029" y="2660690"/>
            <a:ext cx="2039683" cy="678018"/>
            <a:chOff x="2479525" y="2724886"/>
            <a:chExt cx="2039683" cy="678018"/>
          </a:xfrm>
        </p:grpSpPr>
        <p:sp>
          <p:nvSpPr>
            <p:cNvPr id="6" name="Rounded Rectangle 5"/>
            <p:cNvSpPr/>
            <p:nvPr/>
          </p:nvSpPr>
          <p:spPr>
            <a:xfrm>
              <a:off x="2853423" y="2724886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479525" y="3402904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681396" y="2102501"/>
          <a:ext cx="228790" cy="252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7200" y="4728988"/>
            <a:ext cx="173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363505" y="1873351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BD1BBD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045872" y="2102501"/>
            <a:ext cx="2119518" cy="1130370"/>
            <a:chOff x="5019368" y="2166697"/>
            <a:chExt cx="2119518" cy="113037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5019368" y="2166697"/>
              <a:ext cx="2119518" cy="113037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393265" y="2716630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29616" y="3483062"/>
            <a:ext cx="2135774" cy="1140088"/>
            <a:chOff x="5003112" y="3547258"/>
            <a:chExt cx="2135774" cy="1140088"/>
          </a:xfrm>
        </p:grpSpPr>
        <p:cxnSp>
          <p:nvCxnSpPr>
            <p:cNvPr id="19" name="Straight Connector 18"/>
            <p:cNvCxnSpPr/>
            <p:nvPr/>
          </p:nvCxnSpPr>
          <p:spPr>
            <a:xfrm flipH="1" flipV="1">
              <a:off x="5003112" y="3547258"/>
              <a:ext cx="2135774" cy="1140088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393265" y="3742428"/>
              <a:ext cx="1352092" cy="35771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363505" y="4408080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33433" y="2328855"/>
                <a:ext cx="1517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latin typeface="Cambria Math" charset="0"/>
                        </a:rPr>
                        <m:t>𝛍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33" y="2328855"/>
                <a:ext cx="1517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71861" y="4873341"/>
                <a:ext cx="1505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charset="0"/>
                        </a:rPr>
                        <m:t>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b="1" i="0" smtClean="0">
                              <a:latin typeface="Cambria Math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charset="0"/>
                                </a:rPr>
                                <m:t>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</a:rPr>
                                <m:t>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61" y="4873341"/>
                <a:ext cx="150541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7720624" y="2096543"/>
            <a:ext cx="2520656" cy="110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720624" y="2347835"/>
            <a:ext cx="2520656" cy="22704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0402733" y="1981968"/>
          <a:ext cx="228790" cy="22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0B24FB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804372" y="1453860"/>
                <a:ext cx="14364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400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𝐚</m:t>
                          </m:r>
                          <m:r>
                            <a:rPr lang="en-US" altLang="zh-CN" sz="2400" b="1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400" b="1" i="0" smtClean="0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372" y="1453860"/>
                <a:ext cx="143648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10402733" y="4408080"/>
          <a:ext cx="228790" cy="45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790"/>
              </a:tblGrid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2915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10517128" y="2347835"/>
            <a:ext cx="0" cy="1878956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891796" y="4904118"/>
                <a:ext cx="1250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charset="0"/>
                      </a:rPr>
                      <m:t>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96" y="4904118"/>
                <a:ext cx="1250663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8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" grpId="0"/>
      <p:bldP spid="2" grpId="1"/>
      <p:bldP spid="2" grpId="2"/>
      <p:bldP spid="2" grpId="3"/>
      <p:bldP spid="40" grpId="0"/>
      <p:bldP spid="40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1"/>
              <p:cNvSpPr txBox="1">
                <a:spLocks/>
              </p:cNvSpPr>
              <p:nvPr/>
            </p:nvSpPr>
            <p:spPr>
              <a:xfrm>
                <a:off x="1202999" y="1343025"/>
                <a:ext cx="9786002" cy="4829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Build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auxiliary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network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b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algorithms</a:t>
                </a:r>
                <a:r>
                  <a:rPr lang="en-US" altLang="zh-CN" dirty="0" smtClean="0"/>
                  <a:t>: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REINFORCE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and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actor-critic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99" y="1343025"/>
                <a:ext cx="9786002" cy="4829175"/>
              </a:xfrm>
              <a:prstGeom prst="rect">
                <a:avLst/>
              </a:prstGeom>
              <a:blipFill rotWithShape="0">
                <a:blip r:embed="rId3"/>
                <a:stretch>
                  <a:fillRect l="-1121" t="-2018" r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934387" y="1844857"/>
            <a:ext cx="1457325" cy="8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Training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1"/>
              <p:cNvSpPr txBox="1">
                <a:spLocks/>
              </p:cNvSpPr>
              <p:nvPr/>
            </p:nvSpPr>
            <p:spPr>
              <a:xfrm>
                <a:off x="1202999" y="1343025"/>
                <a:ext cx="9786002" cy="4829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Build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auxiliary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network,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for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computing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policy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gradient.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Policy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gradient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algorithms: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REINFORCE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and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/>
                  <a:t>actor-critic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Improvement: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gradient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with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baseline</a:t>
                </a:r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REINFORCE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REINFORCE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baseline.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Actor-Critic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==&gt;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Advantage Actor-Critic (A2C).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99" y="1343025"/>
                <a:ext cx="9786002" cy="4829175"/>
              </a:xfrm>
              <a:prstGeom prst="rect">
                <a:avLst/>
              </a:prstGeom>
              <a:blipFill rotWithShape="0">
                <a:blip r:embed="rId3"/>
                <a:stretch>
                  <a:fillRect l="-1121" t="-2018" r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5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472113" y="2557450"/>
            <a:ext cx="177165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39026" y="2557450"/>
            <a:ext cx="126206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58258" y="2571304"/>
            <a:ext cx="3353232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5429250" y="1577758"/>
            <a:ext cx="3357563" cy="1213352"/>
          </a:xfrm>
          <a:custGeom>
            <a:avLst/>
            <a:gdLst>
              <a:gd name="connsiteX0" fmla="*/ 556070 w 5874297"/>
              <a:gd name="connsiteY0" fmla="*/ 1120472 h 1213352"/>
              <a:gd name="connsiteX1" fmla="*/ 2130037 w 5874297"/>
              <a:gd name="connsiteY1" fmla="*/ 1195422 h 1213352"/>
              <a:gd name="connsiteX2" fmla="*/ 4003808 w 5874297"/>
              <a:gd name="connsiteY2" fmla="*/ 1210412 h 1213352"/>
              <a:gd name="connsiteX3" fmla="*/ 5337932 w 5874297"/>
              <a:gd name="connsiteY3" fmla="*/ 1150452 h 1213352"/>
              <a:gd name="connsiteX4" fmla="*/ 5832608 w 5874297"/>
              <a:gd name="connsiteY4" fmla="*/ 790688 h 1213352"/>
              <a:gd name="connsiteX5" fmla="*/ 5802627 w 5874297"/>
              <a:gd name="connsiteY5" fmla="*/ 281022 h 1213352"/>
              <a:gd name="connsiteX6" fmla="*/ 5442863 w 5874297"/>
              <a:gd name="connsiteY6" fmla="*/ 116131 h 1213352"/>
              <a:gd name="connsiteX7" fmla="*/ 4783296 w 5874297"/>
              <a:gd name="connsiteY7" fmla="*/ 41180 h 1213352"/>
              <a:gd name="connsiteX8" fmla="*/ 2804595 w 5874297"/>
              <a:gd name="connsiteY8" fmla="*/ 11199 h 1213352"/>
              <a:gd name="connsiteX9" fmla="*/ 870863 w 5874297"/>
              <a:gd name="connsiteY9" fmla="*/ 11199 h 1213352"/>
              <a:gd name="connsiteX10" fmla="*/ 151336 w 5874297"/>
              <a:gd name="connsiteY10" fmla="*/ 146111 h 1213352"/>
              <a:gd name="connsiteX11" fmla="*/ 1434 w 5874297"/>
              <a:gd name="connsiteY11" fmla="*/ 625796 h 1213352"/>
              <a:gd name="connsiteX12" fmla="*/ 106365 w 5874297"/>
              <a:gd name="connsiteY12" fmla="*/ 1000550 h 1213352"/>
              <a:gd name="connsiteX13" fmla="*/ 556070 w 5874297"/>
              <a:gd name="connsiteY13" fmla="*/ 1120472 h 12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74297" h="1213352">
                <a:moveTo>
                  <a:pt x="556070" y="1120472"/>
                </a:moveTo>
                <a:cubicBezTo>
                  <a:pt x="893349" y="1152951"/>
                  <a:pt x="1555414" y="1180432"/>
                  <a:pt x="2130037" y="1195422"/>
                </a:cubicBezTo>
                <a:cubicBezTo>
                  <a:pt x="2704660" y="1210412"/>
                  <a:pt x="3469159" y="1217907"/>
                  <a:pt x="4003808" y="1210412"/>
                </a:cubicBezTo>
                <a:cubicBezTo>
                  <a:pt x="4538457" y="1202917"/>
                  <a:pt x="5033132" y="1220406"/>
                  <a:pt x="5337932" y="1150452"/>
                </a:cubicBezTo>
                <a:cubicBezTo>
                  <a:pt x="5642732" y="1080498"/>
                  <a:pt x="5755159" y="935593"/>
                  <a:pt x="5832608" y="790688"/>
                </a:cubicBezTo>
                <a:cubicBezTo>
                  <a:pt x="5910057" y="645783"/>
                  <a:pt x="5867584" y="393448"/>
                  <a:pt x="5802627" y="281022"/>
                </a:cubicBezTo>
                <a:cubicBezTo>
                  <a:pt x="5737670" y="168596"/>
                  <a:pt x="5612752" y="156105"/>
                  <a:pt x="5442863" y="116131"/>
                </a:cubicBezTo>
                <a:cubicBezTo>
                  <a:pt x="5272975" y="76157"/>
                  <a:pt x="5223007" y="58669"/>
                  <a:pt x="4783296" y="41180"/>
                </a:cubicBezTo>
                <a:cubicBezTo>
                  <a:pt x="4343585" y="23691"/>
                  <a:pt x="2804595" y="11199"/>
                  <a:pt x="2804595" y="11199"/>
                </a:cubicBezTo>
                <a:cubicBezTo>
                  <a:pt x="2152523" y="6202"/>
                  <a:pt x="1313073" y="-11286"/>
                  <a:pt x="870863" y="11199"/>
                </a:cubicBezTo>
                <a:cubicBezTo>
                  <a:pt x="428653" y="33684"/>
                  <a:pt x="296241" y="43678"/>
                  <a:pt x="151336" y="146111"/>
                </a:cubicBezTo>
                <a:cubicBezTo>
                  <a:pt x="6431" y="248544"/>
                  <a:pt x="8929" y="483389"/>
                  <a:pt x="1434" y="625796"/>
                </a:cubicBezTo>
                <a:cubicBezTo>
                  <a:pt x="-6061" y="768202"/>
                  <a:pt x="13926" y="915606"/>
                  <a:pt x="106365" y="1000550"/>
                </a:cubicBezTo>
                <a:cubicBezTo>
                  <a:pt x="198804" y="1085494"/>
                  <a:pt x="218791" y="1087993"/>
                  <a:pt x="556070" y="11204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47298" y="2851070"/>
                <a:ext cx="15233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200" b="1">
                          <a:latin typeface="Cambria Math" charset="0"/>
                        </a:rPr>
                        <m:t>𝐠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8" y="2851070"/>
                <a:ext cx="152336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7993" y="4148428"/>
                <a:ext cx="9776013" cy="1472904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=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b="1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  </a:t>
                </a:r>
                <a:r>
                  <a:rPr lang="en-US" altLang="zh-CN" sz="2800" dirty="0" smtClean="0"/>
                  <a:t>where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  <m:r>
                      <a:rPr lang="zh-CN" altLang="en-US" sz="28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0" i="0" smtClean="0">
                        <a:latin typeface="Cambria Math" charset="0"/>
                      </a:rPr>
                      <m:t>~</m:t>
                    </m:r>
                    <m:r>
                      <a:rPr lang="zh-CN" altLang="en-US" sz="2800" b="0" i="0" smtClean="0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4148428"/>
                <a:ext cx="9776013" cy="1472904"/>
              </a:xfrm>
              <a:prstGeom prst="rect">
                <a:avLst/>
              </a:prstGeom>
              <a:blipFill rotWithShape="0">
                <a:blip r:embed="rId3"/>
                <a:stretch>
                  <a:fillRect l="-1247" t="-4149" b="-5394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2185985" y="5621332"/>
            <a:ext cx="74525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𝜕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sz="28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~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zh-CN" altLang="en-US" sz="2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sz="28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sz="2800" b="1" i="0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1">
                                <a:latin typeface="Cambria Math" charset="0"/>
                              </a:rPr>
                              <m:t>𝛉</m:t>
                            </m:r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4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5429250" y="1577758"/>
            <a:ext cx="3357563" cy="1213352"/>
          </a:xfrm>
          <a:custGeom>
            <a:avLst/>
            <a:gdLst>
              <a:gd name="connsiteX0" fmla="*/ 556070 w 5874297"/>
              <a:gd name="connsiteY0" fmla="*/ 1120472 h 1213352"/>
              <a:gd name="connsiteX1" fmla="*/ 2130037 w 5874297"/>
              <a:gd name="connsiteY1" fmla="*/ 1195422 h 1213352"/>
              <a:gd name="connsiteX2" fmla="*/ 4003808 w 5874297"/>
              <a:gd name="connsiteY2" fmla="*/ 1210412 h 1213352"/>
              <a:gd name="connsiteX3" fmla="*/ 5337932 w 5874297"/>
              <a:gd name="connsiteY3" fmla="*/ 1150452 h 1213352"/>
              <a:gd name="connsiteX4" fmla="*/ 5832608 w 5874297"/>
              <a:gd name="connsiteY4" fmla="*/ 790688 h 1213352"/>
              <a:gd name="connsiteX5" fmla="*/ 5802627 w 5874297"/>
              <a:gd name="connsiteY5" fmla="*/ 281022 h 1213352"/>
              <a:gd name="connsiteX6" fmla="*/ 5442863 w 5874297"/>
              <a:gd name="connsiteY6" fmla="*/ 116131 h 1213352"/>
              <a:gd name="connsiteX7" fmla="*/ 4783296 w 5874297"/>
              <a:gd name="connsiteY7" fmla="*/ 41180 h 1213352"/>
              <a:gd name="connsiteX8" fmla="*/ 2804595 w 5874297"/>
              <a:gd name="connsiteY8" fmla="*/ 11199 h 1213352"/>
              <a:gd name="connsiteX9" fmla="*/ 870863 w 5874297"/>
              <a:gd name="connsiteY9" fmla="*/ 11199 h 1213352"/>
              <a:gd name="connsiteX10" fmla="*/ 151336 w 5874297"/>
              <a:gd name="connsiteY10" fmla="*/ 146111 h 1213352"/>
              <a:gd name="connsiteX11" fmla="*/ 1434 w 5874297"/>
              <a:gd name="connsiteY11" fmla="*/ 625796 h 1213352"/>
              <a:gd name="connsiteX12" fmla="*/ 106365 w 5874297"/>
              <a:gd name="connsiteY12" fmla="*/ 1000550 h 1213352"/>
              <a:gd name="connsiteX13" fmla="*/ 556070 w 5874297"/>
              <a:gd name="connsiteY13" fmla="*/ 1120472 h 12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74297" h="1213352">
                <a:moveTo>
                  <a:pt x="556070" y="1120472"/>
                </a:moveTo>
                <a:cubicBezTo>
                  <a:pt x="893349" y="1152951"/>
                  <a:pt x="1555414" y="1180432"/>
                  <a:pt x="2130037" y="1195422"/>
                </a:cubicBezTo>
                <a:cubicBezTo>
                  <a:pt x="2704660" y="1210412"/>
                  <a:pt x="3469159" y="1217907"/>
                  <a:pt x="4003808" y="1210412"/>
                </a:cubicBezTo>
                <a:cubicBezTo>
                  <a:pt x="4538457" y="1202917"/>
                  <a:pt x="5033132" y="1220406"/>
                  <a:pt x="5337932" y="1150452"/>
                </a:cubicBezTo>
                <a:cubicBezTo>
                  <a:pt x="5642732" y="1080498"/>
                  <a:pt x="5755159" y="935593"/>
                  <a:pt x="5832608" y="790688"/>
                </a:cubicBezTo>
                <a:cubicBezTo>
                  <a:pt x="5910057" y="645783"/>
                  <a:pt x="5867584" y="393448"/>
                  <a:pt x="5802627" y="281022"/>
                </a:cubicBezTo>
                <a:cubicBezTo>
                  <a:pt x="5737670" y="168596"/>
                  <a:pt x="5612752" y="156105"/>
                  <a:pt x="5442863" y="116131"/>
                </a:cubicBezTo>
                <a:cubicBezTo>
                  <a:pt x="5272975" y="76157"/>
                  <a:pt x="5223007" y="58669"/>
                  <a:pt x="4783296" y="41180"/>
                </a:cubicBezTo>
                <a:cubicBezTo>
                  <a:pt x="4343585" y="23691"/>
                  <a:pt x="2804595" y="11199"/>
                  <a:pt x="2804595" y="11199"/>
                </a:cubicBezTo>
                <a:cubicBezTo>
                  <a:pt x="2152523" y="6202"/>
                  <a:pt x="1313073" y="-11286"/>
                  <a:pt x="870863" y="11199"/>
                </a:cubicBezTo>
                <a:cubicBezTo>
                  <a:pt x="428653" y="33684"/>
                  <a:pt x="296241" y="43678"/>
                  <a:pt x="151336" y="146111"/>
                </a:cubicBezTo>
                <a:cubicBezTo>
                  <a:pt x="6431" y="248544"/>
                  <a:pt x="8929" y="483389"/>
                  <a:pt x="1434" y="625796"/>
                </a:cubicBezTo>
                <a:cubicBezTo>
                  <a:pt x="-6061" y="768202"/>
                  <a:pt x="13926" y="915606"/>
                  <a:pt x="106365" y="1000550"/>
                </a:cubicBezTo>
                <a:cubicBezTo>
                  <a:pt x="198804" y="1085494"/>
                  <a:pt x="218791" y="1087993"/>
                  <a:pt x="556070" y="11204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47298" y="2851070"/>
                <a:ext cx="15233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200" b="1">
                          <a:latin typeface="Cambria Math" charset="0"/>
                        </a:rPr>
                        <m:t>𝐠</m:t>
                      </m:r>
                      <m:d>
                        <m:dPr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8" y="2851070"/>
                <a:ext cx="152336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7867647" y="5621332"/>
            <a:ext cx="209074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8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2780" y="2479963"/>
                <a:ext cx="6282812" cy="3696999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continuous: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°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360°</m:t>
                        </m:r>
                      </m:e>
                    </m:d>
                    <m:r>
                      <a:rPr lang="en-US" altLang="zh-CN" i="1" dirty="0">
                        <a:latin typeface="Cambria Math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°,180°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Actions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altLang="zh-CN" dirty="0" smtClean="0"/>
                  <a:t>-dim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2780" y="2479963"/>
                <a:ext cx="6282812" cy="3696999"/>
              </a:xfrm>
              <a:blipFill rotWithShape="0">
                <a:blip r:embed="rId3"/>
                <a:stretch>
                  <a:fillRect l="-1748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Continuous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Space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81" y="2085042"/>
            <a:ext cx="2961150" cy="2961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590115" y="4277033"/>
            <a:ext cx="2499082" cy="1622700"/>
            <a:chOff x="1590115" y="4277033"/>
            <a:chExt cx="2499082" cy="1622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590115" y="5376513"/>
                  <a:ext cx="249908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0°,</m:t>
                            </m:r>
                            <m:r>
                              <a:rPr lang="zh-CN" altLang="en-US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18</m:t>
                            </m:r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0°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115" y="5376513"/>
                  <a:ext cx="2499082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urved Connector 9"/>
            <p:cNvCxnSpPr>
              <a:stCxn id="8" idx="0"/>
            </p:cNvCxnSpPr>
            <p:nvPr/>
          </p:nvCxnSpPr>
          <p:spPr>
            <a:xfrm rot="16200000" flipV="1">
              <a:off x="2197444" y="4734301"/>
              <a:ext cx="1099480" cy="184944"/>
            </a:xfrm>
            <a:prstGeom prst="curved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935196" y="1317153"/>
            <a:ext cx="2499082" cy="1426050"/>
            <a:chOff x="935196" y="1317153"/>
            <a:chExt cx="2499082" cy="1426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35196" y="1317153"/>
                  <a:ext cx="249908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0°,</m:t>
                            </m:r>
                            <m:r>
                              <a:rPr lang="zh-CN" altLang="en-US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360°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96" y="1317153"/>
                  <a:ext cx="2499082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stCxn id="7" idx="2"/>
            </p:cNvCxnSpPr>
            <p:nvPr/>
          </p:nvCxnSpPr>
          <p:spPr>
            <a:xfrm rot="16200000" flipH="1">
              <a:off x="1733323" y="2291787"/>
              <a:ext cx="902830" cy="2"/>
            </a:xfrm>
            <a:prstGeom prst="curved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43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59224</TotalTime>
  <Words>3316</Words>
  <Application>Microsoft Macintosh PowerPoint</Application>
  <PresentationFormat>Widescreen</PresentationFormat>
  <Paragraphs>1417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Stochastic Policy for  Continuous Control</vt:lpstr>
      <vt:lpstr>Return</vt:lpstr>
      <vt:lpstr>Value Functions</vt:lpstr>
      <vt:lpstr>Value Functions</vt:lpstr>
      <vt:lpstr>Policy Gradient</vt:lpstr>
      <vt:lpstr>Policy Gradient</vt:lpstr>
      <vt:lpstr>Policy Gradient</vt:lpstr>
      <vt:lpstr>Policy Gradient</vt:lpstr>
      <vt:lpstr>Continuous Action Space</vt:lpstr>
      <vt:lpstr>Policy Network</vt:lpstr>
      <vt:lpstr>Univariate Normal Distribution</vt:lpstr>
      <vt:lpstr>Univariate Normal Distribution</vt:lpstr>
      <vt:lpstr>Multivariate Normal Distribution</vt:lpstr>
      <vt:lpstr>Multivariate Normal Distribution</vt:lpstr>
      <vt:lpstr>Multivariate Normal Distribution</vt:lpstr>
      <vt:lpstr>Function Approximation</vt:lpstr>
      <vt:lpstr>Function Approximation</vt:lpstr>
      <vt:lpstr>Function Approximation</vt:lpstr>
      <vt:lpstr>Function Approximation</vt:lpstr>
      <vt:lpstr>Function Approximation</vt:lpstr>
      <vt:lpstr>Continuous Control</vt:lpstr>
      <vt:lpstr>Continuous Control</vt:lpstr>
      <vt:lpstr>Training Policy Network</vt:lpstr>
      <vt:lpstr>Training (1/2): Auxiliary Network</vt:lpstr>
      <vt:lpstr>Log of Policy Network</vt:lpstr>
      <vt:lpstr>Log of Policy Network</vt:lpstr>
      <vt:lpstr>Log of Policy Network</vt:lpstr>
      <vt:lpstr>Log of Policy Network</vt:lpstr>
      <vt:lpstr>Log of Policy Network</vt:lpstr>
      <vt:lpstr>Auxiliary Network</vt:lpstr>
      <vt:lpstr>Auxiliary Network</vt:lpstr>
      <vt:lpstr>Auxiliary Network</vt:lpstr>
      <vt:lpstr>Auxiliary Network</vt:lpstr>
      <vt:lpstr>Auxiliary Network</vt:lpstr>
      <vt:lpstr>Auxiliary Network</vt:lpstr>
      <vt:lpstr>Auxiliary Network</vt:lpstr>
      <vt:lpstr>Auxiliary Network</vt:lpstr>
      <vt:lpstr>Auxiliary Network</vt:lpstr>
      <vt:lpstr>Recap</vt:lpstr>
      <vt:lpstr>Recap</vt:lpstr>
      <vt:lpstr>Recap</vt:lpstr>
      <vt:lpstr>Training (2/2): Policy Gradient Methods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REINFORCE</vt:lpstr>
      <vt:lpstr>REINFORCE</vt:lpstr>
      <vt:lpstr>Actor-Critic</vt:lpstr>
      <vt:lpstr>Summary</vt:lpstr>
      <vt:lpstr>Continuous Control</vt:lpstr>
      <vt:lpstr>Network Structure</vt:lpstr>
      <vt:lpstr>Network Structure</vt:lpstr>
      <vt:lpstr>Training</vt:lpstr>
      <vt:lpstr>Training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1474</cp:revision>
  <cp:lastPrinted>2019-11-21T20:50:17Z</cp:lastPrinted>
  <dcterms:created xsi:type="dcterms:W3CDTF">2017-08-22T04:44:10Z</dcterms:created>
  <dcterms:modified xsi:type="dcterms:W3CDTF">2020-08-12T19:29:58Z</dcterms:modified>
</cp:coreProperties>
</file>