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590" r:id="rId3"/>
    <p:sldId id="643" r:id="rId4"/>
    <p:sldId id="644" r:id="rId5"/>
    <p:sldId id="600" r:id="rId6"/>
    <p:sldId id="596" r:id="rId7"/>
    <p:sldId id="646" r:id="rId8"/>
    <p:sldId id="618" r:id="rId9"/>
    <p:sldId id="647" r:id="rId10"/>
    <p:sldId id="617" r:id="rId11"/>
    <p:sldId id="597" r:id="rId12"/>
    <p:sldId id="598" r:id="rId13"/>
    <p:sldId id="648" r:id="rId14"/>
    <p:sldId id="601" r:id="rId15"/>
    <p:sldId id="649" r:id="rId16"/>
    <p:sldId id="602" r:id="rId17"/>
    <p:sldId id="603" r:id="rId18"/>
    <p:sldId id="650" r:id="rId19"/>
    <p:sldId id="591" r:id="rId20"/>
    <p:sldId id="592" r:id="rId21"/>
    <p:sldId id="605" r:id="rId22"/>
    <p:sldId id="620" r:id="rId23"/>
    <p:sldId id="653" r:id="rId24"/>
    <p:sldId id="667" r:id="rId25"/>
    <p:sldId id="613" r:id="rId26"/>
    <p:sldId id="614" r:id="rId27"/>
    <p:sldId id="615" r:id="rId28"/>
    <p:sldId id="681" r:id="rId29"/>
    <p:sldId id="616" r:id="rId30"/>
    <p:sldId id="606" r:id="rId31"/>
    <p:sldId id="611" r:id="rId32"/>
    <p:sldId id="651" r:id="rId33"/>
    <p:sldId id="654" r:id="rId34"/>
    <p:sldId id="670" r:id="rId35"/>
    <p:sldId id="676" r:id="rId36"/>
    <p:sldId id="675" r:id="rId37"/>
    <p:sldId id="674" r:id="rId38"/>
    <p:sldId id="673" r:id="rId39"/>
    <p:sldId id="672" r:id="rId40"/>
    <p:sldId id="671" r:id="rId41"/>
    <p:sldId id="559" r:id="rId42"/>
    <p:sldId id="609" r:id="rId43"/>
    <p:sldId id="680" r:id="rId44"/>
    <p:sldId id="677" r:id="rId45"/>
    <p:sldId id="678" r:id="rId46"/>
    <p:sldId id="679" r:id="rId47"/>
    <p:sldId id="652" r:id="rId48"/>
    <p:sldId id="655" r:id="rId49"/>
    <p:sldId id="668" r:id="rId50"/>
    <p:sldId id="656" r:id="rId51"/>
    <p:sldId id="607" r:id="rId52"/>
    <p:sldId id="610" r:id="rId53"/>
    <p:sldId id="657" r:id="rId54"/>
    <p:sldId id="658" r:id="rId55"/>
    <p:sldId id="66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9887C"/>
    <a:srgbClr val="EDA9A2"/>
    <a:srgbClr val="F80545"/>
    <a:srgbClr val="F6DCDD"/>
    <a:srgbClr val="F1DFF6"/>
    <a:srgbClr val="02FCE0"/>
    <a:srgbClr val="EFAFED"/>
    <a:srgbClr val="4A16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2"/>
    <p:restoredTop sz="63033"/>
  </p:normalViewPr>
  <p:slideViewPr>
    <p:cSldViewPr snapToGrid="0" snapToObjects="1">
      <p:cViewPr>
        <p:scale>
          <a:sx n="86" d="100"/>
          <a:sy n="86" d="100"/>
        </p:scale>
        <p:origin x="616" y="176"/>
      </p:cViewPr>
      <p:guideLst/>
    </p:cSldViewPr>
  </p:slideViewPr>
  <p:notesTextViewPr>
    <p:cViewPr>
      <p:scale>
        <a:sx n="180" d="100"/>
        <a:sy n="1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wla.berkeley.edu/~cs61a/fa11/lectures/communication.html#distributed-computing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In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upcoming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lectures,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will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give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short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introduction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parallel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computing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for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machine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learning.</a:t>
            </a:r>
          </a:p>
          <a:p>
            <a:r>
              <a:rPr lang="en-US" altLang="zh-CN" sz="1600" baseline="0" dirty="0" smtClean="0"/>
              <a:t>In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first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part,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you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will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learn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basic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ideas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concepts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parallel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computing.</a:t>
            </a:r>
          </a:p>
          <a:p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focus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synchronous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algorithms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their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MapReduce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implementation.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我在教研究生的深度学习课程，这门课上我教了些并行计算的基础知识。</a:t>
            </a:r>
            <a:endParaRPr lang="en-US" altLang="zh-CN" sz="1600" dirty="0" smtClean="0"/>
          </a:p>
          <a:p>
            <a:r>
              <a:rPr lang="zh-CN" altLang="en-US" sz="1600" dirty="0" smtClean="0"/>
              <a:t>我把我课上并行计算的内容整理出来，做了这个视频。</a:t>
            </a:r>
            <a:endParaRPr lang="en-US" altLang="zh-CN" sz="1600" dirty="0" smtClean="0"/>
          </a:p>
          <a:p>
            <a:r>
              <a:rPr lang="en-US" altLang="zh-CN" sz="1600" dirty="0" smtClean="0"/>
              <a:t>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 smtClean="0"/>
              <a:t>我自己的研究方向就是机器学习的计算，尤其是并行的矩阵算法、优化算法。</a:t>
            </a:r>
            <a:endParaRPr lang="en-US" altLang="zh-CN" sz="1600" dirty="0" smtClean="0"/>
          </a:p>
          <a:p>
            <a:r>
              <a:rPr lang="zh-CN" altLang="en-US" sz="1600" dirty="0" smtClean="0"/>
              <a:t>我对并行计算和机器学习的了解算是比较深入的。</a:t>
            </a:r>
            <a:endParaRPr lang="en-US" altLang="zh-CN" sz="1600" dirty="0" smtClean="0"/>
          </a:p>
          <a:p>
            <a:r>
              <a:rPr lang="zh-CN" altLang="en-US" sz="1600" dirty="0" smtClean="0"/>
              <a:t>我把我认为的最有用的知识总结了一下，做成这个视频，希望对大家有帮助。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descent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needs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to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repeated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for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hundreds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of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iterations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before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converges.</a:t>
                </a:r>
              </a:p>
              <a:p>
                <a:r>
                  <a:rPr lang="en-US" altLang="zh-CN" sz="1600" baseline="0" dirty="0" smtClean="0"/>
                  <a:t>In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every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iteration,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changes,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and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need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to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re-compute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all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over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again.</a:t>
                </a:r>
              </a:p>
              <a:p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computation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of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gradient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slow.</a:t>
                </a:r>
              </a:p>
              <a:p>
                <a:r>
                  <a:rPr lang="en-US" altLang="zh-CN" sz="1600" dirty="0" smtClean="0"/>
                  <a:t>Computing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bottleneck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of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descent.</a:t>
                </a: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zh-CN" altLang="en-US" sz="1600" dirty="0" smtClean="0"/>
                  <a:t>整个算法需要迭代成百上千轮，每一轮都要算一次梯度。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计算梯度的代价比较大：要对每一个样本算一个</a:t>
                </a:r>
                <a:r>
                  <a:rPr lang="en-US" altLang="zh-CN" sz="1600" dirty="0" err="1" smtClean="0"/>
                  <a:t>g_i</a:t>
                </a:r>
                <a:r>
                  <a:rPr lang="zh-CN" altLang="en-US" sz="1600" dirty="0" smtClean="0"/>
                  <a:t>，然后把他们全加起来。所以样本越多，计算量越大。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还有，计算量跟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的维度也有关系。维度越高，计算量也越大。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求神经网络的梯度也是同样的道理。参数越多，样本越多，计算梯度就越慢。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计算梯度这一步就是算法的瓶颈。如果能把计算梯度这一步给并行化，那么就算就会更快。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descent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needs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to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repeated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for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hundreds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of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iterations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before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converges.</a:t>
                </a:r>
              </a:p>
              <a:p>
                <a:r>
                  <a:rPr lang="en-US" altLang="zh-CN" sz="1600" baseline="0" dirty="0" smtClean="0"/>
                  <a:t>In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every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iteration,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changes,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and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need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to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re-compute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all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over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again.</a:t>
                </a:r>
              </a:p>
              <a:p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computation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of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gradient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slow.</a:t>
                </a:r>
              </a:p>
              <a:p>
                <a:r>
                  <a:rPr lang="en-US" altLang="zh-CN" sz="1600" baseline="0" dirty="0" smtClean="0"/>
                  <a:t>There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are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samples,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so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need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to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compute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𝑔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𝑖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for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all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err="1" smtClean="0"/>
                  <a:t>samles</a:t>
                </a:r>
                <a:r>
                  <a:rPr lang="en-US" altLang="zh-CN" sz="1600" baseline="0" dirty="0" smtClean="0"/>
                  <a:t>.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Computing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bottleneck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of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descent.</a:t>
                </a:r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zh-CN" altLang="en-US" sz="1600" dirty="0" smtClean="0"/>
                  <a:t>整个</a:t>
                </a:r>
                <a:r>
                  <a:rPr lang="zh-CN" altLang="en-US" sz="1600" dirty="0" smtClean="0"/>
                  <a:t>算法需要迭代成百上千轮，每一轮都要算一次梯度。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计算梯度的代价比较大：要对每一个样本算一个</a:t>
                </a:r>
                <a:r>
                  <a:rPr lang="en-US" altLang="zh-CN" sz="1600" dirty="0" err="1" smtClean="0"/>
                  <a:t>g_i</a:t>
                </a:r>
                <a:r>
                  <a:rPr lang="zh-CN" altLang="en-US" sz="1600" dirty="0" smtClean="0"/>
                  <a:t>，然后把他们全加起来。所以样本越多，计算量越大。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还有，计算量跟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和</a:t>
                </a:r>
                <a:r>
                  <a:rPr lang="en-US" altLang="zh-CN" sz="1600" dirty="0" smtClean="0"/>
                  <a:t>x</a:t>
                </a:r>
                <a:r>
                  <a:rPr lang="zh-CN" altLang="en-US" sz="1600" dirty="0" smtClean="0"/>
                  <a:t>的维度也有关系。维度越高，计算量也越大。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求神经网络的梯度也是同样的道理。参数越多，样本越多，计算梯度就越慢。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计算梯度这一步就是算法的瓶颈。如果能把计算梯度这一步给并行化，那么就算就会更快。</a:t>
                </a:r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Here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you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two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speedup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computation.</a:t>
                </a:r>
              </a:p>
              <a:p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terms,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aseline="0" dirty="0" smtClean="0"/>
                  <a:t>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我举个栗子，怎么样用两个处理器来加速计算。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梯度是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项的连加。可以把这些连加给展开。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Here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you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two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speedup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computation.</a:t>
                </a:r>
              </a:p>
              <a:p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terms,</a:t>
                </a:r>
                <a:r>
                  <a:rPr lang="zh-CN" altLang="en-US" baseline="0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𝐳</a:t>
                </a:r>
                <a:r>
                  <a:rPr lang="en-US" altLang="zh-CN" b="0" i="0" smtClean="0">
                    <a:latin typeface="Cambria Math" charset="0"/>
                  </a:rPr>
                  <a:t>_1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𝐳</a:t>
                </a:r>
                <a:r>
                  <a:rPr lang="en-US" altLang="zh-CN" b="0" i="0" smtClean="0">
                    <a:latin typeface="Cambria Math" charset="0"/>
                  </a:rPr>
                  <a:t>_𝑛</a:t>
                </a:r>
                <a:r>
                  <a:rPr lang="en-US" altLang="zh-CN" baseline="0" dirty="0" smtClean="0"/>
                  <a:t>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我举个栗子，怎么样用两个处理器来加速计算。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梯度是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项的连加。可以把这些连加给展开。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6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first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half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local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take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them.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让第一个处理器去计算</a:t>
                </a:r>
                <a:r>
                  <a:rPr lang="en-US" altLang="zh-CN" dirty="0" smtClean="0"/>
                  <a:t>g_1,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g_2,</a:t>
                </a:r>
                <a:r>
                  <a:rPr lang="zh-CN" altLang="en-US" baseline="0" dirty="0" smtClean="0"/>
                  <a:t> 一直到</a:t>
                </a:r>
                <a:r>
                  <a:rPr lang="en-US" altLang="zh-CN" baseline="0" dirty="0" smtClean="0"/>
                  <a:t>g</a:t>
                </a:r>
                <a:r>
                  <a:rPr lang="zh-CN" altLang="en-US" baseline="0" dirty="0" smtClean="0"/>
                  <a:t> 二分之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。然后把这</a:t>
                </a:r>
                <a:r>
                  <a:rPr lang="en-US" altLang="zh-CN" baseline="0" dirty="0" smtClean="0"/>
                  <a:t>n/2</a:t>
                </a:r>
                <a:r>
                  <a:rPr lang="zh-CN" altLang="en-US" baseline="0" dirty="0" smtClean="0"/>
                  <a:t>项给加起来。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这些都是第一块处理器算的。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first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half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b="0" i="0" smtClean="0">
                    <a:latin typeface="Cambria Math" charset="0"/>
                  </a:rPr>
                  <a:t>𝑔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𝑖</a:t>
                </a:r>
                <a:r>
                  <a:rPr lang="en-US" altLang="zh-CN" dirty="0" smtClean="0"/>
                  <a:t>’s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take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them.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让</a:t>
                </a:r>
                <a:r>
                  <a:rPr lang="zh-CN" altLang="en-US" dirty="0" smtClean="0"/>
                  <a:t>第一个处理器去计算</a:t>
                </a:r>
                <a:r>
                  <a:rPr lang="en-US" altLang="zh-CN" dirty="0" smtClean="0"/>
                  <a:t>g_1,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g_2,</a:t>
                </a:r>
                <a:r>
                  <a:rPr lang="zh-CN" altLang="en-US" baseline="0" dirty="0" smtClean="0"/>
                  <a:t> 一直到</a:t>
                </a:r>
                <a:r>
                  <a:rPr lang="en-US" altLang="zh-CN" baseline="0" dirty="0" smtClean="0"/>
                  <a:t>g</a:t>
                </a:r>
                <a:r>
                  <a:rPr lang="zh-CN" altLang="en-US" baseline="0" dirty="0" smtClean="0"/>
                  <a:t> 二分之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。然后把这</a:t>
                </a:r>
                <a:r>
                  <a:rPr lang="en-US" altLang="zh-CN" baseline="0" dirty="0" smtClean="0"/>
                  <a:t>n/2</a:t>
                </a:r>
                <a:r>
                  <a:rPr lang="zh-CN" altLang="en-US" baseline="0" dirty="0" smtClean="0"/>
                  <a:t>项给加起来。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这些都是第一块处理器算的。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Similarly,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second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processor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compute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other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g’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take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their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sum.</a:t>
                </a:r>
              </a:p>
              <a:p>
                <a:r>
                  <a:rPr lang="en-US" altLang="zh-CN" dirty="0" smtClean="0"/>
                  <a:t>Now,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performs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half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computation.</a:t>
                </a:r>
              </a:p>
              <a:p>
                <a:r>
                  <a:rPr lang="en-US" altLang="zh-CN" dirty="0" smtClean="0"/>
                  <a:t>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way,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</a:t>
                </a:r>
                <a:r>
                  <a:rPr lang="en-US" altLang="zh-CN" dirty="0" smtClean="0"/>
                  <a:t>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reduced</a:t>
                </a:r>
                <a:r>
                  <a:rPr lang="zh-CN" altLang="en-US" dirty="0" smtClean="0"/>
                  <a:t> </a:t>
                </a:r>
                <a:r>
                  <a:rPr lang="en-US" altLang="zh-CN" baseline="0" dirty="0" smtClean="0"/>
                  <a:t>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half.</a:t>
                </a:r>
              </a:p>
              <a:p>
                <a:r>
                  <a:rPr lang="en-US" altLang="zh-CN" baseline="0" dirty="0" smtClean="0"/>
                  <a:t>If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more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processors,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wall-clock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time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less.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第二块处理器去算后面这些</a:t>
                </a:r>
                <a:r>
                  <a:rPr lang="en-US" altLang="zh-CN" dirty="0" err="1" smtClean="0"/>
                  <a:t>g_i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算出来之后把这些向量全加起来。</a:t>
                </a:r>
                <a:endParaRPr lang="en-US" altLang="zh-CN" dirty="0" smtClean="0"/>
              </a:p>
              <a:p>
                <a:r>
                  <a:rPr lang="zh-CN" altLang="en-US" baseline="0" dirty="0" smtClean="0"/>
                  <a:t>用了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块处理器同时做计算，每个处理器只做了一半的计算，所以计算时间就少了一半。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Similarly,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second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processor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compute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other</a:t>
                </a:r>
                <a:r>
                  <a:rPr lang="zh-CN" altLang="en-US" baseline="0" dirty="0" smtClean="0"/>
                  <a:t> </a:t>
                </a:r>
                <a:r>
                  <a:rPr lang="en-US" altLang="zh-CN" b="0" i="0" smtClean="0">
                    <a:latin typeface="Cambria Math" charset="0"/>
                  </a:rPr>
                  <a:t>𝑔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𝑖</a:t>
                </a:r>
                <a:r>
                  <a:rPr lang="en-US" altLang="zh-CN" dirty="0" smtClean="0"/>
                  <a:t>’s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take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their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sum.</a:t>
                </a:r>
              </a:p>
              <a:p>
                <a:r>
                  <a:rPr lang="en-US" altLang="zh-CN" dirty="0" smtClean="0"/>
                  <a:t>Now,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performs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half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computation.</a:t>
                </a:r>
              </a:p>
              <a:p>
                <a:r>
                  <a:rPr lang="en-US" altLang="zh-CN" dirty="0" smtClean="0"/>
                  <a:t>So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cut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half.</a:t>
                </a:r>
              </a:p>
              <a:p>
                <a:r>
                  <a:rPr lang="en-US" altLang="zh-CN" baseline="0" dirty="0" smtClean="0"/>
                  <a:t>If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more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processors,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wall-clock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time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less.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第二</a:t>
                </a:r>
                <a:r>
                  <a:rPr lang="zh-CN" altLang="en-US" dirty="0" smtClean="0"/>
                  <a:t>块处理器去算后面这些</a:t>
                </a:r>
                <a:r>
                  <a:rPr lang="en-US" altLang="zh-CN" dirty="0" err="1" smtClean="0"/>
                  <a:t>g_i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算出来之后把这些向量全加起来。</a:t>
                </a:r>
                <a:endParaRPr lang="en-US" altLang="zh-CN" dirty="0" smtClean="0"/>
              </a:p>
              <a:p>
                <a:r>
                  <a:rPr lang="zh-CN" altLang="en-US" baseline="0" dirty="0" smtClean="0"/>
                  <a:t>用了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块处理器同时做计算，每个处理器只做了一半的计算，所以计算时间就少了一半。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computed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first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processor,</a:t>
                </a:r>
              </a:p>
              <a:p>
                <a:r>
                  <a:rPr lang="en-US" altLang="zh-CN" baseline="0" dirty="0" smtClean="0"/>
                  <a:t>=======================</a:t>
                </a:r>
              </a:p>
              <a:p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second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processor.</a:t>
                </a:r>
              </a:p>
              <a:p>
                <a:r>
                  <a:rPr lang="en-US" altLang="zh-CN" dirty="0" smtClean="0"/>
                  <a:t>They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vectors.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把前面这些连加的结果记做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aseline="0" dirty="0" smtClean="0"/>
                  <a:t>,</a:t>
                </a:r>
                <a:r>
                  <a:rPr lang="zh-CN" altLang="en-US" baseline="0" dirty="0" smtClean="0"/>
                  <a:t>后面的记做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都是向量。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把前面这些连加的和记做</a:t>
                </a:r>
                <a:r>
                  <a:rPr lang="en-US" altLang="zh-CN" sz="1200" b="1" i="0" smtClean="0">
                    <a:latin typeface="Cambria Math" charset="0"/>
                  </a:rPr>
                  <a:t>𝐠 ̃</a:t>
                </a:r>
                <a:r>
                  <a:rPr lang="en-US" altLang="zh-CN" sz="1200" b="0" i="0" smtClean="0">
                    <a:latin typeface="Cambria Math" charset="0"/>
                  </a:rPr>
                  <a:t>_</a:t>
                </a:r>
                <a:r>
                  <a:rPr lang="en-US" altLang="zh-CN" sz="1200" b="0" i="0" smtClean="0">
                    <a:latin typeface="Cambria Math" charset="0"/>
                  </a:rPr>
                  <a:t>1</a:t>
                </a:r>
                <a:r>
                  <a:rPr lang="en-US" altLang="zh-CN" baseline="0" dirty="0" smtClean="0"/>
                  <a:t>,</a:t>
                </a:r>
                <a:r>
                  <a:rPr lang="zh-CN" altLang="en-US" baseline="0" dirty="0" smtClean="0"/>
                  <a:t>后面的记做</a:t>
                </a:r>
                <a:r>
                  <a:rPr lang="en-US" altLang="zh-CN" sz="1200" b="1" i="0" smtClean="0">
                    <a:latin typeface="Cambria Math" charset="0"/>
                  </a:rPr>
                  <a:t>𝐠 ̃</a:t>
                </a:r>
                <a:r>
                  <a:rPr lang="en-US" altLang="zh-CN" sz="1200" b="0" i="0" smtClean="0">
                    <a:latin typeface="Cambria Math" charset="0"/>
                  </a:rPr>
                  <a:t>_2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这两个都是向量。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6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Obviously,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---</a:t>
                </a:r>
              </a:p>
              <a:p>
                <a:r>
                  <a:rPr lang="en-US" altLang="zh-CN" dirty="0" smtClean="0"/>
                  <a:t>Using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multiple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processors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speed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up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descent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straightforward.</a:t>
                </a:r>
              </a:p>
              <a:p>
                <a:r>
                  <a:rPr lang="en-US" altLang="zh-CN" baseline="0" dirty="0" smtClean="0"/>
                  <a:t>Partition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samples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two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processors.</a:t>
                </a:r>
              </a:p>
              <a:p>
                <a:r>
                  <a:rPr lang="en-US" altLang="zh-CN" baseline="0" dirty="0" smtClean="0"/>
                  <a:t>Each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processor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holds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part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dataset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uses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its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data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compute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gradients.</a:t>
                </a:r>
              </a:p>
              <a:p>
                <a:r>
                  <a:rPr lang="en-US" altLang="zh-CN" baseline="0" dirty="0" smtClean="0"/>
                  <a:t>When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both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processors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finish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their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jobs,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can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aggregate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their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outputs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get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gradient.</a:t>
                </a:r>
              </a:p>
              <a:p>
                <a:r>
                  <a:rPr lang="en-US" altLang="zh-CN" baseline="0" dirty="0" smtClean="0"/>
                  <a:t>Finally,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update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model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parameters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performing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descent.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很显然，把向量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加起来，就得到了梯度</a:t>
                </a:r>
                <a:r>
                  <a:rPr lang="en-US" altLang="zh-CN" baseline="0" dirty="0" smtClean="0"/>
                  <a:t>g(w)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-----</a:t>
                </a:r>
              </a:p>
              <a:p>
                <a:r>
                  <a:rPr lang="zh-CN" altLang="en-US" baseline="0" dirty="0" smtClean="0"/>
                  <a:t>总结一下。把一半的样本</a:t>
                </a:r>
                <a:r>
                  <a:rPr lang="en-US" altLang="zh-CN" baseline="0" dirty="0" smtClean="0"/>
                  <a:t>x</a:t>
                </a:r>
                <a:r>
                  <a:rPr lang="zh-CN" altLang="en-US" baseline="0" dirty="0" smtClean="0"/>
                  <a:t>和</a:t>
                </a:r>
                <a:r>
                  <a:rPr lang="en-US" altLang="zh-CN" baseline="0" dirty="0" smtClean="0"/>
                  <a:t>y</a:t>
                </a:r>
                <a:r>
                  <a:rPr lang="zh-CN" altLang="en-US" baseline="0" dirty="0" smtClean="0"/>
                  <a:t>交给第一个处理器，第一个处理器就可以通过这些样本</a:t>
                </a:r>
                <a:r>
                  <a:rPr lang="en-US" altLang="zh-CN" baseline="0" dirty="0" smtClean="0"/>
                  <a:t>x</a:t>
                </a:r>
                <a:r>
                  <a:rPr lang="zh-CN" altLang="en-US" baseline="0" dirty="0" smtClean="0"/>
                  <a:t>和</a:t>
                </a:r>
                <a:r>
                  <a:rPr lang="en-US" altLang="zh-CN" baseline="0" dirty="0" smtClean="0"/>
                  <a:t>y</a:t>
                </a:r>
                <a:r>
                  <a:rPr lang="zh-CN" altLang="en-US" baseline="0" dirty="0" smtClean="0"/>
                  <a:t>算出了</a:t>
                </a:r>
                <a:r>
                  <a:rPr lang="en-US" altLang="zh-CN" baseline="0" dirty="0" smtClean="0"/>
                  <a:t>g_1,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g_2</a:t>
                </a:r>
                <a:r>
                  <a:rPr lang="zh-CN" altLang="en-US" baseline="0" dirty="0" smtClean="0"/>
                  <a:t>，等等。然后把这些加起来，就得到了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同样的道理，用剩下一半的样本，可以算出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 smtClean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加起来，就得到梯度了。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并行计算的想法其实就是这么简单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很显然，把向量</a:t>
                </a:r>
                <a:r>
                  <a:rPr lang="en-US" altLang="zh-CN" sz="1200" b="1" i="0" smtClean="0">
                    <a:latin typeface="Cambria Math" charset="0"/>
                  </a:rPr>
                  <a:t>𝐠 ̃</a:t>
                </a:r>
                <a:r>
                  <a:rPr lang="en-US" altLang="zh-CN" sz="1200" b="0" i="0" smtClean="0">
                    <a:latin typeface="Cambria Math" charset="0"/>
                  </a:rPr>
                  <a:t>_</a:t>
                </a:r>
                <a:r>
                  <a:rPr lang="en-US" altLang="zh-CN" sz="1200" b="0" i="0" smtClean="0">
                    <a:latin typeface="Cambria Math" charset="0"/>
                  </a:rPr>
                  <a:t>1</a:t>
                </a:r>
                <a:r>
                  <a:rPr lang="zh-CN" altLang="en-US" baseline="0" dirty="0" smtClean="0"/>
                  <a:t>和</a:t>
                </a:r>
                <a:r>
                  <a:rPr lang="en-US" altLang="zh-CN" sz="1200" b="1" i="0" smtClean="0">
                    <a:latin typeface="Cambria Math" charset="0"/>
                  </a:rPr>
                  <a:t>𝐠 ̃</a:t>
                </a:r>
                <a:r>
                  <a:rPr lang="en-US" altLang="zh-CN" sz="1200" b="0" i="0" smtClean="0">
                    <a:latin typeface="Cambria Math" charset="0"/>
                  </a:rPr>
                  <a:t>_2</a:t>
                </a:r>
                <a:r>
                  <a:rPr lang="zh-CN" altLang="en-US" baseline="0" dirty="0" smtClean="0"/>
                  <a:t>加起来，就得到了梯度</a:t>
                </a:r>
                <a:r>
                  <a:rPr lang="en-US" altLang="zh-CN" baseline="0" dirty="0" smtClean="0"/>
                  <a:t>g(w)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-----</a:t>
                </a:r>
              </a:p>
              <a:p>
                <a:r>
                  <a:rPr lang="zh-CN" altLang="en-US" baseline="0" dirty="0" smtClean="0"/>
                  <a:t>总结一下。把一半的样本</a:t>
                </a:r>
                <a:r>
                  <a:rPr lang="en-US" altLang="zh-CN" baseline="0" dirty="0" smtClean="0"/>
                  <a:t>x</a:t>
                </a:r>
                <a:r>
                  <a:rPr lang="zh-CN" altLang="en-US" baseline="0" dirty="0" smtClean="0"/>
                  <a:t>和</a:t>
                </a:r>
                <a:r>
                  <a:rPr lang="en-US" altLang="zh-CN" baseline="0" dirty="0" smtClean="0"/>
                  <a:t>y</a:t>
                </a:r>
                <a:r>
                  <a:rPr lang="zh-CN" altLang="en-US" baseline="0" dirty="0" smtClean="0"/>
                  <a:t>交给第一个处理器，第一个处理器就可以通过这些样本</a:t>
                </a:r>
                <a:r>
                  <a:rPr lang="en-US" altLang="zh-CN" baseline="0" dirty="0" smtClean="0"/>
                  <a:t>x</a:t>
                </a:r>
                <a:r>
                  <a:rPr lang="zh-CN" altLang="en-US" baseline="0" dirty="0" smtClean="0"/>
                  <a:t>和</a:t>
                </a:r>
                <a:r>
                  <a:rPr lang="en-US" altLang="zh-CN" baseline="0" dirty="0" smtClean="0"/>
                  <a:t>y</a:t>
                </a:r>
                <a:r>
                  <a:rPr lang="zh-CN" altLang="en-US" baseline="0" dirty="0" smtClean="0"/>
                  <a:t>算出每一项的</a:t>
                </a:r>
                <a:r>
                  <a:rPr lang="en-US" altLang="zh-CN" baseline="0" dirty="0" smtClean="0"/>
                  <a:t>g_1,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g_2</a:t>
                </a:r>
                <a:r>
                  <a:rPr lang="zh-CN" altLang="en-US" baseline="0" dirty="0" smtClean="0"/>
                  <a:t>，等等。然后把这些加起来，就得到了</a:t>
                </a:r>
                <a:r>
                  <a:rPr lang="en-US" altLang="zh-CN" sz="1200" b="1" i="0" smtClean="0">
                    <a:latin typeface="Cambria Math" charset="0"/>
                  </a:rPr>
                  <a:t>𝐠 ̃</a:t>
                </a:r>
                <a:r>
                  <a:rPr lang="en-US" altLang="zh-CN" sz="1200" b="0" i="0" smtClean="0">
                    <a:latin typeface="Cambria Math" charset="0"/>
                  </a:rPr>
                  <a:t>_</a:t>
                </a:r>
                <a:r>
                  <a:rPr lang="en-US" altLang="zh-CN" sz="1200" b="0" i="0" smtClean="0">
                    <a:latin typeface="Cambria Math" charset="0"/>
                  </a:rPr>
                  <a:t>1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同样的道理，用剩下一半的样本，可以算出</a:t>
                </a:r>
                <a:r>
                  <a:rPr lang="en-US" altLang="zh-CN" sz="1200" b="1" i="0" smtClean="0">
                    <a:latin typeface="Cambria Math" charset="0"/>
                  </a:rPr>
                  <a:t>𝐠 ̃</a:t>
                </a:r>
                <a:r>
                  <a:rPr lang="en-US" altLang="zh-CN" sz="1200" b="0" i="0" smtClean="0">
                    <a:latin typeface="Cambria Math" charset="0"/>
                  </a:rPr>
                  <a:t>_2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把两个加起来，就得到梯度了。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并行计算的想法其实就是这么简单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1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Computation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parallel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computing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easy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part;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it’s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rather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obvious.</a:t>
            </a:r>
          </a:p>
          <a:p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tricky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communication.</a:t>
            </a:r>
          </a:p>
          <a:p>
            <a:r>
              <a:rPr lang="en-US" altLang="zh-CN" sz="1600" baseline="0" dirty="0" smtClean="0"/>
              <a:t>When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multiple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processors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multiple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machines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jointly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simultaneously,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need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communicate.</a:t>
            </a:r>
          </a:p>
          <a:p>
            <a:r>
              <a:rPr lang="en-US" altLang="zh-CN" sz="160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way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communicate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critical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overall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efficiency.</a:t>
            </a:r>
          </a:p>
          <a:p>
            <a:r>
              <a:rPr lang="en-US" altLang="zh-CN" sz="1600" baseline="0" dirty="0" smtClean="0"/>
              <a:t>There are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countless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research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papers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parallel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algorithms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for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machine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learning.</a:t>
            </a:r>
          </a:p>
          <a:p>
            <a:r>
              <a:rPr lang="en-US" altLang="zh-CN" sz="1600" baseline="0" dirty="0" smtClean="0"/>
              <a:t>Almost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all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them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study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way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communication.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并行计算中的“计算”非常简单，刚才我应该已经讲明白了。</a:t>
            </a:r>
            <a:endParaRPr lang="en-US" altLang="zh-CN" sz="1600" dirty="0" smtClean="0"/>
          </a:p>
          <a:p>
            <a:r>
              <a:rPr lang="zh-CN" altLang="en-US" sz="1600" dirty="0" smtClean="0"/>
              <a:t>但复杂的地方在于怎么样通信。</a:t>
            </a:r>
            <a:endParaRPr lang="en-US" altLang="zh-CN" sz="1600" dirty="0" smtClean="0"/>
          </a:p>
          <a:p>
            <a:r>
              <a:rPr lang="zh-CN" altLang="en-US" sz="1600" dirty="0" smtClean="0"/>
              <a:t>做并行梯度下降，要对数据做划分，还得把参数</a:t>
            </a:r>
            <a:r>
              <a:rPr lang="en-US" altLang="zh-CN" sz="1600" dirty="0" smtClean="0"/>
              <a:t>w</a:t>
            </a:r>
            <a:r>
              <a:rPr lang="zh-CN" altLang="en-US" sz="1600" dirty="0" smtClean="0"/>
              <a:t>和梯度</a:t>
            </a:r>
            <a:r>
              <a:rPr lang="en-US" altLang="zh-CN" sz="1600" dirty="0" smtClean="0"/>
              <a:t>g</a:t>
            </a:r>
            <a:r>
              <a:rPr lang="zh-CN" altLang="en-US" sz="1600" dirty="0" smtClean="0"/>
              <a:t>传来传去的。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communication.</a:t>
            </a:r>
          </a:p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memory.</a:t>
            </a:r>
          </a:p>
          <a:p>
            <a:r>
              <a:rPr lang="en-US" altLang="zh-CN" dirty="0" smtClean="0"/>
              <a:t>Multiple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processors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access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memory.</a:t>
            </a:r>
          </a:p>
          <a:p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write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communicate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via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shared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memory.</a:t>
            </a:r>
          </a:p>
          <a:p>
            <a:r>
              <a:rPr lang="en-US" altLang="zh-CN" baseline="0" dirty="0" smtClean="0"/>
              <a:t>----</a:t>
            </a:r>
          </a:p>
          <a:p>
            <a:r>
              <a:rPr lang="en-US" altLang="zh-CN" baseline="0" dirty="0" smtClean="0"/>
              <a:t>Share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communication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efficient,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scalable.</a:t>
            </a:r>
          </a:p>
          <a:p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works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CPUs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installed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server.</a:t>
            </a:r>
          </a:p>
          <a:p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scaled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hundreds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processors.</a:t>
            </a:r>
          </a:p>
          <a:p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insert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30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processors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server.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因为要用到很多个处理器，这就涉及到处理器之间的通信问题。</a:t>
            </a:r>
            <a:endParaRPr lang="en-US" altLang="zh-CN" dirty="0" smtClean="0"/>
          </a:p>
          <a:p>
            <a:r>
              <a:rPr lang="zh-CN" altLang="en-US" dirty="0" smtClean="0"/>
              <a:t>有一种通信机制叫做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共享内存。</a:t>
            </a:r>
            <a:endParaRPr lang="en-US" altLang="zh-CN" dirty="0" smtClean="0"/>
          </a:p>
          <a:p>
            <a:r>
              <a:rPr lang="zh-CN" altLang="en-US" dirty="0" smtClean="0"/>
              <a:t>这样通信就比较容易了，一个处理器能直接看到其他处理器得到的结果。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</a:p>
          <a:p>
            <a:r>
              <a:rPr lang="zh-CN" altLang="en-US" dirty="0" smtClean="0"/>
              <a:t>但是共享内存的通信没办法做到大规模的并行。</a:t>
            </a:r>
            <a:endParaRPr lang="en-US" altLang="zh-CN" dirty="0" smtClean="0"/>
          </a:p>
          <a:p>
            <a:r>
              <a:rPr lang="zh-CN" altLang="en-US" dirty="0" smtClean="0"/>
              <a:t>一个主机上顶多也就插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个或者再多点的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，顶多也就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来个内核，多也多不到哪去。</a:t>
            </a:r>
            <a:endParaRPr lang="en-US" altLang="zh-CN" dirty="0" smtClean="0"/>
          </a:p>
          <a:p>
            <a:r>
              <a:rPr lang="zh-CN" altLang="en-US" dirty="0" smtClean="0"/>
              <a:t>这样没办法用几十个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、或者几十个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去并行计算，规模上不去。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mechanism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passing.</a:t>
            </a:r>
          </a:p>
          <a:p>
            <a:r>
              <a:rPr lang="en-US" altLang="zh-CN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system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multiple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nodes;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every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multiple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processors,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processors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memory.</a:t>
            </a:r>
          </a:p>
          <a:p>
            <a:r>
              <a:rPr lang="en-US" altLang="zh-CN" baseline="0" dirty="0" smtClean="0"/>
              <a:t>However,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node’s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memory.</a:t>
            </a:r>
          </a:p>
          <a:p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connected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cables.</a:t>
            </a:r>
          </a:p>
          <a:p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certain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mobile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devices,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remotely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communicate.</a:t>
            </a:r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另一种通信机制叫做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passing</a:t>
            </a:r>
            <a:r>
              <a:rPr lang="zh-CN" altLang="en-US" dirty="0" smtClean="0"/>
              <a:t>消息传递。</a:t>
            </a:r>
            <a:endParaRPr lang="en-US" altLang="zh-CN" dirty="0" smtClean="0"/>
          </a:p>
          <a:p>
            <a:r>
              <a:rPr lang="zh-CN" altLang="en-US" dirty="0" smtClean="0"/>
              <a:t>有多个节点，每个节点可以有几个处理器，节点内的处理器是可以共享内存的。</a:t>
            </a:r>
            <a:endParaRPr lang="en-US" altLang="zh-CN" dirty="0" smtClean="0"/>
          </a:p>
          <a:p>
            <a:r>
              <a:rPr lang="zh-CN" altLang="en-US" dirty="0" smtClean="0"/>
              <a:t>但是节点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是无法看到节点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的内存的。</a:t>
            </a:r>
            <a:endParaRPr lang="en-US" altLang="zh-CN" dirty="0" smtClean="0"/>
          </a:p>
          <a:p>
            <a:r>
              <a:rPr lang="en-US" altLang="zh-CN" dirty="0" smtClean="0"/>
              <a:t>----</a:t>
            </a:r>
          </a:p>
          <a:p>
            <a:r>
              <a:rPr lang="zh-CN" altLang="en-US" dirty="0" smtClean="0"/>
              <a:t>节点用网线连起来，也可以远程连接用</a:t>
            </a:r>
            <a:r>
              <a:rPr lang="en-US" altLang="zh-CN" dirty="0" smtClean="0"/>
              <a:t>TCP/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协议发消息。</a:t>
            </a:r>
            <a:endParaRPr lang="en-US" altLang="zh-CN" dirty="0" smtClean="0"/>
          </a:p>
          <a:p>
            <a:r>
              <a:rPr lang="zh-CN" altLang="en-US" dirty="0" smtClean="0"/>
              <a:t>节点之间通信要靠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passing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比如把向量打包成很多个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，然后通过网线把消息发给另一个节点。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4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case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multiple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nodes,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have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use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passing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communication.</a:t>
            </a:r>
          </a:p>
          <a:p>
            <a:r>
              <a:rPr lang="en-US" altLang="zh-CN" sz="1600" dirty="0" smtClean="0"/>
              <a:t>When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doing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parallel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computing,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technical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difficulty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how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coordinate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that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can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together.</a:t>
            </a:r>
          </a:p>
          <a:p>
            <a:r>
              <a:rPr lang="en-US" altLang="zh-CN" sz="1600" baseline="0" dirty="0" smtClean="0"/>
              <a:t>----</a:t>
            </a:r>
          </a:p>
          <a:p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most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straightforward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solution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client-server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architecture.</a:t>
            </a:r>
          </a:p>
          <a:p>
            <a:r>
              <a:rPr lang="en-US" altLang="zh-CN" sz="1600" baseline="0" dirty="0" smtClean="0"/>
              <a:t>Use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one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server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other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workers.</a:t>
            </a:r>
          </a:p>
          <a:p>
            <a:r>
              <a:rPr lang="en-US" altLang="zh-CN" sz="1600" baseline="0" dirty="0" smtClean="0"/>
              <a:t>Worker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also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called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client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slave.</a:t>
            </a:r>
          </a:p>
          <a:p>
            <a:r>
              <a:rPr lang="en-US" altLang="zh-CN" sz="1600" baseline="0" dirty="0" smtClean="0"/>
              <a:t>Most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computation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shall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performed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workers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parallel.</a:t>
            </a:r>
          </a:p>
          <a:p>
            <a:r>
              <a:rPr lang="en-US" altLang="zh-CN" sz="1600" baseline="0" dirty="0" smtClean="0"/>
              <a:t>----</a:t>
            </a:r>
          </a:p>
          <a:p>
            <a:r>
              <a:rPr lang="en-US" altLang="zh-CN" sz="1600" baseline="0" dirty="0" smtClean="0"/>
              <a:t>It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bad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idea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server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much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computation.</a:t>
            </a:r>
          </a:p>
          <a:p>
            <a:r>
              <a:rPr lang="en-US" altLang="zh-CN" sz="1600" baseline="0" dirty="0" smtClean="0"/>
              <a:t>When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server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performs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computation,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workers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idle.</a:t>
            </a:r>
          </a:p>
          <a:p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more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computation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server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performs,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less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efficient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system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becomes.</a:t>
            </a:r>
          </a:p>
          <a:p>
            <a:endParaRPr lang="en-US" altLang="zh-CN" sz="1600" baseline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如果有多个节点，肯定得用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passing</a:t>
            </a:r>
            <a:r>
              <a:rPr lang="zh-CN" altLang="en-US" sz="1600" dirty="0" smtClean="0"/>
              <a:t>，不能用共享内存。</a:t>
            </a:r>
            <a:endParaRPr lang="en-US" altLang="zh-CN" sz="1600" dirty="0" smtClean="0"/>
          </a:p>
          <a:p>
            <a:r>
              <a:rPr lang="zh-CN" altLang="en-US" sz="1600" dirty="0" smtClean="0"/>
              <a:t>做并行计算的时候，有个问题协调这些节点，让节点协同工作。</a:t>
            </a:r>
            <a:endParaRPr lang="en-US" altLang="zh-CN" sz="1600" dirty="0" smtClean="0"/>
          </a:p>
          <a:p>
            <a:r>
              <a:rPr lang="zh-CN" altLang="en-US" sz="1600" dirty="0" smtClean="0"/>
              <a:t>有一个办法就是这个</a:t>
            </a:r>
            <a:r>
              <a:rPr lang="en-US" altLang="zh-CN" sz="1600" dirty="0" smtClean="0"/>
              <a:t>client-server</a:t>
            </a:r>
            <a:r>
              <a:rPr lang="zh-CN" altLang="en-US" sz="1600" dirty="0" smtClean="0"/>
              <a:t>架构。</a:t>
            </a:r>
            <a:endParaRPr lang="en-US" altLang="zh-CN" sz="1600" dirty="0" smtClean="0"/>
          </a:p>
          <a:p>
            <a:r>
              <a:rPr lang="zh-CN" altLang="en-US" sz="1600" dirty="0" smtClean="0"/>
              <a:t>把一个节点作为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，用来协调其他的节点。</a:t>
            </a:r>
            <a:endParaRPr lang="en-US" altLang="zh-CN" sz="1600" dirty="0" smtClean="0"/>
          </a:p>
          <a:p>
            <a:r>
              <a:rPr lang="zh-CN" altLang="en-US" sz="1600" dirty="0" smtClean="0"/>
              <a:t>其他的节点作为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，用来做计算。</a:t>
            </a:r>
            <a:endParaRPr lang="en-US" altLang="zh-CN" sz="1600" dirty="0" smtClean="0"/>
          </a:p>
          <a:p>
            <a:r>
              <a:rPr lang="zh-CN" altLang="en-US" sz="1600" dirty="0" smtClean="0"/>
              <a:t>计算几乎都是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做的。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ask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know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parallel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just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want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study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machine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learning.</a:t>
            </a:r>
          </a:p>
          <a:p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reason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challenge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models.</a:t>
            </a:r>
          </a:p>
          <a:p>
            <a:r>
              <a:rPr lang="en-US" altLang="zh-CN" baseline="0" dirty="0" smtClean="0"/>
              <a:t>=======================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decade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ago,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typically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thousands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parameters.</a:t>
            </a:r>
          </a:p>
          <a:p>
            <a:r>
              <a:rPr lang="en-US" altLang="zh-CN" baseline="0" dirty="0" smtClean="0"/>
              <a:t>Now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state-of-the-art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example,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ResNet-50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25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million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parameters.</a:t>
            </a:r>
          </a:p>
          <a:p>
            <a:r>
              <a:rPr lang="en-US" altLang="zh-CN" baseline="0" dirty="0" smtClean="0"/>
              <a:t>Training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requires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heavy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computation.</a:t>
            </a:r>
          </a:p>
          <a:p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forward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backward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passes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matrix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multiplications,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computationally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expensive.</a:t>
            </a:r>
          </a:p>
          <a:p>
            <a:r>
              <a:rPr lang="en-US" altLang="zh-CN" baseline="0" dirty="0" smtClean="0"/>
              <a:t>=======================</a:t>
            </a:r>
          </a:p>
          <a:p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trained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data.</a:t>
            </a:r>
          </a:p>
          <a:p>
            <a:r>
              <a:rPr lang="en-US" altLang="zh-CN" baseline="0" dirty="0" smtClean="0"/>
              <a:t>For example, ImageNet is a benchmark for computer vision.</a:t>
            </a:r>
          </a:p>
          <a:p>
            <a:r>
              <a:rPr lang="en-US" altLang="zh-CN" baseline="0" dirty="0" smtClean="0"/>
              <a:t>It has 14 million images.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你可能会问，为什么搞机器学习的人需要懂并行计算呢？我干嘛在深度学习的课程上教并行计算呢？</a:t>
            </a:r>
            <a:endParaRPr lang="en-US" altLang="zh-CN" dirty="0" smtClean="0"/>
          </a:p>
          <a:p>
            <a:r>
              <a:rPr lang="zh-CN" altLang="en-US" dirty="0" smtClean="0"/>
              <a:t>现在最流行的机器学习方法都是深度神经网络，神经网络通常都很大。</a:t>
            </a:r>
            <a:endParaRPr lang="en-US" altLang="zh-CN" dirty="0" smtClean="0"/>
          </a:p>
          <a:p>
            <a:r>
              <a:rPr lang="zh-CN" altLang="en-US" dirty="0" smtClean="0"/>
              <a:t>比如最流行的</a:t>
            </a:r>
            <a:r>
              <a:rPr lang="en-US" altLang="zh-CN" dirty="0" smtClean="0"/>
              <a:t>ResNet-50</a:t>
            </a:r>
            <a:r>
              <a:rPr lang="zh-CN" altLang="en-US" dirty="0" smtClean="0"/>
              <a:t>，有两千五百万个参数。</a:t>
            </a:r>
            <a:endParaRPr lang="en-US" altLang="zh-CN" dirty="0" smtClean="0"/>
          </a:p>
          <a:p>
            <a:r>
              <a:rPr lang="zh-CN" altLang="en-US" dirty="0" smtClean="0"/>
              <a:t>你要知道十年前常用的线性模型也就几千个参数。模型大了上万倍，计算量自然也是暴涨的。</a:t>
            </a:r>
            <a:endParaRPr lang="en-US" altLang="zh-CN" dirty="0" smtClean="0"/>
          </a:p>
          <a:p>
            <a:r>
              <a:rPr lang="en-US" altLang="zh-CN" dirty="0" smtClean="0"/>
              <a:t>----</a:t>
            </a:r>
          </a:p>
          <a:p>
            <a:r>
              <a:rPr lang="zh-CN" altLang="en-US" dirty="0" smtClean="0"/>
              <a:t>你要训练一个这么大的模型，你必须有足够多的数据。最常用的计算机视觉的数据集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有一千四百万张图片。</a:t>
            </a:r>
            <a:endParaRPr lang="en-US" altLang="zh-CN" dirty="0" smtClean="0"/>
          </a:p>
          <a:p>
            <a:r>
              <a:rPr lang="zh-CN" altLang="en-US" dirty="0" smtClean="0"/>
              <a:t>现在的计算机视觉、自然语言处理的数据集普遍这么大。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http://wla.berkeley.edu/~cs61a/fa11/lectures/communication.html#distributed-computing</a:t>
            </a:r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3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less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popular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architecture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peer-to-peer.</a:t>
            </a:r>
          </a:p>
          <a:p>
            <a:r>
              <a:rPr lang="en-US" altLang="zh-CN" sz="1600" baseline="0" dirty="0" smtClean="0"/>
              <a:t>This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architecture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does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have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server.</a:t>
            </a:r>
          </a:p>
          <a:p>
            <a:r>
              <a:rPr lang="en-US" altLang="zh-CN" sz="1600" baseline="0" dirty="0" smtClean="0"/>
              <a:t>Every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connected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few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neighbors.</a:t>
            </a:r>
          </a:p>
          <a:p>
            <a:r>
              <a:rPr lang="en-US" altLang="zh-CN" sz="1600" baseline="0" dirty="0" smtClean="0"/>
              <a:t>One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can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send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messages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its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neighboring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nodes.</a:t>
            </a:r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另一种结构是</a:t>
            </a:r>
            <a:r>
              <a:rPr lang="en-US" altLang="zh-CN" sz="1600" dirty="0" smtClean="0"/>
              <a:t>peer-to-peer</a:t>
            </a:r>
            <a:r>
              <a:rPr lang="zh-CN" altLang="en-US" sz="1600" dirty="0" smtClean="0"/>
              <a:t>，点对点的架构。</a:t>
            </a:r>
            <a:endParaRPr lang="en-US" altLang="zh-CN" sz="1600" dirty="0" smtClean="0"/>
          </a:p>
          <a:p>
            <a:r>
              <a:rPr lang="zh-CN" altLang="en-US" sz="1600" dirty="0" smtClean="0"/>
              <a:t>这种架构没有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，所有的节点都拿来做计算。</a:t>
            </a:r>
            <a:endParaRPr lang="en-US" altLang="zh-CN" sz="1600" dirty="0" smtClean="0"/>
          </a:p>
          <a:p>
            <a:r>
              <a:rPr lang="zh-CN" altLang="en-US" sz="1600" dirty="0" smtClean="0"/>
              <a:t>每个节点都有几个邻居，邻居之间可以通信。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6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I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will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introduce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several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implementations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parallel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gradient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descent.</a:t>
            </a:r>
          </a:p>
          <a:p>
            <a:r>
              <a:rPr lang="en-US" altLang="zh-CN" sz="1600" baseline="0" dirty="0" smtClean="0"/>
              <a:t>This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lecture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focused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synchronous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parallel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gradient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descent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using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MapReduce.</a:t>
            </a:r>
            <a:endParaRPr lang="en-US" altLang="zh-CN" sz="1600" dirty="0" smtClean="0"/>
          </a:p>
          <a:p>
            <a:r>
              <a:rPr lang="en-US" altLang="zh-CN" sz="1600" dirty="0" smtClean="0"/>
              <a:t>This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simplest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implementation.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接下来，我讲并行梯度下降用几种不同的方法实现。</a:t>
            </a:r>
            <a:endParaRPr lang="en-US" altLang="zh-CN" sz="1600" dirty="0" smtClean="0"/>
          </a:p>
          <a:p>
            <a:r>
              <a:rPr lang="zh-CN" altLang="en-US" sz="1600" dirty="0" smtClean="0"/>
              <a:t>首先我讲怎么用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实现并行梯度下降。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25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MapReduce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software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system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developed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Google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for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large-scale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data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analytics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machine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learning.</a:t>
            </a:r>
          </a:p>
          <a:p>
            <a:r>
              <a:rPr lang="en-US" altLang="zh-CN" sz="1600" baseline="0" dirty="0" smtClean="0"/>
              <a:t>Jeff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Dean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wrote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paper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system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design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got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published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top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science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journal.</a:t>
            </a:r>
          </a:p>
          <a:p>
            <a:r>
              <a:rPr lang="en-US" altLang="zh-CN" sz="1600" baseline="0" dirty="0" smtClean="0"/>
              <a:t>Outsiders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knew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design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MapReduce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but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cannot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use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system;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Google’s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MapReduce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system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did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open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source.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name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MapReduce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originally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referred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Google’s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software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system.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 smtClean="0"/>
              <a:t>Then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name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MapReduce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became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more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general;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people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call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kind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programming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model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MapReduce.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 smtClean="0"/>
              <a:t>=======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 smtClean="0"/>
              <a:t>MapReduce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has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client-server architecture; one server coordinate the workers.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 smtClean="0"/>
              <a:t>The server communicate with workers by message passing.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 smtClean="0"/>
              <a:t>MapReduce is bulk synchronous, which means all the workers must finish before starting a communication.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 smtClean="0"/>
              <a:t>Everyone must wait for the slowest.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 smtClean="0"/>
              <a:t>I am going to the synchronization issue later on.</a:t>
            </a:r>
          </a:p>
          <a:p>
            <a:endParaRPr lang="en-US" altLang="zh-CN" sz="1600" baseline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是由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开发的一种软件系统，用来做大规模的数据分析和机器学习。</a:t>
            </a:r>
            <a:endParaRPr lang="en-US" altLang="zh-CN" sz="1600" dirty="0" smtClean="0"/>
          </a:p>
          <a:p>
            <a:r>
              <a:rPr lang="en-US" altLang="zh-CN" sz="1600" dirty="0" smtClean="0"/>
              <a:t>Jeff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Dean</a:t>
            </a:r>
            <a:r>
              <a:rPr lang="zh-CN" altLang="en-US" sz="1600" dirty="0" smtClean="0"/>
              <a:t>把他们开发的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系统写了篇论文，发在了计算机科学的顶级期刊</a:t>
            </a:r>
            <a:r>
              <a:rPr lang="en-US" altLang="zh-CN" sz="1600" dirty="0" smtClean="0"/>
              <a:t>Communication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ACM</a:t>
            </a:r>
            <a:r>
              <a:rPr lang="zh-CN" altLang="en-US" sz="1600" baseline="0" dirty="0" smtClean="0"/>
              <a:t>上。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外界只知道系统的设计，但是没办法用这个系统。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的系统只在内部使用，没有开源。</a:t>
            </a:r>
            <a:endParaRPr lang="en-US" altLang="zh-CN" sz="1600" dirty="0" smtClean="0"/>
          </a:p>
          <a:p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原本是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系统的名字，后来大家把这种分布式系统的编程模型叫做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</a:t>
            </a:r>
          </a:p>
          <a:p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的架构是</a:t>
            </a:r>
            <a:r>
              <a:rPr lang="en-US" altLang="zh-CN" sz="1600" dirty="0" smtClean="0"/>
              <a:t>Client-Server</a:t>
            </a:r>
            <a:r>
              <a:rPr lang="zh-CN" altLang="en-US" sz="1600" dirty="0" smtClean="0"/>
              <a:t>，通信是通过</a:t>
            </a:r>
            <a:r>
              <a:rPr lang="en-US" altLang="zh-CN" sz="1600" dirty="0" smtClean="0"/>
              <a:t>message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passing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并行是同步的，</a:t>
            </a:r>
            <a:r>
              <a:rPr lang="en-US" altLang="zh-CN" sz="1600" dirty="0" smtClean="0"/>
              <a:t>bulk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synchronous</a:t>
            </a:r>
            <a:r>
              <a:rPr lang="zh-CN" altLang="en-US" sz="1600" dirty="0" smtClean="0"/>
              <a:t>。每一轮必须要等待所有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都完成工作才能进行下一轮。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6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Because Google did</a:t>
            </a:r>
            <a:r>
              <a:rPr lang="en-US" altLang="zh-CN" sz="1600" baseline="0" dirty="0" smtClean="0"/>
              <a:t> not open-source the MapReduce system, outsiders had to do their own implementation to reproduce MapReduce.</a:t>
            </a:r>
          </a:p>
          <a:p>
            <a:r>
              <a:rPr lang="en-US" altLang="zh-CN" sz="1600" baseline="0" dirty="0" smtClean="0"/>
              <a:t>Several systems have been developed soon after the paper got published.</a:t>
            </a:r>
          </a:p>
          <a:p>
            <a:r>
              <a:rPr lang="en-US" altLang="zh-CN" sz="1600" baseline="0" dirty="0" smtClean="0"/>
              <a:t>Unfortunately, none of them was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as fast as Google’s system.</a:t>
            </a:r>
          </a:p>
          <a:p>
            <a:r>
              <a:rPr lang="en-US" altLang="zh-CN" sz="1600" baseline="0" dirty="0" smtClean="0"/>
              <a:t>Among those inferior systems, Hadoop was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 best.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Google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不开源，外界的人想要用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，所以就有很多种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的开源实现。</a:t>
            </a:r>
            <a:endParaRPr lang="en-US" altLang="zh-CN" sz="1600" dirty="0" smtClean="0"/>
          </a:p>
          <a:p>
            <a:r>
              <a:rPr lang="zh-CN" altLang="en-US" sz="1600" dirty="0" smtClean="0"/>
              <a:t>其中最成功的是</a:t>
            </a:r>
            <a:r>
              <a:rPr lang="en-US" altLang="zh-CN" sz="1600" dirty="0" smtClean="0"/>
              <a:t>Hadoop</a:t>
            </a:r>
            <a:r>
              <a:rPr lang="zh-CN" altLang="en-US" sz="1600" dirty="0" smtClean="0"/>
              <a:t>，是用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写的系统。</a:t>
            </a:r>
            <a:endParaRPr lang="en-US" altLang="zh-CN" sz="1600" dirty="0" smtClean="0"/>
          </a:p>
          <a:p>
            <a:r>
              <a:rPr lang="zh-CN" altLang="en-US" sz="1600" dirty="0" smtClean="0"/>
              <a:t>但是开源的系统都达不到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的性能。</a:t>
            </a:r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7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A</a:t>
            </a:r>
            <a:r>
              <a:rPr lang="en-US" altLang="zh-CN" sz="1600" baseline="0" dirty="0" smtClean="0"/>
              <a:t> few years later, a system called Apache Spark was developed based on Hadoop.</a:t>
            </a:r>
          </a:p>
          <a:p>
            <a:r>
              <a:rPr lang="en-US" altLang="zh-CN" sz="1600" baseline="0" dirty="0" smtClean="0"/>
              <a:t>Spark also has MapReduce programming model.</a:t>
            </a:r>
          </a:p>
          <a:p>
            <a:r>
              <a:rPr lang="en-US" altLang="zh-CN" sz="1600" baseline="0" dirty="0" smtClean="0"/>
              <a:t>Spark has two major difference from Hadoop.</a:t>
            </a:r>
          </a:p>
          <a:p>
            <a:r>
              <a:rPr lang="en-US" altLang="zh-CN" sz="1600" baseline="0" dirty="0" smtClean="0"/>
              <a:t>Spark puts everything in memory rather then writing to disk, and it is thus faster than Hadoop.</a:t>
            </a:r>
          </a:p>
          <a:p>
            <a:r>
              <a:rPr lang="en-US" altLang="zh-CN" sz="1600" baseline="0" dirty="0" smtClean="0"/>
              <a:t>Spark has better fault tolerance than Hadoop.</a:t>
            </a:r>
          </a:p>
          <a:p>
            <a:r>
              <a:rPr lang="en-US" altLang="zh-CN" sz="1600" baseline="0" dirty="0" smtClean="0"/>
              <a:t>Spark is better than Hadoop, but it is still not good enough for machine learning.</a:t>
            </a:r>
          </a:p>
          <a:p>
            <a:r>
              <a:rPr lang="en-US" altLang="zh-CN" sz="1600" baseline="0" dirty="0" smtClean="0"/>
              <a:t>Spark is very suitable for data processing and analytics but not efficient for ML.</a:t>
            </a:r>
          </a:p>
          <a:p>
            <a:r>
              <a:rPr lang="en-US" altLang="zh-CN" sz="1600" baseline="0" dirty="0" smtClean="0"/>
              <a:t>I will explain the reason later on.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几年之后伯克利</a:t>
            </a:r>
            <a:r>
              <a:rPr lang="en-US" altLang="zh-CN" sz="1600" dirty="0" err="1" smtClean="0"/>
              <a:t>AMPLap</a:t>
            </a:r>
            <a:r>
              <a:rPr lang="zh-CN" altLang="en-US" sz="1600" dirty="0" smtClean="0"/>
              <a:t>开发了一种叫做</a:t>
            </a:r>
            <a:r>
              <a:rPr lang="en-US" altLang="zh-CN" sz="1600" dirty="0" smtClean="0"/>
              <a:t>Spark</a:t>
            </a:r>
            <a:r>
              <a:rPr lang="zh-CN" altLang="en-US" sz="1600" dirty="0" smtClean="0"/>
              <a:t>的系统，也是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的编程模型。</a:t>
            </a:r>
            <a:endParaRPr lang="en-US" altLang="zh-CN" sz="1600" dirty="0" smtClean="0"/>
          </a:p>
          <a:p>
            <a:r>
              <a:rPr lang="zh-CN" altLang="en-US" sz="1600" dirty="0" smtClean="0"/>
              <a:t>区别在于</a:t>
            </a:r>
            <a:r>
              <a:rPr lang="en-US" altLang="zh-CN" sz="1600" dirty="0" smtClean="0"/>
              <a:t>Spark</a:t>
            </a:r>
            <a:r>
              <a:rPr lang="zh-CN" altLang="en-US" sz="1600" dirty="0" smtClean="0"/>
              <a:t>把一切都存在内存里，而不是写入磁盘。而且</a:t>
            </a:r>
            <a:r>
              <a:rPr lang="en-US" altLang="zh-CN" sz="1600" dirty="0" smtClean="0"/>
              <a:t>Spark</a:t>
            </a:r>
            <a:r>
              <a:rPr lang="zh-CN" altLang="en-US" sz="1600" dirty="0" smtClean="0"/>
              <a:t>有很好的容错机制。</a:t>
            </a:r>
            <a:endParaRPr lang="en-US" altLang="zh-CN" sz="1600" dirty="0" smtClean="0"/>
          </a:p>
          <a:p>
            <a:r>
              <a:rPr lang="en-US" altLang="zh-CN" sz="1600" dirty="0" smtClean="0"/>
              <a:t>Spark</a:t>
            </a:r>
            <a:r>
              <a:rPr lang="zh-CN" altLang="en-US" sz="1600" dirty="0" smtClean="0"/>
              <a:t>会比</a:t>
            </a:r>
            <a:r>
              <a:rPr lang="en-US" altLang="zh-CN" sz="1600" dirty="0" smtClean="0"/>
              <a:t>Hadoop</a:t>
            </a:r>
            <a:r>
              <a:rPr lang="zh-CN" altLang="en-US" sz="1600" dirty="0" smtClean="0"/>
              <a:t>快很多。</a:t>
            </a:r>
            <a:endParaRPr lang="en-US" altLang="zh-CN" sz="1600" dirty="0" smtClean="0"/>
          </a:p>
          <a:p>
            <a:r>
              <a:rPr lang="en-US" altLang="zh-CN" sz="1600" dirty="0" smtClean="0"/>
              <a:t>----</a:t>
            </a:r>
          </a:p>
          <a:p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编程模型很适合大数据处理，但用来做机器学习并不是很高效。</a:t>
            </a:r>
            <a:endParaRPr lang="en-US" altLang="zh-CN" sz="1600" dirty="0" smtClean="0"/>
          </a:p>
          <a:p>
            <a:r>
              <a:rPr lang="zh-CN" altLang="en-US" sz="1600" dirty="0" smtClean="0"/>
              <a:t>我后面会做解释其中的原因。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6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Now</a:t>
            </a:r>
            <a:r>
              <a:rPr lang="en-US" altLang="zh-CN" sz="1600" baseline="0" dirty="0" smtClean="0"/>
              <a:t> I am going to elaborate on the basic operations of MapReduce.</a:t>
            </a:r>
          </a:p>
          <a:p>
            <a:r>
              <a:rPr lang="en-US" altLang="zh-CN" sz="1600" baseline="0" dirty="0" smtClean="0"/>
              <a:t>The architecture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MapReduce is client-server.</a:t>
            </a:r>
          </a:p>
          <a:p>
            <a:r>
              <a:rPr lang="en-US" altLang="zh-CN" sz="1600" baseline="0" dirty="0" smtClean="0"/>
              <a:t>One node is the server that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coordinates the system.</a:t>
            </a:r>
          </a:p>
          <a:p>
            <a:r>
              <a:rPr lang="en-US" altLang="zh-CN" sz="1600" baseline="0" dirty="0" smtClean="0"/>
              <a:t>------</a:t>
            </a:r>
          </a:p>
          <a:p>
            <a:r>
              <a:rPr lang="en-US" altLang="zh-CN" sz="1600" baseline="0" dirty="0" smtClean="0"/>
              <a:t>The other nodes are workers.</a:t>
            </a:r>
          </a:p>
          <a:p>
            <a:r>
              <a:rPr lang="en-US" altLang="zh-CN" sz="1600" baseline="0" dirty="0" smtClean="0"/>
              <a:t>Data are partition among the workers.</a:t>
            </a:r>
          </a:p>
          <a:p>
            <a:r>
              <a:rPr lang="en-US" altLang="zh-CN" sz="1600" baseline="0" dirty="0" smtClean="0"/>
              <a:t>Typically, the server does not store data.</a:t>
            </a:r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下面我讲一下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的基本操作。</a:t>
            </a:r>
            <a:endParaRPr lang="en-US" altLang="zh-CN" sz="1600" dirty="0" smtClean="0"/>
          </a:p>
          <a:p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的架构是</a:t>
            </a:r>
            <a:r>
              <a:rPr lang="en-US" altLang="zh-CN" sz="1600" dirty="0" smtClean="0"/>
              <a:t>Client-Server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有一个节点被作为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，用来协调整个系统。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</a:t>
            </a:r>
          </a:p>
          <a:p>
            <a:r>
              <a:rPr lang="zh-CN" altLang="en-US" sz="1600" dirty="0" smtClean="0"/>
              <a:t>其他的节点都做为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数据全都存在</a:t>
            </a:r>
            <a:r>
              <a:rPr lang="en-US" altLang="zh-CN" sz="1600" dirty="0" smtClean="0"/>
              <a:t>workers</a:t>
            </a:r>
            <a:r>
              <a:rPr lang="zh-CN" altLang="en-US" sz="1600" dirty="0" smtClean="0"/>
              <a:t>上，计算主要由</a:t>
            </a:r>
            <a:r>
              <a:rPr lang="en-US" altLang="zh-CN" sz="1600" dirty="0" smtClean="0"/>
              <a:t>workers</a:t>
            </a:r>
            <a:r>
              <a:rPr lang="zh-CN" altLang="en-US" sz="1600" dirty="0" smtClean="0"/>
              <a:t>做。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Server and</a:t>
            </a:r>
            <a:r>
              <a:rPr lang="en-US" altLang="zh-CN" sz="1600" baseline="0" dirty="0" smtClean="0"/>
              <a:t> worker can communicate with each other.</a:t>
            </a:r>
          </a:p>
          <a:p>
            <a:r>
              <a:rPr lang="en-US" altLang="zh-CN" sz="1600" baseline="0" dirty="0" smtClean="0"/>
              <a:t>Server can send messages to all the workers; this is known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broadcast.</a:t>
            </a:r>
          </a:p>
          <a:p>
            <a:r>
              <a:rPr lang="en-US" altLang="zh-CN" sz="1600" baseline="0" dirty="0" smtClean="0"/>
              <a:t>Note that the server cannot send different messages to a different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nodes.</a:t>
            </a:r>
          </a:p>
          <a:p>
            <a:r>
              <a:rPr lang="en-US" altLang="zh-CN" sz="1600" baseline="0" dirty="0" smtClean="0"/>
              <a:t>The server has to send 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same message to all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workers using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broadcast.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Server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之间可以通信。</a:t>
            </a:r>
            <a:endParaRPr lang="en-US" altLang="zh-CN" sz="1600" dirty="0" smtClean="0"/>
          </a:p>
          <a:p>
            <a:r>
              <a:rPr lang="en-US" altLang="zh-CN" sz="1600" dirty="0" smtClean="0"/>
              <a:t>Server</a:t>
            </a:r>
            <a:r>
              <a:rPr lang="zh-CN" altLang="en-US" sz="1600" dirty="0" smtClean="0"/>
              <a:t>可以把信息广播到所有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节点上，这个叫做</a:t>
            </a:r>
            <a:r>
              <a:rPr lang="en-US" altLang="zh-CN" sz="1600" dirty="0" smtClean="0"/>
              <a:t>broadcast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比如做并行梯度下降的时候，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要把模型参数广播出去。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32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All the worker nodes can do</a:t>
            </a:r>
            <a:r>
              <a:rPr lang="en-US" altLang="zh-CN" sz="1600" baseline="0" dirty="0" smtClean="0"/>
              <a:t> perform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local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computation using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its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own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processors.</a:t>
            </a:r>
          </a:p>
          <a:p>
            <a:r>
              <a:rPr lang="en-US" altLang="zh-CN" sz="1600" baseline="0" dirty="0" smtClean="0"/>
              <a:t>To implement an algorithm, we need to define a map function.</a:t>
            </a:r>
          </a:p>
          <a:p>
            <a:r>
              <a:rPr lang="en-US" altLang="zh-CN" sz="1600" baseline="0" dirty="0" smtClean="0"/>
              <a:t>All the workers will perform the map function in parallel.</a:t>
            </a:r>
          </a:p>
          <a:p>
            <a:r>
              <a:rPr lang="en-US" altLang="zh-CN" sz="1600" baseline="0" dirty="0" smtClean="0"/>
              <a:t>The map operation simply perform local computation without communication.</a:t>
            </a:r>
          </a:p>
          <a:p>
            <a:endParaRPr lang="en-US" altLang="zh-CN" sz="1600" baseline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每个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节点可以做运算。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如果我们要实现算法，我们需要自己定义一个函数，然后所有的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都会运行这个函数。</a:t>
            </a:r>
            <a:endParaRPr lang="en-US" altLang="zh-CN" sz="1600" dirty="0" smtClean="0"/>
          </a:p>
          <a:p>
            <a:r>
              <a:rPr lang="zh-CN" altLang="en-US" sz="1600" dirty="0" smtClean="0"/>
              <a:t>这一步叫做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Map</a:t>
            </a:r>
            <a:r>
              <a:rPr lang="zh-CN" altLang="en-US" sz="1600" dirty="0" smtClean="0"/>
              <a:t>操作是由所有的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并行做的。</a:t>
            </a:r>
            <a:endParaRPr lang="en-US" altLang="zh-CN" sz="1600" dirty="0" smtClean="0"/>
          </a:p>
          <a:p>
            <a:r>
              <a:rPr lang="en-US" altLang="zh-CN" sz="1600" dirty="0" smtClean="0"/>
              <a:t>----</a:t>
            </a:r>
          </a:p>
          <a:p>
            <a:r>
              <a:rPr lang="zh-CN" altLang="en-US" sz="1600" dirty="0" smtClean="0"/>
              <a:t>做并行梯度下降的时候，每个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用自己的数据去算一部分的梯度，这部分的计算量比较大。</a:t>
            </a:r>
            <a:endParaRPr lang="en-US" altLang="zh-CN" sz="1600" dirty="0" smtClean="0"/>
          </a:p>
          <a:p>
            <a:r>
              <a:rPr lang="zh-CN" altLang="en-US" sz="1600" dirty="0" smtClean="0"/>
              <a:t>这就是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操作。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1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 smtClean="0"/>
                  <a:t>For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example,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parallel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gradient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descent,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define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such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map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function.</a:t>
                </a:r>
              </a:p>
              <a:p>
                <a:r>
                  <a:rPr lang="en-US" altLang="zh-CN" sz="1600" baseline="0" dirty="0" smtClean="0"/>
                  <a:t>It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maps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triplet,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600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to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vector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which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local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smtClean="0"/>
                  <a:t>gradient.</a:t>
                </a:r>
                <a:endParaRPr lang="en-US" sz="1600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 smtClean="0"/>
                  <a:t>For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example,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parallel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gradient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descent,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define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such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map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function.</a:t>
                </a:r>
              </a:p>
              <a:p>
                <a:r>
                  <a:rPr lang="en-US" altLang="zh-CN" sz="1600" baseline="0" dirty="0" smtClean="0"/>
                  <a:t>It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maps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triplet,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b="1" i="0" smtClean="0">
                    <a:latin typeface="Cambria Math" charset="0"/>
                  </a:rPr>
                  <a:t>𝐱</a:t>
                </a:r>
                <a:r>
                  <a:rPr lang="en-US" altLang="zh-CN" sz="1600" b="0" i="0" smtClean="0">
                    <a:latin typeface="Cambria Math" charset="0"/>
                  </a:rPr>
                  <a:t>_𝑗,</a:t>
                </a:r>
                <a:r>
                  <a:rPr lang="zh-CN" altLang="en-US" sz="1600" b="0" i="0" smtClean="0">
                    <a:latin typeface="Cambria Math" charset="0"/>
                  </a:rPr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𝑦_𝑗,</a:t>
                </a:r>
                <a:r>
                  <a:rPr lang="zh-CN" altLang="en-US" sz="1600" b="0" i="0" smtClean="0">
                    <a:latin typeface="Cambria Math" charset="0"/>
                  </a:rPr>
                  <a:t> </a:t>
                </a:r>
                <a:r>
                  <a:rPr lang="en-US" altLang="zh-CN" sz="1600" b="1" i="0" smtClean="0">
                    <a:solidFill>
                      <a:srgbClr val="FF0000"/>
                    </a:solidFill>
                    <a:latin typeface="Cambria Math" charset="0"/>
                  </a:rPr>
                  <a:t>𝐰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)</a:t>
                </a:r>
                <a:r>
                  <a:rPr lang="en-US" altLang="zh-CN" sz="1600" dirty="0" smtClean="0"/>
                  <a:t>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to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vector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="1" i="0">
                    <a:latin typeface="Cambria Math" charset="0"/>
                  </a:rPr>
                  <a:t>𝐳</a:t>
                </a:r>
                <a:r>
                  <a:rPr lang="en-US" altLang="zh-CN" sz="1600" b="1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𝑗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which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local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smtClean="0"/>
                  <a:t>gradient.</a:t>
                </a:r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06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</a:t>
            </a:r>
            <a:r>
              <a:rPr lang="en-US" altLang="zh-CN" sz="1600" dirty="0" smtClean="0"/>
              <a:t>educe operation requires</a:t>
            </a:r>
            <a:r>
              <a:rPr lang="en-US" altLang="zh-CN" sz="1600" baseline="0" dirty="0" smtClean="0"/>
              <a:t> all-to-one communication.</a:t>
            </a:r>
          </a:p>
          <a:p>
            <a:r>
              <a:rPr lang="en-US" altLang="zh-CN" sz="1600" baseline="0" dirty="0" smtClean="0"/>
              <a:t>When all the workers have finished their job, the server can perform a reduce to aggregate the workers’ outputs.</a:t>
            </a:r>
          </a:p>
          <a:p>
            <a:r>
              <a:rPr lang="en-US" altLang="zh-CN" sz="1600" baseline="0" dirty="0" smtClean="0"/>
              <a:t>There are different reduce functions such as sum, mean, and collect.</a:t>
            </a:r>
          </a:p>
          <a:p>
            <a:r>
              <a:rPr lang="en-US" altLang="zh-CN" sz="1600" baseline="0" dirty="0" smtClean="0"/>
              <a:t>For example, when performing gradient descent, the server uses the sum function to add the outputs of the workers.</a:t>
            </a:r>
          </a:p>
          <a:p>
            <a:r>
              <a:rPr lang="en-US" altLang="zh-CN" sz="1600" baseline="0" dirty="0" smtClean="0"/>
              <a:t>When using 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sum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operation,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system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takes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sum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4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blue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matrices,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and the result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 one matrix.</a:t>
            </a:r>
          </a:p>
          <a:p>
            <a:r>
              <a:rPr lang="en-US" altLang="zh-CN" sz="1600" baseline="0" dirty="0" smtClean="0"/>
              <a:t>When using 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collect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operation, the server will get all the 4 blue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matrices.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Reduce</a:t>
            </a:r>
            <a:r>
              <a:rPr lang="zh-CN" altLang="en-US" sz="1600" dirty="0" smtClean="0"/>
              <a:t>操作也需要通信。</a:t>
            </a:r>
            <a:endParaRPr lang="en-US" altLang="zh-CN" sz="1600" dirty="0" smtClean="0"/>
          </a:p>
          <a:p>
            <a:r>
              <a:rPr lang="en-US" altLang="zh-CN" sz="1600" dirty="0" smtClean="0"/>
              <a:t>Workers</a:t>
            </a:r>
            <a:r>
              <a:rPr lang="zh-CN" altLang="en-US" sz="1600" dirty="0" smtClean="0"/>
              <a:t>会把他们计算出的结果传回去，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把结果整合起来。</a:t>
            </a:r>
            <a:endParaRPr lang="en-US" altLang="zh-CN" sz="1600" dirty="0" smtClean="0"/>
          </a:p>
          <a:p>
            <a:r>
              <a:rPr lang="zh-CN" altLang="en-US" sz="1600" dirty="0" smtClean="0"/>
              <a:t>比如，这些小的蓝色的矩阵是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的计算结果；</a:t>
            </a:r>
            <a:endParaRPr lang="en-US" altLang="zh-CN" sz="1600" dirty="0" smtClean="0"/>
          </a:p>
          <a:p>
            <a:r>
              <a:rPr lang="zh-CN" altLang="en-US" sz="1600" dirty="0" smtClean="0"/>
              <a:t>如果用一个叫做</a:t>
            </a:r>
            <a:r>
              <a:rPr lang="en-US" altLang="zh-CN" sz="1600" dirty="0" smtClean="0"/>
              <a:t>sum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reduce</a:t>
            </a:r>
            <a:r>
              <a:rPr lang="zh-CN" altLang="en-US" sz="1600" dirty="0" smtClean="0"/>
              <a:t>函数，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就会得到这些蓝色矩阵的加和，结果是一个矩阵。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如果用一个叫做</a:t>
            </a:r>
            <a:r>
              <a:rPr lang="en-US" altLang="zh-CN" sz="1600" dirty="0" smtClean="0"/>
              <a:t>mean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reduce</a:t>
            </a:r>
            <a:r>
              <a:rPr lang="zh-CN" altLang="en-US" sz="1600" dirty="0" smtClean="0"/>
              <a:t>函数，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就会得到这些蓝色矩阵的平均，结果也是一个矩阵。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如果用一个叫</a:t>
            </a:r>
            <a:r>
              <a:rPr lang="en-US" altLang="zh-CN" sz="1600" dirty="0" smtClean="0"/>
              <a:t>collect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reduce</a:t>
            </a:r>
            <a:r>
              <a:rPr lang="zh-CN" altLang="en-US" sz="1600" dirty="0" smtClean="0"/>
              <a:t>函数，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就会把这些蓝色矩阵全部收集起来，得到很多个矩阵。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It is very expensive to train a big model on big data.</a:t>
            </a:r>
          </a:p>
          <a:p>
            <a:r>
              <a:rPr lang="en-US" altLang="zh-CN" dirty="0" smtClean="0"/>
              <a:t>Training ResNet</a:t>
            </a:r>
            <a:r>
              <a:rPr lang="en-US" altLang="zh-CN" baseline="0" dirty="0" smtClean="0"/>
              <a:t>-50 on ImageNet takes 90 epochs.</a:t>
            </a:r>
          </a:p>
          <a:p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NVIDIA GPU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years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ago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takes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days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computation.</a:t>
            </a:r>
          </a:p>
          <a:p>
            <a:r>
              <a:rPr lang="en-US" altLang="zh-CN" baseline="0" dirty="0" smtClean="0"/>
              <a:t>If 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change the setting of hyper-parameters, 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have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run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over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again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random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initialization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convergence.</a:t>
            </a:r>
          </a:p>
          <a:p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increase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runtime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times.</a:t>
            </a:r>
          </a:p>
          <a:p>
            <a:r>
              <a:rPr lang="en-US" altLang="zh-CN" baseline="0" dirty="0" smtClean="0"/>
              <a:t>Even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today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GPUs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powerful,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training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big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single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impractical.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你要用大数据训练一个大模型，计算量是很可怕的。</a:t>
            </a:r>
            <a:endParaRPr lang="en-US" altLang="zh-CN" dirty="0" smtClean="0"/>
          </a:p>
          <a:p>
            <a:r>
              <a:rPr lang="zh-CN" altLang="en-US" dirty="0" smtClean="0"/>
              <a:t>比如说，你用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数据训练一个</a:t>
            </a:r>
            <a:r>
              <a:rPr lang="en-US" altLang="zh-CN" dirty="0" err="1" smtClean="0"/>
              <a:t>ResNet</a:t>
            </a:r>
            <a:r>
              <a:rPr lang="zh-CN" altLang="en-US" dirty="0" smtClean="0"/>
              <a:t>神经网络，需要迭代</a:t>
            </a:r>
            <a:r>
              <a:rPr lang="en-US" altLang="zh-CN" dirty="0" smtClean="0"/>
              <a:t>90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才能收敛。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的意思是把数据扫一遍叫做一个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90epoch</a:t>
            </a:r>
            <a:r>
              <a:rPr lang="zh-CN" altLang="en-US" dirty="0" smtClean="0"/>
              <a:t>意思就是把数据扫</a:t>
            </a:r>
            <a:r>
              <a:rPr lang="en-US" altLang="zh-CN" dirty="0" smtClean="0"/>
              <a:t>90</a:t>
            </a:r>
            <a:r>
              <a:rPr lang="zh-CN" altLang="en-US" dirty="0" smtClean="0"/>
              <a:t>遍。</a:t>
            </a:r>
            <a:endParaRPr lang="en-US" altLang="zh-CN" dirty="0" smtClean="0"/>
          </a:p>
          <a:p>
            <a:r>
              <a:rPr lang="en-US" altLang="zh-CN" dirty="0" smtClean="0"/>
              <a:t>----</a:t>
            </a:r>
          </a:p>
          <a:p>
            <a:r>
              <a:rPr lang="zh-CN" altLang="en-US" dirty="0" smtClean="0"/>
              <a:t>如果只用一个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做计算，需要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天才能收敛。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</a:p>
          <a:p>
            <a:r>
              <a:rPr lang="zh-CN" altLang="en-US" dirty="0" smtClean="0"/>
              <a:t>你要知道，这只是学习一次。实际上网络里和算法里有很多超参数，你必须要调这些超参数，这样结果才会更好。</a:t>
            </a:r>
            <a:endParaRPr lang="en-US" altLang="zh-CN" dirty="0" smtClean="0"/>
          </a:p>
          <a:p>
            <a:r>
              <a:rPr lang="zh-CN" altLang="en-US" dirty="0" smtClean="0"/>
              <a:t>你每用一个不同的超参数，你就要把神经网络重新训练一遍。</a:t>
            </a:r>
            <a:endParaRPr lang="en-US" altLang="zh-CN" dirty="0" smtClean="0"/>
          </a:p>
          <a:p>
            <a:r>
              <a:rPr lang="zh-CN" altLang="en-US" dirty="0" smtClean="0"/>
              <a:t>如果考虑到调超参数，别说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天了，恐怕一年时间也不够。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aseline="0" dirty="0" smtClean="0"/>
              <a:t>Next, let’s use MapReduce to implement parallel gradient descent.</a:t>
            </a:r>
          </a:p>
          <a:p>
            <a:r>
              <a:rPr lang="en-US" altLang="zh-CN" sz="1600" baseline="0" dirty="0" smtClean="0"/>
              <a:t>We have a set of samples; a sample is a pair of x and y.</a:t>
            </a:r>
          </a:p>
          <a:p>
            <a:r>
              <a:rPr lang="en-US" altLang="zh-CN" sz="1600" baseline="0" dirty="0" smtClean="0"/>
              <a:t>X is called input or feature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vector, and y is called target or label.</a:t>
            </a:r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r>
              <a:rPr lang="zh-CN" altLang="en-US" sz="1600" baseline="0" dirty="0" smtClean="0"/>
              <a:t>下面我讲 用</a:t>
            </a:r>
            <a:r>
              <a:rPr lang="en-US" altLang="zh-CN" sz="1600" baseline="0" dirty="0" smtClean="0"/>
              <a:t>MapReduce</a:t>
            </a:r>
            <a:r>
              <a:rPr lang="zh-CN" altLang="en-US" sz="1600" baseline="0" dirty="0" smtClean="0"/>
              <a:t>做并行梯度下降。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我们有很多个数据样本，每个样本是一对</a:t>
            </a:r>
            <a:r>
              <a:rPr lang="en-US" altLang="zh-CN" sz="1600" baseline="0" dirty="0" smtClean="0"/>
              <a:t>x</a:t>
            </a:r>
            <a:r>
              <a:rPr lang="zh-CN" altLang="en-US" sz="1600" baseline="0" dirty="0" smtClean="0"/>
              <a:t>和</a:t>
            </a:r>
            <a:r>
              <a:rPr lang="en-US" altLang="zh-CN" sz="1600" baseline="0" dirty="0" smtClean="0"/>
              <a:t>y</a:t>
            </a:r>
            <a:r>
              <a:rPr lang="zh-CN" altLang="en-US" sz="1600" baseline="0" dirty="0" smtClean="0"/>
              <a:t>。</a:t>
            </a:r>
            <a:endParaRPr lang="en-US" altLang="zh-CN" sz="1600" baseline="0" dirty="0" smtClean="0"/>
          </a:p>
          <a:p>
            <a:r>
              <a:rPr lang="en-US" altLang="zh-CN" sz="1600" baseline="0" dirty="0" smtClean="0"/>
              <a:t>X</a:t>
            </a:r>
            <a:r>
              <a:rPr lang="zh-CN" altLang="en-US" sz="1600" baseline="0" dirty="0" smtClean="0"/>
              <a:t>叫做</a:t>
            </a:r>
            <a:r>
              <a:rPr lang="en-US" altLang="zh-CN" sz="1600" baseline="0" dirty="0" smtClean="0"/>
              <a:t>input</a:t>
            </a:r>
            <a:r>
              <a:rPr lang="zh-CN" altLang="en-US" sz="1600" baseline="0" dirty="0" smtClean="0"/>
              <a:t>或者是</a:t>
            </a:r>
            <a:r>
              <a:rPr lang="en-US" altLang="zh-CN" sz="1600" baseline="0" dirty="0" smtClean="0"/>
              <a:t>features</a:t>
            </a:r>
            <a:r>
              <a:rPr lang="zh-CN" altLang="en-US" sz="1600" baseline="0" dirty="0" smtClean="0"/>
              <a:t>，</a:t>
            </a:r>
            <a:r>
              <a:rPr lang="en-US" altLang="zh-CN" sz="1600" baseline="0" dirty="0" smtClean="0"/>
              <a:t>y</a:t>
            </a:r>
            <a:r>
              <a:rPr lang="zh-CN" altLang="en-US" sz="1600" baseline="0" dirty="0" smtClean="0"/>
              <a:t>叫做</a:t>
            </a:r>
            <a:r>
              <a:rPr lang="en-US" altLang="zh-CN" sz="1600" baseline="0" dirty="0" smtClean="0"/>
              <a:t>target</a:t>
            </a:r>
            <a:r>
              <a:rPr lang="zh-CN" altLang="en-US" sz="1600" baseline="0" dirty="0" smtClean="0"/>
              <a:t>或者</a:t>
            </a:r>
            <a:r>
              <a:rPr lang="en-US" altLang="zh-CN" sz="1600" baseline="0" dirty="0" smtClean="0"/>
              <a:t>label</a:t>
            </a:r>
            <a:r>
              <a:rPr lang="zh-CN" altLang="en-US" sz="1600" baseline="0" dirty="0" smtClean="0"/>
              <a:t>。</a:t>
            </a:r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2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aseline="0" dirty="0" smtClean="0"/>
              <a:t>We use data parallelism for parallel gradient descent.</a:t>
            </a:r>
          </a:p>
          <a:p>
            <a:r>
              <a:rPr lang="en-US" altLang="zh-CN" sz="1600" baseline="0" dirty="0" smtClean="0"/>
              <a:t>Data parallelism means partitioning the </a:t>
            </a:r>
            <a:r>
              <a:rPr lang="en-US" altLang="zh-CN" sz="1600" b="1" baseline="0" dirty="0" smtClean="0"/>
              <a:t>data</a:t>
            </a:r>
            <a:r>
              <a:rPr lang="en-US" altLang="zh-CN" sz="1600" baseline="0" dirty="0" smtClean="0"/>
              <a:t> among worker nodes.</a:t>
            </a:r>
          </a:p>
          <a:p>
            <a:r>
              <a:rPr lang="en-US" altLang="zh-CN" sz="1600" baseline="0" dirty="0" smtClean="0"/>
              <a:t>In this example, we use m worker nodes, and each node holds 3 pairs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x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y.</a:t>
            </a:r>
          </a:p>
          <a:p>
            <a:r>
              <a:rPr lang="en-US" altLang="zh-CN" sz="1600" baseline="0" dirty="0" smtClean="0"/>
              <a:t>----</a:t>
            </a:r>
          </a:p>
          <a:p>
            <a:r>
              <a:rPr lang="en-US" altLang="zh-CN" sz="1600" baseline="0" dirty="0" smtClean="0"/>
              <a:t>The opposite of data parallelism is model parallelism.</a:t>
            </a:r>
          </a:p>
          <a:p>
            <a:r>
              <a:rPr lang="en-US" altLang="zh-CN" sz="1600" baseline="0" dirty="0" smtClean="0"/>
              <a:t>Model parallelism means partitioning the model parameters among the workers.</a:t>
            </a:r>
          </a:p>
          <a:p>
            <a:endParaRPr lang="en-US" altLang="zh-CN" sz="1600" baseline="0" dirty="0" smtClean="0"/>
          </a:p>
          <a:p>
            <a:r>
              <a:rPr lang="zh-CN" altLang="en-US" sz="1600" baseline="0" dirty="0" smtClean="0"/>
              <a:t>数据并发</a:t>
            </a:r>
            <a:r>
              <a:rPr lang="en-US" altLang="zh-CN" sz="1600" baseline="0" dirty="0" smtClean="0"/>
              <a:t>Data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parallelism</a:t>
            </a:r>
            <a:r>
              <a:rPr lang="zh-CN" altLang="en-US" sz="1600" baseline="0" dirty="0" smtClean="0"/>
              <a:t>意思是把数据划分到</a:t>
            </a:r>
            <a:r>
              <a:rPr lang="en-US" altLang="zh-CN" sz="1600" baseline="0" dirty="0" smtClean="0"/>
              <a:t>worker</a:t>
            </a:r>
            <a:r>
              <a:rPr lang="zh-CN" altLang="en-US" sz="1600" baseline="0" dirty="0" smtClean="0"/>
              <a:t>节点上，每个</a:t>
            </a:r>
            <a:r>
              <a:rPr lang="en-US" altLang="zh-CN" sz="1600" baseline="0" dirty="0" smtClean="0"/>
              <a:t>worker</a:t>
            </a:r>
            <a:r>
              <a:rPr lang="zh-CN" altLang="en-US" sz="1600" baseline="0" dirty="0" smtClean="0"/>
              <a:t>有一部分数据样本。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这个例子里，我们用</a:t>
            </a:r>
            <a:r>
              <a:rPr lang="en-US" altLang="zh-CN" sz="1600" baseline="0" dirty="0" smtClean="0"/>
              <a:t>m</a:t>
            </a:r>
            <a:r>
              <a:rPr lang="zh-CN" altLang="en-US" sz="1600" baseline="0" dirty="0" smtClean="0"/>
              <a:t>个</a:t>
            </a:r>
            <a:r>
              <a:rPr lang="en-US" altLang="zh-CN" sz="1600" baseline="0" dirty="0" smtClean="0"/>
              <a:t>worker</a:t>
            </a:r>
            <a:r>
              <a:rPr lang="zh-CN" altLang="en-US" sz="1600" baseline="0" dirty="0" smtClean="0"/>
              <a:t>节点，每个节点上存了</a:t>
            </a:r>
            <a:r>
              <a:rPr lang="en-US" altLang="zh-CN" sz="1600" baseline="0" dirty="0" smtClean="0"/>
              <a:t>3</a:t>
            </a:r>
            <a:r>
              <a:rPr lang="zh-CN" altLang="en-US" sz="1600" baseline="0" dirty="0" smtClean="0"/>
              <a:t>个数据样本。</a:t>
            </a:r>
            <a:endParaRPr lang="en-US" sz="16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1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 smtClean="0"/>
                  <a:t>Using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 MapReduce implementation, parallel gradient descent will repeat broadcast,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map,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and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reduce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until convergence.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First, the server broadcasts the up-to-date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 to workers.</a:t>
                </a:r>
                <a:endParaRPr lang="en-US" sz="16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Then the workers will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 smtClean="0"/>
                  <a:t> and</a:t>
                </a:r>
                <a:r>
                  <a:rPr lang="en-US" sz="1600" baseline="0" dirty="0" smtClean="0"/>
                  <a:t> will be able to compute gradients.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Broadcast is one-to-all communication.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Then, workers will perform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map operation.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We need to implement a function that maps the triplet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baseline="0" dirty="0" smtClean="0"/>
                  <a:t> to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baseline="0" dirty="0" smtClean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baseline="0" dirty="0" smtClean="0"/>
                  <a:t> is the gradient evaluated on the </a:t>
                </a:r>
                <a:r>
                  <a:rPr lang="en-US" altLang="zh-CN" sz="1600" baseline="0" dirty="0" err="1" smtClean="0"/>
                  <a:t>i-th</a:t>
                </a:r>
                <a:r>
                  <a:rPr lang="en-US" altLang="zh-CN" sz="1600" baseline="0" dirty="0" smtClean="0"/>
                  <a:t> data sample.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The results of map are the n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1600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sz="1600" b="1" i="1">
                        <a:latin typeface="Cambria Math" charset="0"/>
                      </a:rPr>
                      <m:t>,</m:t>
                    </m:r>
                    <m:r>
                      <a:rPr lang="en-US" altLang="zh-CN" sz="1600" b="1" i="1" smtClean="0">
                        <a:latin typeface="Cambria Math" charset="0"/>
                      </a:rPr>
                      <m:t>⋯,</m:t>
                    </m:r>
                    <m:sSub>
                      <m:sSub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The n vectors are distributed among the workers; one workers has only a subset of the n vectors.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用</a:t>
                </a:r>
                <a:r>
                  <a:rPr lang="en-US" altLang="zh-CN" sz="1600" baseline="0" dirty="0" smtClean="0"/>
                  <a:t>MapReduce</a:t>
                </a:r>
                <a:r>
                  <a:rPr lang="zh-CN" altLang="en-US" sz="1600" baseline="0" dirty="0" smtClean="0"/>
                  <a:t>实现，并行梯度下降要重复这几步。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首先，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把最新的模型参数</a:t>
                </a:r>
                <a:r>
                  <a:rPr lang="en-US" altLang="zh-CN" sz="1600" baseline="0" dirty="0" err="1" smtClean="0"/>
                  <a:t>w_t</a:t>
                </a:r>
                <a:r>
                  <a:rPr lang="zh-CN" altLang="en-US" sz="1600" baseline="0" dirty="0" smtClean="0"/>
                  <a:t>广播到所有的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节点上。这样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就知道</a:t>
                </a:r>
                <a:r>
                  <a:rPr lang="en-US" altLang="zh-CN" sz="1600" baseline="0" dirty="0" err="1" smtClean="0"/>
                  <a:t>w_t</a:t>
                </a:r>
                <a:r>
                  <a:rPr lang="zh-CN" altLang="en-US" sz="1600" baseline="0" dirty="0" smtClean="0"/>
                  <a:t>了。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Broadcast</a:t>
                </a:r>
                <a:r>
                  <a:rPr lang="zh-CN" altLang="en-US" sz="1600" baseline="0" dirty="0" smtClean="0"/>
                  <a:t>这一步需要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和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之间的通信。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=====</a:t>
                </a:r>
              </a:p>
              <a:p>
                <a:r>
                  <a:rPr lang="zh-CN" altLang="en-US" sz="1600" baseline="0" dirty="0" smtClean="0"/>
                  <a:t>然后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会做</a:t>
                </a:r>
                <a:r>
                  <a:rPr lang="en-US" altLang="zh-CN" sz="1600" baseline="0" dirty="0" smtClean="0"/>
                  <a:t>map</a:t>
                </a:r>
                <a:r>
                  <a:rPr lang="zh-CN" altLang="en-US" sz="1600" baseline="0" dirty="0" smtClean="0"/>
                  <a:t>操作。这一步不需要通信。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Map</a:t>
                </a:r>
                <a:r>
                  <a:rPr lang="zh-CN" altLang="en-US" sz="1600" baseline="0" dirty="0" smtClean="0"/>
                  <a:t>操作会把</a:t>
                </a:r>
                <a:r>
                  <a:rPr lang="en-US" altLang="zh-CN" sz="1600" baseline="0" dirty="0" err="1" smtClean="0"/>
                  <a:t>x_i</a:t>
                </a:r>
                <a:r>
                  <a:rPr lang="en-US" altLang="zh-CN" sz="1600" baseline="0" dirty="0" smtClean="0"/>
                  <a:t>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err="1" smtClean="0"/>
                  <a:t>y_i</a:t>
                </a:r>
                <a:r>
                  <a:rPr lang="en-US" altLang="zh-CN" sz="1600" baseline="0" dirty="0" smtClean="0"/>
                  <a:t>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err="1" smtClean="0"/>
                  <a:t>w_t</a:t>
                </a:r>
                <a:r>
                  <a:rPr lang="zh-CN" altLang="en-US" sz="1600" baseline="0" dirty="0" smtClean="0"/>
                  <a:t>这个三元组影射到向量</a:t>
                </a:r>
                <a:r>
                  <a:rPr lang="en-US" altLang="zh-CN" sz="1600" baseline="0" dirty="0" err="1" smtClean="0"/>
                  <a:t>g_i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如果</a:t>
                </a:r>
                <a:r>
                  <a:rPr lang="en-US" altLang="zh-CN" sz="1600" baseline="0" dirty="0" err="1" smtClean="0"/>
                  <a:t>x_i</a:t>
                </a:r>
                <a:r>
                  <a:rPr lang="zh-CN" altLang="en-US" sz="1600" baseline="0" dirty="0" smtClean="0"/>
                  <a:t>和</a:t>
                </a:r>
                <a:r>
                  <a:rPr lang="en-US" altLang="zh-CN" sz="1600" baseline="0" dirty="0" err="1" smtClean="0"/>
                  <a:t>y_i</a:t>
                </a:r>
                <a:r>
                  <a:rPr lang="zh-CN" altLang="en-US" sz="1600" baseline="0" dirty="0" smtClean="0"/>
                  <a:t>这个数据样本存在了某个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上，那么</a:t>
                </a:r>
                <a:r>
                  <a:rPr lang="en-US" altLang="zh-CN" sz="1600" baseline="0" dirty="0" err="1" smtClean="0"/>
                  <a:t>g_i</a:t>
                </a:r>
                <a:r>
                  <a:rPr lang="zh-CN" altLang="en-US" sz="1600" baseline="0" dirty="0" smtClean="0"/>
                  <a:t>这个向量也存在这个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上。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这一步之后，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个数据样本就被影射到了这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个向量：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>
                            <a:latin typeface="Cambria Math" charset="0"/>
                          </a:rPr>
                          <m:t>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>
                            <a:latin typeface="Cambria Math" charset="0"/>
                          </a:rPr>
                          <m:t>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1600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>
                            <a:latin typeface="Cambria Math" charset="0"/>
                          </a:rPr>
                          <m:t>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sz="1600" b="1" i="1">
                        <a:latin typeface="Cambria Math" charset="0"/>
                      </a:rPr>
                      <m:t>,</m:t>
                    </m:r>
                    <m:r>
                      <a:rPr lang="en-US" altLang="zh-CN" sz="1600" b="1" i="1" smtClean="0">
                        <a:latin typeface="Cambria Math" charset="0"/>
                      </a:rPr>
                      <m:t>⋯,</m:t>
                    </m:r>
                    <m:sSub>
                      <m:sSub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>
                            <a:latin typeface="Cambria Math" charset="0"/>
                          </a:rPr>
                          <m:t>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aseline="0" dirty="0" smtClean="0"/>
                  <a:t>用</a:t>
                </a:r>
                <a:r>
                  <a:rPr lang="en-US" altLang="zh-CN" baseline="0" dirty="0" smtClean="0"/>
                  <a:t>MapReduce</a:t>
                </a:r>
                <a:r>
                  <a:rPr lang="zh-CN" altLang="en-US" baseline="0" dirty="0" smtClean="0"/>
                  <a:t>实现，并行梯度下降要重复这几步。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首先，</a:t>
                </a:r>
                <a:r>
                  <a:rPr lang="en-US" altLang="zh-CN" baseline="0" dirty="0" smtClean="0"/>
                  <a:t>server</a:t>
                </a:r>
                <a:r>
                  <a:rPr lang="zh-CN" altLang="en-US" baseline="0" dirty="0" smtClean="0"/>
                  <a:t>把最新的模型参数</a:t>
                </a:r>
                <a:r>
                  <a:rPr lang="en-US" altLang="zh-CN" baseline="0" dirty="0" err="1" smtClean="0"/>
                  <a:t>w_t</a:t>
                </a:r>
                <a:r>
                  <a:rPr lang="zh-CN" altLang="en-US" baseline="0" dirty="0" smtClean="0"/>
                  <a:t>广播到所有的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节点上。这样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就知道</a:t>
                </a:r>
                <a:r>
                  <a:rPr lang="en-US" altLang="zh-CN" baseline="0" dirty="0" err="1" smtClean="0"/>
                  <a:t>w_t</a:t>
                </a:r>
                <a:r>
                  <a:rPr lang="zh-CN" altLang="en-US" baseline="0" dirty="0" smtClean="0"/>
                  <a:t>了。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Broadcast</a:t>
                </a:r>
                <a:r>
                  <a:rPr lang="zh-CN" altLang="en-US" baseline="0" dirty="0" smtClean="0"/>
                  <a:t>这一步需要</a:t>
                </a:r>
                <a:r>
                  <a:rPr lang="en-US" altLang="zh-CN" baseline="0" dirty="0" smtClean="0"/>
                  <a:t>server</a:t>
                </a:r>
                <a:r>
                  <a:rPr lang="zh-CN" altLang="en-US" baseline="0" dirty="0" smtClean="0"/>
                  <a:t>和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之间的通信。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----</a:t>
                </a:r>
              </a:p>
              <a:p>
                <a:r>
                  <a:rPr lang="zh-CN" altLang="en-US" baseline="0" dirty="0" smtClean="0"/>
                  <a:t>然后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会做</a:t>
                </a:r>
                <a:r>
                  <a:rPr lang="en-US" altLang="zh-CN" baseline="0" dirty="0" smtClean="0"/>
                  <a:t>map</a:t>
                </a:r>
                <a:r>
                  <a:rPr lang="zh-CN" altLang="en-US" baseline="0" dirty="0" smtClean="0"/>
                  <a:t>操作。这一步不需要通信。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Map</a:t>
                </a:r>
                <a:r>
                  <a:rPr lang="zh-CN" altLang="en-US" baseline="0" dirty="0" smtClean="0"/>
                  <a:t>操作会把</a:t>
                </a:r>
                <a:r>
                  <a:rPr lang="en-US" altLang="zh-CN" baseline="0" dirty="0" err="1" smtClean="0"/>
                  <a:t>x_i</a:t>
                </a:r>
                <a:r>
                  <a:rPr lang="en-US" altLang="zh-CN" baseline="0" dirty="0" smtClean="0"/>
                  <a:t>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y_i</a:t>
                </a:r>
                <a:r>
                  <a:rPr lang="en-US" altLang="zh-CN" baseline="0" dirty="0" smtClean="0"/>
                  <a:t>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w_t</a:t>
                </a:r>
                <a:r>
                  <a:rPr lang="zh-CN" altLang="en-US" baseline="0" dirty="0" smtClean="0"/>
                  <a:t>这个三元组影射到向量</a:t>
                </a:r>
                <a:r>
                  <a:rPr lang="en-US" altLang="zh-CN" baseline="0" dirty="0" err="1" smtClean="0"/>
                  <a:t>g_i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如果</a:t>
                </a:r>
                <a:r>
                  <a:rPr lang="en-US" altLang="zh-CN" baseline="0" dirty="0" err="1" smtClean="0"/>
                  <a:t>x_i</a:t>
                </a:r>
                <a:r>
                  <a:rPr lang="zh-CN" altLang="en-US" baseline="0" dirty="0" smtClean="0"/>
                  <a:t>和</a:t>
                </a:r>
                <a:r>
                  <a:rPr lang="en-US" altLang="zh-CN" baseline="0" dirty="0" err="1" smtClean="0"/>
                  <a:t>y_i</a:t>
                </a:r>
                <a:r>
                  <a:rPr lang="zh-CN" altLang="en-US" baseline="0" dirty="0" smtClean="0"/>
                  <a:t>这个数据样本存在了某个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上，那么</a:t>
                </a:r>
                <a:r>
                  <a:rPr lang="en-US" altLang="zh-CN" baseline="0" dirty="0" err="1" smtClean="0"/>
                  <a:t>g_i</a:t>
                </a:r>
                <a:r>
                  <a:rPr lang="zh-CN" altLang="en-US" baseline="0" dirty="0" smtClean="0"/>
                  <a:t>这个向量也存在这个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上。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这一步之后，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个数据样本就被影射到了这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个向量：</a:t>
                </a:r>
                <a:r>
                  <a:rPr lang="en-US" altLang="zh-CN" b="1" i="0">
                    <a:latin typeface="Cambria Math" charset="0"/>
                  </a:rPr>
                  <a:t>𝐠</a:t>
                </a:r>
                <a:r>
                  <a:rPr lang="en-US" altLang="zh-CN" b="1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1</a:t>
                </a:r>
                <a:r>
                  <a:rPr lang="en-US" altLang="zh-CN" b="1" i="0" smtClean="0">
                    <a:solidFill>
                      <a:schemeClr val="tx1"/>
                    </a:solidFill>
                    <a:latin typeface="Cambria Math" charset="0"/>
                  </a:rPr>
                  <a:t>,</a:t>
                </a:r>
                <a:r>
                  <a:rPr lang="en-US" altLang="zh-CN" b="1" i="0">
                    <a:latin typeface="Cambria Math" charset="0"/>
                  </a:rPr>
                  <a:t>𝐠_</a:t>
                </a:r>
                <a:r>
                  <a:rPr lang="en-US" altLang="zh-CN" b="0" i="0" smtClean="0">
                    <a:latin typeface="Cambria Math" charset="0"/>
                  </a:rPr>
                  <a:t>2</a:t>
                </a:r>
                <a:r>
                  <a:rPr lang="en-US" altLang="zh-CN" b="1" i="0">
                    <a:latin typeface="Cambria Math" charset="0"/>
                  </a:rPr>
                  <a:t>,𝐠_</a:t>
                </a:r>
                <a:r>
                  <a:rPr lang="en-US" altLang="zh-CN" b="0" i="0" smtClean="0">
                    <a:latin typeface="Cambria Math" charset="0"/>
                  </a:rPr>
                  <a:t>3</a:t>
                </a:r>
                <a:r>
                  <a:rPr lang="en-US" altLang="zh-CN" b="1" i="0">
                    <a:latin typeface="Cambria Math" charset="0"/>
                  </a:rPr>
                  <a:t>,</a:t>
                </a:r>
                <a:r>
                  <a:rPr lang="en-US" altLang="zh-CN" b="1" i="0" smtClean="0">
                    <a:latin typeface="Cambria Math" charset="0"/>
                  </a:rPr>
                  <a:t>⋯,</a:t>
                </a:r>
                <a:r>
                  <a:rPr lang="en-US" altLang="zh-CN" b="1" i="0">
                    <a:latin typeface="Cambria Math" charset="0"/>
                  </a:rPr>
                  <a:t>𝐠_</a:t>
                </a:r>
                <a:r>
                  <a:rPr lang="en-US" altLang="zh-CN" b="0" i="0" smtClean="0">
                    <a:latin typeface="Cambria Math" charset="0"/>
                  </a:rPr>
                  <a:t>𝑛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5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 smtClean="0"/>
                  <a:t>The next step is reduce. </a:t>
                </a:r>
              </a:p>
              <a:p>
                <a:r>
                  <a:rPr lang="en-US" altLang="zh-CN" sz="1600" baseline="0" dirty="0" smtClean="0"/>
                  <a:t>We can use a reduce function to get the sum of the n vectors.</a:t>
                </a:r>
              </a:p>
              <a:p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reduce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function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requires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communication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from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workers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to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server.</a:t>
                </a:r>
              </a:p>
              <a:p>
                <a:r>
                  <a:rPr lang="en-US" altLang="zh-CN" sz="1600" baseline="0" dirty="0" smtClean="0"/>
                  <a:t>========</a:t>
                </a:r>
              </a:p>
              <a:p>
                <a:r>
                  <a:rPr lang="en-US" altLang="zh-CN" sz="1600" baseline="0" dirty="0" smtClean="0"/>
                  <a:t>Finally,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 server locally updates </a:t>
                </a:r>
                <a:r>
                  <a:rPr lang="en-US" altLang="zh-CN" sz="1600" b="1" baseline="0" dirty="0" smtClean="0"/>
                  <a:t>w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by performing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gradient descent.</a:t>
                </a:r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下一步就是</a:t>
                </a:r>
                <a:r>
                  <a:rPr lang="en-US" altLang="zh-CN" sz="1600" baseline="0" dirty="0" smtClean="0"/>
                  <a:t>Reduce</a:t>
                </a:r>
                <a:r>
                  <a:rPr lang="zh-CN" altLang="en-US" sz="1600" baseline="0" dirty="0" smtClean="0"/>
                  <a:t>操作了，我们可以用一个叫做</a:t>
                </a:r>
                <a:r>
                  <a:rPr lang="en-US" altLang="zh-CN" sz="1600" baseline="0" dirty="0" smtClean="0"/>
                  <a:t>sum</a:t>
                </a:r>
                <a:r>
                  <a:rPr lang="zh-CN" altLang="en-US" sz="1600" baseline="0" dirty="0" smtClean="0"/>
                  <a:t>的函数得到这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个向量的加和。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得到的和</a:t>
                </a:r>
                <a:r>
                  <a:rPr lang="en-US" altLang="zh-CN" sz="1600" baseline="0" dirty="0" smtClean="0"/>
                  <a:t>g</a:t>
                </a:r>
                <a:r>
                  <a:rPr lang="zh-CN" altLang="en-US" sz="1600" baseline="0" dirty="0" smtClean="0"/>
                  <a:t>就是在</a:t>
                </a:r>
                <a:r>
                  <a:rPr lang="en-US" altLang="zh-CN" sz="1600" baseline="0" dirty="0" err="1" smtClean="0"/>
                  <a:t>w_t</a:t>
                </a:r>
                <a:r>
                  <a:rPr lang="zh-CN" altLang="en-US" sz="1600" baseline="0" dirty="0" smtClean="0"/>
                  <a:t>这里的梯度。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做</a:t>
                </a:r>
                <a:r>
                  <a:rPr lang="en-US" altLang="zh-CN" sz="1600" baseline="0" dirty="0" smtClean="0"/>
                  <a:t>reduce</a:t>
                </a:r>
                <a:r>
                  <a:rPr lang="zh-CN" altLang="en-US" sz="1600" baseline="0" dirty="0" smtClean="0"/>
                  <a:t>操作的时候，每个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节点会把自己存的</a:t>
                </a:r>
                <a:r>
                  <a:rPr lang="en-US" altLang="zh-CN" sz="1600" baseline="0" dirty="0" err="1" smtClean="0"/>
                  <a:t>g_i</a:t>
                </a:r>
                <a:r>
                  <a:rPr lang="zh-CN" altLang="en-US" sz="1600" baseline="0" dirty="0" smtClean="0"/>
                  <a:t>全都加起来，得到一个向量。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这样一来每个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就只有一个向量。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然后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把这个向量传到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去，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把每个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的输出都加起来。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Reduce</a:t>
                </a:r>
                <a:r>
                  <a:rPr lang="zh-CN" altLang="en-US" sz="1600" baseline="0" dirty="0" smtClean="0"/>
                  <a:t>操作之后，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就得到了</a:t>
                </a:r>
                <a:r>
                  <a:rPr lang="en-US" altLang="zh-CN" sz="1600" baseline="0" dirty="0" smtClean="0"/>
                  <a:t>g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aseline="0" dirty="0" smtClean="0"/>
                  <a:t>g</a:t>
                </a:r>
                <a:r>
                  <a:rPr lang="zh-CN" altLang="en-US" sz="1600" baseline="0" dirty="0" smtClean="0"/>
                  <a:t>就是我们需要的梯度。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=======</a:t>
                </a:r>
              </a:p>
              <a:p>
                <a:r>
                  <a:rPr lang="zh-CN" altLang="en-US" sz="1600" baseline="0" dirty="0" smtClean="0"/>
                  <a:t>现在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有了梯度</a:t>
                </a:r>
                <a:r>
                  <a:rPr lang="en-US" altLang="zh-CN" sz="1600" baseline="0" dirty="0" smtClean="0"/>
                  <a:t>g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就可以做一次梯度下降，得到了新的模型参数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baseline="0" dirty="0" smtClean="0"/>
                  <a:t>.</a:t>
                </a:r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aseline="0" dirty="0" smtClean="0"/>
                  <a:t>下一步就是</a:t>
                </a:r>
                <a:r>
                  <a:rPr lang="en-US" altLang="zh-CN" baseline="0" dirty="0" smtClean="0"/>
                  <a:t>Reduce</a:t>
                </a:r>
                <a:r>
                  <a:rPr lang="zh-CN" altLang="en-US" baseline="0" dirty="0" smtClean="0"/>
                  <a:t>操作了，我们可以用一个叫做</a:t>
                </a:r>
                <a:r>
                  <a:rPr lang="en-US" altLang="zh-CN" baseline="0" dirty="0" smtClean="0"/>
                  <a:t>sum</a:t>
                </a:r>
                <a:r>
                  <a:rPr lang="zh-CN" altLang="en-US" baseline="0" dirty="0" smtClean="0"/>
                  <a:t>的函数得到这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个向量的加和。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加和</a:t>
                </a:r>
                <a:r>
                  <a:rPr lang="en-US" altLang="zh-CN" baseline="0" dirty="0" smtClean="0"/>
                  <a:t>g</a:t>
                </a:r>
                <a:r>
                  <a:rPr lang="zh-CN" altLang="en-US" baseline="0" dirty="0" smtClean="0"/>
                  <a:t>就是损失函数在</a:t>
                </a:r>
                <a:r>
                  <a:rPr lang="en-US" altLang="zh-CN" baseline="0" dirty="0" err="1" smtClean="0"/>
                  <a:t>w_t</a:t>
                </a:r>
                <a:r>
                  <a:rPr lang="zh-CN" altLang="en-US" baseline="0" dirty="0" smtClean="0"/>
                  <a:t>这里的梯度。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做</a:t>
                </a:r>
                <a:r>
                  <a:rPr lang="en-US" altLang="zh-CN" baseline="0" dirty="0" smtClean="0"/>
                  <a:t>reduce</a:t>
                </a:r>
                <a:r>
                  <a:rPr lang="zh-CN" altLang="en-US" baseline="0" dirty="0" smtClean="0"/>
                  <a:t>操作的时候，每个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节点会把自己存的</a:t>
                </a:r>
                <a:r>
                  <a:rPr lang="en-US" altLang="zh-CN" baseline="0" dirty="0" err="1" smtClean="0"/>
                  <a:t>g_i</a:t>
                </a:r>
                <a:r>
                  <a:rPr lang="zh-CN" altLang="en-US" baseline="0" dirty="0" smtClean="0"/>
                  <a:t>全都加起来，得到一个向量。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这样一来每个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就只有一个向量。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然后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把这个向量传到</a:t>
                </a:r>
                <a:r>
                  <a:rPr lang="en-US" altLang="zh-CN" baseline="0" dirty="0" smtClean="0"/>
                  <a:t>server</a:t>
                </a:r>
                <a:r>
                  <a:rPr lang="zh-CN" altLang="en-US" baseline="0" dirty="0" smtClean="0"/>
                  <a:t>去，</a:t>
                </a:r>
                <a:r>
                  <a:rPr lang="en-US" altLang="zh-CN" baseline="0" dirty="0" smtClean="0"/>
                  <a:t>server</a:t>
                </a:r>
                <a:r>
                  <a:rPr lang="zh-CN" altLang="en-US" baseline="0" dirty="0" smtClean="0"/>
                  <a:t>把每个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的输出都加起来。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Reduce</a:t>
                </a:r>
                <a:r>
                  <a:rPr lang="zh-CN" altLang="en-US" baseline="0" dirty="0" smtClean="0"/>
                  <a:t>操作之后，</a:t>
                </a:r>
                <a:r>
                  <a:rPr lang="en-US" altLang="zh-CN" baseline="0" dirty="0" smtClean="0"/>
                  <a:t>server</a:t>
                </a:r>
                <a:r>
                  <a:rPr lang="zh-CN" altLang="en-US" baseline="0" dirty="0" smtClean="0"/>
                  <a:t>就得到了</a:t>
                </a:r>
                <a:r>
                  <a:rPr lang="en-US" altLang="zh-CN" baseline="0" dirty="0" smtClean="0"/>
                  <a:t>g</a:t>
                </a:r>
                <a:r>
                  <a:rPr lang="zh-CN" altLang="en-US" baseline="0" dirty="0" smtClean="0"/>
                  <a:t>，</a:t>
                </a:r>
                <a:r>
                  <a:rPr lang="en-US" altLang="zh-CN" baseline="0" dirty="0" smtClean="0"/>
                  <a:t>g</a:t>
                </a:r>
                <a:r>
                  <a:rPr lang="zh-CN" altLang="en-US" baseline="0" dirty="0" smtClean="0"/>
                  <a:t>就是我们需要的梯度。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=======</a:t>
                </a:r>
              </a:p>
              <a:p>
                <a:r>
                  <a:rPr lang="zh-CN" altLang="en-US" baseline="0" dirty="0" smtClean="0"/>
                  <a:t>现在</a:t>
                </a:r>
                <a:r>
                  <a:rPr lang="en-US" altLang="zh-CN" baseline="0" dirty="0" smtClean="0"/>
                  <a:t>server</a:t>
                </a:r>
                <a:r>
                  <a:rPr lang="zh-CN" altLang="en-US" baseline="0" dirty="0" smtClean="0"/>
                  <a:t>有了梯度</a:t>
                </a:r>
                <a:r>
                  <a:rPr lang="en-US" altLang="zh-CN" baseline="0" dirty="0" smtClean="0"/>
                  <a:t>g</a:t>
                </a:r>
                <a:r>
                  <a:rPr lang="zh-CN" altLang="en-US" baseline="0" dirty="0" smtClean="0"/>
                  <a:t>，</a:t>
                </a:r>
                <a:r>
                  <a:rPr lang="en-US" altLang="zh-CN" baseline="0" dirty="0" smtClean="0"/>
                  <a:t>server</a:t>
                </a:r>
                <a:r>
                  <a:rPr lang="zh-CN" altLang="en-US" baseline="0" dirty="0" smtClean="0"/>
                  <a:t>就可以做一次梯度下降，得到了新的模型参数</a:t>
                </a:r>
                <a:r>
                  <a:rPr lang="en-US" b="1" i="0">
                    <a:solidFill>
                      <a:srgbClr val="FF0000"/>
                    </a:solidFill>
                    <a:latin typeface="Cambria Math" charset="0"/>
                  </a:rPr>
                  <a:t>𝐰</a:t>
                </a:r>
                <a:r>
                  <a:rPr lang="en-US" b="1" i="0" smtClean="0">
                    <a:solidFill>
                      <a:srgbClr val="FF0000"/>
                    </a:solidFill>
                    <a:latin typeface="Cambria Math" charset="0"/>
                  </a:rPr>
                  <a:t>_(</a:t>
                </a:r>
                <a:r>
                  <a:rPr lang="en-US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b="0" i="0" smtClean="0">
                    <a:solidFill>
                      <a:srgbClr val="FF0000"/>
                    </a:solidFill>
                    <a:latin typeface="Cambria Math" charset="0"/>
                  </a:rPr>
                  <a:t>+</a:t>
                </a:r>
                <a:r>
                  <a:rPr lang="en-US" b="0" i="0" smtClean="0">
                    <a:solidFill>
                      <a:srgbClr val="FF0000"/>
                    </a:solidFill>
                    <a:latin typeface="Cambria Math" charset="0"/>
                  </a:rPr>
                  <a:t>1</a:t>
                </a:r>
                <a:r>
                  <a:rPr lang="en-US" b="1" i="0" smtClean="0">
                    <a:solidFill>
                      <a:srgbClr val="FF0000"/>
                    </a:solidFill>
                    <a:latin typeface="Cambria Math" charset="0"/>
                  </a:rPr>
                  <a:t>)</a:t>
                </a:r>
                <a:r>
                  <a:rPr lang="en-US" altLang="zh-CN" baseline="0" dirty="0" smtClean="0"/>
                  <a:t>.</a:t>
                </a:r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81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Here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I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describe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one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iteration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of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parallel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gradient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descent.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The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server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has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the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latest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model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parameter,</a:t>
                </a:r>
                <a:r>
                  <a:rPr lang="zh-CN" altLang="en-US" sz="12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200" baseline="0" dirty="0" smtClean="0"/>
                  <a:t>.</a:t>
                </a:r>
              </a:p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does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store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data.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Here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I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describe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one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iteration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of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parallel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gradient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descent.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The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server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has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the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latest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model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parameter,</a:t>
                </a:r>
                <a:r>
                  <a:rPr lang="zh-CN" altLang="en-US" sz="1200" baseline="0" dirty="0" smtClean="0"/>
                  <a:t> </a:t>
                </a:r>
                <a:r>
                  <a:rPr lang="en-US" sz="1200" b="1" i="0">
                    <a:solidFill>
                      <a:srgbClr val="FF0000"/>
                    </a:solidFill>
                    <a:latin typeface="Cambria Math" charset="0"/>
                  </a:rPr>
                  <a:t>𝐰</a:t>
                </a:r>
                <a:r>
                  <a:rPr lang="en-US" sz="1200" b="1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200" baseline="0" dirty="0" smtClean="0"/>
                  <a:t>.</a:t>
                </a:r>
              </a:p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does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store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data.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partitioned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nodes.</a:t>
            </a:r>
          </a:p>
          <a:p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parallelism.</a:t>
            </a:r>
          </a:p>
          <a:p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subset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x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3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iteration,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server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broadcasts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latest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parameter,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aseline="0" dirty="0" smtClean="0"/>
                  <a:t>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workers.</a:t>
                </a:r>
              </a:p>
              <a:p>
                <a:r>
                  <a:rPr lang="en-US" altLang="zh-CN" baseline="0" dirty="0" smtClean="0"/>
                  <a:t>Each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copy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aseline="0" dirty="0" smtClean="0"/>
                  <a:t>.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each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iteration,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server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broadcasts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latest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parameter,</a:t>
                </a:r>
                <a:r>
                  <a:rPr lang="zh-CN" altLang="en-US" baseline="0" dirty="0" smtClean="0"/>
                  <a:t> </a:t>
                </a:r>
                <a:r>
                  <a:rPr lang="en-US" sz="1200" b="1" i="0">
                    <a:solidFill>
                      <a:srgbClr val="FF0000"/>
                    </a:solidFill>
                    <a:latin typeface="Cambria Math" charset="0"/>
                  </a:rPr>
                  <a:t>𝐰</a:t>
                </a:r>
                <a:r>
                  <a:rPr lang="en-US" sz="1200" b="1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baseline="0" dirty="0" smtClean="0"/>
                  <a:t>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workers.</a:t>
                </a:r>
              </a:p>
              <a:p>
                <a:r>
                  <a:rPr lang="en-US" altLang="zh-CN" baseline="0" dirty="0" smtClean="0"/>
                  <a:t>Each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copy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sz="1200" b="1" i="0">
                    <a:solidFill>
                      <a:srgbClr val="FF0000"/>
                    </a:solidFill>
                    <a:latin typeface="Cambria Math" charset="0"/>
                  </a:rPr>
                  <a:t>𝐰</a:t>
                </a:r>
                <a:r>
                  <a:rPr lang="en-US" sz="1200" b="1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baseline="0" dirty="0" smtClean="0"/>
                  <a:t>.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0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workers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perform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computation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parallel.</a:t>
                </a:r>
              </a:p>
              <a:p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data,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x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y,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parameters,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are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mapped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z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vectors.</a:t>
                </a:r>
              </a:p>
              <a:p>
                <a:r>
                  <a:rPr lang="en-US" altLang="zh-CN" baseline="0" dirty="0" smtClean="0"/>
                  <a:t>====================================</a:t>
                </a:r>
              </a:p>
              <a:p>
                <a:r>
                  <a:rPr lang="en-US" altLang="zh-CN" baseline="0" dirty="0" smtClean="0"/>
                  <a:t>Vector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computed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equation.</a:t>
                </a:r>
              </a:p>
              <a:p>
                <a:r>
                  <a:rPr lang="en-US" altLang="zh-CN" baseline="0" dirty="0" smtClean="0"/>
                  <a:t>It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depends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on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 i="0" smtClean="0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charset="0"/>
                      </a:rPr>
                      <m:t>,</m:t>
                    </m:r>
                    <m:r>
                      <a:rPr lang="zh-CN" altLang="en-US" sz="12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aseline="0" dirty="0" smtClean="0"/>
                  <a:t>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pairs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x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y,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thereby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get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vectors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aseline="0" dirty="0" smtClean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Look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figure.</a:t>
                </a:r>
              </a:p>
              <a:p>
                <a:r>
                  <a:rPr lang="en-US" altLang="zh-CN" baseline="0" dirty="0" smtClean="0"/>
                  <a:t>====================================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depends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pair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x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also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number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z’s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same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data.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workers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perform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computation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parallel.</a:t>
                </a:r>
              </a:p>
              <a:p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data,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x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y,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parameters,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are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mapped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z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vectors.</a:t>
                </a:r>
              </a:p>
              <a:p>
                <a:r>
                  <a:rPr lang="en-US" altLang="zh-CN" baseline="0" dirty="0" smtClean="0"/>
                  <a:t>====================================</a:t>
                </a:r>
              </a:p>
              <a:p>
                <a:r>
                  <a:rPr lang="en-US" altLang="zh-CN" baseline="0" dirty="0" smtClean="0"/>
                  <a:t>Vector</a:t>
                </a:r>
                <a:r>
                  <a:rPr lang="zh-CN" altLang="en-US" baseline="0" dirty="0" smtClean="0"/>
                  <a:t> </a:t>
                </a:r>
                <a:r>
                  <a:rPr lang="en-US" altLang="zh-CN" sz="1200" b="1" i="0">
                    <a:latin typeface="Cambria Math" charset="0"/>
                  </a:rPr>
                  <a:t>𝐳</a:t>
                </a:r>
                <a:r>
                  <a:rPr lang="en-US" altLang="zh-CN" sz="1200" b="1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𝑖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computed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equation.</a:t>
                </a:r>
              </a:p>
              <a:p>
                <a:r>
                  <a:rPr lang="en-US" altLang="zh-CN" baseline="0" dirty="0" smtClean="0"/>
                  <a:t>It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depends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on</a:t>
                </a:r>
                <a:r>
                  <a:rPr lang="zh-CN" altLang="en-US" baseline="0" dirty="0" smtClean="0"/>
                  <a:t> </a:t>
                </a:r>
                <a:r>
                  <a:rPr lang="en-US" altLang="zh-CN" sz="1200" b="1" i="0" smtClean="0">
                    <a:latin typeface="Cambria Math" charset="0"/>
                  </a:rPr>
                  <a:t>𝐱_</a:t>
                </a:r>
                <a:r>
                  <a:rPr lang="en-US" altLang="zh-CN" sz="1200" i="0">
                    <a:latin typeface="Cambria Math" charset="0"/>
                  </a:rPr>
                  <a:t>𝑖</a:t>
                </a:r>
                <a:r>
                  <a:rPr lang="en-US" altLang="zh-CN" sz="1200" b="0" i="0" smtClean="0">
                    <a:latin typeface="Cambria Math" charset="0"/>
                  </a:rPr>
                  <a:t>,</a:t>
                </a:r>
                <a:r>
                  <a:rPr lang="zh-CN" altLang="en-US" sz="1200" b="0" i="0" smtClean="0">
                    <a:latin typeface="Cambria Math" charset="0"/>
                  </a:rPr>
                  <a:t> </a:t>
                </a:r>
                <a:r>
                  <a:rPr lang="en-US" altLang="zh-CN" sz="1200" b="0" i="0" smtClean="0">
                    <a:latin typeface="Cambria Math" charset="0"/>
                  </a:rPr>
                  <a:t>𝑦_𝑖</a:t>
                </a:r>
                <a:r>
                  <a:rPr lang="en-US" altLang="zh-CN" baseline="0" dirty="0" smtClean="0"/>
                  <a:t>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charset="0"/>
                  </a:rPr>
                  <a:t>𝐰</a:t>
                </a:r>
                <a:r>
                  <a:rPr lang="en-US" altLang="zh-CN" sz="1200" b="1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pairs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x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y,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thereby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get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vectors</a:t>
                </a:r>
                <a:r>
                  <a:rPr lang="zh-CN" altLang="en-US" baseline="0" dirty="0" smtClean="0"/>
                  <a:t> </a:t>
                </a:r>
                <a:r>
                  <a:rPr lang="en-US" altLang="zh-CN" sz="1200" b="1" i="0">
                    <a:latin typeface="Cambria Math" charset="0"/>
                  </a:rPr>
                  <a:t>𝐳</a:t>
                </a:r>
                <a:r>
                  <a:rPr lang="en-US" altLang="zh-CN" sz="1200" b="1" i="0" smtClean="0">
                    <a:latin typeface="Cambria Math" charset="0"/>
                  </a:rPr>
                  <a:t>_</a:t>
                </a:r>
                <a:r>
                  <a:rPr lang="en-US" altLang="zh-CN" sz="1200" b="0" i="0" smtClean="0">
                    <a:latin typeface="Cambria Math" charset="0"/>
                  </a:rPr>
                  <a:t>1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sz="1200" b="1" i="0">
                    <a:latin typeface="Cambria Math" charset="0"/>
                  </a:rPr>
                  <a:t>𝐳</a:t>
                </a:r>
                <a:r>
                  <a:rPr lang="en-US" altLang="zh-CN" sz="1200" b="1" i="0" smtClean="0">
                    <a:latin typeface="Cambria Math" charset="0"/>
                  </a:rPr>
                  <a:t>_</a:t>
                </a:r>
                <a:r>
                  <a:rPr lang="en-US" altLang="zh-CN" sz="1200" b="0" i="0" smtClean="0">
                    <a:latin typeface="Cambria Math" charset="0"/>
                  </a:rPr>
                  <a:t>𝑛</a:t>
                </a:r>
                <a:r>
                  <a:rPr lang="en-US" altLang="zh-CN" baseline="0" dirty="0" smtClean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Look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figure.</a:t>
                </a:r>
              </a:p>
              <a:p>
                <a:r>
                  <a:rPr lang="en-US" altLang="zh-CN" baseline="0" dirty="0" smtClean="0"/>
                  <a:t>====================================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depends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pair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x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also</a:t>
                </a:r>
                <a:r>
                  <a:rPr lang="zh-CN" altLang="en-US" baseline="0" dirty="0" smtClean="0"/>
                  <a:t> 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charset="0"/>
                  </a:rPr>
                  <a:t>𝐰</a:t>
                </a:r>
                <a:r>
                  <a:rPr lang="en-US" altLang="zh-CN" sz="1200" b="1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number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z’s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same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data.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aseline="0" dirty="0" smtClean="0"/>
                  <a:t>Third, when the reduce function is executed, every worker adds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up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its local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z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vectors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to get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i="1" baseline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b="0" i="1" baseline="0" smtClean="0">
                            <a:latin typeface="Cambria Math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altLang="zh-CN" sz="1200" baseline="0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aseline="0" dirty="0" smtClean="0"/>
                  <a:t>Third, when the reduce function is executed, every worker adds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up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its </a:t>
                </a:r>
                <a:r>
                  <a:rPr lang="en-US" altLang="zh-CN" sz="1200" baseline="0" dirty="0" smtClean="0"/>
                  <a:t>local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z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vectors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to </a:t>
                </a:r>
                <a:r>
                  <a:rPr lang="en-US" altLang="zh-CN" sz="1200" baseline="0" dirty="0" smtClean="0"/>
                  <a:t>get </a:t>
                </a:r>
                <a:r>
                  <a:rPr lang="en-US" altLang="zh-CN" sz="1200" b="0" i="0" baseline="0" smtClean="0">
                    <a:latin typeface="Cambria Math" charset="0"/>
                  </a:rPr>
                  <a:t>𝑔 ̃</a:t>
                </a:r>
                <a:r>
                  <a:rPr lang="en-US" altLang="zh-CN" sz="1200" baseline="0" dirty="0" smtClean="0"/>
                  <a:t>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The workers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200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0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baseline="0" dirty="0" smtClean="0"/>
                  <a:t> to the server, and the server adds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them up.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============================</a:t>
                </a:r>
              </a:p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b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𝐠</m:t>
                        </m:r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divided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resulting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loss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function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at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reduce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operations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two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steps.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============================</a:t>
                </a:r>
              </a:p>
              <a:p>
                <a:r>
                  <a:rPr lang="en-US" altLang="zh-CN" baseline="0" dirty="0" smtClean="0"/>
                  <a:t>First,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each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node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locally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adds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up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its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z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get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b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𝐠</m:t>
                        </m:r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============================</a:t>
                </a:r>
              </a:p>
              <a:p>
                <a:r>
                  <a:rPr lang="en-US" altLang="zh-CN" dirty="0" smtClean="0"/>
                  <a:t>Second,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server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collects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b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𝐠</m:t>
                        </m:r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take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their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sum.</a:t>
                </a:r>
              </a:p>
              <a:p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way,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workers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send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only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server.</a:t>
                </a:r>
              </a:p>
              <a:p>
                <a:r>
                  <a:rPr lang="en-US" altLang="zh-CN" baseline="0" dirty="0" smtClean="0"/>
                  <a:t>If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workers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don’t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perform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reduce,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communication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would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vectors,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B0F0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sz="1200" i="1">
                        <a:solidFill>
                          <a:srgbClr val="00B0F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1200" i="1">
                        <a:solidFill>
                          <a:srgbClr val="00B0F0"/>
                        </a:solidFill>
                        <a:latin typeface="Cambria Math" charset="0"/>
                      </a:rPr>
                      <m:t>⋯,</m:t>
                    </m:r>
                    <m:r>
                      <a:rPr lang="zh-CN" altLang="en-US" sz="1200" i="1">
                        <a:solidFill>
                          <a:srgbClr val="00B0F0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00B0F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aseline="0" dirty="0" smtClean="0"/>
                  <a:t>.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The workers send </a:t>
                </a:r>
                <a:r>
                  <a:rPr lang="en-US" altLang="zh-CN" sz="1200" b="1" i="0">
                    <a:latin typeface="Cambria Math" charset="0"/>
                  </a:rPr>
                  <a:t>𝐠</a:t>
                </a:r>
                <a:r>
                  <a:rPr lang="en-US" altLang="zh-CN" sz="1200" b="1" i="0" smtClean="0">
                    <a:latin typeface="Cambria Math" charset="0"/>
                  </a:rPr>
                  <a:t> ̃_</a:t>
                </a:r>
                <a:r>
                  <a:rPr lang="en-US" altLang="zh-CN" sz="1200" i="0">
                    <a:latin typeface="Cambria Math" charset="0"/>
                  </a:rPr>
                  <a:t>𝑖</a:t>
                </a:r>
                <a:r>
                  <a:rPr lang="en-US" altLang="zh-CN" sz="1200" baseline="0" dirty="0" smtClean="0"/>
                  <a:t> to the server, and the server </a:t>
                </a:r>
                <a:r>
                  <a:rPr lang="en-US" altLang="zh-CN" sz="1200" baseline="0" dirty="0" smtClean="0"/>
                  <a:t>adds</a:t>
                </a:r>
                <a:r>
                  <a:rPr lang="zh-CN" altLang="en-US" sz="1200" baseline="0" dirty="0" smtClean="0"/>
                  <a:t> </a:t>
                </a:r>
                <a:r>
                  <a:rPr lang="en-US" altLang="zh-CN" sz="1200" baseline="0" dirty="0" smtClean="0"/>
                  <a:t>them </a:t>
                </a:r>
                <a:r>
                  <a:rPr lang="en-US" altLang="zh-CN" sz="1200" baseline="0" dirty="0" smtClean="0"/>
                  <a:t>up</a:t>
                </a:r>
                <a:r>
                  <a:rPr lang="en-US" altLang="zh-CN" sz="1200" baseline="0" dirty="0" smtClean="0"/>
                  <a:t>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============================</a:t>
                </a:r>
                <a:endParaRPr lang="en-US" altLang="zh-CN" sz="1200" baseline="0" dirty="0" smtClean="0"/>
              </a:p>
              <a:p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sz="1200" b="1" i="0">
                    <a:solidFill>
                      <a:schemeClr val="accent1"/>
                    </a:solidFill>
                    <a:latin typeface="Cambria Math" charset="0"/>
                  </a:rPr>
                  <a:t>𝐠</a:t>
                </a:r>
                <a:r>
                  <a:rPr lang="en-US" altLang="zh-CN" sz="1200" b="1" i="0" smtClean="0">
                    <a:solidFill>
                      <a:schemeClr val="accent1"/>
                    </a:solidFill>
                    <a:latin typeface="Cambria Math" charset="0"/>
                  </a:rPr>
                  <a:t> ̃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divided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resulting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loss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function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at</a:t>
                </a:r>
                <a:r>
                  <a:rPr lang="zh-CN" altLang="en-US" baseline="0" dirty="0" smtClean="0"/>
                  <a:t> </a:t>
                </a:r>
                <a:r>
                  <a:rPr lang="en-US" sz="1200" b="1" i="0">
                    <a:solidFill>
                      <a:srgbClr val="FF0000"/>
                    </a:solidFill>
                    <a:latin typeface="Cambria Math" charset="0"/>
                  </a:rPr>
                  <a:t>𝐰</a:t>
                </a:r>
                <a:r>
                  <a:rPr lang="en-US" sz="1200" b="1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reduce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operations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two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steps.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============================</a:t>
                </a:r>
              </a:p>
              <a:p>
                <a:r>
                  <a:rPr lang="en-US" altLang="zh-CN" baseline="0" dirty="0" smtClean="0"/>
                  <a:t>First,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each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worker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node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locally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adds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up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its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z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get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sz="1200" b="1" i="0">
                    <a:solidFill>
                      <a:schemeClr val="accent1"/>
                    </a:solidFill>
                    <a:latin typeface="Cambria Math" charset="0"/>
                  </a:rPr>
                  <a:t>𝐠</a:t>
                </a:r>
                <a:r>
                  <a:rPr lang="en-US" altLang="zh-CN" sz="1200" b="1" i="0" smtClean="0">
                    <a:solidFill>
                      <a:schemeClr val="accent1"/>
                    </a:solidFill>
                    <a:latin typeface="Cambria Math" charset="0"/>
                  </a:rPr>
                  <a:t> ̃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aseline="0" dirty="0" smtClean="0"/>
                  <a:t>============================</a:t>
                </a:r>
              </a:p>
              <a:p>
                <a:r>
                  <a:rPr lang="en-US" altLang="zh-CN" dirty="0" smtClean="0"/>
                  <a:t>Second,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server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collects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sz="1200" b="1" i="0">
                    <a:solidFill>
                      <a:schemeClr val="accent1"/>
                    </a:solidFill>
                    <a:latin typeface="Cambria Math" charset="0"/>
                  </a:rPr>
                  <a:t>𝐠</a:t>
                </a:r>
                <a:r>
                  <a:rPr lang="en-US" altLang="zh-CN" sz="1200" b="1" i="0" smtClean="0">
                    <a:solidFill>
                      <a:schemeClr val="accent1"/>
                    </a:solidFill>
                    <a:latin typeface="Cambria Math" charset="0"/>
                  </a:rPr>
                  <a:t> ̃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take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their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sum.</a:t>
                </a:r>
              </a:p>
              <a:p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way,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workers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send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only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server.</a:t>
                </a:r>
              </a:p>
              <a:p>
                <a:r>
                  <a:rPr lang="en-US" altLang="zh-CN" baseline="0" dirty="0" smtClean="0"/>
                  <a:t>If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workers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don’t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perform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local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reduce,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communication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would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all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vectors,</a:t>
                </a:r>
                <a:r>
                  <a:rPr lang="zh-CN" altLang="en-US" baseline="0" dirty="0" smtClean="0"/>
                  <a:t> </a:t>
                </a:r>
                <a:r>
                  <a:rPr lang="en-US" altLang="zh-CN" sz="1200" b="1" i="0">
                    <a:solidFill>
                      <a:srgbClr val="00B0F0"/>
                    </a:solidFill>
                    <a:latin typeface="Cambria Math" charset="0"/>
                  </a:rPr>
                  <a:t>𝐳</a:t>
                </a:r>
                <a:r>
                  <a:rPr lang="en-US" altLang="zh-CN" sz="1200" b="1" i="0" smtClean="0">
                    <a:solidFill>
                      <a:srgbClr val="00B0F0"/>
                    </a:solidFill>
                    <a:latin typeface="Cambria Math" charset="0"/>
                  </a:rPr>
                  <a:t>_</a:t>
                </a:r>
                <a:r>
                  <a:rPr lang="en-US" altLang="zh-CN" sz="1200" i="0">
                    <a:solidFill>
                      <a:srgbClr val="00B0F0"/>
                    </a:solidFill>
                    <a:latin typeface="Cambria Math" charset="0"/>
                  </a:rPr>
                  <a:t>1,</a:t>
                </a:r>
                <a:r>
                  <a:rPr lang="zh-CN" altLang="en-US" sz="1200" i="0">
                    <a:solidFill>
                      <a:srgbClr val="00B0F0"/>
                    </a:solidFill>
                    <a:latin typeface="Cambria Math" charset="0"/>
                  </a:rPr>
                  <a:t> </a:t>
                </a:r>
                <a:r>
                  <a:rPr lang="en-US" altLang="zh-CN" sz="1200" i="0">
                    <a:solidFill>
                      <a:srgbClr val="00B0F0"/>
                    </a:solidFill>
                    <a:latin typeface="Cambria Math" charset="0"/>
                  </a:rPr>
                  <a:t>⋯,</a:t>
                </a:r>
                <a:r>
                  <a:rPr lang="zh-CN" altLang="en-US" sz="1200" i="0">
                    <a:solidFill>
                      <a:srgbClr val="00B0F0"/>
                    </a:solidFill>
                    <a:latin typeface="Cambria Math" charset="0"/>
                  </a:rPr>
                  <a:t> </a:t>
                </a:r>
                <a:r>
                  <a:rPr lang="en-US" altLang="zh-CN" sz="1200" b="1" i="0">
                    <a:solidFill>
                      <a:srgbClr val="00B0F0"/>
                    </a:solidFill>
                    <a:latin typeface="Cambria Math" charset="0"/>
                  </a:rPr>
                  <a:t>𝐳_</a:t>
                </a:r>
                <a:r>
                  <a:rPr lang="en-US" altLang="zh-CN" sz="1200" i="0">
                    <a:solidFill>
                      <a:srgbClr val="00B0F0"/>
                    </a:solidFill>
                    <a:latin typeface="Cambria Math" charset="0"/>
                  </a:rPr>
                  <a:t>𝑛</a:t>
                </a:r>
                <a:r>
                  <a:rPr lang="en-US" altLang="zh-CN" baseline="0" dirty="0" smtClean="0"/>
                  <a:t>.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training.</a:t>
            </a:r>
          </a:p>
          <a:p>
            <a:r>
              <a:rPr lang="en-US" altLang="zh-CN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finish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training 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couple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hours?</a:t>
            </a:r>
          </a:p>
          <a:p>
            <a:r>
              <a:rPr lang="en-US" altLang="zh-CN" baseline="0" dirty="0" smtClean="0"/>
              <a:t>The solution is parallel computing.</a:t>
            </a:r>
          </a:p>
          <a:p>
            <a:r>
              <a:rPr lang="en-US" altLang="zh-CN" baseline="0" dirty="0" smtClean="0"/>
              <a:t>It takes a single GPU 14 days.</a:t>
            </a:r>
          </a:p>
          <a:p>
            <a:r>
              <a:rPr lang="en-US" altLang="zh-CN" baseline="0" dirty="0" smtClean="0"/>
              <a:t>If you have 20 GPUs, it may take less than one day.</a:t>
            </a:r>
          </a:p>
          <a:p>
            <a:r>
              <a:rPr lang="en-US" altLang="zh-CN" baseline="0" dirty="0" smtClean="0"/>
              <a:t>Typically, with more processors, the training will take less time to complete.</a:t>
            </a:r>
          </a:p>
          <a:p>
            <a:r>
              <a:rPr lang="en-US" altLang="zh-CN" baseline="0" dirty="0" smtClean="0"/>
              <a:t>Parallel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means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using multiple processors simultaneously and collaboratively to do computation.</a:t>
            </a:r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那该怎么办呢？这就是我要讲的：用并行计算来减少时间。</a:t>
            </a:r>
            <a:endParaRPr lang="en-US" altLang="zh-CN" dirty="0" smtClean="0"/>
          </a:p>
          <a:p>
            <a:r>
              <a:rPr lang="zh-CN" altLang="en-US" dirty="0" smtClean="0"/>
              <a:t>如果你有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，说不定不到一天时间就能完成一次训练了。</a:t>
            </a:r>
            <a:endParaRPr lang="en-US" altLang="zh-CN" dirty="0" smtClean="0"/>
          </a:p>
          <a:p>
            <a:r>
              <a:rPr lang="en-US" altLang="zh-CN" dirty="0" smtClean="0"/>
              <a:t>----</a:t>
            </a:r>
          </a:p>
          <a:p>
            <a:r>
              <a:rPr lang="zh-CN" altLang="en-US" dirty="0" smtClean="0"/>
              <a:t>这里的时间是指墙上钟表的时间，交</a:t>
            </a:r>
            <a:r>
              <a:rPr lang="en-US" altLang="zh-CN" dirty="0" smtClean="0"/>
              <a:t>wall-clock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时间是不同概念。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时间是指所有参与计算的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的总时间。你有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，全都运行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时间就是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天。</a:t>
            </a:r>
            <a:endParaRPr lang="en-US" altLang="zh-CN" dirty="0" smtClean="0"/>
          </a:p>
          <a:p>
            <a:r>
              <a:rPr lang="zh-CN" altLang="en-US" dirty="0" smtClean="0"/>
              <a:t>做并行计算可以减少钟表时间，比如从</a:t>
            </a:r>
            <a:r>
              <a:rPr lang="en-US" altLang="zh-CN" dirty="0" smtClean="0"/>
              <a:t>14</a:t>
            </a:r>
            <a:r>
              <a:rPr lang="zh-CN" altLang="en-US" dirty="0" smtClean="0"/>
              <a:t>天降到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天。</a:t>
            </a:r>
            <a:endParaRPr lang="en-US" altLang="zh-CN" dirty="0" smtClean="0"/>
          </a:p>
          <a:p>
            <a:r>
              <a:rPr lang="zh-CN" altLang="en-US" dirty="0" smtClean="0"/>
              <a:t>但是并行计算是不会减少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时间的，因为总计算量并没有减少。</a:t>
            </a:r>
            <a:endParaRPr lang="en-US" dirty="0" smtClean="0"/>
          </a:p>
          <a:p>
            <a:r>
              <a:rPr lang="en-US" altLang="zh-CN" dirty="0" smtClean="0"/>
              <a:t>----</a:t>
            </a:r>
          </a:p>
          <a:p>
            <a:r>
              <a:rPr lang="zh-CN" altLang="en-US" dirty="0" smtClean="0"/>
              <a:t>你可能会问，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已经提供了现成的多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并行计算，那我一个搞机器学习的还学并行计算干嘛？</a:t>
            </a:r>
            <a:endParaRPr lang="en-US" altLang="zh-CN" dirty="0" smtClean="0"/>
          </a:p>
          <a:p>
            <a:r>
              <a:rPr lang="zh-CN" altLang="en-US" dirty="0" smtClean="0"/>
              <a:t>你可能不会自己去写并行计算代码，但你需要知道并行计算的原理。</a:t>
            </a:r>
            <a:endParaRPr lang="en-US" altLang="zh-CN" dirty="0" smtClean="0"/>
          </a:p>
          <a:p>
            <a:r>
              <a:rPr lang="zh-CN" altLang="en-US" dirty="0" smtClean="0"/>
              <a:t>否则当你程序不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的时候，你根本不知道问题出在哪。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422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gradient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computed,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server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gradient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descent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Each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round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algorithm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performs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gradient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descent.</a:t>
            </a:r>
            <a:endParaRPr lang="en-US" dirty="0" smtClean="0"/>
          </a:p>
          <a:p>
            <a:r>
              <a:rPr lang="en-US" altLang="zh-CN" baseline="0" dirty="0" smtClean="0"/>
              <a:t>This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repeated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many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w.</a:t>
            </a:r>
          </a:p>
          <a:p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end,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converges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optimal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solution.</a:t>
            </a:r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04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 smtClean="0"/>
                  <a:t>Let’s calculate the time cost.</a:t>
                </a:r>
              </a:p>
              <a:p>
                <a:r>
                  <a:rPr lang="en-US" altLang="zh-CN" sz="1600" baseline="0" dirty="0" smtClean="0"/>
                  <a:t>If we use m workers, then ever worker stores 1/m of the data and performs 1/m of the computation.</a:t>
                </a:r>
              </a:p>
              <a:p>
                <a:r>
                  <a:rPr lang="en-US" altLang="zh-CN" sz="1600" baseline="0" dirty="0" smtClean="0"/>
                  <a:t>======</a:t>
                </a:r>
              </a:p>
              <a:p>
                <a:r>
                  <a:rPr lang="en-US" altLang="zh-CN" sz="1600" baseline="0" dirty="0" smtClean="0"/>
                  <a:t>So the runtime is reduced to 1/m of the original.</a:t>
                </a:r>
              </a:p>
              <a:p>
                <a:r>
                  <a:rPr lang="en-US" altLang="zh-CN" sz="1600" baseline="0" dirty="0" smtClean="0"/>
                  <a:t>Am I correct? Is the runtime reduced to 1/m of the original?</a:t>
                </a:r>
              </a:p>
              <a:p>
                <a:r>
                  <a:rPr lang="en-US" altLang="zh-CN" sz="1600" baseline="0" dirty="0" smtClean="0"/>
                  <a:t>======</a:t>
                </a:r>
              </a:p>
              <a:p>
                <a:r>
                  <a:rPr lang="en-US" altLang="zh-CN" sz="1600" baseline="0" dirty="0" smtClean="0"/>
                  <a:t>Ideally, if there is no communication cost, then the runtime is reduced to 1/m.</a:t>
                </a:r>
              </a:p>
              <a:p>
                <a:r>
                  <a:rPr lang="en-US" altLang="zh-CN" sz="1600" baseline="0" dirty="0" smtClean="0"/>
                  <a:t>However, it’s just the ideal case.</a:t>
                </a:r>
              </a:p>
              <a:p>
                <a:r>
                  <a:rPr lang="en-US" altLang="zh-CN" sz="1600" baseline="0" dirty="0" smtClean="0"/>
                  <a:t>----</a:t>
                </a:r>
              </a:p>
              <a:p>
                <a:r>
                  <a:rPr lang="en-US" altLang="zh-CN" sz="1600" baseline="0" dirty="0" smtClean="0"/>
                  <a:t>In practice, the communication cost is not negligible.</a:t>
                </a:r>
              </a:p>
              <a:p>
                <a:r>
                  <a:rPr lang="en-US" altLang="zh-CN" sz="1600" baseline="0" dirty="0" smtClean="0"/>
                  <a:t>The broadcast and reduce operations need communication and cost time.</a:t>
                </a:r>
              </a:p>
              <a:p>
                <a:r>
                  <a:rPr lang="en-US" altLang="zh-CN" sz="1600" baseline="0" dirty="0" smtClean="0"/>
                  <a:t>----</a:t>
                </a:r>
              </a:p>
              <a:p>
                <a:r>
                  <a:rPr lang="en-US" altLang="zh-CN" sz="1600" baseline="0" dirty="0" smtClean="0"/>
                  <a:t>Synchronization also costs time.</a:t>
                </a:r>
              </a:p>
              <a:p>
                <a:r>
                  <a:rPr lang="en-US" altLang="zh-CN" sz="1600" baseline="0" dirty="0" smtClean="0"/>
                  <a:t>Before performing reduce, all the workers must finish their map operation.</a:t>
                </a:r>
              </a:p>
              <a:p>
                <a:r>
                  <a:rPr lang="en-US" altLang="zh-CN" sz="1600" baseline="0" dirty="0" smtClean="0"/>
                  <a:t>If one worker is slow, then everyone must wait for the slow worker.</a:t>
                </a:r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如果我们用</a:t>
                </a:r>
                <a:r>
                  <a:rPr lang="en-US" altLang="zh-CN" sz="1600" baseline="0" dirty="0" smtClean="0"/>
                  <a:t>m</a:t>
                </a:r>
                <a:r>
                  <a:rPr lang="zh-CN" altLang="en-US" sz="1600" baseline="0" dirty="0" smtClean="0"/>
                  <a:t>个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节点，那么每个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只存储</a:t>
                </a:r>
                <a:r>
                  <a:rPr lang="en-US" altLang="zh-CN" sz="1600" baseline="0" dirty="0" smtClean="0"/>
                  <a:t>m</a:t>
                </a:r>
                <a:r>
                  <a:rPr lang="zh-CN" altLang="en-US" sz="1600" baseline="0" dirty="0" smtClean="0"/>
                  <a:t>分之一的数据，每一个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节点只做</a:t>
                </a:r>
                <a:r>
                  <a:rPr lang="en-US" altLang="zh-CN" sz="1600" baseline="0" dirty="0" smtClean="0"/>
                  <a:t>m</a:t>
                </a:r>
                <a:r>
                  <a:rPr lang="zh-CN" altLang="en-US" sz="1600" baseline="0" dirty="0" smtClean="0"/>
                  <a:t>分之一的计算。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=====</a:t>
                </a:r>
              </a:p>
              <a:p>
                <a:r>
                  <a:rPr lang="zh-CN" altLang="en-US" sz="1600" baseline="0" dirty="0" smtClean="0"/>
                  <a:t>那么算法运行时间是不是计算减少到原来的</a:t>
                </a:r>
                <a:r>
                  <a:rPr lang="en-US" altLang="zh-CN" sz="1600" baseline="0" dirty="0" smtClean="0"/>
                  <a:t>1/m</a:t>
                </a:r>
                <a:r>
                  <a:rPr lang="zh-CN" altLang="en-US" sz="1600" baseline="0" dirty="0" smtClean="0"/>
                  <a:t>呢？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=====</a:t>
                </a:r>
              </a:p>
              <a:p>
                <a:r>
                  <a:rPr lang="zh-CN" altLang="en-US" sz="1600" baseline="0" dirty="0" smtClean="0"/>
                  <a:t>理想情况下，时间会减小到</a:t>
                </a:r>
                <a:r>
                  <a:rPr lang="en-US" altLang="zh-CN" sz="1600" baseline="0" dirty="0" smtClean="0"/>
                  <a:t>1/m</a:t>
                </a:r>
                <a:r>
                  <a:rPr lang="zh-CN" altLang="en-US" sz="1600" baseline="0" dirty="0" smtClean="0"/>
                  <a:t>。可惜实际上并没有这么大的加速。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虽然计算量减小到</a:t>
                </a:r>
                <a:r>
                  <a:rPr lang="en-US" altLang="zh-CN" sz="1600" baseline="0" dirty="0" smtClean="0"/>
                  <a:t>1/m</a:t>
                </a:r>
                <a:r>
                  <a:rPr lang="zh-CN" altLang="en-US" sz="1600" baseline="0" dirty="0" smtClean="0"/>
                  <a:t>，然而并行计算会有通信和同步的代价。通信和同步也都是要花时间的。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如果把通信和同步的时间也算上，那么加速肯定不会有</a:t>
                </a:r>
                <a:r>
                  <a:rPr lang="en-US" altLang="zh-CN" sz="1600" baseline="0" dirty="0" smtClean="0"/>
                  <a:t>m</a:t>
                </a:r>
                <a:r>
                  <a:rPr lang="zh-CN" altLang="en-US" sz="1600" baseline="0" dirty="0" smtClean="0"/>
                  <a:t>倍。</a:t>
                </a:r>
                <a:endParaRPr lang="en-US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 smtClean="0"/>
                  <a:t>This is the procedure of one iteration.</a:t>
                </a:r>
              </a:p>
              <a:p>
                <a:r>
                  <a:rPr lang="en-US" altLang="zh-CN" sz="1600" baseline="0" dirty="0" smtClean="0"/>
                  <a:t>First, the server broadcasts </a:t>
                </a:r>
                <a:r>
                  <a:rPr lang="en-US" sz="1600" b="1" i="0">
                    <a:solidFill>
                      <a:srgbClr val="FF0000"/>
                    </a:solidFill>
                    <a:latin typeface="Cambria Math" charset="0"/>
                  </a:rPr>
                  <a:t>𝐰</a:t>
                </a:r>
                <a:r>
                  <a:rPr lang="en-US" sz="1600" b="1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baseline="0" dirty="0" smtClean="0"/>
                  <a:t> to all the worker nodes.</a:t>
                </a:r>
              </a:p>
              <a:p>
                <a:r>
                  <a:rPr lang="en-US" altLang="zh-CN" sz="1600" baseline="0" dirty="0" smtClean="0"/>
                  <a:t>Second, every worker node locally performs a map function to compute the gradients.</a:t>
                </a:r>
              </a:p>
              <a:p>
                <a:r>
                  <a:rPr lang="en-US" altLang="zh-CN" sz="1600" baseline="0" dirty="0" smtClean="0"/>
                  <a:t>Third, when the reduce function is executed, every worker sums its own gradients to get </a:t>
                </a:r>
                <a:r>
                  <a:rPr lang="en-US" altLang="zh-CN" sz="1600" b="1" i="0">
                    <a:latin typeface="Cambria Math" charset="0"/>
                  </a:rPr>
                  <a:t>𝐠</a:t>
                </a:r>
                <a:r>
                  <a:rPr lang="en-US" altLang="zh-CN" sz="1600" b="1" i="0" smtClean="0">
                    <a:latin typeface="Cambria Math" charset="0"/>
                  </a:rPr>
                  <a:t> ̃_</a:t>
                </a:r>
                <a:r>
                  <a:rPr lang="en-US" altLang="zh-CN" sz="1600" i="0">
                    <a:latin typeface="Cambria Math" charset="0"/>
                  </a:rPr>
                  <a:t>𝑖</a:t>
                </a:r>
                <a:r>
                  <a:rPr lang="en-US" altLang="zh-CN" sz="1600" baseline="0" dirty="0" smtClean="0"/>
                  <a:t>.</a:t>
                </a:r>
              </a:p>
              <a:p>
                <a:r>
                  <a:rPr lang="en-US" altLang="zh-CN" sz="1600" baseline="0" dirty="0" smtClean="0"/>
                  <a:t>The workers send </a:t>
                </a:r>
                <a:r>
                  <a:rPr lang="en-US" altLang="zh-CN" sz="1600" b="1" i="0">
                    <a:latin typeface="Cambria Math" charset="0"/>
                  </a:rPr>
                  <a:t>𝐠</a:t>
                </a:r>
                <a:r>
                  <a:rPr lang="en-US" altLang="zh-CN" sz="1600" b="1" i="0" smtClean="0">
                    <a:latin typeface="Cambria Math" charset="0"/>
                  </a:rPr>
                  <a:t> ̃</a:t>
                </a:r>
                <a:r>
                  <a:rPr lang="en-US" altLang="zh-CN" sz="1600" b="1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𝑖</a:t>
                </a:r>
                <a:r>
                  <a:rPr lang="en-US" altLang="zh-CN" sz="1600" baseline="0" dirty="0" smtClean="0"/>
                  <a:t> to the server, and the server sum them up.</a:t>
                </a:r>
              </a:p>
              <a:p>
                <a:r>
                  <a:rPr lang="en-US" altLang="zh-CN" sz="1600" baseline="0" dirty="0" smtClean="0"/>
                  <a:t>Finally, the server performs a gradient descent to update w.</a:t>
                </a:r>
              </a:p>
              <a:p>
                <a:r>
                  <a:rPr lang="en-US" altLang="zh-CN" sz="1600" baseline="0" dirty="0" smtClean="0"/>
                  <a:t>This ends one iteration.</a:t>
                </a:r>
              </a:p>
              <a:p>
                <a:r>
                  <a:rPr lang="en-US" altLang="zh-CN" sz="1600" baseline="0" dirty="0" smtClean="0"/>
                  <a:t>In the next iteration, the system performs the same operations once again.</a:t>
                </a:r>
              </a:p>
              <a:p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算法</a:t>
                </a:r>
                <a:r>
                  <a:rPr lang="zh-CN" altLang="en-US" sz="1600" baseline="0" dirty="0" smtClean="0"/>
                  <a:t>的流程就是这样的。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每一轮都做这几个操作。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首先，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把最新的模型参数</a:t>
                </a:r>
                <a:r>
                  <a:rPr lang="en-US" altLang="zh-CN" sz="1600" baseline="0" dirty="0" err="1" smtClean="0"/>
                  <a:t>w_t</a:t>
                </a:r>
                <a:r>
                  <a:rPr lang="zh-CN" altLang="en-US" sz="1600" baseline="0" dirty="0" smtClean="0"/>
                  <a:t>广播到所有的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节点上。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然后</a:t>
                </a:r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用自己本地的数据和</a:t>
                </a:r>
                <a:r>
                  <a:rPr lang="en-US" altLang="zh-CN" sz="1600" baseline="0" dirty="0" err="1" smtClean="0"/>
                  <a:t>w_t</a:t>
                </a:r>
                <a:r>
                  <a:rPr lang="zh-CN" altLang="en-US" sz="1600" baseline="0" dirty="0" smtClean="0"/>
                  <a:t>来计算本地的梯度。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接下来是</a:t>
                </a:r>
                <a:r>
                  <a:rPr lang="en-US" altLang="zh-CN" sz="1600" baseline="0" dirty="0" smtClean="0"/>
                  <a:t>reduce</a:t>
                </a:r>
                <a:r>
                  <a:rPr lang="zh-CN" altLang="en-US" sz="1600" baseline="0" dirty="0" smtClean="0"/>
                  <a:t>操作。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Worker</a:t>
                </a:r>
                <a:r>
                  <a:rPr lang="zh-CN" altLang="en-US" sz="1600" baseline="0" dirty="0" smtClean="0"/>
                  <a:t>把他们算出的梯度</a:t>
                </a:r>
                <a:r>
                  <a:rPr lang="en-US" altLang="zh-CN" sz="1600" baseline="0" dirty="0" smtClean="0"/>
                  <a:t>g^\tilde</a:t>
                </a:r>
                <a:r>
                  <a:rPr lang="zh-CN" altLang="en-US" sz="1600" baseline="0" dirty="0" smtClean="0"/>
                  <a:t>传回到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把这些</a:t>
                </a:r>
                <a:r>
                  <a:rPr lang="en-US" altLang="zh-CN" sz="1600" baseline="0" dirty="0" smtClean="0"/>
                  <a:t>g^\tilde</a:t>
                </a:r>
                <a:r>
                  <a:rPr lang="zh-CN" altLang="en-US" sz="1600" baseline="0" dirty="0" smtClean="0"/>
                  <a:t>向量求和，得到了梯度</a:t>
                </a:r>
                <a:r>
                  <a:rPr lang="en-US" altLang="zh-CN" sz="1600" baseline="0" dirty="0" smtClean="0"/>
                  <a:t>g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最后在</a:t>
                </a:r>
                <a:r>
                  <a:rPr lang="en-US" altLang="zh-CN" sz="1600" baseline="0" dirty="0" smtClean="0"/>
                  <a:t>server</a:t>
                </a:r>
                <a:r>
                  <a:rPr lang="zh-CN" altLang="en-US" sz="1600" baseline="0" dirty="0" smtClean="0"/>
                  <a:t>上做一次梯度下降，对模型参数</a:t>
                </a:r>
                <a:r>
                  <a:rPr lang="en-US" altLang="zh-CN" sz="1600" baseline="0" dirty="0" smtClean="0"/>
                  <a:t>w</a:t>
                </a:r>
                <a:r>
                  <a:rPr lang="zh-CN" altLang="en-US" sz="1600" baseline="0" dirty="0" smtClean="0"/>
                  <a:t>进行更新。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====</a:t>
                </a:r>
              </a:p>
              <a:p>
                <a:r>
                  <a:rPr lang="zh-CN" altLang="en-US" sz="1600" baseline="0" dirty="0" smtClean="0"/>
                  <a:t>这样就完成了一次</a:t>
                </a:r>
                <a:r>
                  <a:rPr lang="en-US" altLang="zh-CN" sz="1600" baseline="0" dirty="0" smtClean="0"/>
                  <a:t>MapReduce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然后系统还会不断重复这些操作，直到算法收敛。</a:t>
                </a:r>
                <a:endParaRPr lang="en-US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3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When we do parallel computing, we typically calculate speedup ratio.</a:t>
            </a:r>
          </a:p>
          <a:p>
            <a:r>
              <a:rPr lang="en-US" altLang="zh-CN" sz="1600" dirty="0" smtClean="0"/>
              <a:t>Speedup</a:t>
            </a:r>
            <a:r>
              <a:rPr lang="en-US" altLang="zh-CN" sz="1600" baseline="0" dirty="0" smtClean="0"/>
              <a:t> ratio is this fraction.</a:t>
            </a:r>
          </a:p>
          <a:p>
            <a:r>
              <a:rPr lang="en-US" altLang="zh-CN" sz="1600" baseline="0" dirty="0" smtClean="0"/>
              <a:t>The numerator is the wall clock time using one node.</a:t>
            </a:r>
          </a:p>
          <a:p>
            <a:r>
              <a:rPr lang="en-US" altLang="zh-CN" sz="1600" baseline="0" dirty="0" smtClean="0"/>
              <a:t>The denominator is the wall clock time using m nodes.</a:t>
            </a:r>
          </a:p>
          <a:p>
            <a:r>
              <a:rPr lang="en-US" altLang="zh-CN" sz="1600" dirty="0" smtClean="0"/>
              <a:t>The denominator</a:t>
            </a:r>
            <a:r>
              <a:rPr lang="en-US" altLang="zh-CN" sz="1600" baseline="0" dirty="0" smtClean="0"/>
              <a:t> should be smaller than the numerator, because using more nodes can reduce the runtime.</a:t>
            </a:r>
          </a:p>
          <a:p>
            <a:r>
              <a:rPr lang="en-US" altLang="zh-CN" sz="1600" baseline="0" dirty="0" smtClean="0"/>
              <a:t>A big speedup ratio is preferable.</a:t>
            </a:r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做并行计算，通常会算这个加速比，</a:t>
            </a:r>
            <a:r>
              <a:rPr lang="en-US" altLang="zh-CN" sz="1600" dirty="0" smtClean="0"/>
              <a:t>speedup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ratio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Speedup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ratio</a:t>
            </a:r>
            <a:r>
              <a:rPr lang="zh-CN" altLang="en-US" sz="1600" dirty="0" smtClean="0"/>
              <a:t>是这样算的。</a:t>
            </a:r>
            <a:endParaRPr lang="en-US" altLang="zh-CN" sz="1600" dirty="0" smtClean="0"/>
          </a:p>
          <a:p>
            <a:r>
              <a:rPr lang="zh-CN" altLang="en-US" sz="1600" dirty="0" smtClean="0"/>
              <a:t>假如只用一个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做计算，得到了一个运行时间。</a:t>
            </a:r>
            <a:endParaRPr lang="en-US" altLang="zh-CN" sz="1600" dirty="0" smtClean="0"/>
          </a:p>
          <a:p>
            <a:r>
              <a:rPr lang="zh-CN" altLang="en-US" sz="1600" dirty="0" smtClean="0"/>
              <a:t>然后用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node</a:t>
            </a:r>
            <a:r>
              <a:rPr lang="zh-CN" altLang="en-US" sz="1600" dirty="0" smtClean="0"/>
              <a:t>做计算，得到另一个运行时间。</a:t>
            </a:r>
            <a:endParaRPr lang="en-US" altLang="zh-CN" sz="1600" dirty="0" smtClean="0"/>
          </a:p>
          <a:p>
            <a:r>
              <a:rPr lang="zh-CN" altLang="en-US" sz="1600" dirty="0" smtClean="0"/>
              <a:t>这两个时间的比例就是加速比。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49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Here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example.</a:t>
            </a:r>
          </a:p>
          <a:p>
            <a:r>
              <a:rPr lang="en-US" altLang="zh-CN" sz="1600" dirty="0" smtClean="0"/>
              <a:t>With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m=1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nodes,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wall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clock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time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500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seconds.</a:t>
            </a:r>
          </a:p>
          <a:p>
            <a:r>
              <a:rPr lang="en-US" altLang="zh-CN" sz="1600" baseline="0" dirty="0" smtClean="0"/>
              <a:t>==============================</a:t>
            </a:r>
          </a:p>
          <a:p>
            <a:r>
              <a:rPr lang="en-US" altLang="zh-CN" sz="1600" dirty="0" smtClean="0"/>
              <a:t>With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m=10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nodes,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wall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clock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time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100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seconds.</a:t>
            </a:r>
          </a:p>
          <a:p>
            <a:r>
              <a:rPr lang="en-US" altLang="zh-CN" sz="1600" baseline="0" dirty="0" smtClean="0"/>
              <a:t>==============================</a:t>
            </a:r>
            <a:endParaRPr lang="en-US" sz="1600" dirty="0" smtClean="0"/>
          </a:p>
          <a:p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speedup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ratio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500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over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100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equal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5.</a:t>
            </a:r>
          </a:p>
          <a:p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speed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up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ratio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always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smaller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than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m.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7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aseline="0" dirty="0" smtClean="0"/>
              <a:t>To calculate the speedup ratio, we use different settings of number of nodes.</a:t>
            </a:r>
          </a:p>
          <a:p>
            <a:r>
              <a:rPr lang="en-US" altLang="zh-CN" sz="1600" baseline="0" dirty="0" smtClean="0"/>
              <a:t>We can set 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number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nodes to 1,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2, 4, 8, 16, and so on.</a:t>
            </a:r>
          </a:p>
          <a:p>
            <a:endParaRPr lang="en-US" altLang="zh-CN" sz="1600" baseline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算加速比的时候需要调整节点数量，比如设置成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， 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，然后会得到不同的运行时间。</a:t>
            </a:r>
            <a:endParaRPr lang="en-US" altLang="zh-CN" sz="1600" dirty="0" smtClean="0"/>
          </a:p>
          <a:p>
            <a:r>
              <a:rPr lang="zh-CN" altLang="en-US" sz="1600" dirty="0" smtClean="0"/>
              <a:t>把节点个数作为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轴，把加速比作为纵轴，可以得出一条曲线。</a:t>
            </a:r>
            <a:endParaRPr lang="en-US" altLang="zh-CN" sz="1600" dirty="0" smtClean="0"/>
          </a:p>
          <a:p>
            <a:r>
              <a:rPr lang="zh-CN" altLang="en-US" sz="1600" dirty="0" smtClean="0"/>
              <a:t>通常情况下，用的节点越多</a:t>
            </a:r>
            <a:r>
              <a:rPr lang="zh-CN" altLang="en-US" sz="1600" baseline="0" dirty="0" smtClean="0"/>
              <a:t> 意味着</a:t>
            </a:r>
            <a:r>
              <a:rPr lang="zh-CN" altLang="en-US" sz="1600" dirty="0" smtClean="0"/>
              <a:t>算力越强，所以加速比也应该更高。</a:t>
            </a:r>
            <a:endParaRPr lang="en-US" altLang="zh-CN" sz="1600" dirty="0" smtClean="0"/>
          </a:p>
          <a:p>
            <a:r>
              <a:rPr lang="en-US" altLang="zh-CN" sz="1600" dirty="0" smtClean="0"/>
              <a:t>----</a:t>
            </a:r>
          </a:p>
          <a:p>
            <a:r>
              <a:rPr lang="zh-CN" altLang="en-US" sz="1600" dirty="0" smtClean="0"/>
              <a:t>最理想的情况是这条直线。</a:t>
            </a:r>
            <a:endParaRPr lang="en-US" altLang="zh-CN" sz="1600" dirty="0" smtClean="0"/>
          </a:p>
          <a:p>
            <a:r>
              <a:rPr lang="zh-CN" altLang="en-US" sz="1600" dirty="0" smtClean="0"/>
              <a:t>用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个节点，那么加速比就是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当然这仅仅是理想情况而已。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1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aseline="0" dirty="0" smtClean="0"/>
              <a:t>Let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y-axis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speedup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ratio.</a:t>
            </a:r>
          </a:p>
          <a:p>
            <a:r>
              <a:rPr lang="en-US" altLang="zh-CN" sz="1600" baseline="0" dirty="0" smtClean="0"/>
              <a:t>We plot the speedup ratio against the number of nodes.</a:t>
            </a:r>
          </a:p>
          <a:p>
            <a:r>
              <a:rPr lang="en-US" altLang="zh-CN" sz="1600" baseline="0" dirty="0" smtClean="0"/>
              <a:t>Typically,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more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means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stronger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computing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power,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which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leads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higher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speedup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ratio.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把节点个数作为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轴，把加速比作为纵轴，可以得出一条曲线。</a:t>
            </a:r>
            <a:endParaRPr lang="en-US" altLang="zh-CN" sz="1600" dirty="0" smtClean="0"/>
          </a:p>
          <a:p>
            <a:r>
              <a:rPr lang="zh-CN" altLang="en-US" sz="1600" dirty="0" smtClean="0"/>
              <a:t>通常情况下，用的节点越多</a:t>
            </a:r>
            <a:r>
              <a:rPr lang="zh-CN" altLang="en-US" sz="1600" baseline="0" dirty="0" smtClean="0"/>
              <a:t> 意味着</a:t>
            </a:r>
            <a:r>
              <a:rPr lang="zh-CN" altLang="en-US" sz="1600" dirty="0" smtClean="0"/>
              <a:t>算力越强，所以加速比也应该更高。</a:t>
            </a:r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2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aseline="0" dirty="0" smtClean="0"/>
              <a:t>Ideally, we can get this line.</a:t>
            </a:r>
          </a:p>
          <a:p>
            <a:r>
              <a:rPr lang="en-US" altLang="zh-CN" sz="1600" baseline="0" dirty="0" smtClean="0"/>
              <a:t>==========================</a:t>
            </a:r>
          </a:p>
          <a:p>
            <a:r>
              <a:rPr lang="en-US" altLang="zh-CN" sz="1600" baseline="0" dirty="0" smtClean="0"/>
              <a:t>Using m nodes, the speedup ratio is m.</a:t>
            </a:r>
          </a:p>
          <a:p>
            <a:r>
              <a:rPr lang="en-US" altLang="zh-CN" sz="1600" baseline="0" dirty="0" smtClean="0"/>
              <a:t>Of course, this is just the ideal case; in practice, the speedup ratio cannot be that high.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最理想的情况是这条直线。</a:t>
            </a:r>
            <a:endParaRPr lang="en-US" altLang="zh-CN" sz="1600" dirty="0" smtClean="0"/>
          </a:p>
          <a:p>
            <a:r>
              <a:rPr lang="zh-CN" altLang="en-US" sz="1600" dirty="0" smtClean="0"/>
              <a:t>用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个节点，那么加速比就是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当然这仅仅是理想情况而已。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8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What people usually get is the red curve.</a:t>
            </a:r>
          </a:p>
          <a:p>
            <a:r>
              <a:rPr lang="en-US" altLang="zh-CN" sz="1600" dirty="0" smtClean="0"/>
              <a:t>The</a:t>
            </a:r>
            <a:r>
              <a:rPr lang="en-US" altLang="zh-CN" sz="1600" baseline="0" dirty="0" smtClean="0"/>
              <a:t> speedup ratio is below m.</a:t>
            </a:r>
          </a:p>
          <a:p>
            <a:r>
              <a:rPr lang="en-US" altLang="zh-CN" sz="1600" baseline="0" dirty="0" smtClean="0"/>
              <a:t>As the number of nodes grows, the speedup ratio grows more slowly.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真是情况是这条红线。</a:t>
            </a:r>
            <a:endParaRPr lang="en-US" altLang="zh-CN" sz="1600" dirty="0" smtClean="0"/>
          </a:p>
          <a:p>
            <a:r>
              <a:rPr lang="zh-CN" altLang="en-US" sz="1600" dirty="0" smtClean="0"/>
              <a:t>加速比是到不了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的。</a:t>
            </a:r>
            <a:endParaRPr lang="en-US" altLang="zh-CN" sz="1600" dirty="0" smtClean="0"/>
          </a:p>
          <a:p>
            <a:r>
              <a:rPr lang="zh-CN" altLang="en-US" sz="1600" dirty="0" smtClean="0"/>
              <a:t>而且随着节点数量增加，加速比增长就越慢。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14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When studying parallel computing, never ignore the communication cost.</a:t>
            </a:r>
          </a:p>
          <a:p>
            <a:r>
              <a:rPr lang="en-US" altLang="zh-CN" sz="1600" dirty="0" smtClean="0"/>
              <a:t>If</a:t>
            </a:r>
            <a:r>
              <a:rPr lang="en-US" altLang="zh-CN" sz="1600" baseline="0" dirty="0" smtClean="0"/>
              <a:t> the algorithm is badly designed or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improperly implemented, the communication cost can be more than computation cost, and the speedup ratio can be very low.</a:t>
            </a:r>
          </a:p>
          <a:p>
            <a:r>
              <a:rPr lang="en-US" altLang="zh-CN" sz="1600" baseline="0" dirty="0" smtClean="0"/>
              <a:t>-----</a:t>
            </a:r>
          </a:p>
          <a:p>
            <a:r>
              <a:rPr lang="en-US" altLang="zh-CN" sz="1600" baseline="0" dirty="0" smtClean="0"/>
              <a:t>Communication cost comes from two parts: one is communication complexity, and the other is latency.</a:t>
            </a:r>
          </a:p>
          <a:p>
            <a:r>
              <a:rPr lang="en-US" altLang="zh-CN" sz="1600" baseline="0" dirty="0" smtClean="0"/>
              <a:t>Communication complexity means how many words or bits must be communicated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between the server and workers.</a:t>
            </a:r>
          </a:p>
          <a:p>
            <a:r>
              <a:rPr lang="en-US" altLang="zh-CN" sz="1600" baseline="0" dirty="0" smtClean="0"/>
              <a:t>======</a:t>
            </a:r>
          </a:p>
          <a:p>
            <a:r>
              <a:rPr lang="en-US" altLang="zh-CN" sz="1600" baseline="0" dirty="0" smtClean="0"/>
              <a:t>Communication complexity is proportional to the number of parameters.</a:t>
            </a:r>
          </a:p>
          <a:p>
            <a:r>
              <a:rPr lang="en-US" altLang="zh-CN" sz="1600" baseline="0" dirty="0" smtClean="0"/>
              <a:t>If there are 1 thousand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parameters, then the gradient is 1 million thousand.</a:t>
            </a:r>
          </a:p>
          <a:p>
            <a:r>
              <a:rPr lang="en-US" altLang="zh-CN" sz="1600" baseline="0" dirty="0" smtClean="0"/>
              <a:t>======</a:t>
            </a:r>
          </a:p>
          <a:p>
            <a:r>
              <a:rPr lang="en-US" altLang="zh-CN" sz="1600" baseline="0" dirty="0" smtClean="0"/>
              <a:t>Communication complexity also grow with the number of worker nodes.</a:t>
            </a:r>
          </a:p>
          <a:p>
            <a:r>
              <a:rPr lang="en-US" altLang="zh-CN" sz="1600" baseline="0" dirty="0" smtClean="0"/>
              <a:t>More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worker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means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higher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communication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complexity.</a:t>
            </a:r>
          </a:p>
          <a:p>
            <a:endParaRPr lang="en-US" altLang="zh-CN" sz="1600" baseline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研究并行算法的时候，千万不要忽视通信的代价。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如果算法设计或者编程实现不够好，通信的时间可能比计算的时间还要长，造成加速比非常低。</a:t>
            </a:r>
            <a:endParaRPr lang="en-US" altLang="zh-CN" sz="1600" dirty="0" smtClean="0"/>
          </a:p>
          <a:p>
            <a:r>
              <a:rPr lang="en-US" altLang="zh-CN" sz="1600" dirty="0" smtClean="0"/>
              <a:t>-----</a:t>
            </a:r>
          </a:p>
          <a:p>
            <a:r>
              <a:rPr lang="zh-CN" altLang="en-US" sz="1600" dirty="0" smtClean="0"/>
              <a:t>通信代价主要由两方面，一个是</a:t>
            </a:r>
            <a:r>
              <a:rPr lang="en-US" altLang="zh-CN" sz="1600" dirty="0" smtClean="0"/>
              <a:t>communication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complexity</a:t>
            </a:r>
            <a:r>
              <a:rPr lang="zh-CN" altLang="en-US" sz="1600" dirty="0" smtClean="0"/>
              <a:t>，另一个是</a:t>
            </a:r>
            <a:r>
              <a:rPr lang="en-US" altLang="zh-CN" sz="1600" dirty="0" smtClean="0"/>
              <a:t>latency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通信复杂度意思是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之间需要传输多少个</a:t>
            </a:r>
            <a:r>
              <a:rPr lang="en-US" altLang="zh-CN" sz="1600" dirty="0" smtClean="0"/>
              <a:t>Word</a:t>
            </a:r>
            <a:r>
              <a:rPr lang="zh-CN" altLang="en-US" sz="1600" dirty="0" smtClean="0"/>
              <a:t>、或者多少个</a:t>
            </a:r>
            <a:r>
              <a:rPr lang="en-US" altLang="zh-CN" sz="1600" dirty="0" smtClean="0"/>
              <a:t>bit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=========</a:t>
            </a:r>
          </a:p>
          <a:p>
            <a:r>
              <a:rPr lang="zh-CN" altLang="en-US" sz="1600" dirty="0" smtClean="0"/>
              <a:t>通信复杂度正比于模型参数的数量。模型越大，通信复杂的就越高。</a:t>
            </a:r>
            <a:endParaRPr lang="en-US" altLang="zh-CN" sz="1600" dirty="0" smtClean="0"/>
          </a:p>
          <a:p>
            <a:r>
              <a:rPr lang="zh-CN" altLang="en-US" sz="1600" dirty="0" smtClean="0"/>
              <a:t>神经网络的参数非常多，所以并行计算训练神经网络的时候，通信的代价就很高。</a:t>
            </a:r>
            <a:endParaRPr lang="en-US" altLang="zh-CN" sz="1600" dirty="0" smtClean="0"/>
          </a:p>
          <a:p>
            <a:r>
              <a:rPr lang="en-US" altLang="zh-CN" sz="1600" dirty="0" smtClean="0"/>
              <a:t>=======</a:t>
            </a:r>
          </a:p>
          <a:p>
            <a:r>
              <a:rPr lang="zh-CN" altLang="en-US" sz="1600" dirty="0" smtClean="0"/>
              <a:t>通信复杂度通常会随着节点数量而增长。节点越多，通信复杂度越高。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29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Another</a:t>
            </a:r>
            <a:r>
              <a:rPr lang="en-US" altLang="zh-CN" sz="1600" baseline="0" dirty="0" smtClean="0"/>
              <a:t> communication cost is latency.</a:t>
            </a:r>
          </a:p>
          <a:p>
            <a:r>
              <a:rPr lang="en-US" altLang="zh-CN" sz="1600" baseline="0" dirty="0" smtClean="0"/>
              <a:t>During communication, vectors and matrices are partitioned to many small packets.</a:t>
            </a:r>
          </a:p>
          <a:p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packets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are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sent through computer network like cables or </a:t>
            </a:r>
            <a:r>
              <a:rPr lang="en-US" altLang="zh-CN" sz="1600" baseline="0" dirty="0" err="1" smtClean="0"/>
              <a:t>WiFi</a:t>
            </a:r>
            <a:r>
              <a:rPr lang="en-US" altLang="zh-CN" sz="1600" baseline="0" dirty="0" smtClean="0"/>
              <a:t>.</a:t>
            </a:r>
          </a:p>
          <a:p>
            <a:r>
              <a:rPr lang="en-US" altLang="zh-CN" sz="1600" baseline="0" dirty="0" smtClean="0"/>
              <a:t>----------------</a:t>
            </a:r>
          </a:p>
          <a:p>
            <a:r>
              <a:rPr lang="en-US" altLang="zh-CN" sz="1600" baseline="0" dirty="0" smtClean="0"/>
              <a:t>When a node sends a small packet, the receiver cannot receive it immediate.</a:t>
            </a:r>
          </a:p>
          <a:p>
            <a:r>
              <a:rPr lang="en-US" altLang="zh-CN" sz="1600" baseline="0" dirty="0" smtClean="0"/>
              <a:t>It takes some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time for the package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 travel from one end to the other.</a:t>
            </a:r>
          </a:p>
          <a:p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time is known as latency.</a:t>
            </a:r>
          </a:p>
          <a:p>
            <a:r>
              <a:rPr lang="en-US" altLang="zh-CN" sz="1600" baseline="0" dirty="0" smtClean="0"/>
              <a:t>----------------</a:t>
            </a:r>
          </a:p>
          <a:p>
            <a:r>
              <a:rPr lang="en-US" altLang="zh-CN" sz="1600" baseline="0" dirty="0" smtClean="0"/>
              <a:t>Even if the packet has only 1 bit, it takes time to transmit.</a:t>
            </a:r>
          </a:p>
          <a:p>
            <a:r>
              <a:rPr lang="en-US" altLang="zh-CN" sz="1600" baseline="0" dirty="0" smtClean="0"/>
              <a:t>The latency has little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to do with the size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packets and number of packets.</a:t>
            </a:r>
          </a:p>
          <a:p>
            <a:r>
              <a:rPr lang="en-US" altLang="zh-CN" sz="1600" baseline="0" dirty="0" smtClean="0"/>
              <a:t>Sending 1 bit or 1 GB has the same latency.</a:t>
            </a:r>
          </a:p>
          <a:p>
            <a:r>
              <a:rPr lang="en-US" altLang="zh-CN" sz="1600" baseline="0" dirty="0" smtClean="0"/>
              <a:t>The latency is determined by the computer network.</a:t>
            </a:r>
          </a:p>
          <a:p>
            <a:endParaRPr lang="en-US" altLang="zh-CN" sz="1600" baseline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另一方面是</a:t>
            </a:r>
            <a:r>
              <a:rPr lang="en-US" altLang="zh-CN" sz="1600" dirty="0" smtClean="0"/>
              <a:t>latency</a:t>
            </a:r>
            <a:r>
              <a:rPr lang="zh-CN" altLang="en-US" sz="1600" dirty="0" smtClean="0"/>
              <a:t>，网络延迟。</a:t>
            </a:r>
            <a:endParaRPr lang="en-US" altLang="zh-CN" sz="1600" dirty="0" smtClean="0"/>
          </a:p>
          <a:p>
            <a:r>
              <a:rPr lang="zh-CN" altLang="en-US" sz="1600" dirty="0" smtClean="0"/>
              <a:t>通信的时候，向量和矩阵都是压缩成很多个</a:t>
            </a:r>
            <a:r>
              <a:rPr lang="en-US" altLang="zh-CN" sz="1600" dirty="0" smtClean="0"/>
              <a:t>package</a:t>
            </a:r>
            <a:r>
              <a:rPr lang="zh-CN" altLang="en-US" sz="1600" dirty="0" smtClean="0"/>
              <a:t>，通过网络传输。</a:t>
            </a:r>
            <a:endParaRPr lang="en-US" altLang="zh-CN" sz="1600" dirty="0" smtClean="0"/>
          </a:p>
          <a:p>
            <a:r>
              <a:rPr lang="en-US" altLang="zh-CN" sz="1600" dirty="0" smtClean="0"/>
              <a:t>Worker</a:t>
            </a:r>
            <a:r>
              <a:rPr lang="zh-CN" altLang="en-US" sz="1600" dirty="0" smtClean="0"/>
              <a:t>发送一个</a:t>
            </a:r>
            <a:r>
              <a:rPr lang="en-US" altLang="zh-CN" sz="1600" dirty="0" smtClean="0"/>
              <a:t>package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并不会立刻马上接收到。</a:t>
            </a:r>
            <a:endParaRPr lang="en-US" altLang="zh-CN" sz="1600" dirty="0" smtClean="0"/>
          </a:p>
          <a:p>
            <a:r>
              <a:rPr lang="zh-CN" altLang="en-US" sz="1600" dirty="0" smtClean="0"/>
              <a:t>哪怕这个包只有一个</a:t>
            </a:r>
            <a:r>
              <a:rPr lang="en-US" altLang="zh-CN" sz="1600" dirty="0" smtClean="0"/>
              <a:t>bit</a:t>
            </a:r>
            <a:r>
              <a:rPr lang="zh-CN" altLang="en-US" sz="1600" dirty="0" smtClean="0"/>
              <a:t>，也是需要时间传输的。这个代价就叫做网络延迟。</a:t>
            </a:r>
            <a:endParaRPr lang="en-US" altLang="zh-CN" sz="1600" dirty="0" smtClean="0"/>
          </a:p>
          <a:p>
            <a:r>
              <a:rPr lang="zh-CN" altLang="en-US" sz="1600" dirty="0" smtClean="0"/>
              <a:t>网络延迟是由计算机网络和软件系统决定的。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I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begin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simplest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--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square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regression.</a:t>
            </a:r>
          </a:p>
          <a:p>
            <a:r>
              <a:rPr lang="en-US" altLang="zh-CN" baseline="0" dirty="0" smtClean="0"/>
              <a:t>If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understand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solve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least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squares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parallel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multiple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processors,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will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understand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parallel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training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deep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networks.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直接讲深度学习的并行计算过于复杂了，你们也听不明白。</a:t>
            </a:r>
            <a:endParaRPr lang="en-US" altLang="zh-CN" dirty="0" smtClean="0"/>
          </a:p>
          <a:p>
            <a:r>
              <a:rPr lang="zh-CN" altLang="en-US" dirty="0" smtClean="0"/>
              <a:t>所以我讲最小二乘的并行计算，这跟深度学习的并行计算原理完全一样。</a:t>
            </a:r>
            <a:endParaRPr lang="en-US" altLang="zh-CN" dirty="0" smtClean="0"/>
          </a:p>
          <a:p>
            <a:r>
              <a:rPr lang="zh-CN" altLang="en-US" dirty="0" smtClean="0"/>
              <a:t>如果你听懂了怎么用并行计算训练最小二乘，你很容易就能懂怎么并行训练神经网络。</a:t>
            </a:r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65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The</a:t>
            </a:r>
            <a:r>
              <a:rPr lang="en-US" altLang="zh-CN" sz="1600" baseline="0" dirty="0" smtClean="0"/>
              <a:t> communication time is roughly this equation:</a:t>
            </a:r>
          </a:p>
          <a:p>
            <a:r>
              <a:rPr lang="en-US" altLang="zh-CN" sz="1600" baseline="0" dirty="0" smtClean="0"/>
              <a:t>Communication complexity over bandwidth, plus latency.</a:t>
            </a:r>
          </a:p>
          <a:p>
            <a:r>
              <a:rPr lang="en-US" altLang="zh-CN" sz="1600" baseline="0" dirty="0" smtClean="0"/>
              <a:t>-------</a:t>
            </a:r>
          </a:p>
          <a:p>
            <a:r>
              <a:rPr lang="en-US" altLang="zh-CN" sz="1600" baseline="0" dirty="0" smtClean="0"/>
              <a:t>What’s the implication of the equation?</a:t>
            </a:r>
          </a:p>
          <a:p>
            <a:r>
              <a:rPr lang="en-US" altLang="zh-CN" sz="1600" baseline="0" dirty="0" smtClean="0"/>
              <a:t>If the communicated matrix or vector is high-dimensional, then the complexity is big, and the communication is slow.</a:t>
            </a:r>
          </a:p>
          <a:p>
            <a:r>
              <a:rPr lang="en-US" altLang="zh-CN" sz="1600" baseline="0" dirty="0" smtClean="0"/>
              <a:t>Sending 1 GB is slower than sending 1 bit.</a:t>
            </a:r>
          </a:p>
          <a:p>
            <a:r>
              <a:rPr lang="en-US" altLang="zh-CN" sz="1600" baseline="0" dirty="0" smtClean="0"/>
              <a:t>So people have motivation to reduce the communication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complexity.</a:t>
            </a:r>
          </a:p>
          <a:p>
            <a:r>
              <a:rPr lang="en-US" altLang="zh-CN" sz="1600" baseline="0" dirty="0" smtClean="0"/>
              <a:t>If you can use 1 Byte to represent a real number, then don’t use 8 Bytes.</a:t>
            </a:r>
          </a:p>
          <a:p>
            <a:r>
              <a:rPr lang="en-US" altLang="zh-CN" sz="1600" baseline="0" dirty="0" smtClean="0"/>
              <a:t>-------</a:t>
            </a:r>
          </a:p>
          <a:p>
            <a:r>
              <a:rPr lang="en-US" altLang="zh-CN" sz="1600" baseline="0" dirty="0" smtClean="0"/>
              <a:t>Latency depends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compute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network.</a:t>
            </a:r>
          </a:p>
          <a:p>
            <a:r>
              <a:rPr lang="en-US" altLang="zh-CN" sz="1600" baseline="0" dirty="0" smtClean="0"/>
              <a:t>Sending one matrix and sending one bit have roughly the same latency.</a:t>
            </a:r>
          </a:p>
          <a:p>
            <a:r>
              <a:rPr lang="en-US" altLang="zh-CN" sz="1600" baseline="0" dirty="0" smtClean="0"/>
              <a:t>Every round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communication causes some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latency.</a:t>
            </a:r>
          </a:p>
          <a:p>
            <a:r>
              <a:rPr lang="en-US" altLang="zh-CN" sz="1600" baseline="0" dirty="0" smtClean="0"/>
              <a:t>If an algorithm performs many rounds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of communications, it will have a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high latency.</a:t>
            </a:r>
          </a:p>
          <a:p>
            <a:r>
              <a:rPr lang="en-US" altLang="zh-CN" sz="1600" baseline="0" dirty="0" smtClean="0"/>
              <a:t>So we have motivation to reduce the number of communications.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通信所需的时间就是 </a:t>
            </a:r>
            <a:r>
              <a:rPr lang="zh-CN" altLang="en-US" sz="1600" b="1" dirty="0" smtClean="0"/>
              <a:t>通信复杂度 </a:t>
            </a:r>
            <a:r>
              <a:rPr lang="zh-CN" altLang="en-US" sz="1600" dirty="0" smtClean="0"/>
              <a:t>除以 </a:t>
            </a:r>
            <a:r>
              <a:rPr lang="zh-CN" altLang="en-US" sz="1600" b="1" dirty="0" smtClean="0"/>
              <a:t>网络带宽 </a:t>
            </a:r>
            <a:r>
              <a:rPr lang="zh-CN" altLang="en-US" sz="1600" dirty="0" smtClean="0"/>
              <a:t>加上 </a:t>
            </a:r>
            <a:r>
              <a:rPr lang="zh-CN" altLang="en-US" sz="1600" b="1" dirty="0" smtClean="0"/>
              <a:t>网络延迟</a:t>
            </a:r>
            <a:r>
              <a:rPr lang="zh-CN" altLang="en-US" sz="1600" dirty="0" smtClean="0"/>
              <a:t> 。</a:t>
            </a:r>
            <a:endParaRPr lang="en-US" altLang="zh-CN" sz="1600" dirty="0" smtClean="0"/>
          </a:p>
          <a:p>
            <a:r>
              <a:rPr lang="zh-CN" altLang="en-US" sz="1600" dirty="0" smtClean="0"/>
              <a:t>这个公式并不是非常准确，但还是比较常用。</a:t>
            </a:r>
            <a:endParaRPr lang="en-US" altLang="zh-CN" sz="1600" dirty="0" smtClean="0"/>
          </a:p>
          <a:p>
            <a:r>
              <a:rPr lang="en-US" altLang="zh-CN" sz="1600" dirty="0" smtClean="0"/>
              <a:t>===</a:t>
            </a:r>
          </a:p>
          <a:p>
            <a:r>
              <a:rPr lang="zh-CN" altLang="en-US" sz="1600" dirty="0" smtClean="0"/>
              <a:t>这个公式说明什么问题呢？</a:t>
            </a:r>
            <a:endParaRPr lang="en-US" altLang="zh-CN" sz="1600" dirty="0" smtClean="0"/>
          </a:p>
          <a:p>
            <a:r>
              <a:rPr lang="zh-CN" altLang="en-US" sz="1600" dirty="0" smtClean="0"/>
              <a:t>很显然，通信的矩阵、向量越大，通信复杂度就越大，时间就越慢。</a:t>
            </a:r>
            <a:endParaRPr lang="en-US" altLang="zh-CN" sz="1600" dirty="0" smtClean="0"/>
          </a:p>
          <a:p>
            <a:r>
              <a:rPr lang="zh-CN" altLang="en-US" sz="1600" dirty="0" smtClean="0"/>
              <a:t>这说明应该尽量减少通信的内容。能用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Byte</a:t>
            </a:r>
            <a:r>
              <a:rPr lang="zh-CN" altLang="en-US" sz="1600" dirty="0" smtClean="0"/>
              <a:t>表示一个实数，就不要用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Byte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----</a:t>
            </a:r>
          </a:p>
          <a:p>
            <a:r>
              <a:rPr lang="zh-CN" altLang="en-US" sz="1600" dirty="0" smtClean="0"/>
              <a:t>网络延迟跟传多少参数没关系。传一个矩阵和传一个</a:t>
            </a:r>
            <a:r>
              <a:rPr lang="en-US" altLang="zh-CN" sz="1600" dirty="0" smtClean="0"/>
              <a:t>bit</a:t>
            </a:r>
            <a:r>
              <a:rPr lang="zh-CN" altLang="en-US" sz="1600" dirty="0" smtClean="0"/>
              <a:t>的延迟是几乎一样的。</a:t>
            </a:r>
            <a:endParaRPr lang="en-US" altLang="zh-CN" sz="1600" dirty="0" smtClean="0"/>
          </a:p>
          <a:p>
            <a:r>
              <a:rPr lang="zh-CN" altLang="en-US" sz="1600" dirty="0" smtClean="0"/>
              <a:t>每一次通信都会造成一个延迟。算法通信次数越多，延迟造成的代价就越大。</a:t>
            </a:r>
            <a:endParaRPr lang="en-US" altLang="zh-CN" sz="1600" dirty="0" smtClean="0"/>
          </a:p>
          <a:p>
            <a:r>
              <a:rPr lang="zh-CN" altLang="en-US" sz="1600" dirty="0" smtClean="0"/>
              <a:t>这说明应该尽量减少通信次数。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Another time cost</a:t>
            </a:r>
            <a:r>
              <a:rPr lang="en-US" altLang="zh-CN" sz="1600" baseline="0" dirty="0" smtClean="0"/>
              <a:t> comes from synchronization.</a:t>
            </a:r>
          </a:p>
          <a:p>
            <a:r>
              <a:rPr lang="en-US" altLang="zh-CN" sz="1600" baseline="0" dirty="0" smtClean="0"/>
              <a:t>One round of MapReduce looks like this.</a:t>
            </a:r>
          </a:p>
          <a:p>
            <a:r>
              <a:rPr lang="en-US" altLang="zh-CN" sz="1600" baseline="0" dirty="0" smtClean="0"/>
              <a:t>==================================</a:t>
            </a:r>
          </a:p>
          <a:p>
            <a:r>
              <a:rPr lang="en-US" altLang="zh-CN" sz="1600" baseline="0" dirty="0" smtClean="0"/>
              <a:t>The server broadcast model parameters to the workers;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 smtClean="0"/>
              <a:t>==================================</a:t>
            </a:r>
          </a:p>
          <a:p>
            <a:r>
              <a:rPr lang="en-US" altLang="zh-CN" sz="1600" baseline="0" dirty="0" smtClean="0"/>
              <a:t>Then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the workers locally perform computation;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aseline="0" dirty="0" smtClean="0"/>
              <a:t>==================================</a:t>
            </a:r>
          </a:p>
          <a:p>
            <a:r>
              <a:rPr lang="en-US" altLang="zh-CN" sz="1600" baseline="0" dirty="0" smtClean="0"/>
              <a:t>When all the workers finished the map function, they can perform reduce.</a:t>
            </a:r>
          </a:p>
          <a:p>
            <a:r>
              <a:rPr lang="en-US" altLang="zh-CN" sz="1600" baseline="0" dirty="0" smtClean="0"/>
              <a:t>-------</a:t>
            </a:r>
          </a:p>
          <a:p>
            <a:r>
              <a:rPr lang="en-US" altLang="zh-CN" sz="1600" baseline="0" dirty="0" smtClean="0"/>
              <a:t>We wish all the workers finish computation at the same time.</a:t>
            </a:r>
          </a:p>
          <a:p>
            <a:r>
              <a:rPr lang="en-US" altLang="zh-CN" sz="1600" baseline="0" dirty="0" smtClean="0"/>
              <a:t>Unfortunately, some workers are fast and some are slow.</a:t>
            </a:r>
            <a:endParaRPr lang="en-US" altLang="zh-CN" sz="1600" dirty="0" smtClean="0"/>
          </a:p>
          <a:p>
            <a:r>
              <a:rPr lang="en-US" altLang="zh-CN" sz="1600" dirty="0" smtClean="0"/>
              <a:t>If one worker</a:t>
            </a:r>
            <a:r>
              <a:rPr lang="en-US" altLang="zh-CN" sz="1600" baseline="0" dirty="0" smtClean="0"/>
              <a:t> fails and restarts, it will be much slower than the others, and everyone else must wait for the slowest.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还有一部分的时间开销是由同步</a:t>
            </a:r>
            <a:r>
              <a:rPr lang="en-US" altLang="zh-CN" sz="1600" dirty="0" smtClean="0"/>
              <a:t>synchronization</a:t>
            </a:r>
            <a:r>
              <a:rPr lang="zh-CN" altLang="en-US" sz="1600" dirty="0" smtClean="0"/>
              <a:t>造成的。</a:t>
            </a:r>
            <a:endParaRPr lang="en-US" altLang="zh-CN" sz="1600" dirty="0" smtClean="0"/>
          </a:p>
          <a:p>
            <a:r>
              <a:rPr lang="zh-CN" altLang="en-US" sz="1600" dirty="0" smtClean="0"/>
              <a:t>算法的通信和计算大概是这个样。</a:t>
            </a:r>
            <a:endParaRPr lang="en-US" altLang="zh-CN" sz="1600" dirty="0" smtClean="0"/>
          </a:p>
          <a:p>
            <a:r>
              <a:rPr lang="en-US" altLang="zh-CN" sz="1600" dirty="0" smtClean="0"/>
              <a:t>Server</a:t>
            </a:r>
            <a:r>
              <a:rPr lang="zh-CN" altLang="en-US" sz="1600" dirty="0" smtClean="0"/>
              <a:t>把参数广播出去，发到每一个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上。</a:t>
            </a:r>
            <a:endParaRPr lang="en-US" altLang="zh-CN" sz="1600" dirty="0" smtClean="0"/>
          </a:p>
          <a:p>
            <a:r>
              <a:rPr lang="en-US" altLang="zh-CN" sz="1600" dirty="0" smtClean="0"/>
              <a:t>----</a:t>
            </a:r>
          </a:p>
          <a:p>
            <a:r>
              <a:rPr lang="en-US" altLang="zh-CN" sz="1600" dirty="0" smtClean="0"/>
              <a:t>Worker</a:t>
            </a:r>
            <a:r>
              <a:rPr lang="zh-CN" altLang="en-US" sz="1600" dirty="0" smtClean="0"/>
              <a:t>同时开始做计算。</a:t>
            </a:r>
            <a:endParaRPr lang="en-US" altLang="zh-CN" sz="1600" dirty="0" smtClean="0"/>
          </a:p>
          <a:p>
            <a:r>
              <a:rPr lang="zh-CN" altLang="en-US" sz="1600" dirty="0" smtClean="0"/>
              <a:t>理想状况是所有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同时完成计算。</a:t>
            </a:r>
            <a:endParaRPr lang="en-US" altLang="zh-CN" sz="1600" dirty="0" smtClean="0"/>
          </a:p>
          <a:p>
            <a:r>
              <a:rPr lang="zh-CN" altLang="en-US" sz="1600" dirty="0" smtClean="0"/>
              <a:t>但通常情况下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会有快有慢。</a:t>
            </a:r>
            <a:endParaRPr lang="en-US" altLang="zh-CN" sz="1600" dirty="0" smtClean="0"/>
          </a:p>
          <a:p>
            <a:r>
              <a:rPr lang="zh-CN" altLang="en-US" sz="1600" dirty="0" smtClean="0"/>
              <a:t>假如有个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挂掉了然后重启，那么就会比其他的要慢得多。</a:t>
            </a:r>
            <a:endParaRPr lang="en-US" altLang="zh-CN" sz="1600" dirty="0" smtClean="0"/>
          </a:p>
          <a:p>
            <a:r>
              <a:rPr lang="en-US" altLang="zh-CN" sz="1600" dirty="0" smtClean="0"/>
              <a:t>----</a:t>
            </a:r>
          </a:p>
          <a:p>
            <a:r>
              <a:rPr lang="zh-CN" altLang="en-US" sz="1600" dirty="0" smtClean="0"/>
              <a:t>等所有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都完成计算，系统才能开始做</a:t>
            </a:r>
            <a:r>
              <a:rPr lang="en-US" altLang="zh-CN" sz="1600" dirty="0" smtClean="0"/>
              <a:t>reduce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这就意味着所有的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都要等最慢的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25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The MapReduce programming model is synchronous,</a:t>
            </a:r>
            <a:r>
              <a:rPr lang="en-US" altLang="zh-CN" sz="1600" baseline="0" dirty="0" smtClean="0"/>
              <a:t> and synchronization has costs.</a:t>
            </a:r>
          </a:p>
          <a:p>
            <a:r>
              <a:rPr lang="en-US" altLang="zh-CN" sz="1600" baseline="0" dirty="0" smtClean="0"/>
              <a:t>A few nodes can be much slower than the majority, and the majority have to wait for the slow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nodes.</a:t>
            </a:r>
          </a:p>
          <a:p>
            <a:r>
              <a:rPr lang="en-US" altLang="zh-CN" sz="1600" baseline="0" dirty="0" smtClean="0"/>
              <a:t>Some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extremely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slow nodes are called stragglers.</a:t>
            </a:r>
          </a:p>
          <a:p>
            <a:r>
              <a:rPr lang="en-US" altLang="zh-CN" sz="1600" baseline="0" dirty="0" smtClean="0"/>
              <a:t>-----</a:t>
            </a:r>
          </a:p>
          <a:p>
            <a:r>
              <a:rPr lang="en-US" altLang="zh-CN" sz="1600" dirty="0" smtClean="0"/>
              <a:t>MapReduce is haunted by the s</a:t>
            </a:r>
            <a:r>
              <a:rPr lang="en-US" altLang="zh-CN" sz="1600" baseline="0" dirty="0" smtClean="0"/>
              <a:t>traggler effect.</a:t>
            </a:r>
          </a:p>
          <a:p>
            <a:r>
              <a:rPr lang="en-US" altLang="zh-CN" sz="1600" baseline="0" dirty="0" smtClean="0"/>
              <a:t>When you use a large number of nodes, the straggler effect can be serious.</a:t>
            </a:r>
          </a:p>
          <a:p>
            <a:r>
              <a:rPr lang="en-US" altLang="zh-CN" sz="1600" baseline="0" dirty="0" smtClean="0"/>
              <a:t>The synchronization cost can be comparable to computation and communication.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本身就是同步的，同步当然有代价。</a:t>
            </a:r>
            <a:endParaRPr lang="en-US" altLang="zh-CN" sz="1600" dirty="0" smtClean="0"/>
          </a:p>
          <a:p>
            <a:r>
              <a:rPr lang="zh-CN" altLang="en-US" sz="1600" dirty="0" smtClean="0"/>
              <a:t>假如一个节点挂掉了然后任务重启，会有什么后果？</a:t>
            </a:r>
            <a:endParaRPr lang="en-US" altLang="zh-CN" sz="1600" dirty="0" smtClean="0"/>
          </a:p>
          <a:p>
            <a:r>
              <a:rPr lang="en-US" altLang="zh-CN" sz="1600" dirty="0" smtClean="0"/>
              <a:t>=======</a:t>
            </a:r>
          </a:p>
          <a:p>
            <a:r>
              <a:rPr lang="zh-CN" altLang="en-US" sz="1600" dirty="0" smtClean="0"/>
              <a:t>这个节点会拖很长时间才完成计算，比其他节点慢得多。</a:t>
            </a:r>
            <a:endParaRPr lang="en-US" altLang="zh-CN" sz="1600" dirty="0" smtClean="0"/>
          </a:p>
          <a:p>
            <a:r>
              <a:rPr lang="zh-CN" altLang="en-US" sz="1600" dirty="0" smtClean="0"/>
              <a:t>这个慢的节点就叫</a:t>
            </a:r>
            <a:r>
              <a:rPr lang="en-US" altLang="zh-CN" sz="1600" dirty="0" smtClean="0"/>
              <a:t>straggler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=====</a:t>
            </a:r>
          </a:p>
          <a:p>
            <a:r>
              <a:rPr lang="zh-CN" altLang="en-US" sz="1600" dirty="0" smtClean="0"/>
              <a:t>节点越多，出现一个节点挂掉的概率就越大，</a:t>
            </a:r>
            <a:r>
              <a:rPr lang="en-US" altLang="zh-CN" sz="1600" dirty="0" smtClean="0"/>
              <a:t>straggler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effect</a:t>
            </a:r>
            <a:r>
              <a:rPr lang="zh-CN" altLang="en-US" sz="1600" dirty="0" smtClean="0"/>
              <a:t>就越严重。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如果用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这样同步的系统，节点数量越多，同步造成的时间开销就会越大。</a:t>
            </a:r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066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Let’s recap MapReduce</a:t>
            </a:r>
            <a:r>
              <a:rPr lang="en-US" altLang="zh-CN" sz="1600" baseline="0" dirty="0" smtClean="0"/>
              <a:t> and parallel gradient descent.</a:t>
            </a:r>
          </a:p>
          <a:p>
            <a:r>
              <a:rPr lang="en-US" altLang="zh-CN" sz="1600" baseline="0" dirty="0" smtClean="0"/>
              <a:t>Parallel gradient descent can be implemented using MapReduce.</a:t>
            </a:r>
          </a:p>
          <a:p>
            <a:r>
              <a:rPr lang="en-US" altLang="zh-CN" sz="1600" baseline="0" dirty="0" smtClean="0"/>
              <a:t>Whatever software system you use, such as Google’s MapReduce, Hadoop, or Spark, the gradient descent algorithm is the same.</a:t>
            </a:r>
          </a:p>
          <a:p>
            <a:r>
              <a:rPr lang="en-US" altLang="zh-CN" sz="1600" baseline="0" dirty="0" smtClean="0"/>
              <a:t>=======</a:t>
            </a:r>
          </a:p>
          <a:p>
            <a:r>
              <a:rPr lang="en-US" altLang="zh-CN" sz="1600" baseline="0" dirty="0" smtClean="0"/>
              <a:t>We can partition the data among the workers.</a:t>
            </a:r>
          </a:p>
          <a:p>
            <a:r>
              <a:rPr lang="en-US" altLang="zh-CN" sz="1600" baseline="0" dirty="0" smtClean="0"/>
              <a:t>Every worker has part of the data and can access only its local data.</a:t>
            </a:r>
          </a:p>
          <a:p>
            <a:r>
              <a:rPr lang="en-US" altLang="zh-CN" sz="1600" baseline="0" dirty="0" smtClean="0"/>
              <a:t>This is called data parallelism.</a:t>
            </a:r>
          </a:p>
          <a:p>
            <a:r>
              <a:rPr lang="en-US" altLang="zh-CN" sz="1600" baseline="0" dirty="0" smtClean="0"/>
              <a:t>=======</a:t>
            </a:r>
          </a:p>
          <a:p>
            <a:r>
              <a:rPr lang="en-US" altLang="zh-CN" sz="1600" baseline="0" dirty="0" smtClean="0"/>
              <a:t>Every time we perform a gradient descent, we need one broadcast, one map, and one reduce operation.</a:t>
            </a:r>
          </a:p>
          <a:p>
            <a:r>
              <a:rPr lang="en-US" altLang="zh-CN" sz="1600" baseline="0" dirty="0" smtClean="0"/>
              <a:t>Broadcast and reduce need communication.</a:t>
            </a:r>
          </a:p>
          <a:p>
            <a:r>
              <a:rPr lang="en-US" altLang="zh-CN" sz="1600" baseline="0" dirty="0" smtClean="0"/>
              <a:t>The map operation just perform local computation.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我们来总结一下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这一部分的内容。</a:t>
            </a:r>
            <a:endParaRPr lang="en-US" altLang="zh-CN" sz="1600" dirty="0" smtClean="0"/>
          </a:p>
          <a:p>
            <a:r>
              <a:rPr lang="zh-CN" altLang="en-US" sz="1600" dirty="0" smtClean="0"/>
              <a:t>梯度下降可以用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来实现。不论用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MapReduce</a:t>
            </a:r>
            <a:r>
              <a:rPr lang="zh-CN" altLang="en-US" sz="1600" dirty="0" smtClean="0"/>
              <a:t>系统、</a:t>
            </a:r>
            <a:r>
              <a:rPr lang="en-US" altLang="zh-CN" sz="1600" dirty="0" smtClean="0"/>
              <a:t>Hadoop</a:t>
            </a:r>
            <a:r>
              <a:rPr lang="zh-CN" altLang="en-US" sz="1600" dirty="0" smtClean="0"/>
              <a:t>系统、还是</a:t>
            </a:r>
            <a:r>
              <a:rPr lang="en-US" altLang="zh-CN" sz="1600" dirty="0" smtClean="0"/>
              <a:t>Spark</a:t>
            </a:r>
            <a:r>
              <a:rPr lang="zh-CN" altLang="en-US" sz="1600" dirty="0" smtClean="0"/>
              <a:t>系统，算法都跟最普通的单机上的梯度下降一样，收敛需要的迭代次数是一样的。</a:t>
            </a:r>
            <a:endParaRPr lang="en-US" altLang="zh-CN" sz="1600" dirty="0" smtClean="0"/>
          </a:p>
          <a:p>
            <a:r>
              <a:rPr lang="zh-CN" altLang="en-US" sz="1600" dirty="0" smtClean="0"/>
              <a:t>用同步的实现，算法的收敛有理论保证，收敛率很快。</a:t>
            </a:r>
            <a:endParaRPr lang="en-US" altLang="zh-CN" sz="1600" dirty="0" smtClean="0"/>
          </a:p>
          <a:p>
            <a:r>
              <a:rPr lang="en-US" altLang="zh-CN" sz="1600" dirty="0" smtClean="0"/>
              <a:t>====</a:t>
            </a:r>
          </a:p>
          <a:p>
            <a:r>
              <a:rPr lang="zh-CN" altLang="en-US" sz="1600" dirty="0" smtClean="0"/>
              <a:t>实现算法的时候，我们用数据并发</a:t>
            </a:r>
            <a:r>
              <a:rPr lang="en-US" altLang="zh-CN" sz="1600" dirty="0" smtClean="0"/>
              <a:t>data parallelism</a:t>
            </a:r>
            <a:r>
              <a:rPr lang="zh-CN" altLang="en-US" sz="1600" dirty="0" smtClean="0"/>
              <a:t>，意思是把数据划分到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节点上，每个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有一部分数据，每个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只用自己的数据计算一部分梯度。</a:t>
            </a:r>
            <a:endParaRPr lang="en-US" altLang="zh-CN" sz="1600" dirty="0" smtClean="0"/>
          </a:p>
          <a:p>
            <a:r>
              <a:rPr lang="en-US" altLang="zh-CN" sz="1600" dirty="0" smtClean="0"/>
              <a:t>====</a:t>
            </a:r>
          </a:p>
          <a:p>
            <a:r>
              <a:rPr lang="zh-CN" altLang="en-US" sz="1600" dirty="0" smtClean="0"/>
              <a:t>每做一次梯度下降，就需要一次</a:t>
            </a:r>
            <a:r>
              <a:rPr lang="en-US" altLang="zh-CN" sz="1600" dirty="0" smtClean="0"/>
              <a:t>broadcast</a:t>
            </a:r>
            <a:r>
              <a:rPr lang="zh-CN" altLang="en-US" sz="1600" dirty="0" smtClean="0"/>
              <a:t>，一次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，一次</a:t>
            </a:r>
            <a:r>
              <a:rPr lang="en-US" altLang="zh-CN" sz="1600" dirty="0" smtClean="0"/>
              <a:t>reduce</a:t>
            </a:r>
            <a:r>
              <a:rPr lang="zh-CN" altLang="en-US" sz="1600" dirty="0" smtClean="0"/>
              <a:t>。其中</a:t>
            </a:r>
            <a:r>
              <a:rPr lang="en-US" altLang="zh-CN" sz="1600" dirty="0" smtClean="0"/>
              <a:t>broadcast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reduce</a:t>
            </a:r>
            <a:r>
              <a:rPr lang="zh-CN" altLang="en-US" sz="1600" dirty="0" smtClean="0"/>
              <a:t>需要通信。而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只在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本地做计算、不需要通信。</a:t>
            </a:r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69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dirty="0" smtClean="0"/>
              <a:t>We have studied the runtime of parallel</a:t>
            </a:r>
            <a:r>
              <a:rPr lang="en-US" altLang="zh-CN" sz="1600" baseline="0" dirty="0" smtClean="0"/>
              <a:t> gradient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descent.</a:t>
            </a:r>
          </a:p>
          <a:p>
            <a:r>
              <a:rPr lang="en-US" altLang="zh-CN" sz="1600" baseline="0" dirty="0" smtClean="0"/>
              <a:t>The runtime comes from computation, communication, and synchronization.</a:t>
            </a:r>
          </a:p>
          <a:p>
            <a:r>
              <a:rPr lang="en-US" altLang="zh-CN" sz="1600" baseline="0" dirty="0" smtClean="0"/>
              <a:t>------</a:t>
            </a:r>
          </a:p>
          <a:p>
            <a:r>
              <a:rPr lang="en-US" altLang="zh-CN" sz="1600" baseline="0" dirty="0" smtClean="0"/>
              <a:t>Computation is performed by the workers.</a:t>
            </a:r>
          </a:p>
          <a:p>
            <a:r>
              <a:rPr lang="en-US" altLang="zh-CN" sz="1600" baseline="0" dirty="0" smtClean="0"/>
              <a:t>A worker has its own data and compute its local gradient.</a:t>
            </a:r>
          </a:p>
          <a:p>
            <a:r>
              <a:rPr lang="en-US" altLang="zh-CN" sz="1600" baseline="0" dirty="0" smtClean="0"/>
              <a:t>The computation costs time.</a:t>
            </a:r>
          </a:p>
          <a:p>
            <a:r>
              <a:rPr lang="en-US" altLang="zh-CN" sz="1600" baseline="0" dirty="0" smtClean="0"/>
              <a:t>------</a:t>
            </a:r>
          </a:p>
          <a:p>
            <a:r>
              <a:rPr lang="en-US" altLang="zh-CN" sz="1600" baseline="0" dirty="0" smtClean="0"/>
              <a:t>Broadcast and reduce need communications which also takes time.</a:t>
            </a:r>
          </a:p>
          <a:p>
            <a:r>
              <a:rPr lang="en-US" altLang="zh-CN" sz="1600" baseline="0" dirty="0" smtClean="0"/>
              <a:t>Communication time is complexity over bandwidth plus network latency.</a:t>
            </a:r>
          </a:p>
          <a:p>
            <a:r>
              <a:rPr lang="en-US" altLang="zh-CN" sz="1600" baseline="0" dirty="0" smtClean="0"/>
              <a:t>------</a:t>
            </a:r>
          </a:p>
          <a:p>
            <a:r>
              <a:rPr lang="en-US" altLang="zh-CN" sz="1600" baseline="0" dirty="0" smtClean="0"/>
              <a:t>Another cost is synchronization.</a:t>
            </a:r>
          </a:p>
          <a:p>
            <a:r>
              <a:rPr lang="en-US" altLang="zh-CN" sz="1600" baseline="0" dirty="0" smtClean="0"/>
              <a:t>The system must wait the slowest to complete.</a:t>
            </a:r>
          </a:p>
          <a:p>
            <a:r>
              <a:rPr lang="en-US" altLang="zh-CN" sz="1600" baseline="0" dirty="0" smtClean="0"/>
              <a:t>If one worker becomes straggler, then the whole system will be idle while waiting for the straggler to complete.</a:t>
            </a:r>
          </a:p>
          <a:p>
            <a:r>
              <a:rPr lang="en-US" altLang="zh-CN" sz="1600" baseline="0" dirty="0" smtClean="0"/>
              <a:t>=================================</a:t>
            </a:r>
          </a:p>
          <a:p>
            <a:r>
              <a:rPr lang="en-US" altLang="zh-CN" sz="1600" baseline="0" dirty="0" smtClean="0"/>
              <a:t>Using multiple worker nodes, the speedup ratio should be bigger than one.</a:t>
            </a:r>
          </a:p>
          <a:p>
            <a:r>
              <a:rPr lang="en-US" altLang="zh-CN" sz="1600" baseline="0" dirty="0" smtClean="0"/>
              <a:t>Ideally, the ratio is m when we use m workers.</a:t>
            </a:r>
          </a:p>
          <a:p>
            <a:r>
              <a:rPr lang="en-US" altLang="zh-CN" sz="1600" baseline="0" dirty="0" smtClean="0"/>
              <a:t>However, if we consider communication and synchronization, the speedup ratio is always lower than m.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算法运行的时间主要由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个部分组成：计算、通信、以及同步。</a:t>
            </a:r>
            <a:endParaRPr lang="en-US" altLang="zh-CN" sz="1600" dirty="0" smtClean="0"/>
          </a:p>
          <a:p>
            <a:r>
              <a:rPr lang="zh-CN" altLang="en-US" sz="1600" dirty="0" smtClean="0"/>
              <a:t>计算主要在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上做，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需要用自己的数据算一部分梯度，这个当然要花时间。</a:t>
            </a:r>
            <a:endParaRPr lang="en-US" altLang="zh-CN" sz="1600" dirty="0" smtClean="0"/>
          </a:p>
          <a:p>
            <a:r>
              <a:rPr lang="en-US" altLang="zh-CN" sz="1600" dirty="0" smtClean="0"/>
              <a:t>broadcast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reduce</a:t>
            </a:r>
            <a:r>
              <a:rPr lang="zh-CN" altLang="en-US" sz="1600" dirty="0" smtClean="0"/>
              <a:t>都需要通信，通信也是要花时间。通信时间等于 通信复杂度  除以  带宽</a:t>
            </a:r>
            <a:r>
              <a:rPr lang="zh-CN" altLang="en-US" sz="1600" baseline="0" dirty="0" smtClean="0"/>
              <a:t>   加上  网络延迟。</a:t>
            </a:r>
            <a:endParaRPr lang="en-US" altLang="zh-CN" sz="1600" baseline="0" dirty="0" smtClean="0"/>
          </a:p>
          <a:p>
            <a:r>
              <a:rPr lang="en-US" altLang="zh-CN" sz="1600" baseline="0" dirty="0" smtClean="0"/>
              <a:t>----</a:t>
            </a:r>
          </a:p>
          <a:p>
            <a:r>
              <a:rPr lang="zh-CN" altLang="en-US" sz="1600" baseline="0" dirty="0" smtClean="0"/>
              <a:t>同步</a:t>
            </a:r>
            <a:r>
              <a:rPr lang="en-US" sz="1600" dirty="0" smtClean="0"/>
              <a:t>synchronization</a:t>
            </a:r>
            <a:r>
              <a:rPr lang="zh-CN" altLang="en-US" sz="1600" dirty="0" smtClean="0"/>
              <a:t>也会浪费时间，因为系统要等待最慢的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完成工作，才能开始下一步。</a:t>
            </a:r>
            <a:endParaRPr lang="en-US" altLang="zh-CN" sz="1600" dirty="0" smtClean="0"/>
          </a:p>
          <a:p>
            <a:r>
              <a:rPr lang="zh-CN" altLang="en-US" sz="1600" baseline="0" dirty="0" smtClean="0"/>
              <a:t>如果一个</a:t>
            </a:r>
            <a:r>
              <a:rPr lang="en-US" altLang="zh-CN" sz="1600" baseline="0" dirty="0" smtClean="0"/>
              <a:t>worker</a:t>
            </a:r>
            <a:r>
              <a:rPr lang="zh-CN" altLang="en-US" sz="1600" baseline="0" dirty="0" smtClean="0"/>
              <a:t>出现了异常，变得非常慢，整个系统效率会大打折扣，这叫做</a:t>
            </a:r>
            <a:r>
              <a:rPr lang="en-US" altLang="zh-CN" sz="1600" baseline="0" dirty="0" smtClean="0"/>
              <a:t>straggler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effect</a:t>
            </a:r>
            <a:r>
              <a:rPr lang="zh-CN" altLang="en-US" sz="1600" baseline="0" dirty="0" smtClean="0"/>
              <a:t>。</a:t>
            </a:r>
            <a:endParaRPr lang="en-US" altLang="zh-CN" sz="1600" baseline="0" dirty="0" smtClean="0"/>
          </a:p>
          <a:p>
            <a:r>
              <a:rPr lang="en-US" altLang="zh-CN" sz="1600" dirty="0" smtClean="0"/>
              <a:t>======</a:t>
            </a:r>
          </a:p>
          <a:p>
            <a:r>
              <a:rPr lang="zh-CN" altLang="en-US" sz="1600" dirty="0" smtClean="0"/>
              <a:t>如果使用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worker</a:t>
            </a:r>
            <a:r>
              <a:rPr lang="zh-CN" altLang="en-US" sz="1600" dirty="0" smtClean="0"/>
              <a:t>节点，理想情况是加速比等于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如果时间开销仅仅是计算的话，加速比确实可以到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但是考虑到通信、同步造成的延迟，加速比总是小于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。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43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I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have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finished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Thank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you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watching.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link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slides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found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below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video.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/>
              <a:t>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next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lecture,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study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asynchronous</a:t>
            </a:r>
            <a:r>
              <a:rPr lang="zh-CN" altLang="en-US" sz="1600" baseline="0" dirty="0" smtClean="0"/>
              <a:t> </a:t>
            </a:r>
            <a:r>
              <a:rPr lang="en-US" altLang="zh-CN" sz="1600" baseline="0" smtClean="0"/>
              <a:t>algorithms.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9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L(w)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least squares regression.</a:t>
                </a:r>
              </a:p>
              <a:p>
                <a:r>
                  <a:rPr lang="en-US" altLang="zh-CN" b="0" dirty="0" smtClean="0">
                    <a:solidFill>
                      <a:schemeClr val="tx1"/>
                    </a:solidFill>
                  </a:rPr>
                  <a:t>Here,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a feature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vector,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label,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model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parameter.</a:t>
                </a:r>
              </a:p>
              <a:p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loss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function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depends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w;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for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different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different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values.</a:t>
                </a:r>
              </a:p>
              <a:p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want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find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that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minimizes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L(w).</a:t>
                </a:r>
              </a:p>
              <a:p>
                <a:r>
                  <a:rPr lang="en-US" altLang="zh-CN" baseline="0" dirty="0" smtClean="0"/>
                  <a:t>------</a:t>
                </a:r>
              </a:p>
              <a:p>
                <a:r>
                  <a:rPr lang="en-US" altLang="zh-CN" baseline="0" dirty="0" smtClean="0"/>
                  <a:t>I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taught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least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squares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previous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lectures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We have learned least squares regression.</a:t>
                </a:r>
              </a:p>
              <a:p>
                <a:r>
                  <a:rPr lang="en-US" altLang="zh-CN" b="0" i="0" smtClean="0">
                    <a:solidFill>
                      <a:schemeClr val="tx1"/>
                    </a:solidFill>
                    <a:latin typeface="Cambria Math" charset="0"/>
                  </a:rPr>
                  <a:t>𝑥_𝑖</a:t>
                </a:r>
                <a:r>
                  <a:rPr lang="en-US" altLang="zh-CN" dirty="0" smtClean="0"/>
                  <a:t> is a feature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vector,</a:t>
                </a:r>
                <a:r>
                  <a:rPr lang="zh-CN" altLang="en-US" baseline="0" dirty="0" smtClean="0"/>
                  <a:t> </a:t>
                </a:r>
                <a:r>
                  <a:rPr lang="en-US" altLang="zh-CN" b="0" i="0" smtClean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b="0" i="0" smtClean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label,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vector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model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parameter.</a:t>
                </a:r>
              </a:p>
              <a:p>
                <a:r>
                  <a:rPr lang="en-US" altLang="zh-CN" baseline="0" dirty="0" smtClean="0"/>
                  <a:t>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loss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function.</a:t>
                </a:r>
              </a:p>
              <a:p>
                <a:r>
                  <a:rPr lang="en-US" altLang="zh-CN" baseline="0" dirty="0" smtClean="0"/>
                  <a:t>By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minimizing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encourage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linear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prediction</a:t>
                </a:r>
                <a:r>
                  <a:rPr lang="zh-CN" altLang="en-US" baseline="0" dirty="0" smtClean="0"/>
                  <a:t> </a:t>
                </a:r>
                <a:r>
                  <a:rPr lang="en-US" altLang="zh-CN" b="1" i="0">
                    <a:latin typeface="Cambria Math" charset="0"/>
                  </a:rPr>
                  <a:t>𝐱</a:t>
                </a:r>
                <a:r>
                  <a:rPr lang="en-US" altLang="zh-CN" b="1" i="0" smtClean="0">
                    <a:latin typeface="Cambria Math" charset="0"/>
                  </a:rPr>
                  <a:t>_</a:t>
                </a:r>
                <a:r>
                  <a:rPr lang="en-US" altLang="zh-CN" i="0">
                    <a:latin typeface="Cambria Math" charset="0"/>
                  </a:rPr>
                  <a:t>𝑖^𝑇</a:t>
                </a:r>
                <a:r>
                  <a:rPr lang="en-US" altLang="zh-CN" b="1" i="0">
                    <a:solidFill>
                      <a:srgbClr val="FF0000"/>
                    </a:solidFill>
                    <a:latin typeface="Cambria Math" charset="0"/>
                  </a:rPr>
                  <a:t> 𝐰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close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ground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truth</a:t>
                </a:r>
                <a:r>
                  <a:rPr lang="zh-CN" altLang="en-US" baseline="0" dirty="0" smtClean="0"/>
                  <a:t> </a:t>
                </a:r>
                <a:r>
                  <a:rPr lang="en-US" altLang="zh-CN" b="0" i="0" smtClean="0">
                    <a:solidFill>
                      <a:schemeClr val="tx1"/>
                    </a:solidFill>
                    <a:latin typeface="Cambria Math" charset="0"/>
                  </a:rPr>
                  <a:t>𝑦</a:t>
                </a:r>
                <a:r>
                  <a:rPr lang="en-US" altLang="zh-CN" b="0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b="0" i="0" smtClean="0">
                    <a:solidFill>
                      <a:schemeClr val="tx1"/>
                    </a:solidFill>
                    <a:latin typeface="Cambria Math" charset="0"/>
                  </a:rPr>
                  <a:t>𝑖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</a:t>
                </a:r>
                <a:r>
                  <a:rPr lang="zh-CN" altLang="en-US" dirty="0" smtClean="0"/>
                  <a:t>已经定义了这个损失函数</a:t>
                </a:r>
                <a:r>
                  <a:rPr lang="en-US" altLang="zh-CN" dirty="0" smtClean="0"/>
                  <a:t>L(w)</a:t>
                </a:r>
                <a:r>
                  <a:rPr lang="zh-CN" altLang="en-US" dirty="0" smtClean="0"/>
                  <a:t>，它是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个差平方的连加。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3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minimize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perform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descent.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altLang="zh-CN" sz="12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2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gradient.</a:t>
                </a:r>
              </a:p>
              <a:p>
                <a:r>
                  <a:rPr lang="en-US" altLang="zh-CN" dirty="0" smtClean="0"/>
                  <a:t>It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derivative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w.r.t</a:t>
                </a:r>
                <a:r>
                  <a:rPr lang="en-US" altLang="zh-CN" dirty="0" smtClean="0"/>
                  <a:t>.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w.</a:t>
                </a:r>
              </a:p>
              <a:p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loss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terms;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also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terms.</a:t>
                </a:r>
              </a:p>
              <a:p>
                <a:r>
                  <a:rPr lang="en-US" altLang="zh-CN" baseline="0" dirty="0" smtClean="0"/>
                  <a:t>Here,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i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index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sample.</a:t>
                </a:r>
              </a:p>
              <a:p>
                <a:r>
                  <a:rPr lang="en-US" altLang="zh-CN" baseline="0" dirty="0" smtClean="0"/>
                  <a:t>-----</a:t>
                </a:r>
              </a:p>
              <a:p>
                <a:r>
                  <a:rPr lang="en-US" altLang="zh-CN" baseline="0" dirty="0" smtClean="0"/>
                  <a:t>Note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that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depends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w.</a:t>
                </a:r>
              </a:p>
              <a:p>
                <a:r>
                  <a:rPr lang="en-US" altLang="zh-CN" baseline="0" dirty="0" smtClean="0"/>
                  <a:t>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varies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with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iterations.</a:t>
                </a:r>
              </a:p>
              <a:p>
                <a:r>
                  <a:rPr lang="en-US" altLang="zh-CN" baseline="0" dirty="0" smtClean="0"/>
                  <a:t>After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every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iteration,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changes,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need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re-compute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gradient.</a:t>
                </a:r>
                <a:endParaRPr lang="en-US" altLang="zh-CN" baseline="0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为了最小化损失函数，我们需要求梯度。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梯度是什么？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梯度其实就是函数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关于变量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的一阶导数。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这个是标量对向量的求导，所以得到的梯度也是个向量。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梯度跟变量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的维度肯定是一样的，如果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维，那么梯度</a:t>
                </a:r>
                <a:r>
                  <a:rPr lang="en-US" altLang="zh-CN" dirty="0" smtClean="0"/>
                  <a:t>g(w)</a:t>
                </a:r>
                <a:r>
                  <a:rPr lang="zh-CN" altLang="en-US" dirty="0" smtClean="0"/>
                  <a:t>也一定是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维。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你自己求梯度的时候检查一下维度，如果维度对不上，肯定是你推导错了。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如果你对求梯度不熟，你可以看看这个公式，自己推导一下。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求出的梯度就是这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项的连加。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注意一下，梯度</a:t>
                </a:r>
                <a:r>
                  <a:rPr lang="en-US" altLang="zh-CN" dirty="0" smtClean="0"/>
                  <a:t>g(w)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的函数；在不同的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位置上，求出的梯度是不一样的。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因为梯度与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有关，所以在并行计算的时候我们得把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传来传去的。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minimize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loss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perform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descent.</a:t>
                </a:r>
              </a:p>
              <a:p>
                <a:r>
                  <a:rPr lang="en-US" altLang="zh-CN" sz="1200" i="0" smtClean="0">
                    <a:latin typeface="Cambria Math" charset="0"/>
                  </a:rPr>
                  <a:t>𝑔</a:t>
                </a:r>
                <a:r>
                  <a:rPr lang="en-US" altLang="zh-CN" sz="1200" b="1" i="0">
                    <a:latin typeface="Cambria Math" charset="0"/>
                  </a:rPr>
                  <a:t>(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charset="0"/>
                  </a:rPr>
                  <a:t>𝐰)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gradient.</a:t>
                </a:r>
              </a:p>
              <a:p>
                <a:r>
                  <a:rPr lang="en-US" altLang="zh-CN" dirty="0" smtClean="0"/>
                  <a:t>It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derivative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w.r.t</a:t>
                </a:r>
                <a:r>
                  <a:rPr lang="en-US" altLang="zh-CN" dirty="0" smtClean="0"/>
                  <a:t>.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w.</a:t>
                </a:r>
              </a:p>
              <a:p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loss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terms;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also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sum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terms.</a:t>
                </a:r>
              </a:p>
              <a:p>
                <a:r>
                  <a:rPr lang="en-US" altLang="zh-CN" baseline="0" dirty="0" smtClean="0"/>
                  <a:t>Here,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err="1" smtClean="0"/>
                  <a:t>i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index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of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training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sample.</a:t>
                </a:r>
              </a:p>
              <a:p>
                <a:r>
                  <a:rPr lang="en-US" altLang="zh-CN" baseline="0" dirty="0" smtClean="0"/>
                  <a:t>-----</a:t>
                </a:r>
              </a:p>
              <a:p>
                <a:r>
                  <a:rPr lang="en-US" altLang="zh-CN" baseline="0" dirty="0" smtClean="0"/>
                  <a:t>Note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that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gradient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depends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w.</a:t>
                </a:r>
              </a:p>
              <a:p>
                <a:r>
                  <a:rPr lang="en-US" altLang="zh-CN" baseline="0" dirty="0" smtClean="0"/>
                  <a:t>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varies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with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iterations.</a:t>
                </a:r>
              </a:p>
              <a:p>
                <a:r>
                  <a:rPr lang="en-US" altLang="zh-CN" baseline="0" dirty="0" smtClean="0"/>
                  <a:t>After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every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iteration,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changes.</a:t>
                </a:r>
              </a:p>
              <a:p>
                <a:r>
                  <a:rPr lang="en-US" altLang="zh-CN" baseline="0" dirty="0" smtClean="0"/>
                  <a:t>So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have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use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communication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send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w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to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the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processors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after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every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iteration.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为了</a:t>
                </a:r>
                <a:r>
                  <a:rPr lang="zh-CN" altLang="en-US" dirty="0" smtClean="0"/>
                  <a:t>最小化损失函数，我们需要求梯度。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梯度是什么？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梯度其实就是函数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关于变量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的一阶导数。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这个是标量对向量的求导，所以得到的梯度也是个向量。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梯度跟变量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的维度肯定是一样的，如果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维，那么梯度</a:t>
                </a:r>
                <a:r>
                  <a:rPr lang="en-US" altLang="zh-CN" dirty="0" smtClean="0"/>
                  <a:t>g(w)</a:t>
                </a:r>
                <a:r>
                  <a:rPr lang="zh-CN" altLang="en-US" dirty="0" smtClean="0"/>
                  <a:t>也一定是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维。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你自己求梯度的时候检查一下维度，如果维度对不上，肯定是你推导错了。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</a:t>
                </a:r>
              </a:p>
              <a:p>
                <a:r>
                  <a:rPr lang="zh-CN" altLang="en-US" dirty="0" smtClean="0"/>
                  <a:t>如果你对求梯度不熟，你可以看看这个公式，自己推导一下。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求出的梯度就是这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项的连加。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注意一下，梯度</a:t>
                </a:r>
                <a:r>
                  <a:rPr lang="en-US" altLang="zh-CN" dirty="0" smtClean="0"/>
                  <a:t>g(w)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的函数；在不同的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位置上，求出的梯度是不一样的。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因为梯度与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有关，所以在并行计算的时候我们得把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传来传去的。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Now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have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gradient.</a:t>
                </a:r>
              </a:p>
              <a:p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gradient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sum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of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terms,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to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baseline="0" dirty="0" smtClean="0"/>
                  <a:t>.</a:t>
                </a:r>
              </a:p>
              <a:p>
                <a:r>
                  <a:rPr lang="en-US" altLang="zh-CN" sz="1600" baseline="0" dirty="0" smtClean="0"/>
                  <a:t>Every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term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baseline="0" dirty="0" smtClean="0"/>
                  <a:t> </a:t>
                </a:r>
                <a:r>
                  <a:rPr lang="en-US" altLang="zh-CN" sz="1600" dirty="0" smtClean="0"/>
                  <a:t>is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function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of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j-</a:t>
                </a:r>
                <a:r>
                  <a:rPr lang="en-US" altLang="zh-CN" sz="1600" baseline="0" dirty="0" err="1" smtClean="0"/>
                  <a:t>th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sample: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and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baseline="0" dirty="0" smtClean="0"/>
                  <a:t>.</a:t>
                </a:r>
              </a:p>
              <a:p>
                <a:endParaRPr lang="en-US" altLang="zh-CN" sz="1600" baseline="0" dirty="0" smtClean="0"/>
              </a:p>
              <a:p>
                <a:endParaRPr lang="en-US" altLang="zh-CN" sz="1600" baseline="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zh-CN" altLang="en-US" sz="1600" dirty="0" smtClean="0"/>
                  <a:t>好了，我们算出了梯度，可以把梯度</a:t>
                </a:r>
                <a:r>
                  <a:rPr lang="en-US" altLang="zh-CN" sz="1600" dirty="0" smtClean="0"/>
                  <a:t>g(w)</a:t>
                </a:r>
                <a:r>
                  <a:rPr lang="zh-CN" altLang="en-US" sz="1600" dirty="0" smtClean="0"/>
                  <a:t>写成</a:t>
                </a:r>
                <a:r>
                  <a:rPr lang="en-US" altLang="zh-CN" sz="1600" dirty="0" err="1" smtClean="0"/>
                  <a:t>g_i</a:t>
                </a:r>
                <a:r>
                  <a:rPr lang="en-US" altLang="zh-CN" sz="1600" dirty="0" smtClean="0"/>
                  <a:t>(w)</a:t>
                </a:r>
                <a:r>
                  <a:rPr lang="zh-CN" altLang="en-US" sz="1600" dirty="0" smtClean="0"/>
                  <a:t>的连加，一共有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项，因为有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个训练样本。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每个</a:t>
                </a:r>
                <a:r>
                  <a:rPr lang="en-US" altLang="zh-CN" sz="1600" dirty="0" err="1" smtClean="0"/>
                  <a:t>g_i</a:t>
                </a:r>
                <a:r>
                  <a:rPr lang="zh-CN" altLang="en-US" sz="1600" dirty="0" smtClean="0"/>
                  <a:t>只与</a:t>
                </a:r>
                <a:r>
                  <a:rPr lang="en-US" altLang="zh-CN" sz="1600" dirty="0" err="1" smtClean="0"/>
                  <a:t>x_i,y_i</a:t>
                </a:r>
                <a:r>
                  <a:rPr lang="zh-CN" altLang="en-US" sz="1600" dirty="0" smtClean="0"/>
                  <a:t>有关，跟其他的数据样本无关。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这就是为啥做并行计算的时候可以把样本划分到多个机器上。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每个机器只需要用本地数据去算本地的</a:t>
                </a:r>
                <a:r>
                  <a:rPr lang="en-US" altLang="zh-CN" sz="1600" dirty="0" err="1" smtClean="0"/>
                  <a:t>g_i</a:t>
                </a:r>
                <a:r>
                  <a:rPr lang="en-US" altLang="zh-CN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dirty="0" smtClean="0"/>
                  <a:t>Now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have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gradient.</a:t>
                </a:r>
              </a:p>
              <a:p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gradient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is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sum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of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terms;</a:t>
                </a:r>
                <a:r>
                  <a:rPr lang="zh-CN" altLang="en-US" sz="1600" baseline="0" dirty="0" smtClean="0"/>
                  <a:t> 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every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term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𝑔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𝑖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dirty="0" smtClean="0"/>
                  <a:t>depends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only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err="1" smtClean="0"/>
                  <a:t>i-th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sample: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="1" i="0">
                    <a:latin typeface="Cambria Math" charset="0"/>
                  </a:rPr>
                  <a:t>𝐱</a:t>
                </a:r>
                <a:r>
                  <a:rPr lang="en-US" altLang="zh-CN" sz="1600" b="1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𝑖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and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𝑖</a:t>
                </a:r>
                <a:r>
                  <a:rPr lang="en-US" altLang="zh-CN" sz="1600" baseline="0" dirty="0" smtClean="0"/>
                  <a:t>.</a:t>
                </a:r>
              </a:p>
              <a:p>
                <a:r>
                  <a:rPr lang="en-US" altLang="zh-CN" sz="1600" baseline="0" dirty="0" smtClean="0"/>
                  <a:t>When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do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parallel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computing,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we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can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partition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training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samples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among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machines;</a:t>
                </a:r>
                <a:r>
                  <a:rPr lang="zh-CN" altLang="en-US" sz="1600" baseline="0" dirty="0" smtClean="0"/>
                  <a:t> </a:t>
                </a:r>
                <a:endParaRPr lang="en-US" altLang="zh-CN" sz="1600" baseline="0" dirty="0" smtClean="0"/>
              </a:p>
              <a:p>
                <a:r>
                  <a:rPr lang="en-US" altLang="zh-CN" sz="1600" baseline="0" dirty="0" smtClean="0"/>
                  <a:t>Every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machine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has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part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of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data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and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compute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some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of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the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="0" i="0" smtClean="0">
                    <a:latin typeface="Cambria Math" charset="0"/>
                  </a:rPr>
                  <a:t>𝑔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𝑖</a:t>
                </a:r>
                <a:r>
                  <a:rPr lang="en-US" altLang="zh-CN" sz="1600" baseline="0" dirty="0" smtClean="0"/>
                  <a:t>’s.</a:t>
                </a:r>
              </a:p>
              <a:p>
                <a:endParaRPr lang="en-US" altLang="zh-CN" sz="1600" baseline="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r>
                  <a:rPr lang="zh-CN" altLang="en-US" sz="1600" dirty="0" smtClean="0"/>
                  <a:t>好</a:t>
                </a:r>
                <a:r>
                  <a:rPr lang="zh-CN" altLang="en-US" sz="1600" dirty="0" smtClean="0"/>
                  <a:t>了，我们算出了梯度，可以把梯度</a:t>
                </a:r>
                <a:r>
                  <a:rPr lang="en-US" altLang="zh-CN" sz="1600" dirty="0" smtClean="0"/>
                  <a:t>g(w)</a:t>
                </a:r>
                <a:r>
                  <a:rPr lang="zh-CN" altLang="en-US" sz="1600" dirty="0" smtClean="0"/>
                  <a:t>写成</a:t>
                </a:r>
                <a:r>
                  <a:rPr lang="en-US" altLang="zh-CN" sz="1600" dirty="0" err="1" smtClean="0"/>
                  <a:t>g_i</a:t>
                </a:r>
                <a:r>
                  <a:rPr lang="en-US" altLang="zh-CN" sz="1600" dirty="0" smtClean="0"/>
                  <a:t>(w)</a:t>
                </a:r>
                <a:r>
                  <a:rPr lang="zh-CN" altLang="en-US" sz="1600" dirty="0" smtClean="0"/>
                  <a:t>的连加，一共有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项，因为有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个训练样本。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每个</a:t>
                </a:r>
                <a:r>
                  <a:rPr lang="en-US" altLang="zh-CN" sz="1600" dirty="0" err="1" smtClean="0"/>
                  <a:t>g_i</a:t>
                </a:r>
                <a:r>
                  <a:rPr lang="zh-CN" altLang="en-US" sz="1600" dirty="0" smtClean="0"/>
                  <a:t>只与</a:t>
                </a:r>
                <a:r>
                  <a:rPr lang="en-US" altLang="zh-CN" sz="1600" dirty="0" err="1" smtClean="0"/>
                  <a:t>x_i,y_i</a:t>
                </a:r>
                <a:r>
                  <a:rPr lang="zh-CN" altLang="en-US" sz="1600" dirty="0" smtClean="0"/>
                  <a:t>有关，跟其他的数据样本无关。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这就是为啥做并行计算的时候可以把样本划分到多个机器上。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每个机器只需要用本地数据去算本地的</a:t>
                </a:r>
                <a:r>
                  <a:rPr lang="en-US" altLang="zh-CN" sz="1600" dirty="0" err="1" smtClean="0"/>
                  <a:t>g_i</a:t>
                </a:r>
                <a:r>
                  <a:rPr lang="en-US" altLang="zh-CN" sz="1600" dirty="0" smtClean="0"/>
                  <a:t>.</a:t>
                </a:r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gradient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descent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parameter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w.</a:t>
            </a:r>
          </a:p>
          <a:p>
            <a:r>
              <a:rPr lang="en-US" altLang="zh-CN" baseline="0" dirty="0" smtClean="0"/>
              <a:t>Following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opposite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gradient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direction,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loss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function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decreases.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梯度有什么物理意义？</a:t>
            </a:r>
            <a:endParaRPr lang="en-US" altLang="zh-CN" dirty="0" smtClean="0"/>
          </a:p>
          <a:p>
            <a:r>
              <a:rPr lang="zh-CN" altLang="en-US" dirty="0" smtClean="0"/>
              <a:t>你在一个点</a:t>
            </a:r>
            <a:r>
              <a:rPr lang="en-US" altLang="zh-CN" dirty="0" smtClean="0"/>
              <a:t>w</a:t>
            </a:r>
            <a:r>
              <a:rPr lang="zh-CN" altLang="en-US" dirty="0" smtClean="0"/>
              <a:t>上，沿着梯度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w)</a:t>
            </a:r>
            <a:r>
              <a:rPr lang="zh-CN" altLang="en-US" dirty="0" smtClean="0"/>
              <a:t>的方向走很小一步，函数值</a:t>
            </a:r>
            <a:r>
              <a:rPr lang="en-US" altLang="zh-CN" dirty="0" smtClean="0"/>
              <a:t>L(w)</a:t>
            </a:r>
            <a:r>
              <a:rPr lang="zh-CN" altLang="en-US" dirty="0" smtClean="0"/>
              <a:t>肯定是上升的。</a:t>
            </a:r>
            <a:endParaRPr lang="en-US" altLang="zh-CN" dirty="0" smtClean="0"/>
          </a:p>
          <a:p>
            <a:r>
              <a:rPr lang="zh-CN" altLang="en-US" dirty="0" smtClean="0"/>
              <a:t>如果你沿着梯度相反方向走很小一步函数值</a:t>
            </a:r>
            <a:r>
              <a:rPr lang="en-US" altLang="zh-CN" dirty="0" smtClean="0"/>
              <a:t>L(w)</a:t>
            </a:r>
            <a:r>
              <a:rPr lang="zh-CN" altLang="en-US" dirty="0" smtClean="0"/>
              <a:t>肯定是下降的。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</a:p>
          <a:p>
            <a:r>
              <a:rPr lang="zh-CN" altLang="en-US" dirty="0" smtClean="0"/>
              <a:t>我们的目标是找到一个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L</a:t>
            </a:r>
            <a:r>
              <a:rPr lang="zh-CN" altLang="en-US" dirty="0" smtClean="0"/>
              <a:t>越小越好，我们是希望</a:t>
            </a:r>
            <a:r>
              <a:rPr lang="en-US" altLang="zh-CN" dirty="0" smtClean="0"/>
              <a:t>L</a:t>
            </a:r>
            <a:r>
              <a:rPr lang="zh-CN" altLang="en-US" dirty="0" smtClean="0"/>
              <a:t>下降的。</a:t>
            </a:r>
            <a:endParaRPr lang="en-US" altLang="zh-CN" dirty="0" smtClean="0"/>
          </a:p>
          <a:p>
            <a:r>
              <a:rPr lang="zh-CN" altLang="en-US" dirty="0" smtClean="0"/>
              <a:t>所以呢，我们可以用梯度下降，沿着梯度相反方向走一小步。</a:t>
            </a:r>
            <a:endParaRPr lang="en-US" altLang="zh-CN" dirty="0" smtClean="0"/>
          </a:p>
          <a:p>
            <a:r>
              <a:rPr lang="zh-CN" altLang="en-US" dirty="0" smtClean="0"/>
              <a:t>如果我现在的位置是</a:t>
            </a:r>
            <a:r>
              <a:rPr lang="en-US" altLang="zh-CN" dirty="0" err="1" smtClean="0"/>
              <a:t>w_t</a:t>
            </a:r>
            <a:r>
              <a:rPr lang="zh-CN" altLang="en-US" dirty="0" smtClean="0"/>
              <a:t>，我就算一下梯度</a:t>
            </a:r>
            <a:r>
              <a:rPr lang="en-US" altLang="zh-CN" dirty="0" smtClean="0"/>
              <a:t>g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w_t</a:t>
            </a:r>
            <a:r>
              <a:rPr lang="zh-CN" altLang="en-US" dirty="0" smtClean="0"/>
              <a:t>这个地方的梯度，然后沿着相反方向走一小步，走到了下一个地方</a:t>
            </a:r>
            <a:r>
              <a:rPr lang="en-US" altLang="zh-CN" dirty="0" smtClean="0"/>
              <a:t>w_{t+1}.</a:t>
            </a:r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叫做步长（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）或者学习率（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------</a:t>
            </a:r>
          </a:p>
          <a:p>
            <a:r>
              <a:rPr lang="zh-CN" altLang="en-US" dirty="0" smtClean="0"/>
              <a:t>只要不停重复这个梯度下降，函数值</a:t>
            </a:r>
            <a:r>
              <a:rPr lang="en-US" altLang="zh-CN" dirty="0" smtClean="0"/>
              <a:t>L(w)</a:t>
            </a:r>
            <a:r>
              <a:rPr lang="zh-CN" altLang="en-US" dirty="0" smtClean="0"/>
              <a:t>就会不停下降，最终收敛到最优的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这就像是一个大球沿着比较光滑的山坡往下滚，最终秋会滚到谷底。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hadoop.apache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hadoop.apache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0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60.png"/><Relationship Id="rId5" Type="http://schemas.openxmlformats.org/officeDocument/2006/relationships/image" Target="../media/image17.png"/><Relationship Id="rId6" Type="http://schemas.openxmlformats.org/officeDocument/2006/relationships/image" Target="../media/image180.png"/><Relationship Id="rId7" Type="http://schemas.openxmlformats.org/officeDocument/2006/relationships/image" Target="../media/image210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0.png"/><Relationship Id="rId4" Type="http://schemas.openxmlformats.org/officeDocument/2006/relationships/image" Target="../media/image26.png"/><Relationship Id="rId5" Type="http://schemas.openxmlformats.org/officeDocument/2006/relationships/image" Target="../media/image160.png"/><Relationship Id="rId6" Type="http://schemas.openxmlformats.org/officeDocument/2006/relationships/image" Target="../media/image17.png"/><Relationship Id="rId7" Type="http://schemas.openxmlformats.org/officeDocument/2006/relationships/image" Target="../media/image27.png"/><Relationship Id="rId8" Type="http://schemas.openxmlformats.org/officeDocument/2006/relationships/image" Target="../media/image180.png"/><Relationship Id="rId9" Type="http://schemas.openxmlformats.org/officeDocument/2006/relationships/image" Target="../media/image210.png"/><Relationship Id="rId10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8.png"/><Relationship Id="rId1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0.png"/><Relationship Id="rId4" Type="http://schemas.openxmlformats.org/officeDocument/2006/relationships/image" Target="../media/image26.png"/><Relationship Id="rId5" Type="http://schemas.openxmlformats.org/officeDocument/2006/relationships/image" Target="../media/image160.png"/><Relationship Id="rId6" Type="http://schemas.openxmlformats.org/officeDocument/2006/relationships/image" Target="../media/image17.png"/><Relationship Id="rId7" Type="http://schemas.openxmlformats.org/officeDocument/2006/relationships/image" Target="../media/image27.png"/><Relationship Id="rId8" Type="http://schemas.openxmlformats.org/officeDocument/2006/relationships/image" Target="../media/image180.png"/><Relationship Id="rId9" Type="http://schemas.openxmlformats.org/officeDocument/2006/relationships/image" Target="../media/image210.png"/><Relationship Id="rId10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28.png"/><Relationship Id="rId1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0.png"/><Relationship Id="rId4" Type="http://schemas.openxmlformats.org/officeDocument/2006/relationships/image" Target="../media/image26.png"/><Relationship Id="rId5" Type="http://schemas.openxmlformats.org/officeDocument/2006/relationships/image" Target="../media/image35.png"/><Relationship Id="rId6" Type="http://schemas.openxmlformats.org/officeDocument/2006/relationships/image" Target="../media/image160.png"/><Relationship Id="rId7" Type="http://schemas.openxmlformats.org/officeDocument/2006/relationships/image" Target="../media/image17.png"/><Relationship Id="rId8" Type="http://schemas.openxmlformats.org/officeDocument/2006/relationships/image" Target="../media/image27.png"/><Relationship Id="rId9" Type="http://schemas.openxmlformats.org/officeDocument/2006/relationships/image" Target="../media/image180.png"/><Relationship Id="rId10" Type="http://schemas.openxmlformats.org/officeDocument/2006/relationships/image" Target="../media/image210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41.png"/><Relationship Id="rId10" Type="http://schemas.openxmlformats.org/officeDocument/2006/relationships/image" Target="../media/image180.png"/><Relationship Id="rId11" Type="http://schemas.openxmlformats.org/officeDocument/2006/relationships/image" Target="../media/image210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40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0.png"/><Relationship Id="rId4" Type="http://schemas.openxmlformats.org/officeDocument/2006/relationships/image" Target="../media/image33.png"/><Relationship Id="rId5" Type="http://schemas.openxmlformats.org/officeDocument/2006/relationships/image" Target="../media/image26.png"/><Relationship Id="rId6" Type="http://schemas.openxmlformats.org/officeDocument/2006/relationships/image" Target="../media/image35.png"/><Relationship Id="rId7" Type="http://schemas.openxmlformats.org/officeDocument/2006/relationships/image" Target="../media/image160.png"/><Relationship Id="rId8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8.png"/><Relationship Id="rId21" Type="http://schemas.openxmlformats.org/officeDocument/2006/relationships/image" Target="../media/image41.png"/><Relationship Id="rId22" Type="http://schemas.openxmlformats.org/officeDocument/2006/relationships/image" Target="../media/image33.png"/><Relationship Id="rId10" Type="http://schemas.openxmlformats.org/officeDocument/2006/relationships/image" Target="../media/image27.png"/><Relationship Id="rId11" Type="http://schemas.openxmlformats.org/officeDocument/2006/relationships/image" Target="../media/image180.png"/><Relationship Id="rId12" Type="http://schemas.openxmlformats.org/officeDocument/2006/relationships/image" Target="../media/image210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40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0.png"/><Relationship Id="rId4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Relationship Id="rId8" Type="http://schemas.openxmlformats.org/officeDocument/2006/relationships/image" Target="../media/image160.png"/><Relationship Id="rId9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4" Type="http://schemas.openxmlformats.org/officeDocument/2006/relationships/image" Target="../media/image280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4" Type="http://schemas.openxmlformats.org/officeDocument/2006/relationships/image" Target="../media/image280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62" y="1393825"/>
            <a:ext cx="11087100" cy="196373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  <a:t>Parallel</a:t>
            </a:r>
            <a:r>
              <a:rPr lang="zh-CN" altLang="en-US" sz="40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  <a:t>Computing</a:t>
            </a:r>
            <a:r>
              <a:rPr lang="zh-CN" altLang="en-US" sz="40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  <a:t>for</a:t>
            </a:r>
            <a:r>
              <a:rPr lang="zh-CN" altLang="en-US" sz="40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  <a:t>Machine</a:t>
            </a:r>
            <a:r>
              <a:rPr lang="zh-CN" altLang="en-US" sz="40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  <a:t>Learning</a:t>
            </a:r>
            <a:b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</a:b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Bright" charset="0"/>
                <a:ea typeface="Lucida Bright" charset="0"/>
                <a:cs typeface="Lucida Bright" charset="0"/>
              </a:rPr>
              <a:t>(Part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Bright" charset="0"/>
                <a:ea typeface="Lucida Bright" charset="0"/>
                <a:cs typeface="Lucida Bright" charset="0"/>
              </a:rPr>
              <a:t>1)</a:t>
            </a:r>
            <a:endParaRPr lang="en-US" sz="40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  <a:p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18284" y="4773616"/>
            <a:ext cx="5479256" cy="68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charset="0"/>
                <a:ea typeface="Lucida Bright" charset="0"/>
                <a:cs typeface="Lucida Bright" charset="0"/>
              </a:rPr>
              <a:t>Stevens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charset="0"/>
                <a:ea typeface="Lucida Bright" charset="0"/>
                <a:cs typeface="Lucida Bright" charset="0"/>
              </a:rPr>
              <a:t>Institute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charset="0"/>
                <a:ea typeface="Lucida Bright" charset="0"/>
                <a:cs typeface="Lucida Bright" charset="0"/>
              </a:rPr>
              <a:t>of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charset="0"/>
                <a:ea typeface="Lucida Bright" charset="0"/>
                <a:cs typeface="Lucida Bright" charset="0"/>
              </a:rPr>
              <a:t>Technology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Descent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4015" y="4429125"/>
            <a:ext cx="7862886" cy="101441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bottleneck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computing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gradient.</a:t>
            </a:r>
          </a:p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expensive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#samples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#parameters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both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big.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38200" y="1333492"/>
                <a:ext cx="10515600" cy="229553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1" dirty="0"/>
                  <a:t>Example: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GD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endParaRPr lang="en-US" altLang="zh-CN" b="1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492"/>
                <a:ext cx="10515600" cy="2295533"/>
              </a:xfrm>
              <a:prstGeom prst="rect">
                <a:avLst/>
              </a:prstGeom>
              <a:blipFill rotWithShape="0">
                <a:blip r:embed="rId3"/>
                <a:stretch>
                  <a:fillRect l="-1217" t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/>
          <p:nvPr/>
        </p:nvCxnSpPr>
        <p:spPr>
          <a:xfrm rot="16200000" flipV="1">
            <a:off x="3014664" y="3400425"/>
            <a:ext cx="1500187" cy="55721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Descent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38200" y="1333492"/>
                <a:ext cx="10515600" cy="182404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1" dirty="0"/>
                  <a:t>Example: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GD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endParaRPr lang="en-US" altLang="zh-CN" b="1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492"/>
                <a:ext cx="10515600" cy="1824045"/>
              </a:xfrm>
              <a:prstGeom prst="rect">
                <a:avLst/>
              </a:prstGeom>
              <a:blipFill rotWithShape="0">
                <a:blip r:embed="rId3"/>
                <a:stretch>
                  <a:fillRect l="-1217" t="-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38200" y="3339298"/>
                <a:ext cx="10515600" cy="143082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Parallel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processors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𝐳</m:t>
                        </m:r>
                      </m:e>
                      <m:sub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charset="0"/>
                          </a:rPr>
                          <m:t>+1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</m:t>
                    </m:r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39298"/>
                <a:ext cx="10515600" cy="1430822"/>
              </a:xfrm>
              <a:prstGeom prst="rect">
                <a:avLst/>
              </a:prstGeom>
              <a:blipFill rotWithShape="0">
                <a:blip r:embed="rId4"/>
                <a:stretch>
                  <a:fillRect l="-1217" t="-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38200" y="3339298"/>
                <a:ext cx="10515600" cy="143082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Parallel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processors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𝐳</m:t>
                        </m:r>
                      </m:e>
                      <m:sub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charset="0"/>
                          </a:rPr>
                          <m:t>+1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</m:t>
                    </m:r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39298"/>
                <a:ext cx="10515600" cy="1430822"/>
              </a:xfrm>
              <a:prstGeom prst="rect">
                <a:avLst/>
              </a:prstGeom>
              <a:blipFill rotWithShape="0">
                <a:blip r:embed="rId3"/>
                <a:stretch>
                  <a:fillRect l="-1217" t="-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Descent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2844166" y="3757612"/>
            <a:ext cx="2672714" cy="72548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185636" y="5715001"/>
            <a:ext cx="1871663" cy="971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Processor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21466" y="4520427"/>
            <a:ext cx="1" cy="11802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838200" y="1333492"/>
                <a:ext cx="10515600" cy="182404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1" dirty="0"/>
                  <a:t>Example: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GD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endParaRPr lang="en-US" altLang="zh-CN" b="1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492"/>
                <a:ext cx="10515600" cy="1824045"/>
              </a:xfrm>
              <a:prstGeom prst="rect">
                <a:avLst/>
              </a:prstGeom>
              <a:blipFill rotWithShape="0">
                <a:blip r:embed="rId4"/>
                <a:stretch>
                  <a:fillRect l="-1217" t="-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7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838200" y="3339298"/>
                <a:ext cx="10515600" cy="143082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Parallel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processors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𝐳</m:t>
                        </m:r>
                      </m:e>
                      <m:sub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charset="0"/>
                          </a:rPr>
                          <m:t>+1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</m:t>
                    </m:r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39298"/>
                <a:ext cx="10515600" cy="1430822"/>
              </a:xfrm>
              <a:prstGeom prst="rect">
                <a:avLst/>
              </a:prstGeom>
              <a:blipFill rotWithShape="0">
                <a:blip r:embed="rId3"/>
                <a:stretch>
                  <a:fillRect l="-1217" t="-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Descent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863591" y="3757612"/>
            <a:ext cx="3615690" cy="72548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16536" y="5700713"/>
            <a:ext cx="1871663" cy="971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Processor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52366" y="4506139"/>
            <a:ext cx="1" cy="11802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44166" y="3757612"/>
            <a:ext cx="2672714" cy="72548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85636" y="5715001"/>
            <a:ext cx="1871663" cy="971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Processor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21466" y="4520427"/>
            <a:ext cx="1" cy="118028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838200" y="1333492"/>
                <a:ext cx="10515600" cy="182404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1" dirty="0"/>
                  <a:t>Example: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GD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endParaRPr lang="en-US" altLang="zh-CN" b="1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492"/>
                <a:ext cx="10515600" cy="1824045"/>
              </a:xfrm>
              <a:prstGeom prst="rect">
                <a:avLst/>
              </a:prstGeom>
              <a:blipFill rotWithShape="0">
                <a:blip r:embed="rId4"/>
                <a:stretch>
                  <a:fillRect l="-1217" t="-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4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38200" y="3339298"/>
                <a:ext cx="10515600" cy="143082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Parallel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processors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𝐳</m:t>
                        </m:r>
                      </m:e>
                      <m:sub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charset="0"/>
                          </a:rPr>
                          <m:t>+1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</m:t>
                    </m:r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39298"/>
                <a:ext cx="10515600" cy="1430822"/>
              </a:xfrm>
              <a:prstGeom prst="rect">
                <a:avLst/>
              </a:prstGeom>
              <a:blipFill rotWithShape="0">
                <a:blip r:embed="rId3"/>
                <a:stretch>
                  <a:fillRect l="-1217" t="-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Descent</a:t>
            </a:r>
            <a:endParaRPr lang="en-US" sz="3600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3984468" y="3418528"/>
            <a:ext cx="392110" cy="267271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5400000">
            <a:off x="7475381" y="2947040"/>
            <a:ext cx="392110" cy="361569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689949" y="4858118"/>
                <a:ext cx="10013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800" b="1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949" y="4858118"/>
                <a:ext cx="100136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77071" y="4858117"/>
                <a:ext cx="1000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800" b="1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071" y="4858117"/>
                <a:ext cx="100078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844166" y="3757612"/>
            <a:ext cx="2672714" cy="72548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63591" y="3757612"/>
            <a:ext cx="3615690" cy="72548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838200" y="1333492"/>
                <a:ext cx="10515600" cy="182404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1" dirty="0"/>
                  <a:t>Example: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GD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endParaRPr lang="en-US" altLang="zh-CN" b="1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492"/>
                <a:ext cx="10515600" cy="1824045"/>
              </a:xfrm>
              <a:prstGeom prst="rect">
                <a:avLst/>
              </a:prstGeom>
              <a:blipFill rotWithShape="0">
                <a:blip r:embed="rId6"/>
                <a:stretch>
                  <a:fillRect l="-1217" t="-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Descent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3857965" y="5907022"/>
                <a:ext cx="4476750" cy="59515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Aggregate: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p>
                        <m:r>
                          <a:rPr lang="en-US" altLang="zh-CN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𝐠</m:t>
                            </m:r>
                          </m:e>
                        </m:acc>
                      </m:e>
                      <m:sup>
                        <m:r>
                          <a:rPr lang="en-US" altLang="zh-CN" b="0" i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965" y="5907022"/>
                <a:ext cx="4476750" cy="595150"/>
              </a:xfrm>
              <a:prstGeom prst="rect">
                <a:avLst/>
              </a:prstGeom>
              <a:blipFill rotWithShape="0">
                <a:blip r:embed="rId3"/>
                <a:stretch>
                  <a:fillRect l="-2861" t="-7143" r="-681" b="-19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572004" y="5250804"/>
            <a:ext cx="2933813" cy="577686"/>
            <a:chOff x="4572004" y="5250804"/>
            <a:chExt cx="2933813" cy="577686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572004" y="5250805"/>
              <a:ext cx="712324" cy="577685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793493" y="5250804"/>
              <a:ext cx="712324" cy="56913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838200" y="3339298"/>
                <a:ext cx="10515600" cy="143082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dirty="0" smtClean="0"/>
                  <a:t>Parallel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processors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𝐳</m:t>
                        </m:r>
                      </m:e>
                      <m:sub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charset="0"/>
                          </a:rPr>
                          <m:t>+1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+⋯</m:t>
                    </m:r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39298"/>
                <a:ext cx="10515600" cy="1430822"/>
              </a:xfrm>
              <a:prstGeom prst="rect">
                <a:avLst/>
              </a:prstGeom>
              <a:blipFill rotWithShape="0">
                <a:blip r:embed="rId4"/>
                <a:stretch>
                  <a:fillRect l="-1217" t="-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3984468" y="3418528"/>
            <a:ext cx="392110" cy="267271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7475381" y="2947040"/>
            <a:ext cx="392110" cy="361569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689949" y="4858118"/>
                <a:ext cx="10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800" b="1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0" i="0" smtClean="0"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949" y="4858118"/>
                <a:ext cx="100136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177071" y="4858117"/>
                <a:ext cx="1000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800" b="1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0" i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071" y="4858117"/>
                <a:ext cx="100078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2844166" y="3757612"/>
            <a:ext cx="2672714" cy="72548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63591" y="3757612"/>
            <a:ext cx="3615690" cy="725486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838200" y="1333492"/>
                <a:ext cx="10515600" cy="182404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1" dirty="0"/>
                  <a:t>Example: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GD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endParaRPr lang="en-US" altLang="zh-CN" b="1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492"/>
                <a:ext cx="10515600" cy="1824045"/>
              </a:xfrm>
              <a:prstGeom prst="rect">
                <a:avLst/>
              </a:prstGeom>
              <a:blipFill rotWithShape="0">
                <a:blip r:embed="rId7"/>
                <a:stretch>
                  <a:fillRect l="-1217" t="-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Communication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2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Two Ways of Communication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3878" y="2941714"/>
            <a:ext cx="4589612" cy="2058910"/>
            <a:chOff x="1957666" y="1988771"/>
            <a:chExt cx="3305908" cy="1399196"/>
          </a:xfrm>
        </p:grpSpPr>
        <p:sp>
          <p:nvSpPr>
            <p:cNvPr id="6" name="Rounded Rectangle 5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Processor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Memory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258840" y="2064485"/>
                  <a:ext cx="668301" cy="4392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2064485"/>
                  <a:ext cx="668301" cy="4392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4728" y="1422108"/>
            <a:ext cx="46487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Share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memory: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03943" y="1421453"/>
            <a:ext cx="536528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Message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passing:</a:t>
            </a:r>
            <a:endParaRPr lang="en-US" sz="2800" b="1" dirty="0"/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8581383" y="3747553"/>
            <a:ext cx="1204945" cy="1200858"/>
          </a:xfrm>
          <a:prstGeom prst="curvedConnector3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03944" y="2166064"/>
            <a:ext cx="3305908" cy="1438834"/>
            <a:chOff x="1957666" y="1949133"/>
            <a:chExt cx="3305908" cy="1438834"/>
          </a:xfrm>
        </p:grpSpPr>
        <p:sp>
          <p:nvSpPr>
            <p:cNvPr id="17" name="Rounded Rectangle 16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Memory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563325" y="4923417"/>
            <a:ext cx="3305908" cy="1438834"/>
            <a:chOff x="1957666" y="1949133"/>
            <a:chExt cx="3305908" cy="1438834"/>
          </a:xfrm>
        </p:grpSpPr>
        <p:sp>
          <p:nvSpPr>
            <p:cNvPr id="25" name="Rounded Rectangle 24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Memory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25" y="4296537"/>
            <a:ext cx="463179" cy="46317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997477" y="257708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0274" y="5418372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89622" y="956258"/>
            <a:ext cx="6115050" cy="5486400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Two Ways of Communication</a:t>
            </a:r>
            <a:endParaRPr lang="en-US" sz="36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3878" y="2941714"/>
            <a:ext cx="4589612" cy="2058910"/>
            <a:chOff x="1957666" y="1988771"/>
            <a:chExt cx="3305908" cy="1399196"/>
          </a:xfrm>
        </p:grpSpPr>
        <p:sp>
          <p:nvSpPr>
            <p:cNvPr id="6" name="Rounded Rectangle 5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Processor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Memory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258840" y="2064485"/>
                  <a:ext cx="668301" cy="4392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2064485"/>
                  <a:ext cx="668301" cy="4392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4728" y="1422108"/>
            <a:ext cx="46487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Share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memory: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03943" y="1421453"/>
            <a:ext cx="536528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Message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passing:</a:t>
            </a:r>
            <a:endParaRPr lang="en-US" sz="2800" b="1" dirty="0"/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8520848" y="3687017"/>
            <a:ext cx="1305916" cy="1220958"/>
          </a:xfrm>
          <a:prstGeom prst="curvedConnector3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03944" y="2166064"/>
            <a:ext cx="3305908" cy="1438834"/>
            <a:chOff x="1957666" y="1949133"/>
            <a:chExt cx="3305908" cy="1438834"/>
          </a:xfrm>
        </p:grpSpPr>
        <p:sp>
          <p:nvSpPr>
            <p:cNvPr id="17" name="Rounded Rectangle 16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Memory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563325" y="4923417"/>
            <a:ext cx="3305908" cy="1438834"/>
            <a:chOff x="1957666" y="1949133"/>
            <a:chExt cx="3305908" cy="1438834"/>
          </a:xfrm>
        </p:grpSpPr>
        <p:sp>
          <p:nvSpPr>
            <p:cNvPr id="25" name="Rounded Rectangle 24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Memory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25" y="4296537"/>
            <a:ext cx="463179" cy="46317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997477" y="257708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0274" y="5418372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923" y="1222327"/>
            <a:ext cx="5650302" cy="5486400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38702" y="580648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worker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node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Client-Server Architecture</a:t>
            </a:r>
            <a:endParaRPr lang="en-US" sz="3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68873" y="4243385"/>
            <a:ext cx="3305908" cy="1438834"/>
            <a:chOff x="1957666" y="1949133"/>
            <a:chExt cx="3305908" cy="1438834"/>
          </a:xfrm>
        </p:grpSpPr>
        <p:sp>
          <p:nvSpPr>
            <p:cNvPr id="16" name="Rounded Rectangle 15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Memory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323011" y="4259370"/>
            <a:ext cx="3305908" cy="1438834"/>
            <a:chOff x="1957666" y="1949133"/>
            <a:chExt cx="3305908" cy="1438834"/>
          </a:xfrm>
        </p:grpSpPr>
        <p:sp>
          <p:nvSpPr>
            <p:cNvPr id="24" name="Rounded Rectangle 23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Memory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702219" y="580648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worker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node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31479" y="1508945"/>
            <a:ext cx="3129042" cy="900113"/>
            <a:chOff x="4303282" y="1885950"/>
            <a:chExt cx="2528816" cy="900113"/>
          </a:xfrm>
        </p:grpSpPr>
        <p:sp>
          <p:nvSpPr>
            <p:cNvPr id="32" name="Rounded Rectangle 31"/>
            <p:cNvSpPr/>
            <p:nvPr/>
          </p:nvSpPr>
          <p:spPr>
            <a:xfrm>
              <a:off x="4303282" y="1885950"/>
              <a:ext cx="2528816" cy="90011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34770" y="2074396"/>
              <a:ext cx="1665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smtClean="0">
                  <a:latin typeface="Courier New" charset="0"/>
                  <a:ea typeface="Courier New" charset="0"/>
                  <a:cs typeface="Courier New" charset="0"/>
                </a:rPr>
                <a:t>Server</a:t>
              </a:r>
              <a:endParaRPr lang="en-US" sz="32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381973" y="4274029"/>
                <a:ext cx="142805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b="1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8000" b="1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73" y="4274029"/>
                <a:ext cx="1428053" cy="13234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>
            <a:off x="4038415" y="2424048"/>
            <a:ext cx="836366" cy="183532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28209" y="2424048"/>
            <a:ext cx="818115" cy="183532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90" y="2829212"/>
            <a:ext cx="673164" cy="67316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34" y="2829212"/>
            <a:ext cx="673164" cy="6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471613"/>
            <a:ext cx="10763250" cy="46767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ResNet-50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25M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parameters.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14M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arallel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computing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for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ML?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92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57666" y="1949133"/>
            <a:ext cx="3305908" cy="1438834"/>
            <a:chOff x="1957666" y="1949133"/>
            <a:chExt cx="3305908" cy="1438834"/>
          </a:xfrm>
        </p:grpSpPr>
        <p:sp>
          <p:nvSpPr>
            <p:cNvPr id="5" name="Rounded Rectangle 4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Memory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urved Connector 11"/>
          <p:cNvCxnSpPr>
            <a:endCxn id="17" idx="2"/>
          </p:cNvCxnSpPr>
          <p:nvPr/>
        </p:nvCxnSpPr>
        <p:spPr>
          <a:xfrm rot="5400000" flipH="1" flipV="1">
            <a:off x="2205371" y="3260853"/>
            <a:ext cx="1278135" cy="1532364"/>
          </a:xfrm>
          <a:prstGeom prst="curvedConnector3">
            <a:avLst>
              <a:gd name="adj1" fmla="val 50000"/>
            </a:avLst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>
            <a:off x="3731210" y="5365700"/>
            <a:ext cx="2406738" cy="107999"/>
          </a:xfrm>
          <a:prstGeom prst="curvedConnector3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5007720" y="3533674"/>
            <a:ext cx="1380577" cy="1100280"/>
          </a:xfrm>
          <a:prstGeom prst="curvedConnector3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7418654" y="3149233"/>
            <a:ext cx="1795054" cy="1439251"/>
          </a:xfrm>
          <a:prstGeom prst="curvedConnector3">
            <a:avLst>
              <a:gd name="adj1" fmla="val 50000"/>
            </a:avLst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25302" y="4626464"/>
            <a:ext cx="3305908" cy="1438834"/>
            <a:chOff x="1957666" y="1949133"/>
            <a:chExt cx="3305908" cy="1438834"/>
          </a:xfrm>
        </p:grpSpPr>
        <p:sp>
          <p:nvSpPr>
            <p:cNvPr id="17" name="Rounded Rectangle 16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Memory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137948" y="4734463"/>
            <a:ext cx="3305908" cy="1438834"/>
            <a:chOff x="1957666" y="1949133"/>
            <a:chExt cx="3305908" cy="1438834"/>
          </a:xfrm>
        </p:grpSpPr>
        <p:sp>
          <p:nvSpPr>
            <p:cNvPr id="25" name="Rounded Rectangle 24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Memory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382852" y="1492857"/>
            <a:ext cx="3305908" cy="1438834"/>
            <a:chOff x="1957666" y="1949133"/>
            <a:chExt cx="3305908" cy="1438834"/>
          </a:xfrm>
        </p:grpSpPr>
        <p:sp>
          <p:nvSpPr>
            <p:cNvPr id="33" name="Rounded Rectangle 32"/>
            <p:cNvSpPr/>
            <p:nvPr/>
          </p:nvSpPr>
          <p:spPr>
            <a:xfrm>
              <a:off x="1957666" y="1988771"/>
              <a:ext cx="3305908" cy="139919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039728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94320" y="2113035"/>
              <a:ext cx="1254369" cy="3540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Processor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067864" y="2901999"/>
              <a:ext cx="3066757" cy="3540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Memory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40" y="1949133"/>
                  <a:ext cx="684803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>
              <a:off x="2672773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521504" y="2467071"/>
              <a:ext cx="0" cy="4349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stealth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Peer-to-Peer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7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Synchronous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Descent</a:t>
            </a:r>
            <a:br>
              <a:rPr lang="en-US" altLang="zh-CN" sz="3600" b="1" dirty="0" smtClean="0">
                <a:latin typeface="Lucida Bright" panose="02040602050505020304" pitchFamily="18" charset="0"/>
              </a:rPr>
            </a:br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Bright" panose="02040602050505020304" pitchFamily="18" charset="0"/>
              </a:rPr>
              <a:t>Using</a:t>
            </a:r>
            <a:r>
              <a:rPr lang="zh-CN" alt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Bright" panose="02040602050505020304" pitchFamily="18" charset="0"/>
              </a:rPr>
              <a:t>MapReduce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MapReduce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9547" y="1333494"/>
            <a:ext cx="10806113" cy="3495681"/>
          </a:xfrm>
        </p:spPr>
        <p:txBody>
          <a:bodyPr/>
          <a:lstStyle/>
          <a:p>
            <a:r>
              <a:rPr lang="en-US" altLang="zh-CN" b="1" dirty="0" smtClean="0"/>
              <a:t>MapReduce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programming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model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software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system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developed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accent5"/>
                </a:solidFill>
              </a:rPr>
              <a:t>1</a:t>
            </a:r>
            <a:r>
              <a:rPr lang="en-US" altLang="zh-CN" dirty="0" smtClean="0"/>
              <a:t>].</a:t>
            </a:r>
          </a:p>
          <a:p>
            <a:r>
              <a:rPr lang="en-US" altLang="zh-CN" b="1" dirty="0" smtClean="0"/>
              <a:t>Characters: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client-server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message-passing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synchronous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9547" y="4600575"/>
            <a:ext cx="10814154" cy="214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smtClean="0"/>
              <a:t>Reference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/>
              <a:t>Dean </a:t>
            </a:r>
            <a:r>
              <a:rPr lang="en-US" altLang="zh-CN" sz="1800" dirty="0"/>
              <a:t>and </a:t>
            </a:r>
            <a:r>
              <a:rPr lang="en-US" altLang="zh-CN" sz="1800" dirty="0" err="1" smtClean="0"/>
              <a:t>Ghemawat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>
                <a:solidFill>
                  <a:schemeClr val="accent5"/>
                </a:solidFill>
              </a:rPr>
              <a:t>MapReduce</a:t>
            </a:r>
            <a:r>
              <a:rPr lang="en-US" altLang="zh-CN" sz="1800" dirty="0">
                <a:solidFill>
                  <a:schemeClr val="accent5"/>
                </a:solidFill>
              </a:rPr>
              <a:t>: simplified data processing on large clusters</a:t>
            </a:r>
            <a:r>
              <a:rPr lang="en-US" altLang="zh-CN" sz="1800" dirty="0" smtClean="0">
                <a:solidFill>
                  <a:schemeClr val="accent5"/>
                </a:solidFill>
              </a:rPr>
              <a:t>.</a:t>
            </a:r>
            <a:r>
              <a:rPr lang="en-US" altLang="zh-CN" sz="1800" dirty="0" smtClean="0"/>
              <a:t> </a:t>
            </a:r>
            <a:r>
              <a:rPr lang="en-US" altLang="zh-CN" sz="1800" i="1" dirty="0"/>
              <a:t>Communications of the </a:t>
            </a:r>
            <a:r>
              <a:rPr lang="en-US" altLang="zh-CN" sz="1800" i="1" dirty="0" smtClean="0"/>
              <a:t>ACM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2008.</a:t>
            </a:r>
          </a:p>
        </p:txBody>
      </p:sp>
    </p:spTree>
    <p:extLst>
      <p:ext uri="{BB962C8B-B14F-4D97-AF65-F5344CB8AC3E}">
        <p14:creationId xmlns:p14="http://schemas.microsoft.com/office/powerpoint/2010/main" val="156580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MapReduce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9547" y="1333494"/>
            <a:ext cx="10806113" cy="3495681"/>
          </a:xfrm>
        </p:spPr>
        <p:txBody>
          <a:bodyPr/>
          <a:lstStyle/>
          <a:p>
            <a:r>
              <a:rPr lang="en-US" altLang="zh-CN" b="1" dirty="0" smtClean="0"/>
              <a:t>MapReduce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programming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model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software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system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developed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accent5"/>
                </a:solidFill>
              </a:rPr>
              <a:t>1</a:t>
            </a:r>
            <a:r>
              <a:rPr lang="en-US" altLang="zh-CN" dirty="0" smtClean="0"/>
              <a:t>].</a:t>
            </a:r>
          </a:p>
          <a:p>
            <a:r>
              <a:rPr lang="en-US" altLang="zh-CN" b="1" dirty="0" smtClean="0"/>
              <a:t>Characters: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client-server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message-passing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synchronous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parallel.</a:t>
            </a:r>
          </a:p>
          <a:p>
            <a:r>
              <a:rPr lang="en-US" b="1" dirty="0"/>
              <a:t>Apache </a:t>
            </a:r>
            <a:r>
              <a:rPr lang="en-US" b="1" dirty="0" smtClean="0"/>
              <a:t>Hadoop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accent5"/>
                </a:solidFill>
              </a:rPr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open-source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MapReduce.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9547" y="4600575"/>
            <a:ext cx="10814154" cy="214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smtClean="0"/>
              <a:t>Reference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/>
              <a:t>Dean </a:t>
            </a:r>
            <a:r>
              <a:rPr lang="en-US" altLang="zh-CN" sz="1800" dirty="0"/>
              <a:t>and </a:t>
            </a:r>
            <a:r>
              <a:rPr lang="en-US" altLang="zh-CN" sz="1800" dirty="0" err="1" smtClean="0"/>
              <a:t>Ghemawat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>
                <a:solidFill>
                  <a:schemeClr val="accent5"/>
                </a:solidFill>
              </a:rPr>
              <a:t>MapReduce</a:t>
            </a:r>
            <a:r>
              <a:rPr lang="en-US" altLang="zh-CN" sz="1800" dirty="0">
                <a:solidFill>
                  <a:schemeClr val="accent5"/>
                </a:solidFill>
              </a:rPr>
              <a:t>: simplified data processing on large clusters</a:t>
            </a:r>
            <a:r>
              <a:rPr lang="en-US" altLang="zh-CN" sz="1800" dirty="0" smtClean="0">
                <a:solidFill>
                  <a:schemeClr val="accent5"/>
                </a:solidFill>
              </a:rPr>
              <a:t>.</a:t>
            </a:r>
            <a:r>
              <a:rPr lang="en-US" altLang="zh-CN" sz="1800" dirty="0" smtClean="0"/>
              <a:t> </a:t>
            </a:r>
            <a:r>
              <a:rPr lang="en-US" altLang="zh-CN" sz="1800" i="1" dirty="0"/>
              <a:t>Communications of the </a:t>
            </a:r>
            <a:r>
              <a:rPr lang="en-US" altLang="zh-CN" sz="1800" i="1" dirty="0" smtClean="0"/>
              <a:t>ACM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2008.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linkClick r:id="rId3"/>
              </a:rPr>
              <a:t>https://hadoop.apache.org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279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MapReduce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9547" y="1333494"/>
            <a:ext cx="10806113" cy="3495681"/>
          </a:xfrm>
        </p:spPr>
        <p:txBody>
          <a:bodyPr/>
          <a:lstStyle/>
          <a:p>
            <a:r>
              <a:rPr lang="en-US" altLang="zh-CN" b="1" dirty="0" smtClean="0"/>
              <a:t>MapReduce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programming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model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software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system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developed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accent5"/>
                </a:solidFill>
              </a:rPr>
              <a:t>1</a:t>
            </a:r>
            <a:r>
              <a:rPr lang="en-US" altLang="zh-CN" dirty="0" smtClean="0"/>
              <a:t>].</a:t>
            </a:r>
          </a:p>
          <a:p>
            <a:r>
              <a:rPr lang="en-US" altLang="zh-CN" b="1" dirty="0" smtClean="0"/>
              <a:t>Characters: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client-server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architecture,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message-passing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synchronous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parallel.</a:t>
            </a:r>
          </a:p>
          <a:p>
            <a:r>
              <a:rPr lang="en-US" b="1" dirty="0"/>
              <a:t>Apache </a:t>
            </a:r>
            <a:r>
              <a:rPr lang="en-US" b="1" dirty="0" smtClean="0"/>
              <a:t>Hadoop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accent5"/>
                </a:solidFill>
              </a:rPr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open-source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MapReduce.</a:t>
            </a:r>
          </a:p>
          <a:p>
            <a:r>
              <a:rPr lang="en-US" altLang="zh-CN" b="1" dirty="0" smtClean="0"/>
              <a:t>Apache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Spark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chemeClr val="accent5"/>
                </a:solidFill>
              </a:rPr>
              <a:t>3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improved</a:t>
            </a:r>
            <a:r>
              <a:rPr lang="zh-CN" altLang="en-US" dirty="0" smtClean="0"/>
              <a:t> </a:t>
            </a:r>
            <a:r>
              <a:rPr lang="en-US" altLang="zh-CN" dirty="0"/>
              <a:t>open-source</a:t>
            </a:r>
            <a:r>
              <a:rPr lang="zh-CN" altLang="en-US" dirty="0"/>
              <a:t> </a:t>
            </a:r>
            <a:r>
              <a:rPr lang="en-US" altLang="zh-CN" dirty="0" smtClean="0"/>
              <a:t>MapReduce.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9547" y="4600575"/>
            <a:ext cx="10814154" cy="214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smtClean="0"/>
              <a:t>Reference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/>
              <a:t>Dean </a:t>
            </a:r>
            <a:r>
              <a:rPr lang="en-US" altLang="zh-CN" sz="1800" dirty="0"/>
              <a:t>and </a:t>
            </a:r>
            <a:r>
              <a:rPr lang="en-US" altLang="zh-CN" sz="1800" dirty="0" err="1" smtClean="0"/>
              <a:t>Ghemawat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>
                <a:solidFill>
                  <a:schemeClr val="accent5"/>
                </a:solidFill>
              </a:rPr>
              <a:t>MapReduce</a:t>
            </a:r>
            <a:r>
              <a:rPr lang="en-US" altLang="zh-CN" sz="1800" dirty="0">
                <a:solidFill>
                  <a:schemeClr val="accent5"/>
                </a:solidFill>
              </a:rPr>
              <a:t>: simplified data processing on large clusters</a:t>
            </a:r>
            <a:r>
              <a:rPr lang="en-US" altLang="zh-CN" sz="1800" dirty="0" smtClean="0">
                <a:solidFill>
                  <a:schemeClr val="accent5"/>
                </a:solidFill>
              </a:rPr>
              <a:t>.</a:t>
            </a:r>
            <a:r>
              <a:rPr lang="en-US" altLang="zh-CN" sz="1800" dirty="0" smtClean="0"/>
              <a:t> </a:t>
            </a:r>
            <a:r>
              <a:rPr lang="en-US" altLang="zh-CN" sz="1800" i="1" dirty="0"/>
              <a:t>Communications of the </a:t>
            </a:r>
            <a:r>
              <a:rPr lang="en-US" altLang="zh-CN" sz="1800" i="1" dirty="0" smtClean="0"/>
              <a:t>ACM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2008.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linkClick r:id="rId3"/>
              </a:rPr>
              <a:t>https://hadoop.apache.org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Zaharia</a:t>
            </a:r>
            <a:r>
              <a:rPr 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others:</a:t>
            </a:r>
            <a:r>
              <a:rPr lang="zh-CN" altLang="en-US" sz="1800" dirty="0" smtClean="0"/>
              <a:t> </a:t>
            </a:r>
            <a:r>
              <a:rPr lang="en-US" sz="1800" dirty="0" smtClean="0">
                <a:solidFill>
                  <a:schemeClr val="accent5"/>
                </a:solidFill>
              </a:rPr>
              <a:t>Apache </a:t>
            </a:r>
            <a:r>
              <a:rPr lang="en-US" altLang="zh-CN" sz="1800" dirty="0" smtClean="0">
                <a:solidFill>
                  <a:schemeClr val="accent5"/>
                </a:solidFill>
              </a:rPr>
              <a:t>S</a:t>
            </a:r>
            <a:r>
              <a:rPr lang="en-US" sz="1800" dirty="0" smtClean="0">
                <a:solidFill>
                  <a:schemeClr val="accent5"/>
                </a:solidFill>
              </a:rPr>
              <a:t>park</a:t>
            </a:r>
            <a:r>
              <a:rPr lang="en-US" sz="1800" dirty="0">
                <a:solidFill>
                  <a:schemeClr val="accent5"/>
                </a:solidFill>
              </a:rPr>
              <a:t>: a unified engine for big data processing</a:t>
            </a:r>
            <a:r>
              <a:rPr lang="en-US" sz="1800" dirty="0" smtClean="0">
                <a:solidFill>
                  <a:schemeClr val="accent5"/>
                </a:solidFill>
              </a:rPr>
              <a:t>.</a:t>
            </a:r>
            <a:r>
              <a:rPr lang="en-US" sz="1800" dirty="0" smtClean="0"/>
              <a:t> </a:t>
            </a:r>
            <a:r>
              <a:rPr lang="en-US" sz="1800" i="1" dirty="0"/>
              <a:t>Communications of the </a:t>
            </a:r>
            <a:r>
              <a:rPr lang="en-US" sz="1800" i="1" dirty="0" smtClean="0"/>
              <a:t>ACM</a:t>
            </a:r>
            <a:r>
              <a:rPr lang="en-US" altLang="zh-CN" sz="1800" dirty="0" smtClean="0"/>
              <a:t>,</a:t>
            </a:r>
            <a:r>
              <a:rPr lang="en-US" sz="1800" dirty="0" smtClean="0"/>
              <a:t> 2016.</a:t>
            </a:r>
          </a:p>
        </p:txBody>
      </p:sp>
    </p:spTree>
    <p:extLst>
      <p:ext uri="{BB962C8B-B14F-4D97-AF65-F5344CB8AC3E}">
        <p14:creationId xmlns:p14="http://schemas.microsoft.com/office/powerpoint/2010/main" val="12095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7" y="1443038"/>
            <a:ext cx="7007597" cy="54149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MapReduce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30684" y="3471863"/>
            <a:ext cx="14734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Server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7" y="1443038"/>
            <a:ext cx="7007597" cy="54149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17206" y="6001821"/>
            <a:ext cx="1940820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Lucida Bright" panose="02040602050505020304" pitchFamily="18" charset="0"/>
              </a:rPr>
              <a:t>Broadcast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MapReduce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30684" y="3471863"/>
            <a:ext cx="14734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Server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7" y="1443038"/>
            <a:ext cx="7007597" cy="5414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7205" y="6001821"/>
            <a:ext cx="1940820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smtClean="0">
                <a:solidFill>
                  <a:srgbClr val="0070C0"/>
                </a:solidFill>
                <a:latin typeface="Lucida Bright" panose="02040602050505020304" pitchFamily="18" charset="0"/>
              </a:rPr>
              <a:t>Map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MapReduce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30684" y="3471863"/>
            <a:ext cx="14734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Server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7" y="1443038"/>
            <a:ext cx="7007597" cy="5414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7205" y="6001821"/>
            <a:ext cx="1940820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smtClean="0">
                <a:solidFill>
                  <a:srgbClr val="0070C0"/>
                </a:solidFill>
                <a:latin typeface="Lucida Bright" panose="02040602050505020304" pitchFamily="18" charset="0"/>
              </a:rPr>
              <a:t>Map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MapReduce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30684" y="3471863"/>
            <a:ext cx="14734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Server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7461" y="2991347"/>
                <a:ext cx="5069743" cy="1114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800" b="1" dirty="0" smtClean="0"/>
                  <a:t>Example: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 smtClean="0"/>
                  <a:t>Map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400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sz="24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sz="2400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" y="2991347"/>
                <a:ext cx="5069743" cy="1114921"/>
              </a:xfrm>
              <a:prstGeom prst="rect">
                <a:avLst/>
              </a:prstGeom>
              <a:blipFill rotWithShape="0">
                <a:blip r:embed="rId4"/>
                <a:stretch>
                  <a:fillRect l="-2527" t="-5464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7" y="1443038"/>
            <a:ext cx="7007597" cy="54149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17205" y="6001821"/>
            <a:ext cx="1940820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Lucida Bright" panose="02040602050505020304" pitchFamily="18" charset="0"/>
              </a:rPr>
              <a:t>Reduce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MapReduce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30684" y="3471863"/>
            <a:ext cx="14734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Server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471613"/>
            <a:ext cx="10763250" cy="46767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ResNet-50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25M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parameters.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14M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images.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 </a:t>
            </a:r>
            <a:r>
              <a:rPr lang="en-US" altLang="zh-CN" dirty="0" smtClean="0">
                <a:sym typeface="Wingdings"/>
              </a:rPr>
              <a:t>Big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computation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cost.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altLang="zh-CN" dirty="0" smtClean="0"/>
              <a:t>Example: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ResNet-50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(run</a:t>
            </a:r>
            <a:r>
              <a:rPr lang="en-US" dirty="0" smtClean="0"/>
              <a:t> 90-epoch</a:t>
            </a:r>
            <a:r>
              <a:rPr lang="en-US" altLang="zh-CN" dirty="0" smtClean="0"/>
              <a:t>s)</a:t>
            </a:r>
            <a:r>
              <a:rPr 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en-US" dirty="0" smtClean="0"/>
              <a:t> </a:t>
            </a:r>
            <a:r>
              <a:rPr lang="en-US" dirty="0"/>
              <a:t>NVIDIA M40 GPU </a:t>
            </a:r>
            <a:r>
              <a:rPr lang="en-US" dirty="0">
                <a:solidFill>
                  <a:srgbClr val="C00000"/>
                </a:solidFill>
              </a:rPr>
              <a:t>takes </a:t>
            </a:r>
            <a:r>
              <a:rPr lang="en-US" dirty="0" smtClean="0">
                <a:solidFill>
                  <a:srgbClr val="C00000"/>
                </a:solidFill>
              </a:rPr>
              <a:t>14 days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computing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for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ML?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1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Data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Parallelism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323967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3967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62129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2129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0291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00291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38453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38453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76615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76615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14777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14777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67425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67425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05587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05587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19931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19931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58093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58093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96255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96255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834417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34417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043634" y="3981462"/>
                <a:ext cx="1690335" cy="495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Inputs:</a:t>
                </a:r>
                <a:r>
                  <a:rPr lang="zh-CN" altLang="en-US" sz="2800" b="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634" y="3981462"/>
                <a:ext cx="1690335" cy="495392"/>
              </a:xfrm>
              <a:prstGeom prst="rect">
                <a:avLst/>
              </a:prstGeom>
              <a:blipFill rotWithShape="0">
                <a:blip r:embed="rId3"/>
                <a:stretch>
                  <a:fillRect l="-12996" t="-14815" b="-38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982175" y="2406316"/>
                <a:ext cx="1813445" cy="495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Targets:</a:t>
                </a:r>
                <a:r>
                  <a:rPr lang="zh-CN" altLang="en-US" sz="2800" b="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75" y="2406316"/>
                <a:ext cx="1813445" cy="495392"/>
              </a:xfrm>
              <a:prstGeom prst="rect">
                <a:avLst/>
              </a:prstGeom>
              <a:blipFill rotWithShape="0">
                <a:blip r:embed="rId4"/>
                <a:stretch>
                  <a:fillRect l="-11745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525398" y="3319742"/>
                <a:ext cx="142805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b="1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80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98" y="3319742"/>
                <a:ext cx="1428053" cy="13234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6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685453" y="2228851"/>
            <a:ext cx="1557331" cy="3943346"/>
            <a:chOff x="7685453" y="2228851"/>
            <a:chExt cx="1557331" cy="3943346"/>
          </a:xfrm>
        </p:grpSpPr>
        <p:sp>
          <p:nvSpPr>
            <p:cNvPr id="55" name="Rounded Rectangle 54"/>
            <p:cNvSpPr/>
            <p:nvPr/>
          </p:nvSpPr>
          <p:spPr>
            <a:xfrm>
              <a:off x="7685453" y="2228851"/>
              <a:ext cx="1557331" cy="39433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06563" y="5657846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Node</a:t>
              </a:r>
              <a:r>
                <a:rPr lang="zh-CN" alt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m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67385" y="2228851"/>
            <a:ext cx="1557331" cy="3943346"/>
            <a:chOff x="6067385" y="2228851"/>
            <a:chExt cx="1557331" cy="3943346"/>
          </a:xfrm>
        </p:grpSpPr>
        <p:sp>
          <p:nvSpPr>
            <p:cNvPr id="56" name="Rounded Rectangle 55"/>
            <p:cNvSpPr/>
            <p:nvPr/>
          </p:nvSpPr>
          <p:spPr>
            <a:xfrm>
              <a:off x="6067385" y="2228851"/>
              <a:ext cx="1557331" cy="39433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62006" y="5657847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Node</a:t>
              </a:r>
              <a:r>
                <a:rPr lang="zh-CN" alt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m-1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61080" y="2228851"/>
            <a:ext cx="1557331" cy="3943346"/>
            <a:chOff x="2861080" y="2228851"/>
            <a:chExt cx="1557331" cy="3943346"/>
          </a:xfrm>
        </p:grpSpPr>
        <p:sp>
          <p:nvSpPr>
            <p:cNvPr id="53" name="Rounded Rectangle 52"/>
            <p:cNvSpPr/>
            <p:nvPr/>
          </p:nvSpPr>
          <p:spPr>
            <a:xfrm>
              <a:off x="2861080" y="2228851"/>
              <a:ext cx="1557331" cy="39433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85747" y="5657848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Node</a:t>
              </a:r>
              <a:r>
                <a:rPr lang="zh-CN" alt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2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3012" y="2228851"/>
            <a:ext cx="1557331" cy="3943346"/>
            <a:chOff x="1243012" y="2228851"/>
            <a:chExt cx="1557331" cy="3943346"/>
          </a:xfrm>
        </p:grpSpPr>
        <p:sp>
          <p:nvSpPr>
            <p:cNvPr id="52" name="Rounded Rectangle 51"/>
            <p:cNvSpPr/>
            <p:nvPr/>
          </p:nvSpPr>
          <p:spPr>
            <a:xfrm>
              <a:off x="1243012" y="2228851"/>
              <a:ext cx="1557331" cy="39433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67679" y="5657849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Node</a:t>
              </a:r>
              <a:r>
                <a:rPr lang="zh-CN" altLang="en-US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2000" b="1" dirty="0" smtClean="0">
                  <a:solidFill>
                    <a:schemeClr val="accent6">
                      <a:lumMod val="50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Data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Parallelism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323967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3967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62129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2129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0291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00291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938453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38453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76615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76615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14777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14777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67425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67425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05587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05587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19931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19931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58093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58093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296255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96255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834417" y="2457454"/>
            <a:ext cx="328612" cy="3286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34417" y="3038485"/>
            <a:ext cx="328612" cy="24050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525398" y="3319742"/>
                <a:ext cx="142805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b="1" i="1" smtClean="0"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80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98" y="3319742"/>
                <a:ext cx="1428053" cy="13234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ontent Placeholder 1"/>
          <p:cNvSpPr>
            <a:spLocks noGrp="1"/>
          </p:cNvSpPr>
          <p:nvPr>
            <p:ph idx="1"/>
          </p:nvPr>
        </p:nvSpPr>
        <p:spPr>
          <a:xfrm>
            <a:off x="838200" y="1248461"/>
            <a:ext cx="10515600" cy="72860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Partition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subset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data.)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043634" y="3981462"/>
                <a:ext cx="1690335" cy="495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Inputs:</a:t>
                </a:r>
                <a:r>
                  <a:rPr lang="zh-CN" altLang="en-US" sz="2800" b="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634" y="3981462"/>
                <a:ext cx="1690335" cy="495392"/>
              </a:xfrm>
              <a:prstGeom prst="rect">
                <a:avLst/>
              </a:prstGeom>
              <a:blipFill rotWithShape="0">
                <a:blip r:embed="rId6"/>
                <a:stretch>
                  <a:fillRect l="-12996" t="-14815" b="-38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982175" y="2406316"/>
                <a:ext cx="1813445" cy="495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Targets:</a:t>
                </a:r>
                <a:r>
                  <a:rPr lang="zh-CN" altLang="en-US" sz="2800" b="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75" y="2406316"/>
                <a:ext cx="1813445" cy="495392"/>
              </a:xfrm>
              <a:prstGeom prst="rect">
                <a:avLst/>
              </a:prstGeom>
              <a:blipFill rotWithShape="0">
                <a:blip r:embed="rId7"/>
                <a:stretch>
                  <a:fillRect l="-11745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0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Descent Using MapReduce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92943" y="1533519"/>
                <a:ext cx="10806113" cy="435133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C00000"/>
                    </a:solidFill>
                  </a:rPr>
                  <a:t>Broadcast: </a:t>
                </a:r>
                <a:r>
                  <a:rPr lang="en-US" dirty="0" smtClean="0"/>
                  <a:t>Server broadcast</a:t>
                </a:r>
                <a:r>
                  <a:rPr lang="en-US" altLang="zh-CN" dirty="0" smtClean="0"/>
                  <a:t>s</a:t>
                </a:r>
                <a:r>
                  <a:rPr lang="en-US" dirty="0" smtClean="0"/>
                  <a:t> the up-to-date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to workers.</a:t>
                </a: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C00000"/>
                    </a:solidFill>
                  </a:rPr>
                  <a:t>Map: </a:t>
                </a:r>
                <a:r>
                  <a:rPr lang="en-US" dirty="0" smtClean="0"/>
                  <a:t>Workers do computation locally.</a:t>
                </a:r>
              </a:p>
              <a:p>
                <a:pPr lvl="1"/>
                <a:r>
                  <a:rPr lang="en-US" dirty="0" smtClean="0"/>
                  <a:t>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 to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vectors: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,</m:t>
                    </m:r>
                    <m:r>
                      <a:rPr lang="en-US" altLang="zh-CN" b="1" i="1" smtClean="0">
                        <a:latin typeface="Cambria Math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943" y="1533519"/>
                <a:ext cx="10806113" cy="4351338"/>
              </a:xfrm>
              <a:blipFill rotWithShape="0">
                <a:blip r:embed="rId3"/>
                <a:stretch>
                  <a:fillRect l="-1016" t="-2384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0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Descent Using MapReduce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92943" y="1533519"/>
                <a:ext cx="10806113" cy="435133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C00000"/>
                    </a:solidFill>
                  </a:rPr>
                  <a:t>Broadcast: </a:t>
                </a:r>
                <a:r>
                  <a:rPr lang="en-US" dirty="0"/>
                  <a:t>Server broadcast</a:t>
                </a:r>
                <a:r>
                  <a:rPr lang="en-US" altLang="zh-CN" dirty="0"/>
                  <a:t>s</a:t>
                </a:r>
                <a:r>
                  <a:rPr lang="en-US" dirty="0"/>
                  <a:t> the up-to-date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workers.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solidFill>
                      <a:srgbClr val="C00000"/>
                    </a:solidFill>
                  </a:rPr>
                  <a:t>Map: </a:t>
                </a:r>
                <a:r>
                  <a:rPr lang="en-US" dirty="0"/>
                  <a:t>Workers do computation locally.</a:t>
                </a:r>
              </a:p>
              <a:p>
                <a:pPr lvl="1"/>
                <a:r>
                  <a:rPr lang="en-US" dirty="0"/>
                  <a:t>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to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vectors: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 smtClean="0">
                    <a:solidFill>
                      <a:srgbClr val="C00000"/>
                    </a:solidFill>
                  </a:rPr>
                  <a:t>Reduce:  </a:t>
                </a:r>
                <a:r>
                  <a:rPr lang="en-US" dirty="0" smtClean="0"/>
                  <a:t>Compute the sum: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Server updates the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r>
                      <a:rPr lang="en-US" altLang="zh-CN" b="1" i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943" y="1533519"/>
                <a:ext cx="10806113" cy="4351338"/>
              </a:xfrm>
              <a:blipFill rotWithShape="0">
                <a:blip r:embed="rId3"/>
                <a:stretch>
                  <a:fillRect l="-1016" t="-2384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98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40004" y="23793"/>
            <a:ext cx="6558349" cy="4622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2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92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blipFill rotWithShape="0">
                <a:blip r:embed="rId3"/>
                <a:stretch>
                  <a:fillRect l="-8929" r="-535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22853"/>
              </p:ext>
            </p:extLst>
          </p:nvPr>
        </p:nvGraphicFramePr>
        <p:xfrm>
          <a:off x="6450496" y="19963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9899202" y="56135"/>
            <a:ext cx="95731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 dirty="0">
                <a:solidFill>
                  <a:schemeClr val="accent4">
                    <a:lumMod val="50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Server</a:t>
            </a:r>
            <a:endParaRPr lang="en-US" sz="2143" dirty="0">
              <a:solidFill>
                <a:schemeClr val="accent4">
                  <a:lumMod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7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897" y="1366129"/>
            <a:ext cx="1577288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" name="Rectangle 5"/>
          <p:cNvSpPr/>
          <p:nvPr/>
        </p:nvSpPr>
        <p:spPr>
          <a:xfrm>
            <a:off x="3340004" y="23793"/>
            <a:ext cx="6558349" cy="4622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8" name="Rounded Rectangle 7"/>
          <p:cNvSpPr/>
          <p:nvPr/>
        </p:nvSpPr>
        <p:spPr>
          <a:xfrm>
            <a:off x="2343180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2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92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blipFill rotWithShape="0">
                <a:blip r:embed="rId3"/>
                <a:stretch>
                  <a:fillRect l="-8929" r="-535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5829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45829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637319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637319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81634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81634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99536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9536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174390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174390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5341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35341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blipFill rotWithShape="0">
                <a:blip r:embed="rId4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359953" y="1366129"/>
            <a:ext cx="1578250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33" name="Rounded Rectangle 32"/>
          <p:cNvSpPr/>
          <p:nvPr/>
        </p:nvSpPr>
        <p:spPr>
          <a:xfrm>
            <a:off x="4531562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64667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4667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82570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82570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500472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500472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518374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518374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36277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36277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54179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54179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2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blipFill rotWithShape="0">
                <a:blip r:embed="rId5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7296476" y="1366129"/>
            <a:ext cx="1578833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50" name="Rounded Rectangle 49"/>
          <p:cNvSpPr/>
          <p:nvPr/>
        </p:nvSpPr>
        <p:spPr>
          <a:xfrm>
            <a:off x="7464508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75796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5796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775864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775864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793767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793767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8116695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8116695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829571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829571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847474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847474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−1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blipFill rotWithShape="0">
                <a:blip r:embed="rId6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9487508" y="1366129"/>
            <a:ext cx="1576267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7" name="Rounded Rectangle 66"/>
          <p:cNvSpPr/>
          <p:nvPr/>
        </p:nvSpPr>
        <p:spPr>
          <a:xfrm>
            <a:off x="9652891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976800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976800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994703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994703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10126053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10126053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1030507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1030507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1048410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48410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106631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6631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blipFill rotWithShape="0">
                <a:blip r:embed="rId7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536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3536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6450496" y="19963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9899202" y="56135"/>
            <a:ext cx="95731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 dirty="0">
                <a:solidFill>
                  <a:schemeClr val="accent4">
                    <a:lumMod val="50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Server</a:t>
            </a:r>
            <a:endParaRPr lang="en-US" sz="2143" dirty="0">
              <a:solidFill>
                <a:schemeClr val="accent4">
                  <a:lumMod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47706" y="1340326"/>
            <a:ext cx="1008546" cy="624630"/>
            <a:chOff x="1147706" y="1340326"/>
            <a:chExt cx="1008546" cy="6246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150125" y="1340326"/>
                  <a:ext cx="979564" cy="2968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929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929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29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929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929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929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sz="1929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929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929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929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929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125" y="1340326"/>
                  <a:ext cx="979564" cy="29687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250" b="-24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147706" y="1668080"/>
                  <a:ext cx="1008546" cy="2968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929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929" b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1929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929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929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929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⋯,</m:t>
                        </m:r>
                        <m:r>
                          <a:rPr lang="zh-CN" altLang="en-US" sz="1929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929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929" b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1929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929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706" y="1668080"/>
                  <a:ext cx="1008546" cy="29687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012" b="-145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487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50" grpId="0" animBg="1"/>
      <p:bldP spid="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897" y="1366129"/>
            <a:ext cx="1577288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" name="Rectangle 5"/>
          <p:cNvSpPr/>
          <p:nvPr/>
        </p:nvSpPr>
        <p:spPr>
          <a:xfrm>
            <a:off x="3340004" y="23793"/>
            <a:ext cx="6558349" cy="4622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8" name="Rounded Rectangle 7"/>
          <p:cNvSpPr/>
          <p:nvPr/>
        </p:nvSpPr>
        <p:spPr>
          <a:xfrm>
            <a:off x="2343180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2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92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blipFill rotWithShape="0">
                <a:blip r:embed="rId3"/>
                <a:stretch>
                  <a:fillRect l="-8929" r="-535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5829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45829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637319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637319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81634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81634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99536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9536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174390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174390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5341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35341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794983" y="207944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51992" y="2027295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92" y="2027295"/>
                <a:ext cx="207621" cy="181460"/>
              </a:xfrm>
              <a:prstGeom prst="rect">
                <a:avLst/>
              </a:prstGeom>
              <a:blipFill rotWithShape="0">
                <a:blip r:embed="rId4"/>
                <a:stretch>
                  <a:fillRect l="-8824" r="-5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blipFill rotWithShape="0">
                <a:blip r:embed="rId5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359953" y="1366129"/>
            <a:ext cx="1578250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33" name="Rounded Rectangle 32"/>
          <p:cNvSpPr/>
          <p:nvPr/>
        </p:nvSpPr>
        <p:spPr>
          <a:xfrm>
            <a:off x="4531562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64667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4667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82570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82570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500472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500472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518374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518374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36277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36277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54179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54179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4983366" y="207944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40374" y="2027295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74" y="2027295"/>
                <a:ext cx="207621" cy="181460"/>
              </a:xfrm>
              <a:prstGeom prst="rect">
                <a:avLst/>
              </a:prstGeom>
              <a:blipFill rotWithShape="0">
                <a:blip r:embed="rId4"/>
                <a:stretch>
                  <a:fillRect l="-8824" r="-5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2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blipFill rotWithShape="0">
                <a:blip r:embed="rId6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7296476" y="1366129"/>
            <a:ext cx="1578833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50" name="Rounded Rectangle 49"/>
          <p:cNvSpPr/>
          <p:nvPr/>
        </p:nvSpPr>
        <p:spPr>
          <a:xfrm>
            <a:off x="7464508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75796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5796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775864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775864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793767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793767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8116695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8116695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829571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829571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847474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847474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7916312" y="207666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273320" y="2024511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320" y="2024511"/>
                <a:ext cx="207621" cy="181460"/>
              </a:xfrm>
              <a:prstGeom prst="rect">
                <a:avLst/>
              </a:prstGeom>
              <a:blipFill rotWithShape="0">
                <a:blip r:embed="rId7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−1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blipFill rotWithShape="0">
                <a:blip r:embed="rId8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9487508" y="1366129"/>
            <a:ext cx="1576267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7" name="Rounded Rectangle 66"/>
          <p:cNvSpPr/>
          <p:nvPr/>
        </p:nvSpPr>
        <p:spPr>
          <a:xfrm>
            <a:off x="9652891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976800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976800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994703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994703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10126053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10126053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1030507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1030507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1048410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48410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106631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6631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10104694" y="207666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461702" y="2024511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702" y="2024511"/>
                <a:ext cx="207621" cy="181460"/>
              </a:xfrm>
              <a:prstGeom prst="rect">
                <a:avLst/>
              </a:prstGeom>
              <a:blipFill rotWithShape="0">
                <a:blip r:embed="rId7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blipFill rotWithShape="0">
                <a:blip r:embed="rId9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536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3536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6450496" y="19963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482661" y="593063"/>
            <a:ext cx="6298258" cy="708855"/>
            <a:chOff x="3482661" y="593063"/>
            <a:chExt cx="6298258" cy="708855"/>
          </a:xfrm>
        </p:grpSpPr>
        <p:cxnSp>
          <p:nvCxnSpPr>
            <p:cNvPr id="85" name="Straight Arrow Connector 84"/>
            <p:cNvCxnSpPr/>
            <p:nvPr/>
          </p:nvCxnSpPr>
          <p:spPr>
            <a:xfrm flipH="1">
              <a:off x="5323630" y="595946"/>
              <a:ext cx="1102911" cy="70074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482661" y="599508"/>
              <a:ext cx="2545970" cy="69826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6803575" y="593063"/>
              <a:ext cx="1107220" cy="700841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7232861" y="601620"/>
              <a:ext cx="2548058" cy="70029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5997224" y="879944"/>
            <a:ext cx="140775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 dirty="0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Broadcast</a:t>
            </a:r>
            <a:endParaRPr lang="en-US" sz="2143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899202" y="56135"/>
            <a:ext cx="95731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 dirty="0">
                <a:solidFill>
                  <a:schemeClr val="accent4">
                    <a:lumMod val="50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Server</a:t>
            </a:r>
            <a:endParaRPr lang="en-US" sz="2143" dirty="0">
              <a:solidFill>
                <a:schemeClr val="accent4">
                  <a:lumMod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50125" y="1340326"/>
                <a:ext cx="979564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25" y="1340326"/>
                <a:ext cx="979564" cy="296876"/>
              </a:xfrm>
              <a:prstGeom prst="rect">
                <a:avLst/>
              </a:prstGeom>
              <a:blipFill rotWithShape="0">
                <a:blip r:embed="rId11"/>
                <a:stretch>
                  <a:fillRect l="-625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47706" y="1668080"/>
                <a:ext cx="1008546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6" y="1668080"/>
                <a:ext cx="1008546" cy="296876"/>
              </a:xfrm>
              <a:prstGeom prst="rect">
                <a:avLst/>
              </a:prstGeom>
              <a:blipFill rotWithShape="0">
                <a:blip r:embed="rId12"/>
                <a:stretch>
                  <a:fillRect l="-3012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5" grpId="2"/>
      <p:bldP spid="25" grpId="3"/>
      <p:bldP spid="47" grpId="0"/>
      <p:bldP spid="47" grpId="1"/>
      <p:bldP spid="47" grpId="2"/>
      <p:bldP spid="47" grpId="3"/>
      <p:bldP spid="64" grpId="0"/>
      <p:bldP spid="64" grpId="1"/>
      <p:bldP spid="64" grpId="2"/>
      <p:bldP spid="64" grpId="3"/>
      <p:bldP spid="81" grpId="0"/>
      <p:bldP spid="81" grpId="1"/>
      <p:bldP spid="81" grpId="2"/>
      <p:bldP spid="81" grpId="3"/>
      <p:bldP spid="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897" y="1366129"/>
            <a:ext cx="1577288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5" name="Rounded Rectangle 4"/>
          <p:cNvSpPr/>
          <p:nvPr/>
        </p:nvSpPr>
        <p:spPr>
          <a:xfrm>
            <a:off x="2343179" y="2622410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" name="Rectangle 5"/>
          <p:cNvSpPr/>
          <p:nvPr/>
        </p:nvSpPr>
        <p:spPr>
          <a:xfrm>
            <a:off x="3340004" y="23793"/>
            <a:ext cx="6558349" cy="4622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8" name="Rounded Rectangle 7"/>
          <p:cNvSpPr/>
          <p:nvPr/>
        </p:nvSpPr>
        <p:spPr>
          <a:xfrm>
            <a:off x="2343180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2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92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blipFill rotWithShape="0">
                <a:blip r:embed="rId3"/>
                <a:stretch>
                  <a:fillRect l="-8929" r="-535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5829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45829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637319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637319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81634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81634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99536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9536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174390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174390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5341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35341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794983" y="207944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51992" y="2027295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92" y="2027295"/>
                <a:ext cx="207621" cy="181460"/>
              </a:xfrm>
              <a:prstGeom prst="rect">
                <a:avLst/>
              </a:prstGeom>
              <a:blipFill rotWithShape="0">
                <a:blip r:embed="rId4"/>
                <a:stretch>
                  <a:fillRect l="-8824" r="-5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blipFill rotWithShape="0">
                <a:blip r:embed="rId5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359953" y="1366129"/>
            <a:ext cx="1578250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33" name="Rounded Rectangle 32"/>
          <p:cNvSpPr/>
          <p:nvPr/>
        </p:nvSpPr>
        <p:spPr>
          <a:xfrm>
            <a:off x="4531562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64667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4667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82570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82570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500472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500472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518374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518374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36277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36277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54179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54179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4983366" y="207944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40374" y="2027295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74" y="2027295"/>
                <a:ext cx="207621" cy="181460"/>
              </a:xfrm>
              <a:prstGeom prst="rect">
                <a:avLst/>
              </a:prstGeom>
              <a:blipFill rotWithShape="0">
                <a:blip r:embed="rId4"/>
                <a:stretch>
                  <a:fillRect l="-8824" r="-5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2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blipFill rotWithShape="0">
                <a:blip r:embed="rId6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7296476" y="1366129"/>
            <a:ext cx="1578833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50" name="Rounded Rectangle 49"/>
          <p:cNvSpPr/>
          <p:nvPr/>
        </p:nvSpPr>
        <p:spPr>
          <a:xfrm>
            <a:off x="7464508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75796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5796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775864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775864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793767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793767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8116695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8116695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829571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829571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847474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847474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7916312" y="207666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273320" y="2024511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320" y="2024511"/>
                <a:ext cx="207621" cy="181460"/>
              </a:xfrm>
              <a:prstGeom prst="rect">
                <a:avLst/>
              </a:prstGeom>
              <a:blipFill rotWithShape="0">
                <a:blip r:embed="rId7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−1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blipFill rotWithShape="0">
                <a:blip r:embed="rId8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9487508" y="1366129"/>
            <a:ext cx="1576267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7" name="Rounded Rectangle 66"/>
          <p:cNvSpPr/>
          <p:nvPr/>
        </p:nvSpPr>
        <p:spPr>
          <a:xfrm>
            <a:off x="9652891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976800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976800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994703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994703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10126053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10126053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1030507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1030507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1048410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48410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106631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6631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10104694" y="207666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461702" y="2024511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702" y="2024511"/>
                <a:ext cx="207621" cy="181460"/>
              </a:xfrm>
              <a:prstGeom prst="rect">
                <a:avLst/>
              </a:prstGeom>
              <a:blipFill rotWithShape="0">
                <a:blip r:embed="rId7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blipFill rotWithShape="0">
                <a:blip r:embed="rId9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536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3536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6450496" y="19963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85" name="Straight Arrow Connector 84"/>
          <p:cNvCxnSpPr/>
          <p:nvPr/>
        </p:nvCxnSpPr>
        <p:spPr>
          <a:xfrm flipH="1">
            <a:off x="5323630" y="595946"/>
            <a:ext cx="1102911" cy="7007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482661" y="599508"/>
            <a:ext cx="2545970" cy="69826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803575" y="593063"/>
            <a:ext cx="1107220" cy="7008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232861" y="601620"/>
            <a:ext cx="2548058" cy="70029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997224" y="879944"/>
            <a:ext cx="140775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Broadcast</a:t>
            </a:r>
            <a:endParaRPr lang="en-US" sz="2143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899202" y="56135"/>
            <a:ext cx="95731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 dirty="0">
                <a:solidFill>
                  <a:schemeClr val="accent4">
                    <a:lumMod val="50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Server</a:t>
            </a:r>
            <a:endParaRPr lang="en-US" sz="2143" dirty="0">
              <a:solidFill>
                <a:schemeClr val="accent4">
                  <a:lumMod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50125" y="1340326"/>
                <a:ext cx="979564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25" y="1340326"/>
                <a:ext cx="979564" cy="296876"/>
              </a:xfrm>
              <a:prstGeom prst="rect">
                <a:avLst/>
              </a:prstGeom>
              <a:blipFill rotWithShape="0">
                <a:blip r:embed="rId11"/>
                <a:stretch>
                  <a:fillRect l="-625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47706" y="1668080"/>
                <a:ext cx="1008546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6" y="1668080"/>
                <a:ext cx="1008546" cy="296876"/>
              </a:xfrm>
              <a:prstGeom prst="rect">
                <a:avLst/>
              </a:prstGeom>
              <a:blipFill rotWithShape="0">
                <a:blip r:embed="rId12"/>
                <a:stretch>
                  <a:fillRect l="-3012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" name="Table 101"/>
          <p:cNvGraphicFramePr>
            <a:graphicFrameLocks noGrp="1"/>
          </p:cNvGraphicFramePr>
          <p:nvPr>
            <p:extLst/>
          </p:nvPr>
        </p:nvGraphicFramePr>
        <p:xfrm>
          <a:off x="2458222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2635088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2816343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2997598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/>
          </p:nvPr>
        </p:nvGraphicFramePr>
        <p:xfrm>
          <a:off x="3174390" y="2668267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3352045" y="266731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12" name="Rounded Rectangle 111"/>
          <p:cNvSpPr/>
          <p:nvPr/>
        </p:nvSpPr>
        <p:spPr>
          <a:xfrm>
            <a:off x="4531562" y="2619492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/>
          </p:nvPr>
        </p:nvGraphicFramePr>
        <p:xfrm>
          <a:off x="4646605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/>
          </p:nvPr>
        </p:nvGraphicFramePr>
        <p:xfrm>
          <a:off x="4823470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/>
          </p:nvPr>
        </p:nvGraphicFramePr>
        <p:xfrm>
          <a:off x="5004726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5185981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5362772" y="266534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/>
          </p:nvPr>
        </p:nvGraphicFramePr>
        <p:xfrm>
          <a:off x="5540428" y="2664399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8" name="Rounded Rectangle 127"/>
          <p:cNvSpPr/>
          <p:nvPr/>
        </p:nvSpPr>
        <p:spPr>
          <a:xfrm>
            <a:off x="7464508" y="2619492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34" name="Table 133"/>
          <p:cNvGraphicFramePr>
            <a:graphicFrameLocks noGrp="1"/>
          </p:cNvGraphicFramePr>
          <p:nvPr>
            <p:extLst/>
          </p:nvPr>
        </p:nvGraphicFramePr>
        <p:xfrm>
          <a:off x="7579551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/>
          </p:nvPr>
        </p:nvGraphicFramePr>
        <p:xfrm>
          <a:off x="7756417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>
            <p:extLst/>
          </p:nvPr>
        </p:nvGraphicFramePr>
        <p:xfrm>
          <a:off x="7937672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/>
          </p:nvPr>
        </p:nvGraphicFramePr>
        <p:xfrm>
          <a:off x="8118927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/>
          </p:nvPr>
        </p:nvGraphicFramePr>
        <p:xfrm>
          <a:off x="8295719" y="266534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/>
          </p:nvPr>
        </p:nvGraphicFramePr>
        <p:xfrm>
          <a:off x="8473374" y="2664399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44" name="Rounded Rectangle 143"/>
          <p:cNvSpPr/>
          <p:nvPr/>
        </p:nvSpPr>
        <p:spPr>
          <a:xfrm>
            <a:off x="9654258" y="2620228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/>
          </p:nvPr>
        </p:nvGraphicFramePr>
        <p:xfrm>
          <a:off x="9769300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9946166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/>
          </p:nvPr>
        </p:nvGraphicFramePr>
        <p:xfrm>
          <a:off x="10127421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/>
          </p:nvPr>
        </p:nvGraphicFramePr>
        <p:xfrm>
          <a:off x="10308676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/>
          </p:nvPr>
        </p:nvGraphicFramePr>
        <p:xfrm>
          <a:off x="10485468" y="266608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/>
          </p:nvPr>
        </p:nvGraphicFramePr>
        <p:xfrm>
          <a:off x="10663124" y="266513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962350" y="2276297"/>
            <a:ext cx="7802143" cy="345682"/>
            <a:chOff x="2962350" y="2276297"/>
            <a:chExt cx="7802143" cy="34568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62350" y="2279216"/>
              <a:ext cx="0" cy="311367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994507" y="2298814"/>
              <a:ext cx="458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MT Condensed Light" charset="0"/>
                  <a:ea typeface="Abadi MT Condensed Light" charset="0"/>
                  <a:cs typeface="Abadi MT Condensed Light" charset="0"/>
                </a:rPr>
                <a:t>Map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5150733" y="2276297"/>
              <a:ext cx="0" cy="311367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182890" y="2295896"/>
              <a:ext cx="458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MT Condensed Light" charset="0"/>
                  <a:ea typeface="Abadi MT Condensed Light" charset="0"/>
                  <a:cs typeface="Abadi MT Condensed Light" charset="0"/>
                </a:rPr>
                <a:t>Map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8083679" y="2276297"/>
              <a:ext cx="0" cy="311367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115836" y="2295896"/>
              <a:ext cx="458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MT Condensed Light" charset="0"/>
                  <a:ea typeface="Abadi MT Condensed Light" charset="0"/>
                  <a:cs typeface="Abadi MT Condensed Light" charset="0"/>
                </a:rPr>
                <a:t>Map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endParaRP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10273429" y="2277033"/>
              <a:ext cx="0" cy="311367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0305585" y="2296632"/>
              <a:ext cx="458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MT Condensed Light" charset="0"/>
                  <a:ea typeface="Abadi MT Condensed Light" charset="0"/>
                  <a:cs typeface="Abadi MT Condensed Light" charset="0"/>
                </a:rPr>
                <a:t>Map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147707" y="2663505"/>
                <a:ext cx="97674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7" y="2663505"/>
                <a:ext cx="976742" cy="296876"/>
              </a:xfrm>
              <a:prstGeom prst="rect">
                <a:avLst/>
              </a:prstGeom>
              <a:blipFill rotWithShape="0">
                <a:blip r:embed="rId13"/>
                <a:stretch>
                  <a:fillRect l="-3125" r="-625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4586983" y="2575774"/>
            <a:ext cx="234188" cy="579992"/>
          </a:xfrm>
          <a:custGeom>
            <a:avLst/>
            <a:gdLst>
              <a:gd name="connsiteX0" fmla="*/ 54407 w 303578"/>
              <a:gd name="connsiteY0" fmla="*/ 35200 h 723711"/>
              <a:gd name="connsiteX1" fmla="*/ 249190 w 303578"/>
              <a:gd name="connsiteY1" fmla="*/ 29789 h 723711"/>
              <a:gd name="connsiteX2" fmla="*/ 303297 w 303578"/>
              <a:gd name="connsiteY2" fmla="*/ 246215 h 723711"/>
              <a:gd name="connsiteX3" fmla="*/ 265422 w 303578"/>
              <a:gd name="connsiteY3" fmla="*/ 652014 h 723711"/>
              <a:gd name="connsiteX4" fmla="*/ 162620 w 303578"/>
              <a:gd name="connsiteY4" fmla="*/ 722353 h 723711"/>
              <a:gd name="connsiteX5" fmla="*/ 54407 w 303578"/>
              <a:gd name="connsiteY5" fmla="*/ 635782 h 723711"/>
              <a:gd name="connsiteX6" fmla="*/ 300 w 303578"/>
              <a:gd name="connsiteY6" fmla="*/ 338196 h 723711"/>
              <a:gd name="connsiteX7" fmla="*/ 54407 w 303578"/>
              <a:gd name="connsiteY7" fmla="*/ 35200 h 72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578" h="723711">
                <a:moveTo>
                  <a:pt x="54407" y="35200"/>
                </a:moveTo>
                <a:cubicBezTo>
                  <a:pt x="95889" y="-16201"/>
                  <a:pt x="207708" y="-5380"/>
                  <a:pt x="249190" y="29789"/>
                </a:cubicBezTo>
                <a:cubicBezTo>
                  <a:pt x="290672" y="64958"/>
                  <a:pt x="300592" y="142511"/>
                  <a:pt x="303297" y="246215"/>
                </a:cubicBezTo>
                <a:cubicBezTo>
                  <a:pt x="306002" y="349919"/>
                  <a:pt x="288868" y="572658"/>
                  <a:pt x="265422" y="652014"/>
                </a:cubicBezTo>
                <a:cubicBezTo>
                  <a:pt x="241976" y="731370"/>
                  <a:pt x="197789" y="725058"/>
                  <a:pt x="162620" y="722353"/>
                </a:cubicBezTo>
                <a:cubicBezTo>
                  <a:pt x="127451" y="719648"/>
                  <a:pt x="81460" y="699808"/>
                  <a:pt x="54407" y="635782"/>
                </a:cubicBezTo>
                <a:cubicBezTo>
                  <a:pt x="27354" y="571756"/>
                  <a:pt x="3005" y="433784"/>
                  <a:pt x="300" y="338196"/>
                </a:cubicBezTo>
                <a:cubicBezTo>
                  <a:pt x="-2405" y="242608"/>
                  <a:pt x="12925" y="86601"/>
                  <a:pt x="54407" y="3520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4563948" y="1365027"/>
            <a:ext cx="250668" cy="714418"/>
          </a:xfrm>
          <a:custGeom>
            <a:avLst/>
            <a:gdLst>
              <a:gd name="connsiteX0" fmla="*/ 54407 w 303578"/>
              <a:gd name="connsiteY0" fmla="*/ 35200 h 723711"/>
              <a:gd name="connsiteX1" fmla="*/ 249190 w 303578"/>
              <a:gd name="connsiteY1" fmla="*/ 29789 h 723711"/>
              <a:gd name="connsiteX2" fmla="*/ 303297 w 303578"/>
              <a:gd name="connsiteY2" fmla="*/ 246215 h 723711"/>
              <a:gd name="connsiteX3" fmla="*/ 265422 w 303578"/>
              <a:gd name="connsiteY3" fmla="*/ 652014 h 723711"/>
              <a:gd name="connsiteX4" fmla="*/ 162620 w 303578"/>
              <a:gd name="connsiteY4" fmla="*/ 722353 h 723711"/>
              <a:gd name="connsiteX5" fmla="*/ 54407 w 303578"/>
              <a:gd name="connsiteY5" fmla="*/ 635782 h 723711"/>
              <a:gd name="connsiteX6" fmla="*/ 300 w 303578"/>
              <a:gd name="connsiteY6" fmla="*/ 338196 h 723711"/>
              <a:gd name="connsiteX7" fmla="*/ 54407 w 303578"/>
              <a:gd name="connsiteY7" fmla="*/ 35200 h 72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578" h="723711">
                <a:moveTo>
                  <a:pt x="54407" y="35200"/>
                </a:moveTo>
                <a:cubicBezTo>
                  <a:pt x="95889" y="-16201"/>
                  <a:pt x="207708" y="-5380"/>
                  <a:pt x="249190" y="29789"/>
                </a:cubicBezTo>
                <a:cubicBezTo>
                  <a:pt x="290672" y="64958"/>
                  <a:pt x="300592" y="142511"/>
                  <a:pt x="303297" y="246215"/>
                </a:cubicBezTo>
                <a:cubicBezTo>
                  <a:pt x="306002" y="349919"/>
                  <a:pt x="288868" y="572658"/>
                  <a:pt x="265422" y="652014"/>
                </a:cubicBezTo>
                <a:cubicBezTo>
                  <a:pt x="241976" y="731370"/>
                  <a:pt x="197789" y="725058"/>
                  <a:pt x="162620" y="722353"/>
                </a:cubicBezTo>
                <a:cubicBezTo>
                  <a:pt x="127451" y="719648"/>
                  <a:pt x="81460" y="699808"/>
                  <a:pt x="54407" y="635782"/>
                </a:cubicBezTo>
                <a:cubicBezTo>
                  <a:pt x="27354" y="571756"/>
                  <a:pt x="3005" y="433784"/>
                  <a:pt x="300" y="338196"/>
                </a:cubicBezTo>
                <a:cubicBezTo>
                  <a:pt x="-2405" y="242608"/>
                  <a:pt x="12925" y="86601"/>
                  <a:pt x="54407" y="3520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 rot="5400000">
            <a:off x="5063436" y="1750729"/>
            <a:ext cx="304979" cy="797417"/>
          </a:xfrm>
          <a:custGeom>
            <a:avLst/>
            <a:gdLst>
              <a:gd name="connsiteX0" fmla="*/ 54407 w 303578"/>
              <a:gd name="connsiteY0" fmla="*/ 35200 h 723711"/>
              <a:gd name="connsiteX1" fmla="*/ 249190 w 303578"/>
              <a:gd name="connsiteY1" fmla="*/ 29789 h 723711"/>
              <a:gd name="connsiteX2" fmla="*/ 303297 w 303578"/>
              <a:gd name="connsiteY2" fmla="*/ 246215 h 723711"/>
              <a:gd name="connsiteX3" fmla="*/ 265422 w 303578"/>
              <a:gd name="connsiteY3" fmla="*/ 652014 h 723711"/>
              <a:gd name="connsiteX4" fmla="*/ 162620 w 303578"/>
              <a:gd name="connsiteY4" fmla="*/ 722353 h 723711"/>
              <a:gd name="connsiteX5" fmla="*/ 54407 w 303578"/>
              <a:gd name="connsiteY5" fmla="*/ 635782 h 723711"/>
              <a:gd name="connsiteX6" fmla="*/ 300 w 303578"/>
              <a:gd name="connsiteY6" fmla="*/ 338196 h 723711"/>
              <a:gd name="connsiteX7" fmla="*/ 54407 w 303578"/>
              <a:gd name="connsiteY7" fmla="*/ 35200 h 72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578" h="723711">
                <a:moveTo>
                  <a:pt x="54407" y="35200"/>
                </a:moveTo>
                <a:cubicBezTo>
                  <a:pt x="95889" y="-16201"/>
                  <a:pt x="207708" y="-5380"/>
                  <a:pt x="249190" y="29789"/>
                </a:cubicBezTo>
                <a:cubicBezTo>
                  <a:pt x="290672" y="64958"/>
                  <a:pt x="300592" y="142511"/>
                  <a:pt x="303297" y="246215"/>
                </a:cubicBezTo>
                <a:cubicBezTo>
                  <a:pt x="306002" y="349919"/>
                  <a:pt x="288868" y="572658"/>
                  <a:pt x="265422" y="652014"/>
                </a:cubicBezTo>
                <a:cubicBezTo>
                  <a:pt x="241976" y="731370"/>
                  <a:pt x="197789" y="725058"/>
                  <a:pt x="162620" y="722353"/>
                </a:cubicBezTo>
                <a:cubicBezTo>
                  <a:pt x="127451" y="719648"/>
                  <a:pt x="81460" y="699808"/>
                  <a:pt x="54407" y="635782"/>
                </a:cubicBezTo>
                <a:cubicBezTo>
                  <a:pt x="27354" y="571756"/>
                  <a:pt x="3005" y="433784"/>
                  <a:pt x="300" y="338196"/>
                </a:cubicBezTo>
                <a:cubicBezTo>
                  <a:pt x="-2405" y="242608"/>
                  <a:pt x="12925" y="86601"/>
                  <a:pt x="54407" y="35200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3897" y="5253988"/>
                <a:ext cx="8889877" cy="60311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80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   </a:t>
                </a:r>
                <a:r>
                  <a:rPr lang="en-US" altLang="zh-CN" sz="2800" dirty="0" smtClean="0"/>
                  <a:t>for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=1, ⋯,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97" y="5253988"/>
                <a:ext cx="8889877" cy="603114"/>
              </a:xfrm>
              <a:prstGeom prst="rect">
                <a:avLst/>
              </a:prstGeom>
              <a:blipFill rotWithShape="0">
                <a:blip r:embed="rId14"/>
                <a:stretch>
                  <a:fillRect t="-5051" b="-20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"/>
                            </p:stCondLst>
                            <p:childTnLst>
                              <p:par>
                                <p:cTn id="11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250"/>
                            </p:stCondLst>
                            <p:childTnLst>
                              <p:par>
                                <p:cTn id="12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750"/>
                            </p:stCondLst>
                            <p:childTnLst>
                              <p:par>
                                <p:cTn id="126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250"/>
                            </p:stCondLst>
                            <p:childTnLst>
                              <p:par>
                                <p:cTn id="136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000"/>
                            </p:stCondLst>
                            <p:childTnLst>
                              <p:par>
                                <p:cTn id="139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2" grpId="0" animBg="1"/>
      <p:bldP spid="128" grpId="0" animBg="1"/>
      <p:bldP spid="144" grpId="0" animBg="1"/>
      <p:bldP spid="160" grpId="0"/>
      <p:bldP spid="3" grpId="0" animBg="1"/>
      <p:bldP spid="3" grpId="1" animBg="1"/>
      <p:bldP spid="3" grpId="2" animBg="1"/>
      <p:bldP spid="3" grpId="3" animBg="1"/>
      <p:bldP spid="124" grpId="0" animBg="1"/>
      <p:bldP spid="124" grpId="1" animBg="1"/>
      <p:bldP spid="124" grpId="2" animBg="1"/>
      <p:bldP spid="124" grpId="3" animBg="1"/>
      <p:bldP spid="125" grpId="0" animBg="1"/>
      <p:bldP spid="125" grpId="1" animBg="1"/>
      <p:bldP spid="125" grpId="2" animBg="1"/>
      <p:bldP spid="125" grpId="3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897" y="1366129"/>
            <a:ext cx="1577288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5" name="Rounded Rectangle 4"/>
          <p:cNvSpPr/>
          <p:nvPr/>
        </p:nvSpPr>
        <p:spPr>
          <a:xfrm>
            <a:off x="2343179" y="2622410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" name="Rectangle 5"/>
          <p:cNvSpPr/>
          <p:nvPr/>
        </p:nvSpPr>
        <p:spPr>
          <a:xfrm>
            <a:off x="3340004" y="23793"/>
            <a:ext cx="6558349" cy="4622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8" name="Rounded Rectangle 7"/>
          <p:cNvSpPr/>
          <p:nvPr/>
        </p:nvSpPr>
        <p:spPr>
          <a:xfrm>
            <a:off x="2343180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2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92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blipFill rotWithShape="0">
                <a:blip r:embed="rId3"/>
                <a:stretch>
                  <a:fillRect l="-8929" r="-535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5829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45829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637319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637319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81634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81634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99536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9536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174390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174390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5341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35341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794983" y="207944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51992" y="2027295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92" y="2027295"/>
                <a:ext cx="207621" cy="181460"/>
              </a:xfrm>
              <a:prstGeom prst="rect">
                <a:avLst/>
              </a:prstGeom>
              <a:blipFill rotWithShape="0">
                <a:blip r:embed="rId4"/>
                <a:stretch>
                  <a:fillRect l="-8824" r="-5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2343179" y="3433270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2794983" y="3497183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06340" y="3446750"/>
                <a:ext cx="188513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340" y="3446750"/>
                <a:ext cx="188513" cy="181460"/>
              </a:xfrm>
              <a:prstGeom prst="rect">
                <a:avLst/>
              </a:prstGeom>
              <a:blipFill rotWithShape="0">
                <a:blip r:embed="rId5"/>
                <a:stretch>
                  <a:fillRect l="-22581" t="-3333" r="-3548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2962350" y="2279216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blipFill rotWithShape="0">
                <a:blip r:embed="rId6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359953" y="1366129"/>
            <a:ext cx="1578250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33" name="Rounded Rectangle 32"/>
          <p:cNvSpPr/>
          <p:nvPr/>
        </p:nvSpPr>
        <p:spPr>
          <a:xfrm>
            <a:off x="4531562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64667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4667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82570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82570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500472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500472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518374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518374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36277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36277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54179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54179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4983366" y="207944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40374" y="2027295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74" y="2027295"/>
                <a:ext cx="207621" cy="181460"/>
              </a:xfrm>
              <a:prstGeom prst="rect">
                <a:avLst/>
              </a:prstGeom>
              <a:blipFill rotWithShape="0">
                <a:blip r:embed="rId4"/>
                <a:stretch>
                  <a:fillRect l="-8824" r="-5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2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blipFill rotWithShape="0">
                <a:blip r:embed="rId7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7296476" y="1366129"/>
            <a:ext cx="1578833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50" name="Rounded Rectangle 49"/>
          <p:cNvSpPr/>
          <p:nvPr/>
        </p:nvSpPr>
        <p:spPr>
          <a:xfrm>
            <a:off x="7464508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75796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5796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775864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775864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793767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793767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8116695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8116695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829571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829571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847474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847474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7916312" y="207666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273320" y="2024511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320" y="2024511"/>
                <a:ext cx="207621" cy="181460"/>
              </a:xfrm>
              <a:prstGeom prst="rect">
                <a:avLst/>
              </a:prstGeom>
              <a:blipFill rotWithShape="0">
                <a:blip r:embed="rId8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−1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blipFill rotWithShape="0">
                <a:blip r:embed="rId9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9487508" y="1366129"/>
            <a:ext cx="1576267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7" name="Rounded Rectangle 66"/>
          <p:cNvSpPr/>
          <p:nvPr/>
        </p:nvSpPr>
        <p:spPr>
          <a:xfrm>
            <a:off x="9652891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976800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976800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994703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994703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10126053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10126053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1030507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1030507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1048410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48410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106631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6631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10104694" y="207666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461702" y="2024511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702" y="2024511"/>
                <a:ext cx="207621" cy="181460"/>
              </a:xfrm>
              <a:prstGeom prst="rect">
                <a:avLst/>
              </a:prstGeom>
              <a:blipFill rotWithShape="0">
                <a:blip r:embed="rId8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blipFill rotWithShape="0">
                <a:blip r:embed="rId10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536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3536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6450496" y="19963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85" name="Straight Arrow Connector 84"/>
          <p:cNvCxnSpPr/>
          <p:nvPr/>
        </p:nvCxnSpPr>
        <p:spPr>
          <a:xfrm flipH="1">
            <a:off x="5323630" y="595946"/>
            <a:ext cx="1102911" cy="7007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482661" y="599508"/>
            <a:ext cx="2545970" cy="69826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803575" y="593063"/>
            <a:ext cx="1107220" cy="7008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232861" y="601620"/>
            <a:ext cx="2548058" cy="70029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997224" y="879944"/>
            <a:ext cx="140775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Broadcast</a:t>
            </a:r>
            <a:endParaRPr lang="en-US" sz="2143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899202" y="56135"/>
            <a:ext cx="95731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 dirty="0">
                <a:solidFill>
                  <a:schemeClr val="accent4">
                    <a:lumMod val="50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Server</a:t>
            </a:r>
            <a:endParaRPr lang="en-US" sz="2143" dirty="0">
              <a:solidFill>
                <a:schemeClr val="accent4">
                  <a:lumMod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50125" y="1340326"/>
                <a:ext cx="979564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25" y="1340326"/>
                <a:ext cx="979564" cy="296876"/>
              </a:xfrm>
              <a:prstGeom prst="rect">
                <a:avLst/>
              </a:prstGeom>
              <a:blipFill rotWithShape="0">
                <a:blip r:embed="rId12"/>
                <a:stretch>
                  <a:fillRect l="-625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47706" y="1668080"/>
                <a:ext cx="1008546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6" y="1668080"/>
                <a:ext cx="1008546" cy="296876"/>
              </a:xfrm>
              <a:prstGeom prst="rect">
                <a:avLst/>
              </a:prstGeom>
              <a:blipFill rotWithShape="0">
                <a:blip r:embed="rId13"/>
                <a:stretch>
                  <a:fillRect l="-3012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" name="Table 101"/>
          <p:cNvGraphicFramePr>
            <a:graphicFrameLocks noGrp="1"/>
          </p:cNvGraphicFramePr>
          <p:nvPr>
            <p:extLst/>
          </p:nvPr>
        </p:nvGraphicFramePr>
        <p:xfrm>
          <a:off x="2458222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2635088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2816343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2997598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/>
          </p:nvPr>
        </p:nvGraphicFramePr>
        <p:xfrm>
          <a:off x="3174390" y="2668267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3352045" y="266731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2994507" y="2298814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531562" y="2619492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113" name="Rounded Rectangle 112"/>
          <p:cNvSpPr/>
          <p:nvPr/>
        </p:nvSpPr>
        <p:spPr>
          <a:xfrm>
            <a:off x="4531562" y="3430352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/>
          </p:nvPr>
        </p:nvGraphicFramePr>
        <p:xfrm>
          <a:off x="4983366" y="3494264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394718" y="3443831"/>
                <a:ext cx="191719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718" y="3443831"/>
                <a:ext cx="191719" cy="181460"/>
              </a:xfrm>
              <a:prstGeom prst="rect">
                <a:avLst/>
              </a:prstGeom>
              <a:blipFill rotWithShape="0">
                <a:blip r:embed="rId14"/>
                <a:stretch>
                  <a:fillRect l="-22581" t="-6667" r="-354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/>
          <p:nvPr/>
        </p:nvCxnSpPr>
        <p:spPr>
          <a:xfrm>
            <a:off x="5150733" y="2276297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/>
          <p:cNvGraphicFramePr>
            <a:graphicFrameLocks noGrp="1"/>
          </p:cNvGraphicFramePr>
          <p:nvPr>
            <p:extLst/>
          </p:nvPr>
        </p:nvGraphicFramePr>
        <p:xfrm>
          <a:off x="4646605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/>
          </p:nvPr>
        </p:nvGraphicFramePr>
        <p:xfrm>
          <a:off x="4823470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/>
          </p:nvPr>
        </p:nvGraphicFramePr>
        <p:xfrm>
          <a:off x="5004726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5185981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5362772" y="266534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/>
          </p:nvPr>
        </p:nvGraphicFramePr>
        <p:xfrm>
          <a:off x="5540428" y="2664399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27" name="TextBox 126"/>
          <p:cNvSpPr txBox="1"/>
          <p:nvPr/>
        </p:nvSpPr>
        <p:spPr>
          <a:xfrm>
            <a:off x="5182890" y="2295896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64508" y="2619492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129" name="Rounded Rectangle 128"/>
          <p:cNvSpPr/>
          <p:nvPr/>
        </p:nvSpPr>
        <p:spPr>
          <a:xfrm>
            <a:off x="7464508" y="3430352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/>
          </p:nvPr>
        </p:nvGraphicFramePr>
        <p:xfrm>
          <a:off x="7916312" y="3494264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8327665" y="3443831"/>
                <a:ext cx="3763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665" y="3443831"/>
                <a:ext cx="376321" cy="181460"/>
              </a:xfrm>
              <a:prstGeom prst="rect">
                <a:avLst/>
              </a:prstGeom>
              <a:blipFill rotWithShape="0">
                <a:blip r:embed="rId15"/>
                <a:stretch>
                  <a:fillRect l="-9677" t="-6667" r="-16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/>
          <p:nvPr/>
        </p:nvCxnSpPr>
        <p:spPr>
          <a:xfrm>
            <a:off x="8083679" y="2276297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Table 133"/>
          <p:cNvGraphicFramePr>
            <a:graphicFrameLocks noGrp="1"/>
          </p:cNvGraphicFramePr>
          <p:nvPr>
            <p:extLst/>
          </p:nvPr>
        </p:nvGraphicFramePr>
        <p:xfrm>
          <a:off x="7579551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/>
          </p:nvPr>
        </p:nvGraphicFramePr>
        <p:xfrm>
          <a:off x="7756417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>
            <p:extLst/>
          </p:nvPr>
        </p:nvGraphicFramePr>
        <p:xfrm>
          <a:off x="7937672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/>
          </p:nvPr>
        </p:nvGraphicFramePr>
        <p:xfrm>
          <a:off x="8118927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/>
          </p:nvPr>
        </p:nvGraphicFramePr>
        <p:xfrm>
          <a:off x="8295719" y="266534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/>
          </p:nvPr>
        </p:nvGraphicFramePr>
        <p:xfrm>
          <a:off x="8473374" y="2664399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43" name="TextBox 142"/>
          <p:cNvSpPr txBox="1"/>
          <p:nvPr/>
        </p:nvSpPr>
        <p:spPr>
          <a:xfrm>
            <a:off x="8115836" y="2295896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9654258" y="2620228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145" name="Rounded Rectangle 144"/>
          <p:cNvSpPr/>
          <p:nvPr/>
        </p:nvSpPr>
        <p:spPr>
          <a:xfrm>
            <a:off x="9654258" y="3431088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/>
          </p:nvPr>
        </p:nvGraphicFramePr>
        <p:xfrm>
          <a:off x="10106061" y="349500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10517418" y="3444567"/>
                <a:ext cx="23205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 i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418" y="3444567"/>
                <a:ext cx="232051" cy="181460"/>
              </a:xfrm>
              <a:prstGeom prst="rect">
                <a:avLst/>
              </a:prstGeom>
              <a:blipFill rotWithShape="0">
                <a:blip r:embed="rId16"/>
                <a:stretch>
                  <a:fillRect l="-15789" t="-3333" r="-3157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/>
          <p:nvPr/>
        </p:nvCxnSpPr>
        <p:spPr>
          <a:xfrm>
            <a:off x="10273429" y="2277033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Table 149"/>
          <p:cNvGraphicFramePr>
            <a:graphicFrameLocks noGrp="1"/>
          </p:cNvGraphicFramePr>
          <p:nvPr>
            <p:extLst/>
          </p:nvPr>
        </p:nvGraphicFramePr>
        <p:xfrm>
          <a:off x="9769300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9946166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/>
          </p:nvPr>
        </p:nvGraphicFramePr>
        <p:xfrm>
          <a:off x="10127421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/>
          </p:nvPr>
        </p:nvGraphicFramePr>
        <p:xfrm>
          <a:off x="10308676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/>
          </p:nvPr>
        </p:nvGraphicFramePr>
        <p:xfrm>
          <a:off x="10485468" y="266608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/>
          </p:nvPr>
        </p:nvGraphicFramePr>
        <p:xfrm>
          <a:off x="10663124" y="266513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605659" y="3048062"/>
            <a:ext cx="8531104" cy="399068"/>
            <a:chOff x="2605659" y="3048062"/>
            <a:chExt cx="8531104" cy="399068"/>
          </a:xfrm>
        </p:grpSpPr>
        <p:sp>
          <p:nvSpPr>
            <p:cNvPr id="30" name="TextBox 29"/>
            <p:cNvSpPr txBox="1"/>
            <p:nvPr/>
          </p:nvSpPr>
          <p:spPr>
            <a:xfrm>
              <a:off x="3169223" y="3123965"/>
              <a:ext cx="6564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MT Condensed Light" charset="0"/>
                  <a:ea typeface="Abadi MT Condensed Light" charset="0"/>
                  <a:cs typeface="Abadi MT Condensed Light" charset="0"/>
                </a:rPr>
                <a:t>Reduce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2605659" y="3080695"/>
              <a:ext cx="229498" cy="32152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3091436" y="3081720"/>
              <a:ext cx="229800" cy="31936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830599" y="3050981"/>
                  <a:ext cx="267702" cy="2968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929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192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599" y="3050981"/>
                  <a:ext cx="267702" cy="29687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545" r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TextBox 116"/>
            <p:cNvSpPr txBox="1"/>
            <p:nvPr/>
          </p:nvSpPr>
          <p:spPr>
            <a:xfrm>
              <a:off x="5357606" y="3121046"/>
              <a:ext cx="6564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MT Condensed Light" charset="0"/>
                  <a:ea typeface="Abadi MT Condensed Light" charset="0"/>
                  <a:cs typeface="Abadi MT Condensed Light" charset="0"/>
                </a:rPr>
                <a:t>Reduce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endParaRP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4794042" y="3077776"/>
              <a:ext cx="229498" cy="32152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5279818" y="3078801"/>
              <a:ext cx="229800" cy="31936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018982" y="3048062"/>
                  <a:ext cx="267702" cy="2968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929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192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982" y="3048062"/>
                  <a:ext cx="267702" cy="29687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545" r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TextBox 132"/>
            <p:cNvSpPr txBox="1"/>
            <p:nvPr/>
          </p:nvSpPr>
          <p:spPr>
            <a:xfrm>
              <a:off x="8290552" y="3121046"/>
              <a:ext cx="6564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MT Condensed Light" charset="0"/>
                  <a:ea typeface="Abadi MT Condensed Light" charset="0"/>
                  <a:cs typeface="Abadi MT Condensed Light" charset="0"/>
                </a:rPr>
                <a:t>Reduce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7726988" y="3077776"/>
              <a:ext cx="229498" cy="32152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8212765" y="3078801"/>
              <a:ext cx="229800" cy="31936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7951928" y="3048062"/>
                  <a:ext cx="267702" cy="2968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929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192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928" y="3048062"/>
                  <a:ext cx="267702" cy="29687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545" r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TextBox 148"/>
            <p:cNvSpPr txBox="1"/>
            <p:nvPr/>
          </p:nvSpPr>
          <p:spPr>
            <a:xfrm>
              <a:off x="10480301" y="3121782"/>
              <a:ext cx="6564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 MT Condensed Light" charset="0"/>
                  <a:ea typeface="Abadi MT Condensed Light" charset="0"/>
                  <a:cs typeface="Abadi MT Condensed Light" charset="0"/>
                </a:rPr>
                <a:t>Reduce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endParaRP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9916738" y="3078512"/>
              <a:ext cx="229498" cy="32152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H="1">
              <a:off x="10402514" y="3079537"/>
              <a:ext cx="229800" cy="31936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10141677" y="3048798"/>
                  <a:ext cx="267702" cy="2968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929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⋯</m:t>
                        </m:r>
                      </m:oMath>
                    </m:oMathPara>
                  </a14:m>
                  <a:endParaRPr lang="en-US" sz="1929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677" y="3048798"/>
                  <a:ext cx="267702" cy="29687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818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TextBox 158"/>
          <p:cNvSpPr txBox="1"/>
          <p:nvPr/>
        </p:nvSpPr>
        <p:spPr>
          <a:xfrm>
            <a:off x="10305585" y="2296632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147707" y="2663505"/>
                <a:ext cx="97674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7" y="2663505"/>
                <a:ext cx="976742" cy="296876"/>
              </a:xfrm>
              <a:prstGeom prst="rect">
                <a:avLst/>
              </a:prstGeom>
              <a:blipFill rotWithShape="0">
                <a:blip r:embed="rId18"/>
                <a:stretch>
                  <a:fillRect l="-3125" r="-625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1110337" y="3390769"/>
                <a:ext cx="1070293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92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92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92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92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929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⋯,</m:t>
                      </m:r>
                      <m:sSup>
                        <m:sSupPr>
                          <m:ctrlPr>
                            <a:rPr lang="en-US" altLang="zh-CN" sz="192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92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92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92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929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37" y="3390769"/>
                <a:ext cx="1070293" cy="296876"/>
              </a:xfrm>
              <a:prstGeom prst="rect">
                <a:avLst/>
              </a:prstGeom>
              <a:blipFill rotWithShape="0">
                <a:blip r:embed="rId19"/>
                <a:stretch>
                  <a:fillRect l="-5114" t="-4082" r="-10795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113" grpId="0" animBg="1"/>
      <p:bldP spid="115" grpId="0"/>
      <p:bldP spid="129" grpId="0" animBg="1"/>
      <p:bldP spid="131" grpId="0"/>
      <p:bldP spid="145" grpId="0" animBg="1"/>
      <p:bldP spid="147" grpId="0"/>
      <p:bldP spid="1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40003" y="5168964"/>
            <a:ext cx="7549407" cy="1634039"/>
            <a:chOff x="3340003" y="5168964"/>
            <a:chExt cx="7549407" cy="1634039"/>
          </a:xfrm>
        </p:grpSpPr>
        <p:sp>
          <p:nvSpPr>
            <p:cNvPr id="7" name="Rectangle 6"/>
            <p:cNvSpPr/>
            <p:nvPr/>
          </p:nvSpPr>
          <p:spPr>
            <a:xfrm>
              <a:off x="3340003" y="5168964"/>
              <a:ext cx="6558350" cy="163403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82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932097" y="5854775"/>
              <a:ext cx="957313" cy="42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43" dirty="0">
                  <a:solidFill>
                    <a:schemeClr val="accent4">
                      <a:lumMod val="50000"/>
                    </a:schemeClr>
                  </a:solidFill>
                  <a:latin typeface="Weibei SC" charset="-122"/>
                  <a:ea typeface="Weibei SC" charset="-122"/>
                  <a:cs typeface="Weibei SC" charset="-122"/>
                </a:rPr>
                <a:t>Server</a:t>
              </a:r>
              <a:endParaRPr lang="en-US" sz="2143" dirty="0">
                <a:solidFill>
                  <a:schemeClr val="accent4">
                    <a:lumMod val="50000"/>
                  </a:schemeClr>
                </a:solidFill>
                <a:latin typeface="Weibei SC" charset="-122"/>
                <a:ea typeface="Weibei SC" charset="-122"/>
                <a:cs typeface="Weibei SC" charset="-122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173897" y="1366129"/>
            <a:ext cx="1577288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5" name="Rounded Rectangle 4"/>
          <p:cNvSpPr/>
          <p:nvPr/>
        </p:nvSpPr>
        <p:spPr>
          <a:xfrm>
            <a:off x="2343179" y="2622410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" name="Rectangle 5"/>
          <p:cNvSpPr/>
          <p:nvPr/>
        </p:nvSpPr>
        <p:spPr>
          <a:xfrm>
            <a:off x="3340004" y="23793"/>
            <a:ext cx="6558349" cy="4622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8" name="Rounded Rectangle 7"/>
          <p:cNvSpPr/>
          <p:nvPr/>
        </p:nvSpPr>
        <p:spPr>
          <a:xfrm>
            <a:off x="2343180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2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92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blipFill rotWithShape="0">
                <a:blip r:embed="rId3"/>
                <a:stretch>
                  <a:fillRect l="-8929" r="-535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28294" y="5205292"/>
                <a:ext cx="1847685" cy="3740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714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1714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14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714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1714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714" b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1714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714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1714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714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1714" i="1">
                            <a:latin typeface="Cambria Math" charset="0"/>
                          </a:rPr>
                          <m:t>𝑘</m:t>
                        </m:r>
                        <m:r>
                          <a:rPr lang="en-US" altLang="zh-CN" sz="1714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714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1714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714" b="1" i="1">
                                    <a:solidFill>
                                      <a:schemeClr val="accent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714" b="1">
                                    <a:solidFill>
                                      <a:schemeClr val="accent1"/>
                                    </a:solidFill>
                                    <a:latin typeface="Cambria Math" charset="0"/>
                                  </a:rPr>
                                  <m:t>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714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714" b="1" dirty="0">
                    <a:solidFill>
                      <a:schemeClr val="accent5">
                        <a:lumMod val="75000"/>
                      </a:schemeClr>
                    </a:solidFill>
                  </a:rPr>
                  <a:t>  </a:t>
                </a:r>
                <a:endParaRPr lang="en-US" sz="1714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294" y="5205292"/>
                <a:ext cx="1847685" cy="374013"/>
              </a:xfrm>
              <a:prstGeom prst="rect">
                <a:avLst/>
              </a:prstGeom>
              <a:blipFill rotWithShape="0">
                <a:blip r:embed="rId4"/>
                <a:stretch>
                  <a:fillRect l="-4620" t="-108197" r="-4950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5829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45829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637319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637319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81634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81634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99536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9536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174390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174390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5341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35341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794983" y="207944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51992" y="2027295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92" y="2027295"/>
                <a:ext cx="207621" cy="181460"/>
              </a:xfrm>
              <a:prstGeom prst="rect">
                <a:avLst/>
              </a:prstGeom>
              <a:blipFill rotWithShape="0">
                <a:blip r:embed="rId5"/>
                <a:stretch>
                  <a:fillRect l="-8824" r="-5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2343179" y="3433270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2794983" y="3497183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06340" y="3446750"/>
                <a:ext cx="188513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340" y="3446750"/>
                <a:ext cx="188513" cy="181460"/>
              </a:xfrm>
              <a:prstGeom prst="rect">
                <a:avLst/>
              </a:prstGeom>
              <a:blipFill rotWithShape="0">
                <a:blip r:embed="rId6"/>
                <a:stretch>
                  <a:fillRect l="-22581" t="-3333" r="-3548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2962350" y="2279216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9223" y="3123965"/>
            <a:ext cx="656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Reduce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blipFill rotWithShape="0">
                <a:blip r:embed="rId7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359953" y="1366129"/>
            <a:ext cx="1578250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33" name="Rounded Rectangle 32"/>
          <p:cNvSpPr/>
          <p:nvPr/>
        </p:nvSpPr>
        <p:spPr>
          <a:xfrm>
            <a:off x="4531562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64667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4667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82570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82570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500472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500472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518374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518374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36277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36277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54179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54179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4983366" y="207944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40374" y="2027295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74" y="2027295"/>
                <a:ext cx="207621" cy="181460"/>
              </a:xfrm>
              <a:prstGeom prst="rect">
                <a:avLst/>
              </a:prstGeom>
              <a:blipFill rotWithShape="0">
                <a:blip r:embed="rId5"/>
                <a:stretch>
                  <a:fillRect l="-8824" r="-5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2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blipFill rotWithShape="0">
                <a:blip r:embed="rId8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7296476" y="1366129"/>
            <a:ext cx="1578833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50" name="Rounded Rectangle 49"/>
          <p:cNvSpPr/>
          <p:nvPr/>
        </p:nvSpPr>
        <p:spPr>
          <a:xfrm>
            <a:off x="7464508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75796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5796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775864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775864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793767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793767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8116695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8116695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829571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829571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847474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847474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7916312" y="207666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273320" y="2024511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320" y="2024511"/>
                <a:ext cx="207621" cy="181460"/>
              </a:xfrm>
              <a:prstGeom prst="rect">
                <a:avLst/>
              </a:prstGeom>
              <a:blipFill rotWithShape="0">
                <a:blip r:embed="rId9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−1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blipFill rotWithShape="0">
                <a:blip r:embed="rId10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9487508" y="1366129"/>
            <a:ext cx="1576267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7" name="Rounded Rectangle 66"/>
          <p:cNvSpPr/>
          <p:nvPr/>
        </p:nvSpPr>
        <p:spPr>
          <a:xfrm>
            <a:off x="9652891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976800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976800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994703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994703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10126053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10126053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1030507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1030507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1048410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48410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106631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6631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10104694" y="207666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461702" y="2024511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702" y="2024511"/>
                <a:ext cx="207621" cy="181460"/>
              </a:xfrm>
              <a:prstGeom prst="rect">
                <a:avLst/>
              </a:prstGeom>
              <a:blipFill rotWithShape="0">
                <a:blip r:embed="rId9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blipFill rotWithShape="0">
                <a:blip r:embed="rId11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536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3536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6450496" y="19963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85" name="Straight Arrow Connector 84"/>
          <p:cNvCxnSpPr/>
          <p:nvPr/>
        </p:nvCxnSpPr>
        <p:spPr>
          <a:xfrm flipH="1">
            <a:off x="5323630" y="595946"/>
            <a:ext cx="1102911" cy="7007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482661" y="599508"/>
            <a:ext cx="2545970" cy="69826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803575" y="593063"/>
            <a:ext cx="1107220" cy="7008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232861" y="601620"/>
            <a:ext cx="2548058" cy="70029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997224" y="879944"/>
            <a:ext cx="140775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Broadcast</a:t>
            </a:r>
            <a:endParaRPr lang="en-US" sz="2143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6450496" y="5338027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9899202" y="56135"/>
            <a:ext cx="95731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 dirty="0">
                <a:solidFill>
                  <a:schemeClr val="accent4">
                    <a:lumMod val="50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Server</a:t>
            </a:r>
            <a:endParaRPr lang="en-US" sz="2143" dirty="0">
              <a:solidFill>
                <a:schemeClr val="accent4">
                  <a:lumMod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50125" y="1340326"/>
                <a:ext cx="979564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25" y="1340326"/>
                <a:ext cx="979564" cy="296876"/>
              </a:xfrm>
              <a:prstGeom prst="rect">
                <a:avLst/>
              </a:prstGeom>
              <a:blipFill rotWithShape="0">
                <a:blip r:embed="rId13"/>
                <a:stretch>
                  <a:fillRect l="-625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47706" y="1668080"/>
                <a:ext cx="1008546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6" y="1668080"/>
                <a:ext cx="1008546" cy="296876"/>
              </a:xfrm>
              <a:prstGeom prst="rect">
                <a:avLst/>
              </a:prstGeom>
              <a:blipFill rotWithShape="0">
                <a:blip r:embed="rId14"/>
                <a:stretch>
                  <a:fillRect l="-3012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490469" y="4285006"/>
            <a:ext cx="6293620" cy="726955"/>
            <a:chOff x="3490469" y="4285006"/>
            <a:chExt cx="6293620" cy="726955"/>
          </a:xfrm>
        </p:grpSpPr>
        <p:cxnSp>
          <p:nvCxnSpPr>
            <p:cNvPr id="90" name="Straight Arrow Connector 89"/>
            <p:cNvCxnSpPr/>
            <p:nvPr/>
          </p:nvCxnSpPr>
          <p:spPr>
            <a:xfrm flipH="1">
              <a:off x="6749473" y="4311219"/>
              <a:ext cx="1102911" cy="70074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5352002" y="4311120"/>
              <a:ext cx="1107220" cy="700841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490469" y="4285006"/>
              <a:ext cx="2548058" cy="70029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7238119" y="4299702"/>
              <a:ext cx="2545970" cy="69826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2" name="Table 101"/>
          <p:cNvGraphicFramePr>
            <a:graphicFrameLocks noGrp="1"/>
          </p:cNvGraphicFramePr>
          <p:nvPr>
            <p:extLst/>
          </p:nvPr>
        </p:nvGraphicFramePr>
        <p:xfrm>
          <a:off x="2458222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2635088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2816343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2997598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/>
          </p:nvPr>
        </p:nvGraphicFramePr>
        <p:xfrm>
          <a:off x="3174390" y="2668267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3352045" y="266731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>
          <a:xfrm>
            <a:off x="2605659" y="3080695"/>
            <a:ext cx="229498" cy="32152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3091436" y="3081720"/>
            <a:ext cx="229800" cy="3193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830599" y="3050981"/>
                <a:ext cx="26770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929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1929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99" y="3050981"/>
                <a:ext cx="267702" cy="296876"/>
              </a:xfrm>
              <a:prstGeom prst="rect">
                <a:avLst/>
              </a:prstGeom>
              <a:blipFill rotWithShape="0">
                <a:blip r:embed="rId15"/>
                <a:stretch>
                  <a:fillRect l="-4545" r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2994507" y="2298814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531562" y="2619492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113" name="Rounded Rectangle 112"/>
          <p:cNvSpPr/>
          <p:nvPr/>
        </p:nvSpPr>
        <p:spPr>
          <a:xfrm>
            <a:off x="4531562" y="3430352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/>
          </p:nvPr>
        </p:nvGraphicFramePr>
        <p:xfrm>
          <a:off x="4983366" y="3494264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394718" y="3443831"/>
                <a:ext cx="191719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718" y="3443831"/>
                <a:ext cx="191719" cy="181460"/>
              </a:xfrm>
              <a:prstGeom prst="rect">
                <a:avLst/>
              </a:prstGeom>
              <a:blipFill rotWithShape="0">
                <a:blip r:embed="rId16"/>
                <a:stretch>
                  <a:fillRect l="-22581" t="-6667" r="-354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/>
          <p:nvPr/>
        </p:nvCxnSpPr>
        <p:spPr>
          <a:xfrm>
            <a:off x="5150733" y="2276297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357606" y="3121046"/>
            <a:ext cx="656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Reduce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/>
          </p:nvPr>
        </p:nvGraphicFramePr>
        <p:xfrm>
          <a:off x="4646605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/>
          </p:nvPr>
        </p:nvGraphicFramePr>
        <p:xfrm>
          <a:off x="4823470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/>
          </p:nvPr>
        </p:nvGraphicFramePr>
        <p:xfrm>
          <a:off x="5004726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5185981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5362772" y="266534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/>
          </p:nvPr>
        </p:nvGraphicFramePr>
        <p:xfrm>
          <a:off x="5540428" y="2664399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>
            <a:off x="4794042" y="3077776"/>
            <a:ext cx="229498" cy="32152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5279818" y="3078801"/>
            <a:ext cx="229800" cy="3193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018982" y="3048062"/>
                <a:ext cx="26770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929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1929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82" y="3048062"/>
                <a:ext cx="267702" cy="296876"/>
              </a:xfrm>
              <a:prstGeom prst="rect">
                <a:avLst/>
              </a:prstGeom>
              <a:blipFill rotWithShape="0">
                <a:blip r:embed="rId15"/>
                <a:stretch>
                  <a:fillRect l="-4545" r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5182890" y="2295896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64508" y="2619492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129" name="Rounded Rectangle 128"/>
          <p:cNvSpPr/>
          <p:nvPr/>
        </p:nvSpPr>
        <p:spPr>
          <a:xfrm>
            <a:off x="7464508" y="3430352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/>
          </p:nvPr>
        </p:nvGraphicFramePr>
        <p:xfrm>
          <a:off x="7916312" y="3494264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8327665" y="3443831"/>
                <a:ext cx="3763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665" y="3443831"/>
                <a:ext cx="376321" cy="181460"/>
              </a:xfrm>
              <a:prstGeom prst="rect">
                <a:avLst/>
              </a:prstGeom>
              <a:blipFill rotWithShape="0">
                <a:blip r:embed="rId17"/>
                <a:stretch>
                  <a:fillRect l="-9677" t="-6667" r="-16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/>
          <p:nvPr/>
        </p:nvCxnSpPr>
        <p:spPr>
          <a:xfrm>
            <a:off x="8083679" y="2276297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290552" y="3121046"/>
            <a:ext cx="656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Reduce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aphicFrame>
        <p:nvGraphicFramePr>
          <p:cNvPr id="134" name="Table 133"/>
          <p:cNvGraphicFramePr>
            <a:graphicFrameLocks noGrp="1"/>
          </p:cNvGraphicFramePr>
          <p:nvPr>
            <p:extLst/>
          </p:nvPr>
        </p:nvGraphicFramePr>
        <p:xfrm>
          <a:off x="7579551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/>
          </p:nvPr>
        </p:nvGraphicFramePr>
        <p:xfrm>
          <a:off x="7756417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>
            <p:extLst/>
          </p:nvPr>
        </p:nvGraphicFramePr>
        <p:xfrm>
          <a:off x="7937672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/>
          </p:nvPr>
        </p:nvGraphicFramePr>
        <p:xfrm>
          <a:off x="8118927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/>
          </p:nvPr>
        </p:nvGraphicFramePr>
        <p:xfrm>
          <a:off x="8295719" y="266534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/>
          </p:nvPr>
        </p:nvGraphicFramePr>
        <p:xfrm>
          <a:off x="8473374" y="2664399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40" name="Straight Arrow Connector 139"/>
          <p:cNvCxnSpPr/>
          <p:nvPr/>
        </p:nvCxnSpPr>
        <p:spPr>
          <a:xfrm>
            <a:off x="7726988" y="3077776"/>
            <a:ext cx="229498" cy="32152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8212765" y="3078801"/>
            <a:ext cx="229800" cy="3193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951928" y="3048062"/>
                <a:ext cx="26770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929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1929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8" y="3048062"/>
                <a:ext cx="267702" cy="296876"/>
              </a:xfrm>
              <a:prstGeom prst="rect">
                <a:avLst/>
              </a:prstGeom>
              <a:blipFill rotWithShape="0">
                <a:blip r:embed="rId15"/>
                <a:stretch>
                  <a:fillRect l="-4545" r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/>
          <p:cNvSpPr txBox="1"/>
          <p:nvPr/>
        </p:nvSpPr>
        <p:spPr>
          <a:xfrm>
            <a:off x="8115836" y="2295896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9654258" y="2620228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145" name="Rounded Rectangle 144"/>
          <p:cNvSpPr/>
          <p:nvPr/>
        </p:nvSpPr>
        <p:spPr>
          <a:xfrm>
            <a:off x="9654258" y="3431088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/>
          </p:nvPr>
        </p:nvGraphicFramePr>
        <p:xfrm>
          <a:off x="10106061" y="349500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10517418" y="3444567"/>
                <a:ext cx="23205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 i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418" y="3444567"/>
                <a:ext cx="232051" cy="181460"/>
              </a:xfrm>
              <a:prstGeom prst="rect">
                <a:avLst/>
              </a:prstGeom>
              <a:blipFill rotWithShape="0">
                <a:blip r:embed="rId18"/>
                <a:stretch>
                  <a:fillRect l="-15789" t="-3333" r="-3157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/>
          <p:nvPr/>
        </p:nvCxnSpPr>
        <p:spPr>
          <a:xfrm>
            <a:off x="10273429" y="2277033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0480301" y="3121782"/>
            <a:ext cx="656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Reduce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/>
          </p:nvPr>
        </p:nvGraphicFramePr>
        <p:xfrm>
          <a:off x="9769300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9946166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/>
          </p:nvPr>
        </p:nvGraphicFramePr>
        <p:xfrm>
          <a:off x="10127421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/>
          </p:nvPr>
        </p:nvGraphicFramePr>
        <p:xfrm>
          <a:off x="10308676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/>
          </p:nvPr>
        </p:nvGraphicFramePr>
        <p:xfrm>
          <a:off x="10485468" y="266608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/>
          </p:nvPr>
        </p:nvGraphicFramePr>
        <p:xfrm>
          <a:off x="10663124" y="266513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56" name="Straight Arrow Connector 155"/>
          <p:cNvCxnSpPr/>
          <p:nvPr/>
        </p:nvCxnSpPr>
        <p:spPr>
          <a:xfrm>
            <a:off x="9916738" y="3078512"/>
            <a:ext cx="229498" cy="32152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0402514" y="3079537"/>
            <a:ext cx="229800" cy="3193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10141677" y="3048798"/>
                <a:ext cx="26770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929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1929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677" y="3048798"/>
                <a:ext cx="267702" cy="296876"/>
              </a:xfrm>
              <a:prstGeom prst="rect">
                <a:avLst/>
              </a:prstGeom>
              <a:blipFill rotWithShape="0">
                <a:blip r:embed="rId15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10305585" y="2296632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147707" y="2663505"/>
                <a:ext cx="97674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7" y="2663505"/>
                <a:ext cx="976742" cy="296876"/>
              </a:xfrm>
              <a:prstGeom prst="rect">
                <a:avLst/>
              </a:prstGeom>
              <a:blipFill rotWithShape="0">
                <a:blip r:embed="rId19"/>
                <a:stretch>
                  <a:fillRect l="-3125" r="-625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1110337" y="3390769"/>
                <a:ext cx="1070293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92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92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92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92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929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⋯,</m:t>
                      </m:r>
                      <m:sSup>
                        <m:sSupPr>
                          <m:ctrlPr>
                            <a:rPr lang="en-US" altLang="zh-CN" sz="192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92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92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92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929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37" y="3390769"/>
                <a:ext cx="1070293" cy="296876"/>
              </a:xfrm>
              <a:prstGeom prst="rect">
                <a:avLst/>
              </a:prstGeom>
              <a:blipFill rotWithShape="0">
                <a:blip r:embed="rId20"/>
                <a:stretch>
                  <a:fillRect l="-5114" t="-4082" r="-10795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/>
          <p:cNvSpPr txBox="1"/>
          <p:nvPr/>
        </p:nvSpPr>
        <p:spPr>
          <a:xfrm>
            <a:off x="6140675" y="4433508"/>
            <a:ext cx="1059906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Reduce</a:t>
            </a:r>
            <a:endParaRPr lang="en-US" sz="2143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1214" y="5630317"/>
            <a:ext cx="995520" cy="45719"/>
          </a:xfrm>
          <a:prstGeom prst="rect">
            <a:avLst/>
          </a:prstGeom>
          <a:noFill/>
          <a:ln w="57150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2180631" y="2611207"/>
            <a:ext cx="1566272" cy="120705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2" grpId="0"/>
      <p:bldP spid="11" grpId="0" animBg="1"/>
      <p:bldP spid="11" grpId="1" animBg="1"/>
      <p:bldP spid="11" grpId="2" animBg="1"/>
      <p:bldP spid="11" grpId="3" animBg="1"/>
      <p:bldP spid="1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471613"/>
            <a:ext cx="10763250" cy="46767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 smtClean="0"/>
              <a:t>Deep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big: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ResNet-50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25M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parameters.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14M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images.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 </a:t>
            </a:r>
            <a:r>
              <a:rPr lang="en-US" altLang="zh-CN" dirty="0" smtClean="0">
                <a:sym typeface="Wingdings"/>
              </a:rPr>
              <a:t>Big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computation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cost.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ResNet-50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ImageNet</a:t>
            </a:r>
            <a:r>
              <a:rPr lang="zh-CN" altLang="en-US" dirty="0"/>
              <a:t> </a:t>
            </a:r>
            <a:r>
              <a:rPr lang="en-US" altLang="zh-CN" dirty="0"/>
              <a:t>(run</a:t>
            </a:r>
            <a:r>
              <a:rPr lang="en-US" dirty="0"/>
              <a:t> 90-epoch</a:t>
            </a:r>
            <a:r>
              <a:rPr lang="en-US" altLang="zh-CN" dirty="0"/>
              <a:t>s)</a:t>
            </a:r>
            <a:r>
              <a:rPr 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en-US" dirty="0"/>
              <a:t> NVIDIA M40 GPU takes 14 days</a:t>
            </a:r>
            <a:r>
              <a:rPr lang="en-US" altLang="zh-CN" dirty="0"/>
              <a:t>.</a:t>
            </a:r>
          </a:p>
          <a:p>
            <a:pPr>
              <a:spcAft>
                <a:spcPts val="1200"/>
              </a:spcAft>
            </a:pP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faster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terms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wall-clock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time.)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computing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for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ML?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64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897" y="1366129"/>
            <a:ext cx="1577288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5" name="Rounded Rectangle 4"/>
          <p:cNvSpPr/>
          <p:nvPr/>
        </p:nvSpPr>
        <p:spPr>
          <a:xfrm>
            <a:off x="2343179" y="2622410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" name="Rectangle 5"/>
          <p:cNvSpPr/>
          <p:nvPr/>
        </p:nvSpPr>
        <p:spPr>
          <a:xfrm>
            <a:off x="3340004" y="23793"/>
            <a:ext cx="6558349" cy="4622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7" name="Rectangle 6"/>
          <p:cNvSpPr/>
          <p:nvPr/>
        </p:nvSpPr>
        <p:spPr>
          <a:xfrm>
            <a:off x="3340003" y="5168964"/>
            <a:ext cx="6558350" cy="163403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8" name="Rounded Rectangle 7"/>
          <p:cNvSpPr/>
          <p:nvPr/>
        </p:nvSpPr>
        <p:spPr>
          <a:xfrm>
            <a:off x="2343180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2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92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27" y="83722"/>
                <a:ext cx="343235" cy="296876"/>
              </a:xfrm>
              <a:prstGeom prst="rect">
                <a:avLst/>
              </a:prstGeom>
              <a:blipFill rotWithShape="0">
                <a:blip r:embed="rId3"/>
                <a:stretch>
                  <a:fillRect l="-8929" r="-535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79600" y="6380127"/>
                <a:ext cx="2204193" cy="2637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14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714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714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sz="1714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714" b="1" i="1">
                          <a:latin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sz="1714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714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714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1714" b="1" i="1">
                          <a:latin typeface="Cambria Math" charset="0"/>
                        </a:rPr>
                        <m:t>−</m:t>
                      </m:r>
                      <m:r>
                        <a:rPr lang="en-US" altLang="zh-CN" sz="1714" i="1">
                          <a:latin typeface="Cambria Math" charset="0"/>
                        </a:rPr>
                        <m:t>𝜂</m:t>
                      </m:r>
                      <m:r>
                        <a:rPr lang="en-US" altLang="zh-CN" sz="1714" i="1">
                          <a:latin typeface="Cambria Math" charset="0"/>
                        </a:rPr>
                        <m:t>⋅</m:t>
                      </m:r>
                      <m:r>
                        <a:rPr lang="en-US" altLang="zh-CN" sz="1714" b="1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charset="0"/>
                        </a:rPr>
                        <m:t>𝐠</m:t>
                      </m:r>
                      <m:d>
                        <m:dPr>
                          <m:ctrlPr>
                            <a:rPr lang="en-US" altLang="zh-CN" sz="1714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714" b="1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14" b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1714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86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600" y="6380127"/>
                <a:ext cx="2204193" cy="263790"/>
              </a:xfrm>
              <a:prstGeom prst="rect">
                <a:avLst/>
              </a:prstGeom>
              <a:blipFill rotWithShape="0">
                <a:blip r:embed="rId4"/>
                <a:stretch>
                  <a:fillRect l="-554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5829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45829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637319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637319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81634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81634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995366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995366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174390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174390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53413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353413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794983" y="207944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51992" y="2027295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92" y="2027295"/>
                <a:ext cx="207621" cy="181460"/>
              </a:xfrm>
              <a:prstGeom prst="rect">
                <a:avLst/>
              </a:prstGeom>
              <a:blipFill rotWithShape="0">
                <a:blip r:embed="rId6"/>
                <a:stretch>
                  <a:fillRect l="-8824" r="-5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2343179" y="3433270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2794983" y="3497183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06340" y="3446750"/>
                <a:ext cx="188513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340" y="3446750"/>
                <a:ext cx="188513" cy="181460"/>
              </a:xfrm>
              <a:prstGeom prst="rect">
                <a:avLst/>
              </a:prstGeom>
              <a:blipFill rotWithShape="0">
                <a:blip r:embed="rId7"/>
                <a:stretch>
                  <a:fillRect l="-22581" t="-3333" r="-3548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2962350" y="2279216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9223" y="3123965"/>
            <a:ext cx="656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Reduce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73" y="3821049"/>
                <a:ext cx="1399154" cy="323165"/>
              </a:xfrm>
              <a:prstGeom prst="rect">
                <a:avLst/>
              </a:prstGeom>
              <a:blipFill rotWithShape="0">
                <a:blip r:embed="rId8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4359953" y="1366129"/>
            <a:ext cx="1578250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33" name="Rounded Rectangle 32"/>
          <p:cNvSpPr/>
          <p:nvPr/>
        </p:nvSpPr>
        <p:spPr>
          <a:xfrm>
            <a:off x="4531562" y="1410397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64667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464667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82570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482570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500472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500472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5183748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5183748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362772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5362772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541795" y="164949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5541795" y="1470989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4983366" y="207944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340374" y="2027295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74" y="2027295"/>
                <a:ext cx="207621" cy="181460"/>
              </a:xfrm>
              <a:prstGeom prst="rect">
                <a:avLst/>
              </a:prstGeom>
              <a:blipFill rotWithShape="0">
                <a:blip r:embed="rId6"/>
                <a:stretch>
                  <a:fillRect l="-8824" r="-5882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2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56" y="3821049"/>
                <a:ext cx="1399154" cy="323165"/>
              </a:xfrm>
              <a:prstGeom prst="rect">
                <a:avLst/>
              </a:prstGeom>
              <a:blipFill rotWithShape="0">
                <a:blip r:embed="rId9"/>
                <a:stretch>
                  <a:fillRect t="-1887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7296476" y="1366129"/>
            <a:ext cx="1578833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50" name="Rounded Rectangle 49"/>
          <p:cNvSpPr/>
          <p:nvPr/>
        </p:nvSpPr>
        <p:spPr>
          <a:xfrm>
            <a:off x="7464508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75796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5796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775864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775864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793767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793767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8116695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8116695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8295718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/>
          </p:nvPr>
        </p:nvGraphicFramePr>
        <p:xfrm>
          <a:off x="8295718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8474741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8474741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7916312" y="207666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273320" y="2024511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320" y="2024511"/>
                <a:ext cx="207621" cy="181460"/>
              </a:xfrm>
              <a:prstGeom prst="rect">
                <a:avLst/>
              </a:prstGeom>
              <a:blipFill rotWithShape="0">
                <a:blip r:embed="rId10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−1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02" y="3818265"/>
                <a:ext cx="1399154" cy="323165"/>
              </a:xfrm>
              <a:prstGeom prst="rect">
                <a:avLst/>
              </a:prstGeom>
              <a:blipFill rotWithShape="0">
                <a:blip r:embed="rId11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9487508" y="1366129"/>
            <a:ext cx="1576267" cy="27324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67" name="Rounded Rectangle 66"/>
          <p:cNvSpPr/>
          <p:nvPr/>
        </p:nvSpPr>
        <p:spPr>
          <a:xfrm>
            <a:off x="9652891" y="1407612"/>
            <a:ext cx="1238359" cy="846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976800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976800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994703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994703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10126053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10126053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10305077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10305077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10484100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484100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10663124" y="1646706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10663124" y="1468204"/>
          <a:ext cx="123372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10104694" y="207666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461702" y="2024511"/>
                <a:ext cx="2076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79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79" b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117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702" y="2024511"/>
                <a:ext cx="207621" cy="181460"/>
              </a:xfrm>
              <a:prstGeom prst="rect">
                <a:avLst/>
              </a:prstGeom>
              <a:blipFill rotWithShape="0">
                <a:blip r:embed="rId10"/>
                <a:stretch>
                  <a:fillRect l="-8824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Node</a:t>
                </a:r>
                <a:r>
                  <a:rPr lang="zh-CN" altLang="en-US" sz="1500" dirty="0">
                    <a:solidFill>
                      <a:schemeClr val="accent6">
                        <a:lumMod val="50000"/>
                      </a:schemeClr>
                    </a:solidFill>
                    <a:latin typeface="Lucida Console" charset="0"/>
                    <a:ea typeface="Lucida Console" charset="0"/>
                    <a:cs typeface="Lucida Consol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charset="0"/>
                        <a:ea typeface="Lucida Console" charset="0"/>
                        <a:cs typeface="Lucida Console" charset="0"/>
                      </a:rPr>
                      <m:t>𝑚</m:t>
                    </m:r>
                  </m:oMath>
                </a14:m>
                <a:endParaRPr lang="en-US" sz="1500" dirty="0">
                  <a:solidFill>
                    <a:schemeClr val="accent6">
                      <a:lumMod val="50000"/>
                    </a:schemeClr>
                  </a:solidFill>
                  <a:latin typeface="Lucida Console" charset="0"/>
                  <a:ea typeface="Lucida Console" charset="0"/>
                  <a:cs typeface="Lucida Console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484" y="3818265"/>
                <a:ext cx="1399154" cy="323165"/>
              </a:xfrm>
              <a:prstGeom prst="rect">
                <a:avLst/>
              </a:prstGeom>
              <a:blipFill rotWithShape="0">
                <a:blip r:embed="rId12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536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3536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98" y="2162846"/>
                <a:ext cx="490519" cy="5441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6450496" y="199635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85" name="Straight Arrow Connector 84"/>
          <p:cNvCxnSpPr/>
          <p:nvPr/>
        </p:nvCxnSpPr>
        <p:spPr>
          <a:xfrm flipH="1">
            <a:off x="5323630" y="595946"/>
            <a:ext cx="1102911" cy="7007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482661" y="599508"/>
            <a:ext cx="2545970" cy="69826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803575" y="593063"/>
            <a:ext cx="1107220" cy="7008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232861" y="601620"/>
            <a:ext cx="2548058" cy="70029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997224" y="879944"/>
            <a:ext cx="140775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Broadcast</a:t>
            </a:r>
            <a:endParaRPr lang="en-US" sz="2143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6749473" y="4311219"/>
            <a:ext cx="1102911" cy="7007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352002" y="4311120"/>
            <a:ext cx="1107220" cy="7008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490469" y="4285006"/>
            <a:ext cx="2548058" cy="70029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238119" y="4299702"/>
            <a:ext cx="2545970" cy="69826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/>
          </p:nvPr>
        </p:nvGraphicFramePr>
        <p:xfrm>
          <a:off x="6450496" y="5338027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/>
          </p:nvPr>
        </p:nvGraphicFramePr>
        <p:xfrm>
          <a:off x="6451428" y="6465657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9932097" y="5854775"/>
            <a:ext cx="95731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 dirty="0">
                <a:solidFill>
                  <a:schemeClr val="accent4">
                    <a:lumMod val="50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Server</a:t>
            </a:r>
            <a:endParaRPr lang="en-US" sz="2143" dirty="0">
              <a:solidFill>
                <a:schemeClr val="accent4">
                  <a:lumMod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899202" y="56135"/>
            <a:ext cx="957313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 dirty="0">
                <a:solidFill>
                  <a:schemeClr val="accent4">
                    <a:lumMod val="50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Server</a:t>
            </a:r>
            <a:endParaRPr lang="en-US" sz="2143" dirty="0">
              <a:solidFill>
                <a:schemeClr val="accent4">
                  <a:lumMod val="50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50125" y="1340326"/>
                <a:ext cx="979564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25" y="1340326"/>
                <a:ext cx="979564" cy="296876"/>
              </a:xfrm>
              <a:prstGeom prst="rect">
                <a:avLst/>
              </a:prstGeom>
              <a:blipFill rotWithShape="0">
                <a:blip r:embed="rId14"/>
                <a:stretch>
                  <a:fillRect l="-625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47706" y="1668080"/>
                <a:ext cx="1008546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6" y="1668080"/>
                <a:ext cx="1008546" cy="296876"/>
              </a:xfrm>
              <a:prstGeom prst="rect">
                <a:avLst/>
              </a:prstGeom>
              <a:blipFill rotWithShape="0">
                <a:blip r:embed="rId15"/>
                <a:stretch>
                  <a:fillRect l="-3012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6140675" y="4433508"/>
            <a:ext cx="1059906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43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rPr>
              <a:t>Reduce</a:t>
            </a:r>
            <a:endParaRPr lang="en-US" sz="2143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/>
          </p:nvPr>
        </p:nvGraphicFramePr>
        <p:xfrm>
          <a:off x="2458222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/>
          </p:nvPr>
        </p:nvGraphicFramePr>
        <p:xfrm>
          <a:off x="2635088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2816343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2997598" y="2666424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/>
          </p:nvPr>
        </p:nvGraphicFramePr>
        <p:xfrm>
          <a:off x="3174390" y="2668267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3352045" y="266731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>
          <a:xfrm>
            <a:off x="2605659" y="3080695"/>
            <a:ext cx="229498" cy="32152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3091436" y="3081720"/>
            <a:ext cx="229800" cy="3193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830599" y="3050981"/>
                <a:ext cx="26770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929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1929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99" y="3050981"/>
                <a:ext cx="267702" cy="296876"/>
              </a:xfrm>
              <a:prstGeom prst="rect">
                <a:avLst/>
              </a:prstGeom>
              <a:blipFill rotWithShape="0">
                <a:blip r:embed="rId16"/>
                <a:stretch>
                  <a:fillRect l="-4545" r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2994507" y="2298814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531562" y="2619492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113" name="Rounded Rectangle 112"/>
          <p:cNvSpPr/>
          <p:nvPr/>
        </p:nvSpPr>
        <p:spPr>
          <a:xfrm>
            <a:off x="4531562" y="3430352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>
            <p:extLst/>
          </p:nvPr>
        </p:nvGraphicFramePr>
        <p:xfrm>
          <a:off x="4983366" y="3494264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394718" y="3443831"/>
                <a:ext cx="191719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718" y="3443831"/>
                <a:ext cx="191719" cy="181460"/>
              </a:xfrm>
              <a:prstGeom prst="rect">
                <a:avLst/>
              </a:prstGeom>
              <a:blipFill rotWithShape="0">
                <a:blip r:embed="rId17"/>
                <a:stretch>
                  <a:fillRect l="-22581" t="-6667" r="-354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/>
          <p:nvPr/>
        </p:nvCxnSpPr>
        <p:spPr>
          <a:xfrm>
            <a:off x="5150733" y="2276297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357606" y="3121046"/>
            <a:ext cx="656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Reduce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/>
          </p:nvPr>
        </p:nvGraphicFramePr>
        <p:xfrm>
          <a:off x="4646605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/>
          </p:nvPr>
        </p:nvGraphicFramePr>
        <p:xfrm>
          <a:off x="4823470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/>
          </p:nvPr>
        </p:nvGraphicFramePr>
        <p:xfrm>
          <a:off x="5004726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5185981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5362772" y="266534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/>
          </p:nvPr>
        </p:nvGraphicFramePr>
        <p:xfrm>
          <a:off x="5540428" y="2664399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>
            <a:off x="4794042" y="3077776"/>
            <a:ext cx="229498" cy="32152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5279818" y="3078801"/>
            <a:ext cx="229800" cy="3193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018982" y="3048062"/>
                <a:ext cx="26770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929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1929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82" y="3048062"/>
                <a:ext cx="267702" cy="296876"/>
              </a:xfrm>
              <a:prstGeom prst="rect">
                <a:avLst/>
              </a:prstGeom>
              <a:blipFill rotWithShape="0">
                <a:blip r:embed="rId16"/>
                <a:stretch>
                  <a:fillRect l="-4545" r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5182890" y="2295896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464508" y="2619492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129" name="Rounded Rectangle 128"/>
          <p:cNvSpPr/>
          <p:nvPr/>
        </p:nvSpPr>
        <p:spPr>
          <a:xfrm>
            <a:off x="7464508" y="3430352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/>
          </p:nvPr>
        </p:nvGraphicFramePr>
        <p:xfrm>
          <a:off x="7916312" y="3494264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8327665" y="3443831"/>
                <a:ext cx="37632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665" y="3443831"/>
                <a:ext cx="376321" cy="181460"/>
              </a:xfrm>
              <a:prstGeom prst="rect">
                <a:avLst/>
              </a:prstGeom>
              <a:blipFill rotWithShape="0">
                <a:blip r:embed="rId18"/>
                <a:stretch>
                  <a:fillRect l="-9677" t="-6667" r="-16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/>
          <p:nvPr/>
        </p:nvCxnSpPr>
        <p:spPr>
          <a:xfrm>
            <a:off x="8083679" y="2276297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290552" y="3121046"/>
            <a:ext cx="656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Reduce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aphicFrame>
        <p:nvGraphicFramePr>
          <p:cNvPr id="134" name="Table 133"/>
          <p:cNvGraphicFramePr>
            <a:graphicFrameLocks noGrp="1"/>
          </p:cNvGraphicFramePr>
          <p:nvPr>
            <p:extLst/>
          </p:nvPr>
        </p:nvGraphicFramePr>
        <p:xfrm>
          <a:off x="7579551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/>
          </p:nvPr>
        </p:nvGraphicFramePr>
        <p:xfrm>
          <a:off x="7756417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>
            <p:extLst/>
          </p:nvPr>
        </p:nvGraphicFramePr>
        <p:xfrm>
          <a:off x="7937672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/>
          </p:nvPr>
        </p:nvGraphicFramePr>
        <p:xfrm>
          <a:off x="8118927" y="266350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/>
          </p:nvPr>
        </p:nvGraphicFramePr>
        <p:xfrm>
          <a:off x="8295719" y="2665348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/>
          </p:nvPr>
        </p:nvGraphicFramePr>
        <p:xfrm>
          <a:off x="8473374" y="2664399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40" name="Straight Arrow Connector 139"/>
          <p:cNvCxnSpPr/>
          <p:nvPr/>
        </p:nvCxnSpPr>
        <p:spPr>
          <a:xfrm>
            <a:off x="7726988" y="3077776"/>
            <a:ext cx="229498" cy="32152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8212765" y="3078801"/>
            <a:ext cx="229800" cy="3193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951928" y="3048062"/>
                <a:ext cx="26770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929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1929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8" y="3048062"/>
                <a:ext cx="267702" cy="296876"/>
              </a:xfrm>
              <a:prstGeom prst="rect">
                <a:avLst/>
              </a:prstGeom>
              <a:blipFill rotWithShape="0">
                <a:blip r:embed="rId16"/>
                <a:stretch>
                  <a:fillRect l="-4545" r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142"/>
          <p:cNvSpPr txBox="1"/>
          <p:nvPr/>
        </p:nvSpPr>
        <p:spPr>
          <a:xfrm>
            <a:off x="8115836" y="2295896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9654258" y="2620228"/>
            <a:ext cx="1238359" cy="427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sp>
        <p:nvSpPr>
          <p:cNvPr id="145" name="Rounded Rectangle 144"/>
          <p:cNvSpPr/>
          <p:nvPr/>
        </p:nvSpPr>
        <p:spPr>
          <a:xfrm>
            <a:off x="9654258" y="3431088"/>
            <a:ext cx="1238359" cy="2405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82"/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/>
          </p:nvPr>
        </p:nvGraphicFramePr>
        <p:xfrm>
          <a:off x="10106061" y="3495000"/>
          <a:ext cx="370116" cy="1126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  <a:gridCol w="123372"/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10517418" y="3444567"/>
                <a:ext cx="232051" cy="1814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7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17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179" b="1" i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17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179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418" y="3444567"/>
                <a:ext cx="232051" cy="181460"/>
              </a:xfrm>
              <a:prstGeom prst="rect">
                <a:avLst/>
              </a:prstGeom>
              <a:blipFill rotWithShape="0">
                <a:blip r:embed="rId19"/>
                <a:stretch>
                  <a:fillRect l="-15789" t="-3333" r="-3157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/>
          <p:cNvCxnSpPr/>
          <p:nvPr/>
        </p:nvCxnSpPr>
        <p:spPr>
          <a:xfrm>
            <a:off x="10273429" y="2277033"/>
            <a:ext cx="0" cy="3113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0480301" y="3121782"/>
            <a:ext cx="6564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Reduce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Weibei SC" charset="-122"/>
              <a:ea typeface="Weibei SC" charset="-122"/>
              <a:cs typeface="Weibei SC" charset="-122"/>
            </a:endParaRP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/>
          </p:nvPr>
        </p:nvGraphicFramePr>
        <p:xfrm>
          <a:off x="9769300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9946166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/>
          </p:nvPr>
        </p:nvGraphicFramePr>
        <p:xfrm>
          <a:off x="10127421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/>
          </p:nvPr>
        </p:nvGraphicFramePr>
        <p:xfrm>
          <a:off x="10308676" y="2664241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/>
          </p:nvPr>
        </p:nvGraphicFramePr>
        <p:xfrm>
          <a:off x="10485468" y="266608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/>
          </p:nvPr>
        </p:nvGraphicFramePr>
        <p:xfrm>
          <a:off x="10663124" y="2665135"/>
          <a:ext cx="123372" cy="338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3372"/>
              </a:tblGrid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  <a:tr h="11268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8986" marR="48986" marT="24493" marB="24493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56" name="Straight Arrow Connector 155"/>
          <p:cNvCxnSpPr/>
          <p:nvPr/>
        </p:nvCxnSpPr>
        <p:spPr>
          <a:xfrm>
            <a:off x="9916738" y="3078512"/>
            <a:ext cx="229498" cy="32152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0402514" y="3079537"/>
            <a:ext cx="229800" cy="31936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10141677" y="3048798"/>
                <a:ext cx="26770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929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</a:rPr>
                        <m:t>⋯</m:t>
                      </m:r>
                    </m:oMath>
                  </m:oMathPara>
                </a14:m>
                <a:endParaRPr lang="en-US" sz="1929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677" y="3048798"/>
                <a:ext cx="267702" cy="296876"/>
              </a:xfrm>
              <a:prstGeom prst="rect">
                <a:avLst/>
              </a:prstGeom>
              <a:blipFill rotWithShape="0">
                <a:blip r:embed="rId16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10305585" y="2296632"/>
            <a:ext cx="458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147707" y="2663505"/>
                <a:ext cx="976742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⋯,</m:t>
                      </m:r>
                      <m:r>
                        <a:rPr lang="zh-CN" altLang="en-US" sz="1929" i="1">
                          <a:solidFill>
                            <a:srgbClr val="00B0F0"/>
                          </a:solidFill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929" b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1929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929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7" y="2663505"/>
                <a:ext cx="976742" cy="296876"/>
              </a:xfrm>
              <a:prstGeom prst="rect">
                <a:avLst/>
              </a:prstGeom>
              <a:blipFill rotWithShape="0">
                <a:blip r:embed="rId20"/>
                <a:stretch>
                  <a:fillRect l="-3125" r="-625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1110337" y="3390769"/>
                <a:ext cx="1070293" cy="29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92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92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92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92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929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zh-CN" altLang="en-US" sz="1929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929" i="1">
                          <a:solidFill>
                            <a:schemeClr val="accent1"/>
                          </a:solidFill>
                          <a:latin typeface="Cambria Math" charset="0"/>
                        </a:rPr>
                        <m:t>⋯,</m:t>
                      </m:r>
                      <m:sSup>
                        <m:sSupPr>
                          <m:ctrlPr>
                            <a:rPr lang="en-US" altLang="zh-CN" sz="1929" b="1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929" b="1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929" b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𝐠</m:t>
                              </m:r>
                            </m:e>
                          </m:acc>
                        </m:e>
                        <m:sup>
                          <m:r>
                            <a:rPr lang="en-US" altLang="zh-CN" sz="1929" i="1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929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37" y="3390769"/>
                <a:ext cx="1070293" cy="296876"/>
              </a:xfrm>
              <a:prstGeom prst="rect">
                <a:avLst/>
              </a:prstGeom>
              <a:blipFill rotWithShape="0">
                <a:blip r:embed="rId21"/>
                <a:stretch>
                  <a:fillRect l="-5114" t="-4082" r="-10795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617871" y="5617192"/>
            <a:ext cx="2174166" cy="700742"/>
            <a:chOff x="6617871" y="5617192"/>
            <a:chExt cx="2174166" cy="700742"/>
          </a:xfrm>
        </p:grpSpPr>
        <p:cxnSp>
          <p:nvCxnSpPr>
            <p:cNvPr id="95" name="Straight Arrow Connector 94"/>
            <p:cNvCxnSpPr/>
            <p:nvPr/>
          </p:nvCxnSpPr>
          <p:spPr>
            <a:xfrm flipH="1">
              <a:off x="6617871" y="5617192"/>
              <a:ext cx="1" cy="70074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6658119" y="5762109"/>
              <a:ext cx="2133918" cy="389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Weibei SC" charset="-122"/>
                  <a:ea typeface="Weibei SC" charset="-122"/>
                  <a:cs typeface="Weibei SC" charset="-122"/>
                </a:rPr>
                <a:t>Gradient</a:t>
              </a:r>
              <a:r>
                <a:rPr lang="zh-CN" altLang="en-US" sz="19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Weibei SC" charset="-122"/>
                  <a:ea typeface="Weibei SC" charset="-122"/>
                  <a:cs typeface="Weibei SC" charset="-122"/>
                </a:rPr>
                <a:t> </a:t>
              </a:r>
              <a:r>
                <a:rPr lang="en-US" altLang="zh-CN" sz="192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Weibei SC" charset="-122"/>
                  <a:ea typeface="Weibei SC" charset="-122"/>
                  <a:cs typeface="Weibei SC" charset="-122"/>
                </a:rPr>
                <a:t>Descent</a:t>
              </a:r>
              <a:endParaRPr lang="en-US" sz="1929" dirty="0">
                <a:solidFill>
                  <a:schemeClr val="tx1">
                    <a:lumMod val="75000"/>
                    <a:lumOff val="25000"/>
                  </a:schemeClr>
                </a:solidFill>
                <a:latin typeface="Weibei SC" charset="-122"/>
                <a:ea typeface="Weibei SC" charset="-122"/>
                <a:cs typeface="Weibei SC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7028294" y="5205292"/>
                <a:ext cx="1847685" cy="3740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714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1714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714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714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sz="1714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714" b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1714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714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1714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714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1714" i="1">
                            <a:latin typeface="Cambria Math" charset="0"/>
                          </a:rPr>
                          <m:t>𝑘</m:t>
                        </m:r>
                        <m:r>
                          <a:rPr lang="en-US" altLang="zh-CN" sz="1714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714" i="1">
                            <a:latin typeface="Cambria Math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1714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714" b="1" i="1">
                                    <a:solidFill>
                                      <a:schemeClr val="accent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714" b="1">
                                    <a:solidFill>
                                      <a:schemeClr val="accent1"/>
                                    </a:solidFill>
                                    <a:latin typeface="Cambria Math" charset="0"/>
                                  </a:rPr>
                                  <m:t>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714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714" b="1" dirty="0">
                    <a:solidFill>
                      <a:schemeClr val="accent5">
                        <a:lumMod val="75000"/>
                      </a:schemeClr>
                    </a:solidFill>
                  </a:rPr>
                  <a:t>  </a:t>
                </a:r>
                <a:endParaRPr lang="en-US" sz="1714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294" y="5205292"/>
                <a:ext cx="1847685" cy="374013"/>
              </a:xfrm>
              <a:prstGeom prst="rect">
                <a:avLst/>
              </a:prstGeom>
              <a:blipFill rotWithShape="0">
                <a:blip r:embed="rId22"/>
                <a:stretch>
                  <a:fillRect l="-4620" t="-108197" r="-4950" b="-17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Cost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Analysis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29790" y="1490345"/>
                <a:ext cx="7932420" cy="4351338"/>
              </a:xfrm>
            </p:spPr>
            <p:txBody>
              <a:bodyPr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/>
                  <a:t>Every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stores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/>
                  <a:t>Every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computation</a:t>
                </a:r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runtime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reduced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altLang="zh-CN" dirty="0"/>
                  <a:t>No.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Because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communication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synchronization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must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considered.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9790" y="1490345"/>
                <a:ext cx="7932420" cy="4351338"/>
              </a:xfrm>
              <a:blipFill rotWithShape="0">
                <a:blip r:embed="rId3"/>
                <a:stretch>
                  <a:fillRect l="-1382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Speedup Ratio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4112" y="1182794"/>
                <a:ext cx="9303778" cy="777357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anchor="ctr"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charset="0"/>
                        </a:rPr>
                        <m:t>peedup</m:t>
                      </m:r>
                      <m:r>
                        <a:rPr lang="en-US" i="0" dirty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charset="0"/>
                        </a:rPr>
                        <m:t>ratio</m:t>
                      </m:r>
                      <m:r>
                        <a:rPr lang="en-US" i="0" dirty="0" smtClean="0">
                          <a:latin typeface="Cambria Math" charset="0"/>
                        </a:rPr>
                        <m:t> </m:t>
                      </m:r>
                      <m:r>
                        <a:rPr lang="en-US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i="0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i="0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charset="0"/>
                            </a:rPr>
                            <m:t>using</m:t>
                          </m:r>
                          <m:r>
                            <a:rPr 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one</m:t>
                          </m:r>
                          <m: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using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4112" y="1182794"/>
                <a:ext cx="9303778" cy="77735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4112" y="1182794"/>
                <a:ext cx="9303778" cy="777357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anchor="ctr"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charset="0"/>
                        </a:rPr>
                        <m:t>peedup</m:t>
                      </m:r>
                      <m:r>
                        <a:rPr lang="en-US" i="0" dirty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charset="0"/>
                        </a:rPr>
                        <m:t>ratio</m:t>
                      </m:r>
                      <m:r>
                        <a:rPr lang="en-US" i="0" dirty="0" smtClean="0">
                          <a:latin typeface="Cambria Math" charset="0"/>
                        </a:rPr>
                        <m:t> </m:t>
                      </m:r>
                      <m:r>
                        <a:rPr lang="en-US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i="0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i="0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charset="0"/>
                            </a:rPr>
                            <m:t>using</m:t>
                          </m:r>
                          <m:r>
                            <a:rPr 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one</m:t>
                          </m:r>
                          <m: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using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4112" y="1182794"/>
                <a:ext cx="9303778" cy="77735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Speedup Ratio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444111" y="2508357"/>
                <a:ext cx="9303778" cy="324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worker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node,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wall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clock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500</a:t>
                </a:r>
                <a:r>
                  <a:rPr lang="zh-CN" alt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 smtClean="0"/>
                  <a:t>seconds.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charset="0"/>
                      </a:rPr>
                      <m:t>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worker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clock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100</a:t>
                </a:r>
                <a:r>
                  <a:rPr lang="zh-CN" alt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/>
                  <a:t>seconds</a:t>
                </a:r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charset="0"/>
                      </a:rPr>
                      <m:t>speedup</m:t>
                    </m:r>
                    <m:r>
                      <a:rPr lang="en-US" dirty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charset="0"/>
                      </a:rPr>
                      <m:t>ratio</m:t>
                    </m:r>
                    <m:r>
                      <a:rPr lang="en-US" dirty="0">
                        <a:latin typeface="Cambria Math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500</m:t>
                        </m:r>
                      </m:num>
                      <m:den>
                        <m: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100</m:t>
                        </m:r>
                      </m:den>
                    </m:f>
                    <m:r>
                      <a:rPr lang="en-US" altLang="zh-CN" i="1" dirty="0" smtClean="0">
                        <a:latin typeface="Cambria Math" charset="0"/>
                      </a:rPr>
                      <m:t>=</m:t>
                    </m:r>
                    <m:r>
                      <a:rPr lang="en-US" altLang="zh-CN" i="1" dirty="0" smtClean="0">
                        <a:solidFill>
                          <a:srgbClr val="7030A0"/>
                        </a:solidFill>
                        <a:latin typeface="Cambria Math" charset="0"/>
                      </a:rPr>
                      <m:t>5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111" y="2508357"/>
                <a:ext cx="9303778" cy="3249561"/>
              </a:xfrm>
              <a:prstGeom prst="rect">
                <a:avLst/>
              </a:prstGeom>
              <a:blipFill rotWithShape="0">
                <a:blip r:embed="rId4"/>
                <a:stretch>
                  <a:fillRect l="-1180" t="-2996" r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347956" y="6284857"/>
            <a:ext cx="508166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46564" y="6023247"/>
            <a:ext cx="1688283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nodes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Speedup Ratio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444112" y="1182794"/>
                <a:ext cx="9303778" cy="777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charset="0"/>
                        </a:rPr>
                        <m:t>speedup</m:t>
                      </m:r>
                      <m:r>
                        <a:rPr lang="en-US" dirty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 charset="0"/>
                        </a:rPr>
                        <m:t>ratio</m:t>
                      </m:r>
                      <m:r>
                        <a:rPr lang="en-US" dirty="0" smtClean="0">
                          <a:latin typeface="Cambria Math" charset="0"/>
                        </a:rPr>
                        <m:t> </m:t>
                      </m:r>
                      <m:r>
                        <a:rPr lang="en-US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latin typeface="Cambria Math" charset="0"/>
                            </a:rPr>
                            <m:t>using</m:t>
                          </m:r>
                          <m:r>
                            <a:rPr lang="en-US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one</m:t>
                          </m:r>
                          <m:r>
                            <a:rPr lang="en-US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using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112" y="1182794"/>
                <a:ext cx="9303778" cy="7773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347956" y="6284857"/>
            <a:ext cx="508166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442549" y="2457457"/>
            <a:ext cx="1" cy="392199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2066" y="3894103"/>
            <a:ext cx="168828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speedup</a:t>
            </a:r>
          </a:p>
          <a:p>
            <a:pPr algn="ctr"/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ratio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Speedup Ratio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546564" y="6023247"/>
            <a:ext cx="1688283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nodes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4112" y="1182794"/>
                <a:ext cx="9303778" cy="777357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anchor="ctr"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charset="0"/>
                        </a:rPr>
                        <m:t>peedup</m:t>
                      </m:r>
                      <m:r>
                        <a:rPr lang="en-US" i="0" dirty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charset="0"/>
                        </a:rPr>
                        <m:t>ratio</m:t>
                      </m:r>
                      <m:r>
                        <a:rPr lang="en-US" i="0" dirty="0" smtClean="0">
                          <a:latin typeface="Cambria Math" charset="0"/>
                        </a:rPr>
                        <m:t> </m:t>
                      </m:r>
                      <m:r>
                        <a:rPr lang="en-US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i="0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i="0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charset="0"/>
                            </a:rPr>
                            <m:t>using</m:t>
                          </m:r>
                          <m:r>
                            <a:rPr 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one</m:t>
                          </m:r>
                          <m: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using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4112" y="1182794"/>
                <a:ext cx="9303778" cy="77735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3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347956" y="6284857"/>
            <a:ext cx="508166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442549" y="2457457"/>
            <a:ext cx="1" cy="392199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2066" y="3894103"/>
            <a:ext cx="168828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speedup</a:t>
            </a:r>
          </a:p>
          <a:p>
            <a:pPr algn="ctr"/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ratio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42550" y="2457457"/>
            <a:ext cx="3829788" cy="3827401"/>
            <a:chOff x="3442550" y="2457457"/>
            <a:chExt cx="3829788" cy="3827401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442550" y="2457457"/>
              <a:ext cx="3829788" cy="38274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67294" y="2801937"/>
              <a:ext cx="12586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70C0"/>
                  </a:solidFill>
                  <a:latin typeface="Courier New" charset="0"/>
                  <a:ea typeface="Courier New" charset="0"/>
                  <a:cs typeface="Courier New" charset="0"/>
                </a:rPr>
                <a:t>ideal</a:t>
              </a:r>
              <a:endParaRPr lang="en-US" sz="28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6943725" y="2801937"/>
            <a:ext cx="0" cy="34829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42549" y="2801937"/>
            <a:ext cx="350117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56755" y="6302452"/>
                <a:ext cx="5739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755" y="6302452"/>
                <a:ext cx="57394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7631" y="2483370"/>
                <a:ext cx="5739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631" y="2483370"/>
                <a:ext cx="5739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Speedup Ratio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546564" y="6023247"/>
            <a:ext cx="1688283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nodes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4112" y="1182794"/>
                <a:ext cx="9303778" cy="777357"/>
              </a:xfr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anchor="ctr"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charset="0"/>
                        </a:rPr>
                        <m:t>peedup</m:t>
                      </m:r>
                      <m:r>
                        <a:rPr lang="en-US" i="0" dirty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charset="0"/>
                        </a:rPr>
                        <m:t>ratio</m:t>
                      </m:r>
                      <m:r>
                        <a:rPr lang="en-US" i="0" dirty="0" smtClean="0">
                          <a:latin typeface="Cambria Math" charset="0"/>
                        </a:rPr>
                        <m:t> </m:t>
                      </m:r>
                      <m:r>
                        <a:rPr lang="en-US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i="0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i="0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charset="0"/>
                            </a:rPr>
                            <m:t>using</m:t>
                          </m:r>
                          <m:r>
                            <a:rPr 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one</m:t>
                          </m:r>
                          <m: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b="0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using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4112" y="1182794"/>
                <a:ext cx="9303778" cy="777357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86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347956" y="6284857"/>
            <a:ext cx="508166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442549" y="2457457"/>
            <a:ext cx="1" cy="392199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42550" y="2457457"/>
            <a:ext cx="3829788" cy="38274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2066" y="3894103"/>
            <a:ext cx="1688283" cy="95410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speedup</a:t>
            </a:r>
          </a:p>
          <a:p>
            <a:pPr algn="ctr"/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ratio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7294" y="280193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ideal</a:t>
            </a:r>
            <a:endParaRPr lang="en-US" sz="2800" b="1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52603" y="3526427"/>
            <a:ext cx="6017643" cy="2740836"/>
            <a:chOff x="3452603" y="3526427"/>
            <a:chExt cx="6017643" cy="2740836"/>
          </a:xfrm>
        </p:grpSpPr>
        <p:sp>
          <p:nvSpPr>
            <p:cNvPr id="11" name="Freeform 10"/>
            <p:cNvSpPr/>
            <p:nvPr/>
          </p:nvSpPr>
          <p:spPr>
            <a:xfrm>
              <a:off x="3452603" y="3771907"/>
              <a:ext cx="4534110" cy="2495356"/>
            </a:xfrm>
            <a:custGeom>
              <a:avLst/>
              <a:gdLst>
                <a:gd name="connsiteX0" fmla="*/ 0 w 5234609"/>
                <a:gd name="connsiteY0" fmla="*/ 3061252 h 3061252"/>
                <a:gd name="connsiteX1" fmla="*/ 901148 w 5234609"/>
                <a:gd name="connsiteY1" fmla="*/ 2332383 h 3061252"/>
                <a:gd name="connsiteX2" fmla="*/ 2120348 w 5234609"/>
                <a:gd name="connsiteY2" fmla="*/ 1391478 h 3061252"/>
                <a:gd name="connsiteX3" fmla="*/ 3829879 w 5234609"/>
                <a:gd name="connsiteY3" fmla="*/ 410817 h 3061252"/>
                <a:gd name="connsiteX4" fmla="*/ 5234609 w 5234609"/>
                <a:gd name="connsiteY4" fmla="*/ 0 h 306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4609" h="3061252">
                  <a:moveTo>
                    <a:pt x="0" y="3061252"/>
                  </a:moveTo>
                  <a:cubicBezTo>
                    <a:pt x="273878" y="2835965"/>
                    <a:pt x="547757" y="2610679"/>
                    <a:pt x="901148" y="2332383"/>
                  </a:cubicBezTo>
                  <a:cubicBezTo>
                    <a:pt x="1254539" y="2054087"/>
                    <a:pt x="1632226" y="1711739"/>
                    <a:pt x="2120348" y="1391478"/>
                  </a:cubicBezTo>
                  <a:cubicBezTo>
                    <a:pt x="2608470" y="1071217"/>
                    <a:pt x="3310836" y="642730"/>
                    <a:pt x="3829879" y="410817"/>
                  </a:cubicBezTo>
                  <a:cubicBezTo>
                    <a:pt x="4348922" y="178904"/>
                    <a:pt x="5234609" y="0"/>
                    <a:pt x="523460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96766" y="3526427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actual</a:t>
              </a:r>
              <a:endParaRPr lang="en-US" sz="2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6943725" y="2801937"/>
            <a:ext cx="0" cy="34829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42549" y="2801937"/>
            <a:ext cx="350117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56755" y="6302452"/>
                <a:ext cx="5739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755" y="6302452"/>
                <a:ext cx="57394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7631" y="2483370"/>
                <a:ext cx="5739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631" y="2483370"/>
                <a:ext cx="5739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Speedup Ratio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8546564" y="6023247"/>
            <a:ext cx="1688283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nodes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444112" y="1182794"/>
                <a:ext cx="9303778" cy="7773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charset="0"/>
                        </a:rPr>
                        <m:t>speedup</m:t>
                      </m:r>
                      <m:r>
                        <a:rPr lang="en-US" dirty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 charset="0"/>
                        </a:rPr>
                        <m:t>ratio</m:t>
                      </m:r>
                      <m:r>
                        <a:rPr lang="en-US" dirty="0" smtClean="0">
                          <a:latin typeface="Cambria Math" charset="0"/>
                        </a:rPr>
                        <m:t> </m:t>
                      </m:r>
                      <m:r>
                        <a:rPr lang="en-US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latin typeface="Cambria Math" charset="0"/>
                            </a:rPr>
                            <m:t>using</m:t>
                          </m:r>
                          <m:r>
                            <a:rPr lang="en-US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one</m:t>
                          </m:r>
                          <m:r>
                            <a:rPr lang="en-US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wall</m:t>
                          </m:r>
                          <m:r>
                            <a:rPr lang="zh-CN" altLang="en-US" dirty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clock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time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charset="0"/>
                            </a:rPr>
                            <m:t>using</m:t>
                          </m:r>
                          <m:r>
                            <a:rPr lang="en-US" dirty="0">
                              <a:latin typeface="Cambria Math" charset="0"/>
                            </a:rPr>
                            <m:t> </m:t>
                          </m:r>
                          <m: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node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112" y="1182794"/>
                <a:ext cx="9303778" cy="7773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Communication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complexity: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transmitted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workers.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Proportional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parameters.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Grow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Communication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Cost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93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Communication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complexity: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transmitted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workers.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Proportional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parameters.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Grow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nodes.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C00000"/>
                </a:solidFill>
              </a:rPr>
              <a:t>Latency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How </a:t>
            </a:r>
            <a:r>
              <a:rPr lang="en-US" altLang="zh-CN" dirty="0"/>
              <a:t>much time it takes for a packet of data to </a:t>
            </a: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 </a:t>
            </a:r>
            <a:r>
              <a:rPr lang="en-US" altLang="zh-CN" dirty="0"/>
              <a:t>one </a:t>
            </a:r>
            <a:r>
              <a:rPr lang="en-US" altLang="zh-CN" dirty="0" smtClean="0"/>
              <a:t>point </a:t>
            </a:r>
            <a:r>
              <a:rPr lang="en-US" altLang="zh-CN" dirty="0"/>
              <a:t>to another</a:t>
            </a:r>
            <a:r>
              <a:rPr lang="en-US" altLang="zh-CN" dirty="0" smtClean="0"/>
              <a:t>.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(Determined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compute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network.)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Communication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Cost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83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Parallel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Descent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for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Least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Squares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68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475"/>
                <a:ext cx="10515600" cy="466248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Communication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complexity: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many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words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transmitted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between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workers.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smtClean="0"/>
                  <a:t>Proportional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parameters.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smtClean="0"/>
                  <a:t>Grow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worker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nodes.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Latency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: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 smtClean="0"/>
                  <a:t>How </a:t>
                </a:r>
                <a:r>
                  <a:rPr lang="en-US" altLang="zh-CN" dirty="0"/>
                  <a:t>much time it takes for a packet of data to </a:t>
                </a:r>
                <a:r>
                  <a:rPr lang="en-US" altLang="zh-CN" dirty="0" smtClean="0"/>
                  <a:t>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:r>
                  <a:rPr lang="en-US" altLang="zh-CN" dirty="0"/>
                  <a:t>one </a:t>
                </a:r>
                <a:r>
                  <a:rPr lang="en-US" altLang="zh-CN" dirty="0" smtClean="0"/>
                  <a:t>point </a:t>
                </a:r>
                <a:r>
                  <a:rPr lang="en-US" altLang="zh-CN" dirty="0"/>
                  <a:t>to another</a:t>
                </a:r>
                <a:r>
                  <a:rPr lang="en-US" altLang="zh-CN" dirty="0" smtClean="0"/>
                  <a:t>.</a:t>
                </a:r>
                <a:r>
                  <a:rPr lang="zh-CN" altLang="en-US" dirty="0"/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(Determined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compute</a:t>
                </a:r>
                <a:r>
                  <a:rPr lang="zh-CN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network.)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dirty="0" smtClean="0"/>
                  <a:t>Communication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time: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complexity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bandwith</m:t>
                        </m:r>
                      </m:den>
                    </m:f>
                    <m:r>
                      <a:rPr lang="en-US" altLang="zh-CN" b="0" i="0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charset="0"/>
                      </a:rPr>
                      <m:t>latency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475"/>
                <a:ext cx="10515600" cy="4662488"/>
              </a:xfrm>
              <a:blipFill rotWithShape="0">
                <a:blip r:embed="rId3"/>
                <a:stretch>
                  <a:fillRect l="-1043" t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793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Communication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Cost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 flipV="1">
            <a:off x="4544134" y="4983480"/>
            <a:ext cx="3030146" cy="52477"/>
          </a:xfrm>
          <a:prstGeom prst="rect">
            <a:avLst/>
          </a:prstGeom>
          <a:noFill/>
          <a:ln w="57150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93" y="1333494"/>
            <a:ext cx="6551613" cy="484249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Bulk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Synchronous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558090" y="5775881"/>
            <a:ext cx="20431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 smtClean="0">
                <a:latin typeface="Courier New" charset="0"/>
                <a:ea typeface="Courier New" charset="0"/>
                <a:cs typeface="Courier New" charset="0"/>
              </a:rPr>
              <a:t>Reduce</a:t>
            </a:r>
            <a:endParaRPr lang="en-US" sz="21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7871" y="1452000"/>
            <a:ext cx="1492209" cy="475476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20118" y="1452000"/>
            <a:ext cx="3519922" cy="475476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0040" y="1452000"/>
            <a:ext cx="1280160" cy="475476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Synchronization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Cost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1180" y="2867025"/>
            <a:ext cx="9349640" cy="310515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spcBef>
                <a:spcPts val="1600"/>
              </a:spcBef>
            </a:pP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straggler.</a:t>
            </a:r>
          </a:p>
          <a:p>
            <a:pPr>
              <a:spcBef>
                <a:spcPts val="1600"/>
              </a:spcBef>
            </a:pPr>
            <a:r>
              <a:rPr lang="en-US" altLang="zh-CN" dirty="0" smtClean="0"/>
              <a:t>Straggler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wall-clock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slowest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node.</a:t>
            </a:r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synchronization.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1180" y="1755825"/>
            <a:ext cx="9349640" cy="574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Question: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What </a:t>
            </a:r>
            <a:r>
              <a:rPr lang="en-US" altLang="zh-CN" dirty="0"/>
              <a:t>if a node fails and then restart?</a:t>
            </a:r>
          </a:p>
        </p:txBody>
      </p:sp>
    </p:spTree>
    <p:extLst>
      <p:ext uri="{BB962C8B-B14F-4D97-AF65-F5344CB8AC3E}">
        <p14:creationId xmlns:p14="http://schemas.microsoft.com/office/powerpoint/2010/main" val="12198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568" y="1725613"/>
            <a:ext cx="9948863" cy="4351338"/>
          </a:xfrm>
        </p:spPr>
        <p:txBody>
          <a:bodyPr/>
          <a:lstStyle/>
          <a:p>
            <a:r>
              <a:rPr lang="en-US" altLang="zh-CN" dirty="0" smtClean="0"/>
              <a:t>Gradient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MapReduce.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Data parallelism: Data are partitioned among the workers.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broadcast,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Recap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683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1568" y="1725613"/>
                <a:ext cx="9948863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descent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implemented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using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MapReduce.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Data parallelism: Data are partitioned among the workers.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One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descent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step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requires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broadcast,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map,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reduce.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Cost: computation, communication, and synchronization.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 workers, the speedup ratio is lower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568" y="1725613"/>
                <a:ext cx="9948863" cy="4351338"/>
              </a:xfrm>
              <a:blipFill rotWithShape="0">
                <a:blip r:embed="rId3"/>
                <a:stretch>
                  <a:fillRect l="-110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Recap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2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You!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Descent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38200" y="1333492"/>
                <a:ext cx="10515600" cy="229553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1" dirty="0" smtClean="0"/>
                  <a:t>Example:</a:t>
                </a:r>
                <a:r>
                  <a:rPr lang="zh-CN" altLang="en-US" b="1" dirty="0" smtClean="0"/>
                  <a:t> </a:t>
                </a:r>
                <a:r>
                  <a:rPr lang="en-US" altLang="zh-CN" dirty="0" smtClean="0"/>
                  <a:t>GD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least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squares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regression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</a:t>
                </a:r>
                <a:endParaRPr lang="en-US" altLang="zh-CN" b="1" dirty="0" smtClean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b="0" dirty="0" smtClean="0"/>
                  <a:t>Loss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function:</a:t>
                </a:r>
                <a:r>
                  <a:rPr lang="zh-CN" alt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chemeClr val="bg2"/>
                    </a:solidFill>
                  </a:rPr>
                  <a:t>Gradient: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solidFill>
                          <a:schemeClr val="bg2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  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where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solidFill>
                          <a:schemeClr val="bg2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solidFill>
                          <a:schemeClr val="bg2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bg2"/>
                    </a:solidFill>
                  </a:rPr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chemeClr val="bg2"/>
                    </a:solidFill>
                  </a:rPr>
                  <a:t>Gradient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descent: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bg2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bg2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solidFill>
                          <a:schemeClr val="bg2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bg2"/>
                    </a:solidFill>
                  </a:rPr>
                  <a:t>.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492"/>
                <a:ext cx="10515600" cy="2295533"/>
              </a:xfrm>
              <a:prstGeom prst="rect">
                <a:avLst/>
              </a:prstGeom>
              <a:blipFill rotWithShape="0">
                <a:blip r:embed="rId3"/>
                <a:stretch>
                  <a:fillRect l="-1217" t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Descent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4150290"/>
                <a:ext cx="10241265" cy="9692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/>
                  <a:t>Gradient:</a:t>
                </a:r>
                <a:r>
                  <a:rPr lang="zh-CN" altLang="en-US" sz="28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800" b="1" i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b="1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b="0" i="1" smtClean="0">
                                <a:latin typeface="Cambria Math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b="1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800" b="1">
                                            <a:latin typeface="Cambria Math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sz="2800" b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𝐰</m:t>
                                    </m:r>
                                    <m:r>
                                      <a:rPr lang="en-US" altLang="zh-CN" sz="2800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den>
                        </m:f>
                      </m:e>
                    </m:nary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800" b="1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0290"/>
                <a:ext cx="10241265" cy="969240"/>
              </a:xfrm>
              <a:prstGeom prst="rect">
                <a:avLst/>
              </a:prstGeom>
              <a:blipFill rotWithShape="0">
                <a:blip r:embed="rId3"/>
                <a:stretch>
                  <a:fillRect l="-1251" b="-8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838200" y="1333492"/>
                <a:ext cx="10515600" cy="229553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1" dirty="0" smtClean="0"/>
                  <a:t>Example:</a:t>
                </a:r>
                <a:r>
                  <a:rPr lang="zh-CN" altLang="en-US" b="1" dirty="0" smtClean="0"/>
                  <a:t> </a:t>
                </a:r>
                <a:r>
                  <a:rPr lang="en-US" altLang="zh-CN" dirty="0" smtClean="0"/>
                  <a:t>GD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least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squares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regression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</a:t>
                </a:r>
                <a:endParaRPr lang="en-US" altLang="zh-CN" b="1" dirty="0" smtClean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chemeClr val="bg2"/>
                    </a:solidFill>
                  </a:rPr>
                  <a:t>Gradient: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solidFill>
                          <a:schemeClr val="bg2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  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where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solidFill>
                          <a:schemeClr val="bg2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solidFill>
                          <a:schemeClr val="bg2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bg2"/>
                    </a:solidFill>
                  </a:rPr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chemeClr val="bg2"/>
                    </a:solidFill>
                  </a:rPr>
                  <a:t>Gradient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descent: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bg2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bg2"/>
                        </a:solidFill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bg2"/>
                        </a:solidFill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solidFill>
                          <a:schemeClr val="bg2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bg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bg2"/>
                    </a:solidFill>
                  </a:rPr>
                  <a:t>.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492"/>
                <a:ext cx="10515600" cy="2295533"/>
              </a:xfrm>
              <a:prstGeom prst="rect">
                <a:avLst/>
              </a:prstGeom>
              <a:blipFill rotWithShape="0">
                <a:blip r:embed="rId4"/>
                <a:stretch>
                  <a:fillRect l="-1217" t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8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Descent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838200" y="1333492"/>
                <a:ext cx="10515600" cy="229553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1" dirty="0" smtClean="0"/>
                  <a:t>Example:</a:t>
                </a:r>
                <a:r>
                  <a:rPr lang="zh-CN" altLang="en-US" b="1" dirty="0" smtClean="0"/>
                  <a:t> </a:t>
                </a:r>
                <a:r>
                  <a:rPr lang="en-US" altLang="zh-CN" dirty="0" smtClean="0"/>
                  <a:t>GD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least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squares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regression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</a:t>
                </a:r>
                <a:endParaRPr lang="en-US" altLang="zh-CN" b="1" dirty="0" smtClean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Gradient:</a:t>
                </a:r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492"/>
                <a:ext cx="10515600" cy="2295533"/>
              </a:xfrm>
              <a:prstGeom prst="rect">
                <a:avLst/>
              </a:prstGeom>
              <a:blipFill rotWithShape="0">
                <a:blip r:embed="rId3"/>
                <a:stretch>
                  <a:fillRect l="-1217" t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7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Descent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838200" y="1333492"/>
                <a:ext cx="10515600" cy="229553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b="1" dirty="0"/>
                  <a:t>Example: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GD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endParaRPr lang="en-US" altLang="zh-CN" b="1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zh-CN" b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𝐰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descent: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𝐰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0" smtClean="0">
                        <a:latin typeface="Cambria Math" charset="0"/>
                      </a:rPr>
                      <m:t>−</m:t>
                    </m:r>
                    <m:r>
                      <a:rPr lang="en-US" altLang="zh-CN" b="0" i="1" smtClean="0">
                        <a:latin typeface="Cambria Math" charset="0"/>
                      </a:rPr>
                      <m:t>𝛼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r>
                      <a:rPr lang="en-US" altLang="zh-CN" b="1" i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3492"/>
                <a:ext cx="10515600" cy="2295533"/>
              </a:xfrm>
              <a:prstGeom prst="rect">
                <a:avLst/>
              </a:prstGeom>
              <a:blipFill rotWithShape="0">
                <a:blip r:embed="rId3"/>
                <a:stretch>
                  <a:fillRect l="-1217" t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80" y="3629025"/>
            <a:ext cx="4059239" cy="30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50720</TotalTime>
  <Words>8097</Words>
  <Application>Microsoft Macintosh PowerPoint</Application>
  <PresentationFormat>Widescreen</PresentationFormat>
  <Paragraphs>1338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Abadi MT Condensed Light</vt:lpstr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Lucida Console</vt:lpstr>
      <vt:lpstr>Weibei SC</vt:lpstr>
      <vt:lpstr>Wingdings</vt:lpstr>
      <vt:lpstr>Arial</vt:lpstr>
      <vt:lpstr>Office Theme</vt:lpstr>
      <vt:lpstr>Parallel Computing for Machine Learning (Part 1)</vt:lpstr>
      <vt:lpstr>PowerPoint Presentation</vt:lpstr>
      <vt:lpstr>PowerPoint Presentation</vt:lpstr>
      <vt:lpstr>PowerPoint Presentation</vt:lpstr>
      <vt:lpstr>Parallel Gradient Descent for Least Squares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Communication</vt:lpstr>
      <vt:lpstr>PowerPoint Presentation</vt:lpstr>
      <vt:lpstr>PowerPoint Presentation</vt:lpstr>
      <vt:lpstr>PowerPoint Presentation</vt:lpstr>
      <vt:lpstr>PowerPoint Presentation</vt:lpstr>
      <vt:lpstr>Synchronous Parallel Gradient Descent Using MapReduce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Shusen Wang</cp:lastModifiedBy>
  <cp:revision>933</cp:revision>
  <cp:lastPrinted>2019-11-28T22:48:43Z</cp:lastPrinted>
  <dcterms:created xsi:type="dcterms:W3CDTF">2017-08-22T04:44:10Z</dcterms:created>
  <dcterms:modified xsi:type="dcterms:W3CDTF">2021-03-26T21:57:32Z</dcterms:modified>
</cp:coreProperties>
</file>