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619" r:id="rId3"/>
    <p:sldId id="668" r:id="rId4"/>
    <p:sldId id="621" r:id="rId5"/>
    <p:sldId id="659" r:id="rId6"/>
    <p:sldId id="622" r:id="rId7"/>
    <p:sldId id="672" r:id="rId8"/>
    <p:sldId id="673" r:id="rId9"/>
    <p:sldId id="623" r:id="rId10"/>
    <p:sldId id="661" r:id="rId11"/>
    <p:sldId id="662" r:id="rId12"/>
    <p:sldId id="674" r:id="rId13"/>
    <p:sldId id="660" r:id="rId14"/>
    <p:sldId id="675" r:id="rId15"/>
    <p:sldId id="636" r:id="rId16"/>
    <p:sldId id="637" r:id="rId17"/>
    <p:sldId id="677" r:id="rId18"/>
    <p:sldId id="676" r:id="rId19"/>
    <p:sldId id="625" r:id="rId20"/>
    <p:sldId id="628" r:id="rId21"/>
    <p:sldId id="626" r:id="rId22"/>
    <p:sldId id="663" r:id="rId23"/>
    <p:sldId id="638" r:id="rId24"/>
    <p:sldId id="669" r:id="rId25"/>
    <p:sldId id="671" r:id="rId26"/>
    <p:sldId id="639" r:id="rId27"/>
    <p:sldId id="640" r:id="rId28"/>
    <p:sldId id="642" r:id="rId29"/>
    <p:sldId id="664" r:id="rId30"/>
    <p:sldId id="665" r:id="rId31"/>
    <p:sldId id="641" r:id="rId32"/>
    <p:sldId id="604" r:id="rId33"/>
    <p:sldId id="666" r:id="rId34"/>
    <p:sldId id="67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E9887C"/>
    <a:srgbClr val="EDA9A2"/>
    <a:srgbClr val="F80545"/>
    <a:srgbClr val="F6DCDD"/>
    <a:srgbClr val="F1DFF6"/>
    <a:srgbClr val="02FCE0"/>
    <a:srgbClr val="EFAFED"/>
    <a:srgbClr val="4A169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64"/>
    <p:restoredTop sz="59461"/>
  </p:normalViewPr>
  <p:slideViewPr>
    <p:cSldViewPr snapToGrid="0" snapToObjects="1">
      <p:cViewPr varScale="1">
        <p:scale>
          <a:sx n="48" d="100"/>
          <a:sy n="48" d="100"/>
        </p:scale>
        <p:origin x="1376" y="40"/>
      </p:cViewPr>
      <p:guideLst/>
    </p:cSldViewPr>
  </p:slideViewPr>
  <p:notesTextViewPr>
    <p:cViewPr>
      <p:scale>
        <a:sx n="145" d="100"/>
        <a:sy n="14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49C357-7F3A-6747-BE66-3881BDA4D39C}" type="datetimeFigureOut">
              <a:rPr lang="en-US" smtClean="0"/>
              <a:t>3/26/2021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F8700-0BCC-BB42-8973-85E47E56BF7B}" type="slidenum">
              <a:rPr lang="en-US" smtClean="0"/>
              <a:t>‹#›</a:t>
            </a:fld>
            <a:endParaRPr lang="en-US"/>
          </a:p>
        </p:txBody>
      </p:sp>
    </p:spTree>
    <p:extLst>
      <p:ext uri="{BB962C8B-B14F-4D97-AF65-F5344CB8AC3E}">
        <p14:creationId xmlns:p14="http://schemas.microsoft.com/office/powerpoint/2010/main" val="59624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www.eecs.berkeley.edu/~brecht/papers/hogwildTR.pdf"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eecs.berkeley.edu/~brecht/papers/hogwildTR.pdf"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eecs.berkeley.edu/~brecht/papers/hogwildTR.pdf"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Previously,</a:t>
            </a:r>
            <a:r>
              <a:rPr lang="zh-CN" altLang="en-US" sz="1600" dirty="0" smtClean="0"/>
              <a:t> </a:t>
            </a:r>
            <a:r>
              <a:rPr lang="en-US" altLang="zh-CN" sz="1600" dirty="0" smtClean="0"/>
              <a:t>we</a:t>
            </a:r>
            <a:r>
              <a:rPr lang="zh-CN" altLang="en-US" sz="1600" dirty="0" smtClean="0"/>
              <a:t> </a:t>
            </a:r>
            <a:r>
              <a:rPr lang="en-US" altLang="zh-CN" sz="1600" dirty="0" smtClean="0"/>
              <a:t>have</a:t>
            </a:r>
            <a:r>
              <a:rPr lang="zh-CN" altLang="en-US" sz="1600" dirty="0" smtClean="0"/>
              <a:t> </a:t>
            </a:r>
            <a:r>
              <a:rPr lang="en-US" altLang="zh-CN" sz="1600" dirty="0" smtClean="0"/>
              <a:t>learned</a:t>
            </a:r>
            <a:r>
              <a:rPr lang="zh-CN" altLang="en-US" sz="1600" dirty="0" smtClean="0"/>
              <a:t> </a:t>
            </a:r>
            <a:r>
              <a:rPr lang="en-US" altLang="zh-CN" sz="1600" dirty="0" smtClean="0"/>
              <a:t>the</a:t>
            </a:r>
            <a:r>
              <a:rPr lang="zh-CN" altLang="en-US" sz="1600" dirty="0" smtClean="0"/>
              <a:t> </a:t>
            </a:r>
            <a:r>
              <a:rPr lang="en-US" altLang="zh-CN" sz="1600" dirty="0" smtClean="0"/>
              <a:t>basics</a:t>
            </a:r>
            <a:r>
              <a:rPr lang="zh-CN" altLang="en-US" sz="1600" dirty="0" smtClean="0"/>
              <a:t> </a:t>
            </a:r>
            <a:r>
              <a:rPr lang="en-US" altLang="zh-CN" sz="1600" dirty="0" smtClean="0"/>
              <a:t>of</a:t>
            </a:r>
            <a:r>
              <a:rPr lang="zh-CN" altLang="en-US" sz="1600" dirty="0" smtClean="0"/>
              <a:t> </a:t>
            </a:r>
            <a:r>
              <a:rPr lang="en-US" altLang="zh-CN" sz="1600" dirty="0" smtClean="0"/>
              <a:t>parallel</a:t>
            </a:r>
            <a:r>
              <a:rPr lang="zh-CN" altLang="en-US" sz="1600" dirty="0" smtClean="0"/>
              <a:t> </a:t>
            </a:r>
            <a:r>
              <a:rPr lang="en-US" altLang="zh-CN" sz="1600" dirty="0" smtClean="0"/>
              <a:t>computing,</a:t>
            </a:r>
            <a:r>
              <a:rPr lang="zh-CN" altLang="en-US" sz="1600" baseline="0" dirty="0" smtClean="0"/>
              <a:t> </a:t>
            </a:r>
            <a:r>
              <a:rPr lang="en-US" altLang="zh-CN" sz="1600" baseline="0" dirty="0" smtClean="0"/>
              <a:t>synchronous</a:t>
            </a:r>
            <a:r>
              <a:rPr lang="zh-CN" altLang="en-US" sz="1600" baseline="0" dirty="0" smtClean="0"/>
              <a:t> </a:t>
            </a:r>
            <a:r>
              <a:rPr lang="en-US" altLang="zh-CN" sz="1600" baseline="0" dirty="0" smtClean="0"/>
              <a:t>gradient</a:t>
            </a:r>
            <a:r>
              <a:rPr lang="zh-CN" altLang="en-US" sz="1600" baseline="0" dirty="0" smtClean="0"/>
              <a:t> </a:t>
            </a:r>
            <a:r>
              <a:rPr lang="en-US" altLang="zh-CN" sz="1600" baseline="0" dirty="0" smtClean="0"/>
              <a:t>descent,</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MapReduce</a:t>
            </a:r>
            <a:r>
              <a:rPr lang="zh-CN" altLang="en-US" sz="1600" baseline="0" dirty="0" smtClean="0"/>
              <a:t> </a:t>
            </a:r>
            <a:r>
              <a:rPr lang="en-US" altLang="zh-CN" sz="1600" baseline="0" dirty="0" smtClean="0"/>
              <a:t>implementation.</a:t>
            </a:r>
            <a:endParaRPr lang="en-US" altLang="zh-CN" sz="1600" dirty="0" smtClean="0"/>
          </a:p>
          <a:p>
            <a:r>
              <a:rPr lang="en-US" altLang="zh-CN" sz="1600" dirty="0" smtClean="0"/>
              <a:t>In</a:t>
            </a:r>
            <a:r>
              <a:rPr lang="zh-CN" altLang="en-US" sz="1600" dirty="0" smtClean="0"/>
              <a:t> </a:t>
            </a:r>
            <a:r>
              <a:rPr lang="en-US" altLang="zh-CN" sz="1600" dirty="0" smtClean="0"/>
              <a:t>this</a:t>
            </a:r>
            <a:r>
              <a:rPr lang="zh-CN" altLang="en-US" sz="1600" dirty="0" smtClean="0"/>
              <a:t> </a:t>
            </a:r>
            <a:r>
              <a:rPr lang="en-US" altLang="zh-CN" sz="1600" dirty="0" smtClean="0"/>
              <a:t>lecture,</a:t>
            </a:r>
            <a:r>
              <a:rPr lang="zh-CN" altLang="en-US" sz="1600" dirty="0" smtClean="0"/>
              <a:t> </a:t>
            </a:r>
            <a:r>
              <a:rPr lang="en-US" altLang="zh-CN" sz="1600" dirty="0" smtClean="0"/>
              <a:t>we</a:t>
            </a:r>
            <a:r>
              <a:rPr lang="zh-CN" altLang="en-US" sz="1600" dirty="0" smtClean="0"/>
              <a:t> </a:t>
            </a:r>
            <a:r>
              <a:rPr lang="en-US" altLang="zh-CN" sz="1600" dirty="0" smtClean="0"/>
              <a:t>continue</a:t>
            </a:r>
            <a:r>
              <a:rPr lang="zh-CN" altLang="en-US" sz="1600" dirty="0" smtClean="0"/>
              <a:t> </a:t>
            </a:r>
            <a:r>
              <a:rPr lang="en-US" altLang="zh-CN" sz="1600" dirty="0" smtClean="0"/>
              <a:t>studying</a:t>
            </a:r>
            <a:r>
              <a:rPr lang="zh-CN" altLang="en-US" sz="1600" dirty="0" smtClean="0"/>
              <a:t> </a:t>
            </a:r>
            <a:r>
              <a:rPr lang="en-US" altLang="zh-CN" sz="1600" dirty="0" smtClean="0"/>
              <a:t>parallel</a:t>
            </a:r>
            <a:r>
              <a:rPr lang="zh-CN" altLang="en-US" sz="1600" dirty="0" smtClean="0"/>
              <a:t> </a:t>
            </a:r>
            <a:r>
              <a:rPr lang="en-US" altLang="zh-CN" sz="1600" dirty="0" smtClean="0"/>
              <a:t>computing.</a:t>
            </a:r>
            <a:r>
              <a:rPr lang="zh-CN" altLang="en-US" sz="1600" dirty="0" smtClean="0"/>
              <a:t> </a:t>
            </a:r>
            <a:endParaRPr lang="en-US" altLang="zh-CN" sz="1600" dirty="0" smtClean="0"/>
          </a:p>
          <a:p>
            <a:r>
              <a:rPr lang="en-US" altLang="zh-CN" sz="1600" dirty="0" smtClean="0"/>
              <a:t>You</a:t>
            </a:r>
            <a:r>
              <a:rPr lang="zh-CN" altLang="en-US" sz="1600" baseline="0" dirty="0" smtClean="0"/>
              <a:t> </a:t>
            </a:r>
            <a:r>
              <a:rPr lang="en-US" altLang="zh-CN" sz="1600" baseline="0" dirty="0" smtClean="0"/>
              <a:t>will</a:t>
            </a:r>
            <a:r>
              <a:rPr lang="zh-CN" altLang="en-US" sz="1600" baseline="0" dirty="0" smtClean="0"/>
              <a:t> </a:t>
            </a:r>
            <a:r>
              <a:rPr lang="en-US" altLang="zh-CN" sz="1600" baseline="0" dirty="0" smtClean="0"/>
              <a:t>learn</a:t>
            </a:r>
            <a:r>
              <a:rPr lang="zh-CN" altLang="en-US" sz="1600" baseline="0" dirty="0" smtClean="0"/>
              <a:t> </a:t>
            </a:r>
            <a:r>
              <a:rPr lang="en-US" altLang="zh-CN" sz="1600" baseline="0" dirty="0" smtClean="0"/>
              <a:t>two</a:t>
            </a:r>
            <a:r>
              <a:rPr lang="zh-CN" altLang="en-US" sz="1600" baseline="0" dirty="0" smtClean="0"/>
              <a:t> </a:t>
            </a:r>
            <a:r>
              <a:rPr lang="en-US" altLang="zh-CN" sz="1600" baseline="0" dirty="0" smtClean="0"/>
              <a:t>programming</a:t>
            </a:r>
            <a:r>
              <a:rPr lang="zh-CN" altLang="en-US" sz="1600" baseline="0" dirty="0" smtClean="0"/>
              <a:t> </a:t>
            </a:r>
            <a:r>
              <a:rPr lang="en-US" altLang="zh-CN" sz="1600" baseline="0" dirty="0" smtClean="0"/>
              <a:t>models:</a:t>
            </a:r>
            <a:r>
              <a:rPr lang="zh-CN" altLang="en-US" sz="1600" baseline="0" dirty="0" smtClean="0"/>
              <a:t> </a:t>
            </a:r>
            <a:r>
              <a:rPr lang="en-US" altLang="zh-CN" sz="1600" baseline="0" dirty="0" smtClean="0"/>
              <a:t>parameter</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d</a:t>
            </a:r>
            <a:r>
              <a:rPr lang="en-US" altLang="zh-CN" sz="1600" dirty="0" smtClean="0"/>
              <a:t>ecentralized</a:t>
            </a:r>
            <a:r>
              <a:rPr lang="zh-CN" altLang="en-US" sz="1600" baseline="0" dirty="0" smtClean="0"/>
              <a:t> </a:t>
            </a:r>
            <a:r>
              <a:rPr lang="en-US" altLang="zh-CN" sz="1600" baseline="0" dirty="0" smtClean="0"/>
              <a:t>network.</a:t>
            </a:r>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r>
              <a:rPr lang="zh-CN" altLang="en-US" sz="1600" dirty="0" smtClean="0"/>
              <a:t>上节课我讲了并行计算的一些基础知识。</a:t>
            </a:r>
            <a:endParaRPr lang="en-US" altLang="zh-CN" sz="1600" dirty="0" smtClean="0"/>
          </a:p>
          <a:p>
            <a:r>
              <a:rPr lang="zh-CN" altLang="en-US" sz="1600" dirty="0" smtClean="0"/>
              <a:t>我教了大家怎么用</a:t>
            </a:r>
            <a:r>
              <a:rPr lang="en-US" altLang="zh-CN" sz="1600" dirty="0" smtClean="0"/>
              <a:t>MapReduce</a:t>
            </a:r>
            <a:r>
              <a:rPr lang="zh-CN" altLang="en-US" sz="1600" dirty="0" smtClean="0"/>
              <a:t>去做并行梯度下降。</a:t>
            </a:r>
            <a:endParaRPr lang="en-US" altLang="zh-CN" sz="1600" dirty="0" smtClean="0"/>
          </a:p>
          <a:p>
            <a:r>
              <a:rPr lang="zh-CN" altLang="en-US" sz="1600" dirty="0" smtClean="0"/>
              <a:t>最后我们分析了通信和同步造成的代价。</a:t>
            </a:r>
            <a:endParaRPr lang="en-US" altLang="zh-CN" sz="1600" dirty="0" smtClean="0"/>
          </a:p>
          <a:p>
            <a:r>
              <a:rPr lang="en-US" altLang="zh-CN" sz="1600" dirty="0" smtClean="0"/>
              <a:t>-------</a:t>
            </a:r>
          </a:p>
          <a:p>
            <a:r>
              <a:rPr lang="zh-CN" altLang="en-US" sz="1600" dirty="0" smtClean="0"/>
              <a:t>这节课我教大家不同于</a:t>
            </a:r>
            <a:r>
              <a:rPr lang="en-US" altLang="zh-CN" sz="1600" dirty="0" smtClean="0"/>
              <a:t>MapReduce</a:t>
            </a:r>
            <a:r>
              <a:rPr lang="zh-CN" altLang="en-US" sz="1600" dirty="0" smtClean="0"/>
              <a:t>的两种编程模型：</a:t>
            </a:r>
            <a:r>
              <a:rPr lang="en-US" altLang="zh-CN" sz="1600" dirty="0" smtClean="0"/>
              <a:t>Parameter</a:t>
            </a:r>
            <a:r>
              <a:rPr lang="zh-CN" altLang="en-US" sz="1600" dirty="0" smtClean="0"/>
              <a:t> </a:t>
            </a:r>
            <a:r>
              <a:rPr lang="en-US" altLang="zh-CN" sz="1600" dirty="0" smtClean="0"/>
              <a:t>Server</a:t>
            </a:r>
            <a:r>
              <a:rPr lang="zh-CN" altLang="en-US" sz="1600" dirty="0" smtClean="0"/>
              <a:t>和</a:t>
            </a:r>
            <a:r>
              <a:rPr lang="en-US" altLang="zh-CN" sz="1600" dirty="0" smtClean="0"/>
              <a:t>Decentralized</a:t>
            </a:r>
            <a:r>
              <a:rPr lang="zh-CN" altLang="en-US" sz="1600" baseline="0" dirty="0" smtClean="0"/>
              <a:t> </a:t>
            </a:r>
            <a:r>
              <a:rPr lang="en-US" altLang="zh-CN" sz="1600" baseline="0" dirty="0" smtClean="0"/>
              <a:t>Network.</a:t>
            </a:r>
            <a:endParaRPr lang="en-US" altLang="zh-CN" sz="1600" dirty="0" smtClean="0"/>
          </a:p>
          <a:p>
            <a:r>
              <a:rPr lang="zh-CN" altLang="en-US" sz="1600" dirty="0" smtClean="0"/>
              <a:t>这节课的内容接着上一节。如果没看过上一个视频的话，请先看我的上一个视频。</a:t>
            </a:r>
            <a:endParaRPr lang="en-US" altLang="zh-CN" sz="1600" dirty="0" smtClean="0"/>
          </a:p>
        </p:txBody>
      </p:sp>
      <p:sp>
        <p:nvSpPr>
          <p:cNvPr id="4" name="Slide Number Placeholder 3"/>
          <p:cNvSpPr>
            <a:spLocks noGrp="1"/>
          </p:cNvSpPr>
          <p:nvPr>
            <p:ph type="sldNum" sz="quarter" idx="10"/>
          </p:nvPr>
        </p:nvSpPr>
        <p:spPr/>
        <p:txBody>
          <a:bodyPr/>
          <a:lstStyle/>
          <a:p>
            <a:fld id="{9D1F8700-0BCC-BB42-8973-85E47E56BF7B}" type="slidenum">
              <a:rPr lang="en-US" smtClean="0"/>
              <a:t>1</a:t>
            </a:fld>
            <a:endParaRPr lang="en-US"/>
          </a:p>
        </p:txBody>
      </p:sp>
    </p:spTree>
    <p:extLst>
      <p:ext uri="{BB962C8B-B14F-4D97-AF65-F5344CB8AC3E}">
        <p14:creationId xmlns:p14="http://schemas.microsoft.com/office/powerpoint/2010/main" val="1269950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baseline="0" dirty="0" smtClean="0"/>
              <a:t>Let’s</a:t>
            </a:r>
            <a:r>
              <a:rPr lang="zh-CN" altLang="en-US" sz="1600" baseline="0" dirty="0" smtClean="0"/>
              <a:t> </a:t>
            </a:r>
            <a:r>
              <a:rPr lang="en-US" altLang="zh-CN" sz="1600" baseline="0" dirty="0" smtClean="0"/>
              <a:t>implement</a:t>
            </a:r>
            <a:r>
              <a:rPr lang="zh-CN" altLang="en-US" sz="1600" baseline="0" dirty="0" smtClean="0"/>
              <a:t> </a:t>
            </a:r>
            <a:r>
              <a:rPr lang="en-US" altLang="zh-CN" sz="1600" baseline="0" dirty="0" smtClean="0"/>
              <a:t>asynchronous</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gradient</a:t>
            </a:r>
            <a:r>
              <a:rPr lang="zh-CN" altLang="en-US" sz="1600" baseline="0" dirty="0" smtClean="0"/>
              <a:t> </a:t>
            </a:r>
            <a:r>
              <a:rPr lang="en-US" altLang="zh-CN" sz="1600" baseline="0" dirty="0" smtClean="0"/>
              <a:t>descent</a:t>
            </a:r>
            <a:r>
              <a:rPr lang="zh-CN" altLang="en-US" sz="1600" baseline="0" dirty="0" smtClean="0"/>
              <a:t> </a:t>
            </a:r>
            <a:r>
              <a:rPr lang="en-US" altLang="zh-CN" sz="1600" baseline="0" dirty="0" smtClean="0"/>
              <a:t>using</a:t>
            </a:r>
            <a:r>
              <a:rPr lang="zh-CN" altLang="en-US" sz="1600" baseline="0" dirty="0" smtClean="0"/>
              <a:t> </a:t>
            </a:r>
            <a:r>
              <a:rPr lang="en-US" altLang="zh-CN" sz="1600" baseline="0" dirty="0" smtClean="0"/>
              <a:t>parameters</a:t>
            </a:r>
            <a:r>
              <a:rPr lang="zh-CN" altLang="en-US" sz="1600" baseline="0" dirty="0" smtClean="0"/>
              <a:t> </a:t>
            </a:r>
            <a:r>
              <a:rPr lang="en-US" altLang="zh-CN" sz="1600" baseline="0" dirty="0" smtClean="0"/>
              <a:t>server.</a:t>
            </a:r>
          </a:p>
          <a:p>
            <a:r>
              <a:rPr lang="en-US" altLang="zh-CN" sz="1600" baseline="0" dirty="0" smtClean="0"/>
              <a:t>Similar</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MapReduce,</a:t>
            </a:r>
            <a:r>
              <a:rPr lang="zh-CN" altLang="en-US" sz="1600" baseline="0" dirty="0" smtClean="0"/>
              <a:t> </a:t>
            </a:r>
            <a:r>
              <a:rPr lang="en-US" altLang="zh-CN" sz="1600" baseline="0" dirty="0" smtClean="0"/>
              <a:t>here</a:t>
            </a:r>
            <a:r>
              <a:rPr lang="zh-CN" altLang="en-US" sz="1600" baseline="0" dirty="0" smtClean="0"/>
              <a:t> </a:t>
            </a:r>
            <a:r>
              <a:rPr lang="en-US" altLang="zh-CN" sz="1600" baseline="0" dirty="0" smtClean="0"/>
              <a:t>we</a:t>
            </a:r>
            <a:r>
              <a:rPr lang="zh-CN" altLang="en-US" sz="1600" baseline="0" dirty="0" smtClean="0"/>
              <a:t> </a:t>
            </a:r>
            <a:r>
              <a:rPr lang="en-US" altLang="zh-CN" sz="1600" baseline="0" dirty="0" smtClean="0"/>
              <a:t>also</a:t>
            </a:r>
            <a:r>
              <a:rPr lang="zh-CN" altLang="en-US" sz="1600" baseline="0" dirty="0" smtClean="0"/>
              <a:t> </a:t>
            </a:r>
            <a:r>
              <a:rPr lang="en-US" altLang="zh-CN" sz="1600" baseline="0" dirty="0" smtClean="0"/>
              <a:t>use</a:t>
            </a:r>
            <a:r>
              <a:rPr lang="zh-CN" altLang="en-US" sz="1600" baseline="0" dirty="0" smtClean="0"/>
              <a:t> </a:t>
            </a:r>
            <a:r>
              <a:rPr lang="en-US" altLang="zh-CN" sz="1600" baseline="0" dirty="0" smtClean="0"/>
              <a:t>data</a:t>
            </a:r>
            <a:r>
              <a:rPr lang="zh-CN" altLang="en-US" sz="1600" baseline="0" dirty="0" smtClean="0"/>
              <a:t> </a:t>
            </a:r>
            <a:r>
              <a:rPr lang="en-US" altLang="zh-CN" sz="1600" baseline="0" dirty="0" smtClean="0"/>
              <a:t>parallelism.</a:t>
            </a:r>
          </a:p>
          <a:p>
            <a:r>
              <a:rPr lang="en-US" altLang="zh-CN" sz="1600" baseline="0" dirty="0" smtClean="0"/>
              <a:t>Data</a:t>
            </a:r>
            <a:r>
              <a:rPr lang="zh-CN" altLang="en-US" sz="1600" baseline="0" dirty="0" smtClean="0"/>
              <a:t> </a:t>
            </a:r>
            <a:r>
              <a:rPr lang="en-US" altLang="zh-CN" sz="1600" baseline="0" dirty="0" smtClean="0"/>
              <a:t>parallelism</a:t>
            </a:r>
            <a:r>
              <a:rPr lang="zh-CN" altLang="en-US" sz="1600" baseline="0" dirty="0" smtClean="0"/>
              <a:t> </a:t>
            </a:r>
            <a:r>
              <a:rPr lang="en-US" altLang="zh-CN" sz="1600" baseline="0" dirty="0" smtClean="0"/>
              <a:t>means</a:t>
            </a:r>
            <a:r>
              <a:rPr lang="zh-CN" altLang="en-US" sz="1600" baseline="0" dirty="0" smtClean="0"/>
              <a:t> </a:t>
            </a:r>
            <a:r>
              <a:rPr lang="en-US" altLang="zh-CN" sz="1600" baseline="0" dirty="0" smtClean="0"/>
              <a:t>partitioning</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data</a:t>
            </a:r>
            <a:r>
              <a:rPr lang="zh-CN" altLang="en-US" sz="1600" baseline="0" dirty="0" smtClean="0"/>
              <a:t> </a:t>
            </a:r>
            <a:r>
              <a:rPr lang="en-US" altLang="zh-CN" sz="1600" baseline="0" dirty="0" smtClean="0"/>
              <a:t>among</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m</a:t>
            </a:r>
            <a:r>
              <a:rPr lang="zh-CN" altLang="en-US" sz="1600" baseline="0" dirty="0" smtClean="0"/>
              <a:t> </a:t>
            </a:r>
            <a:r>
              <a:rPr lang="en-US" altLang="zh-CN" sz="1600" baseline="0" dirty="0" smtClean="0"/>
              <a:t>workers.</a:t>
            </a:r>
          </a:p>
          <a:p>
            <a:r>
              <a:rPr lang="en-US" altLang="zh-CN" sz="1600" baseline="0" dirty="0" smtClean="0"/>
              <a:t>Every</a:t>
            </a:r>
            <a:r>
              <a:rPr lang="zh-CN" altLang="en-US" sz="1600" baseline="0" dirty="0" smtClean="0"/>
              <a:t> </a:t>
            </a:r>
            <a:r>
              <a:rPr lang="en-US" altLang="zh-CN" sz="1600" baseline="0" dirty="0" smtClean="0"/>
              <a:t>worker</a:t>
            </a:r>
            <a:r>
              <a:rPr lang="zh-CN" altLang="en-US" sz="1600" baseline="0" dirty="0" smtClean="0"/>
              <a:t> </a:t>
            </a:r>
            <a:r>
              <a:rPr lang="en-US" altLang="zh-CN" sz="1600" baseline="0" dirty="0" smtClean="0"/>
              <a:t>has</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subset</a:t>
            </a:r>
            <a:r>
              <a:rPr lang="zh-CN" altLang="en-US" sz="1600" baseline="0" dirty="0" smtClean="0"/>
              <a:t> </a:t>
            </a:r>
            <a:r>
              <a:rPr lang="en-US" altLang="zh-CN" sz="1600" baseline="0" dirty="0" smtClean="0"/>
              <a:t>of</a:t>
            </a:r>
            <a:r>
              <a:rPr lang="zh-CN" altLang="en-US" sz="1600" baseline="0" dirty="0" smtClean="0"/>
              <a:t> </a:t>
            </a:r>
            <a:r>
              <a:rPr lang="en-US" altLang="zh-CN" sz="1600" baseline="0" dirty="0" smtClean="0"/>
              <a:t>data.</a:t>
            </a:r>
          </a:p>
          <a:p>
            <a:r>
              <a:rPr lang="en-US" altLang="zh-CN" sz="1600" baseline="0" dirty="0" smtClean="0"/>
              <a:t>If</a:t>
            </a:r>
            <a:r>
              <a:rPr lang="zh-CN" altLang="en-US" sz="1600" baseline="0" dirty="0" smtClean="0"/>
              <a:t> </a:t>
            </a:r>
            <a:r>
              <a:rPr lang="en-US" altLang="zh-CN" sz="1600" baseline="0" dirty="0" smtClean="0"/>
              <a:t>there</a:t>
            </a:r>
            <a:r>
              <a:rPr lang="zh-CN" altLang="en-US" sz="1600" baseline="0" dirty="0" smtClean="0"/>
              <a:t> </a:t>
            </a:r>
            <a:r>
              <a:rPr lang="en-US" altLang="zh-CN" sz="1600" baseline="0" dirty="0" smtClean="0"/>
              <a:t>are</a:t>
            </a:r>
            <a:r>
              <a:rPr lang="zh-CN" altLang="en-US" sz="1600" baseline="0" dirty="0" smtClean="0"/>
              <a:t> </a:t>
            </a:r>
            <a:r>
              <a:rPr lang="en-US" altLang="zh-CN" sz="1600" baseline="0" dirty="0" smtClean="0"/>
              <a:t>n</a:t>
            </a:r>
            <a:r>
              <a:rPr lang="zh-CN" altLang="en-US" sz="1600" baseline="0" dirty="0" smtClean="0"/>
              <a:t> </a:t>
            </a:r>
            <a:r>
              <a:rPr lang="en-US" altLang="zh-CN" sz="1600" baseline="0" dirty="0" smtClean="0"/>
              <a:t>samples</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m</a:t>
            </a:r>
            <a:r>
              <a:rPr lang="zh-CN" altLang="en-US" sz="1600" baseline="0" dirty="0" smtClean="0"/>
              <a:t> </a:t>
            </a:r>
            <a:r>
              <a:rPr lang="en-US" altLang="zh-CN" sz="1600" baseline="0" dirty="0" smtClean="0"/>
              <a:t>workers,</a:t>
            </a:r>
            <a:r>
              <a:rPr lang="zh-CN" altLang="en-US" sz="1600" baseline="0" dirty="0" smtClean="0"/>
              <a:t> </a:t>
            </a:r>
            <a:r>
              <a:rPr lang="en-US" altLang="zh-CN" sz="1600" baseline="0" dirty="0" smtClean="0"/>
              <a:t>then</a:t>
            </a:r>
            <a:r>
              <a:rPr lang="zh-CN" altLang="en-US" sz="1600" baseline="0" dirty="0" smtClean="0"/>
              <a:t> </a:t>
            </a:r>
            <a:r>
              <a:rPr lang="en-US" altLang="zh-CN" sz="1600" baseline="0" dirty="0" smtClean="0"/>
              <a:t>every</a:t>
            </a:r>
            <a:r>
              <a:rPr lang="zh-CN" altLang="en-US" sz="1600" baseline="0" dirty="0" smtClean="0"/>
              <a:t> </a:t>
            </a:r>
            <a:r>
              <a:rPr lang="en-US" altLang="zh-CN" sz="1600" baseline="0" dirty="0" smtClean="0"/>
              <a:t>worker</a:t>
            </a:r>
            <a:r>
              <a:rPr lang="zh-CN" altLang="en-US" sz="1600" baseline="0" dirty="0" smtClean="0"/>
              <a:t> </a:t>
            </a:r>
            <a:r>
              <a:rPr lang="en-US" altLang="zh-CN" sz="1600" baseline="0" dirty="0" smtClean="0"/>
              <a:t>has</a:t>
            </a:r>
            <a:r>
              <a:rPr lang="zh-CN" altLang="en-US" sz="1600" baseline="0" dirty="0" smtClean="0"/>
              <a:t> </a:t>
            </a:r>
            <a:r>
              <a:rPr lang="en-US" altLang="zh-CN" sz="1600" baseline="0" dirty="0" smtClean="0"/>
              <a:t>approximately</a:t>
            </a:r>
            <a:r>
              <a:rPr lang="zh-CN" altLang="en-US" sz="1600" baseline="0" dirty="0" smtClean="0"/>
              <a:t> </a:t>
            </a:r>
            <a:r>
              <a:rPr lang="en-US" altLang="zh-CN" sz="1600" baseline="0" dirty="0" smtClean="0"/>
              <a:t>n/m</a:t>
            </a:r>
            <a:r>
              <a:rPr lang="zh-CN" altLang="en-US" sz="1600" baseline="0" dirty="0" smtClean="0"/>
              <a:t> </a:t>
            </a:r>
            <a:r>
              <a:rPr lang="en-US" altLang="zh-CN" sz="1600" baseline="0" dirty="0" smtClean="0"/>
              <a:t>samples.</a:t>
            </a:r>
          </a:p>
          <a:p>
            <a:endParaRPr lang="en-US" altLang="zh-CN" sz="1600" baseline="0" dirty="0" smtClean="0"/>
          </a:p>
          <a:p>
            <a:endParaRPr lang="en-US" altLang="zh-CN" sz="1600" baseline="0" dirty="0" smtClean="0"/>
          </a:p>
          <a:p>
            <a:endParaRPr lang="en-US" altLang="zh-CN" sz="1600" baseline="0" dirty="0" smtClean="0"/>
          </a:p>
          <a:p>
            <a:endParaRPr lang="en-US" altLang="zh-CN" sz="1600" baseline="0" dirty="0" smtClean="0"/>
          </a:p>
          <a:p>
            <a:r>
              <a:rPr lang="zh-CN" altLang="en-US" sz="1600" baseline="0" dirty="0" smtClean="0"/>
              <a:t>我接下来将怎么实现异步梯度下降。</a:t>
            </a:r>
            <a:endParaRPr lang="en-US" altLang="zh-CN" sz="1600" baseline="0" dirty="0" smtClean="0"/>
          </a:p>
          <a:p>
            <a:r>
              <a:rPr lang="zh-CN" altLang="en-US" sz="1600" baseline="0" dirty="0" smtClean="0"/>
              <a:t>跟</a:t>
            </a:r>
            <a:r>
              <a:rPr lang="en-US" altLang="zh-CN" sz="1600" baseline="0" dirty="0" smtClean="0"/>
              <a:t>MapReduce</a:t>
            </a:r>
            <a:r>
              <a:rPr lang="zh-CN" altLang="en-US" sz="1600" baseline="0" dirty="0" smtClean="0"/>
              <a:t>一样，这里我们还是做数据并发</a:t>
            </a:r>
            <a:r>
              <a:rPr lang="en-US" altLang="zh-CN" sz="1600" baseline="0" dirty="0" smtClean="0"/>
              <a:t>Data</a:t>
            </a:r>
            <a:r>
              <a:rPr lang="zh-CN" altLang="en-US" sz="1600" baseline="0" dirty="0" smtClean="0"/>
              <a:t> </a:t>
            </a:r>
            <a:r>
              <a:rPr lang="en-US" altLang="zh-CN" sz="1600" baseline="0" dirty="0" smtClean="0"/>
              <a:t>parallelism</a:t>
            </a:r>
            <a:r>
              <a:rPr lang="zh-CN" altLang="en-US" sz="1600" baseline="0" dirty="0" smtClean="0"/>
              <a:t>。</a:t>
            </a:r>
            <a:endParaRPr lang="en-US" altLang="zh-CN" sz="1600" baseline="0" dirty="0" smtClean="0"/>
          </a:p>
          <a:p>
            <a:r>
              <a:rPr lang="zh-CN" altLang="en-US" sz="1600" baseline="0" dirty="0" smtClean="0"/>
              <a:t>回忆一下，数据并发 意思是把数据划分到</a:t>
            </a:r>
            <a:r>
              <a:rPr lang="en-US" altLang="zh-CN" sz="1600" baseline="0" dirty="0" smtClean="0"/>
              <a:t>worker</a:t>
            </a:r>
            <a:r>
              <a:rPr lang="zh-CN" altLang="en-US" sz="1600" baseline="0" dirty="0" smtClean="0"/>
              <a:t>节点上，每个</a:t>
            </a:r>
            <a:r>
              <a:rPr lang="en-US" altLang="zh-CN" sz="1600" baseline="0" dirty="0" smtClean="0"/>
              <a:t>worker</a:t>
            </a:r>
            <a:r>
              <a:rPr lang="zh-CN" altLang="en-US" sz="1600" baseline="0" dirty="0" smtClean="0"/>
              <a:t>有一部分数据样本。</a:t>
            </a:r>
            <a:endParaRPr lang="en-US" altLang="zh-CN" sz="1600" baseline="0" dirty="0" smtClean="0"/>
          </a:p>
          <a:p>
            <a:r>
              <a:rPr lang="zh-CN" altLang="en-US" sz="1600" baseline="0" dirty="0" smtClean="0"/>
              <a:t>我们用了</a:t>
            </a:r>
            <a:r>
              <a:rPr lang="en-US" altLang="zh-CN" sz="1600" baseline="0" dirty="0" smtClean="0"/>
              <a:t>m</a:t>
            </a:r>
            <a:r>
              <a:rPr lang="zh-CN" altLang="en-US" sz="1600" baseline="0" dirty="0" smtClean="0"/>
              <a:t>个</a:t>
            </a:r>
            <a:r>
              <a:rPr lang="en-US" altLang="zh-CN" sz="1600" baseline="0" dirty="0" smtClean="0"/>
              <a:t>worker</a:t>
            </a:r>
            <a:r>
              <a:rPr lang="zh-CN" altLang="en-US" sz="1600" baseline="0" dirty="0" smtClean="0"/>
              <a:t>节点，数据样本就被划分成了</a:t>
            </a:r>
            <a:r>
              <a:rPr lang="en-US" altLang="zh-CN" sz="1600" baseline="0" dirty="0" smtClean="0"/>
              <a:t>m</a:t>
            </a:r>
            <a:r>
              <a:rPr lang="zh-CN" altLang="en-US" sz="1600" baseline="0" dirty="0" smtClean="0"/>
              <a:t>分，每个节点上有一份。</a:t>
            </a:r>
            <a:endParaRPr lang="en-US" altLang="zh-CN" sz="1600" baseline="0" dirty="0" smtClean="0"/>
          </a:p>
        </p:txBody>
      </p:sp>
      <p:sp>
        <p:nvSpPr>
          <p:cNvPr id="4" name="Slide Number Placeholder 3"/>
          <p:cNvSpPr>
            <a:spLocks noGrp="1"/>
          </p:cNvSpPr>
          <p:nvPr>
            <p:ph type="sldNum" sz="quarter" idx="10"/>
          </p:nvPr>
        </p:nvSpPr>
        <p:spPr/>
        <p:txBody>
          <a:bodyPr/>
          <a:lstStyle/>
          <a:p>
            <a:fld id="{9D1F8700-0BCC-BB42-8973-85E47E56BF7B}" type="slidenum">
              <a:rPr lang="en-US" smtClean="0"/>
              <a:t>10</a:t>
            </a:fld>
            <a:endParaRPr lang="en-US"/>
          </a:p>
        </p:txBody>
      </p:sp>
    </p:spTree>
    <p:extLst>
      <p:ext uri="{BB962C8B-B14F-4D97-AF65-F5344CB8AC3E}">
        <p14:creationId xmlns:p14="http://schemas.microsoft.com/office/powerpoint/2010/main" val="462678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sz="1600" b="0" i="0" u="none" strike="noStrike" kern="1200" dirty="0" smtClean="0">
                    <a:solidFill>
                      <a:schemeClr val="tx1"/>
                    </a:solidFill>
                    <a:effectLst/>
                    <a:latin typeface="+mn-lt"/>
                    <a:ea typeface="+mn-ea"/>
                    <a:cs typeface="+mn-cs"/>
                  </a:rPr>
                  <a:t>Let’s</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implement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asynchronous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gradient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descent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using</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a</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software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system</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such</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as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Ray.</a:t>
                </a:r>
              </a:p>
              <a:p>
                <a:r>
                  <a:rPr lang="en-US" altLang="zh-CN" sz="1600" b="0" i="0" u="none" strike="noStrike" kern="1200" baseline="0" dirty="0" smtClean="0">
                    <a:solidFill>
                      <a:schemeClr val="tx1"/>
                    </a:solidFill>
                    <a:effectLst/>
                    <a:latin typeface="+mn-lt"/>
                    <a:ea typeface="+mn-ea"/>
                    <a:cs typeface="+mn-cs"/>
                  </a:rPr>
                  <a:t>We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need</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to</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write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our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own</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code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for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computation</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on</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worker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side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and</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server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side.</a:t>
                </a:r>
              </a:p>
              <a:p>
                <a:r>
                  <a:rPr lang="en-US" altLang="zh-CN" sz="1600" b="0" i="0" u="none" strike="noStrike" kern="1200" baseline="0" dirty="0" smtClean="0">
                    <a:solidFill>
                      <a:schemeClr val="tx1"/>
                    </a:solidFill>
                    <a:effectLst/>
                    <a:latin typeface="+mn-lt"/>
                    <a:ea typeface="+mn-ea"/>
                    <a:cs typeface="+mn-cs"/>
                  </a:rPr>
                  <a:t>We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can</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implement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asynchronous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gradient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descent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in</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this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way.</a:t>
                </a:r>
              </a:p>
              <a:p>
                <a:endParaRPr lang="en-US" altLang="zh-CN" sz="1600" b="0" i="0" u="none" strike="noStrike" kern="1200" baseline="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如果我们用</a:t>
                </a:r>
                <a:r>
                  <a:rPr lang="en-US" altLang="zh-CN" sz="1600" b="0" i="0" u="none" strike="noStrike" kern="1200" dirty="0" smtClean="0">
                    <a:solidFill>
                      <a:schemeClr val="tx1"/>
                    </a:solidFill>
                    <a:effectLst/>
                    <a:latin typeface="+mn-lt"/>
                    <a:ea typeface="+mn-ea"/>
                    <a:cs typeface="+mn-cs"/>
                  </a:rPr>
                  <a:t>Ray</a:t>
                </a:r>
                <a:r>
                  <a:rPr lang="zh-CN" altLang="en-US" sz="1600" b="0" i="0" u="none" strike="noStrike" kern="1200" dirty="0" smtClean="0">
                    <a:solidFill>
                      <a:schemeClr val="tx1"/>
                    </a:solidFill>
                    <a:effectLst/>
                    <a:latin typeface="+mn-lt"/>
                    <a:ea typeface="+mn-ea"/>
                    <a:cs typeface="+mn-cs"/>
                  </a:rPr>
                  <a:t>或者类似的软件系统实现异步梯度下降，我们需要写代码实现</a:t>
                </a:r>
                <a:r>
                  <a:rPr lang="en-US" altLang="zh-CN" sz="1600" b="0" i="0" u="none" strike="noStrike" kern="1200" dirty="0" smtClean="0">
                    <a:solidFill>
                      <a:schemeClr val="tx1"/>
                    </a:solidFill>
                    <a:effectLst/>
                    <a:latin typeface="+mn-lt"/>
                    <a:ea typeface="+mn-ea"/>
                    <a:cs typeface="+mn-cs"/>
                  </a:rPr>
                  <a:t>worker</a:t>
                </a:r>
                <a:r>
                  <a:rPr lang="zh-CN" altLang="en-US" sz="1600" b="0" i="0" u="none" strike="noStrike" kern="1200" dirty="0" smtClean="0">
                    <a:solidFill>
                      <a:schemeClr val="tx1"/>
                    </a:solidFill>
                    <a:effectLst/>
                    <a:latin typeface="+mn-lt"/>
                    <a:ea typeface="+mn-ea"/>
                    <a:cs typeface="+mn-cs"/>
                  </a:rPr>
                  <a:t>端的计算 和 </a:t>
                </a:r>
                <a:r>
                  <a:rPr lang="en-US" altLang="zh-CN" sz="1600" b="0" i="0" u="none" strike="noStrike" kern="1200" dirty="0" smtClean="0">
                    <a:solidFill>
                      <a:schemeClr val="tx1"/>
                    </a:solidFill>
                    <a:effectLst/>
                    <a:latin typeface="+mn-lt"/>
                    <a:ea typeface="+mn-ea"/>
                    <a:cs typeface="+mn-cs"/>
                  </a:rPr>
                  <a:t>server</a:t>
                </a:r>
                <a:r>
                  <a:rPr lang="zh-CN" altLang="en-US" sz="1600" b="0" i="0" u="none" strike="noStrike" kern="1200" dirty="0" smtClean="0">
                    <a:solidFill>
                      <a:schemeClr val="tx1"/>
                    </a:solidFill>
                    <a:effectLst/>
                    <a:latin typeface="+mn-lt"/>
                    <a:ea typeface="+mn-ea"/>
                    <a:cs typeface="+mn-cs"/>
                  </a:rPr>
                  <a:t>端的计算。</a:t>
                </a:r>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异步梯度下降算法可以这样实现。</a:t>
                </a:r>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如果我们用</a:t>
                </a:r>
                <a:r>
                  <a:rPr lang="en-US" altLang="zh-CN" sz="1200" b="0" i="0" u="none" strike="noStrike" kern="1200" dirty="0" smtClean="0">
                    <a:solidFill>
                      <a:schemeClr val="tx1"/>
                    </a:solidFill>
                    <a:effectLst/>
                    <a:latin typeface="+mn-lt"/>
                    <a:ea typeface="+mn-ea"/>
                    <a:cs typeface="+mn-cs"/>
                  </a:rPr>
                  <a:t>Ray</a:t>
                </a:r>
                <a:r>
                  <a:rPr lang="zh-CN" altLang="en-US" sz="1200" b="0" i="0" u="none" strike="noStrike" kern="1200" dirty="0" smtClean="0">
                    <a:solidFill>
                      <a:schemeClr val="tx1"/>
                    </a:solidFill>
                    <a:effectLst/>
                    <a:latin typeface="+mn-lt"/>
                    <a:ea typeface="+mn-ea"/>
                    <a:cs typeface="+mn-cs"/>
                  </a:rPr>
                  <a:t>或者类似的软件系统实现异步梯度下降，我们需要写代码实现</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端的计算 和 </a:t>
                </a:r>
                <a:r>
                  <a:rPr lang="en-US" altLang="zh-CN" sz="1200" b="0" i="0" u="none" strike="noStrike" kern="1200" dirty="0" smtClean="0">
                    <a:solidFill>
                      <a:schemeClr val="tx1"/>
                    </a:solidFill>
                    <a:effectLst/>
                    <a:latin typeface="+mn-lt"/>
                    <a:ea typeface="+mn-ea"/>
                    <a:cs typeface="+mn-cs"/>
                  </a:rPr>
                  <a:t>server</a:t>
                </a:r>
                <a:r>
                  <a:rPr lang="zh-CN" altLang="en-US" sz="1200" b="0" i="0" u="none" strike="noStrike" kern="1200" dirty="0" smtClean="0">
                    <a:solidFill>
                      <a:schemeClr val="tx1"/>
                    </a:solidFill>
                    <a:effectLst/>
                    <a:latin typeface="+mn-lt"/>
                    <a:ea typeface="+mn-ea"/>
                    <a:cs typeface="+mn-cs"/>
                  </a:rPr>
                  <a:t>端的计算。</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异步梯度下降算法可以这样实现。</a:t>
                </a:r>
                <a:endParaRPr lang="en-US" altLang="zh-CN" sz="1200" b="0" i="0" u="none" strike="noStrike"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rPr>
                  <a:t>-----</a:t>
                </a:r>
              </a:p>
              <a:p>
                <a:r>
                  <a:rPr lang="zh-CN" altLang="en-US" sz="1200" b="0" i="0" u="none" strike="noStrike" kern="1200" dirty="0" smtClean="0">
                    <a:solidFill>
                      <a:schemeClr val="tx1"/>
                    </a:solidFill>
                    <a:effectLst/>
                    <a:latin typeface="+mn-lt"/>
                    <a:ea typeface="+mn-ea"/>
                    <a:cs typeface="+mn-cs"/>
                  </a:rPr>
                  <a:t>每个</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都不停重复这种操作：</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向</a:t>
                </a:r>
                <a:r>
                  <a:rPr lang="en-US" altLang="zh-CN" sz="1200" b="0" i="0" u="none" strike="noStrike" kern="1200" dirty="0" smtClean="0">
                    <a:solidFill>
                      <a:schemeClr val="tx1"/>
                    </a:solidFill>
                    <a:effectLst/>
                    <a:latin typeface="+mn-lt"/>
                    <a:ea typeface="+mn-ea"/>
                    <a:cs typeface="+mn-cs"/>
                  </a:rPr>
                  <a:t>server</a:t>
                </a:r>
                <a:r>
                  <a:rPr lang="zh-CN" altLang="en-US" sz="1200" b="0" i="0" u="none" strike="noStrike" kern="1200" dirty="0" smtClean="0">
                    <a:solidFill>
                      <a:schemeClr val="tx1"/>
                    </a:solidFill>
                    <a:effectLst/>
                    <a:latin typeface="+mn-lt"/>
                    <a:ea typeface="+mn-ea"/>
                    <a:cs typeface="+mn-cs"/>
                  </a:rPr>
                  <a:t>要最新的模型参数</a:t>
                </a:r>
                <a:r>
                  <a:rPr lang="en-US" altLang="zh-CN" sz="1200" b="0" i="0" u="none" strike="noStrike" kern="1200" dirty="0" smtClean="0">
                    <a:solidFill>
                      <a:schemeClr val="tx1"/>
                    </a:solidFill>
                    <a:effectLst/>
                    <a:latin typeface="+mn-lt"/>
                    <a:ea typeface="+mn-ea"/>
                    <a:cs typeface="+mn-cs"/>
                  </a:rPr>
                  <a:t>w</a:t>
                </a:r>
                <a:r>
                  <a:rPr lang="zh-CN" altLang="en-US" sz="1200" b="0" i="0" u="none" strike="noStrike" kern="1200" dirty="0" smtClean="0">
                    <a:solidFill>
                      <a:schemeClr val="tx1"/>
                    </a:solidFill>
                    <a:effectLst/>
                    <a:latin typeface="+mn-lt"/>
                    <a:ea typeface="+mn-ea"/>
                    <a:cs typeface="+mn-cs"/>
                  </a:rPr>
                  <a:t>，这需要一次通信。有了</a:t>
                </a:r>
                <a:r>
                  <a:rPr lang="en-US" altLang="zh-CN" sz="1200" b="0" i="0" u="none" strike="noStrike" kern="1200" dirty="0" smtClean="0">
                    <a:solidFill>
                      <a:schemeClr val="tx1"/>
                    </a:solidFill>
                    <a:effectLst/>
                    <a:latin typeface="+mn-lt"/>
                    <a:ea typeface="+mn-ea"/>
                    <a:cs typeface="+mn-cs"/>
                  </a:rPr>
                  <a:t>w</a:t>
                </a:r>
                <a:r>
                  <a:rPr lang="zh-CN" altLang="en-US" sz="1200" b="0" i="0" u="none" strike="noStrike" kern="1200" dirty="0" smtClean="0">
                    <a:solidFill>
                      <a:schemeClr val="tx1"/>
                    </a:solidFill>
                    <a:effectLst/>
                    <a:latin typeface="+mn-lt"/>
                    <a:ea typeface="+mn-ea"/>
                    <a:cs typeface="+mn-cs"/>
                  </a:rPr>
                  <a:t>，这个</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就可以用自己那部分数据样本算梯度</a:t>
                </a:r>
                <a:r>
                  <a:rPr lang="en-US" altLang="zh-CN" b="1" i="0" smtClean="0">
                    <a:solidFill>
                      <a:srgbClr val="FF0000"/>
                    </a:solidFill>
                    <a:latin typeface="Cambria Math" charset="0"/>
                  </a:rPr>
                  <a:t>𝐠 ̃</a:t>
                </a:r>
                <a:r>
                  <a:rPr lang="en-US" altLang="zh-CN" b="0" i="0" smtClean="0">
                    <a:solidFill>
                      <a:srgbClr val="FF0000"/>
                    </a:solidFill>
                    <a:latin typeface="Cambria Math" charset="0"/>
                  </a:rPr>
                  <a:t>_</a:t>
                </a:r>
                <a:r>
                  <a:rPr lang="en-US" altLang="zh-CN" b="0" i="0" smtClean="0">
                    <a:solidFill>
                      <a:srgbClr val="FF0000"/>
                    </a:solidFill>
                    <a:latin typeface="Cambria Math" charset="0"/>
                  </a:rPr>
                  <a:t>𝑖</a:t>
                </a:r>
                <a:r>
                  <a:rPr lang="zh-CN" altLang="en-US" sz="1200" b="0" i="0" u="none" strike="noStrike" kern="1200" dirty="0" smtClean="0">
                    <a:solidFill>
                      <a:schemeClr val="tx1"/>
                    </a:solidFill>
                    <a:effectLst/>
                    <a:latin typeface="+mn-lt"/>
                    <a:ea typeface="+mn-ea"/>
                    <a:cs typeface="+mn-cs"/>
                  </a:rPr>
                  <a:t>。算出来之后，把</a:t>
                </a:r>
                <a:r>
                  <a:rPr lang="en-US" altLang="zh-CN" b="1" i="0" smtClean="0">
                    <a:solidFill>
                      <a:srgbClr val="FF0000"/>
                    </a:solidFill>
                    <a:latin typeface="Cambria Math" charset="0"/>
                  </a:rPr>
                  <a:t>𝐠 ̃</a:t>
                </a:r>
                <a:r>
                  <a:rPr lang="en-US" altLang="zh-CN" b="0" i="0" smtClean="0">
                    <a:solidFill>
                      <a:srgbClr val="FF0000"/>
                    </a:solidFill>
                    <a:latin typeface="Cambria Math" charset="0"/>
                  </a:rPr>
                  <a:t>_</a:t>
                </a:r>
                <a:r>
                  <a:rPr lang="en-US" altLang="zh-CN" b="0" i="0" smtClean="0">
                    <a:solidFill>
                      <a:srgbClr val="FF0000"/>
                    </a:solidFill>
                    <a:latin typeface="Cambria Math" charset="0"/>
                  </a:rPr>
                  <a:t>𝑖</a:t>
                </a:r>
                <a:r>
                  <a:rPr lang="zh-CN" altLang="en-US" sz="1200" b="0" i="0" u="none" strike="noStrike" kern="1200" dirty="0" smtClean="0">
                    <a:solidFill>
                      <a:schemeClr val="tx1"/>
                    </a:solidFill>
                    <a:effectLst/>
                    <a:latin typeface="+mn-lt"/>
                    <a:ea typeface="+mn-ea"/>
                    <a:cs typeface="+mn-cs"/>
                  </a:rPr>
                  <a:t>这个向量发送给</a:t>
                </a:r>
                <a:r>
                  <a:rPr lang="en-US" altLang="zh-CN" sz="1200" b="0" i="0" u="none" strike="noStrike" kern="1200" dirty="0" smtClean="0">
                    <a:solidFill>
                      <a:schemeClr val="tx1"/>
                    </a:solidFill>
                    <a:effectLst/>
                    <a:latin typeface="+mn-lt"/>
                    <a:ea typeface="+mn-ea"/>
                    <a:cs typeface="+mn-cs"/>
                  </a:rPr>
                  <a:t>server</a:t>
                </a:r>
                <a:r>
                  <a:rPr lang="zh-CN" altLang="en-US" sz="1200" b="0" i="0" u="none" strike="noStrike" kern="1200" dirty="0" smtClean="0">
                    <a:solidFill>
                      <a:schemeClr val="tx1"/>
                    </a:solidFill>
                    <a:effectLst/>
                    <a:latin typeface="+mn-lt"/>
                    <a:ea typeface="+mn-ea"/>
                    <a:cs typeface="+mn-cs"/>
                  </a:rPr>
                  <a:t>。</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每个</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只要独立地重复这三步就好了，不需要管其他</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，不需要同步。</a:t>
                </a:r>
                <a:endParaRPr lang="en-US" altLang="zh-CN" sz="1200" b="0" i="0" u="none" strike="noStrike"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9D1F8700-0BCC-BB42-8973-85E47E56BF7B}" type="slidenum">
              <a:rPr lang="en-US" smtClean="0"/>
              <a:t>11</a:t>
            </a:fld>
            <a:endParaRPr lang="en-US"/>
          </a:p>
        </p:txBody>
      </p:sp>
    </p:spTree>
    <p:extLst>
      <p:ext uri="{BB962C8B-B14F-4D97-AF65-F5344CB8AC3E}">
        <p14:creationId xmlns:p14="http://schemas.microsoft.com/office/powerpoint/2010/main" val="987367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sz="1600" b="0" i="0" u="none" strike="noStrike" kern="1200" baseline="0" dirty="0" smtClean="0">
                    <a:solidFill>
                      <a:schemeClr val="tx1"/>
                    </a:solidFill>
                    <a:effectLst/>
                    <a:latin typeface="+mn-lt"/>
                    <a:ea typeface="+mn-ea"/>
                    <a:cs typeface="+mn-cs"/>
                  </a:rPr>
                  <a:t>Every</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worker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repeats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3</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steps.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r>
                  <a:rPr lang="en-US" altLang="zh-CN" sz="1600" b="0" i="0" u="none" strike="noStrike" kern="1200" baseline="0" dirty="0" smtClean="0">
                    <a:solidFill>
                      <a:schemeClr val="tx1"/>
                    </a:solidFill>
                    <a:effectLst/>
                    <a:latin typeface="+mn-lt"/>
                    <a:ea typeface="+mn-ea"/>
                    <a:cs typeface="+mn-cs"/>
                  </a:rPr>
                  <a:t>First,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pull</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up-to-date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model</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parameters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w</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from</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server.</a:t>
                </a:r>
              </a:p>
              <a:p>
                <a:r>
                  <a:rPr lang="en-US" altLang="zh-CN" sz="1600" b="0" i="0" u="none" strike="noStrike" kern="1200" baseline="0" dirty="0" smtClean="0">
                    <a:solidFill>
                      <a:schemeClr val="tx1"/>
                    </a:solidFill>
                    <a:effectLst/>
                    <a:latin typeface="+mn-lt"/>
                    <a:ea typeface="+mn-ea"/>
                    <a:cs typeface="+mn-cs"/>
                  </a:rPr>
                  <a:t>This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incurs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a</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communication</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from</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server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to</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worker.</a:t>
                </a:r>
              </a:p>
              <a:p>
                <a:r>
                  <a:rPr lang="en-US" altLang="zh-CN" sz="1600" b="0" i="0" u="none" strike="noStrike" kern="1200" baseline="0" dirty="0" smtClean="0">
                    <a:solidFill>
                      <a:schemeClr val="tx1"/>
                    </a:solidFill>
                    <a:effectLst/>
                    <a:latin typeface="+mn-lt"/>
                    <a:ea typeface="+mn-ea"/>
                    <a:cs typeface="+mn-cs"/>
                  </a:rPr>
                  <a:t>Then,</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worker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will</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know</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latest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model</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parameters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w.</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r>
                  <a:rPr lang="en-US" altLang="zh-CN" sz="1600" b="0" i="0" u="none" strike="noStrike" kern="1200" baseline="0" dirty="0" smtClean="0">
                    <a:solidFill>
                      <a:schemeClr val="tx1"/>
                    </a:solidFill>
                    <a:effectLst/>
                    <a:latin typeface="+mn-lt"/>
                    <a:ea typeface="+mn-ea"/>
                    <a:cs typeface="+mn-cs"/>
                  </a:rPr>
                  <a:t>Second,</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compute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a</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local</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gradient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using</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its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local</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data</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and</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w.</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r>
                  <a:rPr lang="en-US" altLang="zh-CN" sz="1600" b="0" i="0" u="none" strike="noStrike" kern="1200" baseline="0" dirty="0" smtClean="0">
                    <a:solidFill>
                      <a:schemeClr val="tx1"/>
                    </a:solidFill>
                    <a:effectLst/>
                    <a:latin typeface="+mn-lt"/>
                    <a:ea typeface="+mn-ea"/>
                    <a:cs typeface="+mn-cs"/>
                  </a:rPr>
                  <a:t>Third,</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after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computing</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local</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gradient,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push</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local</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gradient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to</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server.</a:t>
                </a:r>
              </a:p>
              <a:p>
                <a:r>
                  <a:rPr lang="en-US" altLang="zh-CN" sz="1600" b="0" i="0" u="none" strike="noStrike" kern="1200" baseline="0" dirty="0" smtClean="0">
                    <a:solidFill>
                      <a:schemeClr val="tx1"/>
                    </a:solidFill>
                    <a:effectLst/>
                    <a:latin typeface="+mn-lt"/>
                    <a:ea typeface="+mn-ea"/>
                    <a:cs typeface="+mn-cs"/>
                  </a:rPr>
                  <a:t>----</a:t>
                </a:r>
              </a:p>
              <a:p>
                <a:r>
                  <a:rPr lang="en-US" altLang="zh-CN" sz="1600" b="0" i="0" u="none" strike="noStrike" kern="1200" baseline="0" dirty="0" smtClean="0">
                    <a:solidFill>
                      <a:schemeClr val="tx1"/>
                    </a:solidFill>
                    <a:effectLst/>
                    <a:latin typeface="+mn-lt"/>
                    <a:ea typeface="+mn-ea"/>
                    <a:cs typeface="+mn-cs"/>
                  </a:rPr>
                  <a:t>In</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next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iteration,</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worker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performs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same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operations.</a:t>
                </a:r>
              </a:p>
              <a:p>
                <a:r>
                  <a:rPr lang="en-US" altLang="zh-CN" sz="1600" b="0" i="0" u="none" strike="noStrike" kern="1200" baseline="0" dirty="0" smtClean="0">
                    <a:solidFill>
                      <a:schemeClr val="tx1"/>
                    </a:solidFill>
                    <a:effectLst/>
                    <a:latin typeface="+mn-lt"/>
                    <a:ea typeface="+mn-ea"/>
                    <a:cs typeface="+mn-cs"/>
                  </a:rPr>
                  <a:t>It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doesn’t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need</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to</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wait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for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other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workers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to</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complete.</a:t>
                </a:r>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如果我们用</a:t>
                </a:r>
                <a:r>
                  <a:rPr lang="en-US" altLang="zh-CN" sz="1600" b="0" i="0" u="none" strike="noStrike" kern="1200" dirty="0" smtClean="0">
                    <a:solidFill>
                      <a:schemeClr val="tx1"/>
                    </a:solidFill>
                    <a:effectLst/>
                    <a:latin typeface="+mn-lt"/>
                    <a:ea typeface="+mn-ea"/>
                    <a:cs typeface="+mn-cs"/>
                  </a:rPr>
                  <a:t>Ray</a:t>
                </a:r>
                <a:r>
                  <a:rPr lang="zh-CN" altLang="en-US" sz="1600" b="0" i="0" u="none" strike="noStrike" kern="1200" dirty="0" smtClean="0">
                    <a:solidFill>
                      <a:schemeClr val="tx1"/>
                    </a:solidFill>
                    <a:effectLst/>
                    <a:latin typeface="+mn-lt"/>
                    <a:ea typeface="+mn-ea"/>
                    <a:cs typeface="+mn-cs"/>
                  </a:rPr>
                  <a:t>或者类似的软件系统实现异步梯度下降，我们需要写代码实现</a:t>
                </a:r>
                <a:r>
                  <a:rPr lang="en-US" altLang="zh-CN" sz="1600" b="0" i="0" u="none" strike="noStrike" kern="1200" dirty="0" smtClean="0">
                    <a:solidFill>
                      <a:schemeClr val="tx1"/>
                    </a:solidFill>
                    <a:effectLst/>
                    <a:latin typeface="+mn-lt"/>
                    <a:ea typeface="+mn-ea"/>
                    <a:cs typeface="+mn-cs"/>
                  </a:rPr>
                  <a:t>worker</a:t>
                </a:r>
                <a:r>
                  <a:rPr lang="zh-CN" altLang="en-US" sz="1600" b="0" i="0" u="none" strike="noStrike" kern="1200" dirty="0" smtClean="0">
                    <a:solidFill>
                      <a:schemeClr val="tx1"/>
                    </a:solidFill>
                    <a:effectLst/>
                    <a:latin typeface="+mn-lt"/>
                    <a:ea typeface="+mn-ea"/>
                    <a:cs typeface="+mn-cs"/>
                  </a:rPr>
                  <a:t>端的计算 和 </a:t>
                </a:r>
                <a:r>
                  <a:rPr lang="en-US" altLang="zh-CN" sz="1600" b="0" i="0" u="none" strike="noStrike" kern="1200" dirty="0" smtClean="0">
                    <a:solidFill>
                      <a:schemeClr val="tx1"/>
                    </a:solidFill>
                    <a:effectLst/>
                    <a:latin typeface="+mn-lt"/>
                    <a:ea typeface="+mn-ea"/>
                    <a:cs typeface="+mn-cs"/>
                  </a:rPr>
                  <a:t>server</a:t>
                </a:r>
                <a:r>
                  <a:rPr lang="zh-CN" altLang="en-US" sz="1600" b="0" i="0" u="none" strike="noStrike" kern="1200" dirty="0" smtClean="0">
                    <a:solidFill>
                      <a:schemeClr val="tx1"/>
                    </a:solidFill>
                    <a:effectLst/>
                    <a:latin typeface="+mn-lt"/>
                    <a:ea typeface="+mn-ea"/>
                    <a:cs typeface="+mn-cs"/>
                  </a:rPr>
                  <a:t>端的计算。</a:t>
                </a:r>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异步梯度下降算法可以这样实现。</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p>
              <a:p>
                <a:r>
                  <a:rPr lang="zh-CN" altLang="en-US" sz="1600" b="0" i="0" u="none" strike="noStrike" kern="1200" dirty="0" smtClean="0">
                    <a:solidFill>
                      <a:schemeClr val="tx1"/>
                    </a:solidFill>
                    <a:effectLst/>
                    <a:latin typeface="+mn-lt"/>
                    <a:ea typeface="+mn-ea"/>
                    <a:cs typeface="+mn-cs"/>
                  </a:rPr>
                  <a:t>每个</a:t>
                </a:r>
                <a:r>
                  <a:rPr lang="en-US" altLang="zh-CN" sz="1600" b="0" i="0" u="none" strike="noStrike" kern="1200" dirty="0" smtClean="0">
                    <a:solidFill>
                      <a:schemeClr val="tx1"/>
                    </a:solidFill>
                    <a:effectLst/>
                    <a:latin typeface="+mn-lt"/>
                    <a:ea typeface="+mn-ea"/>
                    <a:cs typeface="+mn-cs"/>
                  </a:rPr>
                  <a:t>worker</a:t>
                </a:r>
                <a:r>
                  <a:rPr lang="zh-CN" altLang="en-US" sz="1600" b="0" i="0" u="none" strike="noStrike" kern="1200" dirty="0" smtClean="0">
                    <a:solidFill>
                      <a:schemeClr val="tx1"/>
                    </a:solidFill>
                    <a:effectLst/>
                    <a:latin typeface="+mn-lt"/>
                    <a:ea typeface="+mn-ea"/>
                    <a:cs typeface="+mn-cs"/>
                  </a:rPr>
                  <a:t>都不停重复这种操作：</a:t>
                </a:r>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向</a:t>
                </a:r>
                <a:r>
                  <a:rPr lang="en-US" altLang="zh-CN" sz="1600" b="0" i="0" u="none" strike="noStrike" kern="1200" dirty="0" smtClean="0">
                    <a:solidFill>
                      <a:schemeClr val="tx1"/>
                    </a:solidFill>
                    <a:effectLst/>
                    <a:latin typeface="+mn-lt"/>
                    <a:ea typeface="+mn-ea"/>
                    <a:cs typeface="+mn-cs"/>
                  </a:rPr>
                  <a:t>server</a:t>
                </a:r>
                <a:r>
                  <a:rPr lang="zh-CN" altLang="en-US" sz="1600" b="0" i="0" u="none" strike="noStrike" kern="1200" dirty="0" smtClean="0">
                    <a:solidFill>
                      <a:schemeClr val="tx1"/>
                    </a:solidFill>
                    <a:effectLst/>
                    <a:latin typeface="+mn-lt"/>
                    <a:ea typeface="+mn-ea"/>
                    <a:cs typeface="+mn-cs"/>
                  </a:rPr>
                  <a:t>发送请求，要最新的模型参数</a:t>
                </a:r>
                <a:r>
                  <a:rPr lang="en-US" altLang="zh-CN" sz="1600" b="0" i="0" u="none" strike="noStrike" kern="1200" dirty="0" smtClean="0">
                    <a:solidFill>
                      <a:schemeClr val="tx1"/>
                    </a:solidFill>
                    <a:effectLst/>
                    <a:latin typeface="+mn-lt"/>
                    <a:ea typeface="+mn-ea"/>
                    <a:cs typeface="+mn-cs"/>
                  </a:rPr>
                  <a:t>w</a:t>
                </a:r>
                <a:r>
                  <a:rPr lang="zh-CN" altLang="en-US" sz="1600" b="0" i="0" u="none" strike="noStrike" kern="1200" dirty="0" smtClean="0">
                    <a:solidFill>
                      <a:schemeClr val="tx1"/>
                    </a:solidFill>
                    <a:effectLst/>
                    <a:latin typeface="+mn-lt"/>
                    <a:ea typeface="+mn-ea"/>
                    <a:cs typeface="+mn-cs"/>
                  </a:rPr>
                  <a:t>。</a:t>
                </a:r>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这需要一次通信。</a:t>
                </a:r>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有了</a:t>
                </a:r>
                <a:r>
                  <a:rPr lang="en-US" altLang="zh-CN" sz="1600" b="0" i="0" u="none" strike="noStrike" kern="1200" dirty="0" smtClean="0">
                    <a:solidFill>
                      <a:schemeClr val="tx1"/>
                    </a:solidFill>
                    <a:effectLst/>
                    <a:latin typeface="+mn-lt"/>
                    <a:ea typeface="+mn-ea"/>
                    <a:cs typeface="+mn-cs"/>
                  </a:rPr>
                  <a:t>w</a:t>
                </a:r>
                <a:r>
                  <a:rPr lang="zh-CN" altLang="en-US" sz="1600" b="0" i="0" u="none" strike="noStrike" kern="1200" dirty="0" smtClean="0">
                    <a:solidFill>
                      <a:schemeClr val="tx1"/>
                    </a:solidFill>
                    <a:effectLst/>
                    <a:latin typeface="+mn-lt"/>
                    <a:ea typeface="+mn-ea"/>
                    <a:cs typeface="+mn-cs"/>
                  </a:rPr>
                  <a:t>，这个</a:t>
                </a:r>
                <a:r>
                  <a:rPr lang="en-US" altLang="zh-CN" sz="1600" b="0" i="0" u="none" strike="noStrike" kern="1200" dirty="0" smtClean="0">
                    <a:solidFill>
                      <a:schemeClr val="tx1"/>
                    </a:solidFill>
                    <a:effectLst/>
                    <a:latin typeface="+mn-lt"/>
                    <a:ea typeface="+mn-ea"/>
                    <a:cs typeface="+mn-cs"/>
                  </a:rPr>
                  <a:t>worker</a:t>
                </a:r>
                <a:r>
                  <a:rPr lang="zh-CN" altLang="en-US" sz="1600" b="0" i="0" u="none" strike="noStrike" kern="1200" dirty="0" smtClean="0">
                    <a:solidFill>
                      <a:schemeClr val="tx1"/>
                    </a:solidFill>
                    <a:effectLst/>
                    <a:latin typeface="+mn-lt"/>
                    <a:ea typeface="+mn-ea"/>
                    <a:cs typeface="+mn-cs"/>
                  </a:rPr>
                  <a:t>就可以用自己本地的数据算出本地的梯度</a:t>
                </a:r>
                <a14:m>
                  <m:oMath xmlns:m="http://schemas.openxmlformats.org/officeDocument/2006/math">
                    <m:sSub>
                      <m:sSubPr>
                        <m:ctrlPr>
                          <a:rPr lang="en-US" altLang="zh-CN" sz="1600" b="0" i="1" smtClean="0">
                            <a:solidFill>
                              <a:srgbClr val="FF0000"/>
                            </a:solidFill>
                            <a:latin typeface="Cambria Math" panose="02040503050406030204" pitchFamily="18" charset="0"/>
                          </a:rPr>
                        </m:ctrlPr>
                      </m:sSubPr>
                      <m:e>
                        <m:acc>
                          <m:accPr>
                            <m:chr m:val="̃"/>
                            <m:ctrlPr>
                              <a:rPr lang="en-US" altLang="zh-CN" sz="1600" b="1" i="1" smtClean="0">
                                <a:solidFill>
                                  <a:srgbClr val="FF0000"/>
                                </a:solidFill>
                                <a:latin typeface="Cambria Math" panose="02040503050406030204" pitchFamily="18" charset="0"/>
                              </a:rPr>
                            </m:ctrlPr>
                          </m:accPr>
                          <m:e>
                            <m:r>
                              <a:rPr lang="en-US" altLang="zh-CN" sz="1600" b="1" i="0" smtClean="0">
                                <a:solidFill>
                                  <a:srgbClr val="FF0000"/>
                                </a:solidFill>
                                <a:latin typeface="Cambria Math" charset="0"/>
                              </a:rPr>
                              <m:t>𝐠</m:t>
                            </m:r>
                          </m:e>
                        </m:acc>
                      </m:e>
                      <m:sub>
                        <m:r>
                          <a:rPr lang="en-US" altLang="zh-CN" sz="1600" b="0" i="1" smtClean="0">
                            <a:solidFill>
                              <a:srgbClr val="FF0000"/>
                            </a:solidFill>
                            <a:latin typeface="Cambria Math" charset="0"/>
                          </a:rPr>
                          <m:t>𝑖</m:t>
                        </m:r>
                      </m:sub>
                    </m:sSub>
                  </m:oMath>
                </a14:m>
                <a:r>
                  <a:rPr lang="zh-CN" altLang="en-US" sz="1600" b="0" i="0" u="none" strike="noStrike" kern="1200" dirty="0" smtClean="0">
                    <a:solidFill>
                      <a:schemeClr val="tx1"/>
                    </a:solidFill>
                    <a:effectLst/>
                    <a:latin typeface="+mn-lt"/>
                    <a:ea typeface="+mn-ea"/>
                    <a:cs typeface="+mn-cs"/>
                  </a:rPr>
                  <a:t>。</a:t>
                </a:r>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算出来之后，把</a:t>
                </a:r>
                <a14:m>
                  <m:oMath xmlns:m="http://schemas.openxmlformats.org/officeDocument/2006/math">
                    <m:sSub>
                      <m:sSubPr>
                        <m:ctrlPr>
                          <a:rPr lang="en-US" altLang="zh-CN" sz="1600" b="0" i="1" smtClean="0">
                            <a:solidFill>
                              <a:srgbClr val="FF0000"/>
                            </a:solidFill>
                            <a:latin typeface="Cambria Math" panose="02040503050406030204" pitchFamily="18" charset="0"/>
                          </a:rPr>
                        </m:ctrlPr>
                      </m:sSubPr>
                      <m:e>
                        <m:acc>
                          <m:accPr>
                            <m:chr m:val="̃"/>
                            <m:ctrlPr>
                              <a:rPr lang="en-US" altLang="zh-CN" sz="1600" b="1" i="1" smtClean="0">
                                <a:solidFill>
                                  <a:srgbClr val="FF0000"/>
                                </a:solidFill>
                                <a:latin typeface="Cambria Math" panose="02040503050406030204" pitchFamily="18" charset="0"/>
                              </a:rPr>
                            </m:ctrlPr>
                          </m:accPr>
                          <m:e>
                            <m:r>
                              <a:rPr lang="en-US" altLang="zh-CN" sz="1600" b="1" i="0" smtClean="0">
                                <a:solidFill>
                                  <a:srgbClr val="FF0000"/>
                                </a:solidFill>
                                <a:latin typeface="Cambria Math" charset="0"/>
                              </a:rPr>
                              <m:t>𝐠</m:t>
                            </m:r>
                          </m:e>
                        </m:acc>
                      </m:e>
                      <m:sub>
                        <m:r>
                          <a:rPr lang="en-US" altLang="zh-CN" sz="1600" b="0" i="1" smtClean="0">
                            <a:solidFill>
                              <a:srgbClr val="FF0000"/>
                            </a:solidFill>
                            <a:latin typeface="Cambria Math" charset="0"/>
                          </a:rPr>
                          <m:t>𝑖</m:t>
                        </m:r>
                      </m:sub>
                    </m:sSub>
                  </m:oMath>
                </a14:m>
                <a:r>
                  <a:rPr lang="zh-CN" altLang="en-US" sz="1600" b="0" i="0" u="none" strike="noStrike" kern="1200" dirty="0" smtClean="0">
                    <a:solidFill>
                      <a:schemeClr val="tx1"/>
                    </a:solidFill>
                    <a:effectLst/>
                    <a:latin typeface="+mn-lt"/>
                    <a:ea typeface="+mn-ea"/>
                    <a:cs typeface="+mn-cs"/>
                  </a:rPr>
                  <a:t>这个向量发送给</a:t>
                </a:r>
                <a:r>
                  <a:rPr lang="en-US" altLang="zh-CN" sz="1600" b="0" i="0" u="none" strike="noStrike" kern="1200" dirty="0" smtClean="0">
                    <a:solidFill>
                      <a:schemeClr val="tx1"/>
                    </a:solidFill>
                    <a:effectLst/>
                    <a:latin typeface="+mn-lt"/>
                    <a:ea typeface="+mn-ea"/>
                    <a:cs typeface="+mn-cs"/>
                  </a:rPr>
                  <a:t>server</a:t>
                </a:r>
                <a:r>
                  <a:rPr lang="zh-CN" altLang="en-US" sz="1600" b="0" i="0" u="none" strike="noStrike" kern="1200" dirty="0" smtClean="0">
                    <a:solidFill>
                      <a:schemeClr val="tx1"/>
                    </a:solidFill>
                    <a:effectLst/>
                    <a:latin typeface="+mn-lt"/>
                    <a:ea typeface="+mn-ea"/>
                    <a:cs typeface="+mn-cs"/>
                  </a:rPr>
                  <a:t>，这又需要一次通信。</a:t>
                </a:r>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每个</a:t>
                </a:r>
                <a:r>
                  <a:rPr lang="en-US" altLang="zh-CN" sz="1600" b="0" i="0" u="none" strike="noStrike" kern="1200" dirty="0" smtClean="0">
                    <a:solidFill>
                      <a:schemeClr val="tx1"/>
                    </a:solidFill>
                    <a:effectLst/>
                    <a:latin typeface="+mn-lt"/>
                    <a:ea typeface="+mn-ea"/>
                    <a:cs typeface="+mn-cs"/>
                  </a:rPr>
                  <a:t>worker</a:t>
                </a:r>
                <a:r>
                  <a:rPr lang="zh-CN" altLang="en-US" sz="1600" b="0" i="0" u="none" strike="noStrike" kern="1200" dirty="0" smtClean="0">
                    <a:solidFill>
                      <a:schemeClr val="tx1"/>
                    </a:solidFill>
                    <a:effectLst/>
                    <a:latin typeface="+mn-lt"/>
                    <a:ea typeface="+mn-ea"/>
                    <a:cs typeface="+mn-cs"/>
                  </a:rPr>
                  <a:t>只要重复这三步就好了，不需要管其他</a:t>
                </a:r>
                <a:r>
                  <a:rPr lang="en-US" altLang="zh-CN" sz="1600" b="0" i="0" u="none" strike="noStrike" kern="1200" dirty="0" smtClean="0">
                    <a:solidFill>
                      <a:schemeClr val="tx1"/>
                    </a:solidFill>
                    <a:effectLst/>
                    <a:latin typeface="+mn-lt"/>
                    <a:ea typeface="+mn-ea"/>
                    <a:cs typeface="+mn-cs"/>
                  </a:rPr>
                  <a:t>worker</a:t>
                </a:r>
                <a:r>
                  <a:rPr lang="zh-CN" altLang="en-US" sz="1600" b="0" i="0" u="none" strike="noStrike" kern="1200" dirty="0" smtClean="0">
                    <a:solidFill>
                      <a:schemeClr val="tx1"/>
                    </a:solidFill>
                    <a:effectLst/>
                    <a:latin typeface="+mn-lt"/>
                    <a:ea typeface="+mn-ea"/>
                    <a:cs typeface="+mn-cs"/>
                  </a:rPr>
                  <a:t>，不需要同步。</a:t>
                </a:r>
                <a:endParaRPr lang="en-US" altLang="zh-CN" sz="1600" b="0" i="0" u="none" strike="noStrike" kern="1200" dirty="0" smtClean="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如果我们用</a:t>
                </a:r>
                <a:r>
                  <a:rPr lang="en-US" altLang="zh-CN" sz="1200" b="0" i="0" u="none" strike="noStrike" kern="1200" dirty="0" smtClean="0">
                    <a:solidFill>
                      <a:schemeClr val="tx1"/>
                    </a:solidFill>
                    <a:effectLst/>
                    <a:latin typeface="+mn-lt"/>
                    <a:ea typeface="+mn-ea"/>
                    <a:cs typeface="+mn-cs"/>
                  </a:rPr>
                  <a:t>Ray</a:t>
                </a:r>
                <a:r>
                  <a:rPr lang="zh-CN" altLang="en-US" sz="1200" b="0" i="0" u="none" strike="noStrike" kern="1200" dirty="0" smtClean="0">
                    <a:solidFill>
                      <a:schemeClr val="tx1"/>
                    </a:solidFill>
                    <a:effectLst/>
                    <a:latin typeface="+mn-lt"/>
                    <a:ea typeface="+mn-ea"/>
                    <a:cs typeface="+mn-cs"/>
                  </a:rPr>
                  <a:t>或者类似的软件系统实现异步梯度下降，我们需要写代码实现</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端的计算 和 </a:t>
                </a:r>
                <a:r>
                  <a:rPr lang="en-US" altLang="zh-CN" sz="1200" b="0" i="0" u="none" strike="noStrike" kern="1200" dirty="0" smtClean="0">
                    <a:solidFill>
                      <a:schemeClr val="tx1"/>
                    </a:solidFill>
                    <a:effectLst/>
                    <a:latin typeface="+mn-lt"/>
                    <a:ea typeface="+mn-ea"/>
                    <a:cs typeface="+mn-cs"/>
                  </a:rPr>
                  <a:t>server</a:t>
                </a:r>
                <a:r>
                  <a:rPr lang="zh-CN" altLang="en-US" sz="1200" b="0" i="0" u="none" strike="noStrike" kern="1200" dirty="0" smtClean="0">
                    <a:solidFill>
                      <a:schemeClr val="tx1"/>
                    </a:solidFill>
                    <a:effectLst/>
                    <a:latin typeface="+mn-lt"/>
                    <a:ea typeface="+mn-ea"/>
                    <a:cs typeface="+mn-cs"/>
                  </a:rPr>
                  <a:t>端的计算。</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异步梯度下降算法可以这样实现。</a:t>
                </a:r>
                <a:endParaRPr lang="en-US" altLang="zh-CN" sz="1200" b="0" i="0" u="none" strike="noStrike"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rPr>
                  <a:t>-----</a:t>
                </a:r>
              </a:p>
              <a:p>
                <a:r>
                  <a:rPr lang="zh-CN" altLang="en-US" sz="1200" b="0" i="0" u="none" strike="noStrike" kern="1200" dirty="0" smtClean="0">
                    <a:solidFill>
                      <a:schemeClr val="tx1"/>
                    </a:solidFill>
                    <a:effectLst/>
                    <a:latin typeface="+mn-lt"/>
                    <a:ea typeface="+mn-ea"/>
                    <a:cs typeface="+mn-cs"/>
                  </a:rPr>
                  <a:t>每个</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都不停重复这种操作：</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向</a:t>
                </a:r>
                <a:r>
                  <a:rPr lang="en-US" altLang="zh-CN" sz="1200" b="0" i="0" u="none" strike="noStrike" kern="1200" dirty="0" smtClean="0">
                    <a:solidFill>
                      <a:schemeClr val="tx1"/>
                    </a:solidFill>
                    <a:effectLst/>
                    <a:latin typeface="+mn-lt"/>
                    <a:ea typeface="+mn-ea"/>
                    <a:cs typeface="+mn-cs"/>
                  </a:rPr>
                  <a:t>server</a:t>
                </a:r>
                <a:r>
                  <a:rPr lang="zh-CN" altLang="en-US" sz="1200" b="0" i="0" u="none" strike="noStrike" kern="1200" dirty="0" smtClean="0">
                    <a:solidFill>
                      <a:schemeClr val="tx1"/>
                    </a:solidFill>
                    <a:effectLst/>
                    <a:latin typeface="+mn-lt"/>
                    <a:ea typeface="+mn-ea"/>
                    <a:cs typeface="+mn-cs"/>
                  </a:rPr>
                  <a:t>要最新的模型参数</a:t>
                </a:r>
                <a:r>
                  <a:rPr lang="en-US" altLang="zh-CN" sz="1200" b="0" i="0" u="none" strike="noStrike" kern="1200" dirty="0" smtClean="0">
                    <a:solidFill>
                      <a:schemeClr val="tx1"/>
                    </a:solidFill>
                    <a:effectLst/>
                    <a:latin typeface="+mn-lt"/>
                    <a:ea typeface="+mn-ea"/>
                    <a:cs typeface="+mn-cs"/>
                  </a:rPr>
                  <a:t>w</a:t>
                </a:r>
                <a:r>
                  <a:rPr lang="zh-CN" altLang="en-US" sz="1200" b="0" i="0" u="none" strike="noStrike" kern="1200" dirty="0" smtClean="0">
                    <a:solidFill>
                      <a:schemeClr val="tx1"/>
                    </a:solidFill>
                    <a:effectLst/>
                    <a:latin typeface="+mn-lt"/>
                    <a:ea typeface="+mn-ea"/>
                    <a:cs typeface="+mn-cs"/>
                  </a:rPr>
                  <a:t>，这需要一次通信。有了</a:t>
                </a:r>
                <a:r>
                  <a:rPr lang="en-US" altLang="zh-CN" sz="1200" b="0" i="0" u="none" strike="noStrike" kern="1200" dirty="0" smtClean="0">
                    <a:solidFill>
                      <a:schemeClr val="tx1"/>
                    </a:solidFill>
                    <a:effectLst/>
                    <a:latin typeface="+mn-lt"/>
                    <a:ea typeface="+mn-ea"/>
                    <a:cs typeface="+mn-cs"/>
                  </a:rPr>
                  <a:t>w</a:t>
                </a:r>
                <a:r>
                  <a:rPr lang="zh-CN" altLang="en-US" sz="1200" b="0" i="0" u="none" strike="noStrike" kern="1200" dirty="0" smtClean="0">
                    <a:solidFill>
                      <a:schemeClr val="tx1"/>
                    </a:solidFill>
                    <a:effectLst/>
                    <a:latin typeface="+mn-lt"/>
                    <a:ea typeface="+mn-ea"/>
                    <a:cs typeface="+mn-cs"/>
                  </a:rPr>
                  <a:t>，这个</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就可以用自己那部分数据样本算梯度</a:t>
                </a:r>
                <a:r>
                  <a:rPr lang="en-US" altLang="zh-CN" b="1" i="0" smtClean="0">
                    <a:solidFill>
                      <a:srgbClr val="FF0000"/>
                    </a:solidFill>
                    <a:latin typeface="Cambria Math" charset="0"/>
                  </a:rPr>
                  <a:t>𝐠 ̃</a:t>
                </a:r>
                <a:r>
                  <a:rPr lang="en-US" altLang="zh-CN" b="0" i="0" smtClean="0">
                    <a:solidFill>
                      <a:srgbClr val="FF0000"/>
                    </a:solidFill>
                    <a:latin typeface="Cambria Math" charset="0"/>
                  </a:rPr>
                  <a:t>_</a:t>
                </a:r>
                <a:r>
                  <a:rPr lang="en-US" altLang="zh-CN" b="0" i="0" smtClean="0">
                    <a:solidFill>
                      <a:srgbClr val="FF0000"/>
                    </a:solidFill>
                    <a:latin typeface="Cambria Math" charset="0"/>
                  </a:rPr>
                  <a:t>𝑖</a:t>
                </a:r>
                <a:r>
                  <a:rPr lang="zh-CN" altLang="en-US" sz="1200" b="0" i="0" u="none" strike="noStrike" kern="1200" dirty="0" smtClean="0">
                    <a:solidFill>
                      <a:schemeClr val="tx1"/>
                    </a:solidFill>
                    <a:effectLst/>
                    <a:latin typeface="+mn-lt"/>
                    <a:ea typeface="+mn-ea"/>
                    <a:cs typeface="+mn-cs"/>
                  </a:rPr>
                  <a:t>。算出来之后，把</a:t>
                </a:r>
                <a:r>
                  <a:rPr lang="en-US" altLang="zh-CN" b="1" i="0" smtClean="0">
                    <a:solidFill>
                      <a:srgbClr val="FF0000"/>
                    </a:solidFill>
                    <a:latin typeface="Cambria Math" charset="0"/>
                  </a:rPr>
                  <a:t>𝐠 ̃</a:t>
                </a:r>
                <a:r>
                  <a:rPr lang="en-US" altLang="zh-CN" b="0" i="0" smtClean="0">
                    <a:solidFill>
                      <a:srgbClr val="FF0000"/>
                    </a:solidFill>
                    <a:latin typeface="Cambria Math" charset="0"/>
                  </a:rPr>
                  <a:t>_</a:t>
                </a:r>
                <a:r>
                  <a:rPr lang="en-US" altLang="zh-CN" b="0" i="0" smtClean="0">
                    <a:solidFill>
                      <a:srgbClr val="FF0000"/>
                    </a:solidFill>
                    <a:latin typeface="Cambria Math" charset="0"/>
                  </a:rPr>
                  <a:t>𝑖</a:t>
                </a:r>
                <a:r>
                  <a:rPr lang="zh-CN" altLang="en-US" sz="1200" b="0" i="0" u="none" strike="noStrike" kern="1200" dirty="0" smtClean="0">
                    <a:solidFill>
                      <a:schemeClr val="tx1"/>
                    </a:solidFill>
                    <a:effectLst/>
                    <a:latin typeface="+mn-lt"/>
                    <a:ea typeface="+mn-ea"/>
                    <a:cs typeface="+mn-cs"/>
                  </a:rPr>
                  <a:t>这个向量发送给</a:t>
                </a:r>
                <a:r>
                  <a:rPr lang="en-US" altLang="zh-CN" sz="1200" b="0" i="0" u="none" strike="noStrike" kern="1200" dirty="0" smtClean="0">
                    <a:solidFill>
                      <a:schemeClr val="tx1"/>
                    </a:solidFill>
                    <a:effectLst/>
                    <a:latin typeface="+mn-lt"/>
                    <a:ea typeface="+mn-ea"/>
                    <a:cs typeface="+mn-cs"/>
                  </a:rPr>
                  <a:t>server</a:t>
                </a:r>
                <a:r>
                  <a:rPr lang="zh-CN" altLang="en-US" sz="1200" b="0" i="0" u="none" strike="noStrike" kern="1200" dirty="0" smtClean="0">
                    <a:solidFill>
                      <a:schemeClr val="tx1"/>
                    </a:solidFill>
                    <a:effectLst/>
                    <a:latin typeface="+mn-lt"/>
                    <a:ea typeface="+mn-ea"/>
                    <a:cs typeface="+mn-cs"/>
                  </a:rPr>
                  <a:t>。</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每个</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只要独立地重复这三步就好了，不需要管其他</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，不需要同步。</a:t>
                </a:r>
                <a:endParaRPr lang="en-US" altLang="zh-CN" sz="1200" b="0" i="0" u="none" strike="noStrike"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9D1F8700-0BCC-BB42-8973-85E47E56BF7B}" type="slidenum">
              <a:rPr lang="en-US" smtClean="0"/>
              <a:t>12</a:t>
            </a:fld>
            <a:endParaRPr lang="en-US"/>
          </a:p>
        </p:txBody>
      </p:sp>
    </p:spTree>
    <p:extLst>
      <p:ext uri="{BB962C8B-B14F-4D97-AF65-F5344CB8AC3E}">
        <p14:creationId xmlns:p14="http://schemas.microsoft.com/office/powerpoint/2010/main" val="78057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sz="1600" b="0" i="0" u="none" strike="noStrike" kern="1200" dirty="0" smtClean="0">
                    <a:solidFill>
                      <a:schemeClr val="tx1"/>
                    </a:solidFill>
                    <a:effectLst/>
                    <a:latin typeface="+mn-lt"/>
                    <a:ea typeface="+mn-ea"/>
                    <a:cs typeface="+mn-cs"/>
                  </a:rPr>
                  <a:t>We</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also</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need</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to</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write</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code</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for</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the</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computation</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on</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the</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server</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end.</a:t>
                </a:r>
              </a:p>
              <a:p>
                <a:r>
                  <a:rPr lang="en-US" altLang="zh-CN" sz="1600" b="0" i="0" u="none" strike="noStrike" kern="1200" dirty="0" smtClean="0">
                    <a:solidFill>
                      <a:schemeClr val="tx1"/>
                    </a:solidFill>
                    <a:effectLst/>
                    <a:latin typeface="+mn-lt"/>
                    <a:ea typeface="+mn-ea"/>
                    <a:cs typeface="+mn-cs"/>
                  </a:rPr>
                  <a:t>The</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server</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listen</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to</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the</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messages</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sent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by</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workers.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r>
                  <a:rPr lang="en-US" altLang="zh-CN" sz="1600" b="0" i="0" u="none" strike="noStrike" kern="1200" baseline="0" dirty="0" smtClean="0">
                    <a:solidFill>
                      <a:schemeClr val="tx1"/>
                    </a:solidFill>
                    <a:effectLst/>
                    <a:latin typeface="+mn-lt"/>
                    <a:ea typeface="+mn-ea"/>
                    <a:cs typeface="+mn-cs"/>
                  </a:rPr>
                  <a:t>Once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a</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worker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sends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its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local</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gradient,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server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immediately</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uses</a:t>
                </a:r>
                <a:r>
                  <a:rPr lang="zh-CN" altLang="en-US" sz="1600" b="0" i="0" u="none" strike="noStrike" kern="1200" baseline="0" dirty="0" smtClean="0">
                    <a:solidFill>
                      <a:schemeClr val="tx1"/>
                    </a:solidFill>
                    <a:effectLst/>
                    <a:latin typeface="+mn-lt"/>
                    <a:ea typeface="+mn-ea"/>
                    <a:cs typeface="+mn-cs"/>
                  </a:rPr>
                  <a:t> </a:t>
                </a:r>
                <a:endParaRPr lang="en-US" altLang="zh-CN" sz="1600" b="0" i="0" u="none" strike="noStrike"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local</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gradient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to</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update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model</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parameters.</a:t>
                </a:r>
              </a:p>
              <a:p>
                <a:r>
                  <a:rPr lang="en-US" altLang="zh-CN" sz="1600" b="0" i="0" u="none" strike="noStrike" kern="1200" baseline="0" dirty="0" smtClean="0">
                    <a:solidFill>
                      <a:schemeClr val="tx1"/>
                    </a:solidFill>
                    <a:effectLst/>
                    <a:latin typeface="+mn-lt"/>
                    <a:ea typeface="+mn-ea"/>
                    <a:cs typeface="+mn-cs"/>
                  </a:rPr>
                  <a:t>Note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that</a:t>
                </a:r>
                <a:r>
                  <a:rPr lang="zh-CN" altLang="en-US" sz="1600" b="0" i="0" u="none" strike="noStrike" kern="1200" baseline="0" dirty="0" smtClean="0">
                    <a:solidFill>
                      <a:schemeClr val="tx1"/>
                    </a:solidFill>
                    <a:effectLst/>
                    <a:latin typeface="+mn-lt"/>
                    <a:ea typeface="+mn-ea"/>
                    <a:cs typeface="+mn-cs"/>
                  </a:rPr>
                  <a:t> </a:t>
                </a:r>
                <a14:m>
                  <m:oMath xmlns:m="http://schemas.openxmlformats.org/officeDocument/2006/math">
                    <m:sSub>
                      <m:sSubPr>
                        <m:ctrlPr>
                          <a:rPr lang="en-US" altLang="zh-CN" sz="1600" i="1" smtClean="0">
                            <a:solidFill>
                              <a:srgbClr val="FF0000"/>
                            </a:solidFill>
                            <a:latin typeface="Cambria Math" panose="02040503050406030204" pitchFamily="18" charset="0"/>
                          </a:rPr>
                        </m:ctrlPr>
                      </m:sSubPr>
                      <m:e>
                        <m:acc>
                          <m:accPr>
                            <m:chr m:val="̃"/>
                            <m:ctrlPr>
                              <a:rPr lang="en-US" altLang="zh-CN" sz="1600" b="1" i="1">
                                <a:solidFill>
                                  <a:srgbClr val="FF0000"/>
                                </a:solidFill>
                                <a:latin typeface="Cambria Math" panose="02040503050406030204" pitchFamily="18" charset="0"/>
                              </a:rPr>
                            </m:ctrlPr>
                          </m:accPr>
                          <m:e>
                            <m:r>
                              <a:rPr lang="en-US" altLang="zh-CN" sz="1600" b="1">
                                <a:solidFill>
                                  <a:srgbClr val="FF0000"/>
                                </a:solidFill>
                                <a:latin typeface="Cambria Math" charset="0"/>
                              </a:rPr>
                              <m:t>𝐠</m:t>
                            </m:r>
                          </m:e>
                        </m:acc>
                      </m:e>
                      <m:sub>
                        <m:r>
                          <a:rPr lang="en-US" altLang="zh-CN" sz="1600" i="1">
                            <a:solidFill>
                              <a:srgbClr val="FF0000"/>
                            </a:solidFill>
                            <a:latin typeface="Cambria Math" charset="0"/>
                          </a:rPr>
                          <m:t>𝑖</m:t>
                        </m:r>
                      </m:sub>
                    </m:sSub>
                  </m:oMath>
                </a14:m>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is</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not</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the</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full</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gradient;</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it’s</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just</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the</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local</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gradient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evaluated</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on</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err="1" smtClean="0">
                    <a:solidFill>
                      <a:schemeClr val="tx1"/>
                    </a:solidFill>
                    <a:effectLst/>
                    <a:latin typeface="+mn-lt"/>
                    <a:ea typeface="+mn-ea"/>
                    <a:cs typeface="+mn-cs"/>
                  </a:rPr>
                  <a:t>i-th</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worker’s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subset</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of</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data.</a:t>
                </a: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这类异步算法在</a:t>
                </a:r>
                <a:r>
                  <a:rPr lang="en-US" altLang="zh-CN" sz="1600" b="0" i="0" u="none" strike="noStrike" kern="1200" dirty="0" smtClean="0">
                    <a:solidFill>
                      <a:schemeClr val="tx1"/>
                    </a:solidFill>
                    <a:effectLst/>
                    <a:latin typeface="+mn-lt"/>
                    <a:ea typeface="+mn-ea"/>
                    <a:cs typeface="+mn-cs"/>
                  </a:rPr>
                  <a:t>2011</a:t>
                </a:r>
                <a:r>
                  <a:rPr lang="zh-CN" altLang="en-US" sz="1600" b="0" i="0" u="none" strike="noStrike" kern="1200" dirty="0" smtClean="0">
                    <a:solidFill>
                      <a:schemeClr val="tx1"/>
                    </a:solidFill>
                    <a:effectLst/>
                    <a:latin typeface="+mn-lt"/>
                    <a:ea typeface="+mn-ea"/>
                    <a:cs typeface="+mn-cs"/>
                  </a:rPr>
                  <a:t>年之后变得流行起来，功劳主要在于</a:t>
                </a:r>
                <a:r>
                  <a:rPr lang="en-US" altLang="zh-CN" sz="1600" b="0" i="0" u="none" strike="noStrike" kern="1200" dirty="0" err="1" smtClean="0">
                    <a:solidFill>
                      <a:schemeClr val="tx1"/>
                    </a:solidFill>
                    <a:effectLst/>
                    <a:latin typeface="+mn-lt"/>
                    <a:ea typeface="+mn-ea"/>
                    <a:cs typeface="+mn-cs"/>
                  </a:rPr>
                  <a:t>Hogwild</a:t>
                </a:r>
                <a:r>
                  <a:rPr lang="zh-CN" altLang="en-US" sz="1600" b="0" i="0" u="none" strike="noStrike" kern="1200" dirty="0" smtClean="0">
                    <a:solidFill>
                      <a:schemeClr val="tx1"/>
                    </a:solidFill>
                    <a:effectLst/>
                    <a:latin typeface="+mn-lt"/>
                    <a:ea typeface="+mn-ea"/>
                    <a:cs typeface="+mn-cs"/>
                  </a:rPr>
                  <a:t>这篇文章。</a:t>
                </a:r>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有一个传言。这个一作牛峰当年在实现并行随机梯度下降</a:t>
                </a:r>
                <a:r>
                  <a:rPr lang="en-US" altLang="zh-CN" sz="1600" b="0" i="0" u="none" strike="noStrike" kern="1200" dirty="0" smtClean="0">
                    <a:solidFill>
                      <a:schemeClr val="tx1"/>
                    </a:solidFill>
                    <a:effectLst/>
                    <a:latin typeface="+mn-lt"/>
                    <a:ea typeface="+mn-ea"/>
                    <a:cs typeface="+mn-cs"/>
                  </a:rPr>
                  <a:t>SGD</a:t>
                </a:r>
                <a:r>
                  <a:rPr lang="zh-CN" altLang="en-US" sz="1600" b="0" i="0" u="none" strike="noStrike" kern="1200" dirty="0" smtClean="0">
                    <a:solidFill>
                      <a:schemeClr val="tx1"/>
                    </a:solidFill>
                    <a:effectLst/>
                    <a:latin typeface="+mn-lt"/>
                    <a:ea typeface="+mn-ea"/>
                    <a:cs typeface="+mn-cs"/>
                  </a:rPr>
                  <a:t>，调代码的时候碰巧把同步锁那一行代码给注释掉了。</a:t>
                </a:r>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从当时的理论上看来，去掉同步锁其实不对，因为没有了同步，算法就不是</a:t>
                </a:r>
                <a:r>
                  <a:rPr lang="en-US" altLang="zh-CN" sz="1600" b="0" i="0" u="none" strike="noStrike" kern="1200" dirty="0" smtClean="0">
                    <a:solidFill>
                      <a:schemeClr val="tx1"/>
                    </a:solidFill>
                    <a:effectLst/>
                    <a:latin typeface="+mn-lt"/>
                    <a:ea typeface="+mn-ea"/>
                    <a:cs typeface="+mn-cs"/>
                  </a:rPr>
                  <a:t>SGD</a:t>
                </a:r>
                <a:r>
                  <a:rPr lang="zh-CN" altLang="en-US" sz="1600" b="0" i="0" u="none" strike="noStrike" kern="1200" dirty="0" smtClean="0">
                    <a:solidFill>
                      <a:schemeClr val="tx1"/>
                    </a:solidFill>
                    <a:effectLst/>
                    <a:latin typeface="+mn-lt"/>
                    <a:ea typeface="+mn-ea"/>
                    <a:cs typeface="+mn-cs"/>
                  </a:rPr>
                  <a:t>了。算法完全不一样了。</a:t>
                </a:r>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但是他发现算法居然收敛了，还比同步的快了</a:t>
                </a:r>
                <a:r>
                  <a:rPr lang="en-US" altLang="zh-CN" sz="1600" b="0" i="0" u="none" strike="noStrike" kern="1200" dirty="0" smtClean="0">
                    <a:solidFill>
                      <a:schemeClr val="tx1"/>
                    </a:solidFill>
                    <a:effectLst/>
                    <a:latin typeface="+mn-lt"/>
                    <a:ea typeface="+mn-ea"/>
                    <a:cs typeface="+mn-cs"/>
                  </a:rPr>
                  <a:t>100</a:t>
                </a:r>
                <a:r>
                  <a:rPr lang="zh-CN" altLang="en-US" sz="1600" b="0" i="0" u="none" strike="noStrike" kern="1200" dirty="0" smtClean="0">
                    <a:solidFill>
                      <a:schemeClr val="tx1"/>
                    </a:solidFill>
                    <a:effectLst/>
                    <a:latin typeface="+mn-lt"/>
                    <a:ea typeface="+mn-ea"/>
                    <a:cs typeface="+mn-cs"/>
                  </a:rPr>
                  <a:t>倍。</a:t>
                </a:r>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牛峰跟三个教授证明出来异步</a:t>
                </a:r>
                <a:r>
                  <a:rPr lang="en-US" altLang="zh-CN" sz="1600" b="0" i="0" u="none" strike="noStrike" kern="1200" dirty="0" smtClean="0">
                    <a:solidFill>
                      <a:schemeClr val="tx1"/>
                    </a:solidFill>
                    <a:effectLst/>
                    <a:latin typeface="+mn-lt"/>
                    <a:ea typeface="+mn-ea"/>
                    <a:cs typeface="+mn-cs"/>
                  </a:rPr>
                  <a:t>SGD</a:t>
                </a:r>
                <a:r>
                  <a:rPr lang="zh-CN" altLang="en-US" sz="1600" b="0" i="0" u="none" strike="noStrike" kern="1200" dirty="0" smtClean="0">
                    <a:solidFill>
                      <a:schemeClr val="tx1"/>
                    </a:solidFill>
                    <a:effectLst/>
                    <a:latin typeface="+mn-lt"/>
                    <a:ea typeface="+mn-ea"/>
                    <a:cs typeface="+mn-cs"/>
                  </a:rPr>
                  <a:t>确实没错，理论上确实能收敛，收敛率还挺快的。</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err="1" smtClean="0">
                    <a:solidFill>
                      <a:schemeClr val="tx1"/>
                    </a:solidFill>
                    <a:effectLst/>
                    <a:latin typeface="+mn-lt"/>
                    <a:ea typeface="+mn-ea"/>
                    <a:cs typeface="+mn-cs"/>
                  </a:rPr>
                  <a:t>Hogwild</a:t>
                </a:r>
                <a:r>
                  <a:rPr lang="zh-CN" altLang="en-US" sz="1600" b="0" i="0" u="none" strike="noStrike" kern="1200" dirty="0" smtClean="0">
                    <a:solidFill>
                      <a:schemeClr val="tx1"/>
                    </a:solidFill>
                    <a:effectLst/>
                    <a:latin typeface="+mn-lt"/>
                    <a:ea typeface="+mn-ea"/>
                    <a:cs typeface="+mn-cs"/>
                  </a:rPr>
                  <a:t>这篇文章是异步算法的经典，如果想做异步算法，这篇文章是必读的。</a:t>
                </a:r>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sz="1600" b="0" i="0" u="none" strike="noStrike" kern="1200" dirty="0" smtClean="0">
                  <a:solidFill>
                    <a:schemeClr val="tx1"/>
                  </a:solidFill>
                  <a:effectLst/>
                  <a:latin typeface="+mn-lt"/>
                  <a:ea typeface="+mn-ea"/>
                  <a:cs typeface="+mn-cs"/>
                </a:endParaRPr>
              </a:p>
              <a:p>
                <a:endParaRPr lang="en-US" sz="1600" b="0" i="0" u="none" strike="noStrike" kern="1200" dirty="0" smtClean="0">
                  <a:solidFill>
                    <a:schemeClr val="tx1"/>
                  </a:solidFill>
                  <a:effectLst/>
                  <a:latin typeface="+mn-lt"/>
                  <a:ea typeface="+mn-ea"/>
                  <a:cs typeface="+mn-cs"/>
                </a:endParaRPr>
              </a:p>
              <a:p>
                <a:r>
                  <a:rPr lang="en-US" sz="1600" dirty="0" smtClean="0"/>
                  <a:t/>
                </a:r>
                <a:br>
                  <a:rPr lang="en-US" sz="1600" dirty="0" smtClean="0"/>
                </a:br>
                <a:endParaRPr lang="en-US" sz="1600" dirty="0"/>
              </a:p>
            </p:txBody>
          </p:sp>
        </mc:Choice>
        <mc:Fallback xmlns="">
          <p:sp>
            <p:nvSpPr>
              <p:cNvPr id="3" name="Notes Placeholder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我们还需要实现</a:t>
                </a:r>
                <a:r>
                  <a:rPr lang="en-US" altLang="zh-CN" sz="1200" b="0" i="0" u="none" strike="noStrike" kern="1200" dirty="0" smtClean="0">
                    <a:solidFill>
                      <a:schemeClr val="tx1"/>
                    </a:solidFill>
                    <a:effectLst/>
                    <a:latin typeface="+mn-lt"/>
                    <a:ea typeface="+mn-ea"/>
                    <a:cs typeface="+mn-cs"/>
                  </a:rPr>
                  <a:t>server</a:t>
                </a:r>
                <a:r>
                  <a:rPr lang="zh-CN" altLang="en-US" sz="1200" b="0" i="0" u="none" strike="noStrike" kern="1200" dirty="0" smtClean="0">
                    <a:solidFill>
                      <a:schemeClr val="tx1"/>
                    </a:solidFill>
                    <a:effectLst/>
                    <a:latin typeface="+mn-lt"/>
                    <a:ea typeface="+mn-ea"/>
                    <a:cs typeface="+mn-cs"/>
                  </a:rPr>
                  <a:t>端的运算。</a:t>
                </a:r>
                <a:endParaRPr lang="en-US" altLang="zh-CN" sz="1200" b="0" i="0" u="none" strike="noStrike"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rPr>
                  <a:t>Server</a:t>
                </a:r>
                <a:r>
                  <a:rPr lang="zh-CN" altLang="en-US" sz="1200" b="0" i="0" u="none" strike="noStrike" kern="1200" dirty="0" smtClean="0">
                    <a:solidFill>
                      <a:schemeClr val="tx1"/>
                    </a:solidFill>
                    <a:effectLst/>
                    <a:latin typeface="+mn-lt"/>
                    <a:ea typeface="+mn-ea"/>
                    <a:cs typeface="+mn-cs"/>
                  </a:rPr>
                  <a:t>监听</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发来的消息。如果</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想要参数</a:t>
                </a:r>
                <a:r>
                  <a:rPr lang="en-US" altLang="zh-CN" sz="1200" b="0" i="0" u="none" strike="noStrike" kern="1200" dirty="0" smtClean="0">
                    <a:solidFill>
                      <a:schemeClr val="tx1"/>
                    </a:solidFill>
                    <a:effectLst/>
                    <a:latin typeface="+mn-lt"/>
                    <a:ea typeface="+mn-ea"/>
                    <a:cs typeface="+mn-cs"/>
                  </a:rPr>
                  <a:t>w</a:t>
                </a:r>
                <a:r>
                  <a:rPr lang="zh-CN" altLang="en-US" sz="1200" b="0" i="0" u="none" strike="noStrike" kern="1200" dirty="0" smtClean="0">
                    <a:solidFill>
                      <a:schemeClr val="tx1"/>
                    </a:solidFill>
                    <a:effectLst/>
                    <a:latin typeface="+mn-lt"/>
                    <a:ea typeface="+mn-ea"/>
                    <a:cs typeface="+mn-cs"/>
                  </a:rPr>
                  <a:t>，就立刻把</a:t>
                </a:r>
                <a:r>
                  <a:rPr lang="en-US" altLang="zh-CN" sz="1200" b="0" i="0" u="none" strike="noStrike" kern="1200" dirty="0" smtClean="0">
                    <a:solidFill>
                      <a:schemeClr val="tx1"/>
                    </a:solidFill>
                    <a:effectLst/>
                    <a:latin typeface="+mn-lt"/>
                    <a:ea typeface="+mn-ea"/>
                    <a:cs typeface="+mn-cs"/>
                  </a:rPr>
                  <a:t>w</a:t>
                </a:r>
                <a:r>
                  <a:rPr lang="zh-CN" altLang="en-US" sz="1200" b="0" i="0" u="none" strike="noStrike" kern="1200" dirty="0" smtClean="0">
                    <a:solidFill>
                      <a:schemeClr val="tx1"/>
                    </a:solidFill>
                    <a:effectLst/>
                    <a:latin typeface="+mn-lt"/>
                    <a:ea typeface="+mn-ea"/>
                    <a:cs typeface="+mn-cs"/>
                  </a:rPr>
                  <a:t>发给</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如果</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传回来一个梯度</a:t>
                </a:r>
                <a:r>
                  <a:rPr lang="en-US" altLang="zh-CN" b="1" i="0">
                    <a:solidFill>
                      <a:srgbClr val="FF0000"/>
                    </a:solidFill>
                    <a:latin typeface="Cambria Math" charset="0"/>
                  </a:rPr>
                  <a:t>𝐠 ̃</a:t>
                </a:r>
                <a:r>
                  <a:rPr lang="en-US" altLang="zh-CN" b="1" i="0" smtClean="0">
                    <a:solidFill>
                      <a:srgbClr val="FF0000"/>
                    </a:solidFill>
                    <a:latin typeface="Cambria Math" charset="0"/>
                  </a:rPr>
                  <a:t>_</a:t>
                </a:r>
                <a:r>
                  <a:rPr lang="en-US" altLang="zh-CN" b="0" i="0" smtClean="0">
                    <a:solidFill>
                      <a:srgbClr val="FF0000"/>
                    </a:solidFill>
                    <a:latin typeface="Cambria Math" charset="0"/>
                  </a:rPr>
                  <a:t>𝑖</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server</a:t>
                </a:r>
                <a:r>
                  <a:rPr lang="zh-CN" altLang="en-US" sz="1200" b="0" i="0" u="none" strike="noStrike" kern="1200" dirty="0" smtClean="0">
                    <a:solidFill>
                      <a:schemeClr val="tx1"/>
                    </a:solidFill>
                    <a:effectLst/>
                    <a:latin typeface="+mn-lt"/>
                    <a:ea typeface="+mn-ea"/>
                    <a:cs typeface="+mn-cs"/>
                  </a:rPr>
                  <a:t>就立刻用这个梯度</a:t>
                </a:r>
                <a:r>
                  <a:rPr lang="en-US" altLang="zh-CN" b="1" i="0">
                    <a:solidFill>
                      <a:srgbClr val="FF0000"/>
                    </a:solidFill>
                    <a:latin typeface="Cambria Math" charset="0"/>
                  </a:rPr>
                  <a:t>𝐠 ̃</a:t>
                </a:r>
                <a:r>
                  <a:rPr lang="en-US" altLang="zh-CN" b="1" i="0" smtClean="0">
                    <a:solidFill>
                      <a:srgbClr val="FF0000"/>
                    </a:solidFill>
                    <a:latin typeface="Cambria Math" charset="0"/>
                  </a:rPr>
                  <a:t>_</a:t>
                </a:r>
                <a:r>
                  <a:rPr lang="en-US" altLang="zh-CN" b="0" i="0" smtClean="0">
                    <a:solidFill>
                      <a:srgbClr val="FF0000"/>
                    </a:solidFill>
                    <a:latin typeface="Cambria Math" charset="0"/>
                  </a:rPr>
                  <a:t>𝑖</a:t>
                </a:r>
                <a:r>
                  <a:rPr lang="zh-CN" altLang="en-US" sz="1200" b="0" i="0" u="none" strike="noStrike" kern="1200" dirty="0" smtClean="0">
                    <a:solidFill>
                      <a:schemeClr val="tx1"/>
                    </a:solidFill>
                    <a:effectLst/>
                    <a:latin typeface="+mn-lt"/>
                    <a:ea typeface="+mn-ea"/>
                    <a:cs typeface="+mn-cs"/>
                  </a:rPr>
                  <a:t>来更新一下参数</a:t>
                </a:r>
                <a:r>
                  <a:rPr lang="en-US" altLang="zh-CN" sz="1200" b="0" i="0" u="none" strike="noStrike" kern="1200" dirty="0" smtClean="0">
                    <a:solidFill>
                      <a:schemeClr val="tx1"/>
                    </a:solidFill>
                    <a:effectLst/>
                    <a:latin typeface="+mn-lt"/>
                    <a:ea typeface="+mn-ea"/>
                    <a:cs typeface="+mn-cs"/>
                  </a:rPr>
                  <a:t>w</a:t>
                </a:r>
                <a:r>
                  <a:rPr lang="zh-CN" altLang="en-US" sz="1200" b="0" i="0" u="none" strike="noStrike" kern="1200" dirty="0" smtClean="0">
                    <a:solidFill>
                      <a:schemeClr val="tx1"/>
                    </a:solidFill>
                    <a:effectLst/>
                    <a:latin typeface="+mn-lt"/>
                    <a:ea typeface="+mn-ea"/>
                    <a:cs typeface="+mn-cs"/>
                  </a:rPr>
                  <a:t>。</a:t>
                </a:r>
                <a:endParaRPr lang="en-US" altLang="zh-CN" sz="1200" b="0" i="0" u="none" strike="noStrike"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rPr>
                  <a:t>server</a:t>
                </a:r>
                <a:r>
                  <a:rPr lang="zh-CN" altLang="en-US" sz="1200" b="0" i="0" u="none" strike="noStrike" kern="1200" dirty="0" smtClean="0">
                    <a:solidFill>
                      <a:schemeClr val="tx1"/>
                    </a:solidFill>
                    <a:effectLst/>
                    <a:latin typeface="+mn-lt"/>
                    <a:ea typeface="+mn-ea"/>
                    <a:cs typeface="+mn-cs"/>
                  </a:rPr>
                  <a:t>端做这样一个随机梯度下降；这里</a:t>
                </a:r>
                <a:r>
                  <a:rPr lang="en-US" altLang="zh-CN" sz="1200" b="0" i="0" u="none" strike="noStrike" kern="1200" dirty="0" smtClean="0">
                    <a:solidFill>
                      <a:schemeClr val="tx1"/>
                    </a:solidFill>
                    <a:effectLst/>
                    <a:latin typeface="+mn-lt"/>
                    <a:ea typeface="+mn-ea"/>
                    <a:cs typeface="+mn-cs"/>
                  </a:rPr>
                  <a:t>alpha</a:t>
                </a:r>
                <a:r>
                  <a:rPr lang="zh-CN" altLang="en-US" sz="1200" b="0" i="0" u="none" strike="noStrike" kern="1200" dirty="0" smtClean="0">
                    <a:solidFill>
                      <a:schemeClr val="tx1"/>
                    </a:solidFill>
                    <a:effectLst/>
                    <a:latin typeface="+mn-lt"/>
                    <a:ea typeface="+mn-ea"/>
                    <a:cs typeface="+mn-cs"/>
                  </a:rPr>
                  <a:t>叫做步长或者叫做学习率。</a:t>
                </a:r>
                <a:endParaRPr lang="en-US" altLang="zh-CN" sz="1200" b="0" i="0" u="none" strike="noStrike"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rPr>
                  <a:t>======</a:t>
                </a:r>
              </a:p>
              <a:p>
                <a:r>
                  <a:rPr lang="zh-CN" altLang="en-US" sz="1200" b="0" i="0" u="none" strike="noStrike" kern="1200" dirty="0" smtClean="0">
                    <a:solidFill>
                      <a:schemeClr val="tx1"/>
                    </a:solidFill>
                    <a:effectLst/>
                    <a:latin typeface="+mn-lt"/>
                    <a:ea typeface="+mn-ea"/>
                    <a:cs typeface="+mn-cs"/>
                  </a:rPr>
                  <a:t>这类异步算法在</a:t>
                </a:r>
                <a:r>
                  <a:rPr lang="en-US" altLang="zh-CN" sz="1200" b="0" i="0" u="none" strike="noStrike" kern="1200" dirty="0" smtClean="0">
                    <a:solidFill>
                      <a:schemeClr val="tx1"/>
                    </a:solidFill>
                    <a:effectLst/>
                    <a:latin typeface="+mn-lt"/>
                    <a:ea typeface="+mn-ea"/>
                    <a:cs typeface="+mn-cs"/>
                  </a:rPr>
                  <a:t>2011</a:t>
                </a:r>
                <a:r>
                  <a:rPr lang="zh-CN" altLang="en-US" sz="1200" b="0" i="0" u="none" strike="noStrike" kern="1200" dirty="0" smtClean="0">
                    <a:solidFill>
                      <a:schemeClr val="tx1"/>
                    </a:solidFill>
                    <a:effectLst/>
                    <a:latin typeface="+mn-lt"/>
                    <a:ea typeface="+mn-ea"/>
                    <a:cs typeface="+mn-cs"/>
                  </a:rPr>
                  <a:t>年之后变得流行起来，功劳主要在于</a:t>
                </a:r>
                <a:r>
                  <a:rPr lang="en-US" altLang="zh-CN" sz="1200" b="0" i="0" u="none" strike="noStrike" kern="1200" dirty="0" err="1" smtClean="0">
                    <a:solidFill>
                      <a:schemeClr val="tx1"/>
                    </a:solidFill>
                    <a:effectLst/>
                    <a:latin typeface="+mn-lt"/>
                    <a:ea typeface="+mn-ea"/>
                    <a:cs typeface="+mn-cs"/>
                  </a:rPr>
                  <a:t>Hogwild</a:t>
                </a:r>
                <a:r>
                  <a:rPr lang="zh-CN" altLang="en-US" sz="1200" b="0" i="0" u="none" strike="noStrike" kern="1200" dirty="0" smtClean="0">
                    <a:solidFill>
                      <a:schemeClr val="tx1"/>
                    </a:solidFill>
                    <a:effectLst/>
                    <a:latin typeface="+mn-lt"/>
                    <a:ea typeface="+mn-ea"/>
                    <a:cs typeface="+mn-cs"/>
                  </a:rPr>
                  <a:t>这篇文章。</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有一个传言。这个一作牛峰当年在实现并行随机梯度下降</a:t>
                </a:r>
                <a:r>
                  <a:rPr lang="en-US" altLang="zh-CN" sz="1200" b="0" i="0" u="none" strike="noStrike" kern="1200" dirty="0" smtClean="0">
                    <a:solidFill>
                      <a:schemeClr val="tx1"/>
                    </a:solidFill>
                    <a:effectLst/>
                    <a:latin typeface="+mn-lt"/>
                    <a:ea typeface="+mn-ea"/>
                    <a:cs typeface="+mn-cs"/>
                  </a:rPr>
                  <a:t>SGD</a:t>
                </a:r>
                <a:r>
                  <a:rPr lang="zh-CN" altLang="en-US" sz="1200" b="0" i="0" u="none" strike="noStrike" kern="1200" dirty="0" smtClean="0">
                    <a:solidFill>
                      <a:schemeClr val="tx1"/>
                    </a:solidFill>
                    <a:effectLst/>
                    <a:latin typeface="+mn-lt"/>
                    <a:ea typeface="+mn-ea"/>
                    <a:cs typeface="+mn-cs"/>
                  </a:rPr>
                  <a:t>，调代码的时候碰巧把同步锁那一行代码给注释掉了。</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从当时的理论上看来，去掉同步锁其实不对，因为没有了同步，算法就不是</a:t>
                </a:r>
                <a:r>
                  <a:rPr lang="en-US" altLang="zh-CN" sz="1200" b="0" i="0" u="none" strike="noStrike" kern="1200" dirty="0" smtClean="0">
                    <a:solidFill>
                      <a:schemeClr val="tx1"/>
                    </a:solidFill>
                    <a:effectLst/>
                    <a:latin typeface="+mn-lt"/>
                    <a:ea typeface="+mn-ea"/>
                    <a:cs typeface="+mn-cs"/>
                  </a:rPr>
                  <a:t>SGD</a:t>
                </a:r>
                <a:r>
                  <a:rPr lang="zh-CN" altLang="en-US" sz="1200" b="0" i="0" u="none" strike="noStrike" kern="1200" dirty="0" smtClean="0">
                    <a:solidFill>
                      <a:schemeClr val="tx1"/>
                    </a:solidFill>
                    <a:effectLst/>
                    <a:latin typeface="+mn-lt"/>
                    <a:ea typeface="+mn-ea"/>
                    <a:cs typeface="+mn-cs"/>
                  </a:rPr>
                  <a:t>了。算法完全不一样了。</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但是他发现算法居然收敛了，还比同步的快了</a:t>
                </a:r>
                <a:r>
                  <a:rPr lang="en-US" altLang="zh-CN" sz="1200" b="0" i="0" u="none" strike="noStrike" kern="1200" dirty="0" smtClean="0">
                    <a:solidFill>
                      <a:schemeClr val="tx1"/>
                    </a:solidFill>
                    <a:effectLst/>
                    <a:latin typeface="+mn-lt"/>
                    <a:ea typeface="+mn-ea"/>
                    <a:cs typeface="+mn-cs"/>
                  </a:rPr>
                  <a:t>100</a:t>
                </a:r>
                <a:r>
                  <a:rPr lang="zh-CN" altLang="en-US" sz="1200" b="0" i="0" u="none" strike="noStrike" kern="1200" dirty="0" smtClean="0">
                    <a:solidFill>
                      <a:schemeClr val="tx1"/>
                    </a:solidFill>
                    <a:effectLst/>
                    <a:latin typeface="+mn-lt"/>
                    <a:ea typeface="+mn-ea"/>
                    <a:cs typeface="+mn-cs"/>
                  </a:rPr>
                  <a:t>倍。</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牛峰跟三个教授证明出来异步</a:t>
                </a:r>
                <a:r>
                  <a:rPr lang="en-US" altLang="zh-CN" sz="1200" b="0" i="0" u="none" strike="noStrike" kern="1200" dirty="0" smtClean="0">
                    <a:solidFill>
                      <a:schemeClr val="tx1"/>
                    </a:solidFill>
                    <a:effectLst/>
                    <a:latin typeface="+mn-lt"/>
                    <a:ea typeface="+mn-ea"/>
                    <a:cs typeface="+mn-cs"/>
                  </a:rPr>
                  <a:t>SGD</a:t>
                </a:r>
                <a:r>
                  <a:rPr lang="zh-CN" altLang="en-US" sz="1200" b="0" i="0" u="none" strike="noStrike" kern="1200" dirty="0" smtClean="0">
                    <a:solidFill>
                      <a:schemeClr val="tx1"/>
                    </a:solidFill>
                    <a:effectLst/>
                    <a:latin typeface="+mn-lt"/>
                    <a:ea typeface="+mn-ea"/>
                    <a:cs typeface="+mn-cs"/>
                  </a:rPr>
                  <a:t>确实没错，理论上确实能收敛，收敛率还挺快的。</a:t>
                </a:r>
                <a:endParaRPr lang="en-US" altLang="zh-CN" sz="1200" b="0" i="0" u="none" strike="noStrike" kern="1200" dirty="0" smtClean="0">
                  <a:solidFill>
                    <a:schemeClr val="tx1"/>
                  </a:solidFill>
                  <a:effectLst/>
                  <a:latin typeface="+mn-lt"/>
                  <a:ea typeface="+mn-ea"/>
                  <a:cs typeface="+mn-cs"/>
                </a:endParaRPr>
              </a:p>
              <a:p>
                <a:r>
                  <a:rPr lang="en-US" altLang="zh-CN" sz="1200" b="0" i="0" u="none" strike="noStrike" kern="1200" dirty="0" err="1" smtClean="0">
                    <a:solidFill>
                      <a:schemeClr val="tx1"/>
                    </a:solidFill>
                    <a:effectLst/>
                    <a:latin typeface="+mn-lt"/>
                    <a:ea typeface="+mn-ea"/>
                    <a:cs typeface="+mn-cs"/>
                  </a:rPr>
                  <a:t>Hogwild</a:t>
                </a:r>
                <a:r>
                  <a:rPr lang="zh-CN" altLang="en-US" sz="1200" b="0" i="0" u="none" strike="noStrike" kern="1200" dirty="0" smtClean="0">
                    <a:solidFill>
                      <a:schemeClr val="tx1"/>
                    </a:solidFill>
                    <a:effectLst/>
                    <a:latin typeface="+mn-lt"/>
                    <a:ea typeface="+mn-ea"/>
                    <a:cs typeface="+mn-cs"/>
                  </a:rPr>
                  <a:t>这篇文章是异步算法的经典，如果想做异步算法，这篇文章是必读的。</a:t>
                </a:r>
                <a:endParaRPr lang="en-US" altLang="zh-CN" sz="1200" b="0" i="0" u="none" strike="noStrike" kern="1200" dirty="0" smtClean="0">
                  <a:solidFill>
                    <a:schemeClr val="tx1"/>
                  </a:solidFill>
                  <a:effectLst/>
                  <a:latin typeface="+mn-lt"/>
                  <a:ea typeface="+mn-ea"/>
                  <a:cs typeface="+mn-cs"/>
                </a:endParaRPr>
              </a:p>
              <a:p>
                <a:endParaRPr lang="en-US" altLang="zh-CN" sz="1200" b="0" i="0" u="none" strike="noStrike" kern="1200" dirty="0" smtClean="0">
                  <a:solidFill>
                    <a:schemeClr val="tx1"/>
                  </a:solidFill>
                  <a:effectLst/>
                  <a:latin typeface="+mn-lt"/>
                  <a:ea typeface="+mn-ea"/>
                  <a:cs typeface="+mn-cs"/>
                </a:endParaRPr>
              </a:p>
              <a:p>
                <a:endParaRPr lang="en-US" altLang="zh-CN" sz="1200" b="0" i="0" u="none" strike="noStrike"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rPr>
                  <a:t>======</a:t>
                </a:r>
              </a:p>
              <a:p>
                <a:r>
                  <a:rPr lang="en-US" altLang="zh-CN" sz="1200" b="0" i="0" u="none" strike="noStrike" kern="1200" dirty="0" err="1" smtClean="0">
                    <a:solidFill>
                      <a:schemeClr val="tx1"/>
                    </a:solidFill>
                    <a:effectLst/>
                    <a:latin typeface="+mn-lt"/>
                    <a:ea typeface="+mn-ea"/>
                    <a:cs typeface="+mn-cs"/>
                  </a:rPr>
                  <a:t>Niu</a:t>
                </a:r>
                <a:r>
                  <a:rPr lang="zh-CN" altLang="en-US" sz="1200" b="0" i="0" u="none" strike="noStrike"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first author of the original </a:t>
                </a:r>
                <a:r>
                  <a:rPr lang="en-US" sz="1200" b="0" i="0" kern="1200" dirty="0" err="1" smtClean="0">
                    <a:solidFill>
                      <a:schemeClr val="tx1"/>
                    </a:solidFill>
                    <a:effectLst/>
                    <a:latin typeface="+mn-lt"/>
                    <a:ea typeface="+mn-ea"/>
                    <a:cs typeface="+mn-cs"/>
                  </a:rPr>
                  <a:t>Hogwild</a:t>
                </a:r>
                <a:r>
                  <a:rPr lang="en-US" sz="1200" b="0" i="0" kern="1200" dirty="0" smtClean="0">
                    <a:solidFill>
                      <a:schemeClr val="tx1"/>
                    </a:solidFill>
                    <a:effectLst/>
                    <a:latin typeface="+mn-lt"/>
                    <a:ea typeface="+mn-ea"/>
                    <a:cs typeface="+mn-cs"/>
                  </a:rPr>
                  <a:t>! paper) was working on trying to get SGD to go fast. He decided to comment out the locking mechanism in the code (maybe out of curiosity or maybe he was just debugging). The algorithm not only worked, but it also happened to be </a:t>
                </a:r>
                <a:r>
                  <a:rPr lang="en-US" sz="1200" b="0" i="0" u="none" strike="noStrike" kern="1200" dirty="0" smtClean="0">
                    <a:solidFill>
                      <a:schemeClr val="tx1"/>
                    </a:solidFill>
                    <a:effectLst/>
                    <a:latin typeface="+mn-lt"/>
                    <a:ea typeface="+mn-ea"/>
                    <a:cs typeface="+mn-cs"/>
                    <a:hlinkClick r:id="rId4"/>
                  </a:rPr>
                  <a:t>100x faster</a:t>
                </a:r>
                <a:r>
                  <a:rPr lang="en-US" sz="1200" b="0" i="0" kern="1200" dirty="0" smtClean="0">
                    <a:solidFill>
                      <a:schemeClr val="tx1"/>
                    </a:solidFill>
                    <a:effectLst/>
                    <a:latin typeface="+mn-lt"/>
                    <a:ea typeface="+mn-ea"/>
                    <a:cs typeface="+mn-cs"/>
                  </a:rPr>
                  <a:t>. The fact that it worked was no coincidence. He and his co-authors were able to prove that this lock-free madness was not only fast, but also mathematically efficient.</a:t>
                </a:r>
              </a:p>
              <a:p>
                <a:r>
                  <a:rPr lang="en-US" dirty="0" smtClean="0"/>
                  <a:t/>
                </a:r>
                <a:br>
                  <a:rPr lang="en-US" dirty="0" smtClean="0"/>
                </a:br>
                <a:endParaRPr lang="en-US" dirty="0"/>
              </a:p>
            </p:txBody>
          </p:sp>
        </mc:Fallback>
      </mc:AlternateContent>
      <p:sp>
        <p:nvSpPr>
          <p:cNvPr id="4" name="Slide Number Placeholder 3"/>
          <p:cNvSpPr>
            <a:spLocks noGrp="1"/>
          </p:cNvSpPr>
          <p:nvPr>
            <p:ph type="sldNum" sz="quarter" idx="10"/>
          </p:nvPr>
        </p:nvSpPr>
        <p:spPr/>
        <p:txBody>
          <a:bodyPr/>
          <a:lstStyle/>
          <a:p>
            <a:fld id="{9D1F8700-0BCC-BB42-8973-85E47E56BF7B}" type="slidenum">
              <a:rPr lang="en-US" smtClean="0"/>
              <a:t>13</a:t>
            </a:fld>
            <a:endParaRPr lang="en-US"/>
          </a:p>
        </p:txBody>
      </p:sp>
    </p:spTree>
    <p:extLst>
      <p:ext uri="{BB962C8B-B14F-4D97-AF65-F5344CB8AC3E}">
        <p14:creationId xmlns:p14="http://schemas.microsoft.com/office/powerpoint/2010/main" val="1147971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sz="1600" b="0" i="0" u="none" strike="noStrike" kern="1200" baseline="0" dirty="0" smtClean="0">
                    <a:solidFill>
                      <a:schemeClr val="tx1"/>
                    </a:solidFill>
                    <a:effectLst/>
                    <a:latin typeface="+mn-lt"/>
                    <a:ea typeface="+mn-ea"/>
                    <a:cs typeface="+mn-cs"/>
                  </a:rPr>
                  <a:t>This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kind</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of</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asynchronous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algorithm</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gets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popular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after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err="1" smtClean="0">
                    <a:solidFill>
                      <a:schemeClr val="tx1"/>
                    </a:solidFill>
                    <a:effectLst/>
                    <a:latin typeface="+mn-lt"/>
                    <a:ea typeface="+mn-ea"/>
                    <a:cs typeface="+mn-cs"/>
                  </a:rPr>
                  <a:t>Hogwild</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paper.</a:t>
                </a:r>
              </a:p>
              <a:p>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algorithm</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is</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earlier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than</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the</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parameter</a:t>
                </a:r>
                <a:r>
                  <a:rPr lang="zh-CN" altLang="en-US" sz="1600" b="0" i="0" u="none" strike="noStrike" kern="1200" baseline="0" dirty="0" smtClean="0">
                    <a:solidFill>
                      <a:schemeClr val="tx1"/>
                    </a:solidFill>
                    <a:effectLst/>
                    <a:latin typeface="+mn-lt"/>
                    <a:ea typeface="+mn-ea"/>
                    <a:cs typeface="+mn-cs"/>
                  </a:rPr>
                  <a:t> </a:t>
                </a:r>
                <a:r>
                  <a:rPr lang="en-US" altLang="zh-CN" sz="1600" b="0" i="0" u="none" strike="noStrike" kern="1200" baseline="0" dirty="0" smtClean="0">
                    <a:solidFill>
                      <a:schemeClr val="tx1"/>
                    </a:solidFill>
                    <a:effectLst/>
                    <a:latin typeface="+mn-lt"/>
                    <a:ea typeface="+mn-ea"/>
                    <a:cs typeface="+mn-cs"/>
                  </a:rPr>
                  <a:t>server.</a:t>
                </a:r>
                <a:endParaRPr lang="en-US" altLang="zh-CN" sz="16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dirty="0" err="1" smtClean="0">
                    <a:solidFill>
                      <a:schemeClr val="tx1"/>
                    </a:solidFill>
                    <a:effectLst/>
                    <a:latin typeface="+mn-lt"/>
                    <a:ea typeface="+mn-ea"/>
                    <a:cs typeface="+mn-cs"/>
                  </a:rPr>
                  <a:t>Niu</a:t>
                </a:r>
                <a:r>
                  <a:rPr lang="zh-CN" altLang="en-US" sz="1600" b="0" i="0" u="none" strike="noStrike" kern="1200" dirty="0" smtClean="0">
                    <a:solidFill>
                      <a:schemeClr val="tx1"/>
                    </a:solidFill>
                    <a:effectLst/>
                    <a:latin typeface="+mn-lt"/>
                    <a:ea typeface="+mn-ea"/>
                    <a:cs typeface="+mn-cs"/>
                  </a:rPr>
                  <a:t> </a:t>
                </a:r>
                <a:r>
                  <a:rPr lang="en-US" altLang="zh-CN" sz="1600" b="0" i="0" u="none" strike="noStrike" kern="1200" dirty="0" smtClean="0">
                    <a:solidFill>
                      <a:schemeClr val="tx1"/>
                    </a:solidFill>
                    <a:effectLst/>
                    <a:latin typeface="+mn-lt"/>
                    <a:ea typeface="+mn-ea"/>
                    <a:cs typeface="+mn-cs"/>
                  </a:rPr>
                  <a:t>is</a:t>
                </a:r>
                <a:r>
                  <a:rPr lang="zh-CN" altLang="en-US" sz="1600" b="0" i="0" u="none" strike="noStrike" kern="1200" baseline="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the first author of the original </a:t>
                </a:r>
                <a:r>
                  <a:rPr lang="en-US" sz="1600" b="0" i="0" kern="1200" dirty="0" err="1" smtClean="0">
                    <a:solidFill>
                      <a:schemeClr val="tx1"/>
                    </a:solidFill>
                    <a:effectLst/>
                    <a:latin typeface="+mn-lt"/>
                    <a:ea typeface="+mn-ea"/>
                    <a:cs typeface="+mn-cs"/>
                  </a:rPr>
                  <a:t>Hogwild</a:t>
                </a:r>
                <a:r>
                  <a:rPr lang="en-US" sz="1600" b="0" i="0" kern="1200" dirty="0" smtClean="0">
                    <a:solidFill>
                      <a:schemeClr val="tx1"/>
                    </a:solidFill>
                    <a:effectLst/>
                    <a:latin typeface="+mn-lt"/>
                    <a:ea typeface="+mn-ea"/>
                    <a:cs typeface="+mn-cs"/>
                  </a:rPr>
                  <a:t>! paper</a:t>
                </a:r>
                <a:r>
                  <a:rPr lang="en-US" altLang="zh-CN" sz="16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i="0" kern="1200" dirty="0" smtClean="0">
                    <a:solidFill>
                      <a:schemeClr val="tx1"/>
                    </a:solidFill>
                    <a:effectLst/>
                    <a:latin typeface="+mn-lt"/>
                    <a:ea typeface="+mn-ea"/>
                    <a:cs typeface="+mn-cs"/>
                  </a:rPr>
                  <a:t>He</a:t>
                </a:r>
                <a:r>
                  <a:rPr lang="zh-CN" altLang="en-US" sz="1600" b="0" i="0" kern="1200" baseline="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was trying to get SGD to go fast.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mn-lt"/>
                    <a:ea typeface="+mn-ea"/>
                    <a:cs typeface="+mn-cs"/>
                  </a:rPr>
                  <a:t>He decided to comment out the locking mechanism in the code (maybe out of curiosity or maybe he was just debugging).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mn-lt"/>
                    <a:ea typeface="+mn-ea"/>
                    <a:cs typeface="+mn-cs"/>
                  </a:rPr>
                  <a:t>The algorithm not only worked, but it also happened to be </a:t>
                </a:r>
                <a:r>
                  <a:rPr lang="en-US" sz="1600" b="0" i="0" u="none" strike="noStrike" kern="1200" dirty="0" smtClean="0">
                    <a:solidFill>
                      <a:schemeClr val="tx1"/>
                    </a:solidFill>
                    <a:effectLst/>
                    <a:latin typeface="+mn-lt"/>
                    <a:ea typeface="+mn-ea"/>
                    <a:cs typeface="+mn-cs"/>
                    <a:hlinkClick r:id="rId3"/>
                  </a:rPr>
                  <a:t>100x faster</a:t>
                </a:r>
                <a:r>
                  <a:rPr lang="en-US" sz="1600" b="0" i="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mn-lt"/>
                    <a:ea typeface="+mn-ea"/>
                    <a:cs typeface="+mn-cs"/>
                  </a:rPr>
                  <a:t>The fact that it worked was no coincidence.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mn-lt"/>
                    <a:ea typeface="+mn-ea"/>
                    <a:cs typeface="+mn-cs"/>
                  </a:rPr>
                  <a:t>He and his co-authors </a:t>
                </a:r>
                <a:r>
                  <a:rPr lang="en-US" altLang="zh-CN" sz="1600" b="0" i="0" kern="1200" dirty="0" smtClean="0">
                    <a:solidFill>
                      <a:schemeClr val="tx1"/>
                    </a:solidFill>
                    <a:effectLst/>
                    <a:latin typeface="+mn-lt"/>
                    <a:ea typeface="+mn-ea"/>
                    <a:cs typeface="+mn-cs"/>
                  </a:rPr>
                  <a:t>proved</a:t>
                </a:r>
                <a:r>
                  <a:rPr lang="zh-CN" altLang="en-US" sz="1600" b="0" i="0" kern="120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that this lock-free madness was not only fast, but also mathematically efficient.</a:t>
                </a: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这类异步算法在</a:t>
                </a:r>
                <a:r>
                  <a:rPr lang="en-US" altLang="zh-CN" sz="1600" b="0" i="0" u="none" strike="noStrike" kern="1200" dirty="0" smtClean="0">
                    <a:solidFill>
                      <a:schemeClr val="tx1"/>
                    </a:solidFill>
                    <a:effectLst/>
                    <a:latin typeface="+mn-lt"/>
                    <a:ea typeface="+mn-ea"/>
                    <a:cs typeface="+mn-cs"/>
                  </a:rPr>
                  <a:t>2011</a:t>
                </a:r>
                <a:r>
                  <a:rPr lang="zh-CN" altLang="en-US" sz="1600" b="0" i="0" u="none" strike="noStrike" kern="1200" dirty="0" smtClean="0">
                    <a:solidFill>
                      <a:schemeClr val="tx1"/>
                    </a:solidFill>
                    <a:effectLst/>
                    <a:latin typeface="+mn-lt"/>
                    <a:ea typeface="+mn-ea"/>
                    <a:cs typeface="+mn-cs"/>
                  </a:rPr>
                  <a:t>年之后变得流行起来，功劳主要在于</a:t>
                </a:r>
                <a:r>
                  <a:rPr lang="en-US" altLang="zh-CN" sz="1600" b="0" i="0" u="none" strike="noStrike" kern="1200" dirty="0" err="1" smtClean="0">
                    <a:solidFill>
                      <a:schemeClr val="tx1"/>
                    </a:solidFill>
                    <a:effectLst/>
                    <a:latin typeface="+mn-lt"/>
                    <a:ea typeface="+mn-ea"/>
                    <a:cs typeface="+mn-cs"/>
                  </a:rPr>
                  <a:t>Hogwild</a:t>
                </a:r>
                <a:r>
                  <a:rPr lang="zh-CN" altLang="en-US" sz="1600" b="0" i="0" u="none" strike="noStrike" kern="1200" dirty="0" smtClean="0">
                    <a:solidFill>
                      <a:schemeClr val="tx1"/>
                    </a:solidFill>
                    <a:effectLst/>
                    <a:latin typeface="+mn-lt"/>
                    <a:ea typeface="+mn-ea"/>
                    <a:cs typeface="+mn-cs"/>
                  </a:rPr>
                  <a:t>这篇文章。</a:t>
                </a:r>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有一个传言。这个一作牛峰当年在实现并行随机梯度下降</a:t>
                </a:r>
                <a:r>
                  <a:rPr lang="en-US" altLang="zh-CN" sz="1600" b="0" i="0" u="none" strike="noStrike" kern="1200" dirty="0" smtClean="0">
                    <a:solidFill>
                      <a:schemeClr val="tx1"/>
                    </a:solidFill>
                    <a:effectLst/>
                    <a:latin typeface="+mn-lt"/>
                    <a:ea typeface="+mn-ea"/>
                    <a:cs typeface="+mn-cs"/>
                  </a:rPr>
                  <a:t>SGD</a:t>
                </a:r>
                <a:r>
                  <a:rPr lang="zh-CN" altLang="en-US" sz="1600" b="0" i="0" u="none" strike="noStrike" kern="1200" dirty="0" smtClean="0">
                    <a:solidFill>
                      <a:schemeClr val="tx1"/>
                    </a:solidFill>
                    <a:effectLst/>
                    <a:latin typeface="+mn-lt"/>
                    <a:ea typeface="+mn-ea"/>
                    <a:cs typeface="+mn-cs"/>
                  </a:rPr>
                  <a:t>，调代码的时候碰巧把同步锁那一行代码给注释掉了。</a:t>
                </a:r>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从当时的理论上看来，去掉同步锁其实不对，因为没有了同步，算法就不是</a:t>
                </a:r>
                <a:r>
                  <a:rPr lang="en-US" altLang="zh-CN" sz="1600" b="0" i="0" u="none" strike="noStrike" kern="1200" dirty="0" smtClean="0">
                    <a:solidFill>
                      <a:schemeClr val="tx1"/>
                    </a:solidFill>
                    <a:effectLst/>
                    <a:latin typeface="+mn-lt"/>
                    <a:ea typeface="+mn-ea"/>
                    <a:cs typeface="+mn-cs"/>
                  </a:rPr>
                  <a:t>SGD</a:t>
                </a:r>
                <a:r>
                  <a:rPr lang="zh-CN" altLang="en-US" sz="1600" b="0" i="0" u="none" strike="noStrike" kern="1200" dirty="0" smtClean="0">
                    <a:solidFill>
                      <a:schemeClr val="tx1"/>
                    </a:solidFill>
                    <a:effectLst/>
                    <a:latin typeface="+mn-lt"/>
                    <a:ea typeface="+mn-ea"/>
                    <a:cs typeface="+mn-cs"/>
                  </a:rPr>
                  <a:t>了。算法完全不一样了。</a:t>
                </a:r>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但是他发现算法居然收敛了，还比同步的快了</a:t>
                </a:r>
                <a:r>
                  <a:rPr lang="en-US" altLang="zh-CN" sz="1600" b="0" i="0" u="none" strike="noStrike" kern="1200" dirty="0" smtClean="0">
                    <a:solidFill>
                      <a:schemeClr val="tx1"/>
                    </a:solidFill>
                    <a:effectLst/>
                    <a:latin typeface="+mn-lt"/>
                    <a:ea typeface="+mn-ea"/>
                    <a:cs typeface="+mn-cs"/>
                  </a:rPr>
                  <a:t>100</a:t>
                </a:r>
                <a:r>
                  <a:rPr lang="zh-CN" altLang="en-US" sz="1600" b="0" i="0" u="none" strike="noStrike" kern="1200" dirty="0" smtClean="0">
                    <a:solidFill>
                      <a:schemeClr val="tx1"/>
                    </a:solidFill>
                    <a:effectLst/>
                    <a:latin typeface="+mn-lt"/>
                    <a:ea typeface="+mn-ea"/>
                    <a:cs typeface="+mn-cs"/>
                  </a:rPr>
                  <a:t>倍。</a:t>
                </a:r>
                <a:endParaRPr lang="en-US" altLang="zh-CN" sz="1600" b="0" i="0" u="none" strike="noStrike" kern="1200" dirty="0" smtClean="0">
                  <a:solidFill>
                    <a:schemeClr val="tx1"/>
                  </a:solidFill>
                  <a:effectLst/>
                  <a:latin typeface="+mn-lt"/>
                  <a:ea typeface="+mn-ea"/>
                  <a:cs typeface="+mn-cs"/>
                </a:endParaRPr>
              </a:p>
              <a:p>
                <a:r>
                  <a:rPr lang="zh-CN" altLang="en-US" sz="1600" b="0" i="0" u="none" strike="noStrike" kern="1200" dirty="0" smtClean="0">
                    <a:solidFill>
                      <a:schemeClr val="tx1"/>
                    </a:solidFill>
                    <a:effectLst/>
                    <a:latin typeface="+mn-lt"/>
                    <a:ea typeface="+mn-ea"/>
                    <a:cs typeface="+mn-cs"/>
                  </a:rPr>
                  <a:t>牛峰跟三个教授证明出来异步</a:t>
                </a:r>
                <a:r>
                  <a:rPr lang="en-US" altLang="zh-CN" sz="1600" b="0" i="0" u="none" strike="noStrike" kern="1200" dirty="0" smtClean="0">
                    <a:solidFill>
                      <a:schemeClr val="tx1"/>
                    </a:solidFill>
                    <a:effectLst/>
                    <a:latin typeface="+mn-lt"/>
                    <a:ea typeface="+mn-ea"/>
                    <a:cs typeface="+mn-cs"/>
                  </a:rPr>
                  <a:t>SGD</a:t>
                </a:r>
                <a:r>
                  <a:rPr lang="zh-CN" altLang="en-US" sz="1600" b="0" i="0" u="none" strike="noStrike" kern="1200" dirty="0" smtClean="0">
                    <a:solidFill>
                      <a:schemeClr val="tx1"/>
                    </a:solidFill>
                    <a:effectLst/>
                    <a:latin typeface="+mn-lt"/>
                    <a:ea typeface="+mn-ea"/>
                    <a:cs typeface="+mn-cs"/>
                  </a:rPr>
                  <a:t>确实没错，理论上确实能收敛，收敛率还挺快的。</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err="1" smtClean="0">
                    <a:solidFill>
                      <a:schemeClr val="tx1"/>
                    </a:solidFill>
                    <a:effectLst/>
                    <a:latin typeface="+mn-lt"/>
                    <a:ea typeface="+mn-ea"/>
                    <a:cs typeface="+mn-cs"/>
                  </a:rPr>
                  <a:t>Hogwild</a:t>
                </a:r>
                <a:r>
                  <a:rPr lang="zh-CN" altLang="en-US" sz="1600" b="0" i="0" u="none" strike="noStrike" kern="1200" dirty="0" smtClean="0">
                    <a:solidFill>
                      <a:schemeClr val="tx1"/>
                    </a:solidFill>
                    <a:effectLst/>
                    <a:latin typeface="+mn-lt"/>
                    <a:ea typeface="+mn-ea"/>
                    <a:cs typeface="+mn-cs"/>
                  </a:rPr>
                  <a:t>这篇文章是异步算法的经典，如果想做异步算法，这篇文章是必读的。</a:t>
                </a:r>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endParaRPr lang="en-US" altLang="zh-CN" sz="1600" b="0" i="0" u="none" strike="noStrike" kern="1200" dirty="0" smtClean="0">
                  <a:solidFill>
                    <a:schemeClr val="tx1"/>
                  </a:solidFill>
                  <a:effectLst/>
                  <a:latin typeface="+mn-lt"/>
                  <a:ea typeface="+mn-ea"/>
                  <a:cs typeface="+mn-cs"/>
                </a:endParaRPr>
              </a:p>
              <a:p>
                <a:r>
                  <a:rPr lang="en-US" sz="1600" dirty="0" smtClean="0"/>
                  <a:t/>
                </a:r>
                <a:br>
                  <a:rPr lang="en-US" sz="1600" dirty="0" smtClean="0"/>
                </a:br>
                <a:endParaRPr lang="en-US" sz="1600" dirty="0"/>
              </a:p>
            </p:txBody>
          </p:sp>
        </mc:Choice>
        <mc:Fallback xmlns="">
          <p:sp>
            <p:nvSpPr>
              <p:cNvPr id="3" name="Notes Placeholder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我们还需要实现</a:t>
                </a:r>
                <a:r>
                  <a:rPr lang="en-US" altLang="zh-CN" sz="1200" b="0" i="0" u="none" strike="noStrike" kern="1200" dirty="0" smtClean="0">
                    <a:solidFill>
                      <a:schemeClr val="tx1"/>
                    </a:solidFill>
                    <a:effectLst/>
                    <a:latin typeface="+mn-lt"/>
                    <a:ea typeface="+mn-ea"/>
                    <a:cs typeface="+mn-cs"/>
                  </a:rPr>
                  <a:t>server</a:t>
                </a:r>
                <a:r>
                  <a:rPr lang="zh-CN" altLang="en-US" sz="1200" b="0" i="0" u="none" strike="noStrike" kern="1200" dirty="0" smtClean="0">
                    <a:solidFill>
                      <a:schemeClr val="tx1"/>
                    </a:solidFill>
                    <a:effectLst/>
                    <a:latin typeface="+mn-lt"/>
                    <a:ea typeface="+mn-ea"/>
                    <a:cs typeface="+mn-cs"/>
                  </a:rPr>
                  <a:t>端的运算。</a:t>
                </a:r>
                <a:endParaRPr lang="en-US" altLang="zh-CN" sz="1200" b="0" i="0" u="none" strike="noStrike"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rPr>
                  <a:t>Server</a:t>
                </a:r>
                <a:r>
                  <a:rPr lang="zh-CN" altLang="en-US" sz="1200" b="0" i="0" u="none" strike="noStrike" kern="1200" dirty="0" smtClean="0">
                    <a:solidFill>
                      <a:schemeClr val="tx1"/>
                    </a:solidFill>
                    <a:effectLst/>
                    <a:latin typeface="+mn-lt"/>
                    <a:ea typeface="+mn-ea"/>
                    <a:cs typeface="+mn-cs"/>
                  </a:rPr>
                  <a:t>监听</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发来的消息。如果</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想要参数</a:t>
                </a:r>
                <a:r>
                  <a:rPr lang="en-US" altLang="zh-CN" sz="1200" b="0" i="0" u="none" strike="noStrike" kern="1200" dirty="0" smtClean="0">
                    <a:solidFill>
                      <a:schemeClr val="tx1"/>
                    </a:solidFill>
                    <a:effectLst/>
                    <a:latin typeface="+mn-lt"/>
                    <a:ea typeface="+mn-ea"/>
                    <a:cs typeface="+mn-cs"/>
                  </a:rPr>
                  <a:t>w</a:t>
                </a:r>
                <a:r>
                  <a:rPr lang="zh-CN" altLang="en-US" sz="1200" b="0" i="0" u="none" strike="noStrike" kern="1200" dirty="0" smtClean="0">
                    <a:solidFill>
                      <a:schemeClr val="tx1"/>
                    </a:solidFill>
                    <a:effectLst/>
                    <a:latin typeface="+mn-lt"/>
                    <a:ea typeface="+mn-ea"/>
                    <a:cs typeface="+mn-cs"/>
                  </a:rPr>
                  <a:t>，就立刻把</a:t>
                </a:r>
                <a:r>
                  <a:rPr lang="en-US" altLang="zh-CN" sz="1200" b="0" i="0" u="none" strike="noStrike" kern="1200" dirty="0" smtClean="0">
                    <a:solidFill>
                      <a:schemeClr val="tx1"/>
                    </a:solidFill>
                    <a:effectLst/>
                    <a:latin typeface="+mn-lt"/>
                    <a:ea typeface="+mn-ea"/>
                    <a:cs typeface="+mn-cs"/>
                  </a:rPr>
                  <a:t>w</a:t>
                </a:r>
                <a:r>
                  <a:rPr lang="zh-CN" altLang="en-US" sz="1200" b="0" i="0" u="none" strike="noStrike" kern="1200" dirty="0" smtClean="0">
                    <a:solidFill>
                      <a:schemeClr val="tx1"/>
                    </a:solidFill>
                    <a:effectLst/>
                    <a:latin typeface="+mn-lt"/>
                    <a:ea typeface="+mn-ea"/>
                    <a:cs typeface="+mn-cs"/>
                  </a:rPr>
                  <a:t>发给</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如果</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传回来一个梯度</a:t>
                </a:r>
                <a:r>
                  <a:rPr lang="en-US" altLang="zh-CN" b="1" i="0">
                    <a:solidFill>
                      <a:srgbClr val="FF0000"/>
                    </a:solidFill>
                    <a:latin typeface="Cambria Math" charset="0"/>
                  </a:rPr>
                  <a:t>𝐠 ̃</a:t>
                </a:r>
                <a:r>
                  <a:rPr lang="en-US" altLang="zh-CN" b="1" i="0" smtClean="0">
                    <a:solidFill>
                      <a:srgbClr val="FF0000"/>
                    </a:solidFill>
                    <a:latin typeface="Cambria Math" charset="0"/>
                  </a:rPr>
                  <a:t>_</a:t>
                </a:r>
                <a:r>
                  <a:rPr lang="en-US" altLang="zh-CN" b="0" i="0" smtClean="0">
                    <a:solidFill>
                      <a:srgbClr val="FF0000"/>
                    </a:solidFill>
                    <a:latin typeface="Cambria Math" charset="0"/>
                  </a:rPr>
                  <a:t>𝑖</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server</a:t>
                </a:r>
                <a:r>
                  <a:rPr lang="zh-CN" altLang="en-US" sz="1200" b="0" i="0" u="none" strike="noStrike" kern="1200" dirty="0" smtClean="0">
                    <a:solidFill>
                      <a:schemeClr val="tx1"/>
                    </a:solidFill>
                    <a:effectLst/>
                    <a:latin typeface="+mn-lt"/>
                    <a:ea typeface="+mn-ea"/>
                    <a:cs typeface="+mn-cs"/>
                  </a:rPr>
                  <a:t>就立刻用这个梯度</a:t>
                </a:r>
                <a:r>
                  <a:rPr lang="en-US" altLang="zh-CN" b="1" i="0">
                    <a:solidFill>
                      <a:srgbClr val="FF0000"/>
                    </a:solidFill>
                    <a:latin typeface="Cambria Math" charset="0"/>
                  </a:rPr>
                  <a:t>𝐠 ̃</a:t>
                </a:r>
                <a:r>
                  <a:rPr lang="en-US" altLang="zh-CN" b="1" i="0" smtClean="0">
                    <a:solidFill>
                      <a:srgbClr val="FF0000"/>
                    </a:solidFill>
                    <a:latin typeface="Cambria Math" charset="0"/>
                  </a:rPr>
                  <a:t>_</a:t>
                </a:r>
                <a:r>
                  <a:rPr lang="en-US" altLang="zh-CN" b="0" i="0" smtClean="0">
                    <a:solidFill>
                      <a:srgbClr val="FF0000"/>
                    </a:solidFill>
                    <a:latin typeface="Cambria Math" charset="0"/>
                  </a:rPr>
                  <a:t>𝑖</a:t>
                </a:r>
                <a:r>
                  <a:rPr lang="zh-CN" altLang="en-US" sz="1200" b="0" i="0" u="none" strike="noStrike" kern="1200" dirty="0" smtClean="0">
                    <a:solidFill>
                      <a:schemeClr val="tx1"/>
                    </a:solidFill>
                    <a:effectLst/>
                    <a:latin typeface="+mn-lt"/>
                    <a:ea typeface="+mn-ea"/>
                    <a:cs typeface="+mn-cs"/>
                  </a:rPr>
                  <a:t>来更新一下参数</a:t>
                </a:r>
                <a:r>
                  <a:rPr lang="en-US" altLang="zh-CN" sz="1200" b="0" i="0" u="none" strike="noStrike" kern="1200" dirty="0" smtClean="0">
                    <a:solidFill>
                      <a:schemeClr val="tx1"/>
                    </a:solidFill>
                    <a:effectLst/>
                    <a:latin typeface="+mn-lt"/>
                    <a:ea typeface="+mn-ea"/>
                    <a:cs typeface="+mn-cs"/>
                  </a:rPr>
                  <a:t>w</a:t>
                </a:r>
                <a:r>
                  <a:rPr lang="zh-CN" altLang="en-US" sz="1200" b="0" i="0" u="none" strike="noStrike" kern="1200" dirty="0" smtClean="0">
                    <a:solidFill>
                      <a:schemeClr val="tx1"/>
                    </a:solidFill>
                    <a:effectLst/>
                    <a:latin typeface="+mn-lt"/>
                    <a:ea typeface="+mn-ea"/>
                    <a:cs typeface="+mn-cs"/>
                  </a:rPr>
                  <a:t>。</a:t>
                </a:r>
                <a:endParaRPr lang="en-US" altLang="zh-CN" sz="1200" b="0" i="0" u="none" strike="noStrike"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rPr>
                  <a:t>server</a:t>
                </a:r>
                <a:r>
                  <a:rPr lang="zh-CN" altLang="en-US" sz="1200" b="0" i="0" u="none" strike="noStrike" kern="1200" dirty="0" smtClean="0">
                    <a:solidFill>
                      <a:schemeClr val="tx1"/>
                    </a:solidFill>
                    <a:effectLst/>
                    <a:latin typeface="+mn-lt"/>
                    <a:ea typeface="+mn-ea"/>
                    <a:cs typeface="+mn-cs"/>
                  </a:rPr>
                  <a:t>端做这样一个随机梯度下降；这里</a:t>
                </a:r>
                <a:r>
                  <a:rPr lang="en-US" altLang="zh-CN" sz="1200" b="0" i="0" u="none" strike="noStrike" kern="1200" dirty="0" smtClean="0">
                    <a:solidFill>
                      <a:schemeClr val="tx1"/>
                    </a:solidFill>
                    <a:effectLst/>
                    <a:latin typeface="+mn-lt"/>
                    <a:ea typeface="+mn-ea"/>
                    <a:cs typeface="+mn-cs"/>
                  </a:rPr>
                  <a:t>alpha</a:t>
                </a:r>
                <a:r>
                  <a:rPr lang="zh-CN" altLang="en-US" sz="1200" b="0" i="0" u="none" strike="noStrike" kern="1200" dirty="0" smtClean="0">
                    <a:solidFill>
                      <a:schemeClr val="tx1"/>
                    </a:solidFill>
                    <a:effectLst/>
                    <a:latin typeface="+mn-lt"/>
                    <a:ea typeface="+mn-ea"/>
                    <a:cs typeface="+mn-cs"/>
                  </a:rPr>
                  <a:t>叫做步长或者叫做学习率。</a:t>
                </a:r>
                <a:endParaRPr lang="en-US" altLang="zh-CN" sz="1200" b="0" i="0" u="none" strike="noStrike"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rPr>
                  <a:t>======</a:t>
                </a:r>
              </a:p>
              <a:p>
                <a:r>
                  <a:rPr lang="zh-CN" altLang="en-US" sz="1200" b="0" i="0" u="none" strike="noStrike" kern="1200" dirty="0" smtClean="0">
                    <a:solidFill>
                      <a:schemeClr val="tx1"/>
                    </a:solidFill>
                    <a:effectLst/>
                    <a:latin typeface="+mn-lt"/>
                    <a:ea typeface="+mn-ea"/>
                    <a:cs typeface="+mn-cs"/>
                  </a:rPr>
                  <a:t>这类异步算法在</a:t>
                </a:r>
                <a:r>
                  <a:rPr lang="en-US" altLang="zh-CN" sz="1200" b="0" i="0" u="none" strike="noStrike" kern="1200" dirty="0" smtClean="0">
                    <a:solidFill>
                      <a:schemeClr val="tx1"/>
                    </a:solidFill>
                    <a:effectLst/>
                    <a:latin typeface="+mn-lt"/>
                    <a:ea typeface="+mn-ea"/>
                    <a:cs typeface="+mn-cs"/>
                  </a:rPr>
                  <a:t>2011</a:t>
                </a:r>
                <a:r>
                  <a:rPr lang="zh-CN" altLang="en-US" sz="1200" b="0" i="0" u="none" strike="noStrike" kern="1200" dirty="0" smtClean="0">
                    <a:solidFill>
                      <a:schemeClr val="tx1"/>
                    </a:solidFill>
                    <a:effectLst/>
                    <a:latin typeface="+mn-lt"/>
                    <a:ea typeface="+mn-ea"/>
                    <a:cs typeface="+mn-cs"/>
                  </a:rPr>
                  <a:t>年之后变得流行起来，功劳主要在于</a:t>
                </a:r>
                <a:r>
                  <a:rPr lang="en-US" altLang="zh-CN" sz="1200" b="0" i="0" u="none" strike="noStrike" kern="1200" dirty="0" err="1" smtClean="0">
                    <a:solidFill>
                      <a:schemeClr val="tx1"/>
                    </a:solidFill>
                    <a:effectLst/>
                    <a:latin typeface="+mn-lt"/>
                    <a:ea typeface="+mn-ea"/>
                    <a:cs typeface="+mn-cs"/>
                  </a:rPr>
                  <a:t>Hogwild</a:t>
                </a:r>
                <a:r>
                  <a:rPr lang="zh-CN" altLang="en-US" sz="1200" b="0" i="0" u="none" strike="noStrike" kern="1200" dirty="0" smtClean="0">
                    <a:solidFill>
                      <a:schemeClr val="tx1"/>
                    </a:solidFill>
                    <a:effectLst/>
                    <a:latin typeface="+mn-lt"/>
                    <a:ea typeface="+mn-ea"/>
                    <a:cs typeface="+mn-cs"/>
                  </a:rPr>
                  <a:t>这篇文章。</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有一个传言。这个一作牛峰当年在实现并行随机梯度下降</a:t>
                </a:r>
                <a:r>
                  <a:rPr lang="en-US" altLang="zh-CN" sz="1200" b="0" i="0" u="none" strike="noStrike" kern="1200" dirty="0" smtClean="0">
                    <a:solidFill>
                      <a:schemeClr val="tx1"/>
                    </a:solidFill>
                    <a:effectLst/>
                    <a:latin typeface="+mn-lt"/>
                    <a:ea typeface="+mn-ea"/>
                    <a:cs typeface="+mn-cs"/>
                  </a:rPr>
                  <a:t>SGD</a:t>
                </a:r>
                <a:r>
                  <a:rPr lang="zh-CN" altLang="en-US" sz="1200" b="0" i="0" u="none" strike="noStrike" kern="1200" dirty="0" smtClean="0">
                    <a:solidFill>
                      <a:schemeClr val="tx1"/>
                    </a:solidFill>
                    <a:effectLst/>
                    <a:latin typeface="+mn-lt"/>
                    <a:ea typeface="+mn-ea"/>
                    <a:cs typeface="+mn-cs"/>
                  </a:rPr>
                  <a:t>，调代码的时候碰巧把同步锁那一行代码给注释掉了。</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从当时的理论上看来，去掉同步锁其实不对，因为没有了同步，算法就不是</a:t>
                </a:r>
                <a:r>
                  <a:rPr lang="en-US" altLang="zh-CN" sz="1200" b="0" i="0" u="none" strike="noStrike" kern="1200" dirty="0" smtClean="0">
                    <a:solidFill>
                      <a:schemeClr val="tx1"/>
                    </a:solidFill>
                    <a:effectLst/>
                    <a:latin typeface="+mn-lt"/>
                    <a:ea typeface="+mn-ea"/>
                    <a:cs typeface="+mn-cs"/>
                  </a:rPr>
                  <a:t>SGD</a:t>
                </a:r>
                <a:r>
                  <a:rPr lang="zh-CN" altLang="en-US" sz="1200" b="0" i="0" u="none" strike="noStrike" kern="1200" dirty="0" smtClean="0">
                    <a:solidFill>
                      <a:schemeClr val="tx1"/>
                    </a:solidFill>
                    <a:effectLst/>
                    <a:latin typeface="+mn-lt"/>
                    <a:ea typeface="+mn-ea"/>
                    <a:cs typeface="+mn-cs"/>
                  </a:rPr>
                  <a:t>了。算法完全不一样了。</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但是他发现算法居然收敛了，还比同步的快了</a:t>
                </a:r>
                <a:r>
                  <a:rPr lang="en-US" altLang="zh-CN" sz="1200" b="0" i="0" u="none" strike="noStrike" kern="1200" dirty="0" smtClean="0">
                    <a:solidFill>
                      <a:schemeClr val="tx1"/>
                    </a:solidFill>
                    <a:effectLst/>
                    <a:latin typeface="+mn-lt"/>
                    <a:ea typeface="+mn-ea"/>
                    <a:cs typeface="+mn-cs"/>
                  </a:rPr>
                  <a:t>100</a:t>
                </a:r>
                <a:r>
                  <a:rPr lang="zh-CN" altLang="en-US" sz="1200" b="0" i="0" u="none" strike="noStrike" kern="1200" dirty="0" smtClean="0">
                    <a:solidFill>
                      <a:schemeClr val="tx1"/>
                    </a:solidFill>
                    <a:effectLst/>
                    <a:latin typeface="+mn-lt"/>
                    <a:ea typeface="+mn-ea"/>
                    <a:cs typeface="+mn-cs"/>
                  </a:rPr>
                  <a:t>倍。</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牛峰跟三个教授证明出来异步</a:t>
                </a:r>
                <a:r>
                  <a:rPr lang="en-US" altLang="zh-CN" sz="1200" b="0" i="0" u="none" strike="noStrike" kern="1200" dirty="0" smtClean="0">
                    <a:solidFill>
                      <a:schemeClr val="tx1"/>
                    </a:solidFill>
                    <a:effectLst/>
                    <a:latin typeface="+mn-lt"/>
                    <a:ea typeface="+mn-ea"/>
                    <a:cs typeface="+mn-cs"/>
                  </a:rPr>
                  <a:t>SGD</a:t>
                </a:r>
                <a:r>
                  <a:rPr lang="zh-CN" altLang="en-US" sz="1200" b="0" i="0" u="none" strike="noStrike" kern="1200" dirty="0" smtClean="0">
                    <a:solidFill>
                      <a:schemeClr val="tx1"/>
                    </a:solidFill>
                    <a:effectLst/>
                    <a:latin typeface="+mn-lt"/>
                    <a:ea typeface="+mn-ea"/>
                    <a:cs typeface="+mn-cs"/>
                  </a:rPr>
                  <a:t>确实没错，理论上确实能收敛，收敛率还挺快的。</a:t>
                </a:r>
                <a:endParaRPr lang="en-US" altLang="zh-CN" sz="1200" b="0" i="0" u="none" strike="noStrike" kern="1200" dirty="0" smtClean="0">
                  <a:solidFill>
                    <a:schemeClr val="tx1"/>
                  </a:solidFill>
                  <a:effectLst/>
                  <a:latin typeface="+mn-lt"/>
                  <a:ea typeface="+mn-ea"/>
                  <a:cs typeface="+mn-cs"/>
                </a:endParaRPr>
              </a:p>
              <a:p>
                <a:r>
                  <a:rPr lang="en-US" altLang="zh-CN" sz="1200" b="0" i="0" u="none" strike="noStrike" kern="1200" dirty="0" err="1" smtClean="0">
                    <a:solidFill>
                      <a:schemeClr val="tx1"/>
                    </a:solidFill>
                    <a:effectLst/>
                    <a:latin typeface="+mn-lt"/>
                    <a:ea typeface="+mn-ea"/>
                    <a:cs typeface="+mn-cs"/>
                  </a:rPr>
                  <a:t>Hogwild</a:t>
                </a:r>
                <a:r>
                  <a:rPr lang="zh-CN" altLang="en-US" sz="1200" b="0" i="0" u="none" strike="noStrike" kern="1200" dirty="0" smtClean="0">
                    <a:solidFill>
                      <a:schemeClr val="tx1"/>
                    </a:solidFill>
                    <a:effectLst/>
                    <a:latin typeface="+mn-lt"/>
                    <a:ea typeface="+mn-ea"/>
                    <a:cs typeface="+mn-cs"/>
                  </a:rPr>
                  <a:t>这篇文章是异步算法的经典，如果想做异步算法，这篇文章是必读的。</a:t>
                </a:r>
                <a:endParaRPr lang="en-US" altLang="zh-CN" sz="1200" b="0" i="0" u="none" strike="noStrike" kern="1200" dirty="0" smtClean="0">
                  <a:solidFill>
                    <a:schemeClr val="tx1"/>
                  </a:solidFill>
                  <a:effectLst/>
                  <a:latin typeface="+mn-lt"/>
                  <a:ea typeface="+mn-ea"/>
                  <a:cs typeface="+mn-cs"/>
                </a:endParaRPr>
              </a:p>
              <a:p>
                <a:endParaRPr lang="en-US" altLang="zh-CN" sz="1200" b="0" i="0" u="none" strike="noStrike" kern="1200" dirty="0" smtClean="0">
                  <a:solidFill>
                    <a:schemeClr val="tx1"/>
                  </a:solidFill>
                  <a:effectLst/>
                  <a:latin typeface="+mn-lt"/>
                  <a:ea typeface="+mn-ea"/>
                  <a:cs typeface="+mn-cs"/>
                </a:endParaRPr>
              </a:p>
              <a:p>
                <a:endParaRPr lang="en-US" altLang="zh-CN" sz="1200" b="0" i="0" u="none" strike="noStrike"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rPr>
                  <a:t>======</a:t>
                </a:r>
              </a:p>
              <a:p>
                <a:r>
                  <a:rPr lang="en-US" altLang="zh-CN" sz="1200" b="0" i="0" u="none" strike="noStrike" kern="1200" dirty="0" err="1" smtClean="0">
                    <a:solidFill>
                      <a:schemeClr val="tx1"/>
                    </a:solidFill>
                    <a:effectLst/>
                    <a:latin typeface="+mn-lt"/>
                    <a:ea typeface="+mn-ea"/>
                    <a:cs typeface="+mn-cs"/>
                  </a:rPr>
                  <a:t>Niu</a:t>
                </a:r>
                <a:r>
                  <a:rPr lang="zh-CN" altLang="en-US" sz="1200" b="0" i="0" u="none" strike="noStrike"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first author of the original </a:t>
                </a:r>
                <a:r>
                  <a:rPr lang="en-US" sz="1200" b="0" i="0" kern="1200" dirty="0" err="1" smtClean="0">
                    <a:solidFill>
                      <a:schemeClr val="tx1"/>
                    </a:solidFill>
                    <a:effectLst/>
                    <a:latin typeface="+mn-lt"/>
                    <a:ea typeface="+mn-ea"/>
                    <a:cs typeface="+mn-cs"/>
                  </a:rPr>
                  <a:t>Hogwild</a:t>
                </a:r>
                <a:r>
                  <a:rPr lang="en-US" sz="1200" b="0" i="0" kern="1200" dirty="0" smtClean="0">
                    <a:solidFill>
                      <a:schemeClr val="tx1"/>
                    </a:solidFill>
                    <a:effectLst/>
                    <a:latin typeface="+mn-lt"/>
                    <a:ea typeface="+mn-ea"/>
                    <a:cs typeface="+mn-cs"/>
                  </a:rPr>
                  <a:t>! paper) was working on trying to get SGD to go fast. He decided to comment out the locking mechanism in the code (maybe out of curiosity or maybe he was just debugging). The algorithm not only worked, but it also happened to be </a:t>
                </a:r>
                <a:r>
                  <a:rPr lang="en-US" sz="1200" b="0" i="0" u="none" strike="noStrike" kern="1200" dirty="0" smtClean="0">
                    <a:solidFill>
                      <a:schemeClr val="tx1"/>
                    </a:solidFill>
                    <a:effectLst/>
                    <a:latin typeface="+mn-lt"/>
                    <a:ea typeface="+mn-ea"/>
                    <a:cs typeface="+mn-cs"/>
                    <a:hlinkClick r:id="rId4"/>
                  </a:rPr>
                  <a:t>100x faster</a:t>
                </a:r>
                <a:r>
                  <a:rPr lang="en-US" sz="1200" b="0" i="0" kern="1200" dirty="0" smtClean="0">
                    <a:solidFill>
                      <a:schemeClr val="tx1"/>
                    </a:solidFill>
                    <a:effectLst/>
                    <a:latin typeface="+mn-lt"/>
                    <a:ea typeface="+mn-ea"/>
                    <a:cs typeface="+mn-cs"/>
                  </a:rPr>
                  <a:t>. The fact that it worked was no coincidence. He and his co-authors were able to prove that this lock-free madness was not only fast, but also mathematically efficient.</a:t>
                </a:r>
              </a:p>
              <a:p>
                <a:r>
                  <a:rPr lang="en-US" dirty="0" smtClean="0"/>
                  <a:t/>
                </a:r>
                <a:br>
                  <a:rPr lang="en-US" dirty="0" smtClean="0"/>
                </a:br>
                <a:endParaRPr lang="en-US" dirty="0"/>
              </a:p>
            </p:txBody>
          </p:sp>
        </mc:Fallback>
      </mc:AlternateContent>
      <p:sp>
        <p:nvSpPr>
          <p:cNvPr id="4" name="Slide Number Placeholder 3"/>
          <p:cNvSpPr>
            <a:spLocks noGrp="1"/>
          </p:cNvSpPr>
          <p:nvPr>
            <p:ph type="sldNum" sz="quarter" idx="10"/>
          </p:nvPr>
        </p:nvSpPr>
        <p:spPr/>
        <p:txBody>
          <a:bodyPr/>
          <a:lstStyle/>
          <a:p>
            <a:fld id="{9D1F8700-0BCC-BB42-8973-85E47E56BF7B}" type="slidenum">
              <a:rPr lang="en-US" smtClean="0"/>
              <a:t>14</a:t>
            </a:fld>
            <a:endParaRPr lang="en-US"/>
          </a:p>
        </p:txBody>
      </p:sp>
    </p:spTree>
    <p:extLst>
      <p:ext uri="{BB962C8B-B14F-4D97-AF65-F5344CB8AC3E}">
        <p14:creationId xmlns:p14="http://schemas.microsoft.com/office/powerpoint/2010/main" val="708877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Here</a:t>
            </a:r>
            <a:r>
              <a:rPr lang="zh-CN" altLang="en-US" sz="1600" dirty="0" smtClean="0"/>
              <a:t> </a:t>
            </a:r>
            <a:r>
              <a:rPr lang="en-US" altLang="zh-CN" sz="1600" dirty="0" smtClean="0"/>
              <a:t>are</a:t>
            </a:r>
            <a:r>
              <a:rPr lang="zh-CN" altLang="en-US" sz="1600" dirty="0" smtClean="0"/>
              <a:t> </a:t>
            </a:r>
            <a:r>
              <a:rPr lang="en-US" altLang="zh-CN" sz="1600" dirty="0" smtClean="0"/>
              <a:t>the</a:t>
            </a:r>
            <a:r>
              <a:rPr lang="zh-CN" altLang="en-US" sz="1600" dirty="0" smtClean="0"/>
              <a:t> </a:t>
            </a:r>
            <a:r>
              <a:rPr lang="en-US" altLang="zh-CN" sz="1600" dirty="0" smtClean="0"/>
              <a:t>upsides</a:t>
            </a:r>
            <a:r>
              <a:rPr lang="zh-CN" altLang="en-US" sz="1600" dirty="0" smtClean="0"/>
              <a:t> </a:t>
            </a:r>
            <a:r>
              <a:rPr lang="en-US" altLang="zh-CN" sz="1600" dirty="0" smtClean="0"/>
              <a:t>and</a:t>
            </a:r>
            <a:r>
              <a:rPr lang="zh-CN" altLang="en-US" sz="1600" dirty="0" smtClean="0"/>
              <a:t> </a:t>
            </a:r>
            <a:r>
              <a:rPr lang="en-US" altLang="zh-CN" sz="1600" dirty="0" smtClean="0"/>
              <a:t>downsides</a:t>
            </a:r>
            <a:r>
              <a:rPr lang="zh-CN" altLang="en-US" sz="1600" dirty="0" smtClean="0"/>
              <a:t> </a:t>
            </a:r>
            <a:r>
              <a:rPr lang="en-US" altLang="zh-CN" sz="1600" dirty="0" smtClean="0"/>
              <a:t>of</a:t>
            </a:r>
            <a:r>
              <a:rPr lang="zh-CN" altLang="en-US" sz="1600" dirty="0" smtClean="0"/>
              <a:t> </a:t>
            </a:r>
            <a:r>
              <a:rPr lang="en-US" altLang="zh-CN" sz="1600" dirty="0" smtClean="0"/>
              <a:t>asynchronous</a:t>
            </a:r>
            <a:r>
              <a:rPr lang="zh-CN" altLang="en-US" sz="1600" baseline="0" dirty="0" smtClean="0"/>
              <a:t> </a:t>
            </a:r>
            <a:r>
              <a:rPr lang="en-US" altLang="zh-CN" sz="1600" baseline="0" dirty="0" smtClean="0"/>
              <a:t>algorithms.</a:t>
            </a:r>
          </a:p>
          <a:p>
            <a:r>
              <a:rPr lang="en-US" altLang="zh-CN" sz="1600" baseline="0" dirty="0" smtClean="0"/>
              <a:t>In</a:t>
            </a:r>
            <a:r>
              <a:rPr lang="zh-CN" altLang="en-US" sz="1600" baseline="0" dirty="0" smtClean="0"/>
              <a:t> </a:t>
            </a:r>
            <a:r>
              <a:rPr lang="en-US" altLang="zh-CN" sz="1600" baseline="0" dirty="0" smtClean="0"/>
              <a:t>practice,</a:t>
            </a:r>
            <a:r>
              <a:rPr lang="zh-CN" altLang="en-US" sz="1600" baseline="0" dirty="0" smtClean="0"/>
              <a:t> </a:t>
            </a:r>
            <a:r>
              <a:rPr lang="en-US" altLang="zh-CN" sz="1600" baseline="0" dirty="0" smtClean="0"/>
              <a:t>when</a:t>
            </a:r>
            <a:r>
              <a:rPr lang="zh-CN" altLang="en-US" sz="1600" baseline="0" dirty="0" smtClean="0"/>
              <a:t> </a:t>
            </a:r>
            <a:r>
              <a:rPr lang="en-US" altLang="zh-CN" sz="1600" baseline="0" dirty="0" smtClean="0"/>
              <a:t>you</a:t>
            </a:r>
            <a:r>
              <a:rPr lang="zh-CN" altLang="en-US" sz="1600" baseline="0" dirty="0" smtClean="0"/>
              <a:t> </a:t>
            </a:r>
            <a:r>
              <a:rPr lang="en-US" altLang="zh-CN" sz="1600" baseline="0" dirty="0" smtClean="0"/>
              <a:t>measure</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wall</a:t>
            </a:r>
            <a:r>
              <a:rPr lang="zh-CN" altLang="en-US" sz="1600" baseline="0" dirty="0" smtClean="0"/>
              <a:t> </a:t>
            </a:r>
            <a:r>
              <a:rPr lang="en-US" altLang="zh-CN" sz="1600" baseline="0" dirty="0" smtClean="0"/>
              <a:t>clock</a:t>
            </a:r>
            <a:r>
              <a:rPr lang="zh-CN" altLang="en-US" sz="1600" baseline="0" dirty="0" smtClean="0"/>
              <a:t> </a:t>
            </a:r>
            <a:r>
              <a:rPr lang="en-US" altLang="zh-CN" sz="1600" baseline="0" dirty="0" smtClean="0"/>
              <a:t>time,</a:t>
            </a:r>
            <a:r>
              <a:rPr lang="zh-CN" altLang="en-US" sz="1600" baseline="0" dirty="0" smtClean="0"/>
              <a:t> </a:t>
            </a:r>
            <a:r>
              <a:rPr lang="en-US" altLang="zh-CN" sz="1600" baseline="0" dirty="0" smtClean="0"/>
              <a:t>asynchronous</a:t>
            </a:r>
            <a:r>
              <a:rPr lang="zh-CN" altLang="en-US" sz="1600" baseline="0" dirty="0" smtClean="0"/>
              <a:t> </a:t>
            </a:r>
            <a:r>
              <a:rPr lang="en-US" altLang="zh-CN" sz="1600" baseline="0" dirty="0" smtClean="0"/>
              <a:t>algorithms</a:t>
            </a:r>
            <a:r>
              <a:rPr lang="zh-CN" altLang="en-US" sz="1600" baseline="0" dirty="0" smtClean="0"/>
              <a:t> </a:t>
            </a:r>
            <a:r>
              <a:rPr lang="en-US" altLang="zh-CN" sz="1600" baseline="0" dirty="0" smtClean="0"/>
              <a:t>are</a:t>
            </a:r>
            <a:r>
              <a:rPr lang="zh-CN" altLang="en-US" sz="1600" baseline="0" dirty="0" smtClean="0"/>
              <a:t> </a:t>
            </a:r>
            <a:r>
              <a:rPr lang="en-US" altLang="zh-CN" sz="1600" baseline="0" dirty="0" smtClean="0"/>
              <a:t>faster</a:t>
            </a:r>
            <a:r>
              <a:rPr lang="zh-CN" altLang="en-US" sz="1600" baseline="0" dirty="0" smtClean="0"/>
              <a:t> </a:t>
            </a:r>
            <a:r>
              <a:rPr lang="en-US" altLang="zh-CN" sz="1600" baseline="0" dirty="0" smtClean="0"/>
              <a:t>than</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synchronous</a:t>
            </a:r>
            <a:r>
              <a:rPr lang="zh-CN" altLang="en-US" sz="1600" baseline="0" dirty="0" smtClean="0"/>
              <a:t> </a:t>
            </a:r>
            <a:r>
              <a:rPr lang="en-US" altLang="zh-CN" sz="1600" baseline="0" dirty="0" smtClean="0"/>
              <a:t>algorithms.</a:t>
            </a:r>
          </a:p>
          <a:p>
            <a:r>
              <a:rPr lang="en-US" altLang="zh-CN" sz="1600" baseline="0" dirty="0" smtClean="0"/>
              <a:t>I</a:t>
            </a:r>
            <a:r>
              <a:rPr lang="zh-CN" altLang="en-US" sz="1600" baseline="0" dirty="0" smtClean="0"/>
              <a:t> </a:t>
            </a:r>
            <a:r>
              <a:rPr lang="en-US" altLang="zh-CN" sz="1600" baseline="0" dirty="0" smtClean="0"/>
              <a:t>have</a:t>
            </a:r>
            <a:r>
              <a:rPr lang="zh-CN" altLang="en-US" sz="1600" baseline="0" dirty="0" smtClean="0"/>
              <a:t> </a:t>
            </a:r>
            <a:r>
              <a:rPr lang="en-US" altLang="zh-CN" sz="1600" baseline="0" dirty="0" smtClean="0"/>
              <a:t>explained</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reason</a:t>
            </a:r>
            <a:r>
              <a:rPr lang="zh-CN" altLang="en-US" sz="1600" baseline="0" dirty="0" smtClean="0"/>
              <a:t> </a:t>
            </a:r>
            <a:r>
              <a:rPr lang="en-US" altLang="zh-CN" sz="1600" baseline="0" dirty="0" smtClean="0"/>
              <a:t>using</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charts.</a:t>
            </a:r>
          </a:p>
          <a:p>
            <a:r>
              <a:rPr lang="en-US" altLang="zh-CN" sz="1600" baseline="0" dirty="0" smtClean="0"/>
              <a:t>Without</a:t>
            </a:r>
            <a:r>
              <a:rPr lang="zh-CN" altLang="en-US" sz="1600" baseline="0" dirty="0" smtClean="0"/>
              <a:t> </a:t>
            </a:r>
            <a:r>
              <a:rPr lang="en-US" altLang="zh-CN" sz="1600" baseline="0" dirty="0" smtClean="0"/>
              <a:t>synchronization,</a:t>
            </a:r>
            <a:r>
              <a:rPr lang="zh-CN" altLang="en-US" sz="1600" baseline="0" dirty="0" smtClean="0"/>
              <a:t> </a:t>
            </a:r>
            <a:r>
              <a:rPr lang="en-US" altLang="zh-CN" sz="1600" baseline="0" dirty="0" smtClean="0"/>
              <a:t>workers</a:t>
            </a:r>
            <a:r>
              <a:rPr lang="zh-CN" altLang="en-US" sz="1600" baseline="0" dirty="0" smtClean="0"/>
              <a:t> </a:t>
            </a:r>
            <a:r>
              <a:rPr lang="en-US" altLang="zh-CN" sz="1600" baseline="0" dirty="0" smtClean="0"/>
              <a:t>don’t</a:t>
            </a:r>
            <a:r>
              <a:rPr lang="zh-CN" altLang="en-US" sz="1600" baseline="0" dirty="0" smtClean="0"/>
              <a:t> </a:t>
            </a:r>
            <a:r>
              <a:rPr lang="en-US" altLang="zh-CN" sz="1600" baseline="0" dirty="0" smtClean="0"/>
              <a:t>need</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wait</a:t>
            </a:r>
            <a:r>
              <a:rPr lang="zh-CN" altLang="en-US" sz="1600" baseline="0" dirty="0" smtClean="0"/>
              <a:t> </a:t>
            </a:r>
            <a:r>
              <a:rPr lang="en-US" altLang="zh-CN" sz="1600" baseline="0" dirty="0" smtClean="0"/>
              <a:t>for</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slowest</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complete.</a:t>
            </a:r>
          </a:p>
          <a:p>
            <a:r>
              <a:rPr lang="en-US" altLang="zh-CN" sz="1600" baseline="0" dirty="0" smtClean="0"/>
              <a:t>In</a:t>
            </a:r>
            <a:r>
              <a:rPr lang="zh-CN" altLang="en-US" sz="1600" baseline="0" dirty="0" smtClean="0"/>
              <a:t> </a:t>
            </a:r>
            <a:r>
              <a:rPr lang="en-US" altLang="zh-CN" sz="1600" baseline="0" dirty="0" smtClean="0"/>
              <a:t>this</a:t>
            </a:r>
            <a:r>
              <a:rPr lang="zh-CN" altLang="en-US" sz="1600" baseline="0" dirty="0" smtClean="0"/>
              <a:t> </a:t>
            </a:r>
            <a:r>
              <a:rPr lang="en-US" altLang="zh-CN" sz="1600" baseline="0" dirty="0" smtClean="0"/>
              <a:t>way,</a:t>
            </a:r>
            <a:r>
              <a:rPr lang="zh-CN" altLang="en-US" sz="1600" baseline="0" dirty="0" smtClean="0"/>
              <a:t> </a:t>
            </a:r>
            <a:r>
              <a:rPr lang="en-US" altLang="zh-CN" sz="1600" baseline="0" dirty="0" smtClean="0"/>
              <a:t>idle</a:t>
            </a:r>
            <a:r>
              <a:rPr lang="zh-CN" altLang="en-US" sz="1600" baseline="0" dirty="0" smtClean="0"/>
              <a:t> </a:t>
            </a:r>
            <a:r>
              <a:rPr lang="en-US" altLang="zh-CN" sz="1600" baseline="0" dirty="0" smtClean="0"/>
              <a:t>time</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eliminated,</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overall</a:t>
            </a:r>
            <a:r>
              <a:rPr lang="zh-CN" altLang="en-US" sz="1600" baseline="0" dirty="0" smtClean="0"/>
              <a:t> </a:t>
            </a:r>
            <a:r>
              <a:rPr lang="en-US" altLang="zh-CN" sz="1600" baseline="0" dirty="0" smtClean="0"/>
              <a:t>efficiency</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improved.</a:t>
            </a:r>
          </a:p>
          <a:p>
            <a:r>
              <a:rPr lang="en-US" altLang="zh-CN" sz="16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Theoretically</a:t>
            </a:r>
            <a:r>
              <a:rPr lang="zh-CN" altLang="en-US" sz="1600" baseline="0" dirty="0" smtClean="0"/>
              <a:t> </a:t>
            </a:r>
            <a:r>
              <a:rPr lang="en-US" altLang="zh-CN" sz="1600" baseline="0" dirty="0" smtClean="0"/>
              <a:t>speaking,</a:t>
            </a:r>
            <a:r>
              <a:rPr lang="zh-CN" altLang="en-US" sz="1600" baseline="0" dirty="0" smtClean="0"/>
              <a:t> </a:t>
            </a:r>
            <a:r>
              <a:rPr lang="en-US" altLang="zh-CN" sz="1600" dirty="0" smtClean="0"/>
              <a:t>asynchronous</a:t>
            </a:r>
            <a:r>
              <a:rPr lang="zh-CN" altLang="en-US" sz="1600" dirty="0" smtClean="0"/>
              <a:t> </a:t>
            </a:r>
            <a:r>
              <a:rPr lang="en-US" altLang="zh-CN" sz="1600" dirty="0" smtClean="0"/>
              <a:t>algorithms</a:t>
            </a:r>
            <a:r>
              <a:rPr lang="zh-CN" altLang="en-US" sz="1600" dirty="0" smtClean="0"/>
              <a:t> </a:t>
            </a:r>
            <a:r>
              <a:rPr lang="en-US" altLang="zh-CN" sz="1600" dirty="0" smtClean="0"/>
              <a:t>have</a:t>
            </a:r>
            <a:r>
              <a:rPr lang="zh-CN" altLang="en-US" sz="1600" dirty="0" smtClean="0"/>
              <a:t> </a:t>
            </a:r>
            <a:r>
              <a:rPr lang="en-US" altLang="zh-CN" sz="1600" dirty="0" smtClean="0"/>
              <a:t>slower</a:t>
            </a:r>
            <a:r>
              <a:rPr lang="zh-CN" altLang="en-US" sz="1600" dirty="0" smtClean="0"/>
              <a:t> </a:t>
            </a:r>
            <a:r>
              <a:rPr lang="en-US" altLang="zh-CN" sz="1600" dirty="0" smtClean="0"/>
              <a:t>convergence</a:t>
            </a:r>
            <a:r>
              <a:rPr lang="zh-CN" altLang="en-US" sz="1600" dirty="0" smtClean="0"/>
              <a:t> </a:t>
            </a:r>
            <a:r>
              <a:rPr lang="en-US" altLang="zh-CN" sz="1600" dirty="0" smtClean="0"/>
              <a:t>rates.</a:t>
            </a:r>
          </a:p>
          <a:p>
            <a:r>
              <a:rPr lang="en-US" altLang="zh-CN" sz="1600" dirty="0" smtClean="0"/>
              <a:t>If</a:t>
            </a:r>
            <a:r>
              <a:rPr lang="zh-CN" altLang="en-US" sz="1600" dirty="0" smtClean="0"/>
              <a:t> </a:t>
            </a:r>
            <a:r>
              <a:rPr lang="en-US" altLang="zh-CN" sz="1600" dirty="0" smtClean="0"/>
              <a:t>you</a:t>
            </a:r>
            <a:r>
              <a:rPr lang="zh-CN" altLang="en-US" sz="1600" dirty="0" smtClean="0"/>
              <a:t> </a:t>
            </a:r>
            <a:r>
              <a:rPr lang="en-US" altLang="zh-CN" sz="1600" dirty="0" smtClean="0"/>
              <a:t>measure</a:t>
            </a:r>
            <a:r>
              <a:rPr lang="zh-CN" altLang="en-US" sz="1600" dirty="0" smtClean="0"/>
              <a:t> </a:t>
            </a:r>
            <a:r>
              <a:rPr lang="en-US" altLang="zh-CN" sz="1600" dirty="0" smtClean="0"/>
              <a:t>iterations</a:t>
            </a:r>
            <a:r>
              <a:rPr lang="zh-CN" altLang="en-US" sz="1600" dirty="0" smtClean="0"/>
              <a:t> </a:t>
            </a:r>
            <a:r>
              <a:rPr lang="en-US" altLang="zh-CN" sz="1600" dirty="0" smtClean="0"/>
              <a:t>or</a:t>
            </a:r>
            <a:r>
              <a:rPr lang="zh-CN" altLang="en-US" sz="1600" baseline="0" dirty="0" smtClean="0"/>
              <a:t> </a:t>
            </a:r>
            <a:r>
              <a:rPr lang="en-US" altLang="zh-CN" sz="1600" baseline="0" dirty="0" smtClean="0"/>
              <a:t>epochs,</a:t>
            </a:r>
            <a:r>
              <a:rPr lang="zh-CN" altLang="en-US" sz="1600" baseline="0" dirty="0" smtClean="0"/>
              <a:t> </a:t>
            </a:r>
            <a:r>
              <a:rPr lang="en-US" altLang="zh-CN" sz="1600" dirty="0" smtClean="0"/>
              <a:t>asynchronous</a:t>
            </a:r>
            <a:r>
              <a:rPr lang="zh-CN" altLang="en-US" sz="1600" dirty="0" smtClean="0"/>
              <a:t> </a:t>
            </a:r>
            <a:r>
              <a:rPr lang="en-US" altLang="zh-CN" sz="1600" dirty="0" smtClean="0"/>
              <a:t>algorithms</a:t>
            </a:r>
            <a:r>
              <a:rPr lang="zh-CN" altLang="en-US" sz="1600" dirty="0" smtClean="0"/>
              <a:t> </a:t>
            </a:r>
            <a:r>
              <a:rPr lang="en-US" altLang="zh-CN" sz="1600" dirty="0" smtClean="0"/>
              <a:t>are</a:t>
            </a:r>
            <a:r>
              <a:rPr lang="zh-CN" altLang="en-US" sz="1600" dirty="0" smtClean="0"/>
              <a:t> </a:t>
            </a:r>
            <a:r>
              <a:rPr lang="en-US" altLang="zh-CN" sz="1600" dirty="0" smtClean="0"/>
              <a:t>slower.</a:t>
            </a:r>
          </a:p>
          <a:p>
            <a:r>
              <a:rPr lang="en-US" altLang="zh-CN" sz="1600" dirty="0" smtClean="0"/>
              <a:t>Asynchronous</a:t>
            </a:r>
            <a:r>
              <a:rPr lang="zh-CN" altLang="en-US" sz="1600" baseline="0" dirty="0" smtClean="0"/>
              <a:t> </a:t>
            </a:r>
            <a:r>
              <a:rPr lang="en-US" altLang="zh-CN" sz="1600" baseline="0" dirty="0" smtClean="0"/>
              <a:t>algorithms</a:t>
            </a:r>
            <a:r>
              <a:rPr lang="zh-CN" altLang="en-US" sz="1600" baseline="0" dirty="0" smtClean="0"/>
              <a:t> </a:t>
            </a:r>
            <a:r>
              <a:rPr lang="en-US" altLang="zh-CN" sz="1600" baseline="0" dirty="0" smtClean="0"/>
              <a:t>need</a:t>
            </a:r>
            <a:r>
              <a:rPr lang="zh-CN" altLang="en-US" sz="1600" baseline="0" dirty="0" smtClean="0"/>
              <a:t> </a:t>
            </a:r>
            <a:r>
              <a:rPr lang="en-US" altLang="zh-CN" sz="1600" baseline="0" dirty="0" smtClean="0"/>
              <a:t>more</a:t>
            </a:r>
            <a:r>
              <a:rPr lang="zh-CN" altLang="en-US" sz="1600" baseline="0" dirty="0" smtClean="0"/>
              <a:t> </a:t>
            </a:r>
            <a:r>
              <a:rPr lang="en-US" altLang="zh-CN" sz="1600" baseline="0" dirty="0" smtClean="0"/>
              <a:t>epochs</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converge.</a:t>
            </a:r>
          </a:p>
          <a:p>
            <a:r>
              <a:rPr lang="en-US" altLang="zh-CN" sz="1600" baseline="0" dirty="0" smtClean="0"/>
              <a:t>================================</a:t>
            </a:r>
          </a:p>
          <a:p>
            <a:r>
              <a:rPr lang="en-US" altLang="zh-CN" sz="1600" baseline="0" dirty="0" smtClean="0"/>
              <a:t>Asynchronous</a:t>
            </a:r>
            <a:r>
              <a:rPr lang="zh-CN" altLang="en-US" sz="1600" baseline="0" dirty="0" smtClean="0"/>
              <a:t> </a:t>
            </a:r>
            <a:r>
              <a:rPr lang="en-US" altLang="zh-CN" sz="1600" baseline="0" dirty="0" smtClean="0"/>
              <a:t>algorithms</a:t>
            </a:r>
            <a:r>
              <a:rPr lang="zh-CN" altLang="en-US" sz="1600" baseline="0" dirty="0" smtClean="0"/>
              <a:t> </a:t>
            </a:r>
            <a:r>
              <a:rPr lang="en-US" altLang="zh-CN" sz="1600" baseline="0" dirty="0" smtClean="0"/>
              <a:t>are</a:t>
            </a:r>
            <a:r>
              <a:rPr lang="zh-CN" altLang="en-US" sz="1600" baseline="0" dirty="0" smtClean="0"/>
              <a:t> </a:t>
            </a:r>
            <a:r>
              <a:rPr lang="en-US" altLang="zh-CN" sz="1600" baseline="0" dirty="0" smtClean="0"/>
              <a:t>not</a:t>
            </a:r>
            <a:r>
              <a:rPr lang="zh-CN" altLang="en-US" sz="1600" baseline="0" dirty="0" smtClean="0"/>
              <a:t> </a:t>
            </a:r>
            <a:r>
              <a:rPr lang="en-US" altLang="zh-CN" sz="1600" baseline="0" dirty="0" smtClean="0"/>
              <a:t>perfect.</a:t>
            </a:r>
          </a:p>
          <a:p>
            <a:r>
              <a:rPr lang="en-US" altLang="zh-CN" sz="1600" baseline="0" dirty="0" smtClean="0"/>
              <a:t>They</a:t>
            </a:r>
            <a:r>
              <a:rPr lang="zh-CN" altLang="en-US" sz="1600" baseline="0" dirty="0" smtClean="0"/>
              <a:t> </a:t>
            </a:r>
            <a:r>
              <a:rPr lang="en-US" altLang="zh-CN" sz="1600" baseline="0" dirty="0" smtClean="0"/>
              <a:t>have</a:t>
            </a:r>
            <a:r>
              <a:rPr lang="zh-CN" altLang="en-US" sz="1600" baseline="0" dirty="0" smtClean="0"/>
              <a:t> </a:t>
            </a:r>
            <a:r>
              <a:rPr lang="en-US" altLang="zh-CN" sz="1600" baseline="0" dirty="0" smtClean="0"/>
              <a:t>restrictions.</a:t>
            </a:r>
          </a:p>
          <a:p>
            <a:r>
              <a:rPr lang="en-US" altLang="zh-CN" sz="1600" baseline="0" dirty="0" smtClean="0"/>
              <a:t>For</a:t>
            </a:r>
            <a:r>
              <a:rPr lang="zh-CN" altLang="en-US" sz="1600" baseline="0" dirty="0" smtClean="0"/>
              <a:t> </a:t>
            </a:r>
            <a:r>
              <a:rPr lang="en-US" altLang="zh-CN" sz="1600" baseline="0" dirty="0" smtClean="0"/>
              <a:t>example,</a:t>
            </a:r>
            <a:r>
              <a:rPr lang="zh-CN" altLang="en-US" sz="1600" baseline="0" dirty="0" smtClean="0"/>
              <a:t> </a:t>
            </a:r>
            <a:r>
              <a:rPr lang="en-US" altLang="zh-CN" sz="1600" baseline="0" dirty="0" smtClean="0"/>
              <a:t>one</a:t>
            </a:r>
            <a:r>
              <a:rPr lang="zh-CN" altLang="en-US" sz="1600" baseline="0" dirty="0" smtClean="0"/>
              <a:t> </a:t>
            </a:r>
            <a:r>
              <a:rPr lang="en-US" altLang="zh-CN" sz="1600" baseline="0" dirty="0" smtClean="0"/>
              <a:t>worker</a:t>
            </a:r>
            <a:r>
              <a:rPr lang="zh-CN" altLang="en-US" sz="1600" baseline="0" dirty="0" smtClean="0"/>
              <a:t> </a:t>
            </a:r>
            <a:r>
              <a:rPr lang="en-US" altLang="zh-CN" sz="1600" baseline="0" dirty="0" smtClean="0"/>
              <a:t>cannot</a:t>
            </a:r>
            <a:r>
              <a:rPr lang="zh-CN" altLang="en-US" sz="1600" baseline="0" dirty="0" smtClean="0"/>
              <a:t> </a:t>
            </a:r>
            <a:r>
              <a:rPr lang="en-US" altLang="zh-CN" sz="1600" baseline="0" dirty="0" smtClean="0"/>
              <a:t>be</a:t>
            </a:r>
            <a:r>
              <a:rPr lang="zh-CN" altLang="en-US" sz="1600" baseline="0" dirty="0" smtClean="0"/>
              <a:t> </a:t>
            </a:r>
            <a:r>
              <a:rPr lang="en-US" altLang="zh-CN" sz="1600" baseline="0" dirty="0" smtClean="0"/>
              <a:t>much</a:t>
            </a:r>
            <a:r>
              <a:rPr lang="zh-CN" altLang="en-US" sz="1600" baseline="0" dirty="0" smtClean="0"/>
              <a:t> </a:t>
            </a:r>
            <a:r>
              <a:rPr lang="en-US" altLang="zh-CN" sz="1600" baseline="0" dirty="0" smtClean="0"/>
              <a:t>slower</a:t>
            </a:r>
            <a:r>
              <a:rPr lang="zh-CN" altLang="en-US" sz="1600" baseline="0" dirty="0" smtClean="0"/>
              <a:t> </a:t>
            </a:r>
            <a:r>
              <a:rPr lang="en-US" altLang="zh-CN" sz="1600" baseline="0" dirty="0" smtClean="0"/>
              <a:t>than</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others.</a:t>
            </a:r>
          </a:p>
          <a:p>
            <a:r>
              <a:rPr lang="en-US" altLang="zh-CN" sz="1600" baseline="0" dirty="0" smtClean="0"/>
              <a:t>If</a:t>
            </a:r>
            <a:r>
              <a:rPr lang="zh-CN" altLang="en-US" sz="1600" baseline="0" dirty="0" smtClean="0"/>
              <a:t> </a:t>
            </a:r>
            <a:r>
              <a:rPr lang="en-US" altLang="zh-CN" sz="1600" baseline="0" dirty="0" smtClean="0"/>
              <a:t>one</a:t>
            </a:r>
            <a:r>
              <a:rPr lang="zh-CN" altLang="en-US" sz="1600" baseline="0" dirty="0" smtClean="0"/>
              <a:t> </a:t>
            </a:r>
            <a:r>
              <a:rPr lang="en-US" altLang="zh-CN" sz="1600" baseline="0" dirty="0" smtClean="0"/>
              <a:t>worker</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many</a:t>
            </a:r>
            <a:r>
              <a:rPr lang="zh-CN" altLang="en-US" sz="1600" baseline="0" dirty="0" smtClean="0"/>
              <a:t> </a:t>
            </a:r>
            <a:r>
              <a:rPr lang="en-US" altLang="zh-CN" sz="1600" baseline="0" dirty="0" smtClean="0"/>
              <a:t>times</a:t>
            </a:r>
            <a:r>
              <a:rPr lang="zh-CN" altLang="en-US" sz="1600" baseline="0" dirty="0" smtClean="0"/>
              <a:t> </a:t>
            </a:r>
            <a:r>
              <a:rPr lang="en-US" altLang="zh-CN" sz="1600" baseline="0" dirty="0" smtClean="0"/>
              <a:t>slower</a:t>
            </a:r>
            <a:r>
              <a:rPr lang="zh-CN" altLang="en-US" sz="1600" baseline="0" dirty="0" smtClean="0"/>
              <a:t> </a:t>
            </a:r>
            <a:r>
              <a:rPr lang="en-US" altLang="zh-CN" sz="1600" baseline="0" dirty="0" smtClean="0"/>
              <a:t>than</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fastest,</a:t>
            </a:r>
            <a:r>
              <a:rPr lang="zh-CN" altLang="en-US" sz="1600" baseline="0" dirty="0" smtClean="0"/>
              <a:t> </a:t>
            </a:r>
            <a:r>
              <a:rPr lang="en-US" altLang="zh-CN" sz="1600" baseline="0" dirty="0" smtClean="0"/>
              <a:t>then</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asynchronous</a:t>
            </a:r>
            <a:r>
              <a:rPr lang="zh-CN" altLang="en-US" sz="1600" baseline="0" dirty="0" smtClean="0"/>
              <a:t> </a:t>
            </a:r>
            <a:r>
              <a:rPr lang="en-US" altLang="zh-CN" sz="1600" baseline="0" dirty="0" smtClean="0"/>
              <a:t>algorithm</a:t>
            </a:r>
            <a:r>
              <a:rPr lang="zh-CN" altLang="en-US" sz="1600" baseline="0" dirty="0" smtClean="0"/>
              <a:t> </a:t>
            </a:r>
            <a:r>
              <a:rPr lang="en-US" altLang="zh-CN" sz="1600" baseline="0" dirty="0" smtClean="0"/>
              <a:t>does</a:t>
            </a:r>
            <a:r>
              <a:rPr lang="zh-CN" altLang="en-US" sz="1600" baseline="0" dirty="0" smtClean="0"/>
              <a:t> </a:t>
            </a:r>
            <a:r>
              <a:rPr lang="en-US" altLang="zh-CN" sz="1600" baseline="0" dirty="0" smtClean="0"/>
              <a:t>not</a:t>
            </a:r>
            <a:r>
              <a:rPr lang="zh-CN" altLang="en-US" sz="1600" baseline="0" dirty="0" smtClean="0"/>
              <a:t> </a:t>
            </a:r>
            <a:r>
              <a:rPr lang="en-US" altLang="zh-CN" sz="1600" baseline="0" dirty="0" smtClean="0"/>
              <a:t>converge.</a:t>
            </a:r>
          </a:p>
          <a:p>
            <a:endParaRPr lang="en-US" altLang="zh-CN" sz="1600" dirty="0" smtClean="0"/>
          </a:p>
          <a:p>
            <a:endParaRPr lang="en-US" altLang="zh-CN" sz="1600" dirty="0" smtClean="0"/>
          </a:p>
          <a:p>
            <a:endParaRPr lang="en-US" altLang="zh-CN" sz="1600" dirty="0" smtClean="0"/>
          </a:p>
          <a:p>
            <a:r>
              <a:rPr lang="zh-CN" altLang="en-US" sz="1600" dirty="0" smtClean="0"/>
              <a:t>我们看一下异步算法的优缺点。</a:t>
            </a:r>
            <a:endParaRPr lang="en-US" altLang="zh-CN" sz="1600" dirty="0" smtClean="0"/>
          </a:p>
          <a:p>
            <a:r>
              <a:rPr lang="zh-CN" altLang="en-US" sz="1600" dirty="0" smtClean="0"/>
              <a:t>从实际的实验效果来看，异步算法远比同步算法快。</a:t>
            </a:r>
            <a:endParaRPr lang="en-US" altLang="zh-CN" sz="1600" dirty="0" smtClean="0"/>
          </a:p>
          <a:p>
            <a:r>
              <a:rPr lang="zh-CN" altLang="en-US" sz="1600" dirty="0" smtClean="0"/>
              <a:t>我刚才画图分析过了，为什么异步不会让</a:t>
            </a:r>
            <a:r>
              <a:rPr lang="en-US" altLang="zh-CN" sz="1600" dirty="0" smtClean="0"/>
              <a:t>worker</a:t>
            </a:r>
            <a:r>
              <a:rPr lang="zh-CN" altLang="en-US" sz="1600" dirty="0" smtClean="0"/>
              <a:t>空闲，为什么异步的系统效率高。</a:t>
            </a:r>
            <a:endParaRPr lang="en-US" altLang="zh-CN" sz="1600" dirty="0" smtClean="0"/>
          </a:p>
          <a:p>
            <a:r>
              <a:rPr lang="en-US" altLang="zh-CN" sz="1600" dirty="0" smtClean="0"/>
              <a:t>====</a:t>
            </a:r>
          </a:p>
          <a:p>
            <a:r>
              <a:rPr lang="zh-CN" altLang="en-US" sz="1600" dirty="0" smtClean="0"/>
              <a:t>从理论上来看，异步算法收敛比同步算法慢一些。</a:t>
            </a:r>
            <a:endParaRPr lang="en-US" altLang="zh-CN" sz="1600" dirty="0" smtClean="0"/>
          </a:p>
          <a:p>
            <a:r>
              <a:rPr lang="zh-CN" altLang="en-US" sz="1600" dirty="0" smtClean="0"/>
              <a:t>异步算法需要更多次迭代才能收敛。</a:t>
            </a:r>
            <a:endParaRPr lang="en-US" altLang="zh-CN" sz="1600" dirty="0" smtClean="0"/>
          </a:p>
          <a:p>
            <a:r>
              <a:rPr lang="en-US" altLang="zh-CN" sz="1600" dirty="0" smtClean="0"/>
              <a:t>=====</a:t>
            </a:r>
          </a:p>
          <a:p>
            <a:r>
              <a:rPr lang="zh-CN" altLang="en-US" sz="1600" dirty="0" smtClean="0"/>
              <a:t>异步算法其实也是有些限制的，并不是那么完美。</a:t>
            </a:r>
            <a:endParaRPr lang="en-US" altLang="zh-CN" sz="1600" dirty="0" smtClean="0"/>
          </a:p>
          <a:p>
            <a:r>
              <a:rPr lang="zh-CN" altLang="en-US" sz="1600" dirty="0" smtClean="0"/>
              <a:t>比如，假如出现一个</a:t>
            </a:r>
            <a:r>
              <a:rPr lang="en-US" altLang="zh-CN" sz="1600" dirty="0" smtClean="0"/>
              <a:t>worker</a:t>
            </a:r>
            <a:r>
              <a:rPr lang="zh-CN" altLang="en-US" sz="1600" dirty="0" smtClean="0"/>
              <a:t>远比其余</a:t>
            </a:r>
            <a:r>
              <a:rPr lang="en-US" altLang="zh-CN" sz="1600" dirty="0" smtClean="0"/>
              <a:t>worker</a:t>
            </a:r>
            <a:r>
              <a:rPr lang="zh-CN" altLang="en-US" sz="1600" dirty="0" smtClean="0"/>
              <a:t>慢，收敛就会受影响。</a:t>
            </a:r>
            <a:endParaRPr lang="en-US" altLang="zh-CN" sz="1600" dirty="0" smtClean="0"/>
          </a:p>
          <a:p>
            <a:r>
              <a:rPr lang="zh-CN" altLang="en-US" sz="1600" dirty="0" smtClean="0"/>
              <a:t>我来解释一下为什么会受影响。</a:t>
            </a:r>
            <a:endParaRPr lang="en-US" sz="1600" dirty="0"/>
          </a:p>
        </p:txBody>
      </p:sp>
      <p:sp>
        <p:nvSpPr>
          <p:cNvPr id="4" name="Slide Number Placeholder 3"/>
          <p:cNvSpPr>
            <a:spLocks noGrp="1"/>
          </p:cNvSpPr>
          <p:nvPr>
            <p:ph type="sldNum" sz="quarter" idx="10"/>
          </p:nvPr>
        </p:nvSpPr>
        <p:spPr/>
        <p:txBody>
          <a:bodyPr/>
          <a:lstStyle/>
          <a:p>
            <a:fld id="{9D1F8700-0BCC-BB42-8973-85E47E56BF7B}" type="slidenum">
              <a:rPr lang="en-US" smtClean="0"/>
              <a:t>15</a:t>
            </a:fld>
            <a:endParaRPr lang="en-US"/>
          </a:p>
        </p:txBody>
      </p:sp>
    </p:spTree>
    <p:extLst>
      <p:ext uri="{BB962C8B-B14F-4D97-AF65-F5344CB8AC3E}">
        <p14:creationId xmlns:p14="http://schemas.microsoft.com/office/powerpoint/2010/main" val="324161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smtClean="0"/>
              <a:t>A</a:t>
            </a:r>
            <a:r>
              <a:rPr lang="zh-CN" altLang="en-US" sz="1800" dirty="0" smtClean="0"/>
              <a:t> </a:t>
            </a:r>
            <a:r>
              <a:rPr lang="en-US" altLang="zh-CN" sz="1800" dirty="0" smtClean="0"/>
              <a:t>question:</a:t>
            </a:r>
            <a:r>
              <a:rPr lang="zh-CN" altLang="en-US" sz="1800" dirty="0" smtClean="0"/>
              <a:t> </a:t>
            </a:r>
            <a:r>
              <a:rPr lang="en-US" altLang="zh-CN" sz="1800" dirty="0" smtClean="0"/>
              <a:t>what</a:t>
            </a:r>
            <a:r>
              <a:rPr lang="zh-CN" altLang="en-US" sz="1800" dirty="0" smtClean="0"/>
              <a:t> </a:t>
            </a:r>
            <a:r>
              <a:rPr lang="en-US" altLang="zh-CN" sz="1800" dirty="0" smtClean="0"/>
              <a:t>if</a:t>
            </a:r>
            <a:r>
              <a:rPr lang="zh-CN" altLang="en-US" sz="1800" dirty="0" smtClean="0"/>
              <a:t> </a:t>
            </a:r>
            <a:r>
              <a:rPr lang="en-US" altLang="zh-CN" sz="1800" dirty="0" smtClean="0"/>
              <a:t>a</a:t>
            </a:r>
            <a:r>
              <a:rPr lang="zh-CN" altLang="en-US" sz="1800" baseline="0" dirty="0" smtClean="0"/>
              <a:t> </a:t>
            </a:r>
            <a:r>
              <a:rPr lang="en-US" altLang="zh-CN" sz="1800" baseline="0" dirty="0" smtClean="0"/>
              <a:t>worker</a:t>
            </a:r>
            <a:r>
              <a:rPr lang="zh-CN" altLang="en-US" sz="1800" baseline="0" dirty="0" smtClean="0"/>
              <a:t> </a:t>
            </a:r>
            <a:r>
              <a:rPr lang="en-US" altLang="zh-CN" sz="1800" baseline="0" dirty="0" smtClean="0"/>
              <a:t>is</a:t>
            </a:r>
            <a:r>
              <a:rPr lang="zh-CN" altLang="en-US" sz="1800" baseline="0" dirty="0" smtClean="0"/>
              <a:t> </a:t>
            </a:r>
            <a:r>
              <a:rPr lang="en-US" altLang="zh-CN" sz="1800" baseline="0" dirty="0" smtClean="0"/>
              <a:t>too</a:t>
            </a:r>
            <a:r>
              <a:rPr lang="zh-CN" altLang="en-US" sz="1800" baseline="0" dirty="0" smtClean="0"/>
              <a:t> </a:t>
            </a:r>
            <a:r>
              <a:rPr lang="en-US" altLang="zh-CN" sz="1800" baseline="0" dirty="0" smtClean="0"/>
              <a:t>slow?</a:t>
            </a:r>
            <a:endParaRPr lang="en-US" altLang="zh-CN" sz="1800" dirty="0" smtClean="0"/>
          </a:p>
          <a:p>
            <a:r>
              <a:rPr lang="en-US" altLang="zh-CN" sz="1800" baseline="0" dirty="0" smtClean="0"/>
              <a:t>================================</a:t>
            </a:r>
          </a:p>
          <a:p>
            <a:r>
              <a:rPr lang="en-US" altLang="zh-CN" sz="1800" dirty="0" smtClean="0"/>
              <a:t>Here</a:t>
            </a:r>
            <a:r>
              <a:rPr lang="zh-CN" altLang="en-US" sz="1800" dirty="0" smtClean="0"/>
              <a:t> </a:t>
            </a:r>
            <a:r>
              <a:rPr lang="en-US" altLang="zh-CN" sz="1800" dirty="0" smtClean="0"/>
              <a:t>is</a:t>
            </a:r>
            <a:r>
              <a:rPr lang="zh-CN" altLang="en-US" sz="1800" dirty="0" smtClean="0"/>
              <a:t> </a:t>
            </a:r>
            <a:r>
              <a:rPr lang="en-US" altLang="zh-CN" sz="1800" dirty="0" smtClean="0"/>
              <a:t>an</a:t>
            </a:r>
            <a:r>
              <a:rPr lang="zh-CN" altLang="en-US" sz="1800" dirty="0" smtClean="0"/>
              <a:t> </a:t>
            </a:r>
            <a:r>
              <a:rPr lang="en-US" altLang="zh-CN" sz="1800" dirty="0" smtClean="0"/>
              <a:t>example.</a:t>
            </a:r>
          </a:p>
          <a:p>
            <a:r>
              <a:rPr lang="en-US" altLang="zh-CN" sz="1800" baseline="0" dirty="0" smtClean="0"/>
              <a:t>The</a:t>
            </a:r>
            <a:r>
              <a:rPr lang="zh-CN" altLang="en-US" sz="1800" baseline="0" dirty="0" smtClean="0"/>
              <a:t> </a:t>
            </a:r>
            <a:r>
              <a:rPr lang="en-US" altLang="zh-CN" sz="1800" baseline="0" dirty="0" smtClean="0"/>
              <a:t>system</a:t>
            </a:r>
            <a:r>
              <a:rPr lang="zh-CN" altLang="en-US" sz="1800" baseline="0" dirty="0" smtClean="0"/>
              <a:t> </a:t>
            </a:r>
            <a:r>
              <a:rPr lang="en-US" altLang="zh-CN" sz="1800" baseline="0" dirty="0" smtClean="0"/>
              <a:t>has</a:t>
            </a:r>
            <a:r>
              <a:rPr lang="zh-CN" altLang="en-US" sz="1800" baseline="0" dirty="0" smtClean="0"/>
              <a:t> </a:t>
            </a:r>
            <a:r>
              <a:rPr lang="en-US" altLang="zh-CN" sz="1800" baseline="0" dirty="0" smtClean="0"/>
              <a:t>3</a:t>
            </a:r>
            <a:r>
              <a:rPr lang="zh-CN" altLang="en-US" sz="1800" baseline="0" dirty="0" smtClean="0"/>
              <a:t> </a:t>
            </a:r>
            <a:r>
              <a:rPr lang="en-US" altLang="zh-CN" sz="1800" baseline="0" dirty="0" smtClean="0"/>
              <a:t>workers.</a:t>
            </a:r>
          </a:p>
          <a:p>
            <a:r>
              <a:rPr lang="en-US" altLang="zh-CN" sz="1800" baseline="0" dirty="0" smtClean="0"/>
              <a:t>================================</a:t>
            </a:r>
          </a:p>
          <a:p>
            <a:r>
              <a:rPr lang="en-US" altLang="zh-CN" sz="1800" baseline="0" dirty="0" smtClean="0"/>
              <a:t>They</a:t>
            </a:r>
            <a:r>
              <a:rPr lang="zh-CN" altLang="en-US" sz="1800" baseline="0" dirty="0" smtClean="0"/>
              <a:t> </a:t>
            </a:r>
            <a:r>
              <a:rPr lang="en-US" altLang="zh-CN" sz="1800" baseline="0" dirty="0" smtClean="0"/>
              <a:t>start</a:t>
            </a:r>
            <a:r>
              <a:rPr lang="zh-CN" altLang="en-US" sz="1800" baseline="0" dirty="0" smtClean="0"/>
              <a:t> </a:t>
            </a:r>
            <a:r>
              <a:rPr lang="en-US" altLang="zh-CN" sz="1800" baseline="0" dirty="0" smtClean="0"/>
              <a:t>at</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same</a:t>
            </a:r>
            <a:r>
              <a:rPr lang="zh-CN" altLang="en-US" sz="1800" baseline="0" dirty="0" smtClean="0"/>
              <a:t> </a:t>
            </a:r>
            <a:r>
              <a:rPr lang="en-US" altLang="zh-CN" sz="1800" baseline="0" dirty="0" smtClean="0"/>
              <a:t>time,</a:t>
            </a:r>
            <a:r>
              <a:rPr lang="zh-CN" altLang="en-US" sz="1800" baseline="0" dirty="0" smtClean="0"/>
              <a:t> </a:t>
            </a:r>
            <a:r>
              <a:rPr lang="en-US" altLang="zh-CN" sz="1800" baseline="0" dirty="0" smtClean="0"/>
              <a:t>t0.</a:t>
            </a:r>
          </a:p>
          <a:p>
            <a:r>
              <a:rPr lang="en-US" altLang="zh-CN" sz="1800" baseline="0" dirty="0" smtClean="0"/>
              <a:t>They</a:t>
            </a:r>
            <a:r>
              <a:rPr lang="zh-CN" altLang="en-US" sz="1800" baseline="0" dirty="0" smtClean="0"/>
              <a:t> </a:t>
            </a:r>
            <a:r>
              <a:rPr lang="en-US" altLang="zh-CN" sz="1800" baseline="0" dirty="0" smtClean="0"/>
              <a:t>get</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same</a:t>
            </a:r>
            <a:r>
              <a:rPr lang="zh-CN" altLang="en-US" sz="1800" baseline="0" dirty="0" smtClean="0"/>
              <a:t> </a:t>
            </a:r>
            <a:r>
              <a:rPr lang="en-US" altLang="zh-CN" sz="1800" baseline="0" dirty="0" smtClean="0"/>
              <a:t>parameters</a:t>
            </a:r>
            <a:r>
              <a:rPr lang="zh-CN" altLang="en-US" sz="1800" baseline="0" dirty="0" smtClean="0"/>
              <a:t> </a:t>
            </a:r>
            <a:r>
              <a:rPr lang="en-US" altLang="zh-CN" sz="1800" baseline="0" dirty="0" smtClean="0"/>
              <a:t>from</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server.</a:t>
            </a:r>
          </a:p>
          <a:p>
            <a:endParaRPr lang="en-US" altLang="zh-CN" sz="1800" baseline="0" dirty="0" smtClean="0"/>
          </a:p>
          <a:p>
            <a:endParaRPr lang="en-US" altLang="zh-CN" sz="1800" dirty="0" smtClean="0"/>
          </a:p>
          <a:p>
            <a:endParaRPr lang="en-US" altLang="zh-CN" sz="1800" dirty="0" smtClean="0"/>
          </a:p>
          <a:p>
            <a:endParaRPr lang="en-US" altLang="zh-CN" sz="1800" dirty="0" smtClean="0"/>
          </a:p>
          <a:p>
            <a:r>
              <a:rPr lang="zh-CN" altLang="en-US" sz="1800" dirty="0" smtClean="0"/>
              <a:t>假如</a:t>
            </a:r>
            <a:r>
              <a:rPr lang="en-US" altLang="zh-CN" sz="1800" dirty="0" smtClean="0"/>
              <a:t>3</a:t>
            </a:r>
            <a:r>
              <a:rPr lang="zh-CN" altLang="en-US" sz="1800" dirty="0" smtClean="0"/>
              <a:t>个</a:t>
            </a:r>
            <a:r>
              <a:rPr lang="en-US" altLang="zh-CN" sz="1800" dirty="0" smtClean="0"/>
              <a:t>worker</a:t>
            </a:r>
            <a:r>
              <a:rPr lang="zh-CN" altLang="en-US" sz="1800" dirty="0" smtClean="0"/>
              <a:t>在</a:t>
            </a:r>
            <a:r>
              <a:rPr lang="en-US" altLang="zh-CN" sz="1800" dirty="0" smtClean="0"/>
              <a:t>t0</a:t>
            </a:r>
            <a:r>
              <a:rPr lang="zh-CN" altLang="en-US" sz="1800" dirty="0" smtClean="0"/>
              <a:t>时刻同时开始计算。他们在</a:t>
            </a:r>
            <a:r>
              <a:rPr lang="en-US" altLang="zh-CN" sz="1800" dirty="0" smtClean="0"/>
              <a:t>t0</a:t>
            </a:r>
            <a:r>
              <a:rPr lang="zh-CN" altLang="en-US" sz="1800" dirty="0" smtClean="0"/>
              <a:t>时刻拿到的都是</a:t>
            </a:r>
            <a:r>
              <a:rPr lang="en-US" altLang="zh-CN" sz="1800" dirty="0" smtClean="0"/>
              <a:t>t0</a:t>
            </a:r>
            <a:r>
              <a:rPr lang="zh-CN" altLang="en-US" sz="1800" dirty="0" smtClean="0"/>
              <a:t>时刻的参数</a:t>
            </a:r>
            <a:r>
              <a:rPr lang="en-US" altLang="zh-CN" sz="1800" dirty="0" smtClean="0"/>
              <a:t>w</a:t>
            </a:r>
            <a:r>
              <a:rPr lang="zh-CN" altLang="en-US" sz="1800" dirty="0" smtClean="0"/>
              <a:t>。</a:t>
            </a:r>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p:txBody>
      </p:sp>
      <p:sp>
        <p:nvSpPr>
          <p:cNvPr id="4" name="Slide Number Placeholder 3"/>
          <p:cNvSpPr>
            <a:spLocks noGrp="1"/>
          </p:cNvSpPr>
          <p:nvPr>
            <p:ph type="sldNum" sz="quarter" idx="10"/>
          </p:nvPr>
        </p:nvSpPr>
        <p:spPr/>
        <p:txBody>
          <a:bodyPr/>
          <a:lstStyle/>
          <a:p>
            <a:fld id="{9D1F8700-0BCC-BB42-8973-85E47E56BF7B}" type="slidenum">
              <a:rPr lang="en-US" smtClean="0"/>
              <a:t>16</a:t>
            </a:fld>
            <a:endParaRPr lang="en-US"/>
          </a:p>
        </p:txBody>
      </p:sp>
    </p:spTree>
    <p:extLst>
      <p:ext uri="{BB962C8B-B14F-4D97-AF65-F5344CB8AC3E}">
        <p14:creationId xmlns:p14="http://schemas.microsoft.com/office/powerpoint/2010/main" val="567357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aseline="0" dirty="0" smtClean="0"/>
              <a:t>Then</a:t>
            </a:r>
            <a:r>
              <a:rPr lang="zh-CN" altLang="en-US" sz="1800" baseline="0" dirty="0" smtClean="0"/>
              <a:t> </a:t>
            </a:r>
            <a:r>
              <a:rPr lang="en-US" altLang="zh-CN" sz="1800" baseline="0" dirty="0" smtClean="0"/>
              <a:t>they</a:t>
            </a:r>
            <a:r>
              <a:rPr lang="zh-CN" altLang="en-US" sz="1800" baseline="0" dirty="0" smtClean="0"/>
              <a:t> </a:t>
            </a:r>
            <a:r>
              <a:rPr lang="en-US" altLang="zh-CN" sz="1800" baseline="0" dirty="0" smtClean="0"/>
              <a:t>start</a:t>
            </a:r>
            <a:r>
              <a:rPr lang="zh-CN" altLang="en-US" sz="1800" baseline="0" dirty="0" smtClean="0"/>
              <a:t> </a:t>
            </a:r>
            <a:r>
              <a:rPr lang="en-US" altLang="zh-CN" sz="1800" baseline="0" dirty="0" smtClean="0"/>
              <a:t>to</a:t>
            </a:r>
            <a:r>
              <a:rPr lang="zh-CN" altLang="en-US" sz="1800" baseline="0" dirty="0" smtClean="0"/>
              <a:t> </a:t>
            </a:r>
            <a:r>
              <a:rPr lang="en-US" altLang="zh-CN" sz="1800" baseline="0" dirty="0" smtClean="0"/>
              <a:t>perform</a:t>
            </a:r>
            <a:r>
              <a:rPr lang="zh-CN" altLang="en-US" sz="1800" baseline="0" dirty="0" smtClean="0"/>
              <a:t> </a:t>
            </a:r>
            <a:r>
              <a:rPr lang="en-US" altLang="zh-CN" sz="1800" baseline="0" dirty="0" smtClean="0"/>
              <a:t>computations.</a:t>
            </a:r>
          </a:p>
          <a:p>
            <a:r>
              <a:rPr lang="en-US" altLang="zh-CN" sz="1800" baseline="0" dirty="0" smtClean="0"/>
              <a:t>=================================</a:t>
            </a:r>
          </a:p>
          <a:p>
            <a:r>
              <a:rPr lang="en-US" altLang="zh-CN" sz="1800" baseline="0" dirty="0" smtClean="0"/>
              <a:t>Worker</a:t>
            </a:r>
            <a:r>
              <a:rPr lang="zh-CN" altLang="en-US" sz="1800" baseline="0" dirty="0" smtClean="0"/>
              <a:t> </a:t>
            </a:r>
            <a:r>
              <a:rPr lang="en-US" altLang="zh-CN" sz="1800" baseline="0" dirty="0" smtClean="0"/>
              <a:t>1</a:t>
            </a:r>
            <a:r>
              <a:rPr lang="zh-CN" altLang="en-US" sz="1800" baseline="0" dirty="0" smtClean="0"/>
              <a:t> </a:t>
            </a:r>
            <a:r>
              <a:rPr lang="en-US" altLang="zh-CN" sz="1800" baseline="0" dirty="0" smtClean="0"/>
              <a:t>and</a:t>
            </a:r>
            <a:r>
              <a:rPr lang="zh-CN" altLang="en-US" sz="1800" baseline="0" dirty="0" smtClean="0"/>
              <a:t> </a:t>
            </a:r>
            <a:r>
              <a:rPr lang="en-US" altLang="zh-CN" sz="1800" baseline="0" dirty="0" smtClean="0"/>
              <a:t>2</a:t>
            </a:r>
            <a:r>
              <a:rPr lang="zh-CN" altLang="en-US" sz="1800" baseline="0" dirty="0" smtClean="0"/>
              <a:t> </a:t>
            </a:r>
            <a:r>
              <a:rPr lang="en-US" altLang="zh-CN" sz="1800" baseline="0" dirty="0" smtClean="0"/>
              <a:t>are</a:t>
            </a:r>
            <a:r>
              <a:rPr lang="zh-CN" altLang="en-US" sz="1800" baseline="0" dirty="0" smtClean="0"/>
              <a:t> </a:t>
            </a:r>
            <a:r>
              <a:rPr lang="en-US" altLang="zh-CN" sz="1800" baseline="0" dirty="0" smtClean="0"/>
              <a:t>normal.</a:t>
            </a:r>
          </a:p>
          <a:p>
            <a:r>
              <a:rPr lang="en-US" altLang="zh-CN" sz="1800" baseline="0" dirty="0" smtClean="0"/>
              <a:t>The</a:t>
            </a:r>
            <a:r>
              <a:rPr lang="zh-CN" altLang="en-US" sz="1800" baseline="0" dirty="0" smtClean="0"/>
              <a:t> </a:t>
            </a:r>
            <a:r>
              <a:rPr lang="en-US" altLang="zh-CN" sz="1800" baseline="0" dirty="0" smtClean="0"/>
              <a:t>compute</a:t>
            </a:r>
            <a:r>
              <a:rPr lang="zh-CN" altLang="en-US" sz="1800" baseline="0" dirty="0" smtClean="0"/>
              <a:t> </a:t>
            </a:r>
            <a:r>
              <a:rPr lang="en-US" altLang="zh-CN" sz="1800" baseline="0" dirty="0" smtClean="0"/>
              <a:t>their</a:t>
            </a:r>
            <a:r>
              <a:rPr lang="zh-CN" altLang="en-US" sz="1800" baseline="0" dirty="0" smtClean="0"/>
              <a:t> </a:t>
            </a:r>
            <a:r>
              <a:rPr lang="en-US" altLang="zh-CN" sz="1800" baseline="0" dirty="0" smtClean="0"/>
              <a:t>local</a:t>
            </a:r>
            <a:r>
              <a:rPr lang="zh-CN" altLang="en-US" sz="1800" baseline="0" dirty="0" smtClean="0"/>
              <a:t> </a:t>
            </a:r>
            <a:r>
              <a:rPr lang="en-US" altLang="zh-CN" sz="1800" baseline="0" dirty="0" smtClean="0"/>
              <a:t>gradient</a:t>
            </a:r>
            <a:r>
              <a:rPr lang="zh-CN" altLang="en-US" sz="1800" baseline="0" dirty="0" smtClean="0"/>
              <a:t> </a:t>
            </a:r>
            <a:r>
              <a:rPr lang="en-US" altLang="zh-CN" sz="1800" baseline="0" dirty="0" smtClean="0"/>
              <a:t>and</a:t>
            </a:r>
            <a:r>
              <a:rPr lang="zh-CN" altLang="en-US" sz="1800" baseline="0" dirty="0" smtClean="0"/>
              <a:t> </a:t>
            </a:r>
            <a:r>
              <a:rPr lang="en-US" altLang="zh-CN" sz="1800" baseline="0" dirty="0" smtClean="0"/>
              <a:t>then</a:t>
            </a:r>
            <a:r>
              <a:rPr lang="zh-CN" altLang="en-US" sz="1800" baseline="0" dirty="0" smtClean="0"/>
              <a:t> </a:t>
            </a:r>
            <a:r>
              <a:rPr lang="en-US" altLang="zh-CN" sz="1800" baseline="0" dirty="0" smtClean="0"/>
              <a:t>send</a:t>
            </a:r>
            <a:r>
              <a:rPr lang="zh-CN" altLang="en-US" sz="1800" baseline="0" dirty="0" smtClean="0"/>
              <a:t> </a:t>
            </a:r>
            <a:r>
              <a:rPr lang="en-US" altLang="zh-CN" sz="1800" baseline="0" dirty="0" smtClean="0"/>
              <a:t>their</a:t>
            </a:r>
            <a:r>
              <a:rPr lang="zh-CN" altLang="en-US" sz="1800" baseline="0" dirty="0" smtClean="0"/>
              <a:t> </a:t>
            </a:r>
            <a:r>
              <a:rPr lang="en-US" altLang="zh-CN" sz="1800" baseline="0" dirty="0" smtClean="0"/>
              <a:t>local</a:t>
            </a:r>
            <a:r>
              <a:rPr lang="zh-CN" altLang="en-US" sz="1800" baseline="0" dirty="0" smtClean="0"/>
              <a:t> </a:t>
            </a:r>
            <a:r>
              <a:rPr lang="en-US" altLang="zh-CN" sz="1800" baseline="0" dirty="0" smtClean="0"/>
              <a:t>gradients</a:t>
            </a:r>
            <a:r>
              <a:rPr lang="zh-CN" altLang="en-US" sz="1800" baseline="0" dirty="0" smtClean="0"/>
              <a:t> </a:t>
            </a:r>
            <a:r>
              <a:rPr lang="en-US" altLang="zh-CN" sz="1800" baseline="0" dirty="0" smtClean="0"/>
              <a:t>to</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server.</a:t>
            </a:r>
          </a:p>
          <a:p>
            <a:r>
              <a:rPr lang="en-US" altLang="zh-CN" sz="1800" baseline="0" dirty="0" smtClean="0"/>
              <a:t>The</a:t>
            </a:r>
            <a:r>
              <a:rPr lang="zh-CN" altLang="en-US" sz="1800" baseline="0" dirty="0" smtClean="0"/>
              <a:t> </a:t>
            </a:r>
            <a:r>
              <a:rPr lang="en-US" altLang="zh-CN" sz="1800" baseline="0" dirty="0" smtClean="0"/>
              <a:t>server</a:t>
            </a:r>
            <a:r>
              <a:rPr lang="zh-CN" altLang="en-US" sz="1800" baseline="0" dirty="0" smtClean="0"/>
              <a:t> </a:t>
            </a:r>
            <a:r>
              <a:rPr lang="en-US" altLang="zh-CN" sz="1800" baseline="0" dirty="0" smtClean="0"/>
              <a:t>uses</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local</a:t>
            </a:r>
            <a:r>
              <a:rPr lang="zh-CN" altLang="en-US" sz="1800" baseline="0" dirty="0" smtClean="0"/>
              <a:t> </a:t>
            </a:r>
            <a:r>
              <a:rPr lang="en-US" altLang="zh-CN" sz="1800" baseline="0" dirty="0" smtClean="0"/>
              <a:t>gradients</a:t>
            </a:r>
            <a:r>
              <a:rPr lang="zh-CN" altLang="en-US" sz="1800" baseline="0" dirty="0" smtClean="0"/>
              <a:t> </a:t>
            </a:r>
            <a:r>
              <a:rPr lang="en-US" altLang="zh-CN" sz="1800" baseline="0" dirty="0" smtClean="0"/>
              <a:t>to</a:t>
            </a:r>
            <a:r>
              <a:rPr lang="zh-CN" altLang="en-US" sz="1800" baseline="0" dirty="0" smtClean="0"/>
              <a:t> </a:t>
            </a:r>
            <a:r>
              <a:rPr lang="en-US" altLang="zh-CN" sz="1800" baseline="0" dirty="0" smtClean="0"/>
              <a:t>update</a:t>
            </a:r>
            <a:r>
              <a:rPr lang="zh-CN" altLang="en-US" sz="1800" baseline="0" dirty="0" smtClean="0"/>
              <a:t> </a:t>
            </a:r>
            <a:r>
              <a:rPr lang="en-US" altLang="zh-CN" sz="1800" baseline="0" dirty="0" smtClean="0"/>
              <a:t>model</a:t>
            </a:r>
            <a:r>
              <a:rPr lang="zh-CN" altLang="en-US" sz="1800" baseline="0" dirty="0" smtClean="0"/>
              <a:t> </a:t>
            </a:r>
            <a:r>
              <a:rPr lang="en-US" altLang="zh-CN" sz="1800" baseline="0" dirty="0" smtClean="0"/>
              <a:t>parameters,</a:t>
            </a:r>
            <a:r>
              <a:rPr lang="zh-CN" altLang="en-US" sz="1800" baseline="0" dirty="0" smtClean="0"/>
              <a:t> </a:t>
            </a:r>
            <a:r>
              <a:rPr lang="en-US" altLang="zh-CN" sz="1800" baseline="0" dirty="0" smtClean="0"/>
              <a:t>and</a:t>
            </a:r>
            <a:r>
              <a:rPr lang="zh-CN" altLang="en-US" sz="1800" baseline="0" dirty="0" smtClean="0"/>
              <a:t> </a:t>
            </a:r>
            <a:r>
              <a:rPr lang="en-US" altLang="zh-CN" sz="1800" baseline="0" dirty="0" smtClean="0"/>
              <a:t>then</a:t>
            </a:r>
            <a:r>
              <a:rPr lang="zh-CN" altLang="en-US" sz="1800" baseline="0" dirty="0" smtClean="0"/>
              <a:t> </a:t>
            </a:r>
            <a:r>
              <a:rPr lang="en-US" altLang="zh-CN" sz="1800" baseline="0" dirty="0" smtClean="0"/>
              <a:t>give</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update</a:t>
            </a:r>
            <a:r>
              <a:rPr lang="zh-CN" altLang="en-US" sz="1800" baseline="0" dirty="0" smtClean="0"/>
              <a:t> </a:t>
            </a:r>
            <a:r>
              <a:rPr lang="en-US" altLang="zh-CN" sz="1800" baseline="0" dirty="0" smtClean="0"/>
              <a:t>parameters</a:t>
            </a:r>
            <a:r>
              <a:rPr lang="zh-CN" altLang="en-US" sz="1800" baseline="0" dirty="0" smtClean="0"/>
              <a:t> </a:t>
            </a:r>
            <a:r>
              <a:rPr lang="en-US" altLang="zh-CN" sz="1800" baseline="0" dirty="0" smtClean="0"/>
              <a:t>to</a:t>
            </a:r>
            <a:r>
              <a:rPr lang="zh-CN" altLang="en-US" sz="1800" baseline="0" dirty="0" smtClean="0"/>
              <a:t> </a:t>
            </a:r>
            <a:r>
              <a:rPr lang="en-US" altLang="zh-CN" sz="1800" baseline="0" dirty="0" smtClean="0"/>
              <a:t>worker</a:t>
            </a:r>
            <a:r>
              <a:rPr lang="zh-CN" altLang="en-US" sz="1800" baseline="0" dirty="0" smtClean="0"/>
              <a:t> </a:t>
            </a:r>
            <a:r>
              <a:rPr lang="en-US" altLang="zh-CN" sz="1800" baseline="0" dirty="0" smtClean="0"/>
              <a:t>1</a:t>
            </a:r>
            <a:r>
              <a:rPr lang="zh-CN" altLang="en-US" sz="1800" baseline="0" dirty="0" smtClean="0"/>
              <a:t> </a:t>
            </a:r>
            <a:r>
              <a:rPr lang="en-US" altLang="zh-CN" sz="1800" baseline="0" dirty="0" smtClean="0"/>
              <a:t>and</a:t>
            </a:r>
            <a:r>
              <a:rPr lang="zh-CN" altLang="en-US" sz="1800" baseline="0" dirty="0" smtClean="0"/>
              <a:t> </a:t>
            </a:r>
            <a:r>
              <a:rPr lang="en-US" altLang="zh-CN" sz="1800" baseline="0" dirty="0" smtClean="0"/>
              <a:t>worker</a:t>
            </a:r>
            <a:r>
              <a:rPr lang="zh-CN" altLang="en-US" sz="1800" baseline="0" dirty="0" smtClean="0"/>
              <a:t> </a:t>
            </a:r>
            <a:r>
              <a:rPr lang="en-US" altLang="zh-CN" sz="1800" baseline="0" dirty="0" smtClean="0"/>
              <a:t>2.</a:t>
            </a:r>
          </a:p>
          <a:p>
            <a:r>
              <a:rPr lang="en-US" altLang="zh-CN" sz="1800" baseline="0" dirty="0" smtClean="0"/>
              <a:t>=================================</a:t>
            </a:r>
          </a:p>
          <a:p>
            <a:r>
              <a:rPr lang="en-US" altLang="zh-CN" sz="1800" baseline="0" dirty="0" smtClean="0"/>
              <a:t>In</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chart,</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green</a:t>
            </a:r>
            <a:r>
              <a:rPr lang="zh-CN" altLang="en-US" sz="1800" baseline="0" dirty="0" smtClean="0"/>
              <a:t> </a:t>
            </a:r>
            <a:r>
              <a:rPr lang="en-US" altLang="zh-CN" sz="1800" baseline="0" dirty="0" smtClean="0"/>
              <a:t>bars</a:t>
            </a:r>
            <a:r>
              <a:rPr lang="zh-CN" altLang="en-US" sz="1800" baseline="0" dirty="0" smtClean="0"/>
              <a:t> </a:t>
            </a:r>
            <a:r>
              <a:rPr lang="en-US" altLang="zh-CN" sz="1800" baseline="0" dirty="0" smtClean="0"/>
              <a:t>denote</a:t>
            </a:r>
            <a:r>
              <a:rPr lang="zh-CN" altLang="en-US" sz="1800" baseline="0" dirty="0" smtClean="0"/>
              <a:t> </a:t>
            </a:r>
            <a:r>
              <a:rPr lang="en-US" altLang="zh-CN" sz="1800" baseline="0" dirty="0" smtClean="0"/>
              <a:t>communication.</a:t>
            </a:r>
          </a:p>
          <a:p>
            <a:r>
              <a:rPr lang="en-US" altLang="zh-CN" sz="1800" baseline="0" dirty="0" smtClean="0"/>
              <a:t>After</a:t>
            </a:r>
            <a:r>
              <a:rPr lang="zh-CN" altLang="en-US" sz="1800" baseline="0" dirty="0" smtClean="0"/>
              <a:t> </a:t>
            </a:r>
            <a:r>
              <a:rPr lang="en-US" altLang="zh-CN" sz="1800" baseline="0" dirty="0" smtClean="0"/>
              <a:t>every</a:t>
            </a:r>
            <a:r>
              <a:rPr lang="zh-CN" altLang="en-US" sz="1800" baseline="0" dirty="0" smtClean="0"/>
              <a:t> </a:t>
            </a:r>
            <a:r>
              <a:rPr lang="en-US" altLang="zh-CN" sz="1800" baseline="0" dirty="0" smtClean="0"/>
              <a:t>communication,</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model</a:t>
            </a:r>
            <a:r>
              <a:rPr lang="zh-CN" altLang="en-US" sz="1800" baseline="0" dirty="0" smtClean="0"/>
              <a:t> </a:t>
            </a:r>
            <a:r>
              <a:rPr lang="en-US" altLang="zh-CN" sz="1800" baseline="0" dirty="0" smtClean="0"/>
              <a:t>parameters</a:t>
            </a:r>
            <a:r>
              <a:rPr lang="zh-CN" altLang="en-US" sz="1800" baseline="0" dirty="0" smtClean="0"/>
              <a:t> </a:t>
            </a:r>
            <a:r>
              <a:rPr lang="en-US" altLang="zh-CN" sz="1800" baseline="0" dirty="0" smtClean="0"/>
              <a:t>are</a:t>
            </a:r>
            <a:r>
              <a:rPr lang="zh-CN" altLang="en-US" sz="1800" baseline="0" dirty="0" smtClean="0"/>
              <a:t> </a:t>
            </a:r>
            <a:r>
              <a:rPr lang="en-US" altLang="zh-CN" sz="1800" baseline="0" dirty="0" smtClean="0"/>
              <a:t>updated</a:t>
            </a:r>
            <a:r>
              <a:rPr lang="zh-CN" altLang="en-US" sz="1800" baseline="0" dirty="0" smtClean="0"/>
              <a:t> </a:t>
            </a:r>
            <a:r>
              <a:rPr lang="en-US" altLang="zh-CN" sz="1800" baseline="0" dirty="0" smtClean="0"/>
              <a:t>using</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local</a:t>
            </a:r>
            <a:r>
              <a:rPr lang="zh-CN" altLang="en-US" sz="1800" baseline="0" dirty="0" smtClean="0"/>
              <a:t> </a:t>
            </a:r>
            <a:r>
              <a:rPr lang="en-US" altLang="zh-CN" sz="1800" baseline="0" dirty="0" smtClean="0"/>
              <a:t>gradients.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aseline="0" dirty="0" smtClean="0"/>
              <a:t>=================================</a:t>
            </a:r>
          </a:p>
          <a:p>
            <a:r>
              <a:rPr lang="en-US" altLang="zh-CN" sz="1800" baseline="0" dirty="0" smtClean="0"/>
              <a:t>At</a:t>
            </a:r>
            <a:r>
              <a:rPr lang="zh-CN" altLang="en-US" sz="1800" baseline="0" dirty="0" smtClean="0"/>
              <a:t> </a:t>
            </a:r>
            <a:r>
              <a:rPr lang="en-US" altLang="zh-CN" sz="1800" baseline="0" dirty="0" smtClean="0"/>
              <a:t>time</a:t>
            </a:r>
            <a:r>
              <a:rPr lang="zh-CN" altLang="en-US" sz="1800" baseline="0" dirty="0" smtClean="0"/>
              <a:t> </a:t>
            </a:r>
            <a:r>
              <a:rPr lang="en-US" altLang="zh-CN" sz="1800" baseline="0" dirty="0" smtClean="0"/>
              <a:t>step</a:t>
            </a:r>
            <a:r>
              <a:rPr lang="zh-CN" altLang="en-US" sz="1800" baseline="0" dirty="0" smtClean="0"/>
              <a:t> </a:t>
            </a:r>
            <a:r>
              <a:rPr lang="en-US" altLang="zh-CN" sz="1800" baseline="0" dirty="0" smtClean="0"/>
              <a:t>t1,</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model</a:t>
            </a:r>
            <a:r>
              <a:rPr lang="zh-CN" altLang="en-US" sz="1800" baseline="0" dirty="0" smtClean="0"/>
              <a:t> </a:t>
            </a:r>
            <a:r>
              <a:rPr lang="en-US" altLang="zh-CN" sz="1800" baseline="0" dirty="0" smtClean="0"/>
              <a:t>parameters</a:t>
            </a:r>
            <a:r>
              <a:rPr lang="zh-CN" altLang="en-US" sz="1800" baseline="0" dirty="0" smtClean="0"/>
              <a:t> </a:t>
            </a:r>
            <a:r>
              <a:rPr lang="en-US" altLang="zh-CN" sz="1800" baseline="0" dirty="0" smtClean="0"/>
              <a:t>have</a:t>
            </a:r>
            <a:r>
              <a:rPr lang="zh-CN" altLang="en-US" sz="1800" baseline="0" dirty="0" smtClean="0"/>
              <a:t> </a:t>
            </a:r>
            <a:r>
              <a:rPr lang="en-US" altLang="zh-CN" sz="1800" baseline="0" dirty="0" smtClean="0"/>
              <a:t>been</a:t>
            </a:r>
            <a:r>
              <a:rPr lang="zh-CN" altLang="en-US" sz="1800" baseline="0" dirty="0" smtClean="0"/>
              <a:t> </a:t>
            </a:r>
            <a:r>
              <a:rPr lang="en-US" altLang="zh-CN" sz="1800" baseline="0" dirty="0" smtClean="0"/>
              <a:t>update</a:t>
            </a:r>
            <a:r>
              <a:rPr lang="zh-CN" altLang="en-US" sz="1800" baseline="0" dirty="0" smtClean="0"/>
              <a:t> </a:t>
            </a:r>
            <a:r>
              <a:rPr lang="en-US" altLang="zh-CN" sz="1800" baseline="0" dirty="0" smtClean="0"/>
              <a:t>for</a:t>
            </a:r>
            <a:r>
              <a:rPr lang="zh-CN" altLang="en-US" sz="1800" baseline="0" dirty="0" smtClean="0"/>
              <a:t> </a:t>
            </a:r>
            <a:r>
              <a:rPr lang="en-US" altLang="zh-CN" sz="1800" baseline="0" dirty="0" smtClean="0"/>
              <a:t>8</a:t>
            </a:r>
            <a:r>
              <a:rPr lang="zh-CN" altLang="en-US" sz="1800" baseline="0" dirty="0" smtClean="0"/>
              <a:t> </a:t>
            </a:r>
            <a:r>
              <a:rPr lang="en-US" altLang="zh-CN" sz="1800" baseline="0" dirty="0" smtClean="0"/>
              <a:t>times.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aseline="0" dirty="0" smtClean="0"/>
              <a:t>=================================</a:t>
            </a:r>
          </a:p>
          <a:p>
            <a:r>
              <a:rPr lang="en-US" altLang="zh-CN" sz="1800" baseline="0" dirty="0" smtClean="0"/>
              <a:t>It</a:t>
            </a:r>
            <a:r>
              <a:rPr lang="zh-CN" altLang="en-US" sz="1800" baseline="0" dirty="0" smtClean="0"/>
              <a:t> </a:t>
            </a:r>
            <a:r>
              <a:rPr lang="en-US" altLang="zh-CN" sz="1800" baseline="0" dirty="0" smtClean="0"/>
              <a:t>is</a:t>
            </a:r>
            <a:r>
              <a:rPr lang="zh-CN" altLang="en-US" sz="1800" baseline="0" dirty="0" smtClean="0"/>
              <a:t> </a:t>
            </a:r>
            <a:r>
              <a:rPr lang="en-US" altLang="zh-CN" sz="1800" baseline="0" dirty="0" smtClean="0"/>
              <a:t>because</a:t>
            </a:r>
            <a:r>
              <a:rPr lang="zh-CN" altLang="en-US" sz="1800" baseline="0" dirty="0" smtClean="0"/>
              <a:t> </a:t>
            </a:r>
            <a:r>
              <a:rPr lang="en-US" altLang="zh-CN" sz="1800" baseline="0" dirty="0" smtClean="0"/>
              <a:t>of</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8</a:t>
            </a:r>
            <a:r>
              <a:rPr lang="zh-CN" altLang="en-US" sz="1800" baseline="0" dirty="0" smtClean="0"/>
              <a:t> </a:t>
            </a:r>
            <a:r>
              <a:rPr lang="en-US" altLang="zh-CN" sz="1800" baseline="0" dirty="0" smtClean="0"/>
              <a:t>communications</a:t>
            </a:r>
            <a:r>
              <a:rPr lang="zh-CN" altLang="en-US" sz="1800" baseline="0" dirty="0" smtClean="0"/>
              <a:t> </a:t>
            </a:r>
            <a:r>
              <a:rPr lang="en-US" altLang="zh-CN" sz="1800" baseline="0" dirty="0" smtClean="0"/>
              <a:t>made</a:t>
            </a:r>
            <a:r>
              <a:rPr lang="zh-CN" altLang="en-US" sz="1800" baseline="0" dirty="0" smtClean="0"/>
              <a:t> </a:t>
            </a:r>
            <a:r>
              <a:rPr lang="en-US" altLang="zh-CN" sz="1800" baseline="0" dirty="0" smtClean="0"/>
              <a:t>by</a:t>
            </a:r>
            <a:r>
              <a:rPr lang="zh-CN" altLang="en-US" sz="1800" baseline="0" dirty="0" smtClean="0"/>
              <a:t> </a:t>
            </a:r>
            <a:r>
              <a:rPr lang="en-US" altLang="zh-CN" sz="1800" baseline="0" dirty="0" smtClean="0"/>
              <a:t>worker</a:t>
            </a:r>
            <a:r>
              <a:rPr lang="zh-CN" altLang="en-US" sz="1800" baseline="0" dirty="0" smtClean="0"/>
              <a:t> </a:t>
            </a:r>
            <a:r>
              <a:rPr lang="en-US" altLang="zh-CN" sz="1800" baseline="0" dirty="0" smtClean="0"/>
              <a:t>1</a:t>
            </a:r>
            <a:r>
              <a:rPr lang="zh-CN" altLang="en-US" sz="1800" baseline="0" dirty="0" smtClean="0"/>
              <a:t> </a:t>
            </a:r>
            <a:r>
              <a:rPr lang="en-US" altLang="zh-CN" sz="1800" baseline="0" dirty="0" smtClean="0"/>
              <a:t>and</a:t>
            </a:r>
            <a:r>
              <a:rPr lang="zh-CN" altLang="en-US" sz="1800" baseline="0" dirty="0" smtClean="0"/>
              <a:t> </a:t>
            </a:r>
            <a:r>
              <a:rPr lang="en-US" altLang="zh-CN" sz="1800" baseline="0" dirty="0" smtClean="0"/>
              <a:t>worker</a:t>
            </a:r>
            <a:r>
              <a:rPr lang="zh-CN" altLang="en-US" sz="1800" baseline="0" dirty="0" smtClean="0"/>
              <a:t> </a:t>
            </a:r>
            <a:r>
              <a:rPr lang="en-US" altLang="zh-CN" sz="1800" baseline="0" dirty="0" smtClean="0"/>
              <a:t>2.</a:t>
            </a:r>
          </a:p>
          <a:p>
            <a:endParaRPr lang="en-US" altLang="zh-CN" sz="1800" baseline="0" dirty="0" smtClean="0"/>
          </a:p>
          <a:p>
            <a:endParaRPr lang="en-US" altLang="zh-CN" sz="1800" dirty="0" smtClean="0"/>
          </a:p>
          <a:p>
            <a:endParaRPr lang="en-US" altLang="zh-CN" sz="1800" dirty="0" smtClean="0"/>
          </a:p>
          <a:p>
            <a:endParaRPr lang="en-US" altLang="zh-CN" sz="1800" dirty="0" smtClean="0"/>
          </a:p>
          <a:p>
            <a:r>
              <a:rPr lang="zh-CN" altLang="en-US" sz="1800" dirty="0" smtClean="0"/>
              <a:t>然后他们开始计算了。</a:t>
            </a:r>
            <a:endParaRPr lang="en-US" altLang="zh-CN" sz="1800" dirty="0" smtClean="0"/>
          </a:p>
          <a:p>
            <a:r>
              <a:rPr lang="en-US" altLang="zh-CN" sz="1800" dirty="0" smtClean="0"/>
              <a:t>1</a:t>
            </a:r>
            <a:r>
              <a:rPr lang="zh-CN" altLang="en-US" sz="1800" dirty="0" smtClean="0"/>
              <a:t>号和</a:t>
            </a:r>
            <a:r>
              <a:rPr lang="en-US" altLang="zh-CN" sz="1800" dirty="0" smtClean="0"/>
              <a:t>2</a:t>
            </a:r>
            <a:r>
              <a:rPr lang="zh-CN" altLang="en-US" sz="1800" dirty="0" smtClean="0"/>
              <a:t>号</a:t>
            </a:r>
            <a:r>
              <a:rPr lang="en-US" altLang="zh-CN" sz="1800" dirty="0" smtClean="0"/>
              <a:t>worker</a:t>
            </a:r>
            <a:r>
              <a:rPr lang="zh-CN" altLang="en-US" sz="1800" dirty="0" smtClean="0"/>
              <a:t>都很正常地计算梯度，算完了就把梯度发送给</a:t>
            </a:r>
            <a:r>
              <a:rPr lang="en-US" altLang="zh-CN" sz="1800" dirty="0" smtClean="0"/>
              <a:t>server</a:t>
            </a:r>
            <a:r>
              <a:rPr lang="zh-CN" altLang="en-US" sz="1800" dirty="0" smtClean="0"/>
              <a:t>。然后向</a:t>
            </a:r>
            <a:r>
              <a:rPr lang="en-US" altLang="zh-CN" sz="1800" dirty="0" smtClean="0"/>
              <a:t>server</a:t>
            </a:r>
            <a:r>
              <a:rPr lang="zh-CN" altLang="en-US" sz="1800" dirty="0" smtClean="0"/>
              <a:t>要最新的参数。</a:t>
            </a:r>
            <a:endParaRPr lang="en-US" altLang="zh-CN" sz="1800" dirty="0" smtClean="0"/>
          </a:p>
          <a:p>
            <a:r>
              <a:rPr lang="en-US" altLang="zh-CN" sz="1800" dirty="0" smtClean="0"/>
              <a:t>Server</a:t>
            </a:r>
            <a:r>
              <a:rPr lang="zh-CN" altLang="en-US" sz="1800" dirty="0" smtClean="0"/>
              <a:t>收到梯度后也会更新</a:t>
            </a:r>
            <a:r>
              <a:rPr lang="en-US" altLang="zh-CN" sz="1800" dirty="0" smtClean="0"/>
              <a:t>server</a:t>
            </a:r>
            <a:r>
              <a:rPr lang="zh-CN" altLang="en-US" sz="1800" dirty="0" smtClean="0"/>
              <a:t>端的参数。</a:t>
            </a:r>
            <a:endParaRPr lang="en-US" altLang="zh-CN" sz="1800" dirty="0" smtClean="0"/>
          </a:p>
          <a:p>
            <a:r>
              <a:rPr lang="zh-CN" altLang="en-US" sz="1800" dirty="0" smtClean="0"/>
              <a:t>这个图里面每个绿色的部分都是一次通信，通信之后</a:t>
            </a:r>
            <a:r>
              <a:rPr lang="en-US" altLang="zh-CN" sz="1800" dirty="0" smtClean="0"/>
              <a:t>server</a:t>
            </a:r>
            <a:r>
              <a:rPr lang="zh-CN" altLang="en-US" sz="1800" dirty="0" smtClean="0"/>
              <a:t>端的参数都会更新。</a:t>
            </a:r>
            <a:endParaRPr lang="en-US" altLang="zh-CN" sz="1800" dirty="0" smtClean="0"/>
          </a:p>
          <a:p>
            <a:r>
              <a:rPr lang="zh-CN" altLang="en-US" sz="1800" dirty="0" smtClean="0"/>
              <a:t>到了</a:t>
            </a:r>
            <a:r>
              <a:rPr lang="en-US" altLang="zh-CN" sz="1800" dirty="0" smtClean="0"/>
              <a:t>t1</a:t>
            </a:r>
            <a:r>
              <a:rPr lang="zh-CN" altLang="en-US" sz="1800" dirty="0" smtClean="0"/>
              <a:t>这个时刻，</a:t>
            </a:r>
            <a:r>
              <a:rPr lang="en-US" altLang="zh-CN" sz="1800" dirty="0" smtClean="0"/>
              <a:t>server</a:t>
            </a:r>
            <a:r>
              <a:rPr lang="zh-CN" altLang="en-US" sz="1800" dirty="0" smtClean="0"/>
              <a:t>端的参数已经更新了</a:t>
            </a:r>
            <a:r>
              <a:rPr lang="en-US" altLang="zh-CN" sz="1800" dirty="0" smtClean="0"/>
              <a:t>8</a:t>
            </a:r>
            <a:r>
              <a:rPr lang="zh-CN" altLang="en-US" sz="1800" dirty="0" smtClean="0"/>
              <a:t>次了。</a:t>
            </a:r>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p:txBody>
      </p:sp>
      <p:sp>
        <p:nvSpPr>
          <p:cNvPr id="4" name="Slide Number Placeholder 3"/>
          <p:cNvSpPr>
            <a:spLocks noGrp="1"/>
          </p:cNvSpPr>
          <p:nvPr>
            <p:ph type="sldNum" sz="quarter" idx="10"/>
          </p:nvPr>
        </p:nvSpPr>
        <p:spPr/>
        <p:txBody>
          <a:bodyPr/>
          <a:lstStyle/>
          <a:p>
            <a:fld id="{9D1F8700-0BCC-BB42-8973-85E47E56BF7B}" type="slidenum">
              <a:rPr lang="en-US" smtClean="0"/>
              <a:t>17</a:t>
            </a:fld>
            <a:endParaRPr lang="en-US"/>
          </a:p>
        </p:txBody>
      </p:sp>
    </p:spTree>
    <p:extLst>
      <p:ext uri="{BB962C8B-B14F-4D97-AF65-F5344CB8AC3E}">
        <p14:creationId xmlns:p14="http://schemas.microsoft.com/office/powerpoint/2010/main" val="1768157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aseline="0" dirty="0" smtClean="0"/>
              <a:t>For</a:t>
            </a:r>
            <a:r>
              <a:rPr lang="zh-CN" altLang="en-US" sz="1800" baseline="0" dirty="0" smtClean="0"/>
              <a:t> </a:t>
            </a:r>
            <a:r>
              <a:rPr lang="en-US" altLang="zh-CN" sz="1800" baseline="0" dirty="0" smtClean="0"/>
              <a:t>some</a:t>
            </a:r>
            <a:r>
              <a:rPr lang="zh-CN" altLang="en-US" sz="1800" baseline="0" dirty="0" smtClean="0"/>
              <a:t> </a:t>
            </a:r>
            <a:r>
              <a:rPr lang="en-US" altLang="zh-CN" sz="1800" baseline="0" dirty="0" smtClean="0"/>
              <a:t>reason,</a:t>
            </a:r>
            <a:r>
              <a:rPr lang="zh-CN" altLang="en-US" sz="1800" baseline="0" dirty="0" smtClean="0"/>
              <a:t> </a:t>
            </a:r>
            <a:r>
              <a:rPr lang="en-US" altLang="zh-CN" sz="1800" baseline="0" dirty="0" smtClean="0"/>
              <a:t>it</a:t>
            </a:r>
            <a:r>
              <a:rPr lang="zh-CN" altLang="en-US" sz="1800" baseline="0" dirty="0" smtClean="0"/>
              <a:t> </a:t>
            </a:r>
            <a:r>
              <a:rPr lang="en-US" altLang="zh-CN" sz="1800" baseline="0" dirty="0" smtClean="0"/>
              <a:t>took</a:t>
            </a:r>
            <a:r>
              <a:rPr lang="zh-CN" altLang="en-US" sz="1800" baseline="0" dirty="0" smtClean="0"/>
              <a:t> </a:t>
            </a:r>
            <a:r>
              <a:rPr lang="en-US" altLang="zh-CN" sz="1800" baseline="0" dirty="0" smtClean="0"/>
              <a:t>Worker</a:t>
            </a:r>
            <a:r>
              <a:rPr lang="zh-CN" altLang="en-US" sz="1800" baseline="0" dirty="0" smtClean="0"/>
              <a:t> </a:t>
            </a:r>
            <a:r>
              <a:rPr lang="en-US" altLang="zh-CN" sz="1800" baseline="0" dirty="0" smtClean="0"/>
              <a:t>3</a:t>
            </a:r>
            <a:r>
              <a:rPr lang="zh-CN" altLang="en-US" sz="1800" baseline="0" dirty="0" smtClean="0"/>
              <a:t> </a:t>
            </a:r>
            <a:r>
              <a:rPr lang="en-US" altLang="zh-CN" sz="1800" baseline="0" dirty="0" smtClean="0"/>
              <a:t>a</a:t>
            </a:r>
            <a:r>
              <a:rPr lang="zh-CN" altLang="en-US" sz="1800" baseline="0" dirty="0" smtClean="0"/>
              <a:t> </a:t>
            </a:r>
            <a:r>
              <a:rPr lang="en-US" altLang="zh-CN" sz="1800" baseline="0" dirty="0" smtClean="0"/>
              <a:t>long</a:t>
            </a:r>
            <a:r>
              <a:rPr lang="zh-CN" altLang="en-US" sz="1800" baseline="0" dirty="0" smtClean="0"/>
              <a:t> </a:t>
            </a:r>
            <a:r>
              <a:rPr lang="en-US" altLang="zh-CN" sz="1800" baseline="0" dirty="0" smtClean="0"/>
              <a:t>time</a:t>
            </a:r>
            <a:r>
              <a:rPr lang="zh-CN" altLang="en-US" sz="1800" baseline="0" dirty="0" smtClean="0"/>
              <a:t> </a:t>
            </a:r>
            <a:r>
              <a:rPr lang="en-US" altLang="zh-CN" sz="1800" baseline="0" dirty="0" smtClean="0"/>
              <a:t>to</a:t>
            </a:r>
            <a:r>
              <a:rPr lang="zh-CN" altLang="en-US" sz="1800" baseline="0" dirty="0" smtClean="0"/>
              <a:t> </a:t>
            </a:r>
            <a:r>
              <a:rPr lang="en-US" altLang="zh-CN" sz="1800" baseline="0" dirty="0" smtClean="0"/>
              <a:t>finish</a:t>
            </a:r>
            <a:r>
              <a:rPr lang="zh-CN" altLang="en-US" sz="1800" baseline="0" dirty="0" smtClean="0"/>
              <a:t> </a:t>
            </a:r>
            <a:r>
              <a:rPr lang="en-US" altLang="zh-CN" sz="1800" baseline="0" dirty="0" smtClean="0"/>
              <a:t>a</a:t>
            </a:r>
            <a:r>
              <a:rPr lang="zh-CN" altLang="en-US" sz="1800" baseline="0" dirty="0" smtClean="0"/>
              <a:t> </a:t>
            </a:r>
            <a:r>
              <a:rPr lang="en-US" altLang="zh-CN" sz="1800" baseline="0" dirty="0" smtClean="0"/>
              <a:t>round</a:t>
            </a:r>
            <a:r>
              <a:rPr lang="zh-CN" altLang="en-US" sz="1800" baseline="0" dirty="0" smtClean="0"/>
              <a:t> </a:t>
            </a:r>
            <a:r>
              <a:rPr lang="en-US" altLang="zh-CN" sz="1800" baseline="0" dirty="0" smtClean="0"/>
              <a:t>of</a:t>
            </a:r>
            <a:r>
              <a:rPr lang="zh-CN" altLang="en-US" sz="1800" baseline="0" dirty="0" smtClean="0"/>
              <a:t> </a:t>
            </a:r>
            <a:r>
              <a:rPr lang="en-US" altLang="zh-CN" sz="1800" baseline="0" dirty="0" smtClean="0"/>
              <a:t>computation.</a:t>
            </a:r>
          </a:p>
          <a:p>
            <a:r>
              <a:rPr lang="en-US" altLang="zh-CN" sz="1800" baseline="0" dirty="0" smtClean="0"/>
              <a:t>The</a:t>
            </a:r>
            <a:r>
              <a:rPr lang="zh-CN" altLang="en-US" sz="1800" baseline="0" dirty="0" smtClean="0"/>
              <a:t> </a:t>
            </a:r>
            <a:r>
              <a:rPr lang="en-US" altLang="zh-CN" sz="1800" baseline="0" dirty="0" smtClean="0"/>
              <a:t>gradient</a:t>
            </a:r>
            <a:r>
              <a:rPr lang="zh-CN" altLang="en-US" sz="1800" baseline="0" dirty="0" smtClean="0"/>
              <a:t> </a:t>
            </a:r>
            <a:r>
              <a:rPr lang="en-US" altLang="zh-CN" sz="1800" baseline="0" dirty="0" smtClean="0"/>
              <a:t>computed</a:t>
            </a:r>
            <a:r>
              <a:rPr lang="zh-CN" altLang="en-US" sz="1800" baseline="0" dirty="0" smtClean="0"/>
              <a:t> </a:t>
            </a:r>
            <a:r>
              <a:rPr lang="en-US" altLang="zh-CN" sz="1800" baseline="0" dirty="0" smtClean="0"/>
              <a:t>by</a:t>
            </a:r>
            <a:r>
              <a:rPr lang="zh-CN" altLang="en-US" sz="1800" baseline="0" dirty="0" smtClean="0"/>
              <a:t> </a:t>
            </a:r>
            <a:r>
              <a:rPr lang="en-US" altLang="zh-CN" sz="1800" baseline="0" dirty="0" smtClean="0"/>
              <a:t>Worker</a:t>
            </a:r>
            <a:r>
              <a:rPr lang="zh-CN" altLang="en-US" sz="1800" baseline="0" dirty="0" smtClean="0"/>
              <a:t> </a:t>
            </a:r>
            <a:r>
              <a:rPr lang="en-US" altLang="zh-CN" sz="1800" baseline="0" dirty="0" smtClean="0"/>
              <a:t>3</a:t>
            </a:r>
            <a:r>
              <a:rPr lang="zh-CN" altLang="en-US" sz="1800" baseline="0" dirty="0" smtClean="0"/>
              <a:t> </a:t>
            </a:r>
            <a:r>
              <a:rPr lang="en-US" altLang="zh-CN" sz="1800" baseline="0" dirty="0" smtClean="0"/>
              <a:t>is</a:t>
            </a:r>
            <a:r>
              <a:rPr lang="zh-CN" altLang="en-US" sz="1800" baseline="0" dirty="0" smtClean="0"/>
              <a:t> </a:t>
            </a:r>
            <a:r>
              <a:rPr lang="en-US" altLang="zh-CN" sz="1800" baseline="0" dirty="0" smtClean="0"/>
              <a:t>based</a:t>
            </a:r>
            <a:r>
              <a:rPr lang="zh-CN" altLang="en-US" sz="1800" baseline="0" dirty="0" smtClean="0"/>
              <a:t> </a:t>
            </a:r>
            <a:r>
              <a:rPr lang="en-US" altLang="zh-CN" sz="1800" baseline="0" dirty="0" smtClean="0"/>
              <a:t>on</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model</a:t>
            </a:r>
            <a:r>
              <a:rPr lang="zh-CN" altLang="en-US" sz="1800" baseline="0" dirty="0" smtClean="0"/>
              <a:t> </a:t>
            </a:r>
            <a:r>
              <a:rPr lang="en-US" altLang="zh-CN" sz="1800" baseline="0" dirty="0" smtClean="0"/>
              <a:t>parameters</a:t>
            </a:r>
            <a:r>
              <a:rPr lang="zh-CN" altLang="en-US" sz="1800" baseline="0" dirty="0" smtClean="0"/>
              <a:t> </a:t>
            </a:r>
            <a:r>
              <a:rPr lang="en-US" altLang="zh-CN" sz="1800" baseline="0" dirty="0" smtClean="0"/>
              <a:t>at</a:t>
            </a:r>
            <a:r>
              <a:rPr lang="zh-CN" altLang="en-US" sz="1800" baseline="0" dirty="0" smtClean="0"/>
              <a:t> </a:t>
            </a:r>
            <a:r>
              <a:rPr lang="en-US" altLang="zh-CN" sz="1800" baseline="0" dirty="0" smtClean="0"/>
              <a:t>time</a:t>
            </a:r>
            <a:r>
              <a:rPr lang="zh-CN" altLang="en-US" sz="1800" baseline="0" dirty="0" smtClean="0"/>
              <a:t> </a:t>
            </a:r>
            <a:r>
              <a:rPr lang="en-US" altLang="zh-CN" sz="1800" baseline="0" dirty="0" smtClean="0"/>
              <a:t>t0,</a:t>
            </a:r>
            <a:r>
              <a:rPr lang="zh-CN" altLang="en-US" sz="1800" baseline="0" dirty="0" smtClean="0"/>
              <a:t> </a:t>
            </a:r>
            <a:r>
              <a:rPr lang="en-US" altLang="zh-CN" sz="1800" baseline="0" dirty="0" smtClean="0"/>
              <a:t>which</a:t>
            </a:r>
            <a:r>
              <a:rPr lang="zh-CN" altLang="en-US" sz="1800" baseline="0" dirty="0" smtClean="0"/>
              <a:t> </a:t>
            </a:r>
            <a:r>
              <a:rPr lang="en-US" altLang="zh-CN" sz="1800" baseline="0" dirty="0" smtClean="0"/>
              <a:t>is</a:t>
            </a:r>
            <a:r>
              <a:rPr lang="zh-CN" altLang="en-US" sz="1800" baseline="0" dirty="0" smtClean="0"/>
              <a:t> </a:t>
            </a:r>
            <a:r>
              <a:rPr lang="en-US" altLang="zh-CN" sz="1800" baseline="0" dirty="0" smtClean="0"/>
              <a:t>already</a:t>
            </a:r>
            <a:r>
              <a:rPr lang="zh-CN" altLang="en-US" sz="1800" baseline="0" dirty="0" smtClean="0"/>
              <a:t> </a:t>
            </a:r>
            <a:r>
              <a:rPr lang="en-US" altLang="zh-CN" sz="1800" baseline="0" dirty="0" smtClean="0"/>
              <a:t>outdated</a:t>
            </a:r>
            <a:r>
              <a:rPr lang="zh-CN" altLang="en-US" sz="1800" baseline="0" dirty="0" smtClean="0"/>
              <a:t> </a:t>
            </a:r>
            <a:r>
              <a:rPr lang="en-US" altLang="zh-CN" sz="1800" baseline="0" dirty="0" smtClean="0"/>
              <a:t>at</a:t>
            </a:r>
            <a:r>
              <a:rPr lang="zh-CN" altLang="en-US" sz="1800" baseline="0" dirty="0" smtClean="0"/>
              <a:t> </a:t>
            </a:r>
            <a:r>
              <a:rPr lang="en-US" altLang="zh-CN" sz="1800" baseline="0" dirty="0" smtClean="0"/>
              <a:t>time</a:t>
            </a:r>
            <a:r>
              <a:rPr lang="zh-CN" altLang="en-US" sz="1800" baseline="0" dirty="0" smtClean="0"/>
              <a:t> </a:t>
            </a:r>
            <a:r>
              <a:rPr lang="en-US" altLang="zh-CN" sz="1800" baseline="0" dirty="0" smtClean="0"/>
              <a:t>t1.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aseline="0" dirty="0" smtClean="0"/>
              <a:t>=================================</a:t>
            </a:r>
          </a:p>
          <a:p>
            <a:r>
              <a:rPr lang="en-US" altLang="zh-CN" sz="1800" baseline="0" dirty="0" smtClean="0"/>
              <a:t>The</a:t>
            </a:r>
            <a:r>
              <a:rPr lang="zh-CN" altLang="en-US" sz="1800" baseline="0" dirty="0" smtClean="0"/>
              <a:t> </a:t>
            </a:r>
            <a:r>
              <a:rPr lang="en-US" altLang="zh-CN" sz="1800" baseline="0" dirty="0" smtClean="0"/>
              <a:t>model</a:t>
            </a:r>
            <a:r>
              <a:rPr lang="zh-CN" altLang="en-US" sz="1800" baseline="0" dirty="0" smtClean="0"/>
              <a:t> </a:t>
            </a:r>
            <a:r>
              <a:rPr lang="en-US" altLang="zh-CN" sz="1800" baseline="0" dirty="0" smtClean="0"/>
              <a:t>parameters</a:t>
            </a:r>
            <a:r>
              <a:rPr lang="zh-CN" altLang="en-US" sz="1800" baseline="0" dirty="0" smtClean="0"/>
              <a:t> </a:t>
            </a:r>
            <a:r>
              <a:rPr lang="en-US" altLang="zh-CN" sz="1800" baseline="0" dirty="0" smtClean="0"/>
              <a:t>have</a:t>
            </a:r>
            <a:r>
              <a:rPr lang="zh-CN" altLang="en-US" sz="1800" baseline="0" dirty="0" smtClean="0"/>
              <a:t> </a:t>
            </a:r>
            <a:r>
              <a:rPr lang="en-US" altLang="zh-CN" sz="1800" baseline="0" dirty="0" smtClean="0"/>
              <a:t>been</a:t>
            </a:r>
            <a:r>
              <a:rPr lang="zh-CN" altLang="en-US" sz="1800" baseline="0" dirty="0" smtClean="0"/>
              <a:t> </a:t>
            </a:r>
            <a:r>
              <a:rPr lang="en-US" altLang="zh-CN" sz="1800" baseline="0" dirty="0" smtClean="0"/>
              <a:t>update</a:t>
            </a:r>
            <a:r>
              <a:rPr lang="zh-CN" altLang="en-US" sz="1800" baseline="0" dirty="0" smtClean="0"/>
              <a:t> </a:t>
            </a:r>
            <a:r>
              <a:rPr lang="en-US" altLang="zh-CN" sz="1800" baseline="0" dirty="0" smtClean="0"/>
              <a:t>for</a:t>
            </a:r>
            <a:r>
              <a:rPr lang="zh-CN" altLang="en-US" sz="1800" baseline="0" dirty="0" smtClean="0"/>
              <a:t> </a:t>
            </a:r>
            <a:r>
              <a:rPr lang="en-US" altLang="zh-CN" sz="1800" baseline="0" dirty="0" smtClean="0"/>
              <a:t>8</a:t>
            </a:r>
            <a:r>
              <a:rPr lang="zh-CN" altLang="en-US" sz="1800" baseline="0" dirty="0" smtClean="0"/>
              <a:t> </a:t>
            </a:r>
            <a:r>
              <a:rPr lang="en-US" altLang="zh-CN" sz="1800" baseline="0" dirty="0" smtClean="0"/>
              <a:t>times</a:t>
            </a:r>
            <a:r>
              <a:rPr lang="zh-CN" altLang="en-US" sz="1800" baseline="0" dirty="0" smtClean="0"/>
              <a:t> </a:t>
            </a:r>
            <a:r>
              <a:rPr lang="en-US" altLang="zh-CN" sz="1800" baseline="0" dirty="0" smtClean="0"/>
              <a:t>between</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two</a:t>
            </a:r>
            <a:r>
              <a:rPr lang="zh-CN" altLang="en-US" sz="1800" baseline="0" dirty="0" smtClean="0"/>
              <a:t> </a:t>
            </a:r>
            <a:r>
              <a:rPr lang="en-US" altLang="zh-CN" sz="1800" baseline="0" dirty="0" smtClean="0"/>
              <a:t>time</a:t>
            </a:r>
            <a:r>
              <a:rPr lang="zh-CN" altLang="en-US" sz="1800" baseline="0" dirty="0" smtClean="0"/>
              <a:t> </a:t>
            </a:r>
            <a:r>
              <a:rPr lang="en-US" altLang="zh-CN" sz="1800" baseline="0" dirty="0" smtClean="0"/>
              <a:t>points.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aseline="0" dirty="0" smtClean="0"/>
              <a:t>=================================</a:t>
            </a:r>
          </a:p>
          <a:p>
            <a:r>
              <a:rPr lang="en-US" altLang="zh-CN" sz="1800" baseline="0" dirty="0" smtClean="0"/>
              <a:t>The</a:t>
            </a:r>
            <a:r>
              <a:rPr lang="zh-CN" altLang="en-US" sz="1800" baseline="0" dirty="0" smtClean="0"/>
              <a:t> </a:t>
            </a:r>
            <a:r>
              <a:rPr lang="en-US" altLang="zh-CN" sz="1800" baseline="0" dirty="0" smtClean="0"/>
              <a:t>gradient</a:t>
            </a:r>
            <a:r>
              <a:rPr lang="zh-CN" altLang="en-US" sz="1800" baseline="0" dirty="0" smtClean="0"/>
              <a:t> </a:t>
            </a:r>
            <a:r>
              <a:rPr lang="en-US" altLang="zh-CN" sz="1800" baseline="0" dirty="0" smtClean="0"/>
              <a:t>computed</a:t>
            </a:r>
            <a:r>
              <a:rPr lang="zh-CN" altLang="en-US" sz="1800" baseline="0" dirty="0" smtClean="0"/>
              <a:t> </a:t>
            </a:r>
            <a:r>
              <a:rPr lang="en-US" altLang="zh-CN" sz="1800" baseline="0" dirty="0" smtClean="0"/>
              <a:t>by</a:t>
            </a:r>
            <a:r>
              <a:rPr lang="zh-CN" altLang="en-US" sz="1800" baseline="0" dirty="0" smtClean="0"/>
              <a:t> </a:t>
            </a:r>
            <a:r>
              <a:rPr lang="en-US" altLang="zh-CN" sz="1800" baseline="0" dirty="0" smtClean="0"/>
              <a:t>Worker</a:t>
            </a:r>
            <a:r>
              <a:rPr lang="zh-CN" altLang="en-US" sz="1800" baseline="0" dirty="0" smtClean="0"/>
              <a:t> </a:t>
            </a:r>
            <a:r>
              <a:rPr lang="en-US" altLang="zh-CN" sz="1800" baseline="0" dirty="0" smtClean="0"/>
              <a:t>3</a:t>
            </a:r>
            <a:r>
              <a:rPr lang="zh-CN" altLang="en-US" sz="1800" baseline="0" dirty="0" smtClean="0"/>
              <a:t> </a:t>
            </a:r>
            <a:r>
              <a:rPr lang="en-US" altLang="zh-CN" sz="1800" baseline="0" dirty="0" smtClean="0"/>
              <a:t>is</a:t>
            </a:r>
            <a:r>
              <a:rPr lang="zh-CN" altLang="en-US" sz="1800" baseline="0" dirty="0" smtClean="0"/>
              <a:t> </a:t>
            </a:r>
            <a:r>
              <a:rPr lang="en-US" altLang="zh-CN" sz="1800" baseline="0" dirty="0" smtClean="0"/>
              <a:t>based</a:t>
            </a:r>
            <a:r>
              <a:rPr lang="zh-CN" altLang="en-US" sz="1800" baseline="0" dirty="0" smtClean="0"/>
              <a:t> </a:t>
            </a:r>
            <a:r>
              <a:rPr lang="en-US" altLang="zh-CN" sz="1800" baseline="0" dirty="0" smtClean="0"/>
              <a:t>on</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outdated</a:t>
            </a:r>
            <a:r>
              <a:rPr lang="zh-CN" altLang="en-US" sz="1800" baseline="0" dirty="0" smtClean="0"/>
              <a:t> </a:t>
            </a:r>
            <a:r>
              <a:rPr lang="en-US" altLang="zh-CN" sz="1800" baseline="0" dirty="0" smtClean="0"/>
              <a:t>parameters;</a:t>
            </a:r>
            <a:r>
              <a:rPr lang="zh-CN" altLang="en-US" sz="1800" baseline="0" dirty="0" smtClean="0"/>
              <a:t> </a:t>
            </a:r>
            <a:r>
              <a:rPr lang="en-US" altLang="zh-CN" sz="1800" baseline="0" dirty="0" smtClean="0"/>
              <a:t>so</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gradient</a:t>
            </a:r>
            <a:r>
              <a:rPr lang="zh-CN" altLang="en-US" sz="1800" baseline="0" dirty="0" smtClean="0"/>
              <a:t> </a:t>
            </a:r>
            <a:r>
              <a:rPr lang="en-US" altLang="zh-CN" sz="1800" baseline="0" dirty="0" smtClean="0"/>
              <a:t>will</a:t>
            </a:r>
            <a:r>
              <a:rPr lang="zh-CN" altLang="en-US" sz="1800" baseline="0" dirty="0" smtClean="0"/>
              <a:t> </a:t>
            </a:r>
            <a:r>
              <a:rPr lang="en-US" altLang="zh-CN" sz="1800" baseline="0" dirty="0" smtClean="0"/>
              <a:t>be</a:t>
            </a:r>
            <a:r>
              <a:rPr lang="zh-CN" altLang="en-US" sz="1800" baseline="0" dirty="0" smtClean="0"/>
              <a:t> </a:t>
            </a:r>
            <a:r>
              <a:rPr lang="en-US" altLang="zh-CN" sz="1800" baseline="0" dirty="0" smtClean="0"/>
              <a:t>harmful</a:t>
            </a:r>
            <a:r>
              <a:rPr lang="zh-CN" altLang="en-US" sz="1800" baseline="0" dirty="0" smtClean="0"/>
              <a:t> </a:t>
            </a:r>
            <a:r>
              <a:rPr lang="en-US" altLang="zh-CN" sz="1800" baseline="0" dirty="0" smtClean="0"/>
              <a:t>to</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convergence.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aseline="0" dirty="0" smtClean="0"/>
              <a:t>=================================</a:t>
            </a:r>
          </a:p>
          <a:p>
            <a:r>
              <a:rPr lang="en-US" altLang="zh-CN" sz="1800" baseline="0" dirty="0" smtClean="0"/>
              <a:t>Using</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outdated</a:t>
            </a:r>
            <a:r>
              <a:rPr lang="zh-CN" altLang="en-US" sz="1800" baseline="0" dirty="0" smtClean="0"/>
              <a:t> </a:t>
            </a:r>
            <a:r>
              <a:rPr lang="en-US" altLang="zh-CN" sz="1800" baseline="0" dirty="0" smtClean="0"/>
              <a:t>gradient</a:t>
            </a:r>
            <a:r>
              <a:rPr lang="zh-CN" altLang="en-US" sz="1800" baseline="0" dirty="0" smtClean="0"/>
              <a:t> </a:t>
            </a:r>
            <a:r>
              <a:rPr lang="en-US" altLang="zh-CN" sz="1800" baseline="0" dirty="0" smtClean="0"/>
              <a:t>can</a:t>
            </a:r>
            <a:r>
              <a:rPr lang="zh-CN" altLang="en-US" sz="1800" baseline="0" dirty="0" smtClean="0"/>
              <a:t> </a:t>
            </a:r>
            <a:r>
              <a:rPr lang="en-US" altLang="zh-CN" sz="1800" baseline="0" dirty="0" smtClean="0"/>
              <a:t>only</a:t>
            </a:r>
            <a:r>
              <a:rPr lang="zh-CN" altLang="en-US" sz="1800" baseline="0" dirty="0" smtClean="0"/>
              <a:t> </a:t>
            </a:r>
            <a:r>
              <a:rPr lang="en-US" altLang="zh-CN" sz="1800" baseline="0" dirty="0" smtClean="0"/>
              <a:t>make</a:t>
            </a:r>
            <a:r>
              <a:rPr lang="zh-CN" altLang="en-US" sz="1800" baseline="0" dirty="0" smtClean="0"/>
              <a:t> </a:t>
            </a:r>
            <a:r>
              <a:rPr lang="en-US" altLang="zh-CN" sz="1800" baseline="0" dirty="0" smtClean="0"/>
              <a:t>things</a:t>
            </a:r>
            <a:r>
              <a:rPr lang="zh-CN" altLang="en-US" sz="1800" baseline="0" dirty="0" smtClean="0"/>
              <a:t> </a:t>
            </a:r>
            <a:r>
              <a:rPr lang="en-US" altLang="zh-CN" sz="1800" baseline="0" dirty="0" smtClean="0"/>
              <a:t>worse.</a:t>
            </a:r>
          </a:p>
          <a:p>
            <a:r>
              <a:rPr lang="en-US" altLang="zh-CN" sz="1800" baseline="0" dirty="0" smtClean="0"/>
              <a:t>-------</a:t>
            </a:r>
          </a:p>
          <a:p>
            <a:r>
              <a:rPr lang="en-US" altLang="zh-CN" sz="1800" baseline="0" dirty="0" smtClean="0"/>
              <a:t>It’s</a:t>
            </a:r>
            <a:r>
              <a:rPr lang="zh-CN" altLang="en-US" sz="1800" baseline="0" dirty="0" smtClean="0"/>
              <a:t> </a:t>
            </a:r>
            <a:r>
              <a:rPr lang="en-US" altLang="zh-CN" sz="1800" baseline="0" dirty="0" smtClean="0"/>
              <a:t>OK</a:t>
            </a:r>
            <a:r>
              <a:rPr lang="zh-CN" altLang="en-US" sz="1800" baseline="0" dirty="0" smtClean="0"/>
              <a:t> </a:t>
            </a:r>
            <a:r>
              <a:rPr lang="en-US" altLang="zh-CN" sz="1800" baseline="0" dirty="0" smtClean="0"/>
              <a:t>if</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workers</a:t>
            </a:r>
            <a:r>
              <a:rPr lang="zh-CN" altLang="en-US" sz="1800" baseline="0" dirty="0" smtClean="0"/>
              <a:t> </a:t>
            </a:r>
            <a:r>
              <a:rPr lang="en-US" altLang="zh-CN" sz="1800" baseline="0" dirty="0" smtClean="0"/>
              <a:t>are</a:t>
            </a:r>
            <a:r>
              <a:rPr lang="zh-CN" altLang="en-US" sz="1800" baseline="0" dirty="0" smtClean="0"/>
              <a:t> </a:t>
            </a:r>
            <a:r>
              <a:rPr lang="en-US" altLang="zh-CN" sz="1800" baseline="0" dirty="0" smtClean="0"/>
              <a:t>moderately</a:t>
            </a:r>
            <a:r>
              <a:rPr lang="zh-CN" altLang="en-US" sz="1800" baseline="0" dirty="0" smtClean="0"/>
              <a:t> </a:t>
            </a:r>
            <a:r>
              <a:rPr lang="en-US" altLang="zh-CN" sz="1800" baseline="0" dirty="0" smtClean="0"/>
              <a:t>slower</a:t>
            </a:r>
            <a:r>
              <a:rPr lang="zh-CN" altLang="en-US" sz="1800" baseline="0" dirty="0" smtClean="0"/>
              <a:t> </a:t>
            </a:r>
            <a:r>
              <a:rPr lang="en-US" altLang="zh-CN" sz="1800" baseline="0" dirty="0" smtClean="0"/>
              <a:t>or</a:t>
            </a:r>
            <a:r>
              <a:rPr lang="zh-CN" altLang="en-US" sz="1800" baseline="0" dirty="0" smtClean="0"/>
              <a:t> </a:t>
            </a:r>
            <a:r>
              <a:rPr lang="en-US" altLang="zh-CN" sz="1800" baseline="0" dirty="0" smtClean="0"/>
              <a:t>faster</a:t>
            </a:r>
            <a:r>
              <a:rPr lang="zh-CN" altLang="en-US" sz="1800" baseline="0" dirty="0" smtClean="0"/>
              <a:t> </a:t>
            </a:r>
            <a:r>
              <a:rPr lang="en-US" altLang="zh-CN" sz="1800" baseline="0" dirty="0" smtClean="0"/>
              <a:t>than</a:t>
            </a:r>
            <a:r>
              <a:rPr lang="zh-CN" altLang="en-US" sz="1800" baseline="0" dirty="0" smtClean="0"/>
              <a:t> </a:t>
            </a:r>
            <a:r>
              <a:rPr lang="en-US" altLang="zh-CN" sz="1800" baseline="0" dirty="0" smtClean="0"/>
              <a:t>each</a:t>
            </a:r>
            <a:r>
              <a:rPr lang="zh-CN" altLang="en-US" sz="1800" baseline="0" dirty="0" smtClean="0"/>
              <a:t> </a:t>
            </a:r>
            <a:r>
              <a:rPr lang="en-US" altLang="zh-CN" sz="1800" baseline="0" dirty="0" smtClean="0"/>
              <a:t>other.</a:t>
            </a:r>
          </a:p>
          <a:p>
            <a:r>
              <a:rPr lang="en-US" altLang="zh-CN" sz="1800" baseline="0" dirty="0" smtClean="0"/>
              <a:t>However,</a:t>
            </a:r>
            <a:r>
              <a:rPr lang="zh-CN" altLang="en-US" sz="1800" baseline="0" dirty="0" smtClean="0"/>
              <a:t> </a:t>
            </a:r>
            <a:r>
              <a:rPr lang="en-US" altLang="zh-CN" sz="1800" baseline="0" dirty="0" smtClean="0"/>
              <a:t>asynchronous</a:t>
            </a:r>
            <a:r>
              <a:rPr lang="zh-CN" altLang="en-US" sz="1800" baseline="0" dirty="0" smtClean="0"/>
              <a:t> </a:t>
            </a:r>
            <a:r>
              <a:rPr lang="en-US" altLang="zh-CN" sz="1800" baseline="0" dirty="0" smtClean="0"/>
              <a:t>algorithms</a:t>
            </a:r>
            <a:r>
              <a:rPr lang="zh-CN" altLang="en-US" sz="1800" baseline="0" dirty="0" smtClean="0"/>
              <a:t> </a:t>
            </a:r>
            <a:r>
              <a:rPr lang="en-US" altLang="zh-CN" sz="1800" baseline="0" dirty="0" smtClean="0"/>
              <a:t>do</a:t>
            </a:r>
            <a:r>
              <a:rPr lang="zh-CN" altLang="en-US" sz="1800" baseline="0" dirty="0" smtClean="0"/>
              <a:t> </a:t>
            </a:r>
            <a:r>
              <a:rPr lang="en-US" altLang="zh-CN" sz="1800" baseline="0" dirty="0" smtClean="0"/>
              <a:t>not</a:t>
            </a:r>
            <a:r>
              <a:rPr lang="zh-CN" altLang="en-US" sz="1800" baseline="0" dirty="0" smtClean="0"/>
              <a:t> </a:t>
            </a:r>
            <a:r>
              <a:rPr lang="en-US" altLang="zh-CN" sz="1800" baseline="0" dirty="0" smtClean="0"/>
              <a:t>converge</a:t>
            </a:r>
            <a:r>
              <a:rPr lang="zh-CN" altLang="en-US" sz="1800" baseline="0" dirty="0" smtClean="0"/>
              <a:t> </a:t>
            </a:r>
            <a:r>
              <a:rPr lang="en-US" altLang="zh-CN" sz="1800" baseline="0" dirty="0" smtClean="0"/>
              <a:t>if</a:t>
            </a:r>
            <a:r>
              <a:rPr lang="zh-CN" altLang="en-US" sz="1800" baseline="0" dirty="0" smtClean="0"/>
              <a:t> </a:t>
            </a:r>
            <a:r>
              <a:rPr lang="en-US" altLang="zh-CN" sz="1800" baseline="0" dirty="0" smtClean="0"/>
              <a:t>one</a:t>
            </a:r>
            <a:r>
              <a:rPr lang="zh-CN" altLang="en-US" sz="1800" baseline="0" dirty="0" smtClean="0"/>
              <a:t> </a:t>
            </a:r>
            <a:r>
              <a:rPr lang="en-US" altLang="zh-CN" sz="1800" baseline="0" dirty="0" smtClean="0"/>
              <a:t>worker</a:t>
            </a:r>
            <a:r>
              <a:rPr lang="zh-CN" altLang="en-US" sz="1800" baseline="0" dirty="0" smtClean="0"/>
              <a:t> </a:t>
            </a:r>
            <a:r>
              <a:rPr lang="en-US" altLang="zh-CN" sz="1800" baseline="0" dirty="0" smtClean="0"/>
              <a:t>is</a:t>
            </a:r>
            <a:r>
              <a:rPr lang="zh-CN" altLang="en-US" sz="1800" baseline="0" dirty="0" smtClean="0"/>
              <a:t> </a:t>
            </a:r>
            <a:r>
              <a:rPr lang="en-US" altLang="zh-CN" sz="1800" baseline="0" dirty="0" smtClean="0"/>
              <a:t>many</a:t>
            </a:r>
            <a:r>
              <a:rPr lang="zh-CN" altLang="en-US" sz="1800" baseline="0" dirty="0" smtClean="0"/>
              <a:t> </a:t>
            </a:r>
            <a:r>
              <a:rPr lang="en-US" altLang="zh-CN" sz="1800" baseline="0" dirty="0" smtClean="0"/>
              <a:t>times</a:t>
            </a:r>
            <a:r>
              <a:rPr lang="zh-CN" altLang="en-US" sz="1800" baseline="0" dirty="0" smtClean="0"/>
              <a:t> </a:t>
            </a:r>
            <a:r>
              <a:rPr lang="en-US" altLang="zh-CN" sz="1800" baseline="0" dirty="0" smtClean="0"/>
              <a:t>slower</a:t>
            </a:r>
            <a:r>
              <a:rPr lang="zh-CN" altLang="en-US" sz="1800" baseline="0" dirty="0" smtClean="0"/>
              <a:t> </a:t>
            </a:r>
            <a:r>
              <a:rPr lang="en-US" altLang="zh-CN" sz="1800" baseline="0" dirty="0" smtClean="0"/>
              <a:t>than</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fastest.</a:t>
            </a:r>
            <a:endParaRPr lang="en-US" altLang="zh-CN" sz="1800" dirty="0" smtClean="0"/>
          </a:p>
          <a:p>
            <a:endParaRPr lang="en-US" altLang="zh-CN" sz="1800" dirty="0" smtClean="0"/>
          </a:p>
          <a:p>
            <a:endParaRPr lang="en-US" altLang="zh-CN" sz="1800" dirty="0" smtClean="0"/>
          </a:p>
          <a:p>
            <a:r>
              <a:rPr lang="zh-CN" altLang="en-US" sz="1800" dirty="0" smtClean="0"/>
              <a:t>假如</a:t>
            </a:r>
            <a:r>
              <a:rPr lang="en-US" altLang="zh-CN" sz="1800" dirty="0" smtClean="0"/>
              <a:t>3</a:t>
            </a:r>
            <a:r>
              <a:rPr lang="zh-CN" altLang="en-US" sz="1800" dirty="0" smtClean="0"/>
              <a:t>个</a:t>
            </a:r>
            <a:r>
              <a:rPr lang="en-US" altLang="zh-CN" sz="1800" dirty="0" smtClean="0"/>
              <a:t>worker</a:t>
            </a:r>
            <a:r>
              <a:rPr lang="zh-CN" altLang="en-US" sz="1800" dirty="0" smtClean="0"/>
              <a:t>在</a:t>
            </a:r>
            <a:r>
              <a:rPr lang="en-US" altLang="zh-CN" sz="1800" dirty="0" smtClean="0"/>
              <a:t>t0</a:t>
            </a:r>
            <a:r>
              <a:rPr lang="zh-CN" altLang="en-US" sz="1800" dirty="0" smtClean="0"/>
              <a:t>时刻同时开始计算。他们在</a:t>
            </a:r>
            <a:r>
              <a:rPr lang="en-US" altLang="zh-CN" sz="1800" dirty="0" smtClean="0"/>
              <a:t>t0</a:t>
            </a:r>
            <a:r>
              <a:rPr lang="zh-CN" altLang="en-US" sz="1800" dirty="0" smtClean="0"/>
              <a:t>时刻拿到的都是</a:t>
            </a:r>
            <a:r>
              <a:rPr lang="en-US" altLang="zh-CN" sz="1800" dirty="0" smtClean="0"/>
              <a:t>t0</a:t>
            </a:r>
            <a:r>
              <a:rPr lang="zh-CN" altLang="en-US" sz="1800" dirty="0" smtClean="0"/>
              <a:t>时刻的参数</a:t>
            </a:r>
            <a:r>
              <a:rPr lang="en-US" altLang="zh-CN" sz="1800" dirty="0" smtClean="0"/>
              <a:t>w</a:t>
            </a:r>
            <a:r>
              <a:rPr lang="zh-CN" altLang="en-US" sz="1800" dirty="0" smtClean="0"/>
              <a:t>。</a:t>
            </a:r>
            <a:endParaRPr lang="en-US" altLang="zh-CN" sz="1800" dirty="0" smtClean="0"/>
          </a:p>
          <a:p>
            <a:r>
              <a:rPr lang="zh-CN" altLang="en-US" sz="1800" dirty="0" smtClean="0"/>
              <a:t>然后他们开始计算了。</a:t>
            </a:r>
            <a:endParaRPr lang="en-US" altLang="zh-CN" sz="1800" dirty="0" smtClean="0"/>
          </a:p>
          <a:p>
            <a:r>
              <a:rPr lang="en-US" altLang="zh-CN" sz="1800" dirty="0" smtClean="0"/>
              <a:t>1</a:t>
            </a:r>
            <a:r>
              <a:rPr lang="zh-CN" altLang="en-US" sz="1800" dirty="0" smtClean="0"/>
              <a:t>号和</a:t>
            </a:r>
            <a:r>
              <a:rPr lang="en-US" altLang="zh-CN" sz="1800" dirty="0" smtClean="0"/>
              <a:t>2</a:t>
            </a:r>
            <a:r>
              <a:rPr lang="zh-CN" altLang="en-US" sz="1800" dirty="0" smtClean="0"/>
              <a:t>号</a:t>
            </a:r>
            <a:r>
              <a:rPr lang="en-US" altLang="zh-CN" sz="1800" dirty="0" smtClean="0"/>
              <a:t>worker</a:t>
            </a:r>
            <a:r>
              <a:rPr lang="zh-CN" altLang="en-US" sz="1800" dirty="0" smtClean="0"/>
              <a:t>都很正常地计算梯度，算完了就把梯度发送给</a:t>
            </a:r>
            <a:r>
              <a:rPr lang="en-US" altLang="zh-CN" sz="1800" dirty="0" smtClean="0"/>
              <a:t>server</a:t>
            </a:r>
            <a:r>
              <a:rPr lang="zh-CN" altLang="en-US" sz="1800" dirty="0" smtClean="0"/>
              <a:t>。然后向</a:t>
            </a:r>
            <a:r>
              <a:rPr lang="en-US" altLang="zh-CN" sz="1800" dirty="0" smtClean="0"/>
              <a:t>server</a:t>
            </a:r>
            <a:r>
              <a:rPr lang="zh-CN" altLang="en-US" sz="1800" dirty="0" smtClean="0"/>
              <a:t>要最新的参数。</a:t>
            </a:r>
            <a:endParaRPr lang="en-US" altLang="zh-CN" sz="1800" dirty="0" smtClean="0"/>
          </a:p>
          <a:p>
            <a:r>
              <a:rPr lang="en-US" altLang="zh-CN" sz="1800" dirty="0" smtClean="0"/>
              <a:t>Server</a:t>
            </a:r>
            <a:r>
              <a:rPr lang="zh-CN" altLang="en-US" sz="1800" dirty="0" smtClean="0"/>
              <a:t>收到梯度后也会更新</a:t>
            </a:r>
            <a:r>
              <a:rPr lang="en-US" altLang="zh-CN" sz="1800" dirty="0" smtClean="0"/>
              <a:t>server</a:t>
            </a:r>
            <a:r>
              <a:rPr lang="zh-CN" altLang="en-US" sz="1800" dirty="0" smtClean="0"/>
              <a:t>端的参数。</a:t>
            </a:r>
            <a:endParaRPr lang="en-US" altLang="zh-CN" sz="1800" dirty="0" smtClean="0"/>
          </a:p>
          <a:p>
            <a:r>
              <a:rPr lang="zh-CN" altLang="en-US" sz="1800" dirty="0" smtClean="0"/>
              <a:t>这个图里面每个绿色的部分都是一次通信，通信之后</a:t>
            </a:r>
            <a:r>
              <a:rPr lang="en-US" altLang="zh-CN" sz="1800" dirty="0" smtClean="0"/>
              <a:t>server</a:t>
            </a:r>
            <a:r>
              <a:rPr lang="zh-CN" altLang="en-US" sz="1800" dirty="0" smtClean="0"/>
              <a:t>端的参数都会更新。</a:t>
            </a:r>
            <a:endParaRPr lang="en-US" altLang="zh-CN" sz="1800" dirty="0" smtClean="0"/>
          </a:p>
          <a:p>
            <a:r>
              <a:rPr lang="zh-CN" altLang="en-US" sz="1800" dirty="0" smtClean="0"/>
              <a:t>到了</a:t>
            </a:r>
            <a:r>
              <a:rPr lang="en-US" altLang="zh-CN" sz="1800" dirty="0" smtClean="0"/>
              <a:t>t1</a:t>
            </a:r>
            <a:r>
              <a:rPr lang="zh-CN" altLang="en-US" sz="1800" dirty="0" smtClean="0"/>
              <a:t>这个时刻，</a:t>
            </a:r>
            <a:r>
              <a:rPr lang="en-US" altLang="zh-CN" sz="1800" dirty="0" smtClean="0"/>
              <a:t>server</a:t>
            </a:r>
            <a:r>
              <a:rPr lang="zh-CN" altLang="en-US" sz="1800" dirty="0" smtClean="0"/>
              <a:t>端的参数已经更新了</a:t>
            </a:r>
            <a:r>
              <a:rPr lang="en-US" altLang="zh-CN" sz="1800" dirty="0" smtClean="0"/>
              <a:t>8</a:t>
            </a:r>
            <a:r>
              <a:rPr lang="zh-CN" altLang="en-US" sz="1800" dirty="0" smtClean="0"/>
              <a:t>次了。</a:t>
            </a:r>
            <a:endParaRPr lang="en-US" altLang="zh-CN" sz="1800" dirty="0" smtClean="0"/>
          </a:p>
          <a:p>
            <a:r>
              <a:rPr lang="en-US" altLang="zh-CN" sz="1800" dirty="0" smtClean="0"/>
              <a:t>---</a:t>
            </a:r>
          </a:p>
          <a:p>
            <a:r>
              <a:rPr lang="zh-CN" altLang="en-US" sz="1800" dirty="0" smtClean="0"/>
              <a:t>但是</a:t>
            </a:r>
            <a:r>
              <a:rPr lang="en-US" altLang="zh-CN" sz="1800" dirty="0" smtClean="0"/>
              <a:t>3</a:t>
            </a:r>
            <a:r>
              <a:rPr lang="zh-CN" altLang="en-US" sz="1800" dirty="0" smtClean="0"/>
              <a:t>号</a:t>
            </a:r>
            <a:r>
              <a:rPr lang="en-US" altLang="zh-CN" sz="1800" dirty="0" smtClean="0"/>
              <a:t>worker</a:t>
            </a:r>
            <a:r>
              <a:rPr lang="zh-CN" altLang="en-US" sz="1800" dirty="0" smtClean="0"/>
              <a:t>碰巧运行不正常，变得非常慢。</a:t>
            </a:r>
            <a:endParaRPr lang="en-US" altLang="zh-CN" sz="1800" dirty="0" smtClean="0"/>
          </a:p>
          <a:p>
            <a:r>
              <a:rPr lang="en-US" altLang="zh-CN" sz="1800" dirty="0" smtClean="0"/>
              <a:t>1</a:t>
            </a:r>
            <a:r>
              <a:rPr lang="zh-CN" altLang="en-US" sz="1800" dirty="0" smtClean="0"/>
              <a:t>号</a:t>
            </a:r>
            <a:r>
              <a:rPr lang="en-US" altLang="zh-CN" sz="1800" dirty="0" smtClean="0"/>
              <a:t>2</a:t>
            </a:r>
            <a:r>
              <a:rPr lang="zh-CN" altLang="en-US" sz="1800" dirty="0" smtClean="0"/>
              <a:t>号更新好几轮了，</a:t>
            </a:r>
            <a:r>
              <a:rPr lang="en-US" altLang="zh-CN" sz="1800" dirty="0" smtClean="0"/>
              <a:t>server</a:t>
            </a:r>
            <a:r>
              <a:rPr lang="zh-CN" altLang="en-US" sz="1800" dirty="0" smtClean="0"/>
              <a:t>端的参数也更新</a:t>
            </a:r>
            <a:r>
              <a:rPr lang="en-US" altLang="zh-CN" sz="1800" dirty="0" smtClean="0"/>
              <a:t>8</a:t>
            </a:r>
            <a:r>
              <a:rPr lang="zh-CN" altLang="en-US" sz="1800" dirty="0" smtClean="0"/>
              <a:t>次了，</a:t>
            </a:r>
            <a:r>
              <a:rPr lang="en-US" altLang="zh-CN" sz="1800" dirty="0" smtClean="0"/>
              <a:t>3</a:t>
            </a:r>
            <a:r>
              <a:rPr lang="zh-CN" altLang="en-US" sz="1800" dirty="0" smtClean="0"/>
              <a:t>号才算出一次梯度。</a:t>
            </a:r>
            <a:endParaRPr lang="en-US" altLang="zh-CN" sz="1800" dirty="0" smtClean="0"/>
          </a:p>
          <a:p>
            <a:r>
              <a:rPr lang="en-US" altLang="zh-CN" sz="1800" dirty="0" smtClean="0"/>
              <a:t>3</a:t>
            </a:r>
            <a:r>
              <a:rPr lang="zh-CN" altLang="en-US" sz="1800" dirty="0" smtClean="0"/>
              <a:t>号的梯度是基于</a:t>
            </a:r>
            <a:r>
              <a:rPr lang="en-US" altLang="zh-CN" sz="1800" dirty="0" smtClean="0"/>
              <a:t>t0</a:t>
            </a:r>
            <a:r>
              <a:rPr lang="zh-CN" altLang="en-US" sz="1800" dirty="0" smtClean="0"/>
              <a:t>时刻的参数算的，现在参数已经完全不一样了，所以</a:t>
            </a:r>
            <a:r>
              <a:rPr lang="en-US" altLang="zh-CN" sz="1800" dirty="0" smtClean="0"/>
              <a:t>3</a:t>
            </a:r>
            <a:r>
              <a:rPr lang="zh-CN" altLang="en-US" sz="1800" dirty="0" smtClean="0"/>
              <a:t>号算出的梯度已经过时没用了。</a:t>
            </a:r>
            <a:endParaRPr lang="en-US" altLang="zh-CN" sz="1800" dirty="0" smtClean="0"/>
          </a:p>
          <a:p>
            <a:r>
              <a:rPr lang="zh-CN" altLang="en-US" sz="1800" dirty="0" smtClean="0"/>
              <a:t>如果</a:t>
            </a:r>
            <a:r>
              <a:rPr lang="en-US" altLang="zh-CN" sz="1800" dirty="0" smtClean="0"/>
              <a:t>server</a:t>
            </a:r>
            <a:r>
              <a:rPr lang="zh-CN" altLang="en-US" sz="1800" dirty="0" smtClean="0"/>
              <a:t>拿</a:t>
            </a:r>
            <a:r>
              <a:rPr lang="en-US" altLang="zh-CN" sz="1800" dirty="0" smtClean="0"/>
              <a:t>3</a:t>
            </a:r>
            <a:r>
              <a:rPr lang="zh-CN" altLang="en-US" sz="1800" dirty="0" smtClean="0"/>
              <a:t>号算的梯度来更新参数，只会让参数更差。</a:t>
            </a:r>
            <a:endParaRPr lang="en-US" altLang="zh-CN" sz="1800" dirty="0" smtClean="0"/>
          </a:p>
          <a:p>
            <a:r>
              <a:rPr lang="en-US" altLang="zh-CN" sz="1800" dirty="0" smtClean="0"/>
              <a:t>---</a:t>
            </a:r>
          </a:p>
          <a:p>
            <a:r>
              <a:rPr lang="zh-CN" altLang="en-US" sz="1800" dirty="0" smtClean="0"/>
              <a:t>所以异步算法的实现也是有要求的。这些</a:t>
            </a:r>
            <a:r>
              <a:rPr lang="en-US" altLang="zh-CN" sz="1800" dirty="0" smtClean="0"/>
              <a:t>worker</a:t>
            </a:r>
            <a:r>
              <a:rPr lang="zh-CN" altLang="en-US" sz="1800" dirty="0" smtClean="0"/>
              <a:t>都必须比较稳定。</a:t>
            </a:r>
            <a:r>
              <a:rPr lang="en-US" altLang="zh-CN" sz="1800" dirty="0" smtClean="0"/>
              <a:t>Worker</a:t>
            </a:r>
            <a:r>
              <a:rPr lang="zh-CN" altLang="en-US" sz="1800" dirty="0" smtClean="0"/>
              <a:t>稍微快一点、慢一点是可以的。</a:t>
            </a:r>
            <a:endParaRPr lang="en-US" altLang="zh-CN" sz="1800" dirty="0" smtClean="0"/>
          </a:p>
          <a:p>
            <a:r>
              <a:rPr lang="zh-CN" altLang="en-US" sz="1800" dirty="0" smtClean="0"/>
              <a:t>假如总是有个别</a:t>
            </a:r>
            <a:r>
              <a:rPr lang="en-US" altLang="zh-CN" sz="1800" dirty="0" smtClean="0"/>
              <a:t>worker</a:t>
            </a:r>
            <a:r>
              <a:rPr lang="zh-CN" altLang="en-US" sz="1800" dirty="0" smtClean="0"/>
              <a:t>出现慢很多倍的情况，收敛会出问题。</a:t>
            </a:r>
            <a:endParaRPr lang="en-US" altLang="zh-CN" sz="1800" dirty="0" smtClean="0"/>
          </a:p>
          <a:p>
            <a:r>
              <a:rPr lang="en-US" altLang="zh-CN" sz="1800" dirty="0" smtClean="0"/>
              <a:t>-----</a:t>
            </a:r>
          </a:p>
          <a:p>
            <a:r>
              <a:rPr lang="zh-CN" altLang="en-US" sz="1800" dirty="0" smtClean="0"/>
              <a:t>我之后再做个视频给大家讲联邦学习。联邦学习就存在这种问题，</a:t>
            </a:r>
            <a:r>
              <a:rPr lang="en-US" altLang="zh-CN" sz="1800" dirty="0" smtClean="0"/>
              <a:t>worker</a:t>
            </a:r>
            <a:r>
              <a:rPr lang="zh-CN" altLang="en-US" sz="1800" dirty="0" smtClean="0"/>
              <a:t>都是手机之类的设备，都不稳定，导致异步可能不适用。</a:t>
            </a:r>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p:txBody>
      </p:sp>
      <p:sp>
        <p:nvSpPr>
          <p:cNvPr id="4" name="Slide Number Placeholder 3"/>
          <p:cNvSpPr>
            <a:spLocks noGrp="1"/>
          </p:cNvSpPr>
          <p:nvPr>
            <p:ph type="sldNum" sz="quarter" idx="10"/>
          </p:nvPr>
        </p:nvSpPr>
        <p:spPr/>
        <p:txBody>
          <a:bodyPr/>
          <a:lstStyle/>
          <a:p>
            <a:fld id="{9D1F8700-0BCC-BB42-8973-85E47E56BF7B}" type="slidenum">
              <a:rPr lang="en-US" smtClean="0"/>
              <a:t>18</a:t>
            </a:fld>
            <a:endParaRPr lang="en-US"/>
          </a:p>
        </p:txBody>
      </p:sp>
    </p:spTree>
    <p:extLst>
      <p:ext uri="{BB962C8B-B14F-4D97-AF65-F5344CB8AC3E}">
        <p14:creationId xmlns:p14="http://schemas.microsoft.com/office/powerpoint/2010/main" val="1206953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I</a:t>
            </a:r>
            <a:r>
              <a:rPr lang="zh-CN" altLang="en-US" sz="1600" dirty="0" smtClean="0"/>
              <a:t> </a:t>
            </a:r>
            <a:r>
              <a:rPr lang="en-US" altLang="zh-CN" sz="1600" dirty="0" smtClean="0"/>
              <a:t>have</a:t>
            </a:r>
            <a:r>
              <a:rPr lang="zh-CN" altLang="en-US" sz="1600" dirty="0" smtClean="0"/>
              <a:t> </a:t>
            </a:r>
            <a:r>
              <a:rPr lang="en-US" altLang="zh-CN" sz="1600" dirty="0" smtClean="0"/>
              <a:t>introduced</a:t>
            </a:r>
            <a:r>
              <a:rPr lang="zh-CN" altLang="en-US" sz="1600" dirty="0" smtClean="0"/>
              <a:t> </a:t>
            </a:r>
            <a:r>
              <a:rPr lang="en-US" altLang="zh-CN" sz="1600" dirty="0" smtClean="0"/>
              <a:t>two</a:t>
            </a:r>
            <a:r>
              <a:rPr lang="zh-CN" altLang="en-US" sz="1600" dirty="0" smtClean="0"/>
              <a:t> </a:t>
            </a:r>
            <a:r>
              <a:rPr lang="en-US" altLang="zh-CN" sz="1600" dirty="0" smtClean="0"/>
              <a:t>different</a:t>
            </a:r>
            <a:r>
              <a:rPr lang="zh-CN" altLang="en-US" sz="1600" dirty="0" smtClean="0"/>
              <a:t> </a:t>
            </a:r>
            <a:r>
              <a:rPr lang="en-US" altLang="zh-CN" sz="1600" dirty="0" smtClean="0"/>
              <a:t>parallel</a:t>
            </a:r>
            <a:r>
              <a:rPr lang="zh-CN" altLang="en-US" sz="1600" dirty="0" smtClean="0"/>
              <a:t> </a:t>
            </a:r>
            <a:r>
              <a:rPr lang="en-US" altLang="zh-CN" sz="1600" dirty="0" smtClean="0"/>
              <a:t>gradient</a:t>
            </a:r>
            <a:r>
              <a:rPr lang="zh-CN" altLang="en-US" sz="1600" dirty="0" smtClean="0"/>
              <a:t> </a:t>
            </a:r>
            <a:r>
              <a:rPr lang="en-US" altLang="zh-CN" sz="1600" dirty="0" smtClean="0"/>
              <a:t>descent</a:t>
            </a:r>
            <a:r>
              <a:rPr lang="zh-CN" altLang="en-US" sz="1600" dirty="0" smtClean="0"/>
              <a:t> </a:t>
            </a:r>
            <a:r>
              <a:rPr lang="en-US" altLang="zh-CN" sz="1600" dirty="0" smtClean="0"/>
              <a:t>algorithms</a:t>
            </a:r>
            <a:r>
              <a:rPr lang="zh-CN" altLang="en-US" sz="1600" dirty="0" smtClean="0"/>
              <a:t> </a:t>
            </a:r>
            <a:r>
              <a:rPr lang="en-US" altLang="zh-CN" sz="1600" dirty="0" smtClean="0"/>
              <a:t>and</a:t>
            </a:r>
            <a:r>
              <a:rPr lang="zh-CN" altLang="en-US" sz="1600" dirty="0" smtClean="0"/>
              <a:t> </a:t>
            </a:r>
            <a:r>
              <a:rPr lang="en-US" altLang="zh-CN" sz="1600" dirty="0" smtClean="0"/>
              <a:t>their</a:t>
            </a:r>
            <a:r>
              <a:rPr lang="zh-CN" altLang="en-US" sz="1600" dirty="0" smtClean="0"/>
              <a:t> </a:t>
            </a:r>
            <a:r>
              <a:rPr lang="en-US" altLang="zh-CN" sz="1600" dirty="0" smtClean="0"/>
              <a:t>implementations.</a:t>
            </a:r>
          </a:p>
          <a:p>
            <a:r>
              <a:rPr lang="en-US" altLang="zh-CN" sz="1600" dirty="0" smtClean="0"/>
              <a:t>One</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synchronous</a:t>
            </a:r>
            <a:r>
              <a:rPr lang="zh-CN" altLang="en-US" sz="1600" baseline="0" dirty="0" smtClean="0"/>
              <a:t> </a:t>
            </a:r>
            <a:r>
              <a:rPr lang="en-US" altLang="zh-CN" sz="1600" baseline="0" dirty="0" smtClean="0"/>
              <a:t>gradient</a:t>
            </a:r>
            <a:r>
              <a:rPr lang="zh-CN" altLang="en-US" sz="1600" baseline="0" dirty="0" smtClean="0"/>
              <a:t> </a:t>
            </a:r>
            <a:r>
              <a:rPr lang="en-US" altLang="zh-CN" sz="1600" baseline="0" dirty="0" smtClean="0"/>
              <a:t>descent</a:t>
            </a:r>
            <a:r>
              <a:rPr lang="zh-CN" altLang="en-US" sz="1600" baseline="0" dirty="0" smtClean="0"/>
              <a:t> </a:t>
            </a:r>
            <a:r>
              <a:rPr lang="en-US" altLang="zh-CN" sz="1600" baseline="0" dirty="0" smtClean="0"/>
              <a:t>using</a:t>
            </a:r>
            <a:r>
              <a:rPr lang="zh-CN" altLang="en-US" sz="1600" baseline="0" dirty="0" smtClean="0"/>
              <a:t> </a:t>
            </a:r>
            <a:r>
              <a:rPr lang="en-US" altLang="zh-CN" sz="1600" baseline="0" dirty="0" smtClean="0"/>
              <a:t>MapReduce.</a:t>
            </a:r>
          </a:p>
          <a:p>
            <a:r>
              <a:rPr lang="en-US" altLang="zh-CN" sz="1600" baseline="0" dirty="0" smtClean="0"/>
              <a:t>The</a:t>
            </a:r>
            <a:r>
              <a:rPr lang="zh-CN" altLang="en-US" sz="1600" baseline="0" dirty="0" smtClean="0"/>
              <a:t> </a:t>
            </a:r>
            <a:r>
              <a:rPr lang="en-US" altLang="zh-CN" sz="1600" baseline="0" dirty="0" smtClean="0"/>
              <a:t>other</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asynchronous</a:t>
            </a:r>
            <a:r>
              <a:rPr lang="zh-CN" altLang="en-US" sz="1600" baseline="0" dirty="0" smtClean="0"/>
              <a:t> </a:t>
            </a:r>
            <a:r>
              <a:rPr lang="en-US" altLang="zh-CN" sz="1600" baseline="0" dirty="0" smtClean="0"/>
              <a:t>gradient</a:t>
            </a:r>
            <a:r>
              <a:rPr lang="zh-CN" altLang="en-US" sz="1600" baseline="0" dirty="0" smtClean="0"/>
              <a:t> </a:t>
            </a:r>
            <a:r>
              <a:rPr lang="en-US" altLang="zh-CN" sz="1600" baseline="0" dirty="0" smtClean="0"/>
              <a:t>descent</a:t>
            </a:r>
            <a:r>
              <a:rPr lang="zh-CN" altLang="en-US" sz="1600" baseline="0" dirty="0" smtClean="0"/>
              <a:t> </a:t>
            </a:r>
            <a:r>
              <a:rPr lang="en-US" altLang="zh-CN" sz="1600" baseline="0" dirty="0" smtClean="0"/>
              <a:t>using</a:t>
            </a:r>
            <a:r>
              <a:rPr lang="zh-CN" altLang="en-US" sz="1600" baseline="0" dirty="0" smtClean="0"/>
              <a:t> </a:t>
            </a:r>
            <a:r>
              <a:rPr lang="en-US" altLang="zh-CN" sz="1600" baseline="0" dirty="0" smtClean="0"/>
              <a:t>Parameter</a:t>
            </a:r>
            <a:r>
              <a:rPr lang="zh-CN" altLang="en-US" sz="1600" baseline="0" dirty="0" smtClean="0"/>
              <a:t> </a:t>
            </a:r>
            <a:r>
              <a:rPr lang="en-US" altLang="zh-CN" sz="1600" baseline="0" dirty="0" smtClean="0"/>
              <a:t>Server.</a:t>
            </a:r>
          </a:p>
          <a:p>
            <a:r>
              <a:rPr lang="en-US" altLang="zh-CN" sz="1600" baseline="0" dirty="0" smtClean="0"/>
              <a:t>They both</a:t>
            </a:r>
            <a:r>
              <a:rPr lang="zh-CN" altLang="en-US" sz="1600" baseline="0" dirty="0" smtClean="0"/>
              <a:t> </a:t>
            </a:r>
            <a:r>
              <a:rPr lang="en-US" altLang="zh-CN" sz="1600" baseline="0" dirty="0" smtClean="0"/>
              <a:t>have client-server architecture.</a:t>
            </a:r>
          </a:p>
          <a:p>
            <a:r>
              <a:rPr lang="en-US" altLang="zh-CN" sz="1600" baseline="0" dirty="0" smtClean="0"/>
              <a:t>They both have a server.</a:t>
            </a:r>
          </a:p>
          <a:p>
            <a:r>
              <a:rPr lang="en-US" altLang="zh-CN" sz="1600" baseline="0" dirty="0" smtClean="0"/>
              <a:t>---</a:t>
            </a:r>
          </a:p>
          <a:p>
            <a:r>
              <a:rPr lang="en-US" altLang="zh-CN" sz="1600" baseline="0" dirty="0" smtClean="0"/>
              <a:t>Next, I am going to introduce decentralized network.</a:t>
            </a:r>
          </a:p>
          <a:p>
            <a:r>
              <a:rPr lang="en-US" altLang="zh-CN" sz="1600" baseline="0" dirty="0" smtClean="0"/>
              <a:t>The architecture is peer-to-peer.</a:t>
            </a:r>
          </a:p>
          <a:p>
            <a:r>
              <a:rPr lang="en-US" altLang="zh-CN" sz="1600" dirty="0" smtClean="0"/>
              <a:t>There is no central server.</a:t>
            </a:r>
          </a:p>
          <a:p>
            <a:r>
              <a:rPr lang="en-US" altLang="zh-CN" sz="1600" dirty="0" smtClean="0"/>
              <a:t>All the nodes are</a:t>
            </a:r>
            <a:r>
              <a:rPr lang="en-US" altLang="zh-CN" sz="1600" baseline="0" dirty="0" smtClean="0"/>
              <a:t> workers.</a:t>
            </a:r>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r>
              <a:rPr lang="zh-CN" altLang="en-US" sz="1600" dirty="0" smtClean="0"/>
              <a:t>前面我讲了两种并行梯度下降的实现：</a:t>
            </a:r>
            <a:endParaRPr lang="en-US" altLang="zh-CN" sz="1600" dirty="0" smtClean="0"/>
          </a:p>
          <a:p>
            <a:r>
              <a:rPr lang="zh-CN" altLang="en-US" sz="1600" dirty="0" smtClean="0"/>
              <a:t>第一种是同步算法，用</a:t>
            </a:r>
            <a:r>
              <a:rPr lang="en-US" altLang="zh-CN" sz="1600" dirty="0" smtClean="0"/>
              <a:t>MapReduce</a:t>
            </a:r>
            <a:r>
              <a:rPr lang="zh-CN" altLang="en-US" sz="1600" dirty="0" smtClean="0"/>
              <a:t>实现。</a:t>
            </a:r>
            <a:endParaRPr lang="en-US" altLang="zh-CN" sz="1600" dirty="0" smtClean="0"/>
          </a:p>
          <a:p>
            <a:r>
              <a:rPr lang="zh-CN" altLang="en-US" sz="1600" dirty="0" smtClean="0"/>
              <a:t>第二种是异步算法，用</a:t>
            </a:r>
            <a:r>
              <a:rPr lang="en-US" altLang="zh-CN" sz="1600" dirty="0" smtClean="0"/>
              <a:t>parameter</a:t>
            </a:r>
            <a:r>
              <a:rPr lang="zh-CN" altLang="en-US" sz="1600" dirty="0" smtClean="0"/>
              <a:t> </a:t>
            </a:r>
            <a:r>
              <a:rPr lang="en-US" altLang="zh-CN" sz="1600" dirty="0" smtClean="0"/>
              <a:t>server</a:t>
            </a:r>
            <a:r>
              <a:rPr lang="zh-CN" altLang="en-US" sz="1600" dirty="0" smtClean="0"/>
              <a:t>实现。</a:t>
            </a:r>
            <a:endParaRPr lang="en-US" altLang="zh-CN" sz="1600" dirty="0" smtClean="0"/>
          </a:p>
          <a:p>
            <a:r>
              <a:rPr lang="en-US" altLang="zh-CN" sz="1600" dirty="0" smtClean="0"/>
              <a:t>MapReduce</a:t>
            </a:r>
            <a:r>
              <a:rPr lang="zh-CN" altLang="en-US" sz="1600" dirty="0" smtClean="0"/>
              <a:t>和</a:t>
            </a:r>
            <a:r>
              <a:rPr lang="en-US" altLang="zh-CN" sz="1600" dirty="0" smtClean="0"/>
              <a:t>Parameter</a:t>
            </a:r>
            <a:r>
              <a:rPr lang="zh-CN" altLang="en-US" sz="1600" dirty="0" smtClean="0"/>
              <a:t> </a:t>
            </a:r>
            <a:r>
              <a:rPr lang="en-US" altLang="zh-CN" sz="1600" dirty="0" smtClean="0"/>
              <a:t>Server</a:t>
            </a:r>
            <a:r>
              <a:rPr lang="zh-CN" altLang="en-US" sz="1600" dirty="0" smtClean="0"/>
              <a:t>的相同点在于他们都是</a:t>
            </a:r>
            <a:r>
              <a:rPr lang="en-US" altLang="zh-CN" sz="1600" dirty="0" smtClean="0"/>
              <a:t>client-server</a:t>
            </a:r>
            <a:r>
              <a:rPr lang="zh-CN" altLang="en-US" sz="1600" dirty="0" smtClean="0"/>
              <a:t>架构，他们都有一个</a:t>
            </a:r>
            <a:r>
              <a:rPr lang="en-US" altLang="zh-CN" sz="1600" dirty="0" smtClean="0"/>
              <a:t>server</a:t>
            </a:r>
            <a:r>
              <a:rPr lang="zh-CN" altLang="en-US" sz="1600" dirty="0" smtClean="0"/>
              <a:t>。</a:t>
            </a:r>
            <a:endParaRPr lang="en-US" altLang="zh-CN" sz="1600" dirty="0" smtClean="0"/>
          </a:p>
          <a:p>
            <a:r>
              <a:rPr lang="zh-CN" altLang="en-US" sz="1600" dirty="0" smtClean="0"/>
              <a:t>接下来我讲第三种：用</a:t>
            </a:r>
            <a:r>
              <a:rPr lang="en-US" altLang="zh-CN" sz="1600" dirty="0" smtClean="0"/>
              <a:t>decentralized</a:t>
            </a:r>
            <a:r>
              <a:rPr lang="zh-CN" altLang="en-US" sz="1600" dirty="0" smtClean="0"/>
              <a:t> </a:t>
            </a:r>
            <a:r>
              <a:rPr lang="en-US" altLang="zh-CN" sz="1600" dirty="0" smtClean="0"/>
              <a:t>network</a:t>
            </a:r>
            <a:r>
              <a:rPr lang="zh-CN" altLang="en-US" sz="1600" dirty="0" smtClean="0"/>
              <a:t>（去中心化的网络）。</a:t>
            </a:r>
            <a:endParaRPr lang="en-US" altLang="zh-CN" sz="1600" dirty="0" smtClean="0"/>
          </a:p>
          <a:p>
            <a:r>
              <a:rPr lang="zh-CN" altLang="en-US" sz="1600" dirty="0" smtClean="0"/>
              <a:t>这种架构叫做</a:t>
            </a:r>
            <a:r>
              <a:rPr lang="en-US" altLang="zh-CN" sz="1600" dirty="0" smtClean="0"/>
              <a:t>peer-to-peer</a:t>
            </a:r>
            <a:r>
              <a:rPr lang="zh-CN" altLang="en-US" sz="1600" dirty="0" smtClean="0"/>
              <a:t>（</a:t>
            </a:r>
            <a:r>
              <a:rPr lang="en-US" altLang="zh-CN" sz="1600" dirty="0" smtClean="0"/>
              <a:t>p2p</a:t>
            </a:r>
            <a:r>
              <a:rPr lang="zh-CN" altLang="en-US" sz="1600" dirty="0" smtClean="0"/>
              <a:t>、点对点）。</a:t>
            </a:r>
            <a:endParaRPr lang="en-US" altLang="zh-CN" sz="1600" dirty="0" smtClean="0"/>
          </a:p>
          <a:p>
            <a:r>
              <a:rPr lang="zh-CN" altLang="en-US" sz="1600" dirty="0" smtClean="0"/>
              <a:t>这种架构没有</a:t>
            </a:r>
            <a:r>
              <a:rPr lang="en-US" altLang="zh-CN" sz="1600" dirty="0" smtClean="0"/>
              <a:t>server</a:t>
            </a:r>
            <a:r>
              <a:rPr lang="zh-CN" altLang="en-US" sz="1600" dirty="0" smtClean="0"/>
              <a:t>。所有的节点都是</a:t>
            </a:r>
            <a:r>
              <a:rPr lang="en-US" altLang="zh-CN" sz="1600" dirty="0" smtClean="0"/>
              <a:t>worker</a:t>
            </a:r>
            <a:r>
              <a:rPr lang="zh-CN" altLang="en-US" sz="1600" dirty="0" smtClean="0"/>
              <a:t>。</a:t>
            </a:r>
            <a:endParaRPr lang="en-US" altLang="zh-CN" sz="1600" dirty="0" smtClean="0"/>
          </a:p>
        </p:txBody>
      </p:sp>
      <p:sp>
        <p:nvSpPr>
          <p:cNvPr id="4" name="Slide Number Placeholder 3"/>
          <p:cNvSpPr>
            <a:spLocks noGrp="1"/>
          </p:cNvSpPr>
          <p:nvPr>
            <p:ph type="sldNum" sz="quarter" idx="10"/>
          </p:nvPr>
        </p:nvSpPr>
        <p:spPr/>
        <p:txBody>
          <a:bodyPr/>
          <a:lstStyle/>
          <a:p>
            <a:fld id="{9D1F8700-0BCC-BB42-8973-85E47E56BF7B}" type="slidenum">
              <a:rPr lang="en-US" smtClean="0"/>
              <a:t>19</a:t>
            </a:fld>
            <a:endParaRPr lang="en-US"/>
          </a:p>
        </p:txBody>
      </p:sp>
    </p:spTree>
    <p:extLst>
      <p:ext uri="{BB962C8B-B14F-4D97-AF65-F5344CB8AC3E}">
        <p14:creationId xmlns:p14="http://schemas.microsoft.com/office/powerpoint/2010/main" val="406791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We</a:t>
            </a:r>
            <a:r>
              <a:rPr lang="zh-CN" altLang="en-US" sz="1600" dirty="0" smtClean="0"/>
              <a:t> </a:t>
            </a:r>
            <a:r>
              <a:rPr lang="en-US" altLang="zh-CN" sz="1600" dirty="0" smtClean="0"/>
              <a:t>have</a:t>
            </a:r>
            <a:r>
              <a:rPr lang="zh-CN" altLang="en-US" sz="1600" dirty="0" smtClean="0"/>
              <a:t> </a:t>
            </a:r>
            <a:r>
              <a:rPr lang="en-US" altLang="zh-CN" sz="1600" dirty="0" smtClean="0"/>
              <a:t>previously</a:t>
            </a:r>
            <a:r>
              <a:rPr lang="zh-CN" altLang="en-US" sz="1600" dirty="0" smtClean="0"/>
              <a:t> </a:t>
            </a:r>
            <a:r>
              <a:rPr lang="en-US" altLang="zh-CN" sz="1600" dirty="0" smtClean="0"/>
              <a:t>studied</a:t>
            </a:r>
            <a:r>
              <a:rPr lang="zh-CN" altLang="en-US" sz="1600" dirty="0" smtClean="0"/>
              <a:t> </a:t>
            </a:r>
            <a:r>
              <a:rPr lang="en-US" altLang="zh-CN" sz="1600" dirty="0" smtClean="0"/>
              <a:t>synchronous</a:t>
            </a:r>
            <a:r>
              <a:rPr lang="zh-CN" altLang="en-US" sz="1600" dirty="0" smtClean="0"/>
              <a:t> </a:t>
            </a:r>
            <a:r>
              <a:rPr lang="en-US" altLang="zh-CN" sz="1600" dirty="0" smtClean="0"/>
              <a:t>gradient</a:t>
            </a:r>
            <a:r>
              <a:rPr lang="zh-CN" altLang="en-US" sz="1600" dirty="0" smtClean="0"/>
              <a:t> </a:t>
            </a:r>
            <a:r>
              <a:rPr lang="en-US" altLang="zh-CN" sz="1600" dirty="0" smtClean="0"/>
              <a:t>descent</a:t>
            </a:r>
            <a:r>
              <a:rPr lang="zh-CN" altLang="en-US" sz="1600" dirty="0" smtClean="0"/>
              <a:t> </a:t>
            </a:r>
            <a:r>
              <a:rPr lang="en-US" altLang="zh-CN" sz="1600" dirty="0" smtClean="0"/>
              <a:t>and</a:t>
            </a:r>
            <a:r>
              <a:rPr lang="zh-CN" altLang="en-US" sz="1600" dirty="0" smtClean="0"/>
              <a:t> </a:t>
            </a:r>
            <a:r>
              <a:rPr lang="en-US" altLang="zh-CN" sz="1600" dirty="0" smtClean="0"/>
              <a:t>implemented</a:t>
            </a:r>
            <a:r>
              <a:rPr lang="zh-CN" altLang="en-US" sz="1600" dirty="0" smtClean="0"/>
              <a:t> </a:t>
            </a:r>
            <a:r>
              <a:rPr lang="en-US" altLang="zh-CN" sz="1600" dirty="0" smtClean="0"/>
              <a:t>it</a:t>
            </a:r>
            <a:r>
              <a:rPr lang="zh-CN" altLang="en-US" sz="1600" dirty="0" smtClean="0"/>
              <a:t> </a:t>
            </a:r>
            <a:r>
              <a:rPr lang="en-US" altLang="zh-CN" sz="1600" dirty="0" smtClean="0"/>
              <a:t>using</a:t>
            </a:r>
            <a:r>
              <a:rPr lang="zh-CN" altLang="en-US" sz="1600" dirty="0" smtClean="0"/>
              <a:t> </a:t>
            </a:r>
            <a:r>
              <a:rPr lang="en-US" altLang="zh-CN" sz="1600" dirty="0" smtClean="0"/>
              <a:t>MapReduce.</a:t>
            </a:r>
          </a:p>
          <a:p>
            <a:r>
              <a:rPr lang="en-US" altLang="zh-CN" sz="1600" dirty="0" smtClean="0"/>
              <a:t>----</a:t>
            </a:r>
          </a:p>
          <a:p>
            <a:r>
              <a:rPr lang="en-US" altLang="zh-CN" sz="1600" dirty="0" smtClean="0"/>
              <a:t>Now</a:t>
            </a:r>
            <a:r>
              <a:rPr lang="zh-CN" altLang="en-US" sz="1600" baseline="0" dirty="0" smtClean="0"/>
              <a:t> </a:t>
            </a:r>
            <a:r>
              <a:rPr lang="en-US" altLang="zh-CN" sz="1600" baseline="0" dirty="0" smtClean="0"/>
              <a:t>l</a:t>
            </a:r>
            <a:r>
              <a:rPr lang="en-US" altLang="zh-CN" sz="1600" dirty="0" smtClean="0"/>
              <a:t>et’s</a:t>
            </a:r>
            <a:r>
              <a:rPr lang="zh-CN" altLang="en-US" sz="1600" dirty="0" smtClean="0"/>
              <a:t> </a:t>
            </a:r>
            <a:r>
              <a:rPr lang="en-US" altLang="zh-CN" sz="1600" dirty="0" smtClean="0"/>
              <a:t>use</a:t>
            </a:r>
            <a:r>
              <a:rPr lang="zh-CN" altLang="en-US" sz="1600" dirty="0" smtClean="0"/>
              <a:t> </a:t>
            </a:r>
            <a:r>
              <a:rPr lang="en-US" altLang="zh-CN" sz="1600" dirty="0" smtClean="0"/>
              <a:t>a</a:t>
            </a:r>
            <a:r>
              <a:rPr lang="zh-CN" altLang="en-US" sz="1600" dirty="0" smtClean="0"/>
              <a:t> </a:t>
            </a:r>
            <a:r>
              <a:rPr lang="en-US" altLang="zh-CN" sz="1600" dirty="0" smtClean="0"/>
              <a:t>different</a:t>
            </a:r>
            <a:r>
              <a:rPr lang="zh-CN" altLang="en-US" sz="1600" dirty="0" smtClean="0"/>
              <a:t> </a:t>
            </a:r>
            <a:r>
              <a:rPr lang="en-US" altLang="zh-CN" sz="1600" dirty="0" smtClean="0"/>
              <a:t>algorithm</a:t>
            </a:r>
            <a:r>
              <a:rPr lang="zh-CN" altLang="en-US" sz="1600" baseline="0" dirty="0" smtClean="0"/>
              <a:t> </a:t>
            </a:r>
            <a:r>
              <a:rPr lang="en-US" altLang="zh-CN" sz="1600" baseline="0" dirty="0" smtClean="0"/>
              <a:t>for</a:t>
            </a:r>
            <a:r>
              <a:rPr lang="zh-CN" altLang="en-US" sz="1600" baseline="0" dirty="0" smtClean="0"/>
              <a:t> </a:t>
            </a:r>
            <a:r>
              <a:rPr lang="en-US" altLang="zh-CN" sz="1600" baseline="0" dirty="0" smtClean="0"/>
              <a:t>solving</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same</a:t>
            </a:r>
            <a:r>
              <a:rPr lang="zh-CN" altLang="en-US" sz="1600" baseline="0" dirty="0" smtClean="0"/>
              <a:t> </a:t>
            </a:r>
            <a:r>
              <a:rPr lang="en-US" altLang="zh-CN" sz="1600" baseline="0" dirty="0" smtClean="0"/>
              <a:t>problem.</a:t>
            </a:r>
          </a:p>
          <a:p>
            <a:r>
              <a:rPr lang="en-US" altLang="zh-CN" sz="1600" baseline="0" dirty="0" smtClean="0"/>
              <a:t>Asynchronous</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gradient</a:t>
            </a:r>
            <a:r>
              <a:rPr lang="zh-CN" altLang="en-US" sz="1600" baseline="0" dirty="0" smtClean="0"/>
              <a:t> </a:t>
            </a:r>
            <a:r>
              <a:rPr lang="en-US" altLang="zh-CN" sz="1600" baseline="0" dirty="0" smtClean="0"/>
              <a:t>descent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different</a:t>
            </a:r>
            <a:r>
              <a:rPr lang="zh-CN" altLang="en-US" sz="1600" baseline="0" dirty="0" smtClean="0"/>
              <a:t> </a:t>
            </a:r>
            <a:r>
              <a:rPr lang="en-US" altLang="zh-CN" sz="1600" baseline="0" dirty="0" smtClean="0"/>
              <a:t>from</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synchronous.</a:t>
            </a:r>
          </a:p>
          <a:p>
            <a:r>
              <a:rPr lang="en-US" altLang="zh-CN" sz="1600" baseline="0" dirty="0" smtClean="0"/>
              <a:t>Theoretically</a:t>
            </a:r>
            <a:r>
              <a:rPr lang="zh-CN" altLang="en-US" sz="1600" baseline="0" dirty="0" smtClean="0"/>
              <a:t> </a:t>
            </a:r>
            <a:r>
              <a:rPr lang="en-US" altLang="zh-CN" sz="1600" baseline="0" dirty="0" smtClean="0"/>
              <a:t>speaking,</a:t>
            </a:r>
            <a:r>
              <a:rPr lang="zh-CN" altLang="en-US" sz="1600" baseline="0" dirty="0" smtClean="0"/>
              <a:t> </a:t>
            </a:r>
            <a:r>
              <a:rPr lang="en-US" altLang="zh-CN" sz="1600" baseline="0" dirty="0" smtClean="0"/>
              <a:t>asynchronous</a:t>
            </a:r>
            <a:r>
              <a:rPr lang="zh-CN" altLang="en-US" sz="1600" baseline="0" dirty="0" smtClean="0"/>
              <a:t> </a:t>
            </a:r>
            <a:r>
              <a:rPr lang="en-US" altLang="zh-CN" sz="1600" baseline="0" dirty="0" smtClean="0"/>
              <a:t>algorithms</a:t>
            </a:r>
            <a:r>
              <a:rPr lang="zh-CN" altLang="en-US" sz="1600" baseline="0" dirty="0" smtClean="0"/>
              <a:t> </a:t>
            </a:r>
            <a:r>
              <a:rPr lang="en-US" altLang="zh-CN" sz="1600" baseline="0" dirty="0" smtClean="0"/>
              <a:t>need</a:t>
            </a:r>
            <a:r>
              <a:rPr lang="zh-CN" altLang="en-US" sz="1600" baseline="0" dirty="0" smtClean="0"/>
              <a:t> </a:t>
            </a:r>
            <a:r>
              <a:rPr lang="en-US" altLang="zh-CN" sz="1600" baseline="0" dirty="0" smtClean="0"/>
              <a:t>more</a:t>
            </a:r>
            <a:r>
              <a:rPr lang="zh-CN" altLang="en-US" sz="1600" baseline="0" dirty="0" smtClean="0"/>
              <a:t> </a:t>
            </a:r>
            <a:r>
              <a:rPr lang="en-US" altLang="zh-CN" sz="1600" baseline="0" dirty="0" smtClean="0"/>
              <a:t>iterations</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converge,</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they</a:t>
            </a:r>
            <a:r>
              <a:rPr lang="zh-CN" altLang="en-US" sz="1600" baseline="0" dirty="0" smtClean="0"/>
              <a:t> </a:t>
            </a:r>
            <a:r>
              <a:rPr lang="en-US" altLang="zh-CN" sz="1600" baseline="0" dirty="0" smtClean="0"/>
              <a:t>are</a:t>
            </a:r>
            <a:r>
              <a:rPr lang="zh-CN" altLang="en-US" sz="1600" baseline="0" dirty="0" smtClean="0"/>
              <a:t> </a:t>
            </a:r>
            <a:r>
              <a:rPr lang="en-US" altLang="zh-CN" sz="1600" baseline="0" dirty="0" smtClean="0"/>
              <a:t>slower</a:t>
            </a:r>
            <a:r>
              <a:rPr lang="zh-CN" altLang="en-US" sz="1600" baseline="0" dirty="0" smtClean="0"/>
              <a:t> </a:t>
            </a:r>
            <a:r>
              <a:rPr lang="en-US" altLang="zh-CN" sz="1600" baseline="0" dirty="0" smtClean="0"/>
              <a:t>than</a:t>
            </a:r>
            <a:r>
              <a:rPr lang="zh-CN" altLang="en-US" sz="1600" baseline="0" dirty="0" smtClean="0"/>
              <a:t> </a:t>
            </a:r>
            <a:r>
              <a:rPr lang="en-US" altLang="zh-CN" sz="1600" baseline="0" dirty="0" smtClean="0"/>
              <a:t>synchronous</a:t>
            </a:r>
            <a:r>
              <a:rPr lang="zh-CN" altLang="en-US" sz="1600" baseline="0" dirty="0" smtClean="0"/>
              <a:t> </a:t>
            </a:r>
            <a:r>
              <a:rPr lang="en-US" altLang="zh-CN" sz="1600" baseline="0" dirty="0" smtClean="0"/>
              <a:t>algorithms</a:t>
            </a:r>
            <a:r>
              <a:rPr lang="zh-CN" altLang="en-US" sz="1600" baseline="0" dirty="0" smtClean="0"/>
              <a:t> </a:t>
            </a:r>
            <a:r>
              <a:rPr lang="en-US" altLang="zh-CN" sz="1600" baseline="0" dirty="0" smtClean="0"/>
              <a:t>if</a:t>
            </a:r>
            <a:r>
              <a:rPr lang="zh-CN" altLang="en-US" sz="1600" baseline="0" dirty="0" smtClean="0"/>
              <a:t> </a:t>
            </a:r>
            <a:r>
              <a:rPr lang="en-US" altLang="zh-CN" sz="1600" baseline="0" dirty="0" smtClean="0"/>
              <a:t>you</a:t>
            </a:r>
            <a:r>
              <a:rPr lang="zh-CN" altLang="en-US" sz="1600" baseline="0" dirty="0" smtClean="0"/>
              <a:t> </a:t>
            </a:r>
            <a:r>
              <a:rPr lang="en-US" altLang="zh-CN" sz="1600" baseline="0" dirty="0" smtClean="0"/>
              <a:t>measure</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epochs</a:t>
            </a:r>
            <a:r>
              <a:rPr lang="zh-CN" altLang="en-US" sz="1600" baseline="0" dirty="0" smtClean="0"/>
              <a:t> </a:t>
            </a:r>
            <a:r>
              <a:rPr lang="en-US" altLang="zh-CN" sz="1600" baseline="0" dirty="0" smtClean="0"/>
              <a:t>or</a:t>
            </a:r>
            <a:r>
              <a:rPr lang="zh-CN" altLang="en-US" sz="1600" baseline="0" dirty="0" smtClean="0"/>
              <a:t> </a:t>
            </a:r>
            <a:r>
              <a:rPr lang="en-US" altLang="zh-CN" sz="1600" baseline="0" dirty="0" smtClean="0"/>
              <a:t>iterations.</a:t>
            </a:r>
          </a:p>
          <a:p>
            <a:r>
              <a:rPr lang="en-US" altLang="zh-CN" sz="1600" baseline="0" dirty="0" smtClean="0"/>
              <a:t>But</a:t>
            </a:r>
            <a:r>
              <a:rPr lang="zh-CN" altLang="en-US" sz="1600" baseline="0" dirty="0" smtClean="0"/>
              <a:t> </a:t>
            </a:r>
            <a:r>
              <a:rPr lang="en-US" altLang="zh-CN" sz="1600" baseline="0" dirty="0" smtClean="0"/>
              <a:t>in</a:t>
            </a:r>
            <a:r>
              <a:rPr lang="zh-CN" altLang="en-US" sz="1600" baseline="0" dirty="0" smtClean="0"/>
              <a:t> </a:t>
            </a:r>
            <a:r>
              <a:rPr lang="en-US" altLang="zh-CN" sz="1600" baseline="0" dirty="0" smtClean="0"/>
              <a:t>practice,</a:t>
            </a:r>
            <a:r>
              <a:rPr lang="zh-CN" altLang="en-US" sz="1600" baseline="0" dirty="0" smtClean="0"/>
              <a:t> </a:t>
            </a:r>
            <a:r>
              <a:rPr lang="en-US" altLang="zh-CN" sz="1600" baseline="0" dirty="0" smtClean="0"/>
              <a:t>asynchronous</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faster</a:t>
            </a:r>
            <a:r>
              <a:rPr lang="zh-CN" altLang="en-US" sz="1600" baseline="0" dirty="0" smtClean="0"/>
              <a:t> </a:t>
            </a:r>
            <a:r>
              <a:rPr lang="en-US" altLang="zh-CN" sz="1600" baseline="0" dirty="0" smtClean="0"/>
              <a:t>if</a:t>
            </a:r>
            <a:r>
              <a:rPr lang="zh-CN" altLang="en-US" sz="1600" baseline="0" dirty="0" smtClean="0"/>
              <a:t> </a:t>
            </a:r>
            <a:r>
              <a:rPr lang="en-US" altLang="zh-CN" sz="1600" baseline="0" dirty="0" smtClean="0"/>
              <a:t>you</a:t>
            </a:r>
            <a:r>
              <a:rPr lang="zh-CN" altLang="en-US" sz="1600" baseline="0" dirty="0" smtClean="0"/>
              <a:t> </a:t>
            </a:r>
            <a:r>
              <a:rPr lang="en-US" altLang="zh-CN" sz="1600" baseline="0" dirty="0" smtClean="0"/>
              <a:t>measure</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actual</a:t>
            </a:r>
            <a:r>
              <a:rPr lang="zh-CN" altLang="en-US" sz="1600" baseline="0" dirty="0" smtClean="0"/>
              <a:t> </a:t>
            </a:r>
            <a:r>
              <a:rPr lang="en-US" altLang="zh-CN" sz="1600" baseline="0" dirty="0" smtClean="0"/>
              <a:t>runtime.</a:t>
            </a:r>
          </a:p>
          <a:p>
            <a:r>
              <a:rPr lang="en-US" altLang="zh-CN" sz="1600" baseline="0" dirty="0" smtClean="0"/>
              <a:t>It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because</a:t>
            </a:r>
            <a:r>
              <a:rPr lang="zh-CN" altLang="en-US" sz="1600" baseline="0" dirty="0" smtClean="0"/>
              <a:t> </a:t>
            </a:r>
            <a:r>
              <a:rPr lang="en-US" altLang="zh-CN" sz="1600" baseline="0" dirty="0" smtClean="0"/>
              <a:t>asynchronous</a:t>
            </a:r>
            <a:r>
              <a:rPr lang="zh-CN" altLang="en-US" sz="1600" baseline="0" dirty="0" smtClean="0"/>
              <a:t> </a:t>
            </a:r>
            <a:r>
              <a:rPr lang="en-US" altLang="zh-CN" sz="1600" baseline="0" dirty="0" smtClean="0"/>
              <a:t>algorithms</a:t>
            </a:r>
            <a:r>
              <a:rPr lang="zh-CN" altLang="en-US" sz="1600" baseline="0" dirty="0" smtClean="0"/>
              <a:t> </a:t>
            </a:r>
            <a:r>
              <a:rPr lang="en-US" altLang="zh-CN" sz="1600" baseline="0" dirty="0" smtClean="0"/>
              <a:t>avoid</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synchronization</a:t>
            </a:r>
            <a:r>
              <a:rPr lang="zh-CN" altLang="en-US" sz="1600" baseline="0" dirty="0" smtClean="0"/>
              <a:t> </a:t>
            </a:r>
            <a:r>
              <a:rPr lang="en-US" altLang="zh-CN" sz="1600" baseline="0" dirty="0" smtClean="0"/>
              <a:t>costs</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do</a:t>
            </a:r>
            <a:r>
              <a:rPr lang="zh-CN" altLang="en-US" sz="1600" baseline="0" dirty="0" smtClean="0"/>
              <a:t> </a:t>
            </a:r>
            <a:r>
              <a:rPr lang="en-US" altLang="zh-CN" sz="1600" baseline="0" dirty="0" smtClean="0"/>
              <a:t>not</a:t>
            </a:r>
            <a:r>
              <a:rPr lang="zh-CN" altLang="en-US" sz="1600" baseline="0" dirty="0" smtClean="0"/>
              <a:t> </a:t>
            </a:r>
            <a:r>
              <a:rPr lang="en-US" altLang="zh-CN" sz="1600" baseline="0" dirty="0" smtClean="0"/>
              <a:t>suffer</a:t>
            </a:r>
            <a:r>
              <a:rPr lang="zh-CN" altLang="en-US" sz="1600" baseline="0" dirty="0" smtClean="0"/>
              <a:t> </a:t>
            </a:r>
            <a:r>
              <a:rPr lang="en-US" altLang="zh-CN" sz="1600" baseline="0" dirty="0" smtClean="0"/>
              <a:t>from</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straggler</a:t>
            </a:r>
            <a:r>
              <a:rPr lang="zh-CN" altLang="en-US" sz="1600" baseline="0" dirty="0" smtClean="0"/>
              <a:t> </a:t>
            </a:r>
            <a:r>
              <a:rPr lang="en-US" altLang="zh-CN" sz="1600" baseline="0" dirty="0" smtClean="0"/>
              <a:t>effect.</a:t>
            </a:r>
          </a:p>
          <a:p>
            <a:r>
              <a:rPr lang="en-US" altLang="zh-CN" sz="1600" baseline="0" dirty="0" smtClean="0"/>
              <a:t>-----</a:t>
            </a:r>
          </a:p>
          <a:p>
            <a:r>
              <a:rPr lang="en-US" altLang="zh-CN" sz="1600" baseline="0" dirty="0" smtClean="0"/>
              <a:t>Previously,</a:t>
            </a:r>
            <a:r>
              <a:rPr lang="zh-CN" altLang="en-US" sz="1600" baseline="0" dirty="0" smtClean="0"/>
              <a:t> </a:t>
            </a:r>
            <a:r>
              <a:rPr lang="en-US" altLang="zh-CN" sz="1600" baseline="0" dirty="0" smtClean="0"/>
              <a:t>we</a:t>
            </a:r>
            <a:r>
              <a:rPr lang="zh-CN" altLang="en-US" sz="1600" baseline="0" dirty="0" smtClean="0"/>
              <a:t> </a:t>
            </a:r>
            <a:r>
              <a:rPr lang="en-US" altLang="zh-CN" sz="1600" baseline="0" dirty="0" smtClean="0"/>
              <a:t>used</a:t>
            </a:r>
            <a:r>
              <a:rPr lang="zh-CN" altLang="en-US" sz="1600" baseline="0" dirty="0" smtClean="0"/>
              <a:t> </a:t>
            </a:r>
            <a:r>
              <a:rPr lang="en-US" altLang="zh-CN" sz="1600" baseline="0" dirty="0" smtClean="0"/>
              <a:t>MapReduce</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implement</a:t>
            </a:r>
            <a:r>
              <a:rPr lang="zh-CN" altLang="en-US" sz="1600" baseline="0" dirty="0" smtClean="0"/>
              <a:t> </a:t>
            </a:r>
            <a:r>
              <a:rPr lang="en-US" altLang="zh-CN" sz="1600" baseline="0" dirty="0" smtClean="0"/>
              <a:t>synchronous</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gradient</a:t>
            </a:r>
            <a:r>
              <a:rPr lang="zh-CN" altLang="en-US" sz="1600" baseline="0" dirty="0" smtClean="0"/>
              <a:t> </a:t>
            </a:r>
            <a:r>
              <a:rPr lang="en-US" altLang="zh-CN" sz="1600" baseline="0" dirty="0" smtClean="0"/>
              <a:t>descent.</a:t>
            </a:r>
          </a:p>
          <a:p>
            <a:r>
              <a:rPr lang="en-US" altLang="zh-CN" sz="1600" baseline="0" dirty="0" smtClean="0"/>
              <a:t>MapReduce</a:t>
            </a:r>
            <a:r>
              <a:rPr lang="zh-CN" altLang="en-US" sz="1600" baseline="0" dirty="0" smtClean="0"/>
              <a:t> </a:t>
            </a:r>
            <a:r>
              <a:rPr lang="en-US" altLang="zh-CN" sz="1600" baseline="0" dirty="0" smtClean="0"/>
              <a:t>does</a:t>
            </a:r>
            <a:r>
              <a:rPr lang="zh-CN" altLang="en-US" sz="1600" baseline="0" dirty="0" smtClean="0"/>
              <a:t> </a:t>
            </a:r>
            <a:r>
              <a:rPr lang="en-US" altLang="zh-CN" sz="1600" baseline="0" dirty="0" smtClean="0"/>
              <a:t>not</a:t>
            </a:r>
            <a:r>
              <a:rPr lang="zh-CN" altLang="en-US" sz="1600" baseline="0" dirty="0" smtClean="0"/>
              <a:t> </a:t>
            </a:r>
            <a:r>
              <a:rPr lang="en-US" altLang="zh-CN" sz="1600" baseline="0" dirty="0" smtClean="0"/>
              <a:t>support</a:t>
            </a:r>
            <a:r>
              <a:rPr lang="zh-CN" altLang="en-US" sz="1600" baseline="0" dirty="0" smtClean="0"/>
              <a:t> </a:t>
            </a:r>
            <a:r>
              <a:rPr lang="en-US" altLang="zh-CN" sz="1600" baseline="0" dirty="0" smtClean="0"/>
              <a:t>asynchronous</a:t>
            </a:r>
            <a:r>
              <a:rPr lang="zh-CN" altLang="en-US" sz="1600" baseline="0" dirty="0" smtClean="0"/>
              <a:t> </a:t>
            </a:r>
            <a:r>
              <a:rPr lang="en-US" altLang="zh-CN" sz="1600" baseline="0" dirty="0" smtClean="0"/>
              <a:t>algorithms.</a:t>
            </a:r>
          </a:p>
          <a:p>
            <a:r>
              <a:rPr lang="en-US" altLang="zh-CN" sz="1600" baseline="0" dirty="0" smtClean="0"/>
              <a:t>So</a:t>
            </a:r>
            <a:r>
              <a:rPr lang="zh-CN" altLang="en-US" sz="1600" baseline="0" dirty="0" smtClean="0"/>
              <a:t> </a:t>
            </a:r>
            <a:r>
              <a:rPr lang="en-US" altLang="zh-CN" sz="1600" baseline="0" dirty="0" smtClean="0"/>
              <a:t>we</a:t>
            </a:r>
            <a:r>
              <a:rPr lang="zh-CN" altLang="en-US" sz="1600" baseline="0" dirty="0" smtClean="0"/>
              <a:t> </a:t>
            </a:r>
            <a:r>
              <a:rPr lang="en-US" altLang="zh-CN" sz="1600" baseline="0" dirty="0" smtClean="0"/>
              <a:t>need</a:t>
            </a:r>
            <a:r>
              <a:rPr lang="zh-CN" altLang="en-US" sz="1600" baseline="0" dirty="0" smtClean="0"/>
              <a:t> </a:t>
            </a:r>
            <a:r>
              <a:rPr lang="en-US" altLang="zh-CN" sz="1600" baseline="0" dirty="0" smtClean="0"/>
              <a:t>different</a:t>
            </a:r>
            <a:r>
              <a:rPr lang="zh-CN" altLang="en-US" sz="1600" baseline="0" dirty="0" smtClean="0"/>
              <a:t> </a:t>
            </a:r>
            <a:r>
              <a:rPr lang="en-US" altLang="zh-CN" sz="1600" baseline="0" dirty="0" smtClean="0"/>
              <a:t>programming</a:t>
            </a:r>
            <a:r>
              <a:rPr lang="zh-CN" altLang="en-US" sz="1600" baseline="0" dirty="0" smtClean="0"/>
              <a:t> </a:t>
            </a:r>
            <a:r>
              <a:rPr lang="en-US" altLang="zh-CN" sz="1600" baseline="0" dirty="0" smtClean="0"/>
              <a:t>model</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different</a:t>
            </a:r>
            <a:r>
              <a:rPr lang="zh-CN" altLang="en-US" sz="1600" baseline="0" dirty="0" smtClean="0"/>
              <a:t> </a:t>
            </a:r>
            <a:r>
              <a:rPr lang="en-US" altLang="zh-CN" sz="1600" baseline="0" dirty="0" smtClean="0"/>
              <a:t>software</a:t>
            </a:r>
            <a:r>
              <a:rPr lang="zh-CN" altLang="en-US" sz="1600" baseline="0" dirty="0" smtClean="0"/>
              <a:t> </a:t>
            </a:r>
            <a:r>
              <a:rPr lang="en-US" altLang="zh-CN" sz="1600" baseline="0" dirty="0" smtClean="0"/>
              <a:t>systems.</a:t>
            </a:r>
          </a:p>
          <a:p>
            <a:r>
              <a:rPr lang="en-US" altLang="zh-CN" sz="1600" baseline="0" dirty="0" smtClean="0"/>
              <a:t>I</a:t>
            </a:r>
            <a:r>
              <a:rPr lang="zh-CN" altLang="en-US" sz="1600" baseline="0" dirty="0" smtClean="0"/>
              <a:t> </a:t>
            </a:r>
            <a:r>
              <a:rPr lang="en-US" altLang="zh-CN" sz="1600" baseline="0" dirty="0" smtClean="0"/>
              <a:t>am</a:t>
            </a:r>
            <a:r>
              <a:rPr lang="zh-CN" altLang="en-US" sz="1600" baseline="0" dirty="0" smtClean="0"/>
              <a:t> </a:t>
            </a:r>
            <a:r>
              <a:rPr lang="en-US" altLang="zh-CN" sz="1600" baseline="0" dirty="0" smtClean="0"/>
              <a:t>going</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teach</a:t>
            </a:r>
            <a:r>
              <a:rPr lang="zh-CN" altLang="en-US" sz="1600" baseline="0" dirty="0" smtClean="0"/>
              <a:t> </a:t>
            </a:r>
            <a:r>
              <a:rPr lang="en-US" altLang="zh-CN" sz="1600" baseline="0" dirty="0" smtClean="0"/>
              <a:t>asynchronous</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gradient</a:t>
            </a:r>
            <a:r>
              <a:rPr lang="zh-CN" altLang="en-US" sz="1600" baseline="0" dirty="0" smtClean="0"/>
              <a:t> </a:t>
            </a:r>
            <a:r>
              <a:rPr lang="en-US" altLang="zh-CN" sz="1600" baseline="0" dirty="0" smtClean="0"/>
              <a:t>descent</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its</a:t>
            </a:r>
            <a:r>
              <a:rPr lang="zh-CN" altLang="en-US" sz="1600" baseline="0" dirty="0" smtClean="0"/>
              <a:t> </a:t>
            </a:r>
            <a:r>
              <a:rPr lang="en-US" altLang="zh-CN" sz="1600" baseline="0" dirty="0" smtClean="0"/>
              <a:t>implementation</a:t>
            </a:r>
            <a:r>
              <a:rPr lang="zh-CN" altLang="en-US" sz="1600" baseline="0" dirty="0" smtClean="0"/>
              <a:t> </a:t>
            </a:r>
            <a:r>
              <a:rPr lang="en-US" altLang="zh-CN" sz="1600" baseline="0" dirty="0" smtClean="0"/>
              <a:t>using</a:t>
            </a:r>
            <a:r>
              <a:rPr lang="zh-CN" altLang="en-US" sz="1600" baseline="0" dirty="0" smtClean="0"/>
              <a:t> </a:t>
            </a:r>
            <a:r>
              <a:rPr lang="en-US" altLang="zh-CN" sz="1600" baseline="0" dirty="0" smtClean="0"/>
              <a:t>parameter</a:t>
            </a:r>
            <a:r>
              <a:rPr lang="zh-CN" altLang="en-US" sz="1600" baseline="0" dirty="0" smtClean="0"/>
              <a:t> </a:t>
            </a:r>
            <a:r>
              <a:rPr lang="en-US" altLang="zh-CN" sz="1600" baseline="0" dirty="0" smtClean="0"/>
              <a:t>server.</a:t>
            </a:r>
          </a:p>
          <a:p>
            <a:endParaRPr lang="en-US" altLang="zh-CN" sz="1600" dirty="0" smtClean="0"/>
          </a:p>
          <a:p>
            <a:endParaRPr lang="en-US" altLang="zh-CN" sz="1600" dirty="0" smtClean="0"/>
          </a:p>
          <a:p>
            <a:r>
              <a:rPr lang="zh-CN" altLang="en-US" sz="1600" dirty="0" smtClean="0"/>
              <a:t>下面我要讲异步的梯度下降。这个算法本身跟梯度下降是不一样的。</a:t>
            </a:r>
            <a:endParaRPr lang="en-US" altLang="zh-CN" sz="1600" dirty="0" smtClean="0"/>
          </a:p>
          <a:p>
            <a:r>
              <a:rPr lang="zh-CN" altLang="en-US" sz="1600" dirty="0" smtClean="0"/>
              <a:t>从理论收敛率来看，异步算法比同步算法慢，需要更多迭代次数。</a:t>
            </a:r>
            <a:endParaRPr lang="en-US" altLang="zh-CN" sz="1600" dirty="0" smtClean="0"/>
          </a:p>
          <a:p>
            <a:r>
              <a:rPr lang="zh-CN" altLang="en-US" sz="1600" dirty="0" smtClean="0"/>
              <a:t>但是实际实现的时候，异步算法避免了同步造成的时间浪费。</a:t>
            </a:r>
            <a:endParaRPr lang="en-US" altLang="zh-CN" sz="1600" dirty="0" smtClean="0"/>
          </a:p>
          <a:p>
            <a:r>
              <a:rPr lang="zh-CN" altLang="en-US" sz="1600" dirty="0" smtClean="0"/>
              <a:t>所以异步算法实际上比同步算法快。</a:t>
            </a:r>
            <a:endParaRPr lang="en-US" altLang="zh-CN" sz="1600" dirty="0" smtClean="0"/>
          </a:p>
          <a:p>
            <a:r>
              <a:rPr lang="en-US" altLang="zh-CN" sz="1600" dirty="0" smtClean="0"/>
              <a:t>------</a:t>
            </a:r>
          </a:p>
          <a:p>
            <a:r>
              <a:rPr lang="zh-CN" altLang="en-US" sz="1600" dirty="0" smtClean="0"/>
              <a:t>上节课我们用</a:t>
            </a:r>
            <a:r>
              <a:rPr lang="en-US" altLang="zh-CN" sz="1600" dirty="0" smtClean="0"/>
              <a:t>MapReduce</a:t>
            </a:r>
            <a:r>
              <a:rPr lang="zh-CN" altLang="en-US" sz="1600" dirty="0" smtClean="0"/>
              <a:t>实现同步的算法。</a:t>
            </a:r>
            <a:endParaRPr lang="en-US" altLang="zh-CN" sz="1600" dirty="0" smtClean="0"/>
          </a:p>
          <a:p>
            <a:r>
              <a:rPr lang="en-US" altLang="zh-CN" sz="1600" dirty="0" smtClean="0"/>
              <a:t>MapReduce</a:t>
            </a:r>
            <a:r>
              <a:rPr lang="zh-CN" altLang="en-US" sz="1600" dirty="0" smtClean="0"/>
              <a:t>是不能实现异步算法的。</a:t>
            </a:r>
            <a:endParaRPr lang="en-US" altLang="zh-CN" sz="1600" dirty="0" smtClean="0"/>
          </a:p>
          <a:p>
            <a:r>
              <a:rPr lang="zh-CN" altLang="en-US" sz="1600" dirty="0" smtClean="0"/>
              <a:t>我们现在想实现异步算法，所以我们需要不同的编程模型、不同的软件系统。</a:t>
            </a:r>
            <a:endParaRPr lang="en-US" altLang="zh-CN" sz="1600" dirty="0" smtClean="0"/>
          </a:p>
          <a:p>
            <a:r>
              <a:rPr lang="zh-CN" altLang="en-US" sz="1600" dirty="0" smtClean="0"/>
              <a:t>我简单讲一下怎么样用</a:t>
            </a:r>
            <a:r>
              <a:rPr lang="en-US" altLang="zh-CN" sz="1600" dirty="0" smtClean="0"/>
              <a:t>Parameter</a:t>
            </a:r>
            <a:r>
              <a:rPr lang="zh-CN" altLang="en-US" sz="1600" dirty="0" smtClean="0"/>
              <a:t> </a:t>
            </a:r>
            <a:r>
              <a:rPr lang="en-US" altLang="zh-CN" sz="1600" dirty="0" smtClean="0"/>
              <a:t>Server</a:t>
            </a:r>
            <a:r>
              <a:rPr lang="zh-CN" altLang="en-US" sz="1600" dirty="0" smtClean="0"/>
              <a:t>这种编程模型来实现异步梯度下降。</a:t>
            </a:r>
            <a:endParaRPr lang="en-US" sz="1600" dirty="0"/>
          </a:p>
        </p:txBody>
      </p:sp>
      <p:sp>
        <p:nvSpPr>
          <p:cNvPr id="4" name="Slide Number Placeholder 3"/>
          <p:cNvSpPr>
            <a:spLocks noGrp="1"/>
          </p:cNvSpPr>
          <p:nvPr>
            <p:ph type="sldNum" sz="quarter" idx="10"/>
          </p:nvPr>
        </p:nvSpPr>
        <p:spPr/>
        <p:txBody>
          <a:bodyPr/>
          <a:lstStyle/>
          <a:p>
            <a:fld id="{9D1F8700-0BCC-BB42-8973-85E47E56BF7B}" type="slidenum">
              <a:rPr lang="en-US" smtClean="0"/>
              <a:t>2</a:t>
            </a:fld>
            <a:endParaRPr lang="en-US"/>
          </a:p>
        </p:txBody>
      </p:sp>
    </p:spTree>
    <p:extLst>
      <p:ext uri="{BB962C8B-B14F-4D97-AF65-F5344CB8AC3E}">
        <p14:creationId xmlns:p14="http://schemas.microsoft.com/office/powerpoint/2010/main" val="1188652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600" dirty="0" smtClean="0"/>
              <a:t>Decentralized network has 3 characters:</a:t>
            </a:r>
          </a:p>
          <a:p>
            <a:pPr marL="228600" indent="-228600">
              <a:buAutoNum type="arabicPeriod"/>
            </a:pPr>
            <a:r>
              <a:rPr lang="en-US" altLang="zh-CN" sz="1600" dirty="0" smtClean="0"/>
              <a:t>No</a:t>
            </a:r>
            <a:r>
              <a:rPr lang="zh-CN" altLang="en-US" sz="1600" dirty="0" smtClean="0"/>
              <a:t> </a:t>
            </a:r>
            <a:r>
              <a:rPr lang="en-US" altLang="zh-CN" sz="1600" dirty="0" smtClean="0"/>
              <a:t>central</a:t>
            </a:r>
            <a:r>
              <a:rPr lang="zh-CN" altLang="en-US" sz="1600" dirty="0" smtClean="0"/>
              <a:t> </a:t>
            </a:r>
            <a:r>
              <a:rPr lang="en-US" altLang="zh-CN" sz="1600" dirty="0" smtClean="0"/>
              <a:t>server. This is very different from MapReduce and parameter server.</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t>Message</a:t>
            </a:r>
            <a:r>
              <a:rPr lang="en-US" altLang="zh-CN" sz="1600" baseline="0" dirty="0" smtClean="0"/>
              <a:t>-passing</a:t>
            </a:r>
            <a:r>
              <a:rPr lang="zh-CN" altLang="en-US" sz="1600" baseline="0" dirty="0" smtClean="0"/>
              <a:t> </a:t>
            </a:r>
            <a:r>
              <a:rPr lang="en-US" altLang="zh-CN" sz="1600" baseline="0" dirty="0" smtClean="0"/>
              <a:t>c</a:t>
            </a:r>
            <a:r>
              <a:rPr lang="en-US" altLang="zh-CN" sz="1600" dirty="0" smtClean="0"/>
              <a:t>ommunication.</a:t>
            </a:r>
            <a:r>
              <a:rPr lang="zh-CN" altLang="en-US" sz="1600" dirty="0" smtClean="0"/>
              <a:t> </a:t>
            </a:r>
            <a:r>
              <a:rPr lang="en-US" altLang="zh-CN" sz="1600" dirty="0" smtClean="0"/>
              <a:t>The</a:t>
            </a:r>
            <a:r>
              <a:rPr lang="zh-CN" altLang="en-US" sz="1600" dirty="0" smtClean="0"/>
              <a:t> </a:t>
            </a:r>
            <a:r>
              <a:rPr lang="en-US" altLang="zh-CN" sz="1600" dirty="0" smtClean="0"/>
              <a:t>nodes</a:t>
            </a:r>
            <a:r>
              <a:rPr lang="zh-CN" altLang="en-US" sz="1600" dirty="0" smtClean="0"/>
              <a:t> </a:t>
            </a:r>
            <a:r>
              <a:rPr lang="en-US" altLang="zh-CN" sz="1600" dirty="0" smtClean="0"/>
              <a:t>do</a:t>
            </a:r>
            <a:r>
              <a:rPr lang="zh-CN" altLang="en-US" sz="1600" dirty="0" smtClean="0"/>
              <a:t> </a:t>
            </a:r>
            <a:r>
              <a:rPr lang="en-US" altLang="zh-CN" sz="1600" dirty="0" smtClean="0"/>
              <a:t>not</a:t>
            </a:r>
            <a:r>
              <a:rPr lang="zh-CN" altLang="en-US" sz="1600" dirty="0" smtClean="0"/>
              <a:t> </a:t>
            </a:r>
            <a:r>
              <a:rPr lang="en-US" altLang="zh-CN" sz="1600" dirty="0" smtClean="0"/>
              <a:t>share</a:t>
            </a:r>
            <a:r>
              <a:rPr lang="zh-CN" altLang="en-US" sz="1600" dirty="0" smtClean="0"/>
              <a:t> </a:t>
            </a:r>
            <a:r>
              <a:rPr lang="en-US" altLang="zh-CN" sz="1600" dirty="0" smtClean="0"/>
              <a:t>memory.</a:t>
            </a:r>
            <a:r>
              <a:rPr lang="en-US" altLang="zh-CN" sz="1600" baseline="0" dirty="0" smtClean="0"/>
              <a:t> This is the same as</a:t>
            </a:r>
            <a:r>
              <a:rPr lang="zh-CN" altLang="en-US" sz="1600" baseline="0" dirty="0" smtClean="0"/>
              <a:t> </a:t>
            </a:r>
            <a:r>
              <a:rPr lang="en-US" altLang="zh-CN" sz="1600" dirty="0" smtClean="0"/>
              <a:t>MapReduce and parameter server.</a:t>
            </a:r>
          </a:p>
          <a:p>
            <a:pPr marL="228600" indent="-228600">
              <a:buAutoNum type="arabicPeriod"/>
            </a:pPr>
            <a:r>
              <a:rPr lang="en-US" altLang="zh-CN" sz="1600" dirty="0" smtClean="0"/>
              <a:t>A</a:t>
            </a:r>
            <a:r>
              <a:rPr lang="zh-CN" altLang="en-US" sz="1600" dirty="0" smtClean="0"/>
              <a:t> </a:t>
            </a:r>
            <a:r>
              <a:rPr lang="en-US" altLang="zh-CN" sz="1600" dirty="0" smtClean="0"/>
              <a:t>node</a:t>
            </a:r>
            <a:r>
              <a:rPr lang="zh-CN" altLang="en-US" sz="1600" dirty="0" smtClean="0"/>
              <a:t> </a:t>
            </a:r>
            <a:r>
              <a:rPr lang="en-US" altLang="zh-CN" sz="1600" dirty="0" smtClean="0"/>
              <a:t>communicate</a:t>
            </a:r>
            <a:r>
              <a:rPr lang="en-US" altLang="zh-CN" sz="1600" baseline="0" dirty="0" smtClean="0"/>
              <a:t>s</a:t>
            </a:r>
            <a:r>
              <a:rPr lang="zh-CN" altLang="en-US" sz="1600" baseline="0" dirty="0" smtClean="0"/>
              <a:t> </a:t>
            </a:r>
            <a:r>
              <a:rPr lang="en-US" altLang="zh-CN" sz="1600" baseline="0" dirty="0" smtClean="0"/>
              <a:t>with</a:t>
            </a:r>
            <a:r>
              <a:rPr lang="zh-CN" altLang="en-US" sz="1600" baseline="0" dirty="0" smtClean="0"/>
              <a:t> </a:t>
            </a:r>
            <a:r>
              <a:rPr lang="en-US" altLang="zh-CN" sz="1600" baseline="0" dirty="0" smtClean="0"/>
              <a:t>only</a:t>
            </a:r>
            <a:r>
              <a:rPr lang="zh-CN" altLang="en-US" sz="1600" baseline="0" dirty="0" smtClean="0"/>
              <a:t> </a:t>
            </a:r>
            <a:r>
              <a:rPr lang="en-US" altLang="zh-CN" sz="1600" baseline="0" dirty="0" smtClean="0"/>
              <a:t>its</a:t>
            </a:r>
            <a:r>
              <a:rPr lang="zh-CN" altLang="en-US" sz="1600" baseline="0" dirty="0" smtClean="0"/>
              <a:t> </a:t>
            </a:r>
            <a:r>
              <a:rPr lang="en-US" altLang="zh-CN" sz="1600" baseline="0" dirty="0" smtClean="0"/>
              <a:t>neighbors. This is different from </a:t>
            </a:r>
            <a:r>
              <a:rPr lang="en-US" altLang="zh-CN" sz="1600" dirty="0" smtClean="0"/>
              <a:t>MapReduce and parameter server. </a:t>
            </a:r>
          </a:p>
          <a:p>
            <a:pPr marL="0" indent="0">
              <a:buNone/>
            </a:pPr>
            <a:r>
              <a:rPr lang="en-US" altLang="zh-CN" sz="1600" dirty="0" smtClean="0"/>
              <a:t>As</a:t>
            </a:r>
            <a:r>
              <a:rPr lang="zh-CN" altLang="en-US" sz="1600" dirty="0" smtClean="0"/>
              <a:t> </a:t>
            </a:r>
            <a:r>
              <a:rPr lang="en-US" altLang="zh-CN" sz="1600" dirty="0" smtClean="0"/>
              <a:t>for</a:t>
            </a:r>
            <a:r>
              <a:rPr lang="zh-CN" altLang="en-US" sz="1600" dirty="0" smtClean="0"/>
              <a:t> </a:t>
            </a:r>
            <a:r>
              <a:rPr lang="en-US" altLang="zh-CN" sz="1600" dirty="0" smtClean="0"/>
              <a:t>the</a:t>
            </a:r>
            <a:r>
              <a:rPr lang="zh-CN" altLang="en-US" sz="1600" dirty="0" smtClean="0"/>
              <a:t> </a:t>
            </a:r>
            <a:r>
              <a:rPr lang="en-US" altLang="zh-CN" sz="1600" dirty="0" smtClean="0"/>
              <a:t>MapReduce and parameter server</a:t>
            </a:r>
            <a:r>
              <a:rPr lang="zh-CN" altLang="en-US" sz="1600" dirty="0" smtClean="0"/>
              <a:t> </a:t>
            </a:r>
            <a:r>
              <a:rPr lang="en-US" altLang="zh-CN" sz="1600" dirty="0" smtClean="0"/>
              <a:t>architectures, the</a:t>
            </a:r>
            <a:r>
              <a:rPr lang="zh-CN" altLang="en-US" sz="1600" dirty="0" smtClean="0"/>
              <a:t> </a:t>
            </a:r>
            <a:r>
              <a:rPr lang="en-US" altLang="zh-CN" sz="1600" baseline="0" dirty="0" smtClean="0"/>
              <a:t>workers communicate with the</a:t>
            </a:r>
            <a:r>
              <a:rPr lang="zh-CN" altLang="en-US" sz="1600" baseline="0" dirty="0" smtClean="0"/>
              <a:t> </a:t>
            </a:r>
            <a:r>
              <a:rPr lang="en-US" altLang="zh-CN" sz="1600" baseline="0" dirty="0" smtClean="0"/>
              <a:t>server; the workers do not communicate with each other.</a:t>
            </a:r>
          </a:p>
          <a:p>
            <a:pPr marL="0" indent="0">
              <a:buNone/>
            </a:pPr>
            <a:r>
              <a:rPr lang="en-US" altLang="zh-CN" sz="1600" baseline="0" dirty="0" smtClean="0"/>
              <a:t>Here,</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d</a:t>
            </a:r>
            <a:r>
              <a:rPr lang="en-US" sz="1600" baseline="0" dirty="0" smtClean="0"/>
              <a:t>ecentralized network is different.</a:t>
            </a:r>
          </a:p>
          <a:p>
            <a:pPr marL="0" indent="0">
              <a:buNone/>
            </a:pPr>
            <a:r>
              <a:rPr lang="en-US" sz="1600" baseline="0" dirty="0" smtClean="0"/>
              <a:t>A worker node is connected to a few neighbors, and the neighbors communicate with each other.</a:t>
            </a:r>
            <a:endParaRPr lang="en-US" sz="1600" dirty="0" smtClean="0"/>
          </a:p>
          <a:p>
            <a:pPr marL="0" indent="0">
              <a:buNone/>
            </a:pPr>
            <a:endParaRPr lang="en-US" altLang="zh-CN" sz="1600" dirty="0" smtClean="0"/>
          </a:p>
          <a:p>
            <a:pPr marL="0" indent="0">
              <a:buNone/>
            </a:pPr>
            <a:endParaRPr lang="en-US" altLang="zh-CN" sz="1600" dirty="0" smtClean="0"/>
          </a:p>
          <a:p>
            <a:pPr marL="0" indent="0">
              <a:buNone/>
            </a:pPr>
            <a:r>
              <a:rPr lang="zh-CN" altLang="en-US" sz="1600" dirty="0" smtClean="0"/>
              <a:t>去中心化网络有这些特点：</a:t>
            </a:r>
            <a:endParaRPr lang="en-US" altLang="zh-CN" sz="1600" dirty="0" smtClean="0"/>
          </a:p>
          <a:p>
            <a:pPr marL="0" indent="0">
              <a:buNone/>
            </a:pPr>
            <a:r>
              <a:rPr lang="zh-CN" altLang="en-US" sz="1600" dirty="0" smtClean="0"/>
              <a:t>第一是点对点，没有</a:t>
            </a:r>
            <a:r>
              <a:rPr lang="en-US" altLang="zh-CN" sz="1600" dirty="0" smtClean="0"/>
              <a:t>server</a:t>
            </a:r>
            <a:r>
              <a:rPr lang="zh-CN" altLang="en-US" sz="1600" dirty="0" smtClean="0"/>
              <a:t>，这是跟</a:t>
            </a:r>
            <a:r>
              <a:rPr lang="en-US" altLang="zh-CN" sz="1600" dirty="0" smtClean="0"/>
              <a:t>MapReduce</a:t>
            </a:r>
            <a:r>
              <a:rPr lang="zh-CN" altLang="en-US" sz="1600" dirty="0" smtClean="0"/>
              <a:t>、</a:t>
            </a:r>
            <a:r>
              <a:rPr lang="en-US" altLang="zh-CN" sz="1600" dirty="0" smtClean="0"/>
              <a:t>parameter</a:t>
            </a:r>
            <a:r>
              <a:rPr lang="zh-CN" altLang="en-US" sz="1600" dirty="0" smtClean="0"/>
              <a:t> </a:t>
            </a:r>
            <a:r>
              <a:rPr lang="en-US" altLang="zh-CN" sz="1600" dirty="0" smtClean="0"/>
              <a:t>server</a:t>
            </a:r>
            <a:r>
              <a:rPr lang="zh-CN" altLang="en-US" sz="1600" dirty="0" smtClean="0"/>
              <a:t>的主要区别。</a:t>
            </a:r>
            <a:endParaRPr lang="en-US" altLang="zh-CN" sz="1600" dirty="0" smtClean="0"/>
          </a:p>
          <a:p>
            <a:pPr marL="0" indent="0">
              <a:buNone/>
            </a:pPr>
            <a:r>
              <a:rPr lang="zh-CN" altLang="en-US" sz="1600" dirty="0" smtClean="0"/>
              <a:t>第二是</a:t>
            </a:r>
            <a:r>
              <a:rPr lang="en-US" altLang="zh-CN" sz="1600" dirty="0" smtClean="0"/>
              <a:t>message</a:t>
            </a:r>
            <a:r>
              <a:rPr lang="zh-CN" altLang="en-US" sz="1600" dirty="0" smtClean="0"/>
              <a:t> </a:t>
            </a:r>
            <a:r>
              <a:rPr lang="en-US" altLang="zh-CN" sz="1600" dirty="0" smtClean="0"/>
              <a:t>passing</a:t>
            </a:r>
            <a:r>
              <a:rPr lang="zh-CN" altLang="en-US" sz="1600" dirty="0" smtClean="0"/>
              <a:t>方式的通信，这一点跟</a:t>
            </a:r>
            <a:r>
              <a:rPr lang="en-US" altLang="zh-CN" sz="1600" dirty="0" smtClean="0"/>
              <a:t>MapReduce</a:t>
            </a:r>
            <a:r>
              <a:rPr lang="zh-CN" altLang="en-US" sz="1600" dirty="0" smtClean="0"/>
              <a:t>、</a:t>
            </a:r>
            <a:r>
              <a:rPr lang="en-US" altLang="zh-CN" sz="1600" dirty="0" smtClean="0"/>
              <a:t>parameter</a:t>
            </a:r>
            <a:r>
              <a:rPr lang="zh-CN" altLang="en-US" sz="1600" dirty="0" smtClean="0"/>
              <a:t> </a:t>
            </a:r>
            <a:r>
              <a:rPr lang="en-US" altLang="zh-CN" sz="1600" dirty="0" smtClean="0"/>
              <a:t>server</a:t>
            </a:r>
            <a:r>
              <a:rPr lang="zh-CN" altLang="en-US" sz="1600" dirty="0" smtClean="0"/>
              <a:t>是一样的。</a:t>
            </a:r>
            <a:endParaRPr lang="en-US" altLang="zh-CN" sz="1600" dirty="0" smtClean="0"/>
          </a:p>
          <a:p>
            <a:pPr marL="0" indent="0">
              <a:buNone/>
            </a:pPr>
            <a:r>
              <a:rPr lang="zh-CN" altLang="en-US" sz="1600" dirty="0" smtClean="0"/>
              <a:t>第三是一个节点只跟他的邻接节点通信。</a:t>
            </a:r>
            <a:endParaRPr lang="en-US" altLang="zh-CN" sz="1600" dirty="0" smtClean="0"/>
          </a:p>
          <a:p>
            <a:pPr marL="0" indent="0">
              <a:buNone/>
            </a:pPr>
            <a:r>
              <a:rPr lang="zh-CN" altLang="en-US" sz="1600" dirty="0" smtClean="0"/>
              <a:t>当然，要是这个网络构成一个全连接的图，那么这些</a:t>
            </a:r>
            <a:r>
              <a:rPr lang="en-US" altLang="zh-CN" sz="1600" dirty="0" smtClean="0"/>
              <a:t>node</a:t>
            </a:r>
            <a:r>
              <a:rPr lang="zh-CN" altLang="en-US" sz="1600" dirty="0" smtClean="0"/>
              <a:t>之间就可以两两通信了。</a:t>
            </a:r>
            <a:endParaRPr lang="en-US" altLang="zh-CN" sz="1600" dirty="0" smtClean="0"/>
          </a:p>
          <a:p>
            <a:pPr marL="0" indent="0">
              <a:buNone/>
            </a:pPr>
            <a:endParaRPr lang="en-US" altLang="zh-CN" sz="1600" dirty="0" smtClean="0"/>
          </a:p>
          <a:p>
            <a:pPr marL="0" indent="0">
              <a:buNone/>
            </a:pPr>
            <a:endParaRPr lang="en-US" altLang="zh-CN" sz="1600" dirty="0" smtClean="0"/>
          </a:p>
          <a:p>
            <a:pPr marL="0" indent="0">
              <a:buNone/>
            </a:pPr>
            <a:endParaRPr lang="en-US" altLang="zh-CN" sz="1600" dirty="0" smtClean="0"/>
          </a:p>
        </p:txBody>
      </p:sp>
      <p:sp>
        <p:nvSpPr>
          <p:cNvPr id="4" name="Slide Number Placeholder 3"/>
          <p:cNvSpPr>
            <a:spLocks noGrp="1"/>
          </p:cNvSpPr>
          <p:nvPr>
            <p:ph type="sldNum" sz="quarter" idx="10"/>
          </p:nvPr>
        </p:nvSpPr>
        <p:spPr/>
        <p:txBody>
          <a:bodyPr/>
          <a:lstStyle/>
          <a:p>
            <a:fld id="{9D1F8700-0BCC-BB42-8973-85E47E56BF7B}" type="slidenum">
              <a:rPr lang="en-US" smtClean="0"/>
              <a:t>20</a:t>
            </a:fld>
            <a:endParaRPr lang="en-US"/>
          </a:p>
        </p:txBody>
      </p:sp>
    </p:spTree>
    <p:extLst>
      <p:ext uri="{BB962C8B-B14F-4D97-AF65-F5344CB8AC3E}">
        <p14:creationId xmlns:p14="http://schemas.microsoft.com/office/powerpoint/2010/main" val="1835107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600" dirty="0" smtClean="0"/>
              <a:t>I am going to implement a decentralized gradient descent algorithm.</a:t>
            </a:r>
          </a:p>
          <a:p>
            <a:pPr marL="0" indent="0">
              <a:buNone/>
            </a:pPr>
            <a:r>
              <a:rPr lang="en-US" altLang="zh-CN" sz="1600" dirty="0" smtClean="0"/>
              <a:t>We</a:t>
            </a:r>
            <a:r>
              <a:rPr lang="zh-CN" altLang="en-US" sz="1600" dirty="0" smtClean="0"/>
              <a:t> </a:t>
            </a:r>
            <a:r>
              <a:rPr lang="en-US" altLang="zh-CN" sz="1600" dirty="0" smtClean="0"/>
              <a:t>need</a:t>
            </a:r>
            <a:r>
              <a:rPr lang="zh-CN" altLang="en-US" sz="1600" dirty="0" smtClean="0"/>
              <a:t> </a:t>
            </a:r>
            <a:r>
              <a:rPr lang="en-US" altLang="zh-CN" sz="1600" dirty="0" smtClean="0"/>
              <a:t>to</a:t>
            </a:r>
            <a:r>
              <a:rPr lang="zh-CN" altLang="en-US" sz="1600" dirty="0" smtClean="0"/>
              <a:t> </a:t>
            </a:r>
            <a:r>
              <a:rPr lang="en-US" altLang="zh-CN" sz="1600" dirty="0" smtClean="0"/>
              <a:t>write</a:t>
            </a:r>
            <a:r>
              <a:rPr lang="en-US" altLang="zh-CN" sz="1600" baseline="0" dirty="0" smtClean="0"/>
              <a:t> code for the computation and communication perform by one node.</a:t>
            </a:r>
          </a:p>
          <a:p>
            <a:pPr marL="0" indent="0">
              <a:buNone/>
            </a:pPr>
            <a:r>
              <a:rPr lang="en-US" altLang="zh-CN" sz="1600" baseline="0" dirty="0" smtClean="0"/>
              <a:t>---------------------------</a:t>
            </a:r>
          </a:p>
          <a:p>
            <a:pPr marL="0" indent="0">
              <a:buNone/>
            </a:pPr>
            <a:r>
              <a:rPr lang="en-US" altLang="zh-CN" sz="1600" dirty="0" smtClean="0"/>
              <a:t>We</a:t>
            </a:r>
            <a:r>
              <a:rPr lang="en-US" altLang="zh-CN" sz="1600" baseline="0" dirty="0" smtClean="0"/>
              <a:t> still assume data parallelism.</a:t>
            </a:r>
          </a:p>
          <a:p>
            <a:pPr marL="0" indent="0">
              <a:buNone/>
            </a:pPr>
            <a:r>
              <a:rPr lang="en-US" altLang="zh-CN" sz="1600" baseline="0" dirty="0" smtClean="0"/>
              <a:t>Every node locally holds a subset of data.</a:t>
            </a:r>
          </a:p>
          <a:p>
            <a:pPr marL="0" indent="0">
              <a:buNone/>
            </a:pPr>
            <a:r>
              <a:rPr lang="en-US" altLang="zh-CN" sz="1600" baseline="0" dirty="0" smtClean="0"/>
              <a:t>Every node has a copy of the model parameters w.</a:t>
            </a:r>
          </a:p>
          <a:p>
            <a:pPr marL="0" indent="0">
              <a:buNone/>
            </a:pPr>
            <a:r>
              <a:rPr lang="en-US" altLang="zh-CN" sz="1600" baseline="0" dirty="0" smtClean="0"/>
              <a:t>Their copies of w can be different as the algorithm proceeds.</a:t>
            </a:r>
          </a:p>
          <a:p>
            <a:pPr marL="0" indent="0">
              <a:buNone/>
            </a:pPr>
            <a:r>
              <a:rPr lang="en-US" altLang="zh-CN" sz="1600" baseline="0" dirty="0" smtClean="0"/>
              <a:t>But in the end, their copies of w will converge to the same.</a:t>
            </a:r>
          </a:p>
          <a:p>
            <a:pPr marL="0" indent="0">
              <a:buNone/>
            </a:pPr>
            <a:endParaRPr lang="en-US" altLang="zh-CN" sz="1600" baseline="0" dirty="0" smtClean="0"/>
          </a:p>
          <a:p>
            <a:pPr marL="0" indent="0">
              <a:buNone/>
            </a:pPr>
            <a:endParaRPr lang="en-US" altLang="zh-CN" sz="1600" dirty="0" smtClean="0"/>
          </a:p>
          <a:p>
            <a:pPr marL="0" indent="0">
              <a:buNone/>
            </a:pPr>
            <a:endParaRPr lang="en-US" altLang="zh-CN" sz="1600" dirty="0" smtClean="0"/>
          </a:p>
          <a:p>
            <a:pPr marL="0" indent="0">
              <a:buNone/>
            </a:pPr>
            <a:endParaRPr lang="en-US" altLang="zh-CN" sz="1600" dirty="0" smtClean="0"/>
          </a:p>
          <a:p>
            <a:pPr marL="0" indent="0">
              <a:buNone/>
            </a:pPr>
            <a:endParaRPr lang="en-US" altLang="zh-CN" sz="1600" dirty="0" smtClean="0"/>
          </a:p>
          <a:p>
            <a:pPr marL="0" indent="0">
              <a:buNone/>
            </a:pPr>
            <a:r>
              <a:rPr lang="zh-CN" altLang="en-US" sz="1600" dirty="0" smtClean="0"/>
              <a:t>下面我讲用这个去中心化的网络实现梯度下降。</a:t>
            </a:r>
            <a:endParaRPr lang="en-US" altLang="zh-CN" sz="1600" dirty="0" smtClean="0"/>
          </a:p>
          <a:p>
            <a:pPr marL="0" indent="0">
              <a:buNone/>
            </a:pPr>
            <a:r>
              <a:rPr lang="zh-CN" altLang="en-US" sz="1600" dirty="0" smtClean="0"/>
              <a:t>编程实现的时候，我们要写每个节点怎么做计算和通信。</a:t>
            </a:r>
            <a:endParaRPr lang="en-US" altLang="zh-CN" sz="1600" dirty="0" smtClean="0"/>
          </a:p>
          <a:p>
            <a:pPr marL="0" indent="0">
              <a:buNone/>
            </a:pPr>
            <a:r>
              <a:rPr lang="en-US" altLang="zh-CN" sz="1600" dirty="0" smtClean="0"/>
              <a:t>====</a:t>
            </a:r>
          </a:p>
          <a:p>
            <a:pPr marL="0" indent="0">
              <a:buNone/>
            </a:pPr>
            <a:r>
              <a:rPr lang="zh-CN" altLang="en-US" sz="1600" dirty="0" smtClean="0"/>
              <a:t>去中心化的算法和之前的</a:t>
            </a:r>
            <a:r>
              <a:rPr lang="en-US" altLang="zh-CN" sz="1600" dirty="0" smtClean="0"/>
              <a:t>MapReduce</a:t>
            </a:r>
            <a:r>
              <a:rPr lang="zh-CN" altLang="en-US" sz="1600" dirty="0" smtClean="0"/>
              <a:t>还有</a:t>
            </a:r>
            <a:r>
              <a:rPr lang="en-US" altLang="zh-CN" sz="1600" dirty="0" smtClean="0"/>
              <a:t>parameter</a:t>
            </a:r>
            <a:r>
              <a:rPr lang="zh-CN" altLang="en-US" sz="1600" dirty="0" smtClean="0"/>
              <a:t> </a:t>
            </a:r>
            <a:r>
              <a:rPr lang="en-US" altLang="zh-CN" sz="1600" dirty="0" smtClean="0"/>
              <a:t>server</a:t>
            </a:r>
            <a:r>
              <a:rPr lang="zh-CN" altLang="en-US" sz="1600" dirty="0" smtClean="0"/>
              <a:t>一样，也是</a:t>
            </a:r>
            <a:r>
              <a:rPr lang="en-US" altLang="zh-CN" sz="1600" dirty="0" smtClean="0"/>
              <a:t>data</a:t>
            </a:r>
            <a:r>
              <a:rPr lang="zh-CN" altLang="en-US" sz="1600" dirty="0" smtClean="0"/>
              <a:t> </a:t>
            </a:r>
            <a:r>
              <a:rPr lang="en-US" altLang="zh-CN" sz="1600" dirty="0" smtClean="0"/>
              <a:t>parallelism</a:t>
            </a:r>
            <a:r>
              <a:rPr lang="zh-CN" altLang="en-US" sz="1600" dirty="0" smtClean="0"/>
              <a:t>。</a:t>
            </a:r>
            <a:endParaRPr lang="en-US" altLang="zh-CN" sz="1600" dirty="0" smtClean="0"/>
          </a:p>
          <a:p>
            <a:pPr marL="0" indent="0">
              <a:buNone/>
            </a:pPr>
            <a:r>
              <a:rPr lang="zh-CN" altLang="en-US" sz="1600" dirty="0" smtClean="0"/>
              <a:t>数据被划分到节点上，每个节点都有一部分数据。</a:t>
            </a:r>
            <a:endParaRPr lang="en-US" altLang="zh-CN" sz="1600" dirty="0" smtClean="0"/>
          </a:p>
          <a:p>
            <a:pPr marL="0" indent="0">
              <a:buNone/>
            </a:pPr>
            <a:r>
              <a:rPr lang="zh-CN" altLang="en-US" sz="1600" dirty="0" smtClean="0"/>
              <a:t>节点之间互相看不到彼此的数据。</a:t>
            </a:r>
            <a:endParaRPr lang="en-US" altLang="zh-CN" sz="1600" dirty="0" smtClean="0"/>
          </a:p>
          <a:p>
            <a:pPr marL="0" indent="0">
              <a:buNone/>
            </a:pPr>
            <a:r>
              <a:rPr lang="en-US" altLang="zh-CN" sz="1600" dirty="0" smtClean="0"/>
              <a:t>-------</a:t>
            </a:r>
            <a:endParaRPr lang="en-US" sz="1600" dirty="0" smtClean="0"/>
          </a:p>
          <a:p>
            <a:pPr marL="0" indent="0">
              <a:buNone/>
            </a:pPr>
            <a:r>
              <a:rPr lang="zh-CN" altLang="en-US" sz="1600" dirty="0" smtClean="0"/>
              <a:t>每个节点都有自己本地的数据，每个节点都有对模型参数</a:t>
            </a:r>
            <a:r>
              <a:rPr lang="en-US" altLang="zh-CN" sz="1600" dirty="0" smtClean="0"/>
              <a:t>w</a:t>
            </a:r>
            <a:r>
              <a:rPr lang="zh-CN" altLang="en-US" sz="1600" dirty="0" smtClean="0"/>
              <a:t>的一份</a:t>
            </a:r>
            <a:r>
              <a:rPr lang="en-US" altLang="zh-CN" sz="1600" dirty="0" smtClean="0"/>
              <a:t>copy</a:t>
            </a:r>
            <a:r>
              <a:rPr lang="zh-CN" altLang="en-US" sz="1600" dirty="0" smtClean="0"/>
              <a:t>。</a:t>
            </a:r>
            <a:endParaRPr lang="en-US" altLang="zh-CN" sz="1600" dirty="0" smtClean="0"/>
          </a:p>
          <a:p>
            <a:pPr marL="0" indent="0">
              <a:buNone/>
            </a:pPr>
            <a:r>
              <a:rPr lang="zh-CN" altLang="en-US" sz="1600" dirty="0" smtClean="0"/>
              <a:t>但是呢，每个节点上的</a:t>
            </a:r>
            <a:r>
              <a:rPr lang="en-US" altLang="zh-CN" sz="1600" dirty="0" smtClean="0"/>
              <a:t>w</a:t>
            </a:r>
            <a:r>
              <a:rPr lang="zh-CN" altLang="en-US" sz="1600" dirty="0" smtClean="0"/>
              <a:t>其实都不太一样。</a:t>
            </a:r>
            <a:endParaRPr lang="en-US" altLang="zh-CN" sz="1600" dirty="0" smtClean="0"/>
          </a:p>
          <a:p>
            <a:pPr marL="0" indent="0">
              <a:buNone/>
            </a:pPr>
            <a:r>
              <a:rPr lang="zh-CN" altLang="en-US" sz="1600" dirty="0" smtClean="0"/>
              <a:t>直到最后，他们才能收敛到相同的地方去。</a:t>
            </a:r>
            <a:endParaRPr lang="en-US" altLang="zh-CN" sz="1600" dirty="0" smtClean="0"/>
          </a:p>
          <a:p>
            <a:pPr marL="0" indent="0">
              <a:buNone/>
            </a:pPr>
            <a:endParaRPr lang="en-US" sz="1600" dirty="0"/>
          </a:p>
        </p:txBody>
      </p:sp>
      <p:sp>
        <p:nvSpPr>
          <p:cNvPr id="4" name="Slide Number Placeholder 3"/>
          <p:cNvSpPr>
            <a:spLocks noGrp="1"/>
          </p:cNvSpPr>
          <p:nvPr>
            <p:ph type="sldNum" sz="quarter" idx="10"/>
          </p:nvPr>
        </p:nvSpPr>
        <p:spPr/>
        <p:txBody>
          <a:bodyPr/>
          <a:lstStyle/>
          <a:p>
            <a:fld id="{9D1F8700-0BCC-BB42-8973-85E47E56BF7B}" type="slidenum">
              <a:rPr lang="en-US" smtClean="0"/>
              <a:t>21</a:t>
            </a:fld>
            <a:endParaRPr lang="en-US"/>
          </a:p>
        </p:txBody>
      </p:sp>
    </p:spTree>
    <p:extLst>
      <p:ext uri="{BB962C8B-B14F-4D97-AF65-F5344CB8AC3E}">
        <p14:creationId xmlns:p14="http://schemas.microsoft.com/office/powerpoint/2010/main" val="1764262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altLang="zh-CN" sz="1600" baseline="0" dirty="0" smtClean="0"/>
                  <a:t>Every node repeats the 4 steps.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pPr marL="0" indent="0">
                  <a:buNone/>
                </a:pPr>
                <a:r>
                  <a:rPr lang="en-US" altLang="zh-CN" sz="1600" baseline="0" dirty="0" smtClean="0"/>
                  <a:t>First, use its local data and parameters </a:t>
                </a:r>
                <a14:m>
                  <m:oMath xmlns:m="http://schemas.openxmlformats.org/officeDocument/2006/math">
                    <m:sSub>
                      <m:sSubPr>
                        <m:ctrlPr>
                          <a:rPr lang="en-US" altLang="zh-CN" sz="1600" b="1" i="1" dirty="0" smtClean="0">
                            <a:solidFill>
                              <a:srgbClr val="0070C0"/>
                            </a:solidFill>
                            <a:latin typeface="Cambria Math" panose="02040503050406030204" pitchFamily="18" charset="0"/>
                          </a:rPr>
                        </m:ctrlPr>
                      </m:sSubPr>
                      <m:e>
                        <m:acc>
                          <m:accPr>
                            <m:chr m:val="̃"/>
                            <m:ctrlPr>
                              <a:rPr lang="en-US" altLang="zh-CN" sz="1600" b="1" i="1" smtClean="0">
                                <a:solidFill>
                                  <a:srgbClr val="0070C0"/>
                                </a:solidFill>
                                <a:latin typeface="Cambria Math" panose="02040503050406030204" pitchFamily="18" charset="0"/>
                              </a:rPr>
                            </m:ctrlPr>
                          </m:accPr>
                          <m:e>
                            <m:r>
                              <a:rPr lang="en-US" altLang="zh-CN" sz="1600" b="1">
                                <a:solidFill>
                                  <a:srgbClr val="0070C0"/>
                                </a:solidFill>
                                <a:latin typeface="Cambria Math" charset="0"/>
                              </a:rPr>
                              <m:t>𝐰</m:t>
                            </m:r>
                          </m:e>
                        </m:acc>
                      </m:e>
                      <m:sub>
                        <m:r>
                          <a:rPr lang="en-US" altLang="zh-CN" sz="1600" b="0" i="1" dirty="0" smtClean="0">
                            <a:solidFill>
                              <a:srgbClr val="0070C0"/>
                            </a:solidFill>
                            <a:latin typeface="Cambria Math" charset="0"/>
                          </a:rPr>
                          <m:t>𝑖</m:t>
                        </m:r>
                      </m:sub>
                    </m:sSub>
                  </m:oMath>
                </a14:m>
                <a:r>
                  <a:rPr lang="en-US" altLang="zh-CN" sz="1600" dirty="0" smtClean="0"/>
                  <a:t> to compute a local gradient </a:t>
                </a:r>
                <a14:m>
                  <m:oMath xmlns:m="http://schemas.openxmlformats.org/officeDocument/2006/math">
                    <m:sSub>
                      <m:sSubPr>
                        <m:ctrlPr>
                          <a:rPr lang="en-US" altLang="zh-CN" sz="1600" b="0" i="1" smtClean="0">
                            <a:solidFill>
                              <a:srgbClr val="FF0000"/>
                            </a:solidFill>
                            <a:latin typeface="Cambria Math" panose="02040503050406030204" pitchFamily="18" charset="0"/>
                          </a:rPr>
                        </m:ctrlPr>
                      </m:sSubPr>
                      <m:e>
                        <m:acc>
                          <m:accPr>
                            <m:chr m:val="̃"/>
                            <m:ctrlPr>
                              <a:rPr lang="en-US" altLang="zh-CN" sz="1600" b="1" i="1" smtClean="0">
                                <a:solidFill>
                                  <a:srgbClr val="FF0000"/>
                                </a:solidFill>
                                <a:latin typeface="Cambria Math" panose="02040503050406030204" pitchFamily="18" charset="0"/>
                              </a:rPr>
                            </m:ctrlPr>
                          </m:accPr>
                          <m:e>
                            <m:r>
                              <a:rPr lang="en-US" altLang="zh-CN" sz="1600" b="1" i="0" smtClean="0">
                                <a:solidFill>
                                  <a:srgbClr val="FF0000"/>
                                </a:solidFill>
                                <a:latin typeface="Cambria Math" charset="0"/>
                              </a:rPr>
                              <m:t>𝐠</m:t>
                            </m:r>
                          </m:e>
                        </m:acc>
                      </m:e>
                      <m:sub>
                        <m:r>
                          <a:rPr lang="en-US" altLang="zh-CN" sz="1600" b="0" i="1" smtClean="0">
                            <a:solidFill>
                              <a:srgbClr val="FF0000"/>
                            </a:solidFill>
                            <a:latin typeface="Cambria Math" charset="0"/>
                          </a:rPr>
                          <m:t>𝑖</m:t>
                        </m:r>
                      </m:sub>
                    </m:sSub>
                  </m:oMath>
                </a14:m>
                <a:r>
                  <a:rPr lang="en-US" altLang="zh-CN" sz="16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pPr marL="0" indent="0">
                  <a:buNone/>
                </a:pPr>
                <a:r>
                  <a:rPr lang="en-US" altLang="zh-CN" sz="1600" dirty="0" smtClean="0"/>
                  <a:t>Second, communicate</a:t>
                </a:r>
                <a:r>
                  <a:rPr lang="en-US" altLang="zh-CN" sz="1600" baseline="0" dirty="0" smtClean="0"/>
                  <a:t> with its neighbors.</a:t>
                </a:r>
              </a:p>
              <a:p>
                <a:pPr marL="0" indent="0">
                  <a:buNone/>
                </a:pPr>
                <a:r>
                  <a:rPr lang="en-US" altLang="zh-CN" sz="1600" baseline="0" dirty="0" smtClean="0"/>
                  <a:t>Pull the parameters from its neighbors.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pPr marL="0" indent="0">
                  <a:buNone/>
                </a:pPr>
                <a:r>
                  <a:rPr lang="en-US" altLang="zh-CN" sz="1600" baseline="0" dirty="0" smtClean="0"/>
                  <a:t>Third, weighted average its own parameters </a:t>
                </a:r>
                <a14:m>
                  <m:oMath xmlns:m="http://schemas.openxmlformats.org/officeDocument/2006/math">
                    <m:sSub>
                      <m:sSubPr>
                        <m:ctrlPr>
                          <a:rPr lang="en-US" altLang="zh-CN" sz="1600" b="1" i="1" dirty="0" smtClean="0">
                            <a:solidFill>
                              <a:srgbClr val="0070C0"/>
                            </a:solidFill>
                            <a:latin typeface="Cambria Math" panose="02040503050406030204" pitchFamily="18" charset="0"/>
                          </a:rPr>
                        </m:ctrlPr>
                      </m:sSubPr>
                      <m:e>
                        <m:acc>
                          <m:accPr>
                            <m:chr m:val="̃"/>
                            <m:ctrlPr>
                              <a:rPr lang="en-US" altLang="zh-CN" sz="1600" b="1" i="1">
                                <a:solidFill>
                                  <a:srgbClr val="0070C0"/>
                                </a:solidFill>
                                <a:latin typeface="Cambria Math" panose="02040503050406030204" pitchFamily="18" charset="0"/>
                              </a:rPr>
                            </m:ctrlPr>
                          </m:accPr>
                          <m:e>
                            <m:r>
                              <a:rPr lang="en-US" altLang="zh-CN" sz="1600" b="1">
                                <a:solidFill>
                                  <a:srgbClr val="0070C0"/>
                                </a:solidFill>
                                <a:latin typeface="Cambria Math" charset="0"/>
                              </a:rPr>
                              <m:t>𝐰</m:t>
                            </m:r>
                          </m:e>
                        </m:acc>
                      </m:e>
                      <m:sub>
                        <m:r>
                          <a:rPr lang="en-US" altLang="zh-CN" sz="1600" i="1" dirty="0">
                            <a:solidFill>
                              <a:srgbClr val="0070C0"/>
                            </a:solidFill>
                            <a:latin typeface="Cambria Math" charset="0"/>
                          </a:rPr>
                          <m:t>𝑖</m:t>
                        </m:r>
                      </m:sub>
                    </m:sSub>
                  </m:oMath>
                </a14:m>
                <a:r>
                  <a:rPr lang="en-US" altLang="zh-CN" sz="1600" dirty="0" smtClean="0"/>
                  <a:t> and its neighbors’ parameters.</a:t>
                </a:r>
              </a:p>
              <a:p>
                <a:pPr marL="0" indent="0">
                  <a:buNone/>
                </a:pPr>
                <a:r>
                  <a:rPr lang="en-US" altLang="zh-CN" sz="1600" dirty="0" smtClean="0"/>
                  <a:t>Use the weighted average as its new parameter.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pPr marL="0" indent="0">
                  <a:buNone/>
                </a:pPr>
                <a:r>
                  <a:rPr lang="en-US" altLang="zh-CN" sz="1600" dirty="0" smtClean="0"/>
                  <a:t>Last, locally perform a gradient descent.</a:t>
                </a:r>
              </a:p>
              <a:p>
                <a:pPr marL="0" indent="0">
                  <a:buNone/>
                </a:pPr>
                <a:r>
                  <a:rPr lang="en-US" altLang="zh-CN" sz="1600" dirty="0" smtClean="0"/>
                  <a:t>Use its local gradient </a:t>
                </a:r>
                <a14:m>
                  <m:oMath xmlns:m="http://schemas.openxmlformats.org/officeDocument/2006/math">
                    <m:sSub>
                      <m:sSubPr>
                        <m:ctrlPr>
                          <a:rPr lang="en-US" altLang="zh-CN" sz="1600" b="0" i="1" smtClean="0">
                            <a:solidFill>
                              <a:srgbClr val="FF0000"/>
                            </a:solidFill>
                            <a:latin typeface="Cambria Math" panose="02040503050406030204" pitchFamily="18" charset="0"/>
                          </a:rPr>
                        </m:ctrlPr>
                      </m:sSubPr>
                      <m:e>
                        <m:acc>
                          <m:accPr>
                            <m:chr m:val="̃"/>
                            <m:ctrlPr>
                              <a:rPr lang="en-US" altLang="zh-CN" sz="1600" b="1" i="1" smtClean="0">
                                <a:solidFill>
                                  <a:srgbClr val="FF0000"/>
                                </a:solidFill>
                                <a:latin typeface="Cambria Math" panose="02040503050406030204" pitchFamily="18" charset="0"/>
                              </a:rPr>
                            </m:ctrlPr>
                          </m:accPr>
                          <m:e>
                            <m:r>
                              <a:rPr lang="en-US" altLang="zh-CN" sz="1600" b="1" i="0" smtClean="0">
                                <a:solidFill>
                                  <a:srgbClr val="FF0000"/>
                                </a:solidFill>
                                <a:latin typeface="Cambria Math" charset="0"/>
                              </a:rPr>
                              <m:t>𝐠</m:t>
                            </m:r>
                          </m:e>
                        </m:acc>
                      </m:e>
                      <m:sub>
                        <m:r>
                          <a:rPr lang="en-US" altLang="zh-CN" sz="1600" b="0" i="1" smtClean="0">
                            <a:solidFill>
                              <a:srgbClr val="FF0000"/>
                            </a:solidFill>
                            <a:latin typeface="Cambria Math" charset="0"/>
                          </a:rPr>
                          <m:t>𝑖</m:t>
                        </m:r>
                      </m:sub>
                    </m:sSub>
                  </m:oMath>
                </a14:m>
                <a:r>
                  <a:rPr lang="en-US" altLang="zh-CN" sz="1600" dirty="0" smtClean="0"/>
                  <a:t> to update its local parameter</a:t>
                </a:r>
                <a:r>
                  <a:rPr lang="en-US" altLang="zh-CN" sz="1600" baseline="0" dirty="0" smtClean="0"/>
                  <a:t>s </a:t>
                </a:r>
                <a14:m>
                  <m:oMath xmlns:m="http://schemas.openxmlformats.org/officeDocument/2006/math">
                    <m:sSub>
                      <m:sSubPr>
                        <m:ctrlPr>
                          <a:rPr lang="en-US" altLang="zh-CN" sz="1600" b="1" i="1" dirty="0" smtClean="0">
                            <a:solidFill>
                              <a:srgbClr val="0070C0"/>
                            </a:solidFill>
                            <a:latin typeface="Cambria Math" panose="02040503050406030204" pitchFamily="18" charset="0"/>
                          </a:rPr>
                        </m:ctrlPr>
                      </m:sSubPr>
                      <m:e>
                        <m:acc>
                          <m:accPr>
                            <m:chr m:val="̃"/>
                            <m:ctrlPr>
                              <a:rPr lang="en-US" altLang="zh-CN" sz="1600" b="1" i="1">
                                <a:solidFill>
                                  <a:srgbClr val="0070C0"/>
                                </a:solidFill>
                                <a:latin typeface="Cambria Math" panose="02040503050406030204" pitchFamily="18" charset="0"/>
                              </a:rPr>
                            </m:ctrlPr>
                          </m:accPr>
                          <m:e>
                            <m:r>
                              <a:rPr lang="en-US" altLang="zh-CN" sz="1600" b="1">
                                <a:solidFill>
                                  <a:srgbClr val="0070C0"/>
                                </a:solidFill>
                                <a:latin typeface="Cambria Math" charset="0"/>
                              </a:rPr>
                              <m:t>𝐰</m:t>
                            </m:r>
                          </m:e>
                        </m:acc>
                      </m:e>
                      <m:sub>
                        <m:r>
                          <a:rPr lang="en-US" altLang="zh-CN" sz="1600" i="1" dirty="0">
                            <a:solidFill>
                              <a:srgbClr val="0070C0"/>
                            </a:solidFill>
                            <a:latin typeface="Cambria Math" charset="0"/>
                          </a:rPr>
                          <m:t>𝑖</m:t>
                        </m:r>
                      </m:sub>
                    </m:sSub>
                  </m:oMath>
                </a14:m>
                <a:r>
                  <a:rPr lang="en-US" altLang="zh-CN" sz="1600" dirty="0" smtClean="0"/>
                  <a:t>.</a:t>
                </a:r>
              </a:p>
              <a:p>
                <a:pPr marL="0" indent="0">
                  <a:buNone/>
                </a:pPr>
                <a:r>
                  <a:rPr lang="en-US" altLang="zh-CN" sz="1600" dirty="0" smtClean="0"/>
                  <a:t>-----</a:t>
                </a:r>
              </a:p>
              <a:p>
                <a:pPr marL="0" indent="0">
                  <a:buNone/>
                </a:pPr>
                <a:r>
                  <a:rPr lang="en-US" altLang="zh-CN" sz="1600" dirty="0" smtClean="0"/>
                  <a:t>Every node performs the 4 steps independently in parallel.</a:t>
                </a:r>
              </a:p>
              <a:p>
                <a:pPr marL="0" indent="0">
                  <a:buNone/>
                </a:pPr>
                <a:r>
                  <a:rPr lang="en-US" altLang="zh-CN" sz="1600" dirty="0" smtClean="0"/>
                  <a:t>Thanks to the local gradient descent, every node learns from</a:t>
                </a:r>
                <a:r>
                  <a:rPr lang="en-US" altLang="zh-CN" sz="1600" baseline="0" dirty="0" smtClean="0"/>
                  <a:t> its local data.</a:t>
                </a:r>
              </a:p>
              <a:p>
                <a:pPr marL="0" indent="0">
                  <a:buNone/>
                </a:pPr>
                <a:r>
                  <a:rPr lang="en-US" altLang="zh-CN" sz="1600" baseline="0" dirty="0" smtClean="0"/>
                  <a:t>Due to the communication and weighted averaging, what is learned by one node is shared with the neighbors.</a:t>
                </a:r>
              </a:p>
              <a:p>
                <a:pPr marL="0" indent="0">
                  <a:buNone/>
                </a:pPr>
                <a:r>
                  <a:rPr lang="en-US" altLang="zh-CN" sz="1600" baseline="0" dirty="0" smtClean="0"/>
                  <a:t>In the end, all the w’s</a:t>
                </a:r>
                <a:r>
                  <a:rPr lang="zh-CN" altLang="en-US" sz="1600" baseline="0" dirty="0" smtClean="0"/>
                  <a:t> </a:t>
                </a:r>
                <a:r>
                  <a:rPr lang="en-US" altLang="zh-CN" sz="1600" dirty="0" smtClean="0"/>
                  <a:t>will converge to the same.</a:t>
                </a:r>
              </a:p>
              <a:p>
                <a:pPr marL="0" indent="0">
                  <a:buNone/>
                </a:pPr>
                <a:endParaRPr lang="en-US" altLang="zh-CN" sz="1600" dirty="0" smtClean="0"/>
              </a:p>
              <a:p>
                <a:pPr marL="0" indent="0">
                  <a:buNone/>
                </a:pPr>
                <a:endParaRPr lang="en-US" altLang="zh-CN" sz="1600" dirty="0" smtClean="0"/>
              </a:p>
              <a:p>
                <a:pPr marL="0" indent="0">
                  <a:buNone/>
                </a:pPr>
                <a:endParaRPr lang="en-US" altLang="zh-CN" sz="1600" dirty="0" smtClean="0"/>
              </a:p>
              <a:p>
                <a:pPr marL="0" indent="0">
                  <a:buNone/>
                </a:pPr>
                <a:endParaRPr lang="en-US" altLang="zh-CN" sz="1600" dirty="0" smtClean="0"/>
              </a:p>
              <a:p>
                <a:pPr marL="0" indent="0">
                  <a:buNone/>
                </a:pPr>
                <a:r>
                  <a:rPr lang="zh-CN" altLang="en-US" sz="1600" dirty="0" smtClean="0"/>
                  <a:t>每个节点都重复这样四个步骤。</a:t>
                </a:r>
                <a:endParaRPr lang="en-US" altLang="zh-CN" sz="1600" dirty="0" smtClean="0"/>
              </a:p>
              <a:p>
                <a:pPr marL="0" indent="0">
                  <a:buNone/>
                </a:pPr>
                <a:r>
                  <a:rPr lang="zh-CN" altLang="en-US" sz="1600" dirty="0" smtClean="0"/>
                  <a:t>第一，用节点本地的数据和自己的参数</a:t>
                </a:r>
                <a14:m>
                  <m:oMath xmlns:m="http://schemas.openxmlformats.org/officeDocument/2006/math">
                    <m:sSub>
                      <m:sSubPr>
                        <m:ctrlPr>
                          <a:rPr lang="en-US" altLang="zh-CN" sz="1600" b="1" i="1" dirty="0" smtClean="0">
                            <a:solidFill>
                              <a:srgbClr val="0070C0"/>
                            </a:solidFill>
                            <a:latin typeface="Cambria Math" panose="02040503050406030204" pitchFamily="18" charset="0"/>
                          </a:rPr>
                        </m:ctrlPr>
                      </m:sSubPr>
                      <m:e>
                        <m:acc>
                          <m:accPr>
                            <m:chr m:val="̃"/>
                            <m:ctrlPr>
                              <a:rPr lang="en-US" altLang="zh-CN" sz="1600" b="1" i="1" smtClean="0">
                                <a:solidFill>
                                  <a:srgbClr val="0070C0"/>
                                </a:solidFill>
                                <a:latin typeface="Cambria Math" panose="02040503050406030204" pitchFamily="18" charset="0"/>
                              </a:rPr>
                            </m:ctrlPr>
                          </m:accPr>
                          <m:e>
                            <m:r>
                              <a:rPr lang="en-US" altLang="zh-CN" sz="1600" b="1">
                                <a:solidFill>
                                  <a:srgbClr val="0070C0"/>
                                </a:solidFill>
                                <a:latin typeface="Cambria Math" charset="0"/>
                              </a:rPr>
                              <m:t>𝐰</m:t>
                            </m:r>
                          </m:e>
                        </m:acc>
                      </m:e>
                      <m:sub>
                        <m:r>
                          <a:rPr lang="en-US" altLang="zh-CN" sz="1600" b="0" i="1" dirty="0" smtClean="0">
                            <a:solidFill>
                              <a:srgbClr val="0070C0"/>
                            </a:solidFill>
                            <a:latin typeface="Cambria Math" charset="0"/>
                          </a:rPr>
                          <m:t>𝑖</m:t>
                        </m:r>
                      </m:sub>
                    </m:sSub>
                  </m:oMath>
                </a14:m>
                <a:r>
                  <a:rPr lang="zh-CN" altLang="en-US" sz="1600" dirty="0" smtClean="0"/>
                  <a:t>来算出本地的梯度</a:t>
                </a:r>
                <a14:m>
                  <m:oMath xmlns:m="http://schemas.openxmlformats.org/officeDocument/2006/math">
                    <m:sSub>
                      <m:sSubPr>
                        <m:ctrlPr>
                          <a:rPr lang="en-US" altLang="zh-CN" sz="1600" b="0" i="1" smtClean="0">
                            <a:solidFill>
                              <a:srgbClr val="FF0000"/>
                            </a:solidFill>
                            <a:latin typeface="Cambria Math" panose="02040503050406030204" pitchFamily="18" charset="0"/>
                          </a:rPr>
                        </m:ctrlPr>
                      </m:sSubPr>
                      <m:e>
                        <m:acc>
                          <m:accPr>
                            <m:chr m:val="̃"/>
                            <m:ctrlPr>
                              <a:rPr lang="en-US" altLang="zh-CN" sz="1600" b="1" i="1" smtClean="0">
                                <a:solidFill>
                                  <a:srgbClr val="FF0000"/>
                                </a:solidFill>
                                <a:latin typeface="Cambria Math" panose="02040503050406030204" pitchFamily="18" charset="0"/>
                              </a:rPr>
                            </m:ctrlPr>
                          </m:accPr>
                          <m:e>
                            <m:r>
                              <a:rPr lang="en-US" altLang="zh-CN" sz="1600" b="1" i="0" smtClean="0">
                                <a:solidFill>
                                  <a:srgbClr val="FF0000"/>
                                </a:solidFill>
                                <a:latin typeface="Cambria Math" charset="0"/>
                              </a:rPr>
                              <m:t>𝐠</m:t>
                            </m:r>
                          </m:e>
                        </m:acc>
                      </m:e>
                      <m:sub>
                        <m:r>
                          <a:rPr lang="en-US" altLang="zh-CN" sz="1600" b="0" i="1" smtClean="0">
                            <a:solidFill>
                              <a:srgbClr val="FF0000"/>
                            </a:solidFill>
                            <a:latin typeface="Cambria Math" charset="0"/>
                          </a:rPr>
                          <m:t>𝑖</m:t>
                        </m:r>
                      </m:sub>
                    </m:sSub>
                  </m:oMath>
                </a14:m>
                <a:r>
                  <a:rPr lang="zh-CN" altLang="en-US" sz="1600" dirty="0" smtClean="0"/>
                  <a:t>。</a:t>
                </a:r>
                <a:endParaRPr lang="en-US" altLang="zh-CN" sz="1600" dirty="0" smtClean="0"/>
              </a:p>
              <a:p>
                <a:pPr marL="0" indent="0">
                  <a:buNone/>
                </a:pPr>
                <a:r>
                  <a:rPr lang="zh-CN" altLang="en-US" sz="1600" dirty="0" smtClean="0"/>
                  <a:t>第二，问它的邻接节点要它们的模型参数。这一步需要进行通信。</a:t>
                </a:r>
                <a:endParaRPr lang="en-US" altLang="zh-CN" sz="1600" dirty="0" smtClean="0"/>
              </a:p>
              <a:p>
                <a:pPr marL="0" indent="0">
                  <a:buNone/>
                </a:pPr>
                <a:r>
                  <a:rPr lang="zh-CN" altLang="en-US" sz="1600" dirty="0" smtClean="0"/>
                  <a:t>第三，拿到邻接节点的参数之后，把自己的参数和邻居的参数做一个加权平均，用这个加权平均作为自己新的参数。</a:t>
                </a:r>
                <a:endParaRPr lang="en-US" altLang="zh-CN" sz="1600" dirty="0" smtClean="0"/>
              </a:p>
              <a:p>
                <a:pPr marL="0" indent="0">
                  <a:buNone/>
                </a:pPr>
                <a:r>
                  <a:rPr lang="zh-CN" altLang="en-US" sz="1600" dirty="0" smtClean="0"/>
                  <a:t>第三步这种加权平均  保证了 最终大家的参数 会收敛到 相同的地方去。</a:t>
                </a:r>
                <a:endParaRPr lang="en-US" altLang="zh-CN" sz="1600" dirty="0" smtClean="0"/>
              </a:p>
              <a:p>
                <a:pPr marL="0" indent="0">
                  <a:buNone/>
                </a:pPr>
                <a:r>
                  <a:rPr lang="zh-CN" altLang="en-US" sz="1600" dirty="0" smtClean="0"/>
                  <a:t>最后一步，节点本地做一次梯度下降，用来更新自己的参数。</a:t>
                </a:r>
                <a:endParaRPr lang="en-US" altLang="zh-CN" sz="1600" dirty="0" smtClean="0"/>
              </a:p>
              <a:p>
                <a:pPr marL="0" indent="0">
                  <a:buNone/>
                </a:pPr>
                <a:r>
                  <a:rPr lang="en-US" altLang="zh-CN" sz="1600" dirty="0" smtClean="0"/>
                  <a:t>-----</a:t>
                </a:r>
              </a:p>
              <a:p>
                <a:pPr marL="0" indent="0">
                  <a:buNone/>
                </a:pPr>
                <a:r>
                  <a:rPr lang="zh-CN" altLang="en-US" sz="1600" dirty="0" smtClean="0"/>
                  <a:t>每个节点都独立重复这</a:t>
                </a:r>
                <a:r>
                  <a:rPr lang="en-US" altLang="zh-CN" sz="1600" dirty="0" smtClean="0"/>
                  <a:t>4</a:t>
                </a:r>
                <a:r>
                  <a:rPr lang="zh-CN" altLang="en-US" sz="1600" dirty="0" smtClean="0"/>
                  <a:t>步操作，最终算法会收敛。</a:t>
                </a:r>
                <a:endParaRPr lang="en-US" sz="1600" dirty="0"/>
              </a:p>
            </p:txBody>
          </p:sp>
        </mc:Choice>
        <mc:Fallback xmlns="">
          <p:sp>
            <p:nvSpPr>
              <p:cNvPr id="3" name="Notes Placeholder 2"/>
              <p:cNvSpPr>
                <a:spLocks noGrp="1"/>
              </p:cNvSpPr>
              <p:nvPr>
                <p:ph type="body" idx="1"/>
              </p:nvPr>
            </p:nvSpPr>
            <p:spPr/>
            <p:txBody>
              <a:bodyPr/>
              <a:lstStyle/>
              <a:p>
                <a:pPr marL="0" indent="0">
                  <a:buNone/>
                </a:pPr>
                <a:r>
                  <a:rPr lang="zh-CN" altLang="en-US" dirty="0" smtClean="0"/>
                  <a:t>每个节点都有自己本地的数据，每个节点都有对模型参数</a:t>
                </a:r>
                <a:r>
                  <a:rPr lang="en-US" altLang="zh-CN" dirty="0" smtClean="0"/>
                  <a:t>w</a:t>
                </a:r>
                <a:r>
                  <a:rPr lang="zh-CN" altLang="en-US" dirty="0" smtClean="0"/>
                  <a:t>的一份</a:t>
                </a:r>
                <a:r>
                  <a:rPr lang="en-US" altLang="zh-CN" dirty="0" smtClean="0"/>
                  <a:t>copy</a:t>
                </a:r>
                <a:r>
                  <a:rPr lang="zh-CN" altLang="en-US" dirty="0" smtClean="0"/>
                  <a:t>。但是呢，每个节点上的</a:t>
                </a:r>
                <a:r>
                  <a:rPr lang="en-US" altLang="zh-CN" dirty="0" smtClean="0"/>
                  <a:t>w</a:t>
                </a:r>
                <a:r>
                  <a:rPr lang="zh-CN" altLang="en-US" dirty="0" smtClean="0"/>
                  <a:t>其实都不太一样。直到最后他们才能收敛到相同的地方去。</a:t>
                </a:r>
                <a:endParaRPr lang="en-US" altLang="zh-CN" dirty="0" smtClean="0"/>
              </a:p>
              <a:p>
                <a:pPr marL="0" indent="0">
                  <a:buNone/>
                </a:pPr>
                <a:r>
                  <a:rPr lang="zh-CN" altLang="en-US" dirty="0" smtClean="0"/>
                  <a:t>每个节点都重复这样四个步骤。</a:t>
                </a:r>
                <a:endParaRPr lang="en-US" altLang="zh-CN" dirty="0" smtClean="0"/>
              </a:p>
              <a:p>
                <a:pPr marL="0" indent="0">
                  <a:buNone/>
                </a:pPr>
                <a:r>
                  <a:rPr lang="zh-CN" altLang="en-US" dirty="0" smtClean="0"/>
                  <a:t>第一，用节点本地的数据和自己的参数</a:t>
                </a:r>
                <a:r>
                  <a:rPr lang="en-US" altLang="zh-CN" b="1" i="0">
                    <a:solidFill>
                      <a:srgbClr val="0070C0"/>
                    </a:solidFill>
                    <a:latin typeface="Cambria Math" charset="0"/>
                  </a:rPr>
                  <a:t>𝐰</a:t>
                </a:r>
                <a:r>
                  <a:rPr lang="en-US" altLang="zh-CN" b="1" i="0" smtClean="0">
                    <a:solidFill>
                      <a:srgbClr val="0070C0"/>
                    </a:solidFill>
                    <a:latin typeface="Cambria Math" charset="0"/>
                  </a:rPr>
                  <a:t> ̃</a:t>
                </a:r>
                <a:r>
                  <a:rPr lang="en-US" altLang="zh-CN" b="1" i="0" dirty="0" smtClean="0">
                    <a:solidFill>
                      <a:srgbClr val="0070C0"/>
                    </a:solidFill>
                    <a:latin typeface="Cambria Math" charset="0"/>
                  </a:rPr>
                  <a:t>_</a:t>
                </a:r>
                <a:r>
                  <a:rPr lang="en-US" altLang="zh-CN" b="0" i="0" dirty="0" smtClean="0">
                    <a:solidFill>
                      <a:srgbClr val="0070C0"/>
                    </a:solidFill>
                    <a:latin typeface="Cambria Math" charset="0"/>
                  </a:rPr>
                  <a:t>𝑖</a:t>
                </a:r>
                <a:r>
                  <a:rPr lang="zh-CN" altLang="en-US" dirty="0" smtClean="0"/>
                  <a:t>来算出本地的梯度</a:t>
                </a:r>
                <a:r>
                  <a:rPr lang="en-US" altLang="zh-CN" b="1" i="0" smtClean="0">
                    <a:solidFill>
                      <a:srgbClr val="FF0000"/>
                    </a:solidFill>
                    <a:latin typeface="Cambria Math" charset="0"/>
                  </a:rPr>
                  <a:t>𝐠 ̃</a:t>
                </a:r>
                <a:r>
                  <a:rPr lang="en-US" altLang="zh-CN" b="0" i="0" smtClean="0">
                    <a:solidFill>
                      <a:srgbClr val="FF0000"/>
                    </a:solidFill>
                    <a:latin typeface="Cambria Math" charset="0"/>
                  </a:rPr>
                  <a:t>_</a:t>
                </a:r>
                <a:r>
                  <a:rPr lang="en-US" altLang="zh-CN" b="0" i="0" smtClean="0">
                    <a:solidFill>
                      <a:srgbClr val="FF0000"/>
                    </a:solidFill>
                    <a:latin typeface="Cambria Math" charset="0"/>
                  </a:rPr>
                  <a:t>𝑖</a:t>
                </a:r>
                <a:r>
                  <a:rPr lang="zh-CN" altLang="en-US" dirty="0" smtClean="0"/>
                  <a:t>。</a:t>
                </a:r>
                <a:endParaRPr lang="en-US" altLang="zh-CN" dirty="0" smtClean="0"/>
              </a:p>
              <a:p>
                <a:pPr marL="0" indent="0">
                  <a:buNone/>
                </a:pPr>
                <a:r>
                  <a:rPr lang="zh-CN" altLang="en-US" dirty="0" smtClean="0"/>
                  <a:t>第二，问它的邻接节点要它们的模型参数。这一步需要进行通信。</a:t>
                </a:r>
                <a:endParaRPr lang="en-US" altLang="zh-CN" dirty="0" smtClean="0"/>
              </a:p>
              <a:p>
                <a:pPr marL="0" indent="0">
                  <a:buNone/>
                </a:pPr>
                <a:r>
                  <a:rPr lang="zh-CN" altLang="en-US" dirty="0" smtClean="0"/>
                  <a:t>第三，拿到邻接节点的参数之后，把自己的参数和邻居的参数做一个加权平均，用这个加权平均作为自己新的参数。</a:t>
                </a:r>
                <a:endParaRPr lang="en-US" altLang="zh-CN" dirty="0" smtClean="0"/>
              </a:p>
              <a:p>
                <a:pPr marL="0" indent="0">
                  <a:buNone/>
                </a:pPr>
                <a:r>
                  <a:rPr lang="zh-CN" altLang="en-US" dirty="0" smtClean="0"/>
                  <a:t>第三部这种加权平均保证了最终大家的参数会收敛到相同的地方去。</a:t>
                </a:r>
                <a:endParaRPr lang="en-US" altLang="zh-CN" dirty="0" smtClean="0"/>
              </a:p>
              <a:p>
                <a:pPr marL="0" indent="0">
                  <a:buNone/>
                </a:pPr>
                <a:r>
                  <a:rPr lang="zh-CN" altLang="en-US" dirty="0" smtClean="0"/>
                  <a:t>最后一步，节点本地做一次梯度下降，用来更新自己的参数。</a:t>
                </a:r>
                <a:endParaRPr lang="en-US" altLang="zh-CN" dirty="0" smtClean="0"/>
              </a:p>
              <a:p>
                <a:pPr marL="0" indent="0">
                  <a:buNone/>
                </a:pPr>
                <a:r>
                  <a:rPr lang="en-US" altLang="zh-CN" dirty="0" smtClean="0"/>
                  <a:t>-----</a:t>
                </a:r>
              </a:p>
              <a:p>
                <a:pPr marL="0" indent="0">
                  <a:buNone/>
                </a:pPr>
                <a:r>
                  <a:rPr lang="zh-CN" altLang="en-US" dirty="0" smtClean="0"/>
                  <a:t>每个节点都独立重复这</a:t>
                </a:r>
                <a:r>
                  <a:rPr lang="en-US" altLang="zh-CN" dirty="0" smtClean="0"/>
                  <a:t>4</a:t>
                </a:r>
                <a:r>
                  <a:rPr lang="zh-CN" altLang="en-US" dirty="0" smtClean="0"/>
                  <a:t>步操作，最终算法会收敛。</a:t>
                </a:r>
                <a:endParaRPr lang="en-US" dirty="0"/>
              </a:p>
            </p:txBody>
          </p:sp>
        </mc:Fallback>
      </mc:AlternateContent>
      <p:sp>
        <p:nvSpPr>
          <p:cNvPr id="4" name="Slide Number Placeholder 3"/>
          <p:cNvSpPr>
            <a:spLocks noGrp="1"/>
          </p:cNvSpPr>
          <p:nvPr>
            <p:ph type="sldNum" sz="quarter" idx="10"/>
          </p:nvPr>
        </p:nvSpPr>
        <p:spPr/>
        <p:txBody>
          <a:bodyPr/>
          <a:lstStyle/>
          <a:p>
            <a:fld id="{9D1F8700-0BCC-BB42-8973-85E47E56BF7B}" type="slidenum">
              <a:rPr lang="en-US" smtClean="0"/>
              <a:t>22</a:t>
            </a:fld>
            <a:endParaRPr lang="en-US"/>
          </a:p>
        </p:txBody>
      </p:sp>
    </p:spTree>
    <p:extLst>
      <p:ext uri="{BB962C8B-B14F-4D97-AF65-F5344CB8AC3E}">
        <p14:creationId xmlns:p14="http://schemas.microsoft.com/office/powerpoint/2010/main" val="1165491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It has been proved that decentralized GD</a:t>
            </a:r>
            <a:r>
              <a:rPr lang="zh-CN" altLang="en-US" sz="1600" dirty="0" smtClean="0"/>
              <a:t> </a:t>
            </a:r>
            <a:r>
              <a:rPr lang="en-US" altLang="zh-CN" sz="1600" dirty="0" smtClean="0"/>
              <a:t>and SGD converge.</a:t>
            </a:r>
          </a:p>
          <a:p>
            <a:r>
              <a:rPr lang="en-US" altLang="zh-CN" sz="1600" dirty="0" smtClean="0"/>
              <a:t>The</a:t>
            </a:r>
            <a:r>
              <a:rPr lang="en-US" altLang="zh-CN" sz="1600" baseline="0" dirty="0" smtClean="0"/>
              <a:t> convergence has been theoretically and empirically demonstrated.</a:t>
            </a:r>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r>
              <a:rPr lang="zh-CN" altLang="en-US" sz="1600" dirty="0" smtClean="0"/>
              <a:t>去中心化的梯度下降、随机梯度下降都是可以收敛的。</a:t>
            </a:r>
            <a:endParaRPr lang="en-US" altLang="zh-CN" sz="1600" dirty="0" smtClean="0"/>
          </a:p>
          <a:p>
            <a:r>
              <a:rPr lang="zh-CN" altLang="en-US" sz="1600" dirty="0" smtClean="0"/>
              <a:t>最近几年有不少论文做这方面证明。</a:t>
            </a:r>
            <a:endParaRPr lang="en-US" altLang="zh-CN" sz="1600" dirty="0" smtClean="0"/>
          </a:p>
          <a:p>
            <a:r>
              <a:rPr lang="zh-CN" altLang="en-US" sz="1600" dirty="0" smtClean="0"/>
              <a:t>罗切斯特大学的刘计老师做了不少这方面的工作，证明了理论上的收敛，也做实验验证去中心化的算法效果很好。</a:t>
            </a:r>
            <a:endParaRPr lang="en-US" altLang="zh-CN" sz="1600" dirty="0" smtClean="0"/>
          </a:p>
          <a:p>
            <a:r>
              <a:rPr lang="zh-CN" altLang="en-US" sz="1600" dirty="0" smtClean="0"/>
              <a:t>如果感兴趣的话，可以去看看这篇</a:t>
            </a:r>
            <a:r>
              <a:rPr lang="en-US" altLang="zh-CN" sz="1600" dirty="0" smtClean="0"/>
              <a:t>NIPS</a:t>
            </a:r>
            <a:r>
              <a:rPr lang="zh-CN" altLang="en-US" sz="1600" baseline="0" dirty="0" smtClean="0"/>
              <a:t> </a:t>
            </a:r>
            <a:r>
              <a:rPr lang="en-US" altLang="zh-CN" sz="1600" baseline="0" dirty="0" smtClean="0"/>
              <a:t>2017</a:t>
            </a:r>
            <a:r>
              <a:rPr lang="zh-CN" altLang="en-US" sz="1600" dirty="0" smtClean="0"/>
              <a:t>论文，以及这篇论文中的参考文献，还有</a:t>
            </a:r>
            <a:r>
              <a:rPr lang="en-US" altLang="zh-CN" sz="1600" dirty="0" smtClean="0"/>
              <a:t>Google</a:t>
            </a:r>
            <a:r>
              <a:rPr lang="zh-CN" altLang="en-US" sz="1600" dirty="0" smtClean="0"/>
              <a:t> </a:t>
            </a:r>
            <a:r>
              <a:rPr lang="en-US" altLang="zh-CN" sz="1600" dirty="0" smtClean="0"/>
              <a:t>Scholar</a:t>
            </a:r>
            <a:r>
              <a:rPr lang="zh-CN" altLang="en-US" sz="1600" dirty="0" smtClean="0"/>
              <a:t>上引用这篇论文的论文。</a:t>
            </a:r>
            <a:endParaRPr lang="en-US" altLang="zh-CN" sz="1600" dirty="0" smtClean="0"/>
          </a:p>
        </p:txBody>
      </p:sp>
      <p:sp>
        <p:nvSpPr>
          <p:cNvPr id="4" name="Slide Number Placeholder 3"/>
          <p:cNvSpPr>
            <a:spLocks noGrp="1"/>
          </p:cNvSpPr>
          <p:nvPr>
            <p:ph type="sldNum" sz="quarter" idx="10"/>
          </p:nvPr>
        </p:nvSpPr>
        <p:spPr/>
        <p:txBody>
          <a:bodyPr/>
          <a:lstStyle/>
          <a:p>
            <a:fld id="{9D1F8700-0BCC-BB42-8973-85E47E56BF7B}" type="slidenum">
              <a:rPr lang="en-US" smtClean="0"/>
              <a:t>23</a:t>
            </a:fld>
            <a:endParaRPr lang="en-US"/>
          </a:p>
        </p:txBody>
      </p:sp>
    </p:spTree>
    <p:extLst>
      <p:ext uri="{BB962C8B-B14F-4D97-AF65-F5344CB8AC3E}">
        <p14:creationId xmlns:p14="http://schemas.microsoft.com/office/powerpoint/2010/main" val="1294959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The convergence rate depends on how well the graph is connected.</a:t>
            </a:r>
          </a:p>
          <a:p>
            <a:r>
              <a:rPr lang="en-US" altLang="zh-CN" sz="1600" dirty="0" smtClean="0"/>
              <a:t>The convergence rate of decentralized algorithms depends</a:t>
            </a:r>
            <a:r>
              <a:rPr lang="en-US" altLang="zh-CN" sz="1600" baseline="0" dirty="0" smtClean="0"/>
              <a:t> on the connectivity.</a:t>
            </a:r>
          </a:p>
          <a:p>
            <a:r>
              <a:rPr lang="en-US" altLang="zh-CN" sz="1600" baseline="0" dirty="0" smtClean="0"/>
              <a:t>Better connectivity results in faster convergence.</a:t>
            </a:r>
          </a:p>
          <a:p>
            <a:r>
              <a:rPr lang="en-US" altLang="zh-CN" sz="1600" baseline="0" dirty="0" smtClean="0"/>
              <a:t>================================</a:t>
            </a:r>
          </a:p>
          <a:p>
            <a:r>
              <a:rPr lang="en-US" altLang="zh-CN" sz="1600" baseline="0" dirty="0" smtClean="0"/>
              <a:t>For example, the</a:t>
            </a:r>
            <a:r>
              <a:rPr lang="zh-CN" altLang="en-US" sz="1600" baseline="0" dirty="0" smtClean="0"/>
              <a:t> </a:t>
            </a:r>
            <a:r>
              <a:rPr lang="en-US" altLang="zh-CN" sz="1600" baseline="0" dirty="0" smtClean="0"/>
              <a:t>figure</a:t>
            </a:r>
            <a:r>
              <a:rPr lang="zh-CN" altLang="en-US" sz="1600" baseline="0" dirty="0" smtClean="0"/>
              <a:t> </a:t>
            </a:r>
            <a:r>
              <a:rPr lang="en-US" altLang="zh-CN" sz="1600" baseline="0" dirty="0" smtClean="0"/>
              <a:t>in</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left</a:t>
            </a:r>
            <a:r>
              <a:rPr lang="zh-CN" altLang="en-US" sz="1600" baseline="0" dirty="0" smtClean="0"/>
              <a:t> </a:t>
            </a:r>
            <a:r>
              <a:rPr lang="en-US" altLang="zh-CN" sz="1600" baseline="0" dirty="0" smtClean="0"/>
              <a:t>has</a:t>
            </a:r>
            <a:r>
              <a:rPr lang="zh-CN" altLang="en-US" sz="1600" baseline="0" dirty="0" smtClean="0"/>
              <a:t> </a:t>
            </a:r>
            <a:r>
              <a:rPr lang="en-US" altLang="zh-CN" sz="1600" baseline="0" dirty="0" smtClean="0"/>
              <a:t>5</a:t>
            </a:r>
            <a:r>
              <a:rPr lang="zh-CN" altLang="en-US" sz="1600" baseline="0" dirty="0" smtClean="0"/>
              <a:t> </a:t>
            </a:r>
            <a:r>
              <a:rPr lang="en-US" altLang="zh-CN" sz="1600" baseline="0" dirty="0" smtClean="0"/>
              <a:t>nodes;</a:t>
            </a:r>
            <a:r>
              <a:rPr lang="zh-CN" altLang="en-US" sz="1600" baseline="0" dirty="0" smtClean="0"/>
              <a:t> </a:t>
            </a:r>
            <a:r>
              <a:rPr lang="en-US" altLang="zh-CN" sz="1600" baseline="0" dirty="0" smtClean="0"/>
              <a:t>each</a:t>
            </a:r>
            <a:r>
              <a:rPr lang="zh-CN" altLang="en-US" sz="1600" baseline="0" dirty="0" smtClean="0"/>
              <a:t> </a:t>
            </a:r>
            <a:r>
              <a:rPr lang="en-US" altLang="zh-CN" sz="1600" baseline="0" dirty="0" smtClean="0"/>
              <a:t>node</a:t>
            </a:r>
            <a:r>
              <a:rPr lang="zh-CN" altLang="en-US" sz="1600" baseline="0" dirty="0" smtClean="0"/>
              <a:t> </a:t>
            </a:r>
            <a:r>
              <a:rPr lang="en-US" altLang="zh-CN" sz="1600" baseline="0" dirty="0" smtClean="0"/>
              <a:t>has</a:t>
            </a:r>
            <a:r>
              <a:rPr lang="zh-CN" altLang="en-US" sz="1600" baseline="0" dirty="0" smtClean="0"/>
              <a:t> </a:t>
            </a:r>
            <a:r>
              <a:rPr lang="en-US" altLang="zh-CN" sz="1600" baseline="0" dirty="0" smtClean="0"/>
              <a:t>two</a:t>
            </a:r>
            <a:r>
              <a:rPr lang="zh-CN" altLang="en-US" sz="1600" baseline="0" dirty="0" smtClean="0"/>
              <a:t> </a:t>
            </a:r>
            <a:r>
              <a:rPr lang="en-US" altLang="zh-CN" sz="1600" baseline="0" dirty="0" smtClean="0"/>
              <a:t>or</a:t>
            </a:r>
            <a:r>
              <a:rPr lang="zh-CN" altLang="en-US" sz="1600" baseline="0" dirty="0" smtClean="0"/>
              <a:t> </a:t>
            </a:r>
            <a:r>
              <a:rPr lang="en-US" altLang="zh-CN" sz="1600" baseline="0" dirty="0" smtClean="0"/>
              <a:t>three</a:t>
            </a:r>
            <a:r>
              <a:rPr lang="zh-CN" altLang="en-US" sz="1600" baseline="0" dirty="0" smtClean="0"/>
              <a:t> </a:t>
            </a:r>
            <a:r>
              <a:rPr lang="en-US" altLang="zh-CN" sz="1600" baseline="0" dirty="0" smtClean="0"/>
              <a:t>neighbors.</a:t>
            </a:r>
          </a:p>
          <a:p>
            <a:r>
              <a:rPr lang="en-US" altLang="zh-CN" sz="1600" baseline="0" dirty="0" smtClean="0"/>
              <a:t>This</a:t>
            </a:r>
            <a:r>
              <a:rPr lang="zh-CN" altLang="en-US" sz="1600" baseline="0" dirty="0" smtClean="0"/>
              <a:t> </a:t>
            </a:r>
            <a:r>
              <a:rPr lang="en-US" altLang="zh-CN" sz="1600" baseline="0" dirty="0" smtClean="0"/>
              <a:t>graph</a:t>
            </a:r>
            <a:r>
              <a:rPr lang="zh-CN" altLang="en-US" sz="1600" baseline="0" dirty="0" smtClean="0"/>
              <a:t> </a:t>
            </a:r>
            <a:r>
              <a:rPr lang="en-US" altLang="zh-CN" sz="1600" baseline="0" dirty="0" smtClean="0"/>
              <a:t>has</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good</a:t>
            </a:r>
            <a:r>
              <a:rPr lang="zh-CN" altLang="en-US" sz="1600" baseline="0" dirty="0" smtClean="0"/>
              <a:t> </a:t>
            </a:r>
            <a:r>
              <a:rPr lang="en-US" altLang="zh-CN" sz="1600" baseline="0" dirty="0" smtClean="0"/>
              <a:t>connectivity.</a:t>
            </a:r>
          </a:p>
          <a:p>
            <a:r>
              <a:rPr lang="en-US" altLang="zh-CN" sz="1600" baseline="0" dirty="0" smtClean="0"/>
              <a:t>What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learned</a:t>
            </a:r>
            <a:r>
              <a:rPr lang="zh-CN" altLang="en-US" sz="1600" baseline="0" dirty="0" smtClean="0"/>
              <a:t> </a:t>
            </a:r>
            <a:r>
              <a:rPr lang="en-US" altLang="zh-CN" sz="1600" baseline="0" dirty="0" smtClean="0"/>
              <a:t>by</a:t>
            </a:r>
            <a:r>
              <a:rPr lang="zh-CN" altLang="en-US" sz="1600" baseline="0" dirty="0" smtClean="0"/>
              <a:t> </a:t>
            </a:r>
            <a:r>
              <a:rPr lang="en-US" altLang="zh-CN" sz="1600" baseline="0" dirty="0" smtClean="0"/>
              <a:t>one</a:t>
            </a:r>
            <a:r>
              <a:rPr lang="zh-CN" altLang="en-US" sz="1600" baseline="0" dirty="0" smtClean="0"/>
              <a:t> </a:t>
            </a:r>
            <a:r>
              <a:rPr lang="en-US" altLang="zh-CN" sz="1600" baseline="0" dirty="0" smtClean="0"/>
              <a:t>node</a:t>
            </a:r>
            <a:r>
              <a:rPr lang="zh-CN" altLang="en-US" sz="1600" baseline="0" dirty="0" smtClean="0"/>
              <a:t> </a:t>
            </a:r>
            <a:r>
              <a:rPr lang="en-US" altLang="zh-CN" sz="1600" baseline="0" dirty="0" smtClean="0"/>
              <a:t>can</a:t>
            </a:r>
            <a:r>
              <a:rPr lang="zh-CN" altLang="en-US" sz="1600" baseline="0" dirty="0" smtClean="0"/>
              <a:t> </a:t>
            </a:r>
            <a:r>
              <a:rPr lang="en-US" altLang="zh-CN" sz="1600" baseline="0" dirty="0" smtClean="0"/>
              <a:t>be</a:t>
            </a:r>
            <a:r>
              <a:rPr lang="zh-CN" altLang="en-US" sz="1600" baseline="0" dirty="0" smtClean="0"/>
              <a:t> </a:t>
            </a:r>
            <a:r>
              <a:rPr lang="en-US" altLang="zh-CN" sz="1600" baseline="0" dirty="0" smtClean="0"/>
              <a:t>propagated</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all</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other</a:t>
            </a:r>
            <a:r>
              <a:rPr lang="zh-CN" altLang="en-US" sz="1600" baseline="0" dirty="0" smtClean="0"/>
              <a:t> </a:t>
            </a:r>
            <a:r>
              <a:rPr lang="en-US" altLang="zh-CN" sz="1600" baseline="0" dirty="0" smtClean="0"/>
              <a:t>nodes</a:t>
            </a:r>
            <a:r>
              <a:rPr lang="zh-CN" altLang="en-US" sz="1600" baseline="0" dirty="0" smtClean="0"/>
              <a:t> </a:t>
            </a:r>
            <a:r>
              <a:rPr lang="en-US" altLang="zh-CN" sz="1600" baseline="0" dirty="0" smtClean="0"/>
              <a:t>in</a:t>
            </a:r>
            <a:r>
              <a:rPr lang="zh-CN" altLang="en-US" sz="1600" baseline="0" dirty="0" smtClean="0"/>
              <a:t> </a:t>
            </a:r>
            <a:r>
              <a:rPr lang="en-US" altLang="zh-CN" sz="1600" baseline="0" dirty="0" smtClean="0"/>
              <a:t>just</a:t>
            </a:r>
            <a:r>
              <a:rPr lang="zh-CN" altLang="en-US" sz="1600" baseline="0" dirty="0" smtClean="0"/>
              <a:t> </a:t>
            </a:r>
            <a:r>
              <a:rPr lang="en-US" altLang="zh-CN" sz="1600" baseline="0" dirty="0" smtClean="0"/>
              <a:t>2</a:t>
            </a:r>
            <a:r>
              <a:rPr lang="zh-CN" altLang="en-US" sz="1600" baseline="0" dirty="0" smtClean="0"/>
              <a:t> </a:t>
            </a:r>
            <a:r>
              <a:rPr lang="en-US" altLang="zh-CN" sz="1600" baseline="0" dirty="0" smtClean="0"/>
              <a:t>iterations.</a:t>
            </a:r>
          </a:p>
          <a:p>
            <a:r>
              <a:rPr lang="en-US" altLang="zh-CN" sz="1600" baseline="0" dirty="0" smtClean="0"/>
              <a:t>In</a:t>
            </a:r>
            <a:r>
              <a:rPr lang="zh-CN" altLang="en-US" sz="1600" baseline="0" dirty="0" smtClean="0"/>
              <a:t> </a:t>
            </a:r>
            <a:r>
              <a:rPr lang="en-US" altLang="zh-CN" sz="1600" baseline="0" dirty="0" smtClean="0"/>
              <a:t>this</a:t>
            </a:r>
            <a:r>
              <a:rPr lang="zh-CN" altLang="en-US" sz="1600" baseline="0" dirty="0" smtClean="0"/>
              <a:t> </a:t>
            </a:r>
            <a:r>
              <a:rPr lang="en-US" altLang="zh-CN" sz="1600" baseline="0" dirty="0" smtClean="0"/>
              <a:t>case,</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convergence</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fast.</a:t>
            </a:r>
          </a:p>
          <a:p>
            <a:r>
              <a:rPr lang="en-US" altLang="zh-CN" sz="1600" baseline="0" dirty="0" smtClean="0"/>
              <a:t>================================</a:t>
            </a:r>
          </a:p>
          <a:p>
            <a:r>
              <a:rPr lang="en-US" altLang="zh-CN" sz="1600" baseline="0" dirty="0" smtClean="0"/>
              <a:t>The</a:t>
            </a:r>
            <a:r>
              <a:rPr lang="zh-CN" altLang="en-US" sz="1600" baseline="0" dirty="0" smtClean="0"/>
              <a:t> </a:t>
            </a:r>
            <a:r>
              <a:rPr lang="en-US" altLang="zh-CN" sz="1600" baseline="0" dirty="0" smtClean="0"/>
              <a:t>figure</a:t>
            </a:r>
            <a:r>
              <a:rPr lang="zh-CN" altLang="en-US" sz="1600" baseline="0" dirty="0" smtClean="0"/>
              <a:t> </a:t>
            </a:r>
            <a:r>
              <a:rPr lang="en-US" altLang="zh-CN" sz="1600" baseline="0" dirty="0" smtClean="0"/>
              <a:t>in</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right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poorly</a:t>
            </a:r>
            <a:r>
              <a:rPr lang="zh-CN" altLang="en-US" sz="1600" baseline="0" dirty="0" smtClean="0"/>
              <a:t> </a:t>
            </a:r>
            <a:r>
              <a:rPr lang="en-US" altLang="zh-CN" sz="1600" baseline="0" dirty="0" smtClean="0"/>
              <a:t>connected.</a:t>
            </a:r>
          </a:p>
          <a:p>
            <a:r>
              <a:rPr lang="en-US" altLang="zh-CN" sz="1600" baseline="0" dirty="0" smtClean="0"/>
              <a:t>It</a:t>
            </a:r>
            <a:r>
              <a:rPr lang="zh-CN" altLang="en-US" sz="1600" baseline="0" dirty="0" smtClean="0"/>
              <a:t> </a:t>
            </a:r>
            <a:r>
              <a:rPr lang="en-US" altLang="zh-CN" sz="1600" baseline="0" dirty="0" smtClean="0"/>
              <a:t>takes</a:t>
            </a:r>
            <a:r>
              <a:rPr lang="zh-CN" altLang="en-US" sz="1600" baseline="0" dirty="0" smtClean="0"/>
              <a:t> </a:t>
            </a:r>
            <a:r>
              <a:rPr lang="en-US" altLang="zh-CN" sz="1600" baseline="0" dirty="0" smtClean="0"/>
              <a:t>many</a:t>
            </a:r>
            <a:r>
              <a:rPr lang="zh-CN" altLang="en-US" sz="1600" baseline="0" dirty="0" smtClean="0"/>
              <a:t> </a:t>
            </a:r>
            <a:r>
              <a:rPr lang="en-US" altLang="zh-CN" sz="1600" baseline="0" dirty="0" smtClean="0"/>
              <a:t>steps</a:t>
            </a:r>
            <a:r>
              <a:rPr lang="zh-CN" altLang="en-US" sz="1600" baseline="0" dirty="0" smtClean="0"/>
              <a:t> </a:t>
            </a:r>
            <a:r>
              <a:rPr lang="en-US" altLang="zh-CN" sz="1600" baseline="0" dirty="0" smtClean="0"/>
              <a:t>for</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information</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go</a:t>
            </a:r>
            <a:r>
              <a:rPr lang="zh-CN" altLang="en-US" sz="1600" baseline="0" dirty="0" smtClean="0"/>
              <a:t> </a:t>
            </a:r>
            <a:r>
              <a:rPr lang="en-US" altLang="zh-CN" sz="1600" baseline="0" dirty="0" smtClean="0"/>
              <a:t>from</a:t>
            </a:r>
            <a:r>
              <a:rPr lang="zh-CN" altLang="en-US" sz="1600" baseline="0" dirty="0" smtClean="0"/>
              <a:t> </a:t>
            </a:r>
            <a:r>
              <a:rPr lang="en-US" altLang="zh-CN" sz="1600" baseline="0" dirty="0" smtClean="0"/>
              <a:t>one</a:t>
            </a:r>
            <a:r>
              <a:rPr lang="zh-CN" altLang="en-US" sz="1600" baseline="0" dirty="0" smtClean="0"/>
              <a:t> </a:t>
            </a:r>
            <a:r>
              <a:rPr lang="en-US" altLang="zh-CN" sz="1600" baseline="0" dirty="0" smtClean="0"/>
              <a:t>node</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another</a:t>
            </a:r>
            <a:r>
              <a:rPr lang="zh-CN" altLang="en-US" sz="1600" baseline="0" dirty="0" smtClean="0"/>
              <a:t> </a:t>
            </a:r>
            <a:r>
              <a:rPr lang="en-US" altLang="zh-CN" sz="1600" baseline="0" dirty="0" smtClean="0"/>
              <a:t>node.</a:t>
            </a:r>
          </a:p>
          <a:p>
            <a:r>
              <a:rPr lang="en-US" altLang="zh-CN" sz="1600" baseline="0" dirty="0" smtClean="0"/>
              <a:t>In</a:t>
            </a:r>
            <a:r>
              <a:rPr lang="zh-CN" altLang="en-US" sz="1600" baseline="0" dirty="0" smtClean="0"/>
              <a:t> </a:t>
            </a:r>
            <a:r>
              <a:rPr lang="en-US" altLang="zh-CN" sz="1600" baseline="0" dirty="0" smtClean="0"/>
              <a:t>this</a:t>
            </a:r>
            <a:r>
              <a:rPr lang="zh-CN" altLang="en-US" sz="1600" baseline="0" dirty="0" smtClean="0"/>
              <a:t> </a:t>
            </a:r>
            <a:r>
              <a:rPr lang="en-US" altLang="zh-CN" sz="1600" baseline="0" dirty="0" smtClean="0"/>
              <a:t>case,</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convergence</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slow.</a:t>
            </a:r>
          </a:p>
          <a:p>
            <a:endParaRPr lang="en-US" altLang="zh-CN" sz="1600" dirty="0" smtClean="0"/>
          </a:p>
          <a:p>
            <a:endParaRPr lang="en-US" altLang="zh-CN" sz="1600" dirty="0" smtClean="0"/>
          </a:p>
          <a:p>
            <a:r>
              <a:rPr lang="zh-CN" altLang="en-US" sz="1600" dirty="0" smtClean="0"/>
              <a:t>去中心化网络构成一个图。</a:t>
            </a:r>
            <a:endParaRPr lang="en-US" altLang="zh-CN" sz="1600" dirty="0" smtClean="0"/>
          </a:p>
          <a:p>
            <a:r>
              <a:rPr lang="zh-CN" altLang="en-US" sz="1600" dirty="0" smtClean="0"/>
              <a:t>去中心化算法的收敛率跟这个图的连接状况有关。</a:t>
            </a:r>
            <a:endParaRPr lang="en-US" altLang="zh-CN" sz="1600" dirty="0" smtClean="0"/>
          </a:p>
          <a:p>
            <a:r>
              <a:rPr lang="zh-CN" altLang="en-US" sz="1600" dirty="0" smtClean="0"/>
              <a:t>图的连接越紧密，算法收敛越快。</a:t>
            </a:r>
            <a:endParaRPr lang="en-US" altLang="zh-CN" sz="1600" dirty="0" smtClean="0"/>
          </a:p>
          <a:p>
            <a:r>
              <a:rPr lang="en-US" altLang="zh-CN" sz="1600" dirty="0" smtClean="0"/>
              <a:t>========</a:t>
            </a:r>
          </a:p>
          <a:p>
            <a:r>
              <a:rPr lang="zh-CN" altLang="en-US" sz="1600" dirty="0" smtClean="0"/>
              <a:t>比如说，左边这个图连接很强，算法收敛会非常快。</a:t>
            </a:r>
            <a:endParaRPr lang="en-US" altLang="zh-CN" sz="1600" dirty="0" smtClean="0"/>
          </a:p>
          <a:p>
            <a:r>
              <a:rPr lang="zh-CN" altLang="en-US" sz="1600" dirty="0" smtClean="0"/>
              <a:t>右边的图连接很弱，从一个节点到另一个节点要走很多步，算法会收敛很慢。</a:t>
            </a:r>
            <a:endParaRPr lang="en-US" altLang="zh-CN" sz="1600" dirty="0" smtClean="0"/>
          </a:p>
          <a:p>
            <a:r>
              <a:rPr lang="zh-CN" altLang="en-US" sz="1600" dirty="0" smtClean="0"/>
              <a:t>一个节点上学到的信息，要在很多步之后才能传播到另一个节点上。</a:t>
            </a:r>
            <a:endParaRPr lang="en-US" altLang="zh-CN" sz="1600" dirty="0" smtClean="0"/>
          </a:p>
        </p:txBody>
      </p:sp>
      <p:sp>
        <p:nvSpPr>
          <p:cNvPr id="4" name="Slide Number Placeholder 3"/>
          <p:cNvSpPr>
            <a:spLocks noGrp="1"/>
          </p:cNvSpPr>
          <p:nvPr>
            <p:ph type="sldNum" sz="quarter" idx="10"/>
          </p:nvPr>
        </p:nvSpPr>
        <p:spPr/>
        <p:txBody>
          <a:bodyPr/>
          <a:lstStyle/>
          <a:p>
            <a:fld id="{9D1F8700-0BCC-BB42-8973-85E47E56BF7B}" type="slidenum">
              <a:rPr lang="en-US" smtClean="0"/>
              <a:t>24</a:t>
            </a:fld>
            <a:endParaRPr lang="en-US"/>
          </a:p>
        </p:txBody>
      </p:sp>
    </p:spTree>
    <p:extLst>
      <p:ext uri="{BB962C8B-B14F-4D97-AF65-F5344CB8AC3E}">
        <p14:creationId xmlns:p14="http://schemas.microsoft.com/office/powerpoint/2010/main" val="1447294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If</a:t>
            </a:r>
            <a:r>
              <a:rPr lang="zh-CN" altLang="en-US" sz="1600" dirty="0" smtClean="0"/>
              <a:t> </a:t>
            </a:r>
            <a:r>
              <a:rPr lang="en-US" altLang="zh-CN" sz="1600" dirty="0" smtClean="0"/>
              <a:t>the</a:t>
            </a:r>
            <a:r>
              <a:rPr lang="zh-CN" altLang="en-US" sz="1600" dirty="0" smtClean="0"/>
              <a:t> </a:t>
            </a:r>
            <a:r>
              <a:rPr lang="en-US" altLang="zh-CN" sz="1600" dirty="0" smtClean="0"/>
              <a:t>graph</a:t>
            </a:r>
            <a:r>
              <a:rPr lang="zh-CN" altLang="en-US" sz="1600" dirty="0" smtClean="0"/>
              <a:t> </a:t>
            </a:r>
            <a:r>
              <a:rPr lang="en-US" altLang="zh-CN" sz="1600" dirty="0" smtClean="0"/>
              <a:t>is</a:t>
            </a:r>
            <a:r>
              <a:rPr lang="zh-CN" altLang="en-US" sz="1600" dirty="0" smtClean="0"/>
              <a:t> </a:t>
            </a:r>
            <a:r>
              <a:rPr lang="en-US" altLang="zh-CN" sz="1600" dirty="0" smtClean="0"/>
              <a:t>not</a:t>
            </a:r>
            <a:r>
              <a:rPr lang="zh-CN" altLang="en-US" sz="1600" dirty="0" smtClean="0"/>
              <a:t> </a:t>
            </a:r>
            <a:r>
              <a:rPr lang="en-US" altLang="zh-CN" sz="1600" dirty="0" smtClean="0"/>
              <a:t>strongly</a:t>
            </a:r>
            <a:r>
              <a:rPr lang="zh-CN" altLang="en-US" sz="1600" dirty="0" smtClean="0"/>
              <a:t> </a:t>
            </a:r>
            <a:r>
              <a:rPr lang="en-US" altLang="zh-CN" sz="1600" dirty="0" smtClean="0"/>
              <a:t>connected,</a:t>
            </a:r>
            <a:r>
              <a:rPr lang="zh-CN" altLang="en-US" sz="1600" dirty="0" smtClean="0"/>
              <a:t> </a:t>
            </a:r>
            <a:r>
              <a:rPr lang="en-US" altLang="zh-CN" sz="1600" dirty="0" smtClean="0"/>
              <a:t>which</a:t>
            </a:r>
            <a:r>
              <a:rPr lang="zh-CN" altLang="en-US" sz="1600" dirty="0" smtClean="0"/>
              <a:t> </a:t>
            </a:r>
            <a:r>
              <a:rPr lang="en-US" altLang="zh-CN" sz="1600" dirty="0" smtClean="0"/>
              <a:t>means</a:t>
            </a:r>
            <a:r>
              <a:rPr lang="zh-CN" altLang="en-US" sz="1600" dirty="0" smtClean="0"/>
              <a:t> </a:t>
            </a:r>
            <a:r>
              <a:rPr lang="en-US" altLang="zh-CN" sz="1600" dirty="0" smtClean="0"/>
              <a:t>the</a:t>
            </a:r>
            <a:r>
              <a:rPr lang="zh-CN" altLang="en-US" sz="1600" dirty="0" smtClean="0"/>
              <a:t> </a:t>
            </a:r>
            <a:r>
              <a:rPr lang="en-US" altLang="zh-CN" sz="1600" dirty="0" smtClean="0"/>
              <a:t>figure</a:t>
            </a:r>
            <a:r>
              <a:rPr lang="zh-CN" altLang="en-US" sz="1600" dirty="0" smtClean="0"/>
              <a:t> </a:t>
            </a:r>
            <a:r>
              <a:rPr lang="en-US" altLang="zh-CN" sz="1600" dirty="0" smtClean="0"/>
              <a:t>can</a:t>
            </a:r>
            <a:r>
              <a:rPr lang="zh-CN" altLang="en-US" sz="1600" baseline="0" dirty="0" smtClean="0"/>
              <a:t> </a:t>
            </a:r>
            <a:r>
              <a:rPr lang="en-US" altLang="zh-CN" sz="1600" baseline="0" dirty="0" smtClean="0"/>
              <a:t>be</a:t>
            </a:r>
            <a:r>
              <a:rPr lang="zh-CN" altLang="en-US" sz="1600" baseline="0" dirty="0" smtClean="0"/>
              <a:t> </a:t>
            </a:r>
            <a:r>
              <a:rPr lang="en-US" altLang="zh-CN" sz="1600" baseline="0" dirty="0" smtClean="0"/>
              <a:t>decomposed</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2</a:t>
            </a:r>
            <a:r>
              <a:rPr lang="zh-CN" altLang="en-US" sz="1600" baseline="0" dirty="0" smtClean="0"/>
              <a:t> </a:t>
            </a:r>
            <a:r>
              <a:rPr lang="en-US" altLang="zh-CN" sz="1600" baseline="0" dirty="0" smtClean="0"/>
              <a:t>parts,</a:t>
            </a:r>
            <a:r>
              <a:rPr lang="zh-CN" altLang="en-US" sz="1600" baseline="0" dirty="0" smtClean="0"/>
              <a:t> </a:t>
            </a:r>
            <a:r>
              <a:rPr lang="en-US" altLang="zh-CN" sz="1600" baseline="0" dirty="0" smtClean="0"/>
              <a:t>then</a:t>
            </a:r>
            <a:r>
              <a:rPr lang="zh-CN" altLang="en-US" sz="1600" baseline="0" dirty="0" smtClean="0"/>
              <a:t> </a:t>
            </a:r>
            <a:r>
              <a:rPr lang="en-US" altLang="zh-CN" sz="1600" baseline="0" dirty="0" smtClean="0"/>
              <a:t>decentralized</a:t>
            </a:r>
            <a:r>
              <a:rPr lang="zh-CN" altLang="en-US" sz="1600" baseline="0" dirty="0" smtClean="0"/>
              <a:t> </a:t>
            </a:r>
            <a:r>
              <a:rPr lang="en-US" altLang="zh-CN" sz="1600" baseline="0" dirty="0" smtClean="0"/>
              <a:t>algorithm</a:t>
            </a:r>
            <a:r>
              <a:rPr lang="zh-CN" altLang="en-US" sz="1600" baseline="0" dirty="0" smtClean="0"/>
              <a:t> </a:t>
            </a:r>
            <a:r>
              <a:rPr lang="en-US" altLang="zh-CN" sz="1600" baseline="0" dirty="0" smtClean="0"/>
              <a:t>does</a:t>
            </a:r>
            <a:r>
              <a:rPr lang="zh-CN" altLang="en-US" sz="1600" baseline="0" dirty="0" smtClean="0"/>
              <a:t> </a:t>
            </a:r>
            <a:r>
              <a:rPr lang="en-US" altLang="zh-CN" sz="1600" baseline="0" dirty="0" smtClean="0"/>
              <a:t>not</a:t>
            </a:r>
            <a:r>
              <a:rPr lang="zh-CN" altLang="en-US" sz="1600" baseline="0" dirty="0" smtClean="0"/>
              <a:t> </a:t>
            </a:r>
            <a:r>
              <a:rPr lang="en-US" altLang="zh-CN" sz="1600" baseline="0" dirty="0" smtClean="0"/>
              <a:t>converge.</a:t>
            </a:r>
          </a:p>
          <a:p>
            <a:r>
              <a:rPr lang="en-US" altLang="zh-CN" sz="1600" baseline="0" dirty="0" smtClean="0"/>
              <a:t>What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learned</a:t>
            </a:r>
            <a:r>
              <a:rPr lang="zh-CN" altLang="en-US" sz="1600" baseline="0" dirty="0" smtClean="0"/>
              <a:t> </a:t>
            </a:r>
            <a:r>
              <a:rPr lang="en-US" altLang="zh-CN" sz="1600" baseline="0" dirty="0" smtClean="0"/>
              <a:t>by</a:t>
            </a:r>
            <a:r>
              <a:rPr lang="zh-CN" altLang="en-US" sz="1600" baseline="0" dirty="0" smtClean="0"/>
              <a:t> </a:t>
            </a:r>
            <a:r>
              <a:rPr lang="en-US" altLang="zh-CN" sz="1600" baseline="0" dirty="0" smtClean="0"/>
              <a:t>one</a:t>
            </a:r>
            <a:r>
              <a:rPr lang="zh-CN" altLang="en-US" sz="1600" baseline="0" dirty="0" smtClean="0"/>
              <a:t> </a:t>
            </a:r>
            <a:r>
              <a:rPr lang="en-US" altLang="zh-CN" sz="1600" baseline="0" dirty="0" smtClean="0"/>
              <a:t>node</a:t>
            </a:r>
            <a:r>
              <a:rPr lang="zh-CN" altLang="en-US" sz="1600" baseline="0" dirty="0" smtClean="0"/>
              <a:t> </a:t>
            </a:r>
            <a:r>
              <a:rPr lang="en-US" altLang="zh-CN" sz="1600" baseline="0" dirty="0" smtClean="0"/>
              <a:t>does</a:t>
            </a:r>
            <a:r>
              <a:rPr lang="zh-CN" altLang="en-US" sz="1600" baseline="0" dirty="0" smtClean="0"/>
              <a:t> </a:t>
            </a:r>
            <a:r>
              <a:rPr lang="en-US" altLang="zh-CN" sz="1600" baseline="0" dirty="0" smtClean="0"/>
              <a:t>not</a:t>
            </a:r>
            <a:r>
              <a:rPr lang="zh-CN" altLang="en-US" sz="1600" baseline="0" dirty="0" smtClean="0"/>
              <a:t> </a:t>
            </a:r>
            <a:r>
              <a:rPr lang="en-US" altLang="zh-CN" sz="1600" baseline="0" dirty="0" smtClean="0"/>
              <a:t>propagate</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some</a:t>
            </a:r>
            <a:r>
              <a:rPr lang="zh-CN" altLang="en-US" sz="1600" baseline="0" dirty="0" smtClean="0"/>
              <a:t> </a:t>
            </a:r>
            <a:r>
              <a:rPr lang="en-US" altLang="zh-CN" sz="1600" baseline="0" dirty="0" smtClean="0"/>
              <a:t>other</a:t>
            </a:r>
            <a:r>
              <a:rPr lang="zh-CN" altLang="en-US" sz="1600" baseline="0" dirty="0" smtClean="0"/>
              <a:t> </a:t>
            </a:r>
            <a:r>
              <a:rPr lang="en-US" altLang="zh-CN" sz="1600" baseline="0" dirty="0" smtClean="0"/>
              <a:t>nodes.</a:t>
            </a:r>
            <a:endParaRPr lang="en-US" altLang="zh-CN" sz="1600" dirty="0" smtClean="0"/>
          </a:p>
          <a:p>
            <a:endParaRPr lang="en-US" altLang="zh-CN" sz="1600" dirty="0" smtClean="0"/>
          </a:p>
          <a:p>
            <a:endParaRPr lang="en-US" altLang="zh-CN" sz="1600" dirty="0" smtClean="0"/>
          </a:p>
          <a:p>
            <a:r>
              <a:rPr lang="zh-CN" altLang="en-US" sz="1600" dirty="0" smtClean="0"/>
              <a:t>如果这个图不是强链接的，意思就是这个图可以拆成两部分。算法根本不会收敛。</a:t>
            </a:r>
            <a:endParaRPr lang="en-US" altLang="zh-CN" sz="1600" dirty="0" smtClean="0"/>
          </a:p>
        </p:txBody>
      </p:sp>
      <p:sp>
        <p:nvSpPr>
          <p:cNvPr id="4" name="Slide Number Placeholder 3"/>
          <p:cNvSpPr>
            <a:spLocks noGrp="1"/>
          </p:cNvSpPr>
          <p:nvPr>
            <p:ph type="sldNum" sz="quarter" idx="10"/>
          </p:nvPr>
        </p:nvSpPr>
        <p:spPr/>
        <p:txBody>
          <a:bodyPr/>
          <a:lstStyle/>
          <a:p>
            <a:fld id="{9D1F8700-0BCC-BB42-8973-85E47E56BF7B}" type="slidenum">
              <a:rPr lang="en-US" smtClean="0"/>
              <a:t>25</a:t>
            </a:fld>
            <a:endParaRPr lang="en-US"/>
          </a:p>
        </p:txBody>
      </p:sp>
    </p:spTree>
    <p:extLst>
      <p:ext uri="{BB962C8B-B14F-4D97-AF65-F5344CB8AC3E}">
        <p14:creationId xmlns:p14="http://schemas.microsoft.com/office/powerpoint/2010/main" val="573578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Let</a:t>
            </a:r>
            <a:r>
              <a:rPr lang="zh-CN" altLang="en-US" sz="1600" dirty="0" smtClean="0"/>
              <a:t> </a:t>
            </a:r>
            <a:r>
              <a:rPr lang="en-US" altLang="zh-CN" sz="1600" dirty="0" smtClean="0"/>
              <a:t>me</a:t>
            </a:r>
            <a:r>
              <a:rPr lang="zh-CN" altLang="en-US" sz="1600" dirty="0" smtClean="0"/>
              <a:t> </a:t>
            </a:r>
            <a:r>
              <a:rPr lang="en-US" altLang="zh-CN" sz="1600" dirty="0" smtClean="0"/>
              <a:t>summarized</a:t>
            </a:r>
            <a:r>
              <a:rPr lang="zh-CN" altLang="en-US" sz="1600" dirty="0" smtClean="0"/>
              <a:t> </a:t>
            </a:r>
            <a:r>
              <a:rPr lang="en-US" altLang="zh-CN" sz="1600" dirty="0" smtClean="0"/>
              <a:t>what</a:t>
            </a:r>
            <a:r>
              <a:rPr lang="zh-CN" altLang="en-US" sz="1600" dirty="0" smtClean="0"/>
              <a:t> </a:t>
            </a:r>
            <a:r>
              <a:rPr lang="en-US" altLang="zh-CN" sz="1600" dirty="0" smtClean="0"/>
              <a:t>we</a:t>
            </a:r>
            <a:r>
              <a:rPr lang="zh-CN" altLang="en-US" sz="1600" baseline="0" dirty="0" smtClean="0"/>
              <a:t> </a:t>
            </a:r>
            <a:r>
              <a:rPr lang="en-US" altLang="zh-CN" sz="1600" baseline="0" dirty="0" smtClean="0"/>
              <a:t>have</a:t>
            </a:r>
            <a:r>
              <a:rPr lang="zh-CN" altLang="en-US" sz="1600" baseline="0" dirty="0" smtClean="0"/>
              <a:t> </a:t>
            </a:r>
            <a:r>
              <a:rPr lang="en-US" altLang="zh-CN" sz="1600" baseline="0" dirty="0" smtClean="0"/>
              <a:t>learned</a:t>
            </a:r>
            <a:r>
              <a:rPr lang="zh-CN" altLang="en-US" sz="1600" baseline="0" dirty="0" smtClean="0"/>
              <a:t> </a:t>
            </a:r>
            <a:r>
              <a:rPr lang="en-US" altLang="zh-CN" sz="1600" baseline="0" dirty="0" smtClean="0"/>
              <a:t>so</a:t>
            </a:r>
            <a:r>
              <a:rPr lang="zh-CN" altLang="en-US" sz="1600" baseline="0" dirty="0" smtClean="0"/>
              <a:t> </a:t>
            </a:r>
            <a:r>
              <a:rPr lang="en-US" altLang="zh-CN" sz="1600" baseline="0" dirty="0" smtClean="0"/>
              <a:t>far.</a:t>
            </a:r>
            <a:endParaRPr lang="en-US" altLang="zh-CN" sz="1600" dirty="0" smtClean="0"/>
          </a:p>
          <a:p>
            <a:endParaRPr lang="en-US" altLang="zh-CN" sz="1600" dirty="0" smtClean="0"/>
          </a:p>
          <a:p>
            <a:r>
              <a:rPr lang="zh-CN" altLang="en-US" sz="1600" dirty="0" smtClean="0"/>
              <a:t>最后我来总结一下这两节课讲的内容。</a:t>
            </a:r>
            <a:endParaRPr lang="en-US" sz="1600" dirty="0"/>
          </a:p>
        </p:txBody>
      </p:sp>
      <p:sp>
        <p:nvSpPr>
          <p:cNvPr id="4" name="Slide Number Placeholder 3"/>
          <p:cNvSpPr>
            <a:spLocks noGrp="1"/>
          </p:cNvSpPr>
          <p:nvPr>
            <p:ph type="sldNum" sz="quarter" idx="10"/>
          </p:nvPr>
        </p:nvSpPr>
        <p:spPr/>
        <p:txBody>
          <a:bodyPr/>
          <a:lstStyle/>
          <a:p>
            <a:fld id="{9D1F8700-0BCC-BB42-8973-85E47E56BF7B}" type="slidenum">
              <a:rPr lang="en-US" smtClean="0"/>
              <a:t>26</a:t>
            </a:fld>
            <a:endParaRPr lang="en-US"/>
          </a:p>
        </p:txBody>
      </p:sp>
    </p:spTree>
    <p:extLst>
      <p:ext uri="{BB962C8B-B14F-4D97-AF65-F5344CB8AC3E}">
        <p14:creationId xmlns:p14="http://schemas.microsoft.com/office/powerpoint/2010/main" val="537582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We</a:t>
            </a:r>
            <a:r>
              <a:rPr lang="zh-CN" altLang="en-US" sz="1600" baseline="0" dirty="0" smtClean="0"/>
              <a:t> </a:t>
            </a:r>
            <a:r>
              <a:rPr lang="en-US" altLang="zh-CN" sz="1600" baseline="0" dirty="0" smtClean="0"/>
              <a:t>studied</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computing</a:t>
            </a:r>
            <a:r>
              <a:rPr lang="zh-CN" altLang="en-US" sz="1600" baseline="0" dirty="0" smtClean="0"/>
              <a:t> </a:t>
            </a:r>
            <a:r>
              <a:rPr lang="en-US" altLang="zh-CN" sz="1600" baseline="0" dirty="0" smtClean="0"/>
              <a:t>for</a:t>
            </a:r>
            <a:r>
              <a:rPr lang="zh-CN" altLang="en-US" sz="1600" baseline="0" dirty="0" smtClean="0"/>
              <a:t> </a:t>
            </a:r>
            <a:r>
              <a:rPr lang="en-US" altLang="zh-CN" sz="1600" baseline="0" dirty="0" smtClean="0"/>
              <a:t>machine</a:t>
            </a:r>
            <a:r>
              <a:rPr lang="zh-CN" altLang="en-US" sz="1600" baseline="0" dirty="0" smtClean="0"/>
              <a:t> </a:t>
            </a:r>
            <a:r>
              <a:rPr lang="en-US" altLang="zh-CN" sz="1600" baseline="0" dirty="0" smtClean="0"/>
              <a:t>learning.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r>
              <a:rPr lang="en-US" altLang="zh-CN" sz="1600" baseline="0" dirty="0" smtClean="0"/>
              <a:t>Why</a:t>
            </a:r>
            <a:r>
              <a:rPr lang="zh-CN" altLang="en-US" sz="1600" baseline="0" dirty="0" smtClean="0"/>
              <a:t> </a:t>
            </a:r>
            <a:r>
              <a:rPr lang="en-US" altLang="zh-CN" sz="1600" baseline="0" dirty="0" smtClean="0"/>
              <a:t>do</a:t>
            </a:r>
            <a:r>
              <a:rPr lang="zh-CN" altLang="en-US" sz="1600" baseline="0" dirty="0" smtClean="0"/>
              <a:t> </a:t>
            </a:r>
            <a:r>
              <a:rPr lang="en-US" altLang="zh-CN" sz="1600" baseline="0" dirty="0" smtClean="0"/>
              <a:t>we</a:t>
            </a:r>
            <a:r>
              <a:rPr lang="zh-CN" altLang="en-US" sz="1600" baseline="0" dirty="0" smtClean="0"/>
              <a:t> </a:t>
            </a:r>
            <a:r>
              <a:rPr lang="en-US" altLang="zh-CN" sz="1600" baseline="0" dirty="0" smtClean="0"/>
              <a:t>machine</a:t>
            </a:r>
            <a:r>
              <a:rPr lang="zh-CN" altLang="en-US" sz="1600" baseline="0" dirty="0" smtClean="0"/>
              <a:t> </a:t>
            </a:r>
            <a:r>
              <a:rPr lang="en-US" altLang="zh-CN" sz="1600" baseline="0" dirty="0" smtClean="0"/>
              <a:t>learning</a:t>
            </a:r>
            <a:r>
              <a:rPr lang="zh-CN" altLang="en-US" sz="1600" baseline="0" dirty="0" smtClean="0"/>
              <a:t> </a:t>
            </a:r>
            <a:r>
              <a:rPr lang="en-US" altLang="zh-CN" sz="1600" baseline="0" dirty="0" smtClean="0"/>
              <a:t>people</a:t>
            </a:r>
            <a:r>
              <a:rPr lang="zh-CN" altLang="en-US" sz="1600" baseline="0" dirty="0" smtClean="0"/>
              <a:t> </a:t>
            </a:r>
            <a:r>
              <a:rPr lang="en-US" altLang="zh-CN" sz="1600" baseline="0" dirty="0" smtClean="0"/>
              <a:t>care</a:t>
            </a:r>
            <a:r>
              <a:rPr lang="zh-CN" altLang="en-US" sz="1600" baseline="0" dirty="0" smtClean="0"/>
              <a:t> </a:t>
            </a:r>
            <a:r>
              <a:rPr lang="en-US" altLang="zh-CN" sz="1600" baseline="0" dirty="0" smtClean="0"/>
              <a:t>about</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computing?</a:t>
            </a:r>
          </a:p>
          <a:p>
            <a:r>
              <a:rPr lang="en-US" altLang="zh-CN" sz="1600" baseline="0" dirty="0" smtClean="0"/>
              <a:t>Now</a:t>
            </a:r>
            <a:r>
              <a:rPr lang="zh-CN" altLang="en-US" sz="1600" baseline="0" dirty="0" smtClean="0"/>
              <a:t> </a:t>
            </a:r>
            <a:r>
              <a:rPr lang="en-US" altLang="zh-CN" sz="1600" baseline="0" dirty="0" smtClean="0"/>
              <a:t>machine</a:t>
            </a:r>
            <a:r>
              <a:rPr lang="zh-CN" altLang="en-US" sz="1600" baseline="0" dirty="0" smtClean="0"/>
              <a:t> </a:t>
            </a:r>
            <a:r>
              <a:rPr lang="en-US" altLang="zh-CN" sz="1600" baseline="0" dirty="0" smtClean="0"/>
              <a:t>learning</a:t>
            </a:r>
            <a:r>
              <a:rPr lang="zh-CN" altLang="en-US" sz="1600" baseline="0" dirty="0" smtClean="0"/>
              <a:t> </a:t>
            </a:r>
            <a:r>
              <a:rPr lang="en-US" altLang="zh-CN" sz="1600" baseline="0" dirty="0" smtClean="0"/>
              <a:t>uses</a:t>
            </a:r>
            <a:r>
              <a:rPr lang="zh-CN" altLang="en-US" sz="1600" baseline="0" dirty="0" smtClean="0"/>
              <a:t> </a:t>
            </a:r>
            <a:r>
              <a:rPr lang="en-US" altLang="zh-CN" sz="1600" baseline="0" dirty="0" smtClean="0"/>
              <a:t>big</a:t>
            </a:r>
            <a:r>
              <a:rPr lang="zh-CN" altLang="en-US" sz="1600" baseline="0" dirty="0" smtClean="0"/>
              <a:t> </a:t>
            </a:r>
            <a:r>
              <a:rPr lang="en-US" altLang="zh-CN" sz="1600" baseline="0" dirty="0" smtClean="0"/>
              <a:t>data</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big</a:t>
            </a:r>
            <a:r>
              <a:rPr lang="zh-CN" altLang="en-US" sz="1600" baseline="0" dirty="0" smtClean="0"/>
              <a:t> </a:t>
            </a:r>
            <a:r>
              <a:rPr lang="en-US" altLang="zh-CN" sz="1600" baseline="0" dirty="0" smtClean="0"/>
              <a:t>model.</a:t>
            </a:r>
          </a:p>
          <a:p>
            <a:r>
              <a:rPr lang="en-US" altLang="zh-CN" sz="1600" baseline="0" dirty="0" smtClean="0"/>
              <a:t>Big</a:t>
            </a:r>
            <a:r>
              <a:rPr lang="zh-CN" altLang="en-US" sz="1600" baseline="0" dirty="0" smtClean="0"/>
              <a:t> </a:t>
            </a:r>
            <a:r>
              <a:rPr lang="en-US" altLang="zh-CN" sz="1600" baseline="0" dirty="0" smtClean="0"/>
              <a:t>data</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big</a:t>
            </a:r>
            <a:r>
              <a:rPr lang="zh-CN" altLang="en-US" sz="1600" baseline="0" dirty="0" smtClean="0"/>
              <a:t> </a:t>
            </a:r>
            <a:r>
              <a:rPr lang="en-US" altLang="zh-CN" sz="1600" baseline="0" dirty="0" smtClean="0"/>
              <a:t>model</a:t>
            </a:r>
            <a:r>
              <a:rPr lang="zh-CN" altLang="en-US" sz="1600" baseline="0" dirty="0" smtClean="0"/>
              <a:t> </a:t>
            </a:r>
            <a:r>
              <a:rPr lang="en-US" altLang="zh-CN" sz="1600" baseline="0" dirty="0" smtClean="0"/>
              <a:t>means</a:t>
            </a:r>
            <a:r>
              <a:rPr lang="zh-CN" altLang="en-US" sz="1600" baseline="0" dirty="0" smtClean="0"/>
              <a:t> </a:t>
            </a:r>
            <a:r>
              <a:rPr lang="en-US" altLang="zh-CN" sz="1600" baseline="0" dirty="0" smtClean="0"/>
              <a:t>heavy</a:t>
            </a:r>
            <a:r>
              <a:rPr lang="zh-CN" altLang="en-US" sz="1600" baseline="0" dirty="0" smtClean="0"/>
              <a:t> </a:t>
            </a:r>
            <a:r>
              <a:rPr lang="en-US" altLang="zh-CN" sz="1600" baseline="0" dirty="0" smtClean="0"/>
              <a:t>computation.</a:t>
            </a:r>
          </a:p>
          <a:p>
            <a:r>
              <a:rPr lang="en-US" altLang="zh-CN" sz="1600" baseline="0" dirty="0" smtClean="0"/>
              <a:t>If</a:t>
            </a:r>
            <a:r>
              <a:rPr lang="zh-CN" altLang="en-US" sz="1600" baseline="0" dirty="0" smtClean="0"/>
              <a:t> </a:t>
            </a:r>
            <a:r>
              <a:rPr lang="en-US" altLang="zh-CN" sz="1600" baseline="0" dirty="0" smtClean="0"/>
              <a:t>you</a:t>
            </a:r>
            <a:r>
              <a:rPr lang="zh-CN" altLang="en-US" sz="1600" baseline="0" dirty="0" smtClean="0"/>
              <a:t> </a:t>
            </a:r>
            <a:r>
              <a:rPr lang="en-US" altLang="zh-CN" sz="1600" baseline="0" dirty="0" smtClean="0"/>
              <a:t>have</a:t>
            </a:r>
            <a:r>
              <a:rPr lang="zh-CN" altLang="en-US" sz="1600" baseline="0" dirty="0" smtClean="0"/>
              <a:t> </a:t>
            </a:r>
            <a:r>
              <a:rPr lang="en-US" altLang="zh-CN" sz="1600" baseline="0" dirty="0" smtClean="0"/>
              <a:t>only</a:t>
            </a:r>
            <a:r>
              <a:rPr lang="zh-CN" altLang="en-US" sz="1600" baseline="0" dirty="0" smtClean="0"/>
              <a:t> </a:t>
            </a:r>
            <a:r>
              <a:rPr lang="en-US" altLang="zh-CN" sz="1600" baseline="0" dirty="0" smtClean="0"/>
              <a:t>one</a:t>
            </a:r>
            <a:r>
              <a:rPr lang="zh-CN" altLang="en-US" sz="1600" baseline="0" dirty="0" smtClean="0"/>
              <a:t> </a:t>
            </a:r>
            <a:r>
              <a:rPr lang="en-US" altLang="zh-CN" sz="1600" baseline="0" dirty="0" smtClean="0"/>
              <a:t>CPU</a:t>
            </a:r>
            <a:r>
              <a:rPr lang="zh-CN" altLang="en-US" sz="1600" baseline="0" dirty="0" smtClean="0"/>
              <a:t> </a:t>
            </a:r>
            <a:r>
              <a:rPr lang="en-US" altLang="zh-CN" sz="1600" baseline="0" dirty="0" smtClean="0"/>
              <a:t>or</a:t>
            </a:r>
            <a:r>
              <a:rPr lang="zh-CN" altLang="en-US" sz="1600" baseline="0" dirty="0" smtClean="0"/>
              <a:t> </a:t>
            </a:r>
            <a:r>
              <a:rPr lang="en-US" altLang="zh-CN" sz="1600" baseline="0" dirty="0" smtClean="0"/>
              <a:t>one</a:t>
            </a:r>
            <a:r>
              <a:rPr lang="zh-CN" altLang="en-US" sz="1600" baseline="0" dirty="0" smtClean="0"/>
              <a:t> </a:t>
            </a:r>
            <a:r>
              <a:rPr lang="en-US" altLang="zh-CN" sz="1600" baseline="0" dirty="0" smtClean="0"/>
              <a:t>GPU,</a:t>
            </a:r>
            <a:r>
              <a:rPr lang="zh-CN" altLang="en-US" sz="1600" baseline="0" dirty="0" smtClean="0"/>
              <a:t> </a:t>
            </a:r>
            <a:r>
              <a:rPr lang="en-US" altLang="zh-CN" sz="1600" baseline="0" dirty="0" smtClean="0"/>
              <a:t>it</a:t>
            </a:r>
            <a:r>
              <a:rPr lang="zh-CN" altLang="en-US" sz="1600" baseline="0" dirty="0" smtClean="0"/>
              <a:t> </a:t>
            </a:r>
            <a:r>
              <a:rPr lang="en-US" altLang="zh-CN" sz="1600" baseline="0" dirty="0" smtClean="0"/>
              <a:t>may</a:t>
            </a:r>
            <a:r>
              <a:rPr lang="zh-CN" altLang="en-US" sz="1600" baseline="0" dirty="0" smtClean="0"/>
              <a:t> </a:t>
            </a:r>
            <a:r>
              <a:rPr lang="en-US" altLang="zh-CN" sz="1600" baseline="0" dirty="0" smtClean="0"/>
              <a:t>take</a:t>
            </a:r>
            <a:r>
              <a:rPr lang="zh-CN" altLang="en-US" sz="1600" baseline="0" dirty="0" smtClean="0"/>
              <a:t> </a:t>
            </a:r>
            <a:r>
              <a:rPr lang="en-US" altLang="zh-CN" sz="1600" baseline="0" dirty="0" smtClean="0"/>
              <a:t>you</a:t>
            </a:r>
            <a:r>
              <a:rPr lang="zh-CN" altLang="en-US" sz="1600" baseline="0" dirty="0" smtClean="0"/>
              <a:t> </a:t>
            </a:r>
            <a:r>
              <a:rPr lang="en-US" altLang="zh-CN" sz="1600" baseline="0" dirty="0" smtClean="0"/>
              <a:t>many</a:t>
            </a:r>
            <a:r>
              <a:rPr lang="zh-CN" altLang="en-US" sz="1600" baseline="0" dirty="0" smtClean="0"/>
              <a:t> </a:t>
            </a:r>
            <a:r>
              <a:rPr lang="en-US" altLang="zh-CN" sz="1600" baseline="0" dirty="0" smtClean="0"/>
              <a:t>days</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train</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model.</a:t>
            </a:r>
          </a:p>
          <a:p>
            <a:r>
              <a:rPr lang="en-US" altLang="zh-CN" sz="1600" baseline="0" dirty="0" smtClean="0"/>
              <a:t>So</a:t>
            </a:r>
            <a:r>
              <a:rPr lang="zh-CN" altLang="en-US" sz="1600" baseline="0" dirty="0" smtClean="0"/>
              <a:t> </a:t>
            </a:r>
            <a:r>
              <a:rPr lang="en-US" altLang="zh-CN" sz="1600" baseline="0" dirty="0" smtClean="0"/>
              <a:t>we</a:t>
            </a:r>
            <a:r>
              <a:rPr lang="zh-CN" altLang="en-US" sz="1600" baseline="0" dirty="0" smtClean="0"/>
              <a:t> </a:t>
            </a:r>
            <a:r>
              <a:rPr lang="en-US" altLang="zh-CN" sz="1600" baseline="0" dirty="0" smtClean="0"/>
              <a:t>have</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motivation</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let</a:t>
            </a:r>
            <a:r>
              <a:rPr lang="zh-CN" altLang="en-US" sz="1600" baseline="0" dirty="0" smtClean="0"/>
              <a:t> </a:t>
            </a:r>
            <a:r>
              <a:rPr lang="en-US" altLang="zh-CN" sz="1600" baseline="0" dirty="0" smtClean="0"/>
              <a:t>multiple</a:t>
            </a:r>
            <a:r>
              <a:rPr lang="zh-CN" altLang="en-US" sz="1600" baseline="0" dirty="0" smtClean="0"/>
              <a:t> </a:t>
            </a:r>
            <a:r>
              <a:rPr lang="en-US" altLang="zh-CN" sz="1600" baseline="0" dirty="0" smtClean="0"/>
              <a:t>processors</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work</a:t>
            </a:r>
            <a:r>
              <a:rPr lang="zh-CN" altLang="en-US" sz="1600" baseline="0" dirty="0" smtClean="0"/>
              <a:t> </a:t>
            </a:r>
            <a:r>
              <a:rPr lang="en-US" altLang="zh-CN" sz="1600" baseline="0" dirty="0" smtClean="0"/>
              <a:t>jointly</a:t>
            </a:r>
            <a:r>
              <a:rPr lang="zh-CN" altLang="en-US" sz="1600" baseline="0" dirty="0" smtClean="0"/>
              <a:t> </a:t>
            </a:r>
            <a:r>
              <a:rPr lang="en-US" altLang="zh-CN" sz="1600" baseline="0" dirty="0" smtClean="0"/>
              <a:t>so</a:t>
            </a:r>
            <a:r>
              <a:rPr lang="zh-CN" altLang="en-US" sz="1600" baseline="0" dirty="0" smtClean="0"/>
              <a:t> </a:t>
            </a:r>
            <a:r>
              <a:rPr lang="en-US" altLang="zh-CN" sz="1600" baseline="0" dirty="0" smtClean="0"/>
              <a:t>that</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time</a:t>
            </a:r>
            <a:r>
              <a:rPr lang="zh-CN" altLang="en-US" sz="1600" baseline="0" dirty="0" smtClean="0"/>
              <a:t> </a:t>
            </a:r>
            <a:r>
              <a:rPr lang="en-US" altLang="zh-CN" sz="1600" baseline="0" dirty="0" smtClean="0"/>
              <a:t>cost</a:t>
            </a:r>
            <a:r>
              <a:rPr lang="zh-CN" altLang="en-US" sz="1600" baseline="0" dirty="0" smtClean="0"/>
              <a:t> </a:t>
            </a:r>
            <a:r>
              <a:rPr lang="en-US" altLang="zh-CN" sz="1600" baseline="0" dirty="0" smtClean="0"/>
              <a:t>can</a:t>
            </a:r>
            <a:r>
              <a:rPr lang="zh-CN" altLang="en-US" sz="1600" baseline="0" dirty="0" smtClean="0"/>
              <a:t> </a:t>
            </a:r>
            <a:r>
              <a:rPr lang="en-US" altLang="zh-CN" sz="1600" baseline="0" dirty="0" smtClean="0"/>
              <a:t>be</a:t>
            </a:r>
            <a:r>
              <a:rPr lang="zh-CN" altLang="en-US" sz="1600" baseline="0" dirty="0" smtClean="0"/>
              <a:t> </a:t>
            </a:r>
            <a:r>
              <a:rPr lang="en-US" altLang="zh-CN" sz="1600" baseline="0" dirty="0" smtClean="0"/>
              <a:t>reduced</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few</a:t>
            </a:r>
            <a:r>
              <a:rPr lang="zh-CN" altLang="en-US" sz="1600" baseline="0" dirty="0" smtClean="0"/>
              <a:t> </a:t>
            </a:r>
            <a:r>
              <a:rPr lang="en-US" altLang="zh-CN" sz="1600" baseline="0" dirty="0" smtClean="0"/>
              <a:t>hours.</a:t>
            </a:r>
          </a:p>
          <a:p>
            <a:r>
              <a:rPr lang="en-US" altLang="zh-CN" sz="1600" baseline="0" dirty="0" smtClean="0"/>
              <a:t>================</a:t>
            </a:r>
          </a:p>
          <a:p>
            <a:r>
              <a:rPr lang="en-US" altLang="zh-CN" sz="1600" baseline="0" dirty="0" smtClean="0"/>
              <a:t>How</a:t>
            </a:r>
            <a:r>
              <a:rPr lang="zh-CN" altLang="en-US" sz="1600" baseline="0" dirty="0" smtClean="0"/>
              <a:t> </a:t>
            </a:r>
            <a:r>
              <a:rPr lang="en-US" altLang="zh-CN" sz="1600" baseline="0" dirty="0" smtClean="0"/>
              <a:t>do</a:t>
            </a:r>
            <a:r>
              <a:rPr lang="zh-CN" altLang="en-US" sz="1600" baseline="0" dirty="0" smtClean="0"/>
              <a:t> </a:t>
            </a:r>
            <a:r>
              <a:rPr lang="en-US" altLang="zh-CN" sz="1600" baseline="0" dirty="0" smtClean="0"/>
              <a:t>we</a:t>
            </a:r>
            <a:r>
              <a:rPr lang="zh-CN" altLang="en-US" sz="1600" baseline="0" dirty="0" smtClean="0"/>
              <a:t> </a:t>
            </a:r>
            <a:r>
              <a:rPr lang="en-US" altLang="zh-CN" sz="1600" baseline="0" dirty="0" smtClean="0"/>
              <a:t>do</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computing?</a:t>
            </a:r>
          </a:p>
          <a:p>
            <a:r>
              <a:rPr lang="en-US" altLang="zh-CN" sz="1600" baseline="0" dirty="0" smtClean="0"/>
              <a:t>We</a:t>
            </a:r>
            <a:r>
              <a:rPr lang="zh-CN" altLang="en-US" sz="1600" baseline="0" dirty="0" smtClean="0"/>
              <a:t> </a:t>
            </a:r>
            <a:r>
              <a:rPr lang="en-US" altLang="zh-CN" sz="1600" baseline="0" dirty="0" smtClean="0"/>
              <a:t>use</a:t>
            </a:r>
            <a:r>
              <a:rPr lang="zh-CN" altLang="en-US" sz="1600" baseline="0" dirty="0" smtClean="0"/>
              <a:t> </a:t>
            </a:r>
            <a:r>
              <a:rPr lang="en-US" altLang="zh-CN" sz="1600" baseline="0" dirty="0" smtClean="0"/>
              <a:t>multiple</a:t>
            </a:r>
            <a:r>
              <a:rPr lang="zh-CN" altLang="en-US" sz="1600" baseline="0" dirty="0" smtClean="0"/>
              <a:t> </a:t>
            </a:r>
            <a:r>
              <a:rPr lang="en-US" altLang="zh-CN" sz="1600" baseline="0" dirty="0" smtClean="0"/>
              <a:t>processor</a:t>
            </a:r>
            <a:r>
              <a:rPr lang="zh-CN" altLang="en-US" sz="1600" baseline="0" dirty="0" smtClean="0"/>
              <a:t> </a:t>
            </a:r>
            <a:r>
              <a:rPr lang="en-US" altLang="zh-CN" sz="1600" baseline="0" dirty="0" smtClean="0"/>
              <a:t>or</a:t>
            </a:r>
            <a:r>
              <a:rPr lang="zh-CN" altLang="en-US" sz="1600" baseline="0" dirty="0" smtClean="0"/>
              <a:t> </a:t>
            </a:r>
            <a:r>
              <a:rPr lang="en-US" altLang="zh-CN" sz="1600" baseline="0" dirty="0" smtClean="0"/>
              <a:t>multiple</a:t>
            </a:r>
            <a:r>
              <a:rPr lang="zh-CN" altLang="en-US" sz="1600" baseline="0" dirty="0" smtClean="0"/>
              <a:t> </a:t>
            </a:r>
            <a:r>
              <a:rPr lang="en-US" altLang="zh-CN" sz="1600" baseline="0" dirty="0" smtClean="0"/>
              <a:t>compute</a:t>
            </a:r>
            <a:r>
              <a:rPr lang="zh-CN" altLang="en-US" sz="1600" baseline="0" dirty="0" smtClean="0"/>
              <a:t> </a:t>
            </a:r>
            <a:r>
              <a:rPr lang="en-US" altLang="zh-CN" sz="1600" baseline="0" dirty="0" smtClean="0"/>
              <a:t>nodes.</a:t>
            </a:r>
          </a:p>
          <a:p>
            <a:r>
              <a:rPr lang="en-US" altLang="zh-CN" sz="1600" baseline="0" dirty="0" smtClean="0"/>
              <a:t>If</a:t>
            </a:r>
            <a:r>
              <a:rPr lang="zh-CN" altLang="en-US" sz="1600" baseline="0" dirty="0" smtClean="0"/>
              <a:t> </a:t>
            </a:r>
            <a:r>
              <a:rPr lang="en-US" altLang="zh-CN" sz="1600" baseline="0" dirty="0" smtClean="0"/>
              <a:t>you</a:t>
            </a:r>
            <a:r>
              <a:rPr lang="zh-CN" altLang="en-US" sz="1600" baseline="0" dirty="0" smtClean="0"/>
              <a:t> </a:t>
            </a:r>
            <a:r>
              <a:rPr lang="en-US" altLang="zh-CN" sz="1600" baseline="0" dirty="0" smtClean="0"/>
              <a:t>have</a:t>
            </a:r>
            <a:r>
              <a:rPr lang="zh-CN" altLang="en-US" sz="1600" baseline="0" dirty="0" smtClean="0"/>
              <a:t> </a:t>
            </a:r>
            <a:r>
              <a:rPr lang="en-US" altLang="zh-CN" sz="1600" baseline="0" dirty="0" smtClean="0"/>
              <a:t>4</a:t>
            </a:r>
            <a:r>
              <a:rPr lang="zh-CN" altLang="en-US" sz="1600" baseline="0" dirty="0" smtClean="0"/>
              <a:t> </a:t>
            </a:r>
            <a:r>
              <a:rPr lang="en-US" altLang="zh-CN" sz="1600" baseline="0" dirty="0" smtClean="0"/>
              <a:t>GPUs,</a:t>
            </a:r>
            <a:r>
              <a:rPr lang="zh-CN" altLang="en-US" sz="1600" baseline="0" dirty="0" smtClean="0"/>
              <a:t> </a:t>
            </a:r>
            <a:r>
              <a:rPr lang="en-US" altLang="zh-CN" sz="1600" baseline="0" dirty="0" smtClean="0"/>
              <a:t>you</a:t>
            </a:r>
            <a:r>
              <a:rPr lang="zh-CN" altLang="en-US" sz="1600" baseline="0" dirty="0" smtClean="0"/>
              <a:t> </a:t>
            </a:r>
            <a:r>
              <a:rPr lang="en-US" altLang="zh-CN" sz="1600" baseline="0" dirty="0" smtClean="0"/>
              <a:t>can</a:t>
            </a:r>
            <a:r>
              <a:rPr lang="zh-CN" altLang="en-US" sz="1600" baseline="0" dirty="0" smtClean="0"/>
              <a:t> </a:t>
            </a:r>
            <a:r>
              <a:rPr lang="en-US" altLang="zh-CN" sz="1600" baseline="0" dirty="0" smtClean="0"/>
              <a:t>simply</a:t>
            </a:r>
            <a:r>
              <a:rPr lang="zh-CN" altLang="en-US" sz="1600" baseline="0" dirty="0" smtClean="0"/>
              <a:t> </a:t>
            </a:r>
            <a:r>
              <a:rPr lang="en-US" altLang="zh-CN" sz="1600" baseline="0" dirty="0" smtClean="0"/>
              <a:t>plug</a:t>
            </a:r>
            <a:r>
              <a:rPr lang="zh-CN" altLang="en-US" sz="1600" baseline="0" dirty="0" smtClean="0"/>
              <a:t> </a:t>
            </a:r>
            <a:r>
              <a:rPr lang="en-US" altLang="zh-CN" sz="1600" baseline="0" dirty="0" smtClean="0"/>
              <a:t>then</a:t>
            </a:r>
            <a:r>
              <a:rPr lang="zh-CN" altLang="en-US" sz="1600" baseline="0" dirty="0" smtClean="0"/>
              <a:t> </a:t>
            </a:r>
            <a:r>
              <a:rPr lang="en-US" altLang="zh-CN" sz="1600" baseline="0" dirty="0" smtClean="0"/>
              <a:t>into</a:t>
            </a:r>
            <a:r>
              <a:rPr lang="zh-CN" altLang="en-US" sz="1600" baseline="0" dirty="0" smtClean="0"/>
              <a:t> </a:t>
            </a:r>
            <a:r>
              <a:rPr lang="en-US" altLang="zh-CN" sz="1600" baseline="0" dirty="0" smtClean="0"/>
              <a:t>one</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this</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simplest</a:t>
            </a:r>
            <a:r>
              <a:rPr lang="zh-CN" altLang="en-US" sz="1600" baseline="0" dirty="0" smtClean="0"/>
              <a:t> </a:t>
            </a:r>
            <a:r>
              <a:rPr lang="en-US" altLang="zh-CN" sz="1600" baseline="0" dirty="0" smtClean="0"/>
              <a:t>way.</a:t>
            </a:r>
          </a:p>
          <a:p>
            <a:r>
              <a:rPr lang="en-US" altLang="zh-CN" sz="1600" baseline="0" dirty="0" smtClean="0"/>
              <a:t>If</a:t>
            </a:r>
            <a:r>
              <a:rPr lang="zh-CN" altLang="en-US" sz="1600" baseline="0" dirty="0" smtClean="0"/>
              <a:t> </a:t>
            </a:r>
            <a:r>
              <a:rPr lang="en-US" altLang="zh-CN" sz="1600" baseline="0" dirty="0" smtClean="0"/>
              <a:t>you</a:t>
            </a:r>
            <a:r>
              <a:rPr lang="zh-CN" altLang="en-US" sz="1600" baseline="0" dirty="0" smtClean="0"/>
              <a:t> </a:t>
            </a:r>
            <a:r>
              <a:rPr lang="en-US" altLang="zh-CN" sz="1600" baseline="0" dirty="0" smtClean="0"/>
              <a:t>have</a:t>
            </a:r>
            <a:r>
              <a:rPr lang="zh-CN" altLang="en-US" sz="1600" baseline="0" dirty="0" smtClean="0"/>
              <a:t> </a:t>
            </a:r>
            <a:r>
              <a:rPr lang="en-US" altLang="zh-CN" sz="1600" baseline="0" dirty="0" smtClean="0"/>
              <a:t>20</a:t>
            </a:r>
            <a:r>
              <a:rPr lang="zh-CN" altLang="en-US" sz="1600" baseline="0" dirty="0" smtClean="0"/>
              <a:t> </a:t>
            </a:r>
            <a:r>
              <a:rPr lang="en-US" altLang="zh-CN" sz="1600" baseline="0" dirty="0" smtClean="0"/>
              <a:t>GPUs,</a:t>
            </a:r>
            <a:r>
              <a:rPr lang="zh-CN" altLang="en-US" sz="1600" baseline="0" dirty="0" smtClean="0"/>
              <a:t> </a:t>
            </a:r>
            <a:r>
              <a:rPr lang="en-US" altLang="zh-CN" sz="1600" baseline="0" dirty="0" smtClean="0"/>
              <a:t>you</a:t>
            </a:r>
            <a:r>
              <a:rPr lang="zh-CN" altLang="en-US" sz="1600" baseline="0" dirty="0" smtClean="0"/>
              <a:t> </a:t>
            </a:r>
            <a:r>
              <a:rPr lang="en-US" altLang="zh-CN" sz="1600" baseline="0" dirty="0" smtClean="0"/>
              <a:t>cannot</a:t>
            </a:r>
            <a:r>
              <a:rPr lang="zh-CN" altLang="en-US" sz="1600" baseline="0" dirty="0" smtClean="0"/>
              <a:t> </a:t>
            </a:r>
            <a:r>
              <a:rPr lang="en-US" altLang="zh-CN" sz="1600" baseline="0" dirty="0" smtClean="0"/>
              <a:t>plug</a:t>
            </a:r>
            <a:r>
              <a:rPr lang="zh-CN" altLang="en-US" sz="1600" baseline="0" dirty="0" smtClean="0"/>
              <a:t> </a:t>
            </a:r>
            <a:r>
              <a:rPr lang="en-US" altLang="zh-CN" sz="1600" baseline="0" dirty="0" smtClean="0"/>
              <a:t>them</a:t>
            </a:r>
            <a:r>
              <a:rPr lang="zh-CN" altLang="en-US" sz="1600" baseline="0" dirty="0" smtClean="0"/>
              <a:t> </a:t>
            </a:r>
            <a:r>
              <a:rPr lang="en-US" altLang="zh-CN" sz="1600" baseline="0" dirty="0" smtClean="0"/>
              <a:t>into</a:t>
            </a:r>
            <a:r>
              <a:rPr lang="zh-CN" altLang="en-US" sz="1600" baseline="0" dirty="0" smtClean="0"/>
              <a:t> </a:t>
            </a:r>
            <a:r>
              <a:rPr lang="en-US" altLang="zh-CN" sz="1600" baseline="0" dirty="0" smtClean="0"/>
              <a:t>one</a:t>
            </a:r>
            <a:r>
              <a:rPr lang="zh-CN" altLang="en-US" sz="1600" baseline="0" dirty="0" smtClean="0"/>
              <a:t> </a:t>
            </a:r>
            <a:r>
              <a:rPr lang="en-US" altLang="zh-CN" sz="1600" baseline="0" dirty="0" smtClean="0"/>
              <a:t>server.</a:t>
            </a:r>
          </a:p>
          <a:p>
            <a:r>
              <a:rPr lang="en-US" altLang="zh-CN" sz="1600" baseline="0" dirty="0" smtClean="0"/>
              <a:t>You</a:t>
            </a:r>
            <a:r>
              <a:rPr lang="zh-CN" altLang="en-US" sz="1600" baseline="0" dirty="0" smtClean="0"/>
              <a:t> </a:t>
            </a:r>
            <a:r>
              <a:rPr lang="en-US" altLang="zh-CN" sz="1600" baseline="0" dirty="0" smtClean="0"/>
              <a:t>have</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use</a:t>
            </a:r>
            <a:r>
              <a:rPr lang="zh-CN" altLang="en-US" sz="1600" baseline="0" dirty="0" smtClean="0"/>
              <a:t> </a:t>
            </a:r>
            <a:r>
              <a:rPr lang="en-US" altLang="zh-CN" sz="1600" baseline="0" dirty="0" smtClean="0"/>
              <a:t>multiple</a:t>
            </a:r>
            <a:r>
              <a:rPr lang="zh-CN" altLang="en-US" sz="1600" baseline="0" dirty="0" smtClean="0"/>
              <a:t> </a:t>
            </a:r>
            <a:r>
              <a:rPr lang="en-US" altLang="zh-CN" sz="1600" baseline="0" dirty="0" smtClean="0"/>
              <a:t>nodes</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connect</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nodes</a:t>
            </a:r>
            <a:r>
              <a:rPr lang="zh-CN" altLang="en-US" sz="1600" baseline="0" dirty="0" smtClean="0"/>
              <a:t> </a:t>
            </a:r>
            <a:r>
              <a:rPr lang="en-US" altLang="zh-CN" sz="1600" baseline="0" dirty="0" smtClean="0"/>
              <a:t>using</a:t>
            </a:r>
            <a:r>
              <a:rPr lang="zh-CN" altLang="en-US" sz="1600" baseline="0" dirty="0" smtClean="0"/>
              <a:t> </a:t>
            </a:r>
            <a:r>
              <a:rPr lang="en-US" altLang="zh-CN" sz="1600" baseline="0" dirty="0" smtClean="0"/>
              <a:t>cables.</a:t>
            </a:r>
          </a:p>
          <a:p>
            <a:r>
              <a:rPr lang="en-US" altLang="zh-CN" sz="1600" baseline="0" dirty="0" smtClean="0"/>
              <a:t>We</a:t>
            </a:r>
            <a:r>
              <a:rPr lang="zh-CN" altLang="en-US" sz="1600" baseline="0" dirty="0" smtClean="0"/>
              <a:t> </a:t>
            </a:r>
            <a:r>
              <a:rPr lang="en-US" altLang="zh-CN" sz="1600" baseline="0" dirty="0" smtClean="0"/>
              <a:t>can</a:t>
            </a:r>
            <a:r>
              <a:rPr lang="zh-CN" altLang="en-US" sz="1600" baseline="0" dirty="0" smtClean="0"/>
              <a:t> </a:t>
            </a:r>
            <a:r>
              <a:rPr lang="en-US" altLang="zh-CN" sz="1600" baseline="0" dirty="0" smtClean="0"/>
              <a:t>use</a:t>
            </a:r>
            <a:r>
              <a:rPr lang="zh-CN" altLang="en-US" sz="1600" baseline="0" dirty="0" smtClean="0"/>
              <a:t> </a:t>
            </a:r>
            <a:r>
              <a:rPr lang="en-US" altLang="zh-CN" sz="1600" baseline="0" dirty="0" smtClean="0"/>
              <a:t>software</a:t>
            </a:r>
            <a:r>
              <a:rPr lang="zh-CN" altLang="en-US" sz="1600" baseline="0" dirty="0" smtClean="0"/>
              <a:t> </a:t>
            </a:r>
            <a:r>
              <a:rPr lang="en-US" altLang="zh-CN" sz="1600" baseline="0" dirty="0" smtClean="0"/>
              <a:t>systems</a:t>
            </a:r>
            <a:r>
              <a:rPr lang="zh-CN" altLang="en-US" sz="1600" baseline="0" dirty="0" smtClean="0"/>
              <a:t> </a:t>
            </a:r>
            <a:r>
              <a:rPr lang="en-US" altLang="zh-CN" sz="1600" baseline="0" dirty="0" smtClean="0"/>
              <a:t>such</a:t>
            </a:r>
            <a:r>
              <a:rPr lang="zh-CN" altLang="en-US" sz="1600" baseline="0" dirty="0" smtClean="0"/>
              <a:t> </a:t>
            </a:r>
            <a:r>
              <a:rPr lang="en-US" altLang="zh-CN" sz="1600" baseline="0" dirty="0" smtClean="0"/>
              <a:t>Hadoop,</a:t>
            </a:r>
            <a:r>
              <a:rPr lang="zh-CN" altLang="en-US" sz="1600" baseline="0" dirty="0" smtClean="0"/>
              <a:t> </a:t>
            </a:r>
            <a:r>
              <a:rPr lang="en-US" altLang="zh-CN" sz="1600" baseline="0" dirty="0" smtClean="0"/>
              <a:t>Spark,</a:t>
            </a:r>
            <a:r>
              <a:rPr lang="zh-CN" altLang="en-US" sz="1600" baseline="0" dirty="0" smtClean="0"/>
              <a:t> </a:t>
            </a:r>
            <a:r>
              <a:rPr lang="en-US" altLang="zh-CN" sz="1600" baseline="0" dirty="0" smtClean="0"/>
              <a:t>Ray,</a:t>
            </a:r>
            <a:r>
              <a:rPr lang="zh-CN" altLang="en-US" sz="1600" baseline="0" dirty="0" smtClean="0"/>
              <a:t> </a:t>
            </a:r>
            <a:r>
              <a:rPr lang="en-US" altLang="zh-CN" sz="1600" baseline="0" dirty="0" smtClean="0"/>
              <a:t>and</a:t>
            </a:r>
            <a:r>
              <a:rPr lang="zh-CN" altLang="en-US" sz="1600" baseline="0" dirty="0" smtClean="0"/>
              <a:t> </a:t>
            </a:r>
            <a:r>
              <a:rPr lang="en-US" altLang="zh-CN" sz="1600" baseline="0" dirty="0" err="1" smtClean="0"/>
              <a:t>TensorFlow</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control</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nodes</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let</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nodes</a:t>
            </a:r>
            <a:r>
              <a:rPr lang="zh-CN" altLang="en-US" sz="1600" baseline="0" dirty="0" smtClean="0"/>
              <a:t> </a:t>
            </a:r>
            <a:r>
              <a:rPr lang="en-US" altLang="zh-CN" sz="1600" baseline="0" dirty="0" smtClean="0"/>
              <a:t>work</a:t>
            </a:r>
            <a:r>
              <a:rPr lang="zh-CN" altLang="en-US" sz="1600" baseline="0" dirty="0" smtClean="0"/>
              <a:t> </a:t>
            </a:r>
            <a:r>
              <a:rPr lang="en-US" altLang="zh-CN" sz="1600" baseline="0" dirty="0" smtClean="0"/>
              <a:t>jointly.</a:t>
            </a:r>
          </a:p>
          <a:p>
            <a:endParaRPr lang="en-US" altLang="zh-CN" sz="1600" baseline="0" dirty="0" smtClean="0"/>
          </a:p>
          <a:p>
            <a:endParaRPr lang="en-US" altLang="zh-CN" sz="1600" dirty="0" smtClean="0"/>
          </a:p>
          <a:p>
            <a:endParaRPr lang="en-US" altLang="zh-CN" sz="1600" dirty="0" smtClean="0"/>
          </a:p>
          <a:p>
            <a:r>
              <a:rPr lang="zh-CN" altLang="en-US" sz="1600" dirty="0" smtClean="0"/>
              <a:t>我们搞机器学习的为什么要用并行计算？</a:t>
            </a:r>
            <a:endParaRPr lang="en-US" altLang="zh-CN" sz="1600" dirty="0" smtClean="0"/>
          </a:p>
          <a:p>
            <a:r>
              <a:rPr lang="zh-CN" altLang="en-US" sz="1600" dirty="0" smtClean="0"/>
              <a:t>机器学习现在用大模型、大数据。</a:t>
            </a:r>
            <a:endParaRPr lang="en-US" altLang="zh-CN" sz="1600" dirty="0" smtClean="0"/>
          </a:p>
          <a:p>
            <a:r>
              <a:rPr lang="zh-CN" altLang="en-US" sz="1600" dirty="0" smtClean="0"/>
              <a:t>大模型 加上 大数据，造成了很大的计算量。</a:t>
            </a:r>
            <a:endParaRPr lang="en-US" altLang="zh-CN" sz="1600" dirty="0" smtClean="0"/>
          </a:p>
          <a:p>
            <a:r>
              <a:rPr lang="zh-CN" altLang="en-US" sz="1600" dirty="0" smtClean="0"/>
              <a:t>用一个</a:t>
            </a:r>
            <a:r>
              <a:rPr lang="en-US" altLang="zh-CN" sz="1600" dirty="0" smtClean="0"/>
              <a:t>GPU</a:t>
            </a:r>
            <a:r>
              <a:rPr lang="zh-CN" altLang="en-US" sz="1600" dirty="0" smtClean="0"/>
              <a:t>去算，计算时间动辄就是很多天。</a:t>
            </a:r>
            <a:endParaRPr lang="en-US" altLang="zh-CN" sz="1600" dirty="0" smtClean="0"/>
          </a:p>
          <a:p>
            <a:r>
              <a:rPr lang="zh-CN" altLang="en-US" sz="1600" dirty="0" smtClean="0"/>
              <a:t>所以要用很多个处理器做并行计算，这样才能把计算时间从很多天降低到几个小时。</a:t>
            </a:r>
            <a:endParaRPr lang="en-US" altLang="zh-CN" sz="1600" dirty="0" smtClean="0"/>
          </a:p>
          <a:p>
            <a:r>
              <a:rPr lang="zh-CN" altLang="en-US" sz="1600" dirty="0" smtClean="0"/>
              <a:t>做并行计算的目的就是降低</a:t>
            </a:r>
            <a:r>
              <a:rPr lang="en-US" altLang="zh-CN" sz="1600" dirty="0" smtClean="0"/>
              <a:t>wall-clock</a:t>
            </a:r>
            <a:r>
              <a:rPr lang="zh-CN" altLang="en-US" sz="1600" dirty="0" smtClean="0"/>
              <a:t> </a:t>
            </a:r>
            <a:r>
              <a:rPr lang="en-US" altLang="zh-CN" sz="1600" dirty="0" smtClean="0"/>
              <a:t>time</a:t>
            </a:r>
            <a:r>
              <a:rPr lang="zh-CN" altLang="en-US" sz="1600" dirty="0" smtClean="0"/>
              <a:t>。</a:t>
            </a:r>
            <a:endParaRPr lang="en-US" altLang="zh-CN" sz="1600" dirty="0" smtClean="0"/>
          </a:p>
          <a:p>
            <a:r>
              <a:rPr lang="en-US" altLang="zh-CN" sz="1600" dirty="0" smtClean="0"/>
              <a:t>======</a:t>
            </a:r>
          </a:p>
          <a:p>
            <a:r>
              <a:rPr lang="zh-CN" altLang="en-US" sz="1600" dirty="0" smtClean="0"/>
              <a:t>怎么做并行计算呢？</a:t>
            </a:r>
            <a:endParaRPr lang="en-US" altLang="zh-CN" sz="1600" dirty="0" smtClean="0"/>
          </a:p>
          <a:p>
            <a:r>
              <a:rPr lang="zh-CN" altLang="en-US" sz="1600" dirty="0" smtClean="0"/>
              <a:t>可以在一个主机上插多个处理器，这样最简单。</a:t>
            </a:r>
            <a:endParaRPr lang="en-US" altLang="zh-CN" sz="1600" dirty="0" smtClean="0"/>
          </a:p>
          <a:p>
            <a:r>
              <a:rPr lang="zh-CN" altLang="en-US" sz="1600" dirty="0" smtClean="0"/>
              <a:t>但是一个主机上插不了太多处理器。</a:t>
            </a:r>
            <a:endParaRPr lang="en-US" altLang="zh-CN" sz="1600" dirty="0" smtClean="0"/>
          </a:p>
          <a:p>
            <a:r>
              <a:rPr lang="zh-CN" altLang="en-US" sz="1600" dirty="0" smtClean="0"/>
              <a:t>想做到大规模的并行计算，就需要用很多个节点，每个节点里有几个处理器。</a:t>
            </a:r>
            <a:endParaRPr lang="en-US" altLang="zh-CN" sz="1600" dirty="0" smtClean="0"/>
          </a:p>
          <a:p>
            <a:r>
              <a:rPr lang="zh-CN" altLang="en-US" sz="1600" dirty="0" smtClean="0"/>
              <a:t>这些节点协同工作，一起做计算。</a:t>
            </a:r>
            <a:endParaRPr lang="en-US" altLang="zh-CN" sz="1600" dirty="0" smtClean="0"/>
          </a:p>
        </p:txBody>
      </p:sp>
      <p:sp>
        <p:nvSpPr>
          <p:cNvPr id="4" name="Slide Number Placeholder 3"/>
          <p:cNvSpPr>
            <a:spLocks noGrp="1"/>
          </p:cNvSpPr>
          <p:nvPr>
            <p:ph type="sldNum" sz="quarter" idx="10"/>
          </p:nvPr>
        </p:nvSpPr>
        <p:spPr/>
        <p:txBody>
          <a:bodyPr/>
          <a:lstStyle/>
          <a:p>
            <a:fld id="{9D1F8700-0BCC-BB42-8973-85E47E56BF7B}" type="slidenum">
              <a:rPr lang="en-US" smtClean="0"/>
              <a:t>27</a:t>
            </a:fld>
            <a:endParaRPr lang="en-US"/>
          </a:p>
        </p:txBody>
      </p:sp>
    </p:spTree>
    <p:extLst>
      <p:ext uri="{BB962C8B-B14F-4D97-AF65-F5344CB8AC3E}">
        <p14:creationId xmlns:p14="http://schemas.microsoft.com/office/powerpoint/2010/main" val="7078026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There</a:t>
            </a:r>
            <a:r>
              <a:rPr lang="zh-CN" altLang="en-US" sz="1600" dirty="0" smtClean="0"/>
              <a:t> </a:t>
            </a:r>
            <a:r>
              <a:rPr lang="en-US" altLang="zh-CN" sz="1600" dirty="0" smtClean="0"/>
              <a:t>are</a:t>
            </a:r>
            <a:r>
              <a:rPr lang="zh-CN" altLang="en-US" sz="1600" dirty="0" smtClean="0"/>
              <a:t> </a:t>
            </a:r>
            <a:r>
              <a:rPr lang="en-US" altLang="zh-CN" sz="1600" dirty="0" smtClean="0"/>
              <a:t>a</a:t>
            </a:r>
            <a:r>
              <a:rPr lang="zh-CN" altLang="en-US" sz="1600" dirty="0" smtClean="0"/>
              <a:t> </a:t>
            </a:r>
            <a:r>
              <a:rPr lang="en-US" altLang="zh-CN" sz="1600" dirty="0" smtClean="0"/>
              <a:t>few</a:t>
            </a:r>
            <a:r>
              <a:rPr lang="zh-CN" altLang="en-US" sz="1600" dirty="0" smtClean="0"/>
              <a:t> </a:t>
            </a:r>
            <a:r>
              <a:rPr lang="en-US" altLang="zh-CN" sz="1600" dirty="0" smtClean="0"/>
              <a:t>important</a:t>
            </a:r>
            <a:r>
              <a:rPr lang="zh-CN" altLang="en-US" sz="1600" dirty="0" smtClean="0"/>
              <a:t> </a:t>
            </a:r>
            <a:r>
              <a:rPr lang="en-US" altLang="zh-CN" sz="1600" dirty="0" smtClean="0"/>
              <a:t>concepts</a:t>
            </a:r>
            <a:r>
              <a:rPr lang="zh-CN" altLang="en-US" sz="1600" dirty="0" smtClean="0"/>
              <a:t> </a:t>
            </a:r>
            <a:r>
              <a:rPr lang="en-US" altLang="zh-CN" sz="1600" dirty="0" smtClean="0"/>
              <a:t>which</a:t>
            </a:r>
            <a:r>
              <a:rPr lang="zh-CN" altLang="en-US" sz="1600" dirty="0" smtClean="0"/>
              <a:t> </a:t>
            </a:r>
            <a:r>
              <a:rPr lang="en-US" altLang="zh-CN" sz="1600" dirty="0" smtClean="0"/>
              <a:t>I</a:t>
            </a:r>
            <a:r>
              <a:rPr lang="zh-CN" altLang="en-US" sz="1600" baseline="0" dirty="0" smtClean="0"/>
              <a:t> </a:t>
            </a:r>
            <a:r>
              <a:rPr lang="en-US" altLang="zh-CN" sz="1600" baseline="0" dirty="0" smtClean="0"/>
              <a:t>want</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highlight.</a:t>
            </a:r>
          </a:p>
          <a:p>
            <a:r>
              <a:rPr lang="en-US" altLang="zh-CN" sz="1600" baseline="0" dirty="0" smtClean="0"/>
              <a:t>Communication</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key</a:t>
            </a:r>
            <a:r>
              <a:rPr lang="zh-CN" altLang="en-US" sz="1600" baseline="0" dirty="0" smtClean="0"/>
              <a:t> </a:t>
            </a:r>
            <a:r>
              <a:rPr lang="en-US" altLang="zh-CN" sz="1600" baseline="0" dirty="0" smtClean="0"/>
              <a:t>in</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computing</a:t>
            </a:r>
            <a:r>
              <a:rPr lang="zh-CN" altLang="en-US" sz="1600" baseline="0" dirty="0" smtClean="0"/>
              <a:t> </a:t>
            </a:r>
            <a:r>
              <a:rPr lang="en-US" altLang="zh-CN" sz="1600" baseline="0" dirty="0" smtClean="0"/>
              <a:t>research.</a:t>
            </a:r>
          </a:p>
          <a:p>
            <a:r>
              <a:rPr lang="en-US" altLang="zh-CN" sz="1600" baseline="0" dirty="0" smtClean="0"/>
              <a:t>When</a:t>
            </a:r>
            <a:r>
              <a:rPr lang="zh-CN" altLang="en-US" sz="1600" baseline="0" dirty="0" smtClean="0"/>
              <a:t> </a:t>
            </a:r>
            <a:r>
              <a:rPr lang="en-US" altLang="zh-CN" sz="1600" baseline="0" dirty="0" smtClean="0"/>
              <a:t>designing</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computing</a:t>
            </a:r>
            <a:r>
              <a:rPr lang="zh-CN" altLang="en-US" sz="1600" baseline="0" dirty="0" smtClean="0"/>
              <a:t> </a:t>
            </a:r>
            <a:r>
              <a:rPr lang="en-US" altLang="zh-CN" sz="1600" baseline="0" dirty="0" smtClean="0"/>
              <a:t>algorithms,</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most</a:t>
            </a:r>
            <a:r>
              <a:rPr lang="zh-CN" altLang="en-US" sz="1600" baseline="0" dirty="0" smtClean="0"/>
              <a:t> </a:t>
            </a:r>
            <a:r>
              <a:rPr lang="en-US" altLang="zh-CN" sz="1600" baseline="0" dirty="0" smtClean="0"/>
              <a:t>important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how</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communicate</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what</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communication</a:t>
            </a:r>
            <a:r>
              <a:rPr lang="zh-CN" altLang="en-US" sz="1600" baseline="0" dirty="0" smtClean="0"/>
              <a:t> </a:t>
            </a:r>
            <a:r>
              <a:rPr lang="en-US" altLang="zh-CN" sz="1600" baseline="0" dirty="0" smtClean="0"/>
              <a:t>cost</a:t>
            </a:r>
            <a:r>
              <a:rPr lang="zh-CN" altLang="en-US" sz="1600" baseline="0" dirty="0" smtClean="0"/>
              <a:t> </a:t>
            </a:r>
            <a:r>
              <a:rPr lang="en-US" altLang="zh-CN" sz="1600" baseline="0" dirty="0" smtClean="0"/>
              <a:t>is.</a:t>
            </a:r>
          </a:p>
          <a:p>
            <a:r>
              <a:rPr lang="en-US" altLang="zh-CN" sz="1600" baseline="0" dirty="0" smtClean="0"/>
              <a:t>----</a:t>
            </a:r>
          </a:p>
          <a:p>
            <a:r>
              <a:rPr lang="en-US" altLang="zh-CN" sz="1600" baseline="0" dirty="0" smtClean="0"/>
              <a:t>There</a:t>
            </a:r>
            <a:r>
              <a:rPr lang="zh-CN" altLang="en-US" sz="1600" baseline="0" dirty="0" smtClean="0"/>
              <a:t> </a:t>
            </a:r>
            <a:r>
              <a:rPr lang="en-US" altLang="zh-CN" sz="1600" baseline="0" dirty="0" smtClean="0"/>
              <a:t>are</a:t>
            </a:r>
            <a:r>
              <a:rPr lang="zh-CN" altLang="en-US" sz="1600" baseline="0" dirty="0" smtClean="0"/>
              <a:t> </a:t>
            </a:r>
            <a:r>
              <a:rPr lang="en-US" altLang="zh-CN" sz="1600" baseline="0" dirty="0" smtClean="0"/>
              <a:t>two</a:t>
            </a:r>
            <a:r>
              <a:rPr lang="zh-CN" altLang="en-US" sz="1600" baseline="0" dirty="0" smtClean="0"/>
              <a:t> </a:t>
            </a:r>
            <a:r>
              <a:rPr lang="en-US" altLang="zh-CN" sz="1600" baseline="0" dirty="0" smtClean="0"/>
              <a:t>communication</a:t>
            </a:r>
            <a:r>
              <a:rPr lang="zh-CN" altLang="en-US" sz="1600" baseline="0" dirty="0" smtClean="0"/>
              <a:t> </a:t>
            </a:r>
            <a:r>
              <a:rPr lang="en-US" altLang="zh-CN" sz="1600" baseline="0" dirty="0" smtClean="0"/>
              <a:t>mechanism:</a:t>
            </a:r>
            <a:r>
              <a:rPr lang="zh-CN" altLang="en-US" sz="1600" baseline="0" dirty="0" smtClean="0"/>
              <a:t> </a:t>
            </a:r>
            <a:r>
              <a:rPr lang="en-US" altLang="zh-CN" sz="1600" baseline="0" dirty="0" smtClean="0"/>
              <a:t>sharing</a:t>
            </a:r>
            <a:r>
              <a:rPr lang="zh-CN" altLang="en-US" sz="1600" baseline="0" dirty="0" smtClean="0"/>
              <a:t> </a:t>
            </a:r>
            <a:r>
              <a:rPr lang="en-US" altLang="zh-CN" sz="1600" baseline="0" dirty="0" smtClean="0"/>
              <a:t>memory</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message</a:t>
            </a:r>
            <a:r>
              <a:rPr lang="zh-CN" altLang="en-US" sz="1600" baseline="0" dirty="0" smtClean="0"/>
              <a:t> </a:t>
            </a:r>
            <a:r>
              <a:rPr lang="en-US" altLang="zh-CN" sz="1600" baseline="0" dirty="0" smtClean="0"/>
              <a:t>passing.</a:t>
            </a:r>
          </a:p>
          <a:p>
            <a:r>
              <a:rPr lang="en-US" altLang="zh-CN" sz="1600" baseline="0" dirty="0" smtClean="0"/>
              <a:t>We</a:t>
            </a:r>
            <a:r>
              <a:rPr lang="zh-CN" altLang="en-US" sz="1600" baseline="0" dirty="0" smtClean="0"/>
              <a:t> </a:t>
            </a:r>
            <a:r>
              <a:rPr lang="en-US" altLang="zh-CN" sz="1600" baseline="0" dirty="0" smtClean="0"/>
              <a:t>learned</a:t>
            </a:r>
            <a:r>
              <a:rPr lang="zh-CN" altLang="en-US" sz="1600" baseline="0" dirty="0" smtClean="0"/>
              <a:t> </a:t>
            </a:r>
            <a:r>
              <a:rPr lang="en-US" altLang="zh-CN" sz="1600" baseline="0" dirty="0" smtClean="0"/>
              <a:t>only</a:t>
            </a:r>
            <a:r>
              <a:rPr lang="zh-CN" altLang="en-US" sz="1600" baseline="0" dirty="0" smtClean="0"/>
              <a:t> </a:t>
            </a:r>
            <a:r>
              <a:rPr lang="en-US" altLang="zh-CN" sz="1600" baseline="0" dirty="0" smtClean="0"/>
              <a:t>message</a:t>
            </a:r>
            <a:r>
              <a:rPr lang="zh-CN" altLang="en-US" sz="1600" baseline="0" dirty="0" smtClean="0"/>
              <a:t> </a:t>
            </a:r>
            <a:r>
              <a:rPr lang="en-US" altLang="zh-CN" sz="1600" baseline="0" dirty="0" smtClean="0"/>
              <a:t>passing.</a:t>
            </a:r>
          </a:p>
          <a:p>
            <a:r>
              <a:rPr lang="en-US" altLang="zh-CN" sz="1600" dirty="0" smtClean="0"/>
              <a:t>MapReduce,</a:t>
            </a:r>
            <a:r>
              <a:rPr lang="zh-CN" altLang="en-US" sz="1600" baseline="0" dirty="0" smtClean="0"/>
              <a:t> </a:t>
            </a:r>
            <a:r>
              <a:rPr lang="en-US" altLang="zh-CN" sz="1600" baseline="0" dirty="0" smtClean="0"/>
              <a:t>Parameter</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Decentralized</a:t>
            </a:r>
            <a:r>
              <a:rPr lang="zh-CN" altLang="en-US" sz="1600" baseline="0" dirty="0" smtClean="0"/>
              <a:t> </a:t>
            </a:r>
            <a:r>
              <a:rPr lang="en-US" altLang="zh-CN" sz="1600" baseline="0" dirty="0" smtClean="0"/>
              <a:t>Network</a:t>
            </a:r>
            <a:r>
              <a:rPr lang="zh-CN" altLang="en-US" sz="1600" baseline="0" dirty="0" smtClean="0"/>
              <a:t> </a:t>
            </a:r>
            <a:r>
              <a:rPr lang="en-US" altLang="zh-CN" sz="1600" baseline="0" dirty="0" smtClean="0"/>
              <a:t>all</a:t>
            </a:r>
            <a:r>
              <a:rPr lang="zh-CN" altLang="en-US" sz="1600" baseline="0" dirty="0" smtClean="0"/>
              <a:t> </a:t>
            </a:r>
            <a:r>
              <a:rPr lang="en-US" altLang="zh-CN" sz="1600" baseline="0" dirty="0" smtClean="0"/>
              <a:t>use</a:t>
            </a:r>
            <a:r>
              <a:rPr lang="zh-CN" altLang="en-US" sz="1600" baseline="0" dirty="0" smtClean="0"/>
              <a:t> </a:t>
            </a:r>
            <a:r>
              <a:rPr lang="en-US" altLang="zh-CN" sz="1600" baseline="0" dirty="0" smtClean="0"/>
              <a:t>message</a:t>
            </a:r>
            <a:r>
              <a:rPr lang="zh-CN" altLang="en-US" sz="1600" baseline="0" dirty="0" smtClean="0"/>
              <a:t> </a:t>
            </a:r>
            <a:r>
              <a:rPr lang="en-US" altLang="zh-CN" sz="1600" baseline="0" dirty="0" smtClean="0"/>
              <a:t>passing.</a:t>
            </a:r>
          </a:p>
          <a:p>
            <a:r>
              <a:rPr lang="en-US" altLang="zh-CN" sz="1600" baseline="0" dirty="0" smtClean="0"/>
              <a:t>====================================</a:t>
            </a:r>
          </a:p>
          <a:p>
            <a:r>
              <a:rPr lang="en-US" altLang="zh-CN" sz="1600" baseline="0" dirty="0" smtClean="0"/>
              <a:t>Another</a:t>
            </a:r>
            <a:r>
              <a:rPr lang="zh-CN" altLang="en-US" sz="1600" baseline="0" dirty="0" smtClean="0"/>
              <a:t> </a:t>
            </a:r>
            <a:r>
              <a:rPr lang="en-US" altLang="zh-CN" sz="1600" baseline="0" dirty="0" smtClean="0"/>
              <a:t>concept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architecture.</a:t>
            </a:r>
          </a:p>
          <a:p>
            <a:r>
              <a:rPr lang="en-US" altLang="zh-CN" sz="1600" baseline="0" dirty="0" smtClean="0"/>
              <a:t>It</a:t>
            </a:r>
            <a:r>
              <a:rPr lang="zh-CN" altLang="en-US" sz="1600" baseline="0" dirty="0" smtClean="0"/>
              <a:t> </a:t>
            </a:r>
            <a:r>
              <a:rPr lang="en-US" altLang="zh-CN" sz="1600" baseline="0" dirty="0" smtClean="0"/>
              <a:t>can</a:t>
            </a:r>
            <a:r>
              <a:rPr lang="zh-CN" altLang="en-US" sz="1600" baseline="0" dirty="0" smtClean="0"/>
              <a:t> </a:t>
            </a:r>
            <a:r>
              <a:rPr lang="en-US" altLang="zh-CN" sz="1600" baseline="0" dirty="0" smtClean="0"/>
              <a:t>be</a:t>
            </a:r>
            <a:r>
              <a:rPr lang="zh-CN" altLang="en-US" sz="1600" baseline="0" dirty="0" smtClean="0"/>
              <a:t> </a:t>
            </a:r>
            <a:r>
              <a:rPr lang="en-US" altLang="zh-CN" sz="1600" baseline="0" dirty="0" smtClean="0"/>
              <a:t>client-server</a:t>
            </a:r>
            <a:r>
              <a:rPr lang="zh-CN" altLang="en-US" sz="1600" baseline="0" dirty="0" smtClean="0"/>
              <a:t> </a:t>
            </a:r>
            <a:r>
              <a:rPr lang="en-US" altLang="zh-CN" sz="1600" baseline="0" dirty="0" smtClean="0"/>
              <a:t>or</a:t>
            </a:r>
            <a:r>
              <a:rPr lang="zh-CN" altLang="en-US" sz="1600" baseline="0" dirty="0" smtClean="0"/>
              <a:t> </a:t>
            </a:r>
            <a:r>
              <a:rPr lang="en-US" altLang="zh-CN" sz="1600" baseline="0" dirty="0" smtClean="0"/>
              <a:t>peer-to-peer.</a:t>
            </a:r>
          </a:p>
          <a:p>
            <a:r>
              <a:rPr lang="en-US" altLang="zh-CN" sz="1600" dirty="0" smtClean="0"/>
              <a:t>MapReduce</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Parameter</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have</a:t>
            </a:r>
            <a:r>
              <a:rPr lang="zh-CN" altLang="en-US" sz="1600" baseline="0" dirty="0" smtClean="0"/>
              <a:t> </a:t>
            </a:r>
            <a:r>
              <a:rPr lang="en-US" altLang="zh-CN" sz="1600" baseline="0" dirty="0" smtClean="0"/>
              <a:t>client-server</a:t>
            </a:r>
            <a:r>
              <a:rPr lang="zh-CN" altLang="en-US" sz="1600" baseline="0" dirty="0" smtClean="0"/>
              <a:t> </a:t>
            </a:r>
            <a:r>
              <a:rPr lang="en-US" altLang="zh-CN" sz="1600" baseline="0" dirty="0" smtClean="0"/>
              <a:t>architecture.</a:t>
            </a:r>
          </a:p>
          <a:p>
            <a:r>
              <a:rPr lang="en-US" altLang="zh-CN" sz="1600" baseline="0" dirty="0" smtClean="0"/>
              <a:t>Decentralized</a:t>
            </a:r>
            <a:r>
              <a:rPr lang="zh-CN" altLang="en-US" sz="1600" baseline="0" dirty="0" smtClean="0"/>
              <a:t> </a:t>
            </a:r>
            <a:r>
              <a:rPr lang="en-US" altLang="zh-CN" sz="1600" baseline="0" dirty="0" smtClean="0"/>
              <a:t>network</a:t>
            </a:r>
            <a:r>
              <a:rPr lang="zh-CN" altLang="en-US" sz="1600" baseline="0" dirty="0" smtClean="0"/>
              <a:t> </a:t>
            </a:r>
            <a:r>
              <a:rPr lang="en-US" altLang="zh-CN" sz="1600" baseline="0" dirty="0" smtClean="0"/>
              <a:t>has</a:t>
            </a:r>
            <a:r>
              <a:rPr lang="zh-CN" altLang="en-US" sz="1600" baseline="0" dirty="0" smtClean="0"/>
              <a:t> </a:t>
            </a:r>
            <a:r>
              <a:rPr lang="en-US" altLang="zh-CN" sz="1600" baseline="0" dirty="0" smtClean="0"/>
              <a:t>peer-to-peer</a:t>
            </a:r>
            <a:r>
              <a:rPr lang="zh-CN" altLang="en-US" sz="1600" baseline="0" dirty="0" smtClean="0"/>
              <a:t> </a:t>
            </a:r>
            <a:r>
              <a:rPr lang="en-US" altLang="zh-CN" sz="1600" baseline="0" dirty="0" smtClean="0"/>
              <a:t>architecture.</a:t>
            </a:r>
            <a:endParaRPr lang="en-US" altLang="zh-CN" sz="1600" dirty="0" smtClean="0"/>
          </a:p>
          <a:p>
            <a:endParaRPr lang="en-US" altLang="zh-CN" sz="1600" dirty="0" smtClean="0"/>
          </a:p>
          <a:p>
            <a:endParaRPr lang="en-US" altLang="zh-CN" sz="1600" dirty="0" smtClean="0"/>
          </a:p>
          <a:p>
            <a:r>
              <a:rPr lang="zh-CN" altLang="en-US" sz="1600" dirty="0" smtClean="0"/>
              <a:t>并行计算里有几个很重要的概念，我再重复一遍。</a:t>
            </a:r>
            <a:endParaRPr lang="en-US" altLang="zh-CN" sz="1600" dirty="0" smtClean="0"/>
          </a:p>
          <a:p>
            <a:r>
              <a:rPr lang="zh-CN" altLang="en-US" sz="1600" dirty="0" smtClean="0"/>
              <a:t>首先是通信，这是重中之重，研究并行计算的最关心的就是怎么通信、通信代价有多大。</a:t>
            </a:r>
            <a:endParaRPr lang="en-US" altLang="zh-CN" sz="1600" dirty="0" smtClean="0"/>
          </a:p>
          <a:p>
            <a:r>
              <a:rPr lang="zh-CN" altLang="en-US" sz="1600" dirty="0" smtClean="0"/>
              <a:t>有两种通信机制：</a:t>
            </a:r>
            <a:r>
              <a:rPr lang="en-US" altLang="zh-CN" sz="1600" dirty="0" smtClean="0"/>
              <a:t>sharing</a:t>
            </a:r>
            <a:r>
              <a:rPr lang="zh-CN" altLang="en-US" sz="1600" dirty="0" smtClean="0"/>
              <a:t> </a:t>
            </a:r>
            <a:r>
              <a:rPr lang="en-US" altLang="zh-CN" sz="1600" dirty="0" smtClean="0"/>
              <a:t>memory</a:t>
            </a:r>
            <a:r>
              <a:rPr lang="zh-CN" altLang="en-US" sz="1600" dirty="0" smtClean="0"/>
              <a:t>共享内存</a:t>
            </a:r>
            <a:r>
              <a:rPr lang="zh-CN" altLang="en-US" sz="1600" baseline="0" dirty="0" smtClean="0"/>
              <a:t> 和 </a:t>
            </a:r>
            <a:r>
              <a:rPr lang="en-US" altLang="zh-CN" sz="1600" dirty="0" smtClean="0"/>
              <a:t>message</a:t>
            </a:r>
            <a:r>
              <a:rPr lang="zh-CN" altLang="en-US" sz="1600" dirty="0" smtClean="0"/>
              <a:t> </a:t>
            </a:r>
            <a:r>
              <a:rPr lang="en-US" altLang="zh-CN" sz="1600" dirty="0" smtClean="0"/>
              <a:t>passing</a:t>
            </a:r>
            <a:r>
              <a:rPr lang="zh-CN" altLang="en-US" sz="1600" baseline="0" dirty="0" smtClean="0"/>
              <a:t>信息传递。</a:t>
            </a:r>
            <a:endParaRPr lang="en-US" altLang="zh-CN" sz="1600" baseline="0" dirty="0" smtClean="0"/>
          </a:p>
          <a:p>
            <a:r>
              <a:rPr lang="zh-CN" altLang="en-US" sz="1600" baseline="0" dirty="0" smtClean="0"/>
              <a:t>我只讲了</a:t>
            </a:r>
            <a:r>
              <a:rPr lang="en-US" altLang="zh-CN" sz="1600" dirty="0" smtClean="0"/>
              <a:t>message</a:t>
            </a:r>
            <a:r>
              <a:rPr lang="zh-CN" altLang="en-US" sz="1600" dirty="0" smtClean="0"/>
              <a:t> </a:t>
            </a:r>
            <a:r>
              <a:rPr lang="en-US" altLang="zh-CN" sz="1600" dirty="0" smtClean="0"/>
              <a:t>passing</a:t>
            </a:r>
            <a:r>
              <a:rPr lang="zh-CN" altLang="en-US" sz="1600" dirty="0" smtClean="0"/>
              <a:t>这种通信，我讲的</a:t>
            </a:r>
            <a:r>
              <a:rPr lang="en-US" altLang="zh-CN" sz="1600" dirty="0" smtClean="0"/>
              <a:t>MapReduce,</a:t>
            </a:r>
            <a:r>
              <a:rPr lang="zh-CN" altLang="en-US" sz="1600" baseline="0" dirty="0" smtClean="0"/>
              <a:t> </a:t>
            </a:r>
            <a:r>
              <a:rPr lang="en-US" altLang="zh-CN" sz="1600" baseline="0" dirty="0" smtClean="0"/>
              <a:t>Parameter</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Decentralized</a:t>
            </a:r>
            <a:r>
              <a:rPr lang="zh-CN" altLang="en-US" sz="1600" baseline="0" dirty="0" smtClean="0"/>
              <a:t> </a:t>
            </a:r>
            <a:r>
              <a:rPr lang="en-US" altLang="zh-CN" sz="1600" baseline="0" dirty="0" smtClean="0"/>
              <a:t>Optimization</a:t>
            </a:r>
            <a:r>
              <a:rPr lang="zh-CN" altLang="en-US" sz="1600" baseline="0" dirty="0" smtClean="0"/>
              <a:t>都是</a:t>
            </a:r>
            <a:r>
              <a:rPr lang="en-US" altLang="zh-CN" sz="1600" dirty="0" smtClean="0"/>
              <a:t>message</a:t>
            </a:r>
            <a:r>
              <a:rPr lang="zh-CN" altLang="en-US" sz="1600" dirty="0" smtClean="0"/>
              <a:t> </a:t>
            </a:r>
            <a:r>
              <a:rPr lang="en-US" altLang="zh-CN" sz="1600" dirty="0" smtClean="0"/>
              <a:t>passing</a:t>
            </a:r>
            <a:r>
              <a:rPr lang="zh-CN" altLang="en-US" sz="1600" dirty="0" smtClean="0"/>
              <a:t>的通信机制。</a:t>
            </a:r>
            <a:endParaRPr lang="en-US" altLang="zh-CN" sz="1600" baseline="0" dirty="0" smtClean="0"/>
          </a:p>
          <a:p>
            <a:r>
              <a:rPr lang="en-US" altLang="zh-CN" sz="1600" baseline="0" dirty="0" smtClean="0"/>
              <a:t>======</a:t>
            </a:r>
          </a:p>
          <a:p>
            <a:r>
              <a:rPr lang="zh-CN" altLang="en-US" sz="1600" dirty="0" smtClean="0"/>
              <a:t>第二个概念是系统架构，主要分为</a:t>
            </a:r>
            <a:r>
              <a:rPr lang="en-US" altLang="zh-CN" sz="1600" dirty="0" smtClean="0"/>
              <a:t>client-server</a:t>
            </a:r>
            <a:r>
              <a:rPr lang="zh-CN" altLang="en-US" sz="1600" dirty="0" smtClean="0"/>
              <a:t> 和 </a:t>
            </a:r>
            <a:r>
              <a:rPr lang="en-US" altLang="zh-CN" sz="1600" dirty="0" smtClean="0"/>
              <a:t>peer-to-peer</a:t>
            </a:r>
            <a:r>
              <a:rPr lang="zh-CN" altLang="en-US" sz="1600" dirty="0" smtClean="0"/>
              <a:t>这两种。</a:t>
            </a:r>
            <a:endParaRPr lang="en-US" altLang="zh-CN" sz="1600" dirty="0" smtClean="0"/>
          </a:p>
          <a:p>
            <a:r>
              <a:rPr lang="en-US" altLang="zh-CN" sz="1600" dirty="0" smtClean="0"/>
              <a:t>MapReduce</a:t>
            </a:r>
            <a:r>
              <a:rPr lang="zh-CN" altLang="en-US" sz="1600" dirty="0" smtClean="0"/>
              <a:t>和</a:t>
            </a:r>
            <a:r>
              <a:rPr lang="en-US" altLang="zh-CN" sz="1600" baseline="0" dirty="0" smtClean="0"/>
              <a:t>Parameter</a:t>
            </a:r>
            <a:r>
              <a:rPr lang="zh-CN" altLang="en-US" sz="1600" baseline="0" dirty="0" smtClean="0"/>
              <a:t> </a:t>
            </a:r>
            <a:r>
              <a:rPr lang="en-US" altLang="zh-CN" sz="1600" baseline="0" dirty="0" smtClean="0"/>
              <a:t>Server</a:t>
            </a:r>
            <a:r>
              <a:rPr lang="zh-CN" altLang="en-US" sz="1600" baseline="0" dirty="0" smtClean="0"/>
              <a:t>都属于</a:t>
            </a:r>
            <a:r>
              <a:rPr lang="en-US" altLang="zh-CN" sz="1600" dirty="0" smtClean="0"/>
              <a:t>client-server</a:t>
            </a:r>
            <a:r>
              <a:rPr lang="zh-CN" altLang="en-US" sz="1600" dirty="0" smtClean="0"/>
              <a:t> 架构，他们都有</a:t>
            </a:r>
            <a:r>
              <a:rPr lang="en-US" altLang="zh-CN" sz="1600" dirty="0" smtClean="0"/>
              <a:t>server</a:t>
            </a:r>
            <a:r>
              <a:rPr lang="zh-CN" altLang="en-US" sz="1600" dirty="0" smtClean="0"/>
              <a:t>在协调</a:t>
            </a:r>
            <a:r>
              <a:rPr lang="en-US" altLang="zh-CN" sz="1600" dirty="0" smtClean="0"/>
              <a:t>worker</a:t>
            </a:r>
            <a:r>
              <a:rPr lang="zh-CN" altLang="en-US" sz="1600" dirty="0" smtClean="0"/>
              <a:t>的计算。</a:t>
            </a:r>
            <a:endParaRPr lang="en-US" altLang="zh-CN" sz="1600" dirty="0" smtClean="0"/>
          </a:p>
          <a:p>
            <a:endParaRPr lang="en-US" sz="1600" dirty="0"/>
          </a:p>
        </p:txBody>
      </p:sp>
      <p:sp>
        <p:nvSpPr>
          <p:cNvPr id="4" name="Slide Number Placeholder 3"/>
          <p:cNvSpPr>
            <a:spLocks noGrp="1"/>
          </p:cNvSpPr>
          <p:nvPr>
            <p:ph type="sldNum" sz="quarter" idx="10"/>
          </p:nvPr>
        </p:nvSpPr>
        <p:spPr/>
        <p:txBody>
          <a:bodyPr/>
          <a:lstStyle/>
          <a:p>
            <a:fld id="{9D1F8700-0BCC-BB42-8973-85E47E56BF7B}" type="slidenum">
              <a:rPr lang="en-US" smtClean="0"/>
              <a:t>28</a:t>
            </a:fld>
            <a:endParaRPr lang="en-US"/>
          </a:p>
        </p:txBody>
      </p:sp>
    </p:spTree>
    <p:extLst>
      <p:ext uri="{BB962C8B-B14F-4D97-AF65-F5344CB8AC3E}">
        <p14:creationId xmlns:p14="http://schemas.microsoft.com/office/powerpoint/2010/main" val="1224371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The</a:t>
            </a:r>
            <a:r>
              <a:rPr lang="zh-CN" altLang="en-US" sz="1600" dirty="0" smtClean="0"/>
              <a:t> </a:t>
            </a:r>
            <a:r>
              <a:rPr lang="en-US" altLang="zh-CN" sz="1600" dirty="0" smtClean="0"/>
              <a:t>3</a:t>
            </a:r>
            <a:r>
              <a:rPr lang="en-US" altLang="zh-CN" sz="1600" baseline="30000" dirty="0" smtClean="0"/>
              <a:t>rd</a:t>
            </a:r>
            <a:r>
              <a:rPr lang="zh-CN" altLang="en-US" sz="1600" dirty="0" smtClean="0"/>
              <a:t> </a:t>
            </a:r>
            <a:r>
              <a:rPr lang="en-US" altLang="zh-CN" sz="1600" dirty="0" smtClean="0"/>
              <a:t>concept</a:t>
            </a:r>
            <a:r>
              <a:rPr lang="zh-CN" altLang="en-US" sz="1600" dirty="0" smtClean="0"/>
              <a:t> </a:t>
            </a:r>
            <a:r>
              <a:rPr lang="en-US" altLang="zh-CN" sz="1600" dirty="0" smtClean="0"/>
              <a:t>is</a:t>
            </a:r>
            <a:r>
              <a:rPr lang="zh-CN" altLang="en-US" sz="1600" dirty="0" smtClean="0"/>
              <a:t> </a:t>
            </a:r>
            <a:r>
              <a:rPr lang="en-US" altLang="zh-CN" sz="1600" dirty="0" smtClean="0"/>
              <a:t>synchronous</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asynchronous.</a:t>
            </a:r>
          </a:p>
          <a:p>
            <a:r>
              <a:rPr lang="en-US" altLang="zh-CN" sz="1600" baseline="0" dirty="0" smtClean="0"/>
              <a:t>Synchronous</a:t>
            </a:r>
            <a:r>
              <a:rPr lang="zh-CN" altLang="en-US" sz="1600" baseline="0" dirty="0" smtClean="0"/>
              <a:t> </a:t>
            </a:r>
            <a:r>
              <a:rPr lang="en-US" altLang="zh-CN" sz="1600" baseline="0" dirty="0" smtClean="0"/>
              <a:t>gradient</a:t>
            </a:r>
            <a:r>
              <a:rPr lang="zh-CN" altLang="en-US" sz="1600" baseline="0" dirty="0" smtClean="0"/>
              <a:t> </a:t>
            </a:r>
            <a:r>
              <a:rPr lang="en-US" altLang="zh-CN" sz="1600" baseline="0" dirty="0" smtClean="0"/>
              <a:t>descent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simplest.</a:t>
            </a:r>
          </a:p>
          <a:p>
            <a:r>
              <a:rPr lang="en-US" altLang="zh-CN" sz="1600" baseline="0" dirty="0" smtClean="0"/>
              <a:t>It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exactly</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same</a:t>
            </a:r>
            <a:r>
              <a:rPr lang="zh-CN" altLang="en-US" sz="1600" baseline="0" dirty="0" smtClean="0"/>
              <a:t> </a:t>
            </a:r>
            <a:r>
              <a:rPr lang="en-US" altLang="zh-CN" sz="1600" baseline="0" dirty="0" smtClean="0"/>
              <a:t>as</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gradient</a:t>
            </a:r>
            <a:r>
              <a:rPr lang="zh-CN" altLang="en-US" sz="1600" baseline="0" dirty="0" smtClean="0"/>
              <a:t> </a:t>
            </a:r>
            <a:r>
              <a:rPr lang="en-US" altLang="zh-CN" sz="1600" baseline="0" dirty="0" smtClean="0"/>
              <a:t>descent</a:t>
            </a:r>
            <a:r>
              <a:rPr lang="zh-CN" altLang="en-US" sz="1600" baseline="0" dirty="0" smtClean="0"/>
              <a:t> </a:t>
            </a:r>
            <a:r>
              <a:rPr lang="en-US" altLang="zh-CN" sz="1600" baseline="0" dirty="0" smtClean="0"/>
              <a:t>on</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single</a:t>
            </a:r>
            <a:r>
              <a:rPr lang="zh-CN" altLang="en-US" sz="1600" baseline="0" dirty="0" smtClean="0"/>
              <a:t> </a:t>
            </a:r>
            <a:r>
              <a:rPr lang="en-US" altLang="zh-CN" sz="1600" baseline="0" dirty="0" smtClean="0"/>
              <a:t>machine.</a:t>
            </a:r>
          </a:p>
          <a:p>
            <a:r>
              <a:rPr lang="en-US" altLang="zh-CN" sz="1600" baseline="0" dirty="0" smtClean="0"/>
              <a:t>Its</a:t>
            </a:r>
            <a:r>
              <a:rPr lang="zh-CN" altLang="en-US" sz="1600" baseline="0" dirty="0" smtClean="0"/>
              <a:t> </a:t>
            </a:r>
            <a:r>
              <a:rPr lang="en-US" altLang="zh-CN" sz="1600" baseline="0" dirty="0" smtClean="0"/>
              <a:t>theories</a:t>
            </a:r>
            <a:r>
              <a:rPr lang="zh-CN" altLang="en-US" sz="1600" baseline="0" dirty="0" smtClean="0"/>
              <a:t> </a:t>
            </a:r>
            <a:r>
              <a:rPr lang="en-US" altLang="zh-CN" sz="1600" baseline="0" dirty="0" smtClean="0"/>
              <a:t>have</a:t>
            </a:r>
            <a:r>
              <a:rPr lang="zh-CN" altLang="en-US" sz="1600" baseline="0" dirty="0" smtClean="0"/>
              <a:t> </a:t>
            </a:r>
            <a:r>
              <a:rPr lang="en-US" altLang="zh-CN" sz="1600" baseline="0" dirty="0" smtClean="0"/>
              <a:t>been</a:t>
            </a:r>
            <a:r>
              <a:rPr lang="zh-CN" altLang="en-US" sz="1600" baseline="0" dirty="0" smtClean="0"/>
              <a:t> </a:t>
            </a:r>
            <a:r>
              <a:rPr lang="en-US" altLang="zh-CN" sz="1600" baseline="0" dirty="0" smtClean="0"/>
              <a:t>thoroughly</a:t>
            </a:r>
            <a:r>
              <a:rPr lang="zh-CN" altLang="en-US" sz="1600" baseline="0" dirty="0" smtClean="0"/>
              <a:t> </a:t>
            </a:r>
            <a:r>
              <a:rPr lang="en-US" altLang="zh-CN" sz="1600" baseline="0" dirty="0" smtClean="0"/>
              <a:t>studied.</a:t>
            </a:r>
          </a:p>
          <a:p>
            <a:r>
              <a:rPr lang="en-US" altLang="zh-CN" sz="1600" baseline="0" dirty="0" smtClean="0"/>
              <a:t>------</a:t>
            </a:r>
          </a:p>
          <a:p>
            <a:r>
              <a:rPr lang="en-US" altLang="zh-CN" sz="1600" baseline="0" dirty="0" smtClean="0"/>
              <a:t>We</a:t>
            </a:r>
            <a:r>
              <a:rPr lang="zh-CN" altLang="en-US" sz="1600" baseline="0" dirty="0" smtClean="0"/>
              <a:t> </a:t>
            </a:r>
            <a:r>
              <a:rPr lang="en-US" altLang="zh-CN" sz="1600" baseline="0" dirty="0" smtClean="0"/>
              <a:t>have</a:t>
            </a:r>
            <a:r>
              <a:rPr lang="zh-CN" altLang="en-US" sz="1600" baseline="0" dirty="0" smtClean="0"/>
              <a:t> </a:t>
            </a:r>
            <a:r>
              <a:rPr lang="en-US" altLang="zh-CN" sz="1600" baseline="0" dirty="0" smtClean="0"/>
              <a:t>used</a:t>
            </a:r>
            <a:r>
              <a:rPr lang="zh-CN" altLang="en-US" sz="1600" baseline="0" dirty="0" smtClean="0"/>
              <a:t> </a:t>
            </a:r>
            <a:r>
              <a:rPr lang="en-US" altLang="zh-CN" sz="1600" baseline="0" dirty="0" smtClean="0"/>
              <a:t>MapReduce</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implement</a:t>
            </a:r>
            <a:r>
              <a:rPr lang="zh-CN" altLang="en-US" sz="1600" baseline="0" dirty="0" smtClean="0"/>
              <a:t> </a:t>
            </a:r>
            <a:r>
              <a:rPr lang="en-US" altLang="zh-CN" sz="1600" baseline="0" dirty="0" smtClean="0"/>
              <a:t>synchronous</a:t>
            </a:r>
            <a:r>
              <a:rPr lang="zh-CN" altLang="en-US" sz="1600" baseline="0" dirty="0" smtClean="0"/>
              <a:t> </a:t>
            </a:r>
            <a:r>
              <a:rPr lang="en-US" altLang="zh-CN" sz="1600" baseline="0" dirty="0" smtClean="0"/>
              <a:t>gradient</a:t>
            </a:r>
            <a:r>
              <a:rPr lang="zh-CN" altLang="en-US" sz="1600" baseline="0" dirty="0" smtClean="0"/>
              <a:t> </a:t>
            </a:r>
            <a:r>
              <a:rPr lang="en-US" altLang="zh-CN" sz="1600" baseline="0" dirty="0" smtClean="0"/>
              <a:t>descent.</a:t>
            </a:r>
          </a:p>
          <a:p>
            <a:r>
              <a:rPr lang="en-US" altLang="zh-CN" sz="1600" baseline="0" dirty="0" smtClean="0"/>
              <a:t>All</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workers</a:t>
            </a:r>
            <a:r>
              <a:rPr lang="zh-CN" altLang="en-US" sz="1600" baseline="0" dirty="0" smtClean="0"/>
              <a:t> </a:t>
            </a:r>
            <a:r>
              <a:rPr lang="en-US" altLang="zh-CN" sz="1600" baseline="0" dirty="0" smtClean="0"/>
              <a:t>must</a:t>
            </a:r>
            <a:r>
              <a:rPr lang="zh-CN" altLang="en-US" sz="1600" baseline="0" dirty="0" smtClean="0"/>
              <a:t> </a:t>
            </a:r>
            <a:r>
              <a:rPr lang="en-US" altLang="zh-CN" sz="1600" baseline="0" dirty="0" smtClean="0"/>
              <a:t>complete</a:t>
            </a:r>
            <a:r>
              <a:rPr lang="zh-CN" altLang="en-US" sz="1600" baseline="0" dirty="0" smtClean="0"/>
              <a:t> </a:t>
            </a:r>
            <a:r>
              <a:rPr lang="en-US" altLang="zh-CN" sz="1600" baseline="0" dirty="0" smtClean="0"/>
              <a:t>before</a:t>
            </a:r>
            <a:r>
              <a:rPr lang="zh-CN" altLang="en-US" sz="1600" baseline="0" dirty="0" smtClean="0"/>
              <a:t> </a:t>
            </a:r>
            <a:r>
              <a:rPr lang="en-US" altLang="zh-CN" sz="1600" baseline="0" dirty="0" smtClean="0"/>
              <a:t>they</a:t>
            </a:r>
            <a:r>
              <a:rPr lang="zh-CN" altLang="en-US" sz="1600" baseline="0" dirty="0" smtClean="0"/>
              <a:t> </a:t>
            </a:r>
            <a:r>
              <a:rPr lang="en-US" altLang="zh-CN" sz="1600" baseline="0" dirty="0" smtClean="0"/>
              <a:t>can</a:t>
            </a:r>
            <a:r>
              <a:rPr lang="zh-CN" altLang="en-US" sz="1600" baseline="0" dirty="0" smtClean="0"/>
              <a:t> </a:t>
            </a:r>
            <a:r>
              <a:rPr lang="en-US" altLang="zh-CN" sz="1600" baseline="0" dirty="0" smtClean="0"/>
              <a:t>perform</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communication.</a:t>
            </a:r>
          </a:p>
          <a:p>
            <a:r>
              <a:rPr lang="en-US" altLang="zh-CN" sz="1600" baseline="0" dirty="0" smtClean="0"/>
              <a:t>The</a:t>
            </a:r>
            <a:r>
              <a:rPr lang="zh-CN" altLang="en-US" sz="1600" baseline="0" dirty="0" smtClean="0"/>
              <a:t> </a:t>
            </a:r>
            <a:r>
              <a:rPr lang="en-US" altLang="zh-CN" sz="1600" baseline="0" dirty="0" smtClean="0"/>
              <a:t>synchronization</a:t>
            </a:r>
            <a:r>
              <a:rPr lang="zh-CN" altLang="en-US" sz="1600" baseline="0" dirty="0" smtClean="0"/>
              <a:t> </a:t>
            </a:r>
            <a:r>
              <a:rPr lang="en-US" altLang="zh-CN" sz="1600" baseline="0" dirty="0" smtClean="0"/>
              <a:t>has</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cost:</a:t>
            </a:r>
            <a:r>
              <a:rPr lang="zh-CN" altLang="en-US" sz="1600" baseline="0" dirty="0" smtClean="0"/>
              <a:t> </a:t>
            </a:r>
            <a:r>
              <a:rPr lang="en-US" altLang="zh-CN" sz="1600" baseline="0" dirty="0" smtClean="0"/>
              <a:t>everyone</a:t>
            </a:r>
            <a:r>
              <a:rPr lang="zh-CN" altLang="en-US" sz="1600" baseline="0" dirty="0" smtClean="0"/>
              <a:t> </a:t>
            </a:r>
            <a:r>
              <a:rPr lang="en-US" altLang="zh-CN" sz="1600" baseline="0" dirty="0" smtClean="0"/>
              <a:t>must</a:t>
            </a:r>
            <a:r>
              <a:rPr lang="zh-CN" altLang="en-US" sz="1600" baseline="0" dirty="0" smtClean="0"/>
              <a:t> </a:t>
            </a:r>
            <a:r>
              <a:rPr lang="en-US" altLang="zh-CN" sz="1600" baseline="0" dirty="0" smtClean="0"/>
              <a:t>wait</a:t>
            </a:r>
            <a:r>
              <a:rPr lang="zh-CN" altLang="en-US" sz="1600" baseline="0" dirty="0" smtClean="0"/>
              <a:t> </a:t>
            </a:r>
            <a:r>
              <a:rPr lang="en-US" altLang="zh-CN" sz="1600" baseline="0" dirty="0" smtClean="0"/>
              <a:t>for</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slowest.</a:t>
            </a:r>
          </a:p>
          <a:p>
            <a:r>
              <a:rPr lang="en-US" altLang="zh-CN" sz="1600" baseline="0" dirty="0" smtClean="0"/>
              <a:t>------</a:t>
            </a:r>
          </a:p>
          <a:p>
            <a:r>
              <a:rPr lang="en-US" altLang="zh-CN" sz="1600" baseline="0" dirty="0" smtClean="0"/>
              <a:t>I</a:t>
            </a:r>
            <a:r>
              <a:rPr lang="zh-CN" altLang="en-US" sz="1600" baseline="0" dirty="0" smtClean="0"/>
              <a:t> </a:t>
            </a:r>
            <a:r>
              <a:rPr lang="en-US" altLang="zh-CN" sz="1600" baseline="0" dirty="0" smtClean="0"/>
              <a:t>have</a:t>
            </a:r>
            <a:r>
              <a:rPr lang="zh-CN" altLang="en-US" sz="1600" baseline="0" dirty="0" smtClean="0"/>
              <a:t> </a:t>
            </a:r>
            <a:r>
              <a:rPr lang="en-US" altLang="zh-CN" sz="1600" baseline="0" dirty="0" smtClean="0"/>
              <a:t>also</a:t>
            </a:r>
            <a:r>
              <a:rPr lang="zh-CN" altLang="en-US" sz="1600" baseline="0" dirty="0" smtClean="0"/>
              <a:t> </a:t>
            </a:r>
            <a:r>
              <a:rPr lang="en-US" altLang="zh-CN" sz="1600" baseline="0" dirty="0" smtClean="0"/>
              <a:t>taught</a:t>
            </a:r>
            <a:r>
              <a:rPr lang="zh-CN" altLang="en-US" sz="1600" baseline="0" dirty="0" smtClean="0"/>
              <a:t> </a:t>
            </a:r>
            <a:r>
              <a:rPr lang="en-US" altLang="zh-CN" sz="1600" baseline="0" dirty="0" smtClean="0"/>
              <a:t>asynchronous</a:t>
            </a:r>
            <a:r>
              <a:rPr lang="zh-CN" altLang="en-US" sz="1600" baseline="0" dirty="0" smtClean="0"/>
              <a:t> </a:t>
            </a:r>
            <a:r>
              <a:rPr lang="en-US" altLang="zh-CN" sz="1600" baseline="0" dirty="0" smtClean="0"/>
              <a:t>gradient</a:t>
            </a:r>
            <a:r>
              <a:rPr lang="zh-CN" altLang="en-US" sz="1600" baseline="0" dirty="0" smtClean="0"/>
              <a:t> </a:t>
            </a:r>
            <a:r>
              <a:rPr lang="en-US" altLang="zh-CN" sz="1600" baseline="0" dirty="0" smtClean="0"/>
              <a:t>descent</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its</a:t>
            </a:r>
            <a:r>
              <a:rPr lang="zh-CN" altLang="en-US" sz="1600" baseline="0" dirty="0" smtClean="0"/>
              <a:t> </a:t>
            </a:r>
            <a:r>
              <a:rPr lang="en-US" altLang="zh-CN" sz="1600" baseline="0" dirty="0" smtClean="0"/>
              <a:t>implementation</a:t>
            </a:r>
            <a:r>
              <a:rPr lang="zh-CN" altLang="en-US" sz="1600" baseline="0" dirty="0" smtClean="0"/>
              <a:t> </a:t>
            </a:r>
            <a:r>
              <a:rPr lang="en-US" altLang="zh-CN" sz="1600" baseline="0" dirty="0" smtClean="0"/>
              <a:t>using</a:t>
            </a:r>
            <a:r>
              <a:rPr lang="zh-CN" altLang="en-US" sz="1600" baseline="0" dirty="0" smtClean="0"/>
              <a:t> </a:t>
            </a:r>
            <a:r>
              <a:rPr lang="en-US" altLang="zh-CN" sz="1600" baseline="0" dirty="0" smtClean="0"/>
              <a:t>parameter</a:t>
            </a:r>
            <a:r>
              <a:rPr lang="zh-CN" altLang="en-US" sz="1600" baseline="0" dirty="0" smtClean="0"/>
              <a:t> </a:t>
            </a:r>
            <a:r>
              <a:rPr lang="en-US" altLang="zh-CN" sz="1600" baseline="0" dirty="0" smtClean="0"/>
              <a:t>server.</a:t>
            </a:r>
          </a:p>
          <a:p>
            <a:r>
              <a:rPr lang="en-US" altLang="zh-CN" sz="1600" baseline="0" dirty="0" smtClean="0"/>
              <a:t>The</a:t>
            </a:r>
            <a:r>
              <a:rPr lang="zh-CN" altLang="en-US" sz="1600" baseline="0" dirty="0" smtClean="0"/>
              <a:t> </a:t>
            </a:r>
            <a:r>
              <a:rPr lang="en-US" altLang="zh-CN" sz="1600" baseline="0" dirty="0" smtClean="0"/>
              <a:t>asynchronous</a:t>
            </a:r>
            <a:r>
              <a:rPr lang="zh-CN" altLang="en-US" sz="1600" baseline="0" dirty="0" smtClean="0"/>
              <a:t>  </a:t>
            </a:r>
            <a:r>
              <a:rPr lang="en-US" altLang="zh-CN" sz="1600" baseline="0" dirty="0" smtClean="0"/>
              <a:t>algorithm</a:t>
            </a:r>
            <a:r>
              <a:rPr lang="zh-CN" altLang="en-US" sz="1600" baseline="0" dirty="0" smtClean="0"/>
              <a:t> </a:t>
            </a:r>
            <a:r>
              <a:rPr lang="en-US" altLang="zh-CN" sz="1600" baseline="0" dirty="0" smtClean="0"/>
              <a:t>avoids</a:t>
            </a:r>
            <a:r>
              <a:rPr lang="zh-CN" altLang="en-US" sz="1600" baseline="0" dirty="0" smtClean="0"/>
              <a:t> </a:t>
            </a:r>
            <a:r>
              <a:rPr lang="en-US" altLang="zh-CN" sz="1600" baseline="0" dirty="0" smtClean="0"/>
              <a:t>synchronization.</a:t>
            </a:r>
          </a:p>
          <a:p>
            <a:r>
              <a:rPr lang="en-US" altLang="zh-CN" sz="1600" baseline="0" dirty="0" smtClean="0"/>
              <a:t>The</a:t>
            </a:r>
            <a:r>
              <a:rPr lang="zh-CN" altLang="en-US" sz="1600" baseline="0" dirty="0" smtClean="0"/>
              <a:t> </a:t>
            </a:r>
            <a:r>
              <a:rPr lang="en-US" altLang="zh-CN" sz="1600" baseline="0" dirty="0" smtClean="0"/>
              <a:t>workers</a:t>
            </a:r>
            <a:r>
              <a:rPr lang="zh-CN" altLang="en-US" sz="1600" baseline="0" dirty="0" smtClean="0"/>
              <a:t> </a:t>
            </a:r>
            <a:r>
              <a:rPr lang="en-US" altLang="zh-CN" sz="1600" baseline="0" dirty="0" smtClean="0"/>
              <a:t>won’t</a:t>
            </a:r>
            <a:r>
              <a:rPr lang="zh-CN" altLang="en-US" sz="1600" baseline="0" dirty="0" smtClean="0"/>
              <a:t> </a:t>
            </a:r>
            <a:r>
              <a:rPr lang="en-US" altLang="zh-CN" sz="1600" baseline="0" dirty="0" smtClean="0"/>
              <a:t>be</a:t>
            </a:r>
            <a:r>
              <a:rPr lang="zh-CN" altLang="en-US" sz="1600" baseline="0" dirty="0" smtClean="0"/>
              <a:t> </a:t>
            </a:r>
            <a:r>
              <a:rPr lang="en-US" altLang="zh-CN" sz="1600" baseline="0" dirty="0" smtClean="0"/>
              <a:t>idle;</a:t>
            </a:r>
            <a:r>
              <a:rPr lang="zh-CN" altLang="en-US" sz="1600" baseline="0" dirty="0" smtClean="0"/>
              <a:t> </a:t>
            </a:r>
            <a:r>
              <a:rPr lang="en-US" altLang="zh-CN" sz="1600" baseline="0" dirty="0" smtClean="0"/>
              <a:t>once</a:t>
            </a:r>
            <a:r>
              <a:rPr lang="zh-CN" altLang="en-US" sz="1600" baseline="0" dirty="0" smtClean="0"/>
              <a:t> </a:t>
            </a:r>
            <a:r>
              <a:rPr lang="en-US" altLang="zh-CN" sz="1600" baseline="0" dirty="0" smtClean="0"/>
              <a:t>they</a:t>
            </a:r>
            <a:r>
              <a:rPr lang="zh-CN" altLang="en-US" sz="1600" baseline="0" dirty="0" smtClean="0"/>
              <a:t> </a:t>
            </a:r>
            <a:r>
              <a:rPr lang="en-US" altLang="zh-CN" sz="1600" baseline="0" dirty="0" smtClean="0"/>
              <a:t>finish</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job,</a:t>
            </a:r>
            <a:r>
              <a:rPr lang="zh-CN" altLang="en-US" sz="1600" baseline="0" dirty="0" smtClean="0"/>
              <a:t> </a:t>
            </a:r>
            <a:r>
              <a:rPr lang="en-US" altLang="zh-CN" sz="1600" baseline="0" dirty="0" smtClean="0"/>
              <a:t>they</a:t>
            </a:r>
            <a:r>
              <a:rPr lang="zh-CN" altLang="en-US" sz="1600" baseline="0" dirty="0" smtClean="0"/>
              <a:t> </a:t>
            </a:r>
            <a:r>
              <a:rPr lang="en-US" altLang="zh-CN" sz="1600" baseline="0" dirty="0" smtClean="0"/>
              <a:t>communicate</a:t>
            </a:r>
            <a:r>
              <a:rPr lang="zh-CN" altLang="en-US" sz="1600" baseline="0" dirty="0" smtClean="0"/>
              <a:t> </a:t>
            </a:r>
            <a:r>
              <a:rPr lang="en-US" altLang="zh-CN" sz="1600" baseline="0" dirty="0" smtClean="0"/>
              <a:t>with</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right</a:t>
            </a:r>
            <a:r>
              <a:rPr lang="zh-CN" altLang="en-US" sz="1600" baseline="0" dirty="0" smtClean="0"/>
              <a:t> </a:t>
            </a:r>
            <a:r>
              <a:rPr lang="en-US" altLang="zh-CN" sz="1600" baseline="0" dirty="0" smtClean="0"/>
              <a:t>away</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start</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next</a:t>
            </a:r>
            <a:r>
              <a:rPr lang="zh-CN" altLang="en-US" sz="1600" baseline="0" dirty="0" smtClean="0"/>
              <a:t> </a:t>
            </a:r>
            <a:r>
              <a:rPr lang="en-US" altLang="zh-CN" sz="1600" baseline="0" dirty="0" smtClean="0"/>
              <a:t>round</a:t>
            </a:r>
            <a:r>
              <a:rPr lang="zh-CN" altLang="en-US" sz="1600" baseline="0" dirty="0" smtClean="0"/>
              <a:t> </a:t>
            </a:r>
            <a:r>
              <a:rPr lang="en-US" altLang="zh-CN" sz="1600" baseline="0" dirty="0" smtClean="0"/>
              <a:t>of</a:t>
            </a:r>
            <a:r>
              <a:rPr lang="zh-CN" altLang="en-US" sz="1600" baseline="0" dirty="0" smtClean="0"/>
              <a:t> </a:t>
            </a:r>
            <a:r>
              <a:rPr lang="en-US" altLang="zh-CN" sz="1600" baseline="0" dirty="0" smtClean="0"/>
              <a:t>computation.</a:t>
            </a:r>
          </a:p>
          <a:p>
            <a:r>
              <a:rPr lang="en-US" altLang="zh-CN" sz="1600" baseline="0" dirty="0" smtClean="0"/>
              <a:t>The</a:t>
            </a:r>
            <a:r>
              <a:rPr lang="zh-CN" altLang="en-US" sz="1600" baseline="0" dirty="0" smtClean="0"/>
              <a:t> </a:t>
            </a:r>
            <a:r>
              <a:rPr lang="en-US" altLang="zh-CN" sz="1600" baseline="0" dirty="0" smtClean="0"/>
              <a:t>overall</a:t>
            </a:r>
            <a:r>
              <a:rPr lang="zh-CN" altLang="en-US" sz="1600" baseline="0" dirty="0" smtClean="0"/>
              <a:t> </a:t>
            </a:r>
            <a:r>
              <a:rPr lang="en-US" altLang="zh-CN" sz="1600" baseline="0" dirty="0" smtClean="0"/>
              <a:t>efficiency</a:t>
            </a:r>
            <a:r>
              <a:rPr lang="zh-CN" altLang="en-US" sz="1600" baseline="0" dirty="0" smtClean="0"/>
              <a:t> </a:t>
            </a:r>
            <a:r>
              <a:rPr lang="en-US" altLang="zh-CN" sz="1600" baseline="0" dirty="0" smtClean="0"/>
              <a:t>of</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system</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significantly</a:t>
            </a:r>
            <a:r>
              <a:rPr lang="zh-CN" altLang="en-US" sz="1600" baseline="0" dirty="0" smtClean="0"/>
              <a:t> </a:t>
            </a:r>
            <a:r>
              <a:rPr lang="en-US" altLang="zh-CN" sz="1600" baseline="0" dirty="0" smtClean="0"/>
              <a:t>improved.</a:t>
            </a:r>
          </a:p>
          <a:p>
            <a:r>
              <a:rPr lang="en-US" altLang="zh-CN" sz="1600" baseline="0" dirty="0" smtClean="0"/>
              <a:t>In</a:t>
            </a:r>
            <a:r>
              <a:rPr lang="zh-CN" altLang="en-US" sz="1600" baseline="0" dirty="0" smtClean="0"/>
              <a:t> </a:t>
            </a:r>
            <a:r>
              <a:rPr lang="en-US" altLang="zh-CN" sz="1600" baseline="0" dirty="0" smtClean="0"/>
              <a:t>practice,</a:t>
            </a:r>
            <a:r>
              <a:rPr lang="zh-CN" altLang="en-US" sz="1600" baseline="0" dirty="0" smtClean="0"/>
              <a:t> </a:t>
            </a:r>
            <a:r>
              <a:rPr lang="en-US" altLang="zh-CN" sz="1600" baseline="0" dirty="0" smtClean="0"/>
              <a:t>asynchronous</a:t>
            </a:r>
            <a:r>
              <a:rPr lang="zh-CN" altLang="en-US" sz="1600" baseline="0" dirty="0" smtClean="0"/>
              <a:t> </a:t>
            </a:r>
            <a:r>
              <a:rPr lang="en-US" altLang="zh-CN" sz="1600" baseline="0" dirty="0" smtClean="0"/>
              <a:t>algorithms</a:t>
            </a:r>
            <a:r>
              <a:rPr lang="zh-CN" altLang="en-US" sz="1600" baseline="0" dirty="0" smtClean="0"/>
              <a:t> </a:t>
            </a:r>
            <a:r>
              <a:rPr lang="en-US" altLang="zh-CN" sz="1600" baseline="0" dirty="0" smtClean="0"/>
              <a:t>are</a:t>
            </a:r>
            <a:r>
              <a:rPr lang="zh-CN" altLang="en-US" sz="1600" baseline="0" dirty="0" smtClean="0"/>
              <a:t> </a:t>
            </a:r>
            <a:r>
              <a:rPr lang="en-US" altLang="zh-CN" sz="1600" baseline="0" dirty="0" smtClean="0"/>
              <a:t>must</a:t>
            </a:r>
            <a:r>
              <a:rPr lang="zh-CN" altLang="en-US" sz="1600" baseline="0" dirty="0" smtClean="0"/>
              <a:t> </a:t>
            </a:r>
            <a:r>
              <a:rPr lang="en-US" altLang="zh-CN" sz="1600" baseline="0" dirty="0" smtClean="0"/>
              <a:t>faster.</a:t>
            </a:r>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r>
              <a:rPr lang="zh-CN" altLang="en-US" sz="1600" dirty="0" smtClean="0"/>
              <a:t>第三个概念是同步和异步。</a:t>
            </a:r>
            <a:endParaRPr lang="en-US" altLang="zh-CN" sz="1600" dirty="0" smtClean="0"/>
          </a:p>
          <a:p>
            <a:r>
              <a:rPr lang="zh-CN" altLang="en-US" sz="1600" dirty="0" smtClean="0"/>
              <a:t>同步的并行梯度下降就是标准的梯度下降算法，理论上研究的很透彻，收敛肯定有保证。</a:t>
            </a: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我们用</a:t>
            </a:r>
            <a:r>
              <a:rPr lang="en-US" altLang="zh-CN" sz="1600" dirty="0" smtClean="0"/>
              <a:t>MapReduce</a:t>
            </a:r>
            <a:r>
              <a:rPr lang="zh-CN" altLang="en-US" sz="1600" dirty="0" smtClean="0"/>
              <a:t>实现同步算法。</a:t>
            </a: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同步要求所有节点都完成</a:t>
            </a:r>
            <a:r>
              <a:rPr lang="en-US" altLang="zh-CN" sz="1600" dirty="0" smtClean="0"/>
              <a:t>Map</a:t>
            </a:r>
            <a:r>
              <a:rPr lang="zh-CN" altLang="en-US" sz="1600" dirty="0" smtClean="0"/>
              <a:t>这一步的计算，然后系统才能做</a:t>
            </a:r>
            <a:r>
              <a:rPr lang="en-US" altLang="zh-CN" sz="1600" dirty="0" smtClean="0"/>
              <a:t>Reduce</a:t>
            </a:r>
            <a:r>
              <a:rPr lang="zh-CN" altLang="en-US" sz="1600" dirty="0" smtClean="0"/>
              <a:t>操作。</a:t>
            </a: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这就导致先完成工作的节点不得不等待最慢的节点，这造成了节点的空闲和系统效率低下。</a:t>
            </a: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我还讲了用</a:t>
            </a:r>
            <a:r>
              <a:rPr lang="en-US" altLang="zh-CN" sz="1600" dirty="0" smtClean="0"/>
              <a:t>Parameter</a:t>
            </a:r>
            <a:r>
              <a:rPr lang="zh-CN" altLang="en-US" sz="1600" dirty="0" smtClean="0"/>
              <a:t> </a:t>
            </a:r>
            <a:r>
              <a:rPr lang="en-US" altLang="zh-CN" sz="1600" dirty="0" smtClean="0"/>
              <a:t>Server</a:t>
            </a:r>
            <a:r>
              <a:rPr lang="zh-CN" altLang="en-US" sz="1600" dirty="0" smtClean="0"/>
              <a:t>实现异步算法。</a:t>
            </a: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异步算法的好处是</a:t>
            </a:r>
            <a:r>
              <a:rPr lang="en-US" altLang="zh-CN" sz="1600" dirty="0" smtClean="0"/>
              <a:t>Worker</a:t>
            </a:r>
            <a:r>
              <a:rPr lang="zh-CN" altLang="en-US" sz="1600" dirty="0" smtClean="0"/>
              <a:t>节点不需要等待，完成计算后立刻跟</a:t>
            </a:r>
            <a:r>
              <a:rPr lang="en-US" altLang="zh-CN" sz="1600" dirty="0" smtClean="0"/>
              <a:t>server</a:t>
            </a:r>
            <a:r>
              <a:rPr lang="zh-CN" altLang="en-US" sz="1600" dirty="0" smtClean="0"/>
              <a:t>通信，然后立刻进行下一轮计算。</a:t>
            </a: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异步算法不会让节点空闲，这样系统效率很高，比同步算法要快。</a:t>
            </a: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Slide Number Placeholder 3"/>
          <p:cNvSpPr>
            <a:spLocks noGrp="1"/>
          </p:cNvSpPr>
          <p:nvPr>
            <p:ph type="sldNum" sz="quarter" idx="10"/>
          </p:nvPr>
        </p:nvSpPr>
        <p:spPr/>
        <p:txBody>
          <a:bodyPr/>
          <a:lstStyle/>
          <a:p>
            <a:fld id="{9D1F8700-0BCC-BB42-8973-85E47E56BF7B}" type="slidenum">
              <a:rPr lang="en-US" smtClean="0"/>
              <a:t>29</a:t>
            </a:fld>
            <a:endParaRPr lang="en-US"/>
          </a:p>
        </p:txBody>
      </p:sp>
    </p:spTree>
    <p:extLst>
      <p:ext uri="{BB962C8B-B14F-4D97-AF65-F5344CB8AC3E}">
        <p14:creationId xmlns:p14="http://schemas.microsoft.com/office/powerpoint/2010/main" val="54724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The</a:t>
            </a:r>
            <a:r>
              <a:rPr lang="zh-CN" altLang="en-US" sz="1600" baseline="0" dirty="0" smtClean="0"/>
              <a:t> </a:t>
            </a:r>
            <a:r>
              <a:rPr lang="en-US" altLang="zh-CN" sz="1600" baseline="0" dirty="0" smtClean="0"/>
              <a:t>p</a:t>
            </a:r>
            <a:r>
              <a:rPr lang="en-US" altLang="zh-CN" sz="1600" dirty="0" smtClean="0"/>
              <a:t>arameter</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has</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client-server</a:t>
            </a:r>
            <a:r>
              <a:rPr lang="zh-CN" altLang="en-US" sz="1600" baseline="0" dirty="0" smtClean="0"/>
              <a:t> </a:t>
            </a:r>
            <a:r>
              <a:rPr lang="en-US" altLang="zh-CN" sz="1600" baseline="0" dirty="0" smtClean="0"/>
              <a:t>architecture.</a:t>
            </a:r>
          </a:p>
          <a:p>
            <a:r>
              <a:rPr lang="en-US" altLang="zh-CN" sz="1600" baseline="0" dirty="0" smtClean="0"/>
              <a:t>There</a:t>
            </a:r>
            <a:r>
              <a:rPr lang="zh-CN" altLang="en-US" sz="1600" baseline="0" dirty="0" smtClean="0"/>
              <a:t> </a:t>
            </a:r>
            <a:r>
              <a:rPr lang="en-US" altLang="zh-CN" sz="1600" baseline="0" dirty="0" smtClean="0"/>
              <a:t>are</a:t>
            </a:r>
            <a:r>
              <a:rPr lang="zh-CN" altLang="en-US" sz="1600" baseline="0" dirty="0" smtClean="0"/>
              <a:t> </a:t>
            </a:r>
            <a:r>
              <a:rPr lang="en-US" altLang="zh-CN" sz="1600" baseline="0" dirty="0" smtClean="0"/>
              <a:t>multiple</a:t>
            </a:r>
            <a:r>
              <a:rPr lang="zh-CN" altLang="en-US" sz="1600" baseline="0" dirty="0" smtClean="0"/>
              <a:t> </a:t>
            </a:r>
            <a:r>
              <a:rPr lang="en-US" altLang="zh-CN" sz="1600" baseline="0" dirty="0" smtClean="0"/>
              <a:t>worker</a:t>
            </a:r>
            <a:r>
              <a:rPr lang="zh-CN" altLang="en-US" sz="1600" baseline="0" dirty="0" smtClean="0"/>
              <a:t> </a:t>
            </a:r>
            <a:r>
              <a:rPr lang="en-US" altLang="zh-CN" sz="1600" baseline="0" dirty="0" smtClean="0"/>
              <a:t>nodes</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one</a:t>
            </a:r>
            <a:r>
              <a:rPr lang="zh-CN" altLang="en-US" sz="1600" baseline="0" dirty="0" smtClean="0"/>
              <a:t> </a:t>
            </a:r>
            <a:r>
              <a:rPr lang="en-US" altLang="zh-CN" sz="1600" baseline="0" dirty="0" smtClean="0"/>
              <a:t>server.</a:t>
            </a:r>
          </a:p>
          <a:p>
            <a:r>
              <a:rPr lang="en-US" altLang="zh-CN" sz="1600" baseline="0" dirty="0" smtClean="0"/>
              <a:t>The</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coordinates</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worker</a:t>
            </a:r>
            <a:r>
              <a:rPr lang="zh-CN" altLang="en-US" sz="1600" baseline="0" dirty="0" smtClean="0"/>
              <a:t> </a:t>
            </a:r>
            <a:r>
              <a:rPr lang="en-US" altLang="zh-CN" sz="1600" baseline="0" dirty="0" smtClean="0"/>
              <a:t>nodes.</a:t>
            </a:r>
          </a:p>
          <a:p>
            <a:r>
              <a:rPr lang="en-US" altLang="zh-CN" sz="1600" baseline="0" dirty="0" smtClean="0"/>
              <a:t>-----</a:t>
            </a:r>
          </a:p>
          <a:p>
            <a:r>
              <a:rPr lang="en-US" altLang="zh-CN" sz="1600" baseline="0" dirty="0" smtClean="0"/>
              <a:t>Data</a:t>
            </a:r>
            <a:r>
              <a:rPr lang="zh-CN" altLang="en-US" sz="1600" baseline="0" dirty="0" smtClean="0"/>
              <a:t> </a:t>
            </a:r>
            <a:r>
              <a:rPr lang="en-US" altLang="zh-CN" sz="1600" baseline="0" dirty="0" smtClean="0"/>
              <a:t>are</a:t>
            </a:r>
            <a:r>
              <a:rPr lang="zh-CN" altLang="en-US" sz="1600" baseline="0" dirty="0" smtClean="0"/>
              <a:t> </a:t>
            </a:r>
            <a:r>
              <a:rPr lang="en-US" altLang="zh-CN" sz="1600" baseline="0" dirty="0" smtClean="0"/>
              <a:t>partitioned</a:t>
            </a:r>
            <a:r>
              <a:rPr lang="zh-CN" altLang="en-US" sz="1600" baseline="0" dirty="0" smtClean="0"/>
              <a:t> </a:t>
            </a:r>
            <a:r>
              <a:rPr lang="en-US" altLang="zh-CN" sz="1600" baseline="0" dirty="0" smtClean="0"/>
              <a:t>among</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workers.</a:t>
            </a:r>
          </a:p>
          <a:p>
            <a:r>
              <a:rPr lang="en-US" altLang="zh-CN" sz="1600" baseline="0" dirty="0" smtClean="0"/>
              <a:t>Workers</a:t>
            </a:r>
            <a:r>
              <a:rPr lang="zh-CN" altLang="en-US" sz="1600" baseline="0" dirty="0" smtClean="0"/>
              <a:t> </a:t>
            </a:r>
            <a:r>
              <a:rPr lang="en-US" altLang="zh-CN" sz="1600" baseline="0" dirty="0" smtClean="0"/>
              <a:t>compute</a:t>
            </a:r>
            <a:r>
              <a:rPr lang="zh-CN" altLang="en-US" sz="1600" baseline="0" dirty="0" smtClean="0"/>
              <a:t> </a:t>
            </a:r>
            <a:r>
              <a:rPr lang="en-US" altLang="zh-CN" sz="1600" baseline="0" dirty="0" smtClean="0"/>
              <a:t>gradients</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send</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gradients</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server.</a:t>
            </a:r>
          </a:p>
          <a:p>
            <a:r>
              <a:rPr lang="en-US" altLang="zh-CN" sz="1600" baseline="0" dirty="0" smtClean="0"/>
              <a:t>------</a:t>
            </a:r>
          </a:p>
          <a:p>
            <a:r>
              <a:rPr lang="en-US" altLang="zh-CN" sz="1600" baseline="0" dirty="0" smtClean="0"/>
              <a:t>The</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update</a:t>
            </a:r>
            <a:r>
              <a:rPr lang="zh-CN" altLang="en-US" sz="1600" baseline="0" dirty="0" smtClean="0"/>
              <a:t> </a:t>
            </a:r>
            <a:r>
              <a:rPr lang="en-US" altLang="zh-CN" sz="1600" baseline="0" dirty="0" smtClean="0"/>
              <a:t>parameters</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send</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latest</a:t>
            </a:r>
            <a:r>
              <a:rPr lang="zh-CN" altLang="en-US" sz="1600" baseline="0" dirty="0" smtClean="0"/>
              <a:t> </a:t>
            </a:r>
            <a:r>
              <a:rPr lang="en-US" altLang="zh-CN" sz="1600" baseline="0" dirty="0" smtClean="0"/>
              <a:t>parameters</a:t>
            </a:r>
            <a:r>
              <a:rPr lang="zh-CN" altLang="en-US" sz="1600" baseline="0" dirty="0" smtClean="0"/>
              <a:t> </a:t>
            </a:r>
            <a:r>
              <a:rPr lang="en-US" altLang="zh-CN" sz="1600" baseline="0" dirty="0" smtClean="0"/>
              <a:t>back</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workers.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r>
              <a:rPr lang="en-US" altLang="zh-CN" sz="1600" baseline="0" dirty="0" smtClean="0"/>
              <a:t>This</a:t>
            </a:r>
            <a:r>
              <a:rPr lang="zh-CN" altLang="en-US" sz="1600" baseline="0" dirty="0" smtClean="0"/>
              <a:t> </a:t>
            </a:r>
            <a:r>
              <a:rPr lang="en-US" altLang="zh-CN" sz="1600" baseline="0" dirty="0" smtClean="0"/>
              <a:t>looks</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same</a:t>
            </a:r>
            <a:r>
              <a:rPr lang="zh-CN" altLang="en-US" sz="1600" baseline="0" dirty="0" smtClean="0"/>
              <a:t> </a:t>
            </a:r>
            <a:r>
              <a:rPr lang="en-US" altLang="zh-CN" sz="1600" baseline="0" dirty="0" smtClean="0"/>
              <a:t>as</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MapReduce</a:t>
            </a:r>
            <a:r>
              <a:rPr lang="zh-CN" altLang="en-US" sz="1600" baseline="0" dirty="0" smtClean="0"/>
              <a:t> </a:t>
            </a:r>
            <a:r>
              <a:rPr lang="en-US" altLang="zh-CN" sz="1600" baseline="0" dirty="0" smtClean="0"/>
              <a:t>programming</a:t>
            </a:r>
            <a:r>
              <a:rPr lang="zh-CN" altLang="en-US" sz="1600" baseline="0" dirty="0" smtClean="0"/>
              <a:t> </a:t>
            </a:r>
            <a:r>
              <a:rPr lang="en-US" altLang="zh-CN" sz="1600" baseline="0" dirty="0" smtClean="0"/>
              <a:t>model.</a:t>
            </a:r>
          </a:p>
          <a:p>
            <a:r>
              <a:rPr lang="en-US" altLang="zh-CN" sz="1600" baseline="0" dirty="0" smtClean="0"/>
              <a:t>But</a:t>
            </a:r>
            <a:r>
              <a:rPr lang="zh-CN" altLang="en-US" sz="1600" baseline="0" dirty="0" smtClean="0"/>
              <a:t> </a:t>
            </a:r>
            <a:r>
              <a:rPr lang="en-US" altLang="zh-CN" sz="1600" baseline="0" dirty="0" smtClean="0"/>
              <a:t>there</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major</a:t>
            </a:r>
            <a:r>
              <a:rPr lang="zh-CN" altLang="en-US" sz="1600" baseline="0" dirty="0" smtClean="0"/>
              <a:t> </a:t>
            </a:r>
            <a:r>
              <a:rPr lang="en-US" altLang="zh-CN" sz="1600" baseline="0" dirty="0" smtClean="0"/>
              <a:t>difference.</a:t>
            </a:r>
          </a:p>
          <a:p>
            <a:r>
              <a:rPr lang="en-US" altLang="zh-CN" sz="1600" baseline="0" dirty="0" smtClean="0"/>
              <a:t>The</a:t>
            </a:r>
            <a:r>
              <a:rPr lang="zh-CN" altLang="en-US" sz="1600" baseline="0" dirty="0" smtClean="0"/>
              <a:t> </a:t>
            </a:r>
            <a:r>
              <a:rPr lang="en-US" altLang="zh-CN" sz="1600" baseline="0" dirty="0" smtClean="0"/>
              <a:t>difference</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synchronization.</a:t>
            </a:r>
          </a:p>
          <a:p>
            <a:r>
              <a:rPr lang="en-US" altLang="zh-CN" sz="1600" baseline="0" dirty="0" smtClean="0"/>
              <a:t>Parameter</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does</a:t>
            </a:r>
            <a:r>
              <a:rPr lang="zh-CN" altLang="en-US" sz="1600" baseline="0" dirty="0" smtClean="0"/>
              <a:t> </a:t>
            </a:r>
            <a:r>
              <a:rPr lang="en-US" altLang="zh-CN" sz="1600" baseline="0" dirty="0" smtClean="0"/>
              <a:t>not</a:t>
            </a:r>
            <a:r>
              <a:rPr lang="zh-CN" altLang="en-US" sz="1600" baseline="0" dirty="0" smtClean="0"/>
              <a:t> </a:t>
            </a:r>
            <a:r>
              <a:rPr lang="en-US" altLang="zh-CN" sz="1600" baseline="0" dirty="0" smtClean="0"/>
              <a:t>perform</a:t>
            </a:r>
            <a:r>
              <a:rPr lang="zh-CN" altLang="en-US" sz="1600" baseline="0" dirty="0" smtClean="0"/>
              <a:t> </a:t>
            </a:r>
            <a:r>
              <a:rPr lang="en-US" altLang="zh-CN" sz="1600" baseline="0" dirty="0" smtClean="0"/>
              <a:t>synchronization.</a:t>
            </a:r>
          </a:p>
          <a:p>
            <a:r>
              <a:rPr lang="en-US" altLang="zh-CN" sz="1600" baseline="0" dirty="0" smtClean="0"/>
              <a:t>------</a:t>
            </a:r>
          </a:p>
          <a:p>
            <a:r>
              <a:rPr lang="en-US" altLang="zh-CN" sz="1600" baseline="0" dirty="0" smtClean="0"/>
              <a:t>Here,</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can</a:t>
            </a:r>
            <a:r>
              <a:rPr lang="zh-CN" altLang="en-US" sz="1600" baseline="0" dirty="0" smtClean="0"/>
              <a:t> </a:t>
            </a:r>
            <a:r>
              <a:rPr lang="en-US" altLang="zh-CN" sz="1600" baseline="0" dirty="0" smtClean="0"/>
              <a:t>communication</a:t>
            </a:r>
            <a:r>
              <a:rPr lang="zh-CN" altLang="en-US" sz="1600" baseline="0" dirty="0" smtClean="0"/>
              <a:t> </a:t>
            </a:r>
            <a:r>
              <a:rPr lang="en-US" altLang="zh-CN" sz="1600" baseline="0" dirty="0" smtClean="0"/>
              <a:t>with</a:t>
            </a:r>
            <a:r>
              <a:rPr lang="zh-CN" altLang="en-US" sz="1600" baseline="0" dirty="0" smtClean="0"/>
              <a:t> </a:t>
            </a:r>
            <a:r>
              <a:rPr lang="en-US" altLang="zh-CN" sz="1600" baseline="0" dirty="0" smtClean="0"/>
              <a:t>each</a:t>
            </a:r>
            <a:r>
              <a:rPr lang="zh-CN" altLang="en-US" sz="1600" baseline="0" dirty="0" smtClean="0"/>
              <a:t> </a:t>
            </a:r>
            <a:r>
              <a:rPr lang="en-US" altLang="zh-CN" sz="1600" baseline="0" dirty="0" smtClean="0"/>
              <a:t>individual</a:t>
            </a:r>
            <a:r>
              <a:rPr lang="zh-CN" altLang="en-US" sz="1600" baseline="0" dirty="0" smtClean="0"/>
              <a:t> </a:t>
            </a:r>
            <a:r>
              <a:rPr lang="en-US" altLang="zh-CN" sz="1600" baseline="0" dirty="0" smtClean="0"/>
              <a:t>worker</a:t>
            </a:r>
            <a:r>
              <a:rPr lang="zh-CN" altLang="en-US" sz="1600" baseline="0" dirty="0" smtClean="0"/>
              <a:t> </a:t>
            </a:r>
            <a:r>
              <a:rPr lang="en-US" altLang="zh-CN" sz="1600" baseline="0" dirty="0" smtClean="0"/>
              <a:t>node.</a:t>
            </a:r>
          </a:p>
          <a:p>
            <a:r>
              <a:rPr lang="en-US" altLang="zh-CN" sz="1600" dirty="0" smtClean="0"/>
              <a:t>In</a:t>
            </a:r>
            <a:r>
              <a:rPr lang="zh-CN" altLang="en-US" sz="1600" dirty="0" smtClean="0"/>
              <a:t> </a:t>
            </a:r>
            <a:r>
              <a:rPr lang="en-US" altLang="zh-CN" sz="1600" dirty="0" smtClean="0"/>
              <a:t>comparison,</a:t>
            </a:r>
            <a:r>
              <a:rPr lang="zh-CN" altLang="en-US" sz="1600" baseline="0" dirty="0" smtClean="0"/>
              <a:t> </a:t>
            </a:r>
            <a:r>
              <a:rPr lang="en-US" altLang="zh-CN" sz="1600" baseline="0" dirty="0" smtClean="0"/>
              <a:t>MapReduce</a:t>
            </a:r>
            <a:r>
              <a:rPr lang="zh-CN" altLang="en-US" sz="1600" baseline="0" dirty="0" smtClean="0"/>
              <a:t> </a:t>
            </a:r>
            <a:r>
              <a:rPr lang="en-US" altLang="zh-CN" sz="1600" baseline="0" dirty="0" smtClean="0"/>
              <a:t>performs</a:t>
            </a:r>
            <a:r>
              <a:rPr lang="zh-CN" altLang="en-US" sz="1600" baseline="0" dirty="0" smtClean="0"/>
              <a:t> </a:t>
            </a:r>
            <a:r>
              <a:rPr lang="en-US" altLang="zh-CN" sz="1600" baseline="0" dirty="0" smtClean="0"/>
              <a:t>one-to-all</a:t>
            </a:r>
            <a:r>
              <a:rPr lang="zh-CN" altLang="en-US" sz="1600" baseline="0" dirty="0" smtClean="0"/>
              <a:t> </a:t>
            </a:r>
            <a:r>
              <a:rPr lang="en-US" altLang="zh-CN" sz="1600" baseline="0" dirty="0" smtClean="0"/>
              <a:t>or</a:t>
            </a:r>
            <a:r>
              <a:rPr lang="zh-CN" altLang="en-US" sz="1600" baseline="0" dirty="0" smtClean="0"/>
              <a:t> </a:t>
            </a:r>
            <a:r>
              <a:rPr lang="en-US" altLang="zh-CN" sz="1600" baseline="0" dirty="0" smtClean="0"/>
              <a:t>all-to-one</a:t>
            </a:r>
            <a:r>
              <a:rPr lang="zh-CN" altLang="en-US" sz="1600" baseline="0" dirty="0" smtClean="0"/>
              <a:t> </a:t>
            </a:r>
            <a:r>
              <a:rPr lang="en-US" altLang="zh-CN" sz="1600" baseline="0" dirty="0" smtClean="0"/>
              <a:t>communication.</a:t>
            </a:r>
          </a:p>
          <a:p>
            <a:r>
              <a:rPr lang="en-US" altLang="zh-CN" sz="1600" baseline="0" dirty="0" smtClean="0"/>
              <a:t>In</a:t>
            </a:r>
            <a:r>
              <a:rPr lang="zh-CN" altLang="en-US" sz="1600" baseline="0" dirty="0" smtClean="0"/>
              <a:t> </a:t>
            </a:r>
            <a:r>
              <a:rPr lang="en-US" altLang="zh-CN" sz="1600" baseline="0" dirty="0" smtClean="0"/>
              <a:t>MapReduce,</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must</a:t>
            </a:r>
            <a:r>
              <a:rPr lang="zh-CN" altLang="en-US" sz="1600" baseline="0" dirty="0" smtClean="0"/>
              <a:t> </a:t>
            </a:r>
            <a:r>
              <a:rPr lang="en-US" altLang="zh-CN" sz="1600" baseline="0" dirty="0" smtClean="0"/>
              <a:t>broadcast</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same</a:t>
            </a:r>
            <a:r>
              <a:rPr lang="zh-CN" altLang="en-US" sz="1600" baseline="0" dirty="0" smtClean="0"/>
              <a:t> </a:t>
            </a:r>
            <a:r>
              <a:rPr lang="en-US" altLang="zh-CN" sz="1600" baseline="0" dirty="0" smtClean="0"/>
              <a:t>message</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all</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workers</a:t>
            </a:r>
            <a:r>
              <a:rPr lang="zh-CN" altLang="en-US" sz="1600" baseline="0" dirty="0" smtClean="0"/>
              <a:t> </a:t>
            </a:r>
            <a:r>
              <a:rPr lang="en-US" altLang="zh-CN" sz="1600" baseline="0" dirty="0" smtClean="0"/>
              <a:t>at</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same</a:t>
            </a:r>
            <a:r>
              <a:rPr lang="zh-CN" altLang="en-US" sz="1600" baseline="0" dirty="0" smtClean="0"/>
              <a:t> </a:t>
            </a:r>
            <a:r>
              <a:rPr lang="en-US" altLang="zh-CN" sz="1600" baseline="0" dirty="0" smtClean="0"/>
              <a:t>time.</a:t>
            </a:r>
          </a:p>
          <a:p>
            <a:r>
              <a:rPr lang="en-US" altLang="zh-CN" sz="1600" baseline="0" dirty="0" smtClean="0"/>
              <a:t>But</a:t>
            </a:r>
            <a:r>
              <a:rPr lang="zh-CN" altLang="en-US" sz="1600" baseline="0" dirty="0" smtClean="0"/>
              <a:t> </a:t>
            </a:r>
            <a:r>
              <a:rPr lang="en-US" altLang="zh-CN" sz="1600" baseline="0" dirty="0" smtClean="0"/>
              <a:t>here,</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can</a:t>
            </a:r>
            <a:r>
              <a:rPr lang="zh-CN" altLang="en-US" sz="1600" baseline="0" dirty="0" smtClean="0"/>
              <a:t> </a:t>
            </a:r>
            <a:r>
              <a:rPr lang="en-US" altLang="zh-CN" sz="1600" baseline="0" dirty="0" smtClean="0"/>
              <a:t>send</a:t>
            </a:r>
            <a:r>
              <a:rPr lang="zh-CN" altLang="en-US" sz="1600" baseline="0" dirty="0" smtClean="0"/>
              <a:t> </a:t>
            </a:r>
            <a:r>
              <a:rPr lang="en-US" altLang="zh-CN" sz="1600" baseline="0" dirty="0" smtClean="0"/>
              <a:t>different</a:t>
            </a:r>
            <a:r>
              <a:rPr lang="zh-CN" altLang="en-US" sz="1600" baseline="0" dirty="0" smtClean="0"/>
              <a:t> </a:t>
            </a:r>
            <a:r>
              <a:rPr lang="en-US" altLang="zh-CN" sz="1600" baseline="0" dirty="0" smtClean="0"/>
              <a:t>messages</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different</a:t>
            </a:r>
            <a:r>
              <a:rPr lang="zh-CN" altLang="en-US" sz="1600" baseline="0" dirty="0" smtClean="0"/>
              <a:t> </a:t>
            </a:r>
            <a:r>
              <a:rPr lang="en-US" altLang="zh-CN" sz="1600" baseline="0" dirty="0" smtClean="0"/>
              <a:t>workers</a:t>
            </a:r>
            <a:r>
              <a:rPr lang="zh-CN" altLang="en-US" sz="1600" baseline="0" dirty="0" smtClean="0"/>
              <a:t> </a:t>
            </a:r>
            <a:r>
              <a:rPr lang="en-US" altLang="zh-CN" sz="1600" baseline="0" dirty="0" smtClean="0"/>
              <a:t>at</a:t>
            </a:r>
            <a:r>
              <a:rPr lang="zh-CN" altLang="en-US" sz="1600" baseline="0" dirty="0" smtClean="0"/>
              <a:t> </a:t>
            </a:r>
            <a:r>
              <a:rPr lang="en-US" altLang="zh-CN" sz="1600" baseline="0" dirty="0" smtClean="0"/>
              <a:t>any</a:t>
            </a:r>
            <a:r>
              <a:rPr lang="zh-CN" altLang="en-US" sz="1600" baseline="0" dirty="0" smtClean="0"/>
              <a:t> </a:t>
            </a:r>
            <a:r>
              <a:rPr lang="en-US" altLang="zh-CN" sz="1600" baseline="0" dirty="0" smtClean="0"/>
              <a:t>time</a:t>
            </a:r>
            <a:r>
              <a:rPr lang="zh-CN" altLang="en-US" sz="1600" baseline="0" dirty="0" smtClean="0"/>
              <a:t> </a:t>
            </a:r>
            <a:r>
              <a:rPr lang="en-US" altLang="zh-CN" sz="1600" baseline="0" dirty="0" smtClean="0"/>
              <a:t>without</a:t>
            </a:r>
            <a:r>
              <a:rPr lang="zh-CN" altLang="en-US" sz="1600" baseline="0" dirty="0" smtClean="0"/>
              <a:t> </a:t>
            </a:r>
            <a:r>
              <a:rPr lang="en-US" altLang="zh-CN" sz="1600" baseline="0" dirty="0" smtClean="0"/>
              <a:t>waiting.</a:t>
            </a:r>
          </a:p>
          <a:p>
            <a:endParaRPr lang="en-US" altLang="zh-CN" sz="1600" dirty="0" smtClean="0"/>
          </a:p>
          <a:p>
            <a:endParaRPr lang="en-US" altLang="zh-CN" sz="1600" dirty="0" smtClean="0"/>
          </a:p>
          <a:p>
            <a:r>
              <a:rPr lang="en-US" altLang="zh-CN" sz="1600" dirty="0" smtClean="0"/>
              <a:t>Parameter</a:t>
            </a:r>
            <a:r>
              <a:rPr lang="zh-CN" altLang="en-US" sz="1600" dirty="0" smtClean="0"/>
              <a:t> </a:t>
            </a:r>
            <a:r>
              <a:rPr lang="en-US" altLang="zh-CN" sz="1600" dirty="0" smtClean="0"/>
              <a:t>Server</a:t>
            </a:r>
            <a:r>
              <a:rPr lang="zh-CN" altLang="en-US" sz="1600" dirty="0" smtClean="0"/>
              <a:t>还是</a:t>
            </a:r>
            <a:r>
              <a:rPr lang="en-US" altLang="zh-CN" sz="1600" dirty="0" smtClean="0"/>
              <a:t>client-server</a:t>
            </a:r>
            <a:r>
              <a:rPr lang="zh-CN" altLang="en-US" sz="1600" dirty="0" smtClean="0"/>
              <a:t>架构。</a:t>
            </a:r>
            <a:endParaRPr lang="en-US" altLang="zh-CN" sz="1600" dirty="0" smtClean="0"/>
          </a:p>
          <a:p>
            <a:r>
              <a:rPr lang="zh-CN" altLang="en-US" sz="1600" dirty="0" smtClean="0"/>
              <a:t>有多个节点，其中一个或几个节点作为</a:t>
            </a:r>
            <a:r>
              <a:rPr lang="en-US" altLang="zh-CN" sz="1600" dirty="0" smtClean="0"/>
              <a:t>server</a:t>
            </a:r>
            <a:r>
              <a:rPr lang="zh-CN" altLang="en-US" sz="1600" dirty="0" smtClean="0"/>
              <a:t>，用来协调其他的节点。</a:t>
            </a:r>
            <a:endParaRPr lang="en-US" altLang="zh-CN" sz="1600" dirty="0" smtClean="0"/>
          </a:p>
          <a:p>
            <a:r>
              <a:rPr lang="zh-CN" altLang="en-US" sz="1600" dirty="0" smtClean="0"/>
              <a:t>其他的节点作为</a:t>
            </a:r>
            <a:r>
              <a:rPr lang="en-US" altLang="zh-CN" sz="1600" dirty="0" smtClean="0"/>
              <a:t>worker</a:t>
            </a:r>
            <a:r>
              <a:rPr lang="zh-CN" altLang="en-US" sz="1600" dirty="0" smtClean="0"/>
              <a:t>，用来做计算。计算几乎都是</a:t>
            </a:r>
            <a:r>
              <a:rPr lang="en-US" altLang="zh-CN" sz="1600" dirty="0" smtClean="0"/>
              <a:t>worker</a:t>
            </a:r>
            <a:r>
              <a:rPr lang="zh-CN" altLang="en-US" sz="1600" dirty="0" smtClean="0"/>
              <a:t>做的。</a:t>
            </a:r>
            <a:endParaRPr lang="en-US" altLang="zh-CN" sz="1600" dirty="0" smtClean="0"/>
          </a:p>
          <a:p>
            <a:r>
              <a:rPr lang="en-US" altLang="zh-CN" sz="1600" dirty="0" smtClean="0"/>
              <a:t>---</a:t>
            </a:r>
          </a:p>
          <a:p>
            <a:r>
              <a:rPr lang="en-US" altLang="zh-CN" sz="1600" dirty="0" smtClean="0"/>
              <a:t>worker</a:t>
            </a:r>
            <a:r>
              <a:rPr lang="zh-CN" altLang="en-US" sz="1600" dirty="0" smtClean="0"/>
              <a:t>算梯度，</a:t>
            </a:r>
            <a:r>
              <a:rPr lang="en-US" altLang="zh-CN" sz="1600" dirty="0" smtClean="0"/>
              <a:t>server</a:t>
            </a:r>
            <a:r>
              <a:rPr lang="zh-CN" altLang="en-US" sz="1600" dirty="0" smtClean="0"/>
              <a:t>来更新模型参数。</a:t>
            </a:r>
            <a:endParaRPr lang="en-US" altLang="zh-CN" sz="1600" dirty="0" smtClean="0"/>
          </a:p>
          <a:p>
            <a:r>
              <a:rPr lang="en-US" altLang="zh-CN" sz="1600" dirty="0" smtClean="0"/>
              <a:t>Worker</a:t>
            </a:r>
            <a:r>
              <a:rPr lang="zh-CN" altLang="en-US" sz="1600" dirty="0" smtClean="0"/>
              <a:t>和</a:t>
            </a:r>
            <a:r>
              <a:rPr lang="en-US" altLang="zh-CN" sz="1600" dirty="0" smtClean="0"/>
              <a:t>Server</a:t>
            </a:r>
            <a:r>
              <a:rPr lang="zh-CN" altLang="en-US" sz="1600" dirty="0" smtClean="0"/>
              <a:t>之间可以通信。</a:t>
            </a:r>
            <a:endParaRPr lang="en-US" altLang="zh-CN" sz="1600" dirty="0" smtClean="0"/>
          </a:p>
          <a:p>
            <a:r>
              <a:rPr lang="en-US" altLang="zh-CN" sz="1600" dirty="0" smtClean="0"/>
              <a:t>Server</a:t>
            </a:r>
            <a:r>
              <a:rPr lang="zh-CN" altLang="en-US" sz="1600" dirty="0" smtClean="0"/>
              <a:t>把最新模型参数发给</a:t>
            </a:r>
            <a:r>
              <a:rPr lang="en-US" altLang="zh-CN" sz="1600" dirty="0" smtClean="0"/>
              <a:t>worker</a:t>
            </a:r>
            <a:r>
              <a:rPr lang="zh-CN" altLang="en-US" sz="1600" dirty="0" smtClean="0"/>
              <a:t>。</a:t>
            </a:r>
            <a:endParaRPr lang="en-US" altLang="zh-CN" sz="1600" dirty="0" smtClean="0"/>
          </a:p>
          <a:p>
            <a:r>
              <a:rPr lang="en-US" altLang="zh-CN" sz="1600" dirty="0" smtClean="0"/>
              <a:t>Worker</a:t>
            </a:r>
            <a:r>
              <a:rPr lang="zh-CN" altLang="en-US" sz="1600" dirty="0" smtClean="0"/>
              <a:t>把计算出的梯度发回</a:t>
            </a:r>
            <a:r>
              <a:rPr lang="en-US" altLang="zh-CN" sz="1600" dirty="0" smtClean="0"/>
              <a:t>Server</a:t>
            </a:r>
            <a:r>
              <a:rPr lang="zh-CN" altLang="en-US" sz="1600" dirty="0" smtClean="0"/>
              <a:t>。</a:t>
            </a:r>
            <a:endParaRPr lang="en-US" altLang="zh-CN" sz="1600" dirty="0" smtClean="0"/>
          </a:p>
          <a:p>
            <a:r>
              <a:rPr lang="en-US" altLang="zh-CN" sz="1600" dirty="0" smtClean="0"/>
              <a:t>-----</a:t>
            </a:r>
          </a:p>
          <a:p>
            <a:r>
              <a:rPr lang="zh-CN" altLang="en-US" sz="1600" dirty="0" smtClean="0"/>
              <a:t>其实</a:t>
            </a:r>
            <a:r>
              <a:rPr lang="en-US" altLang="zh-CN" sz="1600" dirty="0" smtClean="0"/>
              <a:t>Parameter</a:t>
            </a:r>
            <a:r>
              <a:rPr lang="zh-CN" altLang="en-US" sz="1600" dirty="0" smtClean="0"/>
              <a:t> </a:t>
            </a:r>
            <a:r>
              <a:rPr lang="en-US" altLang="zh-CN" sz="1600" dirty="0" smtClean="0"/>
              <a:t>Server</a:t>
            </a:r>
            <a:r>
              <a:rPr lang="zh-CN" altLang="en-US" sz="1600" dirty="0" smtClean="0"/>
              <a:t>看起来跟</a:t>
            </a:r>
            <a:r>
              <a:rPr lang="en-US" altLang="zh-CN" sz="1600" dirty="0" smtClean="0"/>
              <a:t>MapReduce</a:t>
            </a:r>
            <a:r>
              <a:rPr lang="zh-CN" altLang="en-US" sz="1600" dirty="0" smtClean="0"/>
              <a:t>还是很像的。主要区别在于同步和异步。</a:t>
            </a:r>
            <a:endParaRPr lang="en-US" sz="1600" dirty="0"/>
          </a:p>
        </p:txBody>
      </p:sp>
      <p:sp>
        <p:nvSpPr>
          <p:cNvPr id="4" name="Slide Number Placeholder 3"/>
          <p:cNvSpPr>
            <a:spLocks noGrp="1"/>
          </p:cNvSpPr>
          <p:nvPr>
            <p:ph type="sldNum" sz="quarter" idx="10"/>
          </p:nvPr>
        </p:nvSpPr>
        <p:spPr/>
        <p:txBody>
          <a:bodyPr/>
          <a:lstStyle/>
          <a:p>
            <a:fld id="{9D1F8700-0BCC-BB42-8973-85E47E56BF7B}" type="slidenum">
              <a:rPr lang="en-US" smtClean="0"/>
              <a:t>3</a:t>
            </a:fld>
            <a:endParaRPr lang="en-US"/>
          </a:p>
        </p:txBody>
      </p:sp>
    </p:spTree>
    <p:extLst>
      <p:ext uri="{BB962C8B-B14F-4D97-AF65-F5344CB8AC3E}">
        <p14:creationId xmlns:p14="http://schemas.microsoft.com/office/powerpoint/2010/main" val="236367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The</a:t>
            </a:r>
            <a:r>
              <a:rPr lang="zh-CN" altLang="en-US" sz="1600" dirty="0" smtClean="0"/>
              <a:t> </a:t>
            </a:r>
            <a:r>
              <a:rPr lang="en-US" altLang="zh-CN" sz="1600" dirty="0" smtClean="0"/>
              <a:t>last</a:t>
            </a:r>
            <a:r>
              <a:rPr lang="zh-CN" altLang="en-US" sz="1600" dirty="0" smtClean="0"/>
              <a:t> </a:t>
            </a:r>
            <a:r>
              <a:rPr lang="en-US" altLang="zh-CN" sz="1600" dirty="0" smtClean="0"/>
              <a:t>concept</a:t>
            </a:r>
            <a:r>
              <a:rPr lang="zh-CN" altLang="en-US" sz="1600" dirty="0" smtClean="0"/>
              <a:t> </a:t>
            </a:r>
            <a:r>
              <a:rPr lang="en-US" altLang="zh-CN" sz="1600" dirty="0" smtClean="0"/>
              <a:t>is</a:t>
            </a:r>
            <a:r>
              <a:rPr lang="zh-CN" altLang="en-US" sz="1600" dirty="0" smtClean="0"/>
              <a:t> </a:t>
            </a:r>
            <a:r>
              <a:rPr lang="en-US" altLang="zh-CN" sz="1600" dirty="0" smtClean="0"/>
              <a:t>parallelism.</a:t>
            </a:r>
          </a:p>
          <a:p>
            <a:r>
              <a:rPr lang="en-US" altLang="zh-CN" sz="1600" dirty="0" smtClean="0"/>
              <a:t>There</a:t>
            </a:r>
            <a:r>
              <a:rPr lang="zh-CN" altLang="en-US" sz="1600" dirty="0" smtClean="0"/>
              <a:t> </a:t>
            </a:r>
            <a:r>
              <a:rPr lang="en-US" altLang="zh-CN" sz="1600" dirty="0" smtClean="0"/>
              <a:t>are</a:t>
            </a:r>
            <a:r>
              <a:rPr lang="zh-CN" altLang="en-US" sz="1600" dirty="0" smtClean="0"/>
              <a:t> </a:t>
            </a:r>
            <a:r>
              <a:rPr lang="en-US" altLang="zh-CN" sz="1600" dirty="0" smtClean="0"/>
              <a:t>mainly</a:t>
            </a:r>
            <a:r>
              <a:rPr lang="zh-CN" altLang="en-US" sz="1600" baseline="0" dirty="0" smtClean="0"/>
              <a:t> </a:t>
            </a:r>
            <a:r>
              <a:rPr lang="en-US" altLang="zh-CN" sz="1600" baseline="0" dirty="0" smtClean="0"/>
              <a:t>two</a:t>
            </a:r>
            <a:r>
              <a:rPr lang="zh-CN" altLang="en-US" sz="1600" baseline="0" dirty="0" smtClean="0"/>
              <a:t> </a:t>
            </a:r>
            <a:r>
              <a:rPr lang="en-US" altLang="zh-CN" sz="1600" baseline="0" dirty="0" smtClean="0"/>
              <a:t>ways:</a:t>
            </a:r>
            <a:r>
              <a:rPr lang="zh-CN" altLang="en-US" sz="1600" baseline="0" dirty="0" smtClean="0"/>
              <a:t> </a:t>
            </a:r>
            <a:r>
              <a:rPr lang="en-US" altLang="zh-CN" sz="1600" dirty="0" smtClean="0"/>
              <a:t>data</a:t>
            </a:r>
            <a:r>
              <a:rPr lang="zh-CN" altLang="en-US" sz="1600" dirty="0" smtClean="0"/>
              <a:t> </a:t>
            </a:r>
            <a:r>
              <a:rPr lang="en-US" altLang="zh-CN" sz="1600" dirty="0" smtClean="0"/>
              <a:t>parallelism</a:t>
            </a:r>
            <a:r>
              <a:rPr lang="zh-CN" altLang="en-US" sz="1600" dirty="0" smtClean="0"/>
              <a:t> </a:t>
            </a:r>
            <a:r>
              <a:rPr lang="en-US" altLang="zh-CN" sz="1600" dirty="0" smtClean="0"/>
              <a:t>and</a:t>
            </a:r>
            <a:r>
              <a:rPr lang="zh-CN" altLang="en-US" sz="1600" dirty="0" smtClean="0"/>
              <a:t> </a:t>
            </a:r>
            <a:r>
              <a:rPr lang="en-US" altLang="zh-CN" sz="1600" dirty="0" smtClean="0"/>
              <a:t>model</a:t>
            </a:r>
            <a:r>
              <a:rPr lang="zh-CN" altLang="en-US" sz="1600" dirty="0" smtClean="0"/>
              <a:t> </a:t>
            </a:r>
            <a:r>
              <a:rPr lang="en-US" altLang="zh-CN" sz="1600" dirty="0" smtClean="0"/>
              <a:t>parallelism</a:t>
            </a:r>
            <a:r>
              <a:rPr lang="zh-CN" altLang="en-US" sz="1600" dirty="0" smtClean="0"/>
              <a:t> </a:t>
            </a:r>
            <a:r>
              <a:rPr lang="en-US" altLang="zh-CN" sz="1600" dirty="0" smtClean="0"/>
              <a:t>.</a:t>
            </a:r>
          </a:p>
          <a:p>
            <a:r>
              <a:rPr lang="en-US" altLang="zh-CN" sz="1600" dirty="0" smtClean="0"/>
              <a:t>I</a:t>
            </a:r>
            <a:r>
              <a:rPr lang="zh-CN" altLang="en-US" sz="1600" dirty="0" smtClean="0"/>
              <a:t> </a:t>
            </a:r>
            <a:r>
              <a:rPr lang="en-US" altLang="zh-CN" sz="1600" dirty="0" smtClean="0"/>
              <a:t>have</a:t>
            </a:r>
            <a:r>
              <a:rPr lang="zh-CN" altLang="en-US" sz="1600" dirty="0" smtClean="0"/>
              <a:t> </a:t>
            </a:r>
            <a:r>
              <a:rPr lang="en-US" altLang="zh-CN" sz="1600" dirty="0" smtClean="0"/>
              <a:t>taught</a:t>
            </a:r>
            <a:r>
              <a:rPr lang="zh-CN" altLang="en-US" sz="1600" dirty="0" smtClean="0"/>
              <a:t> </a:t>
            </a:r>
            <a:r>
              <a:rPr lang="en-US" altLang="zh-CN" sz="1600" dirty="0" smtClean="0"/>
              <a:t>only</a:t>
            </a:r>
            <a:r>
              <a:rPr lang="zh-CN" altLang="en-US" sz="1600" dirty="0" smtClean="0"/>
              <a:t> </a:t>
            </a:r>
            <a:r>
              <a:rPr lang="en-US" altLang="zh-CN" sz="1600" dirty="0" smtClean="0"/>
              <a:t>data</a:t>
            </a:r>
            <a:r>
              <a:rPr lang="zh-CN" altLang="en-US" sz="1600" dirty="0" smtClean="0"/>
              <a:t> </a:t>
            </a:r>
            <a:r>
              <a:rPr lang="en-US" altLang="zh-CN" sz="1600" dirty="0" smtClean="0"/>
              <a:t>parallelism</a:t>
            </a:r>
            <a:r>
              <a:rPr lang="zh-CN" altLang="en-US" sz="1600" baseline="0" dirty="0" smtClean="0"/>
              <a:t> </a:t>
            </a:r>
            <a:r>
              <a:rPr lang="en-US" altLang="zh-CN" sz="1600" baseline="0" dirty="0" smtClean="0"/>
              <a:t>which</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easy</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understand.</a:t>
            </a:r>
          </a:p>
          <a:p>
            <a:r>
              <a:rPr lang="en-US" altLang="zh-CN" sz="1600" baseline="0" dirty="0" smtClean="0"/>
              <a:t>--------</a:t>
            </a:r>
          </a:p>
          <a:p>
            <a:r>
              <a:rPr lang="en-US" altLang="zh-CN" sz="1600" baseline="0" dirty="0" smtClean="0"/>
              <a:t>Suppose</a:t>
            </a:r>
            <a:r>
              <a:rPr lang="zh-CN" altLang="en-US" sz="1600" baseline="0" dirty="0" smtClean="0"/>
              <a:t> </a:t>
            </a:r>
            <a:r>
              <a:rPr lang="en-US" altLang="zh-CN" sz="1600" baseline="0" dirty="0" smtClean="0"/>
              <a:t>we</a:t>
            </a:r>
            <a:r>
              <a:rPr lang="zh-CN" altLang="en-US" sz="1600" baseline="0" dirty="0" smtClean="0"/>
              <a:t> </a:t>
            </a:r>
            <a:r>
              <a:rPr lang="en-US" altLang="zh-CN" sz="1600" baseline="0" dirty="0" smtClean="0"/>
              <a:t>have</a:t>
            </a:r>
            <a:r>
              <a:rPr lang="zh-CN" altLang="en-US" sz="1600" baseline="0" dirty="0" smtClean="0"/>
              <a:t> </a:t>
            </a:r>
            <a:r>
              <a:rPr lang="en-US" altLang="zh-CN" sz="1600" baseline="0" dirty="0" smtClean="0"/>
              <a:t>1000</a:t>
            </a:r>
            <a:r>
              <a:rPr lang="zh-CN" altLang="en-US" sz="1600" baseline="0" dirty="0" smtClean="0"/>
              <a:t> </a:t>
            </a:r>
            <a:r>
              <a:rPr lang="en-US" altLang="zh-CN" sz="1600" baseline="0" dirty="0" smtClean="0"/>
              <a:t>samples</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10</a:t>
            </a:r>
            <a:r>
              <a:rPr lang="zh-CN" altLang="en-US" sz="1600" baseline="0" dirty="0" smtClean="0"/>
              <a:t> </a:t>
            </a:r>
            <a:r>
              <a:rPr lang="en-US" altLang="zh-CN" sz="1600" baseline="0" dirty="0" smtClean="0"/>
              <a:t>workers.</a:t>
            </a:r>
          </a:p>
          <a:p>
            <a:r>
              <a:rPr lang="en-US" altLang="zh-CN" sz="1600" baseline="0" dirty="0" smtClean="0"/>
              <a:t>We</a:t>
            </a:r>
            <a:r>
              <a:rPr lang="zh-CN" altLang="en-US" sz="1600" baseline="0" dirty="0" smtClean="0"/>
              <a:t> </a:t>
            </a:r>
            <a:r>
              <a:rPr lang="en-US" altLang="zh-CN" sz="1600" baseline="0" dirty="0" smtClean="0"/>
              <a:t>partition</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1000</a:t>
            </a:r>
            <a:r>
              <a:rPr lang="zh-CN" altLang="en-US" sz="1600" baseline="0" dirty="0" smtClean="0"/>
              <a:t> </a:t>
            </a:r>
            <a:r>
              <a:rPr lang="en-US" altLang="zh-CN" sz="1600" baseline="0" dirty="0" smtClean="0"/>
              <a:t>samples</a:t>
            </a:r>
            <a:r>
              <a:rPr lang="zh-CN" altLang="en-US" sz="1600" baseline="0" dirty="0" smtClean="0"/>
              <a:t> </a:t>
            </a:r>
            <a:r>
              <a:rPr lang="en-US" altLang="zh-CN" sz="1600" baseline="0" dirty="0" smtClean="0"/>
              <a:t>among</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10</a:t>
            </a:r>
            <a:r>
              <a:rPr lang="zh-CN" altLang="en-US" sz="1600" baseline="0" dirty="0" smtClean="0"/>
              <a:t> </a:t>
            </a:r>
            <a:r>
              <a:rPr lang="en-US" altLang="zh-CN" sz="1600" baseline="0" dirty="0" smtClean="0"/>
              <a:t>workers,</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every</a:t>
            </a:r>
            <a:r>
              <a:rPr lang="zh-CN" altLang="en-US" sz="1600" baseline="0" dirty="0" smtClean="0"/>
              <a:t> </a:t>
            </a:r>
            <a:r>
              <a:rPr lang="en-US" altLang="zh-CN" sz="1600" baseline="0" dirty="0" smtClean="0"/>
              <a:t>worker</a:t>
            </a:r>
            <a:r>
              <a:rPr lang="zh-CN" altLang="en-US" sz="1600" baseline="0" dirty="0" smtClean="0"/>
              <a:t> </a:t>
            </a:r>
            <a:r>
              <a:rPr lang="en-US" altLang="zh-CN" sz="1600" baseline="0" dirty="0" smtClean="0"/>
              <a:t>holds</a:t>
            </a:r>
            <a:r>
              <a:rPr lang="zh-CN" altLang="en-US" sz="1600" baseline="0" dirty="0" smtClean="0"/>
              <a:t> </a:t>
            </a:r>
            <a:r>
              <a:rPr lang="en-US" altLang="zh-CN" sz="1600" baseline="0" dirty="0" smtClean="0"/>
              <a:t>100</a:t>
            </a:r>
            <a:r>
              <a:rPr lang="zh-CN" altLang="en-US" sz="1600" baseline="0" dirty="0" smtClean="0"/>
              <a:t> </a:t>
            </a:r>
            <a:r>
              <a:rPr lang="en-US" altLang="zh-CN" sz="1600" baseline="0" dirty="0" smtClean="0"/>
              <a:t>samples.</a:t>
            </a:r>
          </a:p>
          <a:p>
            <a:r>
              <a:rPr lang="en-US" altLang="zh-CN" sz="1600" baseline="0" dirty="0" smtClean="0"/>
              <a:t>Every</a:t>
            </a:r>
            <a:r>
              <a:rPr lang="zh-CN" altLang="en-US" sz="1600" baseline="0" dirty="0" smtClean="0"/>
              <a:t> </a:t>
            </a:r>
            <a:r>
              <a:rPr lang="en-US" altLang="zh-CN" sz="1600" baseline="0" dirty="0" smtClean="0"/>
              <a:t>worker</a:t>
            </a:r>
            <a:r>
              <a:rPr lang="zh-CN" altLang="en-US" sz="1600" baseline="0" dirty="0" smtClean="0"/>
              <a:t> </a:t>
            </a:r>
            <a:r>
              <a:rPr lang="en-US" altLang="zh-CN" sz="1600" baseline="0" dirty="0" smtClean="0"/>
              <a:t>just</a:t>
            </a:r>
            <a:r>
              <a:rPr lang="zh-CN" altLang="en-US" sz="1600" baseline="0" dirty="0" smtClean="0"/>
              <a:t> </a:t>
            </a:r>
            <a:r>
              <a:rPr lang="en-US" altLang="zh-CN" sz="1600" baseline="0" dirty="0" smtClean="0"/>
              <a:t>uses</a:t>
            </a:r>
            <a:r>
              <a:rPr lang="zh-CN" altLang="en-US" sz="1600" baseline="0" dirty="0" smtClean="0"/>
              <a:t> </a:t>
            </a:r>
            <a:r>
              <a:rPr lang="en-US" altLang="zh-CN" sz="1600" baseline="0" dirty="0" smtClean="0"/>
              <a:t>its</a:t>
            </a:r>
            <a:r>
              <a:rPr lang="zh-CN" altLang="en-US" sz="1600" baseline="0" dirty="0" smtClean="0"/>
              <a:t> </a:t>
            </a:r>
            <a:r>
              <a:rPr lang="en-US" altLang="zh-CN" sz="1600" baseline="0" dirty="0" smtClean="0"/>
              <a:t>local</a:t>
            </a:r>
            <a:r>
              <a:rPr lang="zh-CN" altLang="en-US" sz="1600" baseline="0" dirty="0" smtClean="0"/>
              <a:t> </a:t>
            </a:r>
            <a:r>
              <a:rPr lang="en-US" altLang="zh-CN" sz="1600" baseline="0" dirty="0" smtClean="0"/>
              <a:t>data</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compute</a:t>
            </a:r>
            <a:r>
              <a:rPr lang="zh-CN" altLang="en-US" sz="1600" baseline="0" dirty="0" smtClean="0"/>
              <a:t> </a:t>
            </a:r>
            <a:r>
              <a:rPr lang="en-US" altLang="zh-CN" sz="1600" baseline="0" dirty="0" smtClean="0"/>
              <a:t>its</a:t>
            </a:r>
            <a:r>
              <a:rPr lang="zh-CN" altLang="en-US" sz="1600" baseline="0" dirty="0" smtClean="0"/>
              <a:t> </a:t>
            </a:r>
            <a:r>
              <a:rPr lang="en-US" altLang="zh-CN" sz="1600" baseline="0" dirty="0" smtClean="0"/>
              <a:t>local</a:t>
            </a:r>
            <a:r>
              <a:rPr lang="zh-CN" altLang="en-US" sz="1600" baseline="0" dirty="0" smtClean="0"/>
              <a:t> </a:t>
            </a:r>
            <a:r>
              <a:rPr lang="en-US" altLang="zh-CN" sz="1600" baseline="0" dirty="0" smtClean="0"/>
              <a:t>gradients.</a:t>
            </a:r>
          </a:p>
          <a:p>
            <a:r>
              <a:rPr lang="en-US" altLang="zh-CN" sz="1600" baseline="0" dirty="0" smtClean="0"/>
              <a:t>It</a:t>
            </a:r>
            <a:r>
              <a:rPr lang="zh-CN" altLang="en-US" sz="1600" baseline="0" dirty="0" smtClean="0"/>
              <a:t> </a:t>
            </a:r>
            <a:r>
              <a:rPr lang="en-US" altLang="zh-CN" sz="1600" baseline="0" dirty="0" smtClean="0"/>
              <a:t>does</a:t>
            </a:r>
            <a:r>
              <a:rPr lang="zh-CN" altLang="en-US" sz="1600" baseline="0" dirty="0" smtClean="0"/>
              <a:t> </a:t>
            </a:r>
            <a:r>
              <a:rPr lang="en-US" altLang="zh-CN" sz="1600" baseline="0" dirty="0" smtClean="0"/>
              <a:t>not</a:t>
            </a:r>
            <a:r>
              <a:rPr lang="zh-CN" altLang="en-US" sz="1600" baseline="0" dirty="0" smtClean="0"/>
              <a:t> </a:t>
            </a:r>
            <a:r>
              <a:rPr lang="en-US" altLang="zh-CN" sz="1600" baseline="0" dirty="0" smtClean="0"/>
              <a:t>see</a:t>
            </a:r>
            <a:r>
              <a:rPr lang="zh-CN" altLang="en-US" sz="1600" baseline="0" dirty="0" smtClean="0"/>
              <a:t> </a:t>
            </a:r>
            <a:r>
              <a:rPr lang="en-US" altLang="zh-CN" sz="1600" baseline="0" dirty="0" smtClean="0"/>
              <a:t>other</a:t>
            </a:r>
            <a:r>
              <a:rPr lang="zh-CN" altLang="en-US" sz="1600" baseline="0" dirty="0" smtClean="0"/>
              <a:t> </a:t>
            </a:r>
            <a:r>
              <a:rPr lang="en-US" altLang="zh-CN" sz="1600" baseline="0" dirty="0" smtClean="0"/>
              <a:t>workers’</a:t>
            </a:r>
            <a:r>
              <a:rPr lang="zh-CN" altLang="en-US" sz="1600" baseline="0" dirty="0" smtClean="0"/>
              <a:t> </a:t>
            </a:r>
            <a:r>
              <a:rPr lang="en-US" altLang="zh-CN" sz="1600" baseline="0" dirty="0" smtClean="0"/>
              <a:t>data.</a:t>
            </a:r>
          </a:p>
          <a:p>
            <a:r>
              <a:rPr lang="en-US" altLang="zh-CN" sz="1600" baseline="0" dirty="0" smtClean="0"/>
              <a:t>---------</a:t>
            </a:r>
          </a:p>
          <a:p>
            <a:r>
              <a:rPr lang="en-US" altLang="zh-CN" sz="1600" baseline="0" dirty="0" smtClean="0"/>
              <a:t>Model</a:t>
            </a:r>
            <a:r>
              <a:rPr lang="zh-CN" altLang="en-US" sz="1600" baseline="0" dirty="0" smtClean="0"/>
              <a:t> </a:t>
            </a:r>
            <a:r>
              <a:rPr lang="en-US" altLang="zh-CN" sz="1600" baseline="0" dirty="0" smtClean="0"/>
              <a:t>parallelism</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opposite</a:t>
            </a:r>
            <a:r>
              <a:rPr lang="zh-CN" altLang="en-US" sz="1600" baseline="0" dirty="0" smtClean="0"/>
              <a:t> </a:t>
            </a:r>
            <a:r>
              <a:rPr lang="en-US" altLang="zh-CN" sz="1600" baseline="0" dirty="0" smtClean="0"/>
              <a:t>of</a:t>
            </a:r>
            <a:r>
              <a:rPr lang="zh-CN" altLang="en-US" sz="1600" baseline="0" dirty="0" smtClean="0"/>
              <a:t> </a:t>
            </a:r>
            <a:r>
              <a:rPr lang="en-US" altLang="zh-CN" sz="1600" baseline="0" dirty="0" smtClean="0"/>
              <a:t>data</a:t>
            </a:r>
            <a:r>
              <a:rPr lang="zh-CN" altLang="en-US" sz="1600" baseline="0" dirty="0" smtClean="0"/>
              <a:t> </a:t>
            </a:r>
            <a:r>
              <a:rPr lang="en-US" altLang="zh-CN" sz="1600" baseline="0" dirty="0" smtClean="0"/>
              <a:t>parallelism.</a:t>
            </a:r>
          </a:p>
          <a:p>
            <a:r>
              <a:rPr lang="en-US" altLang="zh-CN" sz="1600" baseline="0" dirty="0" smtClean="0"/>
              <a:t>It</a:t>
            </a:r>
            <a:r>
              <a:rPr lang="zh-CN" altLang="en-US" sz="1600" baseline="0" dirty="0" smtClean="0"/>
              <a:t> </a:t>
            </a:r>
            <a:r>
              <a:rPr lang="en-US" altLang="zh-CN" sz="1600" baseline="0" dirty="0" smtClean="0"/>
              <a:t>means</a:t>
            </a:r>
            <a:r>
              <a:rPr lang="zh-CN" altLang="en-US" sz="1600" baseline="0" dirty="0" smtClean="0"/>
              <a:t> </a:t>
            </a:r>
            <a:r>
              <a:rPr lang="en-US" altLang="zh-CN" sz="1600" baseline="0" dirty="0" smtClean="0"/>
              <a:t>partitioning</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model</a:t>
            </a:r>
            <a:r>
              <a:rPr lang="zh-CN" altLang="en-US" sz="1600" baseline="0" dirty="0" smtClean="0"/>
              <a:t> </a:t>
            </a:r>
            <a:r>
              <a:rPr lang="en-US" altLang="zh-CN" sz="1600" baseline="0" dirty="0" smtClean="0"/>
              <a:t>parameters</a:t>
            </a:r>
            <a:r>
              <a:rPr lang="zh-CN" altLang="en-US" sz="1600" baseline="0" dirty="0" smtClean="0"/>
              <a:t> </a:t>
            </a:r>
            <a:r>
              <a:rPr lang="en-US" altLang="zh-CN" sz="1600" baseline="0" dirty="0" smtClean="0"/>
              <a:t>among</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workers.</a:t>
            </a:r>
          </a:p>
          <a:p>
            <a:r>
              <a:rPr lang="en-US" altLang="zh-CN" sz="1600" baseline="0" dirty="0" smtClean="0"/>
              <a:t>One</a:t>
            </a:r>
            <a:r>
              <a:rPr lang="zh-CN" altLang="en-US" sz="1600" baseline="0" dirty="0" smtClean="0"/>
              <a:t> </a:t>
            </a:r>
            <a:r>
              <a:rPr lang="en-US" altLang="zh-CN" sz="1600" baseline="0" dirty="0" smtClean="0"/>
              <a:t>worker</a:t>
            </a:r>
            <a:r>
              <a:rPr lang="zh-CN" altLang="en-US" sz="1600" baseline="0" dirty="0" smtClean="0"/>
              <a:t> </a:t>
            </a:r>
            <a:r>
              <a:rPr lang="en-US" altLang="zh-CN" sz="1600" baseline="0" dirty="0" smtClean="0"/>
              <a:t>has</a:t>
            </a:r>
            <a:r>
              <a:rPr lang="zh-CN" altLang="en-US" sz="1600" baseline="0" dirty="0" smtClean="0"/>
              <a:t> </a:t>
            </a:r>
            <a:r>
              <a:rPr lang="en-US" altLang="zh-CN" sz="1600" baseline="0" dirty="0" smtClean="0"/>
              <a:t>all</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n</a:t>
            </a:r>
            <a:r>
              <a:rPr lang="zh-CN" altLang="en-US" sz="1600" baseline="0" dirty="0" smtClean="0"/>
              <a:t> </a:t>
            </a:r>
            <a:r>
              <a:rPr lang="en-US" altLang="zh-CN" sz="1600" baseline="0" dirty="0" smtClean="0"/>
              <a:t>training</a:t>
            </a:r>
            <a:r>
              <a:rPr lang="zh-CN" altLang="en-US" sz="1600" baseline="0" dirty="0" smtClean="0"/>
              <a:t> </a:t>
            </a:r>
            <a:r>
              <a:rPr lang="en-US" altLang="zh-CN" sz="1600" baseline="0" dirty="0" smtClean="0"/>
              <a:t>samples</a:t>
            </a:r>
            <a:r>
              <a:rPr lang="zh-CN" altLang="en-US" sz="1600" baseline="0" dirty="0" smtClean="0"/>
              <a:t> </a:t>
            </a:r>
            <a:r>
              <a:rPr lang="en-US" altLang="zh-CN" sz="1600" baseline="0" dirty="0" smtClean="0"/>
              <a:t>but</a:t>
            </a:r>
            <a:r>
              <a:rPr lang="zh-CN" altLang="en-US" sz="1600" baseline="0" dirty="0" smtClean="0"/>
              <a:t> </a:t>
            </a:r>
            <a:r>
              <a:rPr lang="en-US" altLang="zh-CN" sz="1600" baseline="0" dirty="0" smtClean="0"/>
              <a:t>only</a:t>
            </a:r>
            <a:r>
              <a:rPr lang="zh-CN" altLang="en-US" sz="1600" baseline="0" dirty="0" smtClean="0"/>
              <a:t> </a:t>
            </a:r>
            <a:r>
              <a:rPr lang="en-US" altLang="zh-CN" sz="1600" baseline="0" dirty="0" smtClean="0"/>
              <a:t>part</a:t>
            </a:r>
            <a:r>
              <a:rPr lang="zh-CN" altLang="en-US" sz="1600" baseline="0" dirty="0" smtClean="0"/>
              <a:t> </a:t>
            </a:r>
            <a:r>
              <a:rPr lang="en-US" altLang="zh-CN" sz="1600" baseline="0" dirty="0" smtClean="0"/>
              <a:t>of</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model</a:t>
            </a:r>
            <a:r>
              <a:rPr lang="zh-CN" altLang="en-US" sz="1600" baseline="0" dirty="0" smtClean="0"/>
              <a:t> </a:t>
            </a:r>
            <a:r>
              <a:rPr lang="en-US" altLang="zh-CN" sz="1600" baseline="0" dirty="0" smtClean="0"/>
              <a:t>parameters.</a:t>
            </a:r>
          </a:p>
          <a:p>
            <a:r>
              <a:rPr lang="en-US" altLang="zh-CN" sz="1600" baseline="0" dirty="0" smtClean="0"/>
              <a:t>Model</a:t>
            </a:r>
            <a:r>
              <a:rPr lang="zh-CN" altLang="en-US" sz="1600" baseline="0" dirty="0" smtClean="0"/>
              <a:t> </a:t>
            </a:r>
            <a:r>
              <a:rPr lang="en-US" altLang="zh-CN" sz="1600" baseline="0" dirty="0" smtClean="0"/>
              <a:t>parallelism</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more</a:t>
            </a:r>
            <a:r>
              <a:rPr lang="zh-CN" altLang="en-US" sz="1600" baseline="0" dirty="0" smtClean="0"/>
              <a:t> </a:t>
            </a:r>
            <a:r>
              <a:rPr lang="en-US" altLang="zh-CN" sz="1600" baseline="0" dirty="0" err="1" smtClean="0"/>
              <a:t>sophasticated</a:t>
            </a:r>
            <a:r>
              <a:rPr lang="en-US" altLang="zh-CN" sz="1600" baseline="0" dirty="0" smtClean="0"/>
              <a:t>.</a:t>
            </a:r>
            <a:endParaRPr lang="en-US" altLang="zh-CN" sz="1600" dirty="0" smtClean="0"/>
          </a:p>
          <a:p>
            <a:endParaRPr lang="en-US" altLang="zh-CN" sz="1600" dirty="0" smtClean="0"/>
          </a:p>
          <a:p>
            <a:endParaRPr lang="en-US" altLang="zh-CN" sz="1600" dirty="0" smtClean="0"/>
          </a:p>
          <a:p>
            <a:r>
              <a:rPr lang="zh-CN" altLang="en-US" sz="1600" dirty="0" smtClean="0"/>
              <a:t>最后一个概念是</a:t>
            </a:r>
            <a:r>
              <a:rPr lang="en-US" altLang="zh-CN" sz="1600" dirty="0" smtClean="0"/>
              <a:t>parallelism</a:t>
            </a:r>
            <a:r>
              <a:rPr lang="zh-CN" altLang="en-US" sz="1600" dirty="0" smtClean="0"/>
              <a:t>。</a:t>
            </a:r>
            <a:endParaRPr lang="en-US" altLang="zh-CN" sz="1600" dirty="0" smtClean="0"/>
          </a:p>
          <a:p>
            <a:r>
              <a:rPr lang="zh-CN" altLang="en-US" sz="1600" dirty="0" smtClean="0"/>
              <a:t>主要分为</a:t>
            </a:r>
            <a:r>
              <a:rPr lang="en-US" altLang="zh-CN" sz="1600" dirty="0" smtClean="0"/>
              <a:t>data</a:t>
            </a:r>
            <a:r>
              <a:rPr lang="zh-CN" altLang="en-US" sz="1600" dirty="0" smtClean="0"/>
              <a:t> </a:t>
            </a:r>
            <a:r>
              <a:rPr lang="en-US" altLang="zh-CN" sz="1600" dirty="0" smtClean="0"/>
              <a:t>parallelism</a:t>
            </a:r>
            <a:r>
              <a:rPr lang="zh-CN" altLang="en-US" sz="1600" dirty="0" smtClean="0"/>
              <a:t> 数据并发 和 </a:t>
            </a:r>
            <a:r>
              <a:rPr lang="en-US" altLang="zh-CN" sz="1600" dirty="0" smtClean="0"/>
              <a:t>model</a:t>
            </a:r>
            <a:r>
              <a:rPr lang="zh-CN" altLang="en-US" sz="1600" dirty="0" smtClean="0"/>
              <a:t> </a:t>
            </a:r>
            <a:r>
              <a:rPr lang="en-US" altLang="zh-CN" sz="1600" dirty="0" smtClean="0"/>
              <a:t>parallelism</a:t>
            </a:r>
            <a:r>
              <a:rPr lang="zh-CN" altLang="en-US" sz="1600" dirty="0" smtClean="0"/>
              <a:t> 模型并发。</a:t>
            </a:r>
            <a:endParaRPr lang="en-US" altLang="zh-CN" sz="1600" dirty="0" smtClean="0"/>
          </a:p>
          <a:p>
            <a:r>
              <a:rPr lang="zh-CN" altLang="en-US" sz="1600" dirty="0" smtClean="0"/>
              <a:t>我只讲了</a:t>
            </a:r>
            <a:r>
              <a:rPr lang="en-US" altLang="zh-CN" sz="1600" dirty="0" smtClean="0"/>
              <a:t>data</a:t>
            </a:r>
            <a:r>
              <a:rPr lang="zh-CN" altLang="en-US" sz="1600" dirty="0" smtClean="0"/>
              <a:t> </a:t>
            </a:r>
            <a:r>
              <a:rPr lang="en-US" altLang="zh-CN" sz="1600" dirty="0" smtClean="0"/>
              <a:t>parallelism</a:t>
            </a:r>
            <a:r>
              <a:rPr lang="zh-CN" altLang="en-US" sz="1600" dirty="0" smtClean="0"/>
              <a:t> ，这个比较好理解，只需要把训练数据集划分成</a:t>
            </a:r>
            <a:r>
              <a:rPr lang="en-US" altLang="zh-CN" sz="1600" dirty="0" smtClean="0"/>
              <a:t>m</a:t>
            </a:r>
            <a:r>
              <a:rPr lang="zh-CN" altLang="en-US" sz="1600" dirty="0" smtClean="0"/>
              <a:t>份，每个</a:t>
            </a:r>
            <a:r>
              <a:rPr lang="en-US" altLang="zh-CN" sz="1600" dirty="0" smtClean="0"/>
              <a:t>worker</a:t>
            </a:r>
            <a:r>
              <a:rPr lang="zh-CN" altLang="en-US" sz="1600" dirty="0" smtClean="0"/>
              <a:t>节点得到一份数据。</a:t>
            </a:r>
            <a:endParaRPr lang="en-US" altLang="zh-CN" sz="1600" dirty="0" smtClean="0"/>
          </a:p>
          <a:p>
            <a:r>
              <a:rPr lang="zh-CN" altLang="en-US" sz="1600" dirty="0" smtClean="0"/>
              <a:t>每个</a:t>
            </a:r>
            <a:r>
              <a:rPr lang="en-US" altLang="zh-CN" sz="1600" dirty="0" smtClean="0"/>
              <a:t>worker</a:t>
            </a:r>
            <a:r>
              <a:rPr lang="zh-CN" altLang="en-US" sz="1600" dirty="0" smtClean="0"/>
              <a:t>用自己本地的数据做计算就可以了。</a:t>
            </a:r>
            <a:r>
              <a:rPr lang="en-US" altLang="zh-CN" sz="1600" dirty="0" smtClean="0"/>
              <a:t>Worker</a:t>
            </a:r>
            <a:r>
              <a:rPr lang="zh-CN" altLang="en-US" sz="1600" dirty="0" smtClean="0"/>
              <a:t>看不到其他</a:t>
            </a:r>
            <a:r>
              <a:rPr lang="en-US" altLang="zh-CN" sz="1600" dirty="0" smtClean="0"/>
              <a:t>worker</a:t>
            </a:r>
            <a:r>
              <a:rPr lang="zh-CN" altLang="en-US" sz="1600" dirty="0" smtClean="0"/>
              <a:t>上的数据，也不需要看到其他</a:t>
            </a:r>
            <a:r>
              <a:rPr lang="en-US" altLang="zh-CN" sz="1600" dirty="0" smtClean="0"/>
              <a:t>worker</a:t>
            </a:r>
            <a:r>
              <a:rPr lang="zh-CN" altLang="en-US" sz="1600" dirty="0" smtClean="0"/>
              <a:t>上的数据。</a:t>
            </a:r>
            <a:endParaRPr lang="en-US" altLang="zh-CN" sz="1600" dirty="0" smtClean="0"/>
          </a:p>
          <a:p>
            <a:r>
              <a:rPr lang="en-US" altLang="zh-CN" sz="1600" dirty="0" smtClean="0"/>
              <a:t>----</a:t>
            </a:r>
          </a:p>
          <a:p>
            <a:r>
              <a:rPr lang="zh-CN" altLang="en-US" sz="1600" dirty="0" smtClean="0"/>
              <a:t>另一种并发是</a:t>
            </a:r>
            <a:r>
              <a:rPr lang="en-US" altLang="zh-CN" sz="1600" dirty="0" smtClean="0"/>
              <a:t>model</a:t>
            </a:r>
            <a:r>
              <a:rPr lang="zh-CN" altLang="en-US" sz="1600" dirty="0" smtClean="0"/>
              <a:t> </a:t>
            </a:r>
            <a:r>
              <a:rPr lang="en-US" altLang="zh-CN" sz="1600" dirty="0" smtClean="0"/>
              <a:t>parallelism</a:t>
            </a:r>
            <a:r>
              <a:rPr lang="zh-CN" altLang="en-US" sz="1600" dirty="0" smtClean="0"/>
              <a:t>。意思是把模型参数划分到</a:t>
            </a:r>
            <a:r>
              <a:rPr lang="en-US" altLang="zh-CN" sz="1600" dirty="0" smtClean="0"/>
              <a:t>m</a:t>
            </a:r>
            <a:r>
              <a:rPr lang="zh-CN" altLang="en-US" sz="1600" dirty="0" smtClean="0"/>
              <a:t>个</a:t>
            </a:r>
            <a:r>
              <a:rPr lang="en-US" altLang="zh-CN" sz="1600" dirty="0" smtClean="0"/>
              <a:t>worker</a:t>
            </a:r>
            <a:r>
              <a:rPr lang="zh-CN" altLang="en-US" sz="1600" dirty="0" smtClean="0"/>
              <a:t>上，每个</a:t>
            </a:r>
            <a:r>
              <a:rPr lang="en-US" altLang="zh-CN" sz="1600" dirty="0" smtClean="0"/>
              <a:t>worker</a:t>
            </a:r>
            <a:r>
              <a:rPr lang="zh-CN" altLang="en-US" sz="1600" dirty="0" smtClean="0"/>
              <a:t>有全部数据，但是只有部分模型参数。</a:t>
            </a:r>
            <a:endParaRPr lang="en-US" altLang="zh-CN" sz="1600" dirty="0" smtClean="0"/>
          </a:p>
          <a:p>
            <a:r>
              <a:rPr lang="en-US" altLang="zh-CN" sz="1600" dirty="0" smtClean="0"/>
              <a:t>model</a:t>
            </a:r>
            <a:r>
              <a:rPr lang="zh-CN" altLang="en-US" sz="1600" dirty="0" smtClean="0"/>
              <a:t> </a:t>
            </a:r>
            <a:r>
              <a:rPr lang="en-US" altLang="zh-CN" sz="1600" dirty="0" smtClean="0"/>
              <a:t>parallelism</a:t>
            </a:r>
            <a:r>
              <a:rPr lang="zh-CN" altLang="en-US" sz="1600" dirty="0" smtClean="0"/>
              <a:t>比较复杂，我就不讲了。</a:t>
            </a:r>
            <a:endParaRPr lang="en-US" altLang="zh-CN" sz="1600" dirty="0" smtClean="0"/>
          </a:p>
        </p:txBody>
      </p:sp>
      <p:sp>
        <p:nvSpPr>
          <p:cNvPr id="4" name="Slide Number Placeholder 3"/>
          <p:cNvSpPr>
            <a:spLocks noGrp="1"/>
          </p:cNvSpPr>
          <p:nvPr>
            <p:ph type="sldNum" sz="quarter" idx="10"/>
          </p:nvPr>
        </p:nvSpPr>
        <p:spPr/>
        <p:txBody>
          <a:bodyPr/>
          <a:lstStyle/>
          <a:p>
            <a:fld id="{9D1F8700-0BCC-BB42-8973-85E47E56BF7B}" type="slidenum">
              <a:rPr lang="en-US" smtClean="0"/>
              <a:t>30</a:t>
            </a:fld>
            <a:endParaRPr lang="en-US"/>
          </a:p>
        </p:txBody>
      </p:sp>
    </p:spTree>
    <p:extLst>
      <p:ext uri="{BB962C8B-B14F-4D97-AF65-F5344CB8AC3E}">
        <p14:creationId xmlns:p14="http://schemas.microsoft.com/office/powerpoint/2010/main" val="1442055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I</a:t>
            </a:r>
            <a:r>
              <a:rPr lang="zh-CN" altLang="en-US" sz="1600" dirty="0" smtClean="0"/>
              <a:t> </a:t>
            </a:r>
            <a:r>
              <a:rPr lang="en-US" altLang="zh-CN" sz="1600" dirty="0" smtClean="0"/>
              <a:t>have</a:t>
            </a:r>
            <a:r>
              <a:rPr lang="zh-CN" altLang="en-US" sz="1600" dirty="0" smtClean="0"/>
              <a:t> </a:t>
            </a:r>
            <a:r>
              <a:rPr lang="en-US" altLang="zh-CN" sz="1600" dirty="0" smtClean="0"/>
              <a:t>introduced</a:t>
            </a:r>
            <a:r>
              <a:rPr lang="zh-CN" altLang="en-US" sz="1600" dirty="0" smtClean="0"/>
              <a:t> </a:t>
            </a:r>
            <a:r>
              <a:rPr lang="en-US" altLang="zh-CN" sz="1600" dirty="0" smtClean="0"/>
              <a:t>3</a:t>
            </a:r>
            <a:r>
              <a:rPr lang="zh-CN" altLang="en-US" sz="1600" dirty="0" smtClean="0"/>
              <a:t> </a:t>
            </a:r>
            <a:r>
              <a:rPr lang="en-US" altLang="zh-CN" sz="1600" dirty="0" smtClean="0"/>
              <a:t>parallel</a:t>
            </a:r>
            <a:r>
              <a:rPr lang="zh-CN" altLang="en-US" sz="1600" dirty="0" smtClean="0"/>
              <a:t> </a:t>
            </a:r>
            <a:r>
              <a:rPr lang="en-US" altLang="zh-CN" sz="1600" dirty="0" smtClean="0"/>
              <a:t>programming</a:t>
            </a:r>
            <a:r>
              <a:rPr lang="zh-CN" altLang="en-US" sz="1600" baseline="0" dirty="0" smtClean="0"/>
              <a:t> </a:t>
            </a:r>
            <a:r>
              <a:rPr lang="en-US" altLang="zh-CN" sz="1600" baseline="0" dirty="0" smtClean="0"/>
              <a:t>models.</a:t>
            </a:r>
          </a:p>
          <a:p>
            <a:r>
              <a:rPr lang="en-US" altLang="zh-CN" sz="1600" baseline="0" dirty="0" smtClean="0"/>
              <a:t>The</a:t>
            </a:r>
            <a:r>
              <a:rPr lang="zh-CN" altLang="en-US" sz="1600" baseline="0" dirty="0" smtClean="0"/>
              <a:t> </a:t>
            </a:r>
            <a:r>
              <a:rPr lang="en-US" altLang="zh-CN" sz="1600" baseline="0" dirty="0" smtClean="0"/>
              <a:t>first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MapReduce.</a:t>
            </a:r>
          </a:p>
          <a:p>
            <a:r>
              <a:rPr lang="en-US" altLang="zh-CN" sz="1600" baseline="0" dirty="0" smtClean="0"/>
              <a:t>It</a:t>
            </a:r>
            <a:r>
              <a:rPr lang="zh-CN" altLang="en-US" sz="1600" baseline="0" dirty="0" smtClean="0"/>
              <a:t> </a:t>
            </a:r>
            <a:r>
              <a:rPr lang="en-US" altLang="zh-CN" sz="1600" baseline="0" dirty="0" smtClean="0"/>
              <a:t>has</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many</a:t>
            </a:r>
            <a:r>
              <a:rPr lang="zh-CN" altLang="en-US" sz="1600" baseline="0" dirty="0" smtClean="0"/>
              <a:t> </a:t>
            </a:r>
            <a:r>
              <a:rPr lang="en-US" altLang="zh-CN" sz="1600" baseline="0" dirty="0" smtClean="0"/>
              <a:t>workers.</a:t>
            </a:r>
          </a:p>
          <a:p>
            <a:r>
              <a:rPr lang="en-US" altLang="zh-CN" sz="1600" baseline="0" dirty="0" smtClean="0"/>
              <a:t>The</a:t>
            </a:r>
            <a:r>
              <a:rPr lang="zh-CN" altLang="en-US" sz="1600" baseline="0" dirty="0" smtClean="0"/>
              <a:t> </a:t>
            </a:r>
            <a:r>
              <a:rPr lang="en-US" altLang="zh-CN" sz="1600" baseline="0" dirty="0" smtClean="0"/>
              <a:t>system</a:t>
            </a:r>
            <a:r>
              <a:rPr lang="zh-CN" altLang="en-US" sz="1600" baseline="0" dirty="0" smtClean="0"/>
              <a:t> </a:t>
            </a:r>
            <a:r>
              <a:rPr lang="en-US" altLang="zh-CN" sz="1600" baseline="0" dirty="0" smtClean="0"/>
              <a:t>must</a:t>
            </a:r>
            <a:r>
              <a:rPr lang="zh-CN" altLang="en-US" sz="1600" baseline="0" dirty="0" smtClean="0"/>
              <a:t> </a:t>
            </a:r>
            <a:r>
              <a:rPr lang="en-US" altLang="zh-CN" sz="1600" baseline="0" dirty="0" smtClean="0"/>
              <a:t>perform</a:t>
            </a:r>
            <a:r>
              <a:rPr lang="zh-CN" altLang="en-US" sz="1600" baseline="0" dirty="0" smtClean="0"/>
              <a:t> </a:t>
            </a:r>
            <a:r>
              <a:rPr lang="en-US" altLang="zh-CN" sz="1600" baseline="0" dirty="0" smtClean="0"/>
              <a:t>synchronization.</a:t>
            </a:r>
          </a:p>
          <a:p>
            <a:r>
              <a:rPr lang="en-US" altLang="zh-CN" sz="1600" baseline="0" dirty="0" smtClean="0"/>
              <a:t>MapReduce</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good</a:t>
            </a:r>
            <a:r>
              <a:rPr lang="zh-CN" altLang="en-US" sz="1600" baseline="0" dirty="0" smtClean="0"/>
              <a:t> </a:t>
            </a:r>
            <a:r>
              <a:rPr lang="en-US" altLang="zh-CN" sz="1600" baseline="0" dirty="0" smtClean="0"/>
              <a:t>at</a:t>
            </a:r>
            <a:r>
              <a:rPr lang="zh-CN" altLang="en-US" sz="1600" baseline="0" dirty="0" smtClean="0"/>
              <a:t> </a:t>
            </a:r>
            <a:r>
              <a:rPr lang="en-US" altLang="zh-CN" sz="1600" baseline="0" dirty="0" smtClean="0"/>
              <a:t>big</a:t>
            </a:r>
            <a:r>
              <a:rPr lang="zh-CN" altLang="en-US" sz="1600" baseline="0" dirty="0" smtClean="0"/>
              <a:t> </a:t>
            </a:r>
            <a:r>
              <a:rPr lang="en-US" altLang="zh-CN" sz="1600" baseline="0" dirty="0" smtClean="0"/>
              <a:t>data</a:t>
            </a:r>
            <a:r>
              <a:rPr lang="zh-CN" altLang="en-US" sz="1600" baseline="0" dirty="0" smtClean="0"/>
              <a:t> </a:t>
            </a:r>
            <a:r>
              <a:rPr lang="en-US" altLang="zh-CN" sz="1600" baseline="0" dirty="0" smtClean="0"/>
              <a:t>analytics</a:t>
            </a:r>
            <a:r>
              <a:rPr lang="zh-CN" altLang="en-US" sz="1600" baseline="0" dirty="0" smtClean="0"/>
              <a:t> </a:t>
            </a:r>
            <a:r>
              <a:rPr lang="en-US" altLang="zh-CN" sz="1600" baseline="0" dirty="0" smtClean="0"/>
              <a:t>but</a:t>
            </a:r>
            <a:r>
              <a:rPr lang="zh-CN" altLang="en-US" sz="1600" baseline="0" dirty="0" smtClean="0"/>
              <a:t> </a:t>
            </a:r>
            <a:r>
              <a:rPr lang="en-US" altLang="zh-CN" sz="1600" baseline="0" dirty="0" smtClean="0"/>
              <a:t>not</a:t>
            </a:r>
            <a:r>
              <a:rPr lang="zh-CN" altLang="en-US" sz="1600" baseline="0" dirty="0" smtClean="0"/>
              <a:t> </a:t>
            </a:r>
            <a:r>
              <a:rPr lang="en-US" altLang="zh-CN" sz="1600" baseline="0" dirty="0" smtClean="0"/>
              <a:t>efficient</a:t>
            </a:r>
            <a:r>
              <a:rPr lang="zh-CN" altLang="en-US" sz="1600" baseline="0" dirty="0" smtClean="0"/>
              <a:t> </a:t>
            </a:r>
            <a:r>
              <a:rPr lang="en-US" altLang="zh-CN" sz="1600" baseline="0" dirty="0" smtClean="0"/>
              <a:t>for</a:t>
            </a:r>
            <a:r>
              <a:rPr lang="zh-CN" altLang="en-US" sz="1600" baseline="0" dirty="0" smtClean="0"/>
              <a:t> </a:t>
            </a:r>
            <a:r>
              <a:rPr lang="en-US" altLang="zh-CN" sz="1600" baseline="0" dirty="0" smtClean="0"/>
              <a:t>machine</a:t>
            </a:r>
            <a:r>
              <a:rPr lang="zh-CN" altLang="en-US" sz="1600" baseline="0" dirty="0" smtClean="0"/>
              <a:t> </a:t>
            </a:r>
            <a:r>
              <a:rPr lang="en-US" altLang="zh-CN" sz="1600" baseline="0" dirty="0" smtClean="0"/>
              <a:t>learning.</a:t>
            </a:r>
          </a:p>
          <a:p>
            <a:r>
              <a:rPr lang="en-US" altLang="zh-CN" sz="1600" baseline="0" dirty="0" smtClean="0"/>
              <a:t>======</a:t>
            </a:r>
          </a:p>
          <a:p>
            <a:r>
              <a:rPr lang="en-US" altLang="zh-CN" sz="1600" baseline="0" dirty="0" smtClean="0"/>
              <a:t>The</a:t>
            </a:r>
            <a:r>
              <a:rPr lang="zh-CN" altLang="en-US" sz="1600" baseline="0" dirty="0" smtClean="0"/>
              <a:t> </a:t>
            </a:r>
            <a:r>
              <a:rPr lang="en-US" altLang="zh-CN" sz="1600" baseline="0" dirty="0" smtClean="0"/>
              <a:t>second</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parameter</a:t>
            </a:r>
            <a:r>
              <a:rPr lang="zh-CN" altLang="en-US" sz="1600" baseline="0" dirty="0" smtClean="0"/>
              <a:t> </a:t>
            </a:r>
            <a:r>
              <a:rPr lang="en-US" altLang="zh-CN" sz="1600" baseline="0" dirty="0" smtClean="0"/>
              <a:t>server.</a:t>
            </a:r>
          </a:p>
          <a:p>
            <a:r>
              <a:rPr lang="en-US" altLang="zh-CN" sz="1600" baseline="0" dirty="0" smtClean="0"/>
              <a:t>It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basically</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same</a:t>
            </a:r>
            <a:r>
              <a:rPr lang="zh-CN" altLang="en-US" sz="1600" baseline="0" dirty="0" smtClean="0"/>
              <a:t> </a:t>
            </a:r>
            <a:r>
              <a:rPr lang="en-US" altLang="zh-CN" sz="1600" baseline="0" dirty="0" smtClean="0"/>
              <a:t>as</a:t>
            </a:r>
            <a:r>
              <a:rPr lang="zh-CN" altLang="en-US" sz="1600" baseline="0" dirty="0" smtClean="0"/>
              <a:t> </a:t>
            </a:r>
            <a:r>
              <a:rPr lang="en-US" altLang="zh-CN" sz="1600" baseline="0" dirty="0" smtClean="0"/>
              <a:t>MapReduce.</a:t>
            </a:r>
          </a:p>
          <a:p>
            <a:r>
              <a:rPr lang="en-US" altLang="zh-CN" sz="1600" baseline="0" dirty="0" smtClean="0"/>
              <a:t>The</a:t>
            </a:r>
            <a:r>
              <a:rPr lang="zh-CN" altLang="en-US" sz="1600" baseline="0" dirty="0" smtClean="0"/>
              <a:t> </a:t>
            </a:r>
            <a:r>
              <a:rPr lang="en-US" altLang="zh-CN" sz="1600" baseline="0" dirty="0" smtClean="0"/>
              <a:t>only</a:t>
            </a:r>
            <a:r>
              <a:rPr lang="zh-CN" altLang="en-US" sz="1600" baseline="0" dirty="0" smtClean="0"/>
              <a:t> </a:t>
            </a:r>
            <a:r>
              <a:rPr lang="en-US" altLang="zh-CN" sz="1600" baseline="0" dirty="0" smtClean="0"/>
              <a:t>difference</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asynchronous.</a:t>
            </a:r>
          </a:p>
          <a:p>
            <a:r>
              <a:rPr lang="en-US" altLang="zh-CN" sz="1600" baseline="0" dirty="0" smtClean="0"/>
              <a:t>We</a:t>
            </a:r>
            <a:r>
              <a:rPr lang="zh-CN" altLang="en-US" sz="1600" baseline="0" dirty="0" smtClean="0"/>
              <a:t> </a:t>
            </a:r>
            <a:r>
              <a:rPr lang="en-US" altLang="zh-CN" sz="1600" baseline="0" dirty="0" smtClean="0"/>
              <a:t>can</a:t>
            </a:r>
            <a:r>
              <a:rPr lang="zh-CN" altLang="en-US" sz="1600" baseline="0" dirty="0" smtClean="0"/>
              <a:t> </a:t>
            </a:r>
            <a:r>
              <a:rPr lang="en-US" altLang="zh-CN" sz="1600" baseline="0" dirty="0" smtClean="0"/>
              <a:t>implement</a:t>
            </a:r>
            <a:r>
              <a:rPr lang="zh-CN" altLang="en-US" sz="1600" baseline="0" dirty="0" smtClean="0"/>
              <a:t> </a:t>
            </a:r>
            <a:r>
              <a:rPr lang="en-US" altLang="zh-CN" sz="1600" baseline="0" dirty="0" smtClean="0"/>
              <a:t>asynchronous</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gradient</a:t>
            </a:r>
            <a:r>
              <a:rPr lang="zh-CN" altLang="en-US" sz="1600" baseline="0" dirty="0" smtClean="0"/>
              <a:t> </a:t>
            </a:r>
            <a:r>
              <a:rPr lang="en-US" altLang="zh-CN" sz="1600" baseline="0" dirty="0" smtClean="0"/>
              <a:t>descent</a:t>
            </a:r>
            <a:r>
              <a:rPr lang="zh-CN" altLang="en-US" sz="1600" baseline="0" dirty="0" smtClean="0"/>
              <a:t> </a:t>
            </a:r>
            <a:r>
              <a:rPr lang="en-US" altLang="zh-CN" sz="1600" baseline="0" dirty="0" smtClean="0"/>
              <a:t>using</a:t>
            </a:r>
            <a:r>
              <a:rPr lang="zh-CN" altLang="en-US" sz="1600" baseline="0" dirty="0" smtClean="0"/>
              <a:t> </a:t>
            </a:r>
            <a:r>
              <a:rPr lang="en-US" altLang="zh-CN" sz="1600" baseline="0" dirty="0" smtClean="0"/>
              <a:t>parameter</a:t>
            </a:r>
            <a:r>
              <a:rPr lang="zh-CN" altLang="en-US" sz="1600" baseline="0" dirty="0" smtClean="0"/>
              <a:t> </a:t>
            </a:r>
            <a:r>
              <a:rPr lang="en-US" altLang="zh-CN" sz="1600" baseline="0" dirty="0" smtClean="0"/>
              <a:t>server.</a:t>
            </a:r>
          </a:p>
          <a:p>
            <a:r>
              <a:rPr lang="en-US" altLang="zh-CN" sz="1600" baseline="0" dirty="0" smtClean="0"/>
              <a:t>=======</a:t>
            </a:r>
          </a:p>
          <a:p>
            <a:r>
              <a:rPr lang="en-US" altLang="zh-CN" sz="1600" baseline="0" dirty="0" smtClean="0"/>
              <a:t>The</a:t>
            </a:r>
            <a:r>
              <a:rPr lang="zh-CN" altLang="en-US" sz="1600" baseline="0" dirty="0" smtClean="0"/>
              <a:t> </a:t>
            </a:r>
            <a:r>
              <a:rPr lang="en-US" altLang="zh-CN" sz="1600" baseline="0" dirty="0" smtClean="0"/>
              <a:t>third</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decentralized</a:t>
            </a:r>
            <a:r>
              <a:rPr lang="zh-CN" altLang="en-US" sz="1600" baseline="0" dirty="0" smtClean="0"/>
              <a:t> </a:t>
            </a:r>
            <a:r>
              <a:rPr lang="en-US" altLang="zh-CN" sz="1600" baseline="0" dirty="0" smtClean="0"/>
              <a:t>network;</a:t>
            </a:r>
            <a:r>
              <a:rPr lang="zh-CN" altLang="en-US" sz="1600" baseline="0" dirty="0" smtClean="0"/>
              <a:t> </a:t>
            </a:r>
            <a:r>
              <a:rPr lang="en-US" altLang="zh-CN" sz="1600" baseline="0" dirty="0" smtClean="0"/>
              <a:t>it’s</a:t>
            </a:r>
            <a:r>
              <a:rPr lang="zh-CN" altLang="en-US" sz="1600" baseline="0" dirty="0" smtClean="0"/>
              <a:t> </a:t>
            </a:r>
            <a:r>
              <a:rPr lang="en-US" altLang="zh-CN" sz="1600" baseline="0" dirty="0" smtClean="0"/>
              <a:t>less</a:t>
            </a:r>
            <a:r>
              <a:rPr lang="zh-CN" altLang="en-US" sz="1600" baseline="0" dirty="0" smtClean="0"/>
              <a:t> </a:t>
            </a:r>
            <a:r>
              <a:rPr lang="en-US" altLang="zh-CN" sz="1600" baseline="0" dirty="0" smtClean="0"/>
              <a:t>popular</a:t>
            </a:r>
            <a:r>
              <a:rPr lang="zh-CN" altLang="en-US" sz="1600" baseline="0" dirty="0" smtClean="0"/>
              <a:t> </a:t>
            </a:r>
            <a:r>
              <a:rPr lang="en-US" altLang="zh-CN" sz="1600" baseline="0" dirty="0" smtClean="0"/>
              <a:t>than</a:t>
            </a:r>
            <a:r>
              <a:rPr lang="zh-CN" altLang="en-US" sz="1600" baseline="0" dirty="0" smtClean="0"/>
              <a:t> </a:t>
            </a:r>
            <a:r>
              <a:rPr lang="en-US" altLang="zh-CN" sz="1600" baseline="0" dirty="0" smtClean="0"/>
              <a:t>MapReduce</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Parameter</a:t>
            </a:r>
            <a:r>
              <a:rPr lang="zh-CN" altLang="en-US" sz="1600" baseline="0" dirty="0" smtClean="0"/>
              <a:t> </a:t>
            </a:r>
            <a:r>
              <a:rPr lang="en-US" altLang="zh-CN" sz="1600" baseline="0" dirty="0" smtClean="0"/>
              <a:t>Server.</a:t>
            </a:r>
          </a:p>
          <a:p>
            <a:r>
              <a:rPr lang="en-US" altLang="zh-CN" sz="1600" baseline="0" dirty="0" smtClean="0"/>
              <a:t>Its</a:t>
            </a:r>
            <a:r>
              <a:rPr lang="zh-CN" altLang="en-US" sz="1600" baseline="0" dirty="0" smtClean="0"/>
              <a:t> </a:t>
            </a:r>
            <a:r>
              <a:rPr lang="en-US" altLang="zh-CN" sz="1600" baseline="0" dirty="0" smtClean="0"/>
              <a:t>architecture</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peer-to-peer;</a:t>
            </a:r>
            <a:r>
              <a:rPr lang="zh-CN" altLang="en-US" sz="1600" baseline="0" dirty="0" smtClean="0"/>
              <a:t> </a:t>
            </a:r>
            <a:r>
              <a:rPr lang="en-US" altLang="zh-CN" sz="1600" baseline="0" dirty="0" smtClean="0"/>
              <a:t>it</a:t>
            </a:r>
            <a:r>
              <a:rPr lang="zh-CN" altLang="en-US" sz="1600" baseline="0" dirty="0" smtClean="0"/>
              <a:t> </a:t>
            </a:r>
            <a:r>
              <a:rPr lang="en-US" altLang="zh-CN" sz="1600" baseline="0" dirty="0" smtClean="0"/>
              <a:t>doesn’t</a:t>
            </a:r>
            <a:r>
              <a:rPr lang="zh-CN" altLang="en-US" sz="1600" baseline="0" dirty="0" smtClean="0"/>
              <a:t> </a:t>
            </a:r>
            <a:r>
              <a:rPr lang="en-US" altLang="zh-CN" sz="1600" baseline="0" dirty="0" smtClean="0"/>
              <a:t>have</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central</a:t>
            </a:r>
            <a:r>
              <a:rPr lang="zh-CN" altLang="en-US" sz="1600" baseline="0" dirty="0" smtClean="0"/>
              <a:t> </a:t>
            </a:r>
            <a:r>
              <a:rPr lang="en-US" altLang="zh-CN" sz="1600" baseline="0" dirty="0" smtClean="0"/>
              <a:t>server.</a:t>
            </a:r>
          </a:p>
          <a:p>
            <a:r>
              <a:rPr lang="en-US" altLang="zh-CN" sz="1600" baseline="0" dirty="0" smtClean="0"/>
              <a:t>It</a:t>
            </a:r>
            <a:r>
              <a:rPr lang="zh-CN" altLang="en-US" sz="1600" baseline="0" dirty="0" smtClean="0"/>
              <a:t> </a:t>
            </a:r>
            <a:r>
              <a:rPr lang="en-US" altLang="zh-CN" sz="1600" baseline="0" dirty="0" smtClean="0"/>
              <a:t>can</a:t>
            </a:r>
            <a:r>
              <a:rPr lang="zh-CN" altLang="en-US" sz="1600" baseline="0" dirty="0" smtClean="0"/>
              <a:t> </a:t>
            </a:r>
            <a:r>
              <a:rPr lang="en-US" altLang="zh-CN" sz="1600" baseline="0" dirty="0" smtClean="0"/>
              <a:t>be</a:t>
            </a:r>
            <a:r>
              <a:rPr lang="zh-CN" altLang="en-US" sz="1600" baseline="0" dirty="0" smtClean="0"/>
              <a:t> </a:t>
            </a:r>
            <a:r>
              <a:rPr lang="en-US" altLang="zh-CN" sz="1600" baseline="0" dirty="0" smtClean="0"/>
              <a:t>either</a:t>
            </a:r>
            <a:r>
              <a:rPr lang="zh-CN" altLang="en-US" sz="1600" baseline="0" dirty="0" smtClean="0"/>
              <a:t> </a:t>
            </a:r>
            <a:r>
              <a:rPr lang="en-US" altLang="zh-CN" sz="1600" baseline="0" dirty="0" smtClean="0"/>
              <a:t>synchronous</a:t>
            </a:r>
            <a:r>
              <a:rPr lang="zh-CN" altLang="en-US" sz="1600" baseline="0" dirty="0" smtClean="0"/>
              <a:t> </a:t>
            </a:r>
            <a:r>
              <a:rPr lang="en-US" altLang="zh-CN" sz="1600" baseline="0" dirty="0" smtClean="0"/>
              <a:t>or</a:t>
            </a:r>
            <a:r>
              <a:rPr lang="zh-CN" altLang="en-US" sz="1600" baseline="0" dirty="0" smtClean="0"/>
              <a:t> </a:t>
            </a:r>
            <a:r>
              <a:rPr lang="en-US" altLang="zh-CN" sz="1600" baseline="0" dirty="0" smtClean="0"/>
              <a:t>asynchronous.</a:t>
            </a:r>
          </a:p>
          <a:p>
            <a:endParaRPr lang="en-US" altLang="zh-CN" sz="1600" dirty="0" smtClean="0"/>
          </a:p>
          <a:p>
            <a:endParaRPr lang="en-US" altLang="zh-CN" sz="1600" dirty="0" smtClean="0"/>
          </a:p>
          <a:p>
            <a:r>
              <a:rPr lang="zh-CN" altLang="en-US" sz="1600" dirty="0" smtClean="0"/>
              <a:t>然后我介绍了</a:t>
            </a:r>
            <a:r>
              <a:rPr lang="en-US" altLang="zh-CN" sz="1600" dirty="0" smtClean="0"/>
              <a:t>3</a:t>
            </a:r>
            <a:r>
              <a:rPr lang="zh-CN" altLang="en-US" sz="1600" dirty="0" smtClean="0"/>
              <a:t>种并行计算的编程模型。</a:t>
            </a:r>
            <a:endParaRPr lang="en-US" altLang="zh-CN" sz="1600" dirty="0" smtClean="0"/>
          </a:p>
          <a:p>
            <a:r>
              <a:rPr lang="zh-CN" altLang="en-US" sz="1600" dirty="0" smtClean="0"/>
              <a:t>第一种是</a:t>
            </a:r>
            <a:r>
              <a:rPr lang="en-US" altLang="zh-CN" sz="1600" dirty="0" smtClean="0"/>
              <a:t>MapReduce</a:t>
            </a:r>
            <a:r>
              <a:rPr lang="zh-CN" altLang="en-US" sz="1600" dirty="0" smtClean="0"/>
              <a:t>，有</a:t>
            </a:r>
            <a:r>
              <a:rPr lang="en-US" altLang="zh-CN" sz="1600" dirty="0" smtClean="0"/>
              <a:t>server</a:t>
            </a:r>
            <a:r>
              <a:rPr lang="zh-CN" altLang="en-US" sz="1600" dirty="0" smtClean="0"/>
              <a:t>和</a:t>
            </a:r>
            <a:r>
              <a:rPr lang="en-US" altLang="zh-CN" sz="1600" dirty="0" smtClean="0"/>
              <a:t>worker</a:t>
            </a:r>
            <a:r>
              <a:rPr lang="zh-CN" altLang="en-US" sz="1600" dirty="0" smtClean="0"/>
              <a:t>，系统需要同步。</a:t>
            </a:r>
            <a:endParaRPr lang="en-US" altLang="zh-CN" sz="1600" dirty="0" smtClean="0"/>
          </a:p>
          <a:p>
            <a:r>
              <a:rPr lang="en-US" altLang="zh-CN" sz="1600" dirty="0" smtClean="0"/>
              <a:t>MapReduce</a:t>
            </a:r>
            <a:r>
              <a:rPr lang="zh-CN" altLang="en-US" sz="1600" dirty="0" smtClean="0"/>
              <a:t>做数据处理很好，但是用来做机器学习效率并不高。</a:t>
            </a:r>
            <a:endParaRPr lang="en-US" altLang="zh-CN" sz="1600" dirty="0" smtClean="0"/>
          </a:p>
          <a:p>
            <a:r>
              <a:rPr lang="en-US" altLang="zh-CN" sz="1600" dirty="0" smtClean="0"/>
              <a:t>=======</a:t>
            </a:r>
          </a:p>
          <a:p>
            <a:r>
              <a:rPr lang="zh-CN" altLang="en-US" sz="1600" dirty="0" smtClean="0"/>
              <a:t>第二种是</a:t>
            </a:r>
            <a:r>
              <a:rPr lang="en-US" altLang="zh-CN" sz="1600" dirty="0" smtClean="0"/>
              <a:t>parameter</a:t>
            </a:r>
            <a:r>
              <a:rPr lang="zh-CN" altLang="en-US" sz="1600" dirty="0" smtClean="0"/>
              <a:t> </a:t>
            </a:r>
            <a:r>
              <a:rPr lang="en-US" altLang="zh-CN" sz="1600" dirty="0" smtClean="0"/>
              <a:t>server</a:t>
            </a:r>
            <a:r>
              <a:rPr lang="zh-CN" altLang="en-US" sz="1600" dirty="0" smtClean="0"/>
              <a:t>。</a:t>
            </a:r>
            <a:endParaRPr lang="en-US" altLang="zh-CN" sz="1600" dirty="0" smtClean="0"/>
          </a:p>
          <a:p>
            <a:r>
              <a:rPr lang="zh-CN" altLang="en-US" sz="1600" dirty="0" smtClean="0"/>
              <a:t>跟</a:t>
            </a:r>
            <a:r>
              <a:rPr lang="en-US" altLang="zh-CN" sz="1600" dirty="0" smtClean="0"/>
              <a:t>MapReduce</a:t>
            </a:r>
            <a:r>
              <a:rPr lang="zh-CN" altLang="en-US" sz="1600" dirty="0" smtClean="0"/>
              <a:t>的相同点是用</a:t>
            </a:r>
            <a:r>
              <a:rPr lang="en-US" altLang="zh-CN" sz="1600" dirty="0" smtClean="0"/>
              <a:t>message</a:t>
            </a:r>
            <a:r>
              <a:rPr lang="zh-CN" altLang="en-US" sz="1600" dirty="0" smtClean="0"/>
              <a:t> </a:t>
            </a:r>
            <a:r>
              <a:rPr lang="en-US" altLang="zh-CN" sz="1600" dirty="0" smtClean="0"/>
              <a:t>passing</a:t>
            </a:r>
            <a:r>
              <a:rPr lang="zh-CN" altLang="en-US" sz="1600" dirty="0" smtClean="0"/>
              <a:t>通信，都是</a:t>
            </a:r>
            <a:r>
              <a:rPr lang="en-US" altLang="zh-CN" sz="1600" dirty="0" smtClean="0"/>
              <a:t>client-server</a:t>
            </a:r>
            <a:r>
              <a:rPr lang="zh-CN" altLang="en-US" sz="1600" dirty="0" smtClean="0"/>
              <a:t>架构。</a:t>
            </a:r>
            <a:endParaRPr lang="en-US" altLang="zh-CN" sz="1600" dirty="0" smtClean="0"/>
          </a:p>
          <a:p>
            <a:r>
              <a:rPr lang="zh-CN" altLang="en-US" sz="1600" dirty="0" smtClean="0"/>
              <a:t>跟</a:t>
            </a:r>
            <a:r>
              <a:rPr lang="en-US" altLang="zh-CN" sz="1600" dirty="0" smtClean="0"/>
              <a:t>MapReduce</a:t>
            </a:r>
            <a:r>
              <a:rPr lang="zh-CN" altLang="en-US" sz="1600" dirty="0" smtClean="0"/>
              <a:t>的主要区别在于</a:t>
            </a:r>
            <a:r>
              <a:rPr lang="en-US" altLang="zh-CN" sz="1600" dirty="0" smtClean="0"/>
              <a:t>parameter</a:t>
            </a:r>
            <a:r>
              <a:rPr lang="zh-CN" altLang="en-US" sz="1600" dirty="0" smtClean="0"/>
              <a:t> </a:t>
            </a:r>
            <a:r>
              <a:rPr lang="en-US" altLang="zh-CN" sz="1600" dirty="0" smtClean="0"/>
              <a:t>server</a:t>
            </a:r>
            <a:r>
              <a:rPr lang="zh-CN" altLang="en-US" sz="1600" dirty="0" smtClean="0"/>
              <a:t>是异步的。</a:t>
            </a:r>
            <a:endParaRPr lang="en-US" altLang="zh-CN" sz="1600" dirty="0" smtClean="0"/>
          </a:p>
          <a:p>
            <a:r>
              <a:rPr lang="zh-CN" altLang="en-US" sz="1600" dirty="0" smtClean="0"/>
              <a:t>这样系统的效率更高，更适合机器学习。</a:t>
            </a:r>
            <a:endParaRPr lang="en-US" altLang="zh-CN" sz="1600" dirty="0" smtClean="0"/>
          </a:p>
          <a:p>
            <a:r>
              <a:rPr lang="zh-CN" altLang="en-US" sz="1600" dirty="0" smtClean="0"/>
              <a:t>现在并行训练神经网络通常是用</a:t>
            </a:r>
            <a:r>
              <a:rPr lang="en-US" altLang="zh-CN" sz="1600" dirty="0" smtClean="0"/>
              <a:t>parameter</a:t>
            </a:r>
            <a:r>
              <a:rPr lang="zh-CN" altLang="en-US" sz="1600" dirty="0" smtClean="0"/>
              <a:t> </a:t>
            </a:r>
            <a:r>
              <a:rPr lang="en-US" altLang="zh-CN" sz="1600" dirty="0" smtClean="0"/>
              <a:t>server</a:t>
            </a:r>
            <a:r>
              <a:rPr lang="zh-CN" altLang="en-US" sz="1600" dirty="0" smtClean="0"/>
              <a:t>。</a:t>
            </a:r>
            <a:endParaRPr lang="en-US" altLang="zh-CN" sz="1600" dirty="0" smtClean="0"/>
          </a:p>
          <a:p>
            <a:r>
              <a:rPr lang="en-US" altLang="zh-CN" sz="1600" dirty="0" smtClean="0"/>
              <a:t>=====</a:t>
            </a:r>
          </a:p>
          <a:p>
            <a:r>
              <a:rPr lang="zh-CN" altLang="en-US" sz="1600" dirty="0" smtClean="0"/>
              <a:t>第三种是</a:t>
            </a:r>
            <a:r>
              <a:rPr lang="en-US" altLang="zh-CN" sz="1600" dirty="0" smtClean="0">
                <a:solidFill>
                  <a:srgbClr val="C00000"/>
                </a:solidFill>
              </a:rPr>
              <a:t>Decentralized</a:t>
            </a:r>
            <a:r>
              <a:rPr lang="zh-CN" altLang="en-US" sz="1600" dirty="0" smtClean="0"/>
              <a:t>去中心化，没有</a:t>
            </a:r>
            <a:r>
              <a:rPr lang="en-US" altLang="zh-CN" sz="1600" dirty="0" smtClean="0"/>
              <a:t>server</a:t>
            </a:r>
            <a:r>
              <a:rPr lang="zh-CN" altLang="en-US" sz="1600" dirty="0" smtClean="0"/>
              <a:t>。</a:t>
            </a:r>
            <a:endParaRPr lang="en-US" altLang="zh-CN" sz="1600" dirty="0" smtClean="0"/>
          </a:p>
          <a:p>
            <a:r>
              <a:rPr lang="zh-CN" altLang="en-US" sz="1600" dirty="0" smtClean="0"/>
              <a:t>架构是</a:t>
            </a:r>
            <a:r>
              <a:rPr lang="en-US" altLang="zh-CN" sz="1600" dirty="0" smtClean="0"/>
              <a:t>peer-to-peer</a:t>
            </a:r>
            <a:r>
              <a:rPr lang="zh-CN" altLang="en-US" sz="1600" dirty="0" smtClean="0"/>
              <a:t>，这跟</a:t>
            </a:r>
            <a:r>
              <a:rPr lang="en-US" altLang="zh-CN" sz="1600" dirty="0" smtClean="0"/>
              <a:t>MapReduce</a:t>
            </a:r>
            <a:r>
              <a:rPr lang="zh-CN" altLang="en-US" sz="1600" dirty="0" smtClean="0"/>
              <a:t>、</a:t>
            </a:r>
            <a:r>
              <a:rPr lang="en-US" altLang="zh-CN" sz="1600" dirty="0" smtClean="0"/>
              <a:t>parameter</a:t>
            </a:r>
            <a:r>
              <a:rPr lang="zh-CN" altLang="en-US" sz="1600" dirty="0" smtClean="0"/>
              <a:t> </a:t>
            </a:r>
            <a:r>
              <a:rPr lang="en-US" altLang="zh-CN" sz="1600" dirty="0" smtClean="0"/>
              <a:t>server</a:t>
            </a:r>
            <a:r>
              <a:rPr lang="zh-CN" altLang="en-US" sz="1600" dirty="0" smtClean="0"/>
              <a:t>完全不同。</a:t>
            </a:r>
            <a:endParaRPr lang="en-US" altLang="zh-CN" sz="1600" dirty="0" smtClean="0"/>
          </a:p>
          <a:p>
            <a:r>
              <a:rPr lang="en-US" altLang="zh-CN" sz="1600" dirty="0" smtClean="0">
                <a:solidFill>
                  <a:srgbClr val="C00000"/>
                </a:solidFill>
              </a:rPr>
              <a:t>Decentralized</a:t>
            </a:r>
            <a:r>
              <a:rPr lang="zh-CN" altLang="en-US" sz="1600" dirty="0" smtClean="0">
                <a:solidFill>
                  <a:srgbClr val="C00000"/>
                </a:solidFill>
              </a:rPr>
              <a:t>可以是同步的，也可以是异步的。</a:t>
            </a:r>
            <a:endParaRPr lang="en-US" altLang="zh-CN" sz="1600" dirty="0" smtClean="0">
              <a:solidFill>
                <a:srgbClr val="C00000"/>
              </a:solidFill>
            </a:endParaRPr>
          </a:p>
          <a:p>
            <a:r>
              <a:rPr lang="zh-CN" altLang="en-US" sz="1600" dirty="0" smtClean="0">
                <a:solidFill>
                  <a:srgbClr val="C00000"/>
                </a:solidFill>
              </a:rPr>
              <a:t>但现在的理论分析基本都是同步的。</a:t>
            </a:r>
            <a:endParaRPr lang="en-US" altLang="zh-CN" sz="1600" dirty="0" smtClean="0">
              <a:solidFill>
                <a:srgbClr val="C00000"/>
              </a:solidFill>
            </a:endParaRPr>
          </a:p>
          <a:p>
            <a:r>
              <a:rPr lang="zh-CN" altLang="en-US" sz="1600" dirty="0" smtClean="0">
                <a:solidFill>
                  <a:srgbClr val="C00000"/>
                </a:solidFill>
              </a:rPr>
              <a:t>现在去中心化的机器学习还不是很流行，但受到的关注越来越多，有可能未来会流行起来。</a:t>
            </a:r>
            <a:endParaRPr lang="en-US" sz="1600" dirty="0"/>
          </a:p>
        </p:txBody>
      </p:sp>
      <p:sp>
        <p:nvSpPr>
          <p:cNvPr id="4" name="Slide Number Placeholder 3"/>
          <p:cNvSpPr>
            <a:spLocks noGrp="1"/>
          </p:cNvSpPr>
          <p:nvPr>
            <p:ph type="sldNum" sz="quarter" idx="10"/>
          </p:nvPr>
        </p:nvSpPr>
        <p:spPr/>
        <p:txBody>
          <a:bodyPr/>
          <a:lstStyle/>
          <a:p>
            <a:fld id="{9D1F8700-0BCC-BB42-8973-85E47E56BF7B}" type="slidenum">
              <a:rPr lang="en-US" smtClean="0"/>
              <a:t>31</a:t>
            </a:fld>
            <a:endParaRPr lang="en-US"/>
          </a:p>
        </p:txBody>
      </p:sp>
    </p:spTree>
    <p:extLst>
      <p:ext uri="{BB962C8B-B14F-4D97-AF65-F5344CB8AC3E}">
        <p14:creationId xmlns:p14="http://schemas.microsoft.com/office/powerpoint/2010/main" val="705977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Maybe</a:t>
            </a:r>
            <a:r>
              <a:rPr lang="zh-CN" altLang="en-US" sz="1600" dirty="0" smtClean="0"/>
              <a:t> </a:t>
            </a:r>
            <a:r>
              <a:rPr lang="en-US" altLang="zh-CN" sz="1600" dirty="0" smtClean="0"/>
              <a:t>you</a:t>
            </a:r>
            <a:r>
              <a:rPr lang="zh-CN" altLang="en-US" sz="1600" dirty="0" smtClean="0"/>
              <a:t> </a:t>
            </a:r>
            <a:r>
              <a:rPr lang="en-US" altLang="zh-CN" sz="1600" dirty="0" smtClean="0"/>
              <a:t>have</a:t>
            </a:r>
            <a:r>
              <a:rPr lang="zh-CN" altLang="en-US" sz="1600" dirty="0" smtClean="0"/>
              <a:t> </a:t>
            </a:r>
            <a:r>
              <a:rPr lang="en-US" altLang="zh-CN" sz="1600" dirty="0" smtClean="0"/>
              <a:t>heard</a:t>
            </a:r>
            <a:r>
              <a:rPr lang="zh-CN" altLang="en-US" sz="1600" baseline="0" dirty="0" smtClean="0"/>
              <a:t> </a:t>
            </a:r>
            <a:r>
              <a:rPr lang="en-US" altLang="zh-CN" sz="1600" baseline="0" dirty="0" smtClean="0"/>
              <a:t>of</a:t>
            </a:r>
            <a:r>
              <a:rPr lang="zh-CN" altLang="en-US" sz="1600" baseline="0" dirty="0" smtClean="0"/>
              <a:t> </a:t>
            </a:r>
            <a:r>
              <a:rPr lang="en-US" altLang="zh-CN" sz="1600" baseline="0" dirty="0" smtClean="0"/>
              <a:t>2</a:t>
            </a:r>
            <a:r>
              <a:rPr lang="zh-CN" altLang="en-US" sz="1600" baseline="0" dirty="0" smtClean="0"/>
              <a:t> </a:t>
            </a:r>
            <a:r>
              <a:rPr lang="en-US" altLang="zh-CN" sz="1600" baseline="0" dirty="0" smtClean="0"/>
              <a:t>terminologies:</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computing</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distributed</a:t>
            </a:r>
            <a:r>
              <a:rPr lang="zh-CN" altLang="en-US" sz="1600" baseline="0" dirty="0" smtClean="0"/>
              <a:t> </a:t>
            </a:r>
            <a:r>
              <a:rPr lang="en-US" altLang="zh-CN" sz="1600" baseline="0" dirty="0" smtClean="0"/>
              <a:t>computing.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I</a:t>
            </a:r>
            <a:r>
              <a:rPr lang="zh-CN" altLang="en-US" sz="1600" baseline="0" dirty="0" smtClean="0"/>
              <a:t> </a:t>
            </a:r>
            <a:r>
              <a:rPr lang="en-US" altLang="zh-CN" sz="1600" baseline="0" dirty="0" smtClean="0"/>
              <a:t>want</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clarify</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two</a:t>
            </a:r>
            <a:r>
              <a:rPr lang="zh-CN" altLang="en-US" sz="1600" baseline="0" dirty="0" smtClean="0"/>
              <a:t> </a:t>
            </a:r>
            <a:r>
              <a:rPr lang="en-US" altLang="zh-CN" sz="1600" baseline="0" dirty="0" smtClean="0"/>
              <a:t>terminologies.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Distributed</a:t>
            </a:r>
            <a:r>
              <a:rPr lang="zh-CN" altLang="en-US" sz="1600" baseline="0" dirty="0" smtClean="0"/>
              <a:t> </a:t>
            </a:r>
            <a:r>
              <a:rPr lang="en-US" altLang="zh-CN" sz="1600" baseline="0" dirty="0" smtClean="0"/>
              <a:t>computing</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kind</a:t>
            </a:r>
            <a:r>
              <a:rPr lang="zh-CN" altLang="en-US" sz="1600" baseline="0" dirty="0" smtClean="0"/>
              <a:t> </a:t>
            </a:r>
            <a:r>
              <a:rPr lang="en-US" altLang="zh-CN" sz="1600" baseline="0" dirty="0" smtClean="0"/>
              <a:t>of</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computing.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The</a:t>
            </a:r>
            <a:r>
              <a:rPr lang="zh-CN" altLang="en-US" sz="1600" baseline="0" dirty="0" smtClean="0"/>
              <a:t> </a:t>
            </a:r>
            <a:r>
              <a:rPr lang="en-US" altLang="zh-CN" sz="1600" baseline="0" dirty="0" smtClean="0"/>
              <a:t>nodes</a:t>
            </a:r>
            <a:r>
              <a:rPr lang="zh-CN" altLang="en-US" sz="1600" baseline="0" dirty="0" smtClean="0"/>
              <a:t> </a:t>
            </a:r>
            <a:r>
              <a:rPr lang="en-US" altLang="zh-CN" sz="1600" baseline="0" dirty="0" smtClean="0"/>
              <a:t>in</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distributed</a:t>
            </a:r>
            <a:r>
              <a:rPr lang="zh-CN" altLang="en-US" sz="1600" baseline="0" dirty="0" smtClean="0"/>
              <a:t> </a:t>
            </a:r>
            <a:r>
              <a:rPr lang="en-US" altLang="zh-CN" sz="1600" baseline="0" dirty="0" smtClean="0"/>
              <a:t>system</a:t>
            </a:r>
            <a:r>
              <a:rPr lang="zh-CN" altLang="en-US" sz="1600" baseline="0" dirty="0" smtClean="0"/>
              <a:t> </a:t>
            </a:r>
            <a:r>
              <a:rPr lang="en-US" altLang="zh-CN" sz="1600" baseline="0" dirty="0" smtClean="0"/>
              <a:t>work</a:t>
            </a:r>
            <a:r>
              <a:rPr lang="zh-CN" altLang="en-US" sz="1600" baseline="0" dirty="0" smtClean="0"/>
              <a:t> </a:t>
            </a:r>
            <a:r>
              <a:rPr lang="en-US" altLang="zh-CN" sz="1600" baseline="0" dirty="0" smtClean="0"/>
              <a:t>in</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so</a:t>
            </a:r>
            <a:r>
              <a:rPr lang="zh-CN" altLang="en-US" sz="1600" baseline="0" dirty="0" smtClean="0"/>
              <a:t> </a:t>
            </a:r>
            <a:r>
              <a:rPr lang="en-US" altLang="zh-CN" sz="1600" baseline="0" dirty="0" smtClean="0"/>
              <a:t>it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obviously</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kind</a:t>
            </a:r>
            <a:r>
              <a:rPr lang="zh-CN" altLang="en-US" sz="1600" baseline="0" dirty="0" smtClean="0"/>
              <a:t> </a:t>
            </a:r>
            <a:r>
              <a:rPr lang="en-US" altLang="zh-CN" sz="1600" baseline="0" dirty="0" smtClean="0"/>
              <a:t>of</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computing.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But</a:t>
            </a:r>
            <a:r>
              <a:rPr lang="zh-CN" altLang="en-US" sz="1600" baseline="0" dirty="0" smtClean="0"/>
              <a:t> </a:t>
            </a:r>
            <a:r>
              <a:rPr lang="en-US" altLang="zh-CN" sz="1600" baseline="0" dirty="0" smtClean="0"/>
              <a:t>what</a:t>
            </a:r>
            <a:r>
              <a:rPr lang="zh-CN" altLang="en-US" sz="1600" baseline="0" dirty="0" smtClean="0"/>
              <a:t> </a:t>
            </a:r>
            <a:r>
              <a:rPr lang="en-US" altLang="zh-CN" sz="1600" baseline="0" dirty="0" smtClean="0"/>
              <a:t>makes</a:t>
            </a:r>
            <a:r>
              <a:rPr lang="zh-CN" altLang="en-US" sz="1600" baseline="0" dirty="0" smtClean="0"/>
              <a:t> </a:t>
            </a:r>
            <a:r>
              <a:rPr lang="en-US" altLang="zh-CN" sz="1600" baseline="0" dirty="0" smtClean="0"/>
              <a:t>distributed</a:t>
            </a:r>
            <a:r>
              <a:rPr lang="zh-CN" altLang="en-US" sz="1600" baseline="0" dirty="0" smtClean="0"/>
              <a:t> </a:t>
            </a:r>
            <a:r>
              <a:rPr lang="en-US" altLang="zh-CN" sz="1600" baseline="0" dirty="0" smtClean="0"/>
              <a:t>computing</a:t>
            </a:r>
            <a:r>
              <a:rPr lang="zh-CN" altLang="en-US" sz="1600" baseline="0" dirty="0" smtClean="0"/>
              <a:t> </a:t>
            </a:r>
            <a:r>
              <a:rPr lang="en-US" altLang="zh-CN" sz="1600" baseline="0" dirty="0" smtClean="0"/>
              <a:t>different</a:t>
            </a:r>
            <a:r>
              <a:rPr lang="zh-CN" altLang="en-US" sz="1600" baseline="0" dirty="0" smtClean="0"/>
              <a:t> </a:t>
            </a:r>
            <a:r>
              <a:rPr lang="en-US" altLang="zh-CN" sz="1600" baseline="0" dirty="0" smtClean="0"/>
              <a:t>from</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computing?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It’s</a:t>
            </a:r>
            <a:r>
              <a:rPr lang="zh-CN" altLang="en-US" sz="1600" baseline="0" dirty="0" smtClean="0"/>
              <a:t> </a:t>
            </a:r>
            <a:r>
              <a:rPr lang="en-US" altLang="zh-CN" sz="1600" baseline="0" dirty="0" smtClean="0"/>
              <a:t>not</a:t>
            </a:r>
            <a:r>
              <a:rPr lang="zh-CN" altLang="en-US" sz="1600" baseline="0" dirty="0" smtClean="0"/>
              <a:t> </a:t>
            </a:r>
            <a:r>
              <a:rPr lang="en-US" altLang="zh-CN" sz="1600" baseline="0" dirty="0" smtClean="0"/>
              <a:t>black</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white.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There</a:t>
            </a:r>
            <a:r>
              <a:rPr lang="zh-CN" altLang="en-US" sz="1600" baseline="0" dirty="0" smtClean="0"/>
              <a:t> </a:t>
            </a:r>
            <a:r>
              <a:rPr lang="en-US" altLang="zh-CN" sz="1600" baseline="0" dirty="0" smtClean="0"/>
              <a:t>isn’t</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clear</a:t>
            </a:r>
            <a:r>
              <a:rPr lang="zh-CN" altLang="en-US" sz="1600" baseline="0" dirty="0" smtClean="0"/>
              <a:t> </a:t>
            </a:r>
            <a:r>
              <a:rPr lang="en-US" altLang="zh-CN" sz="1600" baseline="0" dirty="0" smtClean="0"/>
              <a:t>boundary</a:t>
            </a:r>
            <a:r>
              <a:rPr lang="zh-CN" altLang="en-US" sz="1600" baseline="0" dirty="0" smtClean="0"/>
              <a:t> </a:t>
            </a:r>
            <a:r>
              <a:rPr lang="en-US" altLang="zh-CN" sz="1600" baseline="0" dirty="0" smtClean="0"/>
              <a:t>between</a:t>
            </a:r>
            <a:r>
              <a:rPr lang="zh-CN" altLang="en-US" sz="1600" baseline="0" dirty="0" smtClean="0"/>
              <a:t> </a:t>
            </a:r>
            <a:r>
              <a:rPr lang="en-US" altLang="zh-CN" sz="1600" baseline="0" dirty="0" smtClean="0"/>
              <a:t>them.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There’s</a:t>
            </a:r>
            <a:r>
              <a:rPr lang="zh-CN" altLang="en-US" sz="1600" baseline="0" dirty="0" smtClean="0"/>
              <a:t> </a:t>
            </a:r>
            <a:r>
              <a:rPr lang="en-US" altLang="zh-CN" sz="1600" baseline="0" dirty="0" smtClean="0"/>
              <a:t>no</a:t>
            </a:r>
            <a:r>
              <a:rPr lang="zh-CN" altLang="en-US" sz="1600" baseline="0" dirty="0" smtClean="0"/>
              <a:t> </a:t>
            </a:r>
            <a:r>
              <a:rPr lang="en-US" altLang="zh-CN" sz="1600" baseline="0" dirty="0" smtClean="0"/>
              <a:t>consensus</a:t>
            </a:r>
            <a:r>
              <a:rPr lang="zh-CN" altLang="en-US" sz="1600" baseline="0" dirty="0" smtClean="0"/>
              <a:t> </a:t>
            </a:r>
            <a:r>
              <a:rPr lang="en-US" altLang="zh-CN" sz="1600" baseline="0" dirty="0" smtClean="0"/>
              <a:t>in</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academia.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If</a:t>
            </a:r>
            <a:r>
              <a:rPr lang="zh-CN" altLang="en-US" sz="1600" baseline="0" dirty="0" smtClean="0"/>
              <a:t> </a:t>
            </a:r>
            <a:r>
              <a:rPr lang="en-US" altLang="zh-CN" sz="1600" baseline="0" dirty="0" smtClean="0"/>
              <a:t>you</a:t>
            </a:r>
            <a:r>
              <a:rPr lang="zh-CN" altLang="en-US" sz="1600" baseline="0" dirty="0" smtClean="0"/>
              <a:t> </a:t>
            </a:r>
            <a:r>
              <a:rPr lang="en-US" altLang="zh-CN" sz="1600" baseline="0" dirty="0" smtClean="0"/>
              <a:t>ask</a:t>
            </a:r>
            <a:r>
              <a:rPr lang="zh-CN" altLang="en-US" sz="1600" baseline="0" dirty="0" smtClean="0"/>
              <a:t> </a:t>
            </a:r>
            <a:r>
              <a:rPr lang="en-US" altLang="zh-CN" sz="1600" baseline="0" dirty="0" smtClean="0"/>
              <a:t>different</a:t>
            </a:r>
            <a:r>
              <a:rPr lang="zh-CN" altLang="en-US" sz="1600" baseline="0" dirty="0" smtClean="0"/>
              <a:t> </a:t>
            </a:r>
            <a:r>
              <a:rPr lang="en-US" altLang="zh-CN" sz="1600" baseline="0" dirty="0" smtClean="0"/>
              <a:t>people,</a:t>
            </a:r>
            <a:r>
              <a:rPr lang="zh-CN" altLang="en-US" sz="1600" baseline="0" dirty="0" smtClean="0"/>
              <a:t> </a:t>
            </a:r>
            <a:r>
              <a:rPr lang="en-US" altLang="zh-CN" sz="1600" baseline="0" dirty="0" smtClean="0"/>
              <a:t>you</a:t>
            </a:r>
            <a:r>
              <a:rPr lang="zh-CN" altLang="en-US" sz="1600" baseline="0" dirty="0" smtClean="0"/>
              <a:t> </a:t>
            </a:r>
            <a:r>
              <a:rPr lang="en-US" altLang="zh-CN" sz="1600" baseline="0" dirty="0" smtClean="0"/>
              <a:t>will</a:t>
            </a:r>
            <a:r>
              <a:rPr lang="zh-CN" altLang="en-US" sz="1600" baseline="0" dirty="0" smtClean="0"/>
              <a:t> </a:t>
            </a:r>
            <a:r>
              <a:rPr lang="en-US" altLang="zh-CN" sz="1600" baseline="0" dirty="0" smtClean="0"/>
              <a:t>get</a:t>
            </a:r>
            <a:r>
              <a:rPr lang="zh-CN" altLang="en-US" sz="1600" baseline="0" dirty="0" smtClean="0"/>
              <a:t> </a:t>
            </a:r>
            <a:r>
              <a:rPr lang="en-US" altLang="zh-CN" sz="1600" baseline="0" dirty="0" smtClean="0"/>
              <a:t>different</a:t>
            </a:r>
            <a:r>
              <a:rPr lang="zh-CN" altLang="en-US" sz="1600" baseline="0" dirty="0" smtClean="0"/>
              <a:t> </a:t>
            </a:r>
            <a:r>
              <a:rPr lang="en-US" altLang="zh-CN" sz="1600" baseline="0" dirty="0" smtClean="0"/>
              <a:t>answers.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The</a:t>
            </a:r>
            <a:r>
              <a:rPr lang="zh-CN" altLang="en-US" sz="1600" baseline="0" dirty="0" smtClean="0"/>
              <a:t> </a:t>
            </a:r>
            <a:r>
              <a:rPr lang="en-US" altLang="zh-CN" sz="1600" baseline="0" dirty="0" smtClean="0"/>
              <a:t>two</a:t>
            </a:r>
            <a:r>
              <a:rPr lang="zh-CN" altLang="en-US" sz="1600" baseline="0" dirty="0" smtClean="0"/>
              <a:t> </a:t>
            </a:r>
            <a:r>
              <a:rPr lang="en-US" altLang="zh-CN" sz="1600" baseline="0" dirty="0" smtClean="0"/>
              <a:t>terminologies</a:t>
            </a:r>
            <a:r>
              <a:rPr lang="zh-CN" altLang="en-US" sz="1600" baseline="0" dirty="0" smtClean="0"/>
              <a:t> </a:t>
            </a:r>
            <a:r>
              <a:rPr lang="en-US" altLang="zh-CN" sz="1600" baseline="0" dirty="0" smtClean="0"/>
              <a:t>are</a:t>
            </a:r>
            <a:r>
              <a:rPr lang="zh-CN" altLang="en-US" sz="1600" baseline="0" dirty="0" smtClean="0"/>
              <a:t> </a:t>
            </a:r>
            <a:r>
              <a:rPr lang="en-US" altLang="zh-CN" sz="1600" baseline="0" dirty="0" smtClean="0"/>
              <a:t>largely</a:t>
            </a:r>
            <a:r>
              <a:rPr lang="zh-CN" altLang="en-US" sz="1600" baseline="0" dirty="0" smtClean="0"/>
              <a:t> </a:t>
            </a:r>
            <a:r>
              <a:rPr lang="en-US" altLang="zh-CN" sz="1600" baseline="0" dirty="0" smtClean="0"/>
              <a:t>abused.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你可能会听说过</a:t>
            </a:r>
            <a:r>
              <a:rPr lang="en-US" altLang="zh-CN" sz="1600" b="0" dirty="0" smtClean="0">
                <a:latin typeface="Lucida Bright" panose="02040602050505020304" pitchFamily="18" charset="0"/>
              </a:rPr>
              <a:t>Parallel</a:t>
            </a:r>
            <a:r>
              <a:rPr lang="zh-CN" altLang="en-US" sz="1600" b="0" dirty="0" smtClean="0">
                <a:latin typeface="Lucida Bright" panose="02040602050505020304" pitchFamily="18" charset="0"/>
              </a:rPr>
              <a:t> </a:t>
            </a:r>
            <a:r>
              <a:rPr lang="en-US" altLang="zh-CN" sz="1600" b="0" dirty="0" smtClean="0">
                <a:latin typeface="Lucida Bright" panose="02040602050505020304" pitchFamily="18" charset="0"/>
              </a:rPr>
              <a:t>Computing</a:t>
            </a:r>
            <a:r>
              <a:rPr lang="zh-CN" altLang="en-US" sz="1600" b="0" dirty="0" smtClean="0">
                <a:latin typeface="Lucida Bright" panose="02040602050505020304" pitchFamily="18" charset="0"/>
              </a:rPr>
              <a:t>并行计算</a:t>
            </a:r>
            <a:r>
              <a:rPr lang="zh-CN" altLang="en-US" sz="1600" b="0" baseline="0" dirty="0" smtClean="0">
                <a:latin typeface="Lucida Bright" panose="02040602050505020304" pitchFamily="18" charset="0"/>
              </a:rPr>
              <a:t> 和</a:t>
            </a:r>
            <a:r>
              <a:rPr lang="zh-CN" altLang="en-US" sz="1600" b="0" dirty="0" smtClean="0">
                <a:latin typeface="Lucida Bright" panose="02040602050505020304" pitchFamily="18" charset="0"/>
              </a:rPr>
              <a:t> </a:t>
            </a:r>
            <a:r>
              <a:rPr lang="en-US" altLang="zh-CN" sz="1600" b="0" dirty="0" smtClean="0">
                <a:latin typeface="Lucida Bright" panose="02040602050505020304" pitchFamily="18" charset="0"/>
              </a:rPr>
              <a:t>Distributed</a:t>
            </a:r>
            <a:r>
              <a:rPr lang="zh-CN" altLang="en-US" sz="1600" b="0" dirty="0" smtClean="0">
                <a:latin typeface="Lucida Bright" panose="02040602050505020304" pitchFamily="18" charset="0"/>
              </a:rPr>
              <a:t> </a:t>
            </a:r>
            <a:r>
              <a:rPr lang="en-US" altLang="zh-CN" sz="1600" b="0" dirty="0" smtClean="0">
                <a:latin typeface="Lucida Bright" panose="02040602050505020304" pitchFamily="18" charset="0"/>
              </a:rPr>
              <a:t>Computing</a:t>
            </a:r>
            <a:r>
              <a:rPr lang="zh-CN" altLang="en-US" sz="1600" b="0" dirty="0" smtClean="0">
                <a:latin typeface="Lucida Bright" panose="02040602050505020304" pitchFamily="18" charset="0"/>
              </a:rPr>
              <a:t>分布式计算 这两个名词。</a:t>
            </a:r>
            <a:endParaRPr lang="en-US" altLang="zh-CN" sz="1600" b="0" dirty="0" smtClean="0">
              <a:latin typeface="Lucida Bright" panose="020406020505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dirty="0" smtClean="0">
                <a:latin typeface="Lucida Bright" panose="02040602050505020304" pitchFamily="18" charset="0"/>
              </a:rPr>
              <a:t>我简单解释一下并行计算和分布式计算。</a:t>
            </a:r>
            <a:endParaRPr lang="en-US" altLang="zh-CN" sz="1600" b="0" dirty="0" smtClean="0">
              <a:latin typeface="Lucida Bright" panose="020406020505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dirty="0" smtClean="0"/>
              <a:t>你可以认为分布式计算就是一种并行计算。</a:t>
            </a:r>
            <a:endParaRPr lang="en-US" altLang="zh-CN" sz="16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dirty="0" smtClean="0"/>
              <a:t>因为分布式计算本身就是并行的，很多个处理器同时在做计算。</a:t>
            </a:r>
            <a:endParaRPr lang="en-US" altLang="zh-CN" sz="16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dirty="0" smtClean="0"/>
              <a:t>他们的区别是什么呢？</a:t>
            </a:r>
            <a:endParaRPr lang="en-US" sz="1600" b="0" dirty="0" smtClean="0"/>
          </a:p>
          <a:p>
            <a:r>
              <a:rPr lang="zh-CN" altLang="en-US" sz="1600" dirty="0" smtClean="0"/>
              <a:t>并行计算和分布式计算并非泾渭分明，他们之间没有明显界限。</a:t>
            </a:r>
            <a:endParaRPr lang="en-US" altLang="zh-CN" sz="1600" dirty="0" smtClean="0"/>
          </a:p>
          <a:p>
            <a:r>
              <a:rPr lang="zh-CN" altLang="en-US" sz="1600" dirty="0" smtClean="0"/>
              <a:t>在学术界并没有共识。</a:t>
            </a:r>
            <a:endParaRPr lang="en-US" altLang="zh-CN" sz="1600" dirty="0" smtClean="0"/>
          </a:p>
          <a:p>
            <a:r>
              <a:rPr lang="zh-CN" altLang="en-US" sz="1600" dirty="0" smtClean="0"/>
              <a:t>你问不同的人，你会得到不同的答案。</a:t>
            </a:r>
            <a:endParaRPr lang="en-US" altLang="zh-CN" sz="1600" dirty="0" smtClean="0"/>
          </a:p>
          <a:p>
            <a:r>
              <a:rPr lang="zh-CN" altLang="en-US" sz="1600" dirty="0" smtClean="0"/>
              <a:t>这两个术语现在基本上是在被混用。</a:t>
            </a:r>
            <a:endParaRPr lang="en-US" sz="1600" dirty="0"/>
          </a:p>
        </p:txBody>
      </p:sp>
      <p:sp>
        <p:nvSpPr>
          <p:cNvPr id="4" name="Slide Number Placeholder 3"/>
          <p:cNvSpPr>
            <a:spLocks noGrp="1"/>
          </p:cNvSpPr>
          <p:nvPr>
            <p:ph type="sldNum" sz="quarter" idx="10"/>
          </p:nvPr>
        </p:nvSpPr>
        <p:spPr/>
        <p:txBody>
          <a:bodyPr/>
          <a:lstStyle/>
          <a:p>
            <a:fld id="{9D1F8700-0BCC-BB42-8973-85E47E56BF7B}" type="slidenum">
              <a:rPr lang="en-US" smtClean="0"/>
              <a:t>32</a:t>
            </a:fld>
            <a:endParaRPr lang="en-US"/>
          </a:p>
        </p:txBody>
      </p:sp>
    </p:spTree>
    <p:extLst>
      <p:ext uri="{BB962C8B-B14F-4D97-AF65-F5344CB8AC3E}">
        <p14:creationId xmlns:p14="http://schemas.microsoft.com/office/powerpoint/2010/main" val="1510057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I</a:t>
            </a:r>
            <a:r>
              <a:rPr lang="zh-CN" altLang="en-US" sz="1600" dirty="0" smtClean="0"/>
              <a:t> </a:t>
            </a:r>
            <a:r>
              <a:rPr lang="en-US" altLang="zh-CN" sz="1600" dirty="0" smtClean="0"/>
              <a:t>have</a:t>
            </a:r>
            <a:r>
              <a:rPr lang="zh-CN" altLang="en-US" sz="1600" dirty="0" smtClean="0"/>
              <a:t> </a:t>
            </a:r>
            <a:r>
              <a:rPr lang="en-US" altLang="zh-CN" sz="1600" dirty="0" smtClean="0"/>
              <a:t>asked</a:t>
            </a:r>
            <a:r>
              <a:rPr lang="zh-CN" altLang="en-US" sz="1600" dirty="0" smtClean="0"/>
              <a:t> </a:t>
            </a:r>
            <a:r>
              <a:rPr lang="en-US" altLang="zh-CN" sz="1600" dirty="0" smtClean="0"/>
              <a:t>a</a:t>
            </a:r>
            <a:r>
              <a:rPr lang="zh-CN" altLang="en-US" sz="1600" dirty="0" smtClean="0"/>
              <a:t> </a:t>
            </a:r>
            <a:r>
              <a:rPr lang="en-US" altLang="zh-CN" sz="1600" dirty="0" smtClean="0"/>
              <a:t>top</a:t>
            </a:r>
            <a:r>
              <a:rPr lang="zh-CN" altLang="en-US" sz="1600" dirty="0" smtClean="0"/>
              <a:t> </a:t>
            </a:r>
            <a:r>
              <a:rPr lang="en-US" altLang="zh-CN" sz="1600" dirty="0" smtClean="0"/>
              <a:t>researcher</a:t>
            </a:r>
            <a:r>
              <a:rPr lang="zh-CN" altLang="en-US" sz="1600" dirty="0" smtClean="0"/>
              <a:t> </a:t>
            </a:r>
            <a:r>
              <a:rPr lang="en-US" altLang="zh-CN" sz="1600" dirty="0" smtClean="0"/>
              <a:t>in</a:t>
            </a:r>
            <a:r>
              <a:rPr lang="zh-CN" altLang="en-US" sz="1600" dirty="0" smtClean="0"/>
              <a:t> </a:t>
            </a:r>
            <a:r>
              <a:rPr lang="en-US" altLang="zh-CN" sz="1600" dirty="0" smtClean="0"/>
              <a:t>the</a:t>
            </a:r>
            <a:r>
              <a:rPr lang="zh-CN" altLang="en-US" sz="1600" dirty="0" smtClean="0"/>
              <a:t> </a:t>
            </a:r>
            <a:r>
              <a:rPr lang="en-US" altLang="zh-CN" sz="1600" dirty="0" smtClean="0"/>
              <a:t>field</a:t>
            </a:r>
            <a:r>
              <a:rPr lang="zh-CN" altLang="en-US" sz="1600" baseline="0" dirty="0" smtClean="0"/>
              <a:t> </a:t>
            </a:r>
            <a:r>
              <a:rPr lang="en-US" altLang="zh-CN" sz="1600" baseline="0" dirty="0" smtClean="0"/>
              <a:t>of</a:t>
            </a:r>
            <a:r>
              <a:rPr lang="zh-CN" altLang="en-US" sz="1600" baseline="0" dirty="0" smtClean="0"/>
              <a:t> </a:t>
            </a:r>
            <a:r>
              <a:rPr lang="en-US" altLang="zh-CN" sz="1600" baseline="0" dirty="0" smtClean="0"/>
              <a:t>high-performance</a:t>
            </a:r>
            <a:r>
              <a:rPr lang="zh-CN" altLang="en-US" sz="1600" baseline="0" dirty="0" smtClean="0"/>
              <a:t> </a:t>
            </a:r>
            <a:r>
              <a:rPr lang="en-US" altLang="zh-CN" sz="1600" baseline="0" dirty="0" smtClean="0"/>
              <a:t>computing.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This</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what</a:t>
            </a:r>
            <a:r>
              <a:rPr lang="zh-CN" altLang="en-US" sz="1600" baseline="0" dirty="0" smtClean="0"/>
              <a:t> </a:t>
            </a:r>
            <a:r>
              <a:rPr lang="en-US" altLang="zh-CN" sz="1600" baseline="0" dirty="0" smtClean="0"/>
              <a:t>he</a:t>
            </a:r>
            <a:r>
              <a:rPr lang="zh-CN" altLang="en-US" sz="1600" baseline="0" dirty="0" smtClean="0"/>
              <a:t> </a:t>
            </a:r>
            <a:r>
              <a:rPr lang="en-US" altLang="zh-CN" sz="1600" baseline="0" dirty="0" smtClean="0"/>
              <a:t>told</a:t>
            </a:r>
            <a:r>
              <a:rPr lang="zh-CN" altLang="en-US" sz="1600" baseline="0" dirty="0" smtClean="0"/>
              <a:t> </a:t>
            </a:r>
            <a:r>
              <a:rPr lang="en-US" altLang="zh-CN" sz="1600" baseline="0" dirty="0" smtClean="0"/>
              <a:t>me.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When</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nodes</a:t>
            </a:r>
            <a:r>
              <a:rPr lang="zh-CN" altLang="en-US" sz="1600" baseline="0" dirty="0" smtClean="0"/>
              <a:t> </a:t>
            </a:r>
            <a:r>
              <a:rPr lang="en-US" altLang="zh-CN" sz="1600" baseline="0" dirty="0" smtClean="0"/>
              <a:t>are</a:t>
            </a:r>
            <a:r>
              <a:rPr lang="zh-CN" altLang="en-US" sz="1600" baseline="0" dirty="0" smtClean="0"/>
              <a:t> </a:t>
            </a:r>
            <a:r>
              <a:rPr lang="en-US" altLang="zh-CN" sz="1600" baseline="0" dirty="0" smtClean="0"/>
              <a:t>in</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same</a:t>
            </a:r>
            <a:r>
              <a:rPr lang="zh-CN" altLang="en-US" sz="1600" baseline="0" dirty="0" smtClean="0"/>
              <a:t> </a:t>
            </a:r>
            <a:r>
              <a:rPr lang="en-US" altLang="zh-CN" sz="1600" baseline="0" dirty="0" smtClean="0"/>
              <a:t>physical</a:t>
            </a:r>
            <a:r>
              <a:rPr lang="zh-CN" altLang="en-US" sz="1600" baseline="0" dirty="0" smtClean="0"/>
              <a:t> </a:t>
            </a:r>
            <a:r>
              <a:rPr lang="en-US" altLang="zh-CN" sz="1600" baseline="0" dirty="0" smtClean="0"/>
              <a:t>location,</a:t>
            </a:r>
            <a:r>
              <a:rPr lang="zh-CN" altLang="en-US" sz="1600" baseline="0" dirty="0" smtClean="0"/>
              <a:t> </a:t>
            </a:r>
            <a:r>
              <a:rPr lang="en-US" altLang="zh-CN" sz="1600" baseline="0" dirty="0" smtClean="0"/>
              <a:t>it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called</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computing.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When</a:t>
            </a:r>
            <a:r>
              <a:rPr lang="zh-CN" altLang="en-US" sz="1600" dirty="0" smtClean="0"/>
              <a:t> </a:t>
            </a:r>
            <a:r>
              <a:rPr lang="en-US" altLang="zh-CN" sz="1600" dirty="0" smtClean="0"/>
              <a:t>the</a:t>
            </a:r>
            <a:r>
              <a:rPr lang="zh-CN" altLang="en-US" sz="1600" dirty="0" smtClean="0"/>
              <a:t> </a:t>
            </a:r>
            <a:r>
              <a:rPr lang="en-US" altLang="zh-CN" sz="1600" dirty="0" smtClean="0"/>
              <a:t>nodes</a:t>
            </a:r>
            <a:r>
              <a:rPr lang="zh-CN" altLang="en-US" sz="1600" dirty="0" smtClean="0"/>
              <a:t> </a:t>
            </a:r>
            <a:r>
              <a:rPr lang="en-US" altLang="zh-CN" sz="1600" dirty="0" smtClean="0"/>
              <a:t>are</a:t>
            </a:r>
            <a:r>
              <a:rPr lang="zh-CN" altLang="en-US" sz="1600" dirty="0" smtClean="0"/>
              <a:t> </a:t>
            </a:r>
            <a:r>
              <a:rPr lang="en-US" altLang="zh-CN" sz="1600" dirty="0" smtClean="0"/>
              <a:t>in</a:t>
            </a:r>
            <a:r>
              <a:rPr lang="zh-CN" altLang="en-US" sz="1600" dirty="0" smtClean="0"/>
              <a:t> </a:t>
            </a:r>
            <a:r>
              <a:rPr lang="en-US" altLang="zh-CN" sz="1600" dirty="0" smtClean="0"/>
              <a:t>different</a:t>
            </a:r>
            <a:r>
              <a:rPr lang="zh-CN" altLang="en-US" sz="1600" dirty="0" smtClean="0"/>
              <a:t> </a:t>
            </a:r>
            <a:r>
              <a:rPr lang="en-US" altLang="zh-CN" sz="1600" dirty="0" smtClean="0"/>
              <a:t>locations,</a:t>
            </a:r>
            <a:r>
              <a:rPr lang="zh-CN" altLang="en-US" sz="1600" baseline="0" dirty="0" smtClean="0"/>
              <a:t> </a:t>
            </a:r>
            <a:r>
              <a:rPr lang="en-US" altLang="zh-CN" sz="1600" baseline="0" dirty="0" smtClean="0"/>
              <a:t>it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called</a:t>
            </a:r>
            <a:r>
              <a:rPr lang="zh-CN" altLang="en-US" sz="1600" baseline="0" dirty="0" smtClean="0"/>
              <a:t> </a:t>
            </a:r>
            <a:r>
              <a:rPr lang="en-US" altLang="zh-CN" sz="1600" baseline="0" dirty="0" smtClean="0"/>
              <a:t>distributed</a:t>
            </a:r>
            <a:r>
              <a:rPr lang="zh-CN" altLang="en-US" sz="1600" baseline="0" dirty="0" smtClean="0"/>
              <a:t> </a:t>
            </a:r>
            <a:r>
              <a:rPr lang="en-US" altLang="zh-CN" sz="1600" baseline="0" dirty="0" smtClean="0"/>
              <a:t>computing.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For</a:t>
            </a:r>
            <a:r>
              <a:rPr lang="zh-CN" altLang="en-US" sz="1600" baseline="0" dirty="0" smtClean="0"/>
              <a:t> </a:t>
            </a:r>
            <a:r>
              <a:rPr lang="en-US" altLang="zh-CN" sz="1600" baseline="0" dirty="0" smtClean="0"/>
              <a:t>examples,</a:t>
            </a:r>
            <a:r>
              <a:rPr lang="zh-CN" altLang="en-US" sz="1600" baseline="0" dirty="0" smtClean="0"/>
              <a:t> </a:t>
            </a:r>
            <a:r>
              <a:rPr lang="en-US" altLang="zh-CN" sz="1600" baseline="0" dirty="0" smtClean="0"/>
              <a:t>if</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computation</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performed</a:t>
            </a:r>
            <a:r>
              <a:rPr lang="zh-CN" altLang="en-US" sz="1600" baseline="0" dirty="0" smtClean="0"/>
              <a:t> </a:t>
            </a:r>
            <a:r>
              <a:rPr lang="en-US" altLang="zh-CN" sz="1600" baseline="0" dirty="0" smtClean="0"/>
              <a:t>by</a:t>
            </a:r>
            <a:r>
              <a:rPr lang="zh-CN" altLang="en-US" sz="1600" baseline="0" dirty="0" smtClean="0"/>
              <a:t> </a:t>
            </a:r>
            <a:r>
              <a:rPr lang="en-US" altLang="zh-CN" sz="1600" baseline="0" dirty="0" smtClean="0"/>
              <a:t>users’</a:t>
            </a:r>
            <a:r>
              <a:rPr lang="zh-CN" altLang="en-US" sz="1600" baseline="0" dirty="0" smtClean="0"/>
              <a:t> </a:t>
            </a:r>
            <a:r>
              <a:rPr lang="en-US" altLang="zh-CN" sz="1600" baseline="0" dirty="0" smtClean="0"/>
              <a:t>mobile</a:t>
            </a:r>
            <a:r>
              <a:rPr lang="zh-CN" altLang="en-US" sz="1600" baseline="0" dirty="0" smtClean="0"/>
              <a:t> </a:t>
            </a:r>
            <a:r>
              <a:rPr lang="en-US" altLang="zh-CN" sz="1600" baseline="0" dirty="0" smtClean="0"/>
              <a:t>devices,</a:t>
            </a:r>
            <a:r>
              <a:rPr lang="zh-CN" altLang="en-US" sz="1600" baseline="0" dirty="0" smtClean="0"/>
              <a:t> </a:t>
            </a:r>
            <a:r>
              <a:rPr lang="en-US" altLang="zh-CN" sz="1600" baseline="0" dirty="0" smtClean="0"/>
              <a:t>then</a:t>
            </a:r>
            <a:r>
              <a:rPr lang="zh-CN" altLang="en-US" sz="1600" baseline="0" dirty="0" smtClean="0"/>
              <a:t> </a:t>
            </a:r>
            <a:r>
              <a:rPr lang="en-US" altLang="zh-CN" sz="1600" baseline="0" dirty="0" smtClean="0"/>
              <a:t>it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obviously</a:t>
            </a:r>
            <a:r>
              <a:rPr lang="zh-CN" altLang="en-US" sz="1600" baseline="0" dirty="0" smtClean="0"/>
              <a:t> </a:t>
            </a:r>
            <a:r>
              <a:rPr lang="en-US" altLang="zh-CN" sz="1600" baseline="0" dirty="0" smtClean="0"/>
              <a:t>distributed</a:t>
            </a:r>
            <a:r>
              <a:rPr lang="zh-CN" altLang="en-US" sz="1600" baseline="0" dirty="0" smtClean="0"/>
              <a:t> </a:t>
            </a:r>
            <a:r>
              <a:rPr lang="en-US" altLang="zh-CN" sz="1600" baseline="0" dirty="0" smtClean="0"/>
              <a:t>computing.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Users’</a:t>
            </a:r>
            <a:r>
              <a:rPr lang="zh-CN" altLang="en-US" sz="1600" baseline="0" dirty="0" smtClean="0"/>
              <a:t> </a:t>
            </a:r>
            <a:r>
              <a:rPr lang="en-US" altLang="zh-CN" sz="1600" baseline="0" dirty="0" smtClean="0"/>
              <a:t>mobiles</a:t>
            </a:r>
            <a:r>
              <a:rPr lang="zh-CN" altLang="en-US" sz="1600" baseline="0" dirty="0" smtClean="0"/>
              <a:t> </a:t>
            </a:r>
            <a:r>
              <a:rPr lang="en-US" altLang="zh-CN" sz="1600" baseline="0" dirty="0" smtClean="0"/>
              <a:t>phones</a:t>
            </a:r>
            <a:r>
              <a:rPr lang="zh-CN" altLang="en-US" sz="1600" baseline="0" dirty="0" smtClean="0"/>
              <a:t> </a:t>
            </a:r>
            <a:r>
              <a:rPr lang="en-US" altLang="zh-CN" sz="1600" baseline="0" dirty="0" smtClean="0"/>
              <a:t>are</a:t>
            </a:r>
            <a:r>
              <a:rPr lang="zh-CN" altLang="en-US" sz="1600" baseline="0" dirty="0" smtClean="0"/>
              <a:t> </a:t>
            </a:r>
            <a:r>
              <a:rPr lang="en-US" altLang="zh-CN" sz="1600" baseline="0" dirty="0" smtClean="0"/>
              <a:t>in</a:t>
            </a:r>
            <a:r>
              <a:rPr lang="zh-CN" altLang="en-US" sz="1600" baseline="0" dirty="0" smtClean="0"/>
              <a:t> </a:t>
            </a:r>
            <a:r>
              <a:rPr lang="en-US" altLang="zh-CN" sz="1600" baseline="0" dirty="0" smtClean="0"/>
              <a:t>different</a:t>
            </a:r>
            <a:r>
              <a:rPr lang="zh-CN" altLang="en-US" sz="1600" baseline="0" dirty="0" smtClean="0"/>
              <a:t> </a:t>
            </a:r>
            <a:r>
              <a:rPr lang="en-US" altLang="zh-CN" sz="1600" baseline="0" dirty="0" smtClean="0"/>
              <a:t>physical</a:t>
            </a:r>
            <a:r>
              <a:rPr lang="zh-CN" altLang="en-US" sz="1600" baseline="0" dirty="0" smtClean="0"/>
              <a:t> </a:t>
            </a:r>
            <a:r>
              <a:rPr lang="en-US" altLang="zh-CN" sz="1600" baseline="0" dirty="0" smtClean="0"/>
              <a:t>locations.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If</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computation</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perform</a:t>
            </a:r>
            <a:r>
              <a:rPr lang="zh-CN" altLang="en-US" sz="1600" baseline="0" dirty="0" smtClean="0"/>
              <a:t> </a:t>
            </a:r>
            <a:r>
              <a:rPr lang="en-US" altLang="zh-CN" sz="1600" baseline="0" dirty="0" smtClean="0"/>
              <a:t>in</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few</a:t>
            </a:r>
            <a:r>
              <a:rPr lang="zh-CN" altLang="en-US" sz="1600" baseline="0" dirty="0" smtClean="0"/>
              <a:t> </a:t>
            </a:r>
            <a:r>
              <a:rPr lang="en-US" altLang="zh-CN" sz="1600" baseline="0" dirty="0" smtClean="0"/>
              <a:t>worker</a:t>
            </a:r>
            <a:r>
              <a:rPr lang="zh-CN" altLang="en-US" sz="1600" baseline="0" dirty="0" smtClean="0"/>
              <a:t> </a:t>
            </a:r>
            <a:r>
              <a:rPr lang="en-US" altLang="zh-CN" sz="1600" baseline="0" dirty="0" smtClean="0"/>
              <a:t>nodes</a:t>
            </a:r>
            <a:r>
              <a:rPr lang="zh-CN" altLang="en-US" sz="1600" baseline="0" dirty="0" smtClean="0"/>
              <a:t> </a:t>
            </a:r>
            <a:r>
              <a:rPr lang="en-US" altLang="zh-CN" sz="1600" baseline="0" dirty="0" smtClean="0"/>
              <a:t>located</a:t>
            </a:r>
            <a:r>
              <a:rPr lang="zh-CN" altLang="en-US" sz="1600" baseline="0" dirty="0" smtClean="0"/>
              <a:t> </a:t>
            </a:r>
            <a:r>
              <a:rPr lang="en-US" altLang="zh-CN" sz="1600" baseline="0" dirty="0" smtClean="0"/>
              <a:t>in</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same</a:t>
            </a:r>
            <a:r>
              <a:rPr lang="zh-CN" altLang="en-US" sz="1600" baseline="0" dirty="0" smtClean="0"/>
              <a:t> </a:t>
            </a:r>
            <a:r>
              <a:rPr lang="en-US" altLang="zh-CN" sz="1600" baseline="0" dirty="0" smtClean="0"/>
              <a:t>room,</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they</a:t>
            </a:r>
            <a:r>
              <a:rPr lang="zh-CN" altLang="en-US" sz="1600" baseline="0" dirty="0" smtClean="0"/>
              <a:t> </a:t>
            </a:r>
            <a:r>
              <a:rPr lang="en-US" altLang="zh-CN" sz="1600" baseline="0" dirty="0" smtClean="0"/>
              <a:t>are</a:t>
            </a:r>
            <a:r>
              <a:rPr lang="zh-CN" altLang="en-US" sz="1600" baseline="0" dirty="0" smtClean="0"/>
              <a:t> </a:t>
            </a:r>
            <a:r>
              <a:rPr lang="en-US" altLang="zh-CN" sz="1600" baseline="0" dirty="0" smtClean="0"/>
              <a:t>connected</a:t>
            </a:r>
            <a:r>
              <a:rPr lang="zh-CN" altLang="en-US" sz="1600" baseline="0" dirty="0" smtClean="0"/>
              <a:t> </a:t>
            </a:r>
            <a:r>
              <a:rPr lang="en-US" altLang="zh-CN" sz="1600" baseline="0" dirty="0" smtClean="0"/>
              <a:t>by</a:t>
            </a:r>
            <a:r>
              <a:rPr lang="zh-CN" altLang="en-US" sz="1600" baseline="0" dirty="0" smtClean="0"/>
              <a:t> </a:t>
            </a:r>
            <a:r>
              <a:rPr lang="en-US" altLang="zh-CN" sz="1600" baseline="0" dirty="0" smtClean="0"/>
              <a:t>cables,</a:t>
            </a:r>
            <a:r>
              <a:rPr lang="zh-CN" altLang="en-US" sz="1600" baseline="0" dirty="0" smtClean="0"/>
              <a:t> </a:t>
            </a:r>
            <a:r>
              <a:rPr lang="en-US" altLang="zh-CN" sz="1600" baseline="0" dirty="0" smtClean="0"/>
              <a:t>then</a:t>
            </a:r>
            <a:r>
              <a:rPr lang="zh-CN" altLang="en-US" sz="1600" baseline="0" dirty="0" smtClean="0"/>
              <a:t> </a:t>
            </a:r>
            <a:r>
              <a:rPr lang="en-US" altLang="zh-CN" sz="1600" baseline="0" dirty="0" smtClean="0"/>
              <a:t>it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not</a:t>
            </a:r>
            <a:r>
              <a:rPr lang="zh-CN" altLang="en-US" sz="1600" baseline="0" dirty="0" smtClean="0"/>
              <a:t> </a:t>
            </a:r>
            <a:r>
              <a:rPr lang="en-US" altLang="zh-CN" sz="1600" baseline="0" dirty="0" smtClean="0"/>
              <a:t>quite</a:t>
            </a:r>
            <a:r>
              <a:rPr lang="zh-CN" altLang="en-US" sz="1600" baseline="0" dirty="0" smtClean="0"/>
              <a:t> </a:t>
            </a:r>
            <a:r>
              <a:rPr lang="en-US" altLang="zh-CN" sz="1600" baseline="0" dirty="0" smtClean="0"/>
              <a:t>distributed</a:t>
            </a:r>
            <a:r>
              <a:rPr lang="zh-CN" altLang="en-US" sz="1600" baseline="0" dirty="0" smtClean="0"/>
              <a:t> </a:t>
            </a:r>
            <a:r>
              <a:rPr lang="en-US" altLang="zh-CN" sz="1600" baseline="0" dirty="0" smtClean="0"/>
              <a:t>computing.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However,</a:t>
            </a:r>
            <a:r>
              <a:rPr lang="zh-CN" altLang="en-US" sz="1600" baseline="0" dirty="0" smtClean="0"/>
              <a:t> </a:t>
            </a:r>
            <a:r>
              <a:rPr lang="en-US" altLang="zh-CN" sz="1600" baseline="0" dirty="0" smtClean="0"/>
              <a:t>when</a:t>
            </a:r>
            <a:r>
              <a:rPr lang="zh-CN" altLang="en-US" sz="1600" baseline="0" dirty="0" smtClean="0"/>
              <a:t> </a:t>
            </a:r>
            <a:r>
              <a:rPr lang="en-US" altLang="zh-CN" sz="1600" baseline="0" dirty="0" smtClean="0"/>
              <a:t>you</a:t>
            </a:r>
            <a:r>
              <a:rPr lang="zh-CN" altLang="en-US" sz="1600" baseline="0" dirty="0" smtClean="0"/>
              <a:t> </a:t>
            </a:r>
            <a:r>
              <a:rPr lang="en-US" altLang="zh-CN" sz="1600" baseline="0" dirty="0" smtClean="0"/>
              <a:t>ask</a:t>
            </a:r>
            <a:r>
              <a:rPr lang="zh-CN" altLang="en-US" sz="1600" baseline="0" dirty="0" smtClean="0"/>
              <a:t> </a:t>
            </a:r>
            <a:r>
              <a:rPr lang="en-US" altLang="zh-CN" sz="1600" baseline="0" dirty="0" smtClean="0"/>
              <a:t>ML</a:t>
            </a:r>
            <a:r>
              <a:rPr lang="zh-CN" altLang="en-US" sz="1600" baseline="0" dirty="0" smtClean="0"/>
              <a:t> </a:t>
            </a:r>
            <a:r>
              <a:rPr lang="en-US" altLang="zh-CN" sz="1600" baseline="0" dirty="0" smtClean="0"/>
              <a:t>people,</a:t>
            </a:r>
            <a:r>
              <a:rPr lang="zh-CN" altLang="en-US" sz="1600" baseline="0" dirty="0" smtClean="0"/>
              <a:t> </a:t>
            </a:r>
            <a:r>
              <a:rPr lang="en-US" altLang="zh-CN" sz="1600" baseline="0" dirty="0" smtClean="0"/>
              <a:t>they</a:t>
            </a:r>
            <a:r>
              <a:rPr lang="zh-CN" altLang="en-US" sz="1600" baseline="0" dirty="0" smtClean="0"/>
              <a:t> </a:t>
            </a:r>
            <a:r>
              <a:rPr lang="en-US" altLang="zh-CN" sz="1600" baseline="0" dirty="0" smtClean="0"/>
              <a:t>will</a:t>
            </a:r>
            <a:r>
              <a:rPr lang="zh-CN" altLang="en-US" sz="1600" baseline="0" dirty="0" smtClean="0"/>
              <a:t> </a:t>
            </a:r>
            <a:r>
              <a:rPr lang="en-US" altLang="zh-CN" sz="1600" baseline="0" dirty="0" smtClean="0"/>
              <a:t>give</a:t>
            </a:r>
            <a:r>
              <a:rPr lang="zh-CN" altLang="en-US" sz="1600" baseline="0" dirty="0" smtClean="0"/>
              <a:t> </a:t>
            </a:r>
            <a:r>
              <a:rPr lang="en-US" altLang="zh-CN" sz="1600" baseline="0" dirty="0" smtClean="0"/>
              <a:t>you</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different</a:t>
            </a:r>
            <a:r>
              <a:rPr lang="zh-CN" altLang="en-US" sz="1600" baseline="0" dirty="0" smtClean="0"/>
              <a:t> </a:t>
            </a:r>
            <a:r>
              <a:rPr lang="en-US" altLang="zh-CN" sz="1600" baseline="0" dirty="0" smtClean="0"/>
              <a:t>answer.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When</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data</a:t>
            </a:r>
            <a:r>
              <a:rPr lang="zh-CN" altLang="en-US" sz="1600" baseline="0" dirty="0" smtClean="0"/>
              <a:t> </a:t>
            </a:r>
            <a:r>
              <a:rPr lang="en-US" altLang="zh-CN" sz="1600" baseline="0" dirty="0" smtClean="0"/>
              <a:t>or</a:t>
            </a:r>
            <a:r>
              <a:rPr lang="zh-CN" altLang="en-US" sz="1600" baseline="0" dirty="0" smtClean="0"/>
              <a:t> </a:t>
            </a:r>
            <a:r>
              <a:rPr lang="en-US" altLang="zh-CN" sz="1600" baseline="0" dirty="0" smtClean="0"/>
              <a:t>model</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partitioned</a:t>
            </a:r>
            <a:r>
              <a:rPr lang="zh-CN" altLang="en-US" sz="1600" baseline="0" dirty="0" smtClean="0"/>
              <a:t> </a:t>
            </a:r>
            <a:r>
              <a:rPr lang="en-US" altLang="zh-CN" sz="1600" baseline="0" dirty="0" smtClean="0"/>
              <a:t>among</a:t>
            </a:r>
            <a:r>
              <a:rPr lang="zh-CN" altLang="en-US" sz="1600" baseline="0" dirty="0" smtClean="0"/>
              <a:t> </a:t>
            </a:r>
            <a:r>
              <a:rPr lang="en-US" altLang="zh-CN" sz="1600" baseline="0" dirty="0" smtClean="0"/>
              <a:t>multiple</a:t>
            </a:r>
            <a:r>
              <a:rPr lang="zh-CN" altLang="en-US" sz="1600" baseline="0" dirty="0" smtClean="0"/>
              <a:t> </a:t>
            </a:r>
            <a:r>
              <a:rPr lang="en-US" altLang="zh-CN" sz="1600" baseline="0" dirty="0" smtClean="0"/>
              <a:t>nodes</a:t>
            </a:r>
            <a:r>
              <a:rPr lang="zh-CN" altLang="en-US" sz="1600" baseline="0" dirty="0" smtClean="0"/>
              <a:t> </a:t>
            </a:r>
            <a:r>
              <a:rPr lang="en-US" altLang="zh-CN" sz="1600" baseline="0" dirty="0" smtClean="0"/>
              <a:t>which</a:t>
            </a:r>
            <a:r>
              <a:rPr lang="zh-CN" altLang="en-US" sz="1600" baseline="0" dirty="0" smtClean="0"/>
              <a:t> </a:t>
            </a:r>
            <a:r>
              <a:rPr lang="en-US" altLang="zh-CN" sz="1600" baseline="0" dirty="0" smtClean="0"/>
              <a:t>do</a:t>
            </a:r>
            <a:r>
              <a:rPr lang="zh-CN" altLang="en-US" sz="1600" baseline="0" dirty="0" smtClean="0"/>
              <a:t> </a:t>
            </a:r>
            <a:r>
              <a:rPr lang="en-US" altLang="zh-CN" sz="1600" baseline="0" dirty="0" smtClean="0"/>
              <a:t>not</a:t>
            </a:r>
            <a:r>
              <a:rPr lang="zh-CN" altLang="en-US" sz="1600" baseline="0" dirty="0" smtClean="0"/>
              <a:t> </a:t>
            </a:r>
            <a:r>
              <a:rPr lang="en-US" altLang="zh-CN" sz="1600" baseline="0" dirty="0" smtClean="0"/>
              <a:t>share</a:t>
            </a:r>
            <a:r>
              <a:rPr lang="zh-CN" altLang="en-US" sz="1600" baseline="0" dirty="0" smtClean="0"/>
              <a:t> </a:t>
            </a:r>
            <a:r>
              <a:rPr lang="en-US" altLang="zh-CN" sz="1600" baseline="0" dirty="0" smtClean="0"/>
              <a:t>memory,</a:t>
            </a:r>
            <a:r>
              <a:rPr lang="zh-CN" altLang="en-US" sz="1600" baseline="0" dirty="0" smtClean="0"/>
              <a:t> </a:t>
            </a:r>
            <a:r>
              <a:rPr lang="en-US" altLang="zh-CN" sz="1600" baseline="0" dirty="0" smtClean="0"/>
              <a:t>then</a:t>
            </a:r>
            <a:r>
              <a:rPr lang="zh-CN" altLang="en-US" sz="1600" baseline="0" dirty="0" smtClean="0"/>
              <a:t> </a:t>
            </a:r>
            <a:r>
              <a:rPr lang="en-US" altLang="zh-CN" sz="1600" baseline="0" dirty="0" smtClean="0"/>
              <a:t>parallel</a:t>
            </a:r>
            <a:r>
              <a:rPr lang="zh-CN" altLang="en-US" sz="1600" baseline="0" dirty="0" smtClean="0"/>
              <a:t> </a:t>
            </a:r>
            <a:r>
              <a:rPr lang="en-US" altLang="zh-CN" sz="1600" baseline="0" dirty="0" smtClean="0"/>
              <a:t>computed</a:t>
            </a:r>
            <a:r>
              <a:rPr lang="zh-CN" altLang="en-US" sz="1600" baseline="0" dirty="0" smtClean="0"/>
              <a:t> </a:t>
            </a:r>
            <a:r>
              <a:rPr lang="en-US" altLang="zh-CN" sz="1600" baseline="0" dirty="0" smtClean="0"/>
              <a:t>can</a:t>
            </a:r>
            <a:r>
              <a:rPr lang="zh-CN" altLang="en-US" sz="1600" baseline="0" dirty="0" smtClean="0"/>
              <a:t> </a:t>
            </a:r>
            <a:r>
              <a:rPr lang="en-US" altLang="zh-CN" sz="1600" baseline="0" dirty="0" smtClean="0"/>
              <a:t>be</a:t>
            </a:r>
            <a:r>
              <a:rPr lang="zh-CN" altLang="en-US" sz="1600" baseline="0" dirty="0" smtClean="0"/>
              <a:t> </a:t>
            </a:r>
            <a:r>
              <a:rPr lang="en-US" altLang="zh-CN" sz="1600" baseline="0" dirty="0" smtClean="0"/>
              <a:t>called</a:t>
            </a:r>
            <a:r>
              <a:rPr lang="zh-CN" altLang="en-US" sz="1600" baseline="0" dirty="0" smtClean="0"/>
              <a:t> </a:t>
            </a:r>
            <a:r>
              <a:rPr lang="en-US" altLang="zh-CN" sz="1600" baseline="0" dirty="0" smtClean="0"/>
              <a:t>distributed</a:t>
            </a:r>
            <a:r>
              <a:rPr lang="zh-CN" altLang="en-US" sz="1600" baseline="0" dirty="0" smtClean="0"/>
              <a:t> </a:t>
            </a:r>
            <a:r>
              <a:rPr lang="en-US" altLang="zh-CN" sz="1600" baseline="0" dirty="0" smtClean="0"/>
              <a:t>computing.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Even</a:t>
            </a:r>
            <a:r>
              <a:rPr lang="zh-CN" altLang="en-US" sz="1600" baseline="0" dirty="0" smtClean="0"/>
              <a:t> </a:t>
            </a:r>
            <a:r>
              <a:rPr lang="en-US" altLang="zh-CN" sz="1600" baseline="0" dirty="0" smtClean="0"/>
              <a:t>if</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nodes</a:t>
            </a:r>
            <a:r>
              <a:rPr lang="zh-CN" altLang="en-US" sz="1600" baseline="0" dirty="0" smtClean="0"/>
              <a:t> </a:t>
            </a:r>
            <a:r>
              <a:rPr lang="en-US" altLang="zh-CN" sz="1600" baseline="0" dirty="0" smtClean="0"/>
              <a:t>are</a:t>
            </a:r>
            <a:r>
              <a:rPr lang="zh-CN" altLang="en-US" sz="1600" baseline="0" dirty="0" smtClean="0"/>
              <a:t> </a:t>
            </a:r>
            <a:r>
              <a:rPr lang="en-US" altLang="zh-CN" sz="1600" baseline="0" dirty="0" smtClean="0"/>
              <a:t>in</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same</a:t>
            </a:r>
            <a:r>
              <a:rPr lang="zh-CN" altLang="en-US" sz="1600" baseline="0" dirty="0" smtClean="0"/>
              <a:t> </a:t>
            </a:r>
            <a:r>
              <a:rPr lang="en-US" altLang="zh-CN" sz="1600" baseline="0" dirty="0" smtClean="0"/>
              <a:t>room</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connected</a:t>
            </a:r>
            <a:r>
              <a:rPr lang="zh-CN" altLang="en-US" sz="1600" baseline="0" dirty="0" smtClean="0"/>
              <a:t> </a:t>
            </a:r>
            <a:r>
              <a:rPr lang="en-US" altLang="zh-CN" sz="1600" baseline="0" dirty="0" smtClean="0"/>
              <a:t>by</a:t>
            </a:r>
            <a:r>
              <a:rPr lang="zh-CN" altLang="en-US" sz="1600" baseline="0" dirty="0" smtClean="0"/>
              <a:t> </a:t>
            </a:r>
            <a:r>
              <a:rPr lang="en-US" altLang="zh-CN" sz="1600" baseline="0" dirty="0" smtClean="0"/>
              <a:t>cables,</a:t>
            </a:r>
            <a:r>
              <a:rPr lang="zh-CN" altLang="en-US" sz="1600" baseline="0" dirty="0" smtClean="0"/>
              <a:t> </a:t>
            </a:r>
            <a:r>
              <a:rPr lang="en-US" altLang="zh-CN" sz="1600" baseline="0" dirty="0" smtClean="0"/>
              <a:t>ML</a:t>
            </a:r>
            <a:r>
              <a:rPr lang="zh-CN" altLang="en-US" sz="1600" baseline="0" dirty="0" smtClean="0"/>
              <a:t> </a:t>
            </a:r>
            <a:r>
              <a:rPr lang="en-US" altLang="zh-CN" sz="1600" baseline="0" dirty="0" smtClean="0"/>
              <a:t>people</a:t>
            </a:r>
            <a:r>
              <a:rPr lang="zh-CN" altLang="en-US" sz="1600" baseline="0" dirty="0" smtClean="0"/>
              <a:t> </a:t>
            </a:r>
            <a:r>
              <a:rPr lang="en-US" altLang="zh-CN" sz="1600" baseline="0" dirty="0" smtClean="0"/>
              <a:t>oftentimes</a:t>
            </a:r>
            <a:r>
              <a:rPr lang="zh-CN" altLang="en-US" sz="1600" baseline="0" dirty="0" smtClean="0"/>
              <a:t> </a:t>
            </a:r>
            <a:r>
              <a:rPr lang="en-US" altLang="zh-CN" sz="1600" baseline="0" dirty="0" smtClean="0"/>
              <a:t>call</a:t>
            </a:r>
            <a:r>
              <a:rPr lang="zh-CN" altLang="en-US" sz="1600" baseline="0" dirty="0" smtClean="0"/>
              <a:t> </a:t>
            </a:r>
            <a:r>
              <a:rPr lang="en-US" altLang="zh-CN" sz="1600" baseline="0" dirty="0" smtClean="0"/>
              <a:t>it</a:t>
            </a:r>
            <a:r>
              <a:rPr lang="zh-CN" altLang="en-US" sz="1600" baseline="0" dirty="0" smtClean="0"/>
              <a:t> </a:t>
            </a:r>
            <a:r>
              <a:rPr lang="en-US" altLang="zh-CN" sz="1600" baseline="0" dirty="0" smtClean="0"/>
              <a:t>distributed</a:t>
            </a:r>
            <a:r>
              <a:rPr lang="zh-CN" altLang="en-US" sz="1600" baseline="0" dirty="0" smtClean="0"/>
              <a:t> </a:t>
            </a:r>
            <a:r>
              <a:rPr lang="en-US" altLang="zh-CN" sz="1600" baseline="0" dirty="0" smtClean="0"/>
              <a:t>computing.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If</a:t>
            </a:r>
            <a:r>
              <a:rPr lang="zh-CN" altLang="en-US" sz="1600" baseline="0" dirty="0" smtClean="0"/>
              <a:t> </a:t>
            </a:r>
            <a:r>
              <a:rPr lang="en-US" altLang="zh-CN" sz="1600" baseline="0" dirty="0" smtClean="0"/>
              <a:t>you</a:t>
            </a:r>
            <a:r>
              <a:rPr lang="zh-CN" altLang="en-US" sz="1600" baseline="0" dirty="0" smtClean="0"/>
              <a:t> </a:t>
            </a:r>
            <a:r>
              <a:rPr lang="en-US" altLang="zh-CN" sz="1600" baseline="0" dirty="0" smtClean="0"/>
              <a:t>use</a:t>
            </a:r>
            <a:r>
              <a:rPr lang="zh-CN" altLang="en-US" sz="1600" baseline="0" dirty="0" smtClean="0"/>
              <a:t> </a:t>
            </a:r>
            <a:r>
              <a:rPr lang="en-US" altLang="zh-CN" sz="1600" baseline="0" dirty="0" smtClean="0"/>
              <a:t>only</a:t>
            </a:r>
            <a:r>
              <a:rPr lang="zh-CN" altLang="en-US" sz="1600" baseline="0" dirty="0" smtClean="0"/>
              <a:t> </a:t>
            </a:r>
            <a:r>
              <a:rPr lang="en-US" altLang="zh-CN" sz="1600" baseline="0" dirty="0" smtClean="0"/>
              <a:t>one</a:t>
            </a:r>
            <a:r>
              <a:rPr lang="zh-CN" altLang="en-US" sz="1600" baseline="0" dirty="0" smtClean="0"/>
              <a:t> </a:t>
            </a:r>
            <a:r>
              <a:rPr lang="en-US" altLang="zh-CN" sz="1600" baseline="0" dirty="0" smtClean="0"/>
              <a:t>node</a:t>
            </a:r>
            <a:r>
              <a:rPr lang="zh-CN" altLang="en-US" sz="1600" baseline="0" dirty="0" smtClean="0"/>
              <a:t> </a:t>
            </a:r>
            <a:r>
              <a:rPr lang="en-US" altLang="zh-CN" sz="1600" baseline="0" dirty="0" smtClean="0"/>
              <a:t>which</a:t>
            </a:r>
            <a:r>
              <a:rPr lang="zh-CN" altLang="en-US" sz="1600" baseline="0" dirty="0" smtClean="0"/>
              <a:t> </a:t>
            </a:r>
            <a:r>
              <a:rPr lang="en-US" altLang="zh-CN" sz="1600" baseline="0" dirty="0" smtClean="0"/>
              <a:t>can</a:t>
            </a:r>
            <a:r>
              <a:rPr lang="zh-CN" altLang="en-US" sz="1600" baseline="0" dirty="0" smtClean="0"/>
              <a:t> </a:t>
            </a:r>
            <a:r>
              <a:rPr lang="en-US" altLang="zh-CN" sz="1600" baseline="0" dirty="0" smtClean="0"/>
              <a:t>have</a:t>
            </a:r>
            <a:r>
              <a:rPr lang="zh-CN" altLang="en-US" sz="1600" baseline="0" dirty="0" smtClean="0"/>
              <a:t> </a:t>
            </a:r>
            <a:r>
              <a:rPr lang="en-US" altLang="zh-CN" sz="1600" baseline="0" dirty="0" smtClean="0"/>
              <a:t>many</a:t>
            </a:r>
            <a:r>
              <a:rPr lang="zh-CN" altLang="en-US" sz="1600" baseline="0" dirty="0" smtClean="0"/>
              <a:t> </a:t>
            </a:r>
            <a:r>
              <a:rPr lang="en-US" altLang="zh-CN" sz="1600" baseline="0" dirty="0" smtClean="0"/>
              <a:t>processors,</a:t>
            </a:r>
            <a:r>
              <a:rPr lang="zh-CN" altLang="en-US" sz="1600" baseline="0" dirty="0" smtClean="0"/>
              <a:t> </a:t>
            </a:r>
            <a:r>
              <a:rPr lang="en-US" altLang="zh-CN" sz="1600" baseline="0" dirty="0" smtClean="0"/>
              <a:t>it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not</a:t>
            </a:r>
            <a:r>
              <a:rPr lang="zh-CN" altLang="en-US" sz="1600" baseline="0" dirty="0" smtClean="0"/>
              <a:t> </a:t>
            </a:r>
            <a:r>
              <a:rPr lang="en-US" altLang="zh-CN" sz="1600" baseline="0" dirty="0" smtClean="0"/>
              <a:t>distributed</a:t>
            </a:r>
            <a:r>
              <a:rPr lang="zh-CN" altLang="en-US" sz="1600" baseline="0" dirty="0" smtClean="0"/>
              <a:t> </a:t>
            </a:r>
            <a:r>
              <a:rPr lang="en-US" altLang="zh-CN" sz="1600" baseline="0" dirty="0" smtClean="0"/>
              <a:t>computing.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我问过做</a:t>
            </a:r>
            <a:r>
              <a:rPr lang="en-US" altLang="zh-CN" sz="1600" dirty="0" smtClean="0"/>
              <a:t>HPC</a:t>
            </a:r>
            <a:r>
              <a:rPr lang="zh-CN" altLang="en-US" sz="1600" dirty="0" smtClean="0"/>
              <a:t>高性能计算</a:t>
            </a:r>
            <a:r>
              <a:rPr lang="zh-CN" altLang="en-US" sz="1600" baseline="0" dirty="0" smtClean="0"/>
              <a:t> </a:t>
            </a:r>
            <a:r>
              <a:rPr lang="zh-CN" altLang="en-US" sz="1600" dirty="0" smtClean="0"/>
              <a:t>的大佬，他的看法是这样的。</a:t>
            </a: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如果节点都放在一个地方，拿网线连起来，这算是并行计算，不是分布式计算。</a:t>
            </a: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如果节点不在一起，就可以认为是分布式计算。</a:t>
            </a: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机器学习的人普遍把分布式计算定义得更宽泛。</a:t>
            </a: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有一种比较流行的观点是这样的：如果数据或者模型被划分到多个节点上，这就叫分布式计算。</a:t>
            </a: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假如计算都在一个节点上完成，即使节点上有很多个处理器，这也不算是分布式计算，这应该叫做并行计算。</a:t>
            </a: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总之，并行计算和分布式计算没有明显界线。</a:t>
            </a:r>
            <a:endParaRPr lang="en-US" altLang="zh-CN"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机器学习的人比较喜欢分布式计算这个词。只要数据或者模型被划分到多个节点上，几个节点用</a:t>
            </a:r>
            <a:r>
              <a:rPr lang="en-US" altLang="zh-CN" sz="1600" dirty="0" smtClean="0"/>
              <a:t>message</a:t>
            </a:r>
            <a:r>
              <a:rPr lang="zh-CN" altLang="en-US" sz="1600" dirty="0" smtClean="0"/>
              <a:t> </a:t>
            </a:r>
            <a:r>
              <a:rPr lang="en-US" altLang="zh-CN" sz="1600" dirty="0" smtClean="0"/>
              <a:t>passing</a:t>
            </a:r>
            <a:r>
              <a:rPr lang="zh-CN" altLang="en-US" sz="1600" dirty="0" smtClean="0"/>
              <a:t>通信，这就算是分布式计算了。</a:t>
            </a:r>
            <a:endParaRPr lang="en-US" sz="1600" dirty="0"/>
          </a:p>
        </p:txBody>
      </p:sp>
      <p:sp>
        <p:nvSpPr>
          <p:cNvPr id="4" name="Slide Number Placeholder 3"/>
          <p:cNvSpPr>
            <a:spLocks noGrp="1"/>
          </p:cNvSpPr>
          <p:nvPr>
            <p:ph type="sldNum" sz="quarter" idx="10"/>
          </p:nvPr>
        </p:nvSpPr>
        <p:spPr/>
        <p:txBody>
          <a:bodyPr/>
          <a:lstStyle/>
          <a:p>
            <a:fld id="{9D1F8700-0BCC-BB42-8973-85E47E56BF7B}" type="slidenum">
              <a:rPr lang="en-US" smtClean="0"/>
              <a:t>33</a:t>
            </a:fld>
            <a:endParaRPr lang="en-US"/>
          </a:p>
        </p:txBody>
      </p:sp>
    </p:spTree>
    <p:extLst>
      <p:ext uri="{BB962C8B-B14F-4D97-AF65-F5344CB8AC3E}">
        <p14:creationId xmlns:p14="http://schemas.microsoft.com/office/powerpoint/2010/main" val="845570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r>
              <a:rPr lang="zh-CN" altLang="en-US" sz="1600" dirty="0" smtClean="0"/>
              <a:t>谢谢大家观看，希望我讲的内容对大家有帮助。</a:t>
            </a:r>
            <a:endParaRPr lang="en-US" altLang="zh-CN" sz="1600" dirty="0" smtClean="0"/>
          </a:p>
          <a:p>
            <a:r>
              <a:rPr lang="zh-CN" altLang="en-US" sz="1600" dirty="0" smtClean="0"/>
              <a:t>我接下来会讲联邦学习</a:t>
            </a:r>
            <a:r>
              <a:rPr lang="en-US" altLang="zh-CN" sz="1600" dirty="0" smtClean="0"/>
              <a:t>federated</a:t>
            </a:r>
            <a:r>
              <a:rPr lang="zh-CN" altLang="en-US" sz="1600" dirty="0" smtClean="0"/>
              <a:t> </a:t>
            </a:r>
            <a:r>
              <a:rPr lang="en-US" altLang="zh-CN" sz="1600" dirty="0" smtClean="0"/>
              <a:t>learning</a:t>
            </a:r>
            <a:r>
              <a:rPr lang="zh-CN" altLang="en-US" sz="1600" dirty="0" smtClean="0"/>
              <a:t>。</a:t>
            </a:r>
            <a:endParaRPr lang="en-US" altLang="zh-CN" sz="1600" dirty="0" smtClean="0"/>
          </a:p>
          <a:p>
            <a:r>
              <a:rPr lang="zh-CN" altLang="en-US" sz="1600" dirty="0" smtClean="0"/>
              <a:t>我自己现在就在做</a:t>
            </a:r>
            <a:r>
              <a:rPr lang="en-US" altLang="zh-CN" sz="1600" dirty="0" smtClean="0"/>
              <a:t>federated</a:t>
            </a:r>
            <a:r>
              <a:rPr lang="zh-CN" altLang="en-US" sz="1600" dirty="0" smtClean="0"/>
              <a:t> </a:t>
            </a:r>
            <a:r>
              <a:rPr lang="en-US" altLang="zh-CN" sz="1600" dirty="0" smtClean="0"/>
              <a:t>learning</a:t>
            </a:r>
            <a:r>
              <a:rPr lang="zh-CN" altLang="en-US" sz="1600" dirty="0" smtClean="0"/>
              <a:t>的研究。</a:t>
            </a:r>
            <a:endParaRPr lang="en-US" altLang="zh-CN" sz="1600" dirty="0" smtClean="0"/>
          </a:p>
          <a:p>
            <a:r>
              <a:rPr lang="zh-CN" altLang="en-US" sz="1600" dirty="0" smtClean="0"/>
              <a:t>如果感兴趣的话可以接着观看</a:t>
            </a:r>
            <a:r>
              <a:rPr lang="en-US" altLang="zh-CN" sz="1600" dirty="0" smtClean="0"/>
              <a:t>federated</a:t>
            </a:r>
            <a:r>
              <a:rPr lang="zh-CN" altLang="en-US" sz="1600" dirty="0" smtClean="0"/>
              <a:t> </a:t>
            </a:r>
            <a:r>
              <a:rPr lang="en-US" altLang="zh-CN" sz="1600" dirty="0" smtClean="0"/>
              <a:t>learning</a:t>
            </a:r>
            <a:r>
              <a:rPr lang="zh-CN" altLang="en-US" sz="1600" dirty="0" smtClean="0"/>
              <a:t>的教学视频。</a:t>
            </a:r>
            <a:endParaRPr lang="en-US" sz="1600" dirty="0"/>
          </a:p>
        </p:txBody>
      </p:sp>
      <p:sp>
        <p:nvSpPr>
          <p:cNvPr id="4" name="Slide Number Placeholder 3"/>
          <p:cNvSpPr>
            <a:spLocks noGrp="1"/>
          </p:cNvSpPr>
          <p:nvPr>
            <p:ph type="sldNum" sz="quarter" idx="10"/>
          </p:nvPr>
        </p:nvSpPr>
        <p:spPr/>
        <p:txBody>
          <a:bodyPr/>
          <a:lstStyle/>
          <a:p>
            <a:fld id="{9D1F8700-0BCC-BB42-8973-85E47E56BF7B}" type="slidenum">
              <a:rPr lang="en-US" smtClean="0"/>
              <a:t>34</a:t>
            </a:fld>
            <a:endParaRPr lang="en-US"/>
          </a:p>
        </p:txBody>
      </p:sp>
    </p:spTree>
    <p:extLst>
      <p:ext uri="{BB962C8B-B14F-4D97-AF65-F5344CB8AC3E}">
        <p14:creationId xmlns:p14="http://schemas.microsoft.com/office/powerpoint/2010/main" val="1633748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The</a:t>
            </a:r>
            <a:r>
              <a:rPr lang="zh-CN" altLang="en-US" sz="1600" baseline="0" dirty="0" smtClean="0"/>
              <a:t> </a:t>
            </a:r>
            <a:r>
              <a:rPr lang="en-US" altLang="zh-CN" sz="1600" baseline="0" dirty="0" smtClean="0"/>
              <a:t>p</a:t>
            </a:r>
            <a:r>
              <a:rPr lang="en-US" altLang="zh-CN" sz="1600" dirty="0" smtClean="0"/>
              <a:t>arameter</a:t>
            </a:r>
            <a:r>
              <a:rPr lang="zh-CN" altLang="en-US" sz="1600" dirty="0" smtClean="0"/>
              <a:t> </a:t>
            </a:r>
            <a:r>
              <a:rPr lang="en-US" altLang="zh-CN" sz="1600" dirty="0" smtClean="0"/>
              <a:t>server</a:t>
            </a:r>
            <a:r>
              <a:rPr lang="zh-CN" altLang="en-US" sz="1600" dirty="0" smtClean="0"/>
              <a:t> </a:t>
            </a:r>
            <a:r>
              <a:rPr lang="en-US" altLang="zh-CN" sz="1600" dirty="0" smtClean="0"/>
              <a:t>was</a:t>
            </a:r>
            <a:r>
              <a:rPr lang="zh-CN" altLang="en-US" sz="1600" dirty="0" smtClean="0"/>
              <a:t> </a:t>
            </a:r>
            <a:r>
              <a:rPr lang="en-US" altLang="zh-CN" sz="1600" dirty="0" smtClean="0"/>
              <a:t>proposed</a:t>
            </a:r>
            <a:r>
              <a:rPr lang="zh-CN" altLang="en-US" sz="1600" dirty="0" smtClean="0"/>
              <a:t> </a:t>
            </a:r>
            <a:r>
              <a:rPr lang="en-US" altLang="zh-CN" sz="1600" dirty="0" smtClean="0"/>
              <a:t>by</a:t>
            </a:r>
            <a:r>
              <a:rPr lang="zh-CN" altLang="en-US" sz="1600" dirty="0" smtClean="0"/>
              <a:t> </a:t>
            </a:r>
            <a:r>
              <a:rPr lang="en-US" altLang="zh-CN" sz="1600" dirty="0" smtClean="0"/>
              <a:t>this</a:t>
            </a:r>
            <a:r>
              <a:rPr lang="zh-CN" altLang="en-US" sz="1600" dirty="0" smtClean="0"/>
              <a:t> </a:t>
            </a:r>
            <a:r>
              <a:rPr lang="en-US" altLang="zh-CN" sz="1600" dirty="0" smtClean="0"/>
              <a:t>paper</a:t>
            </a:r>
            <a:r>
              <a:rPr lang="zh-CN" altLang="en-US" sz="1600" dirty="0" smtClean="0"/>
              <a:t> </a:t>
            </a:r>
            <a:r>
              <a:rPr lang="en-US" altLang="zh-CN" sz="1600" dirty="0" smtClean="0"/>
              <a:t>in</a:t>
            </a:r>
            <a:r>
              <a:rPr lang="zh-CN" altLang="en-US" sz="1600" dirty="0" smtClean="0"/>
              <a:t> </a:t>
            </a:r>
            <a:r>
              <a:rPr lang="en-US" altLang="zh-CN" sz="1600" dirty="0" smtClean="0"/>
              <a:t>2014</a:t>
            </a:r>
            <a:r>
              <a:rPr lang="zh-CN" altLang="en-US" sz="1600" dirty="0" smtClean="0"/>
              <a:t> </a:t>
            </a:r>
            <a:r>
              <a:rPr lang="en-US" altLang="zh-CN" sz="1600" dirty="0" smtClean="0"/>
              <a:t>for</a:t>
            </a:r>
            <a:r>
              <a:rPr lang="zh-CN" altLang="en-US" sz="1600" dirty="0" smtClean="0"/>
              <a:t> </a:t>
            </a:r>
            <a:r>
              <a:rPr lang="en-US" altLang="zh-CN" sz="1600" dirty="0" smtClean="0"/>
              <a:t>scalable</a:t>
            </a:r>
            <a:r>
              <a:rPr lang="zh-CN" altLang="en-US" sz="1600" dirty="0" smtClean="0"/>
              <a:t> </a:t>
            </a:r>
            <a:r>
              <a:rPr lang="en-US" altLang="zh-CN" sz="1600" dirty="0" smtClean="0"/>
              <a:t>machine</a:t>
            </a:r>
            <a:r>
              <a:rPr lang="zh-CN" altLang="en-US" sz="1600" dirty="0" smtClean="0"/>
              <a:t> </a:t>
            </a:r>
            <a:r>
              <a:rPr lang="en-US" altLang="zh-CN" sz="1600" dirty="0" smtClean="0"/>
              <a:t>learning.</a:t>
            </a:r>
          </a:p>
          <a:p>
            <a:r>
              <a:rPr lang="en-US" altLang="zh-CN" sz="1600" dirty="0" smtClean="0"/>
              <a:t>===========================</a:t>
            </a:r>
          </a:p>
          <a:p>
            <a:r>
              <a:rPr lang="en-US" altLang="zh-CN" sz="1600" dirty="0" smtClean="0"/>
              <a:t>Parameter</a:t>
            </a:r>
            <a:r>
              <a:rPr lang="zh-CN" altLang="en-US" sz="1600" dirty="0" smtClean="0"/>
              <a:t> </a:t>
            </a:r>
            <a:r>
              <a:rPr lang="en-US" altLang="zh-CN" sz="1600" dirty="0" smtClean="0"/>
              <a:t>server</a:t>
            </a:r>
            <a:r>
              <a:rPr lang="zh-CN" altLang="en-US" sz="1600" dirty="0" smtClean="0"/>
              <a:t> </a:t>
            </a:r>
            <a:r>
              <a:rPr lang="en-US" altLang="zh-CN" sz="1600" dirty="0" smtClean="0"/>
              <a:t>has</a:t>
            </a:r>
            <a:r>
              <a:rPr lang="zh-CN" altLang="en-US" sz="1600" dirty="0" smtClean="0"/>
              <a:t> </a:t>
            </a:r>
            <a:r>
              <a:rPr lang="en-US" altLang="zh-CN" sz="1600" dirty="0" smtClean="0"/>
              <a:t>these</a:t>
            </a:r>
            <a:r>
              <a:rPr lang="zh-CN" altLang="en-US" sz="1600" baseline="0" dirty="0" smtClean="0"/>
              <a:t> </a:t>
            </a:r>
            <a:r>
              <a:rPr lang="en-US" altLang="zh-CN" sz="1600" baseline="0" dirty="0" smtClean="0"/>
              <a:t>characters:</a:t>
            </a:r>
          </a:p>
          <a:p>
            <a:r>
              <a:rPr lang="en-US" altLang="zh-CN" sz="1600" baseline="0" dirty="0" smtClean="0"/>
              <a:t>It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client</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architecture,</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communicate</a:t>
            </a:r>
            <a:r>
              <a:rPr lang="zh-CN" altLang="en-US" sz="1600" baseline="0" dirty="0" smtClean="0"/>
              <a:t> </a:t>
            </a:r>
            <a:r>
              <a:rPr lang="en-US" altLang="zh-CN" sz="1600" baseline="0" dirty="0" smtClean="0"/>
              <a:t>with</a:t>
            </a:r>
            <a:r>
              <a:rPr lang="zh-CN" altLang="en-US" sz="1600" baseline="0" dirty="0" smtClean="0"/>
              <a:t> </a:t>
            </a:r>
            <a:r>
              <a:rPr lang="en-US" altLang="zh-CN" sz="1600" baseline="0" dirty="0" smtClean="0"/>
              <a:t>workers</a:t>
            </a:r>
            <a:r>
              <a:rPr lang="zh-CN" altLang="en-US" sz="1600" baseline="0" dirty="0" smtClean="0"/>
              <a:t> </a:t>
            </a:r>
            <a:r>
              <a:rPr lang="en-US" altLang="zh-CN" sz="1600" baseline="0" dirty="0" smtClean="0"/>
              <a:t>by</a:t>
            </a:r>
            <a:r>
              <a:rPr lang="zh-CN" altLang="en-US" sz="1600" baseline="0" dirty="0" smtClean="0"/>
              <a:t> </a:t>
            </a:r>
            <a:r>
              <a:rPr lang="en-US" altLang="zh-CN" sz="1600" baseline="0" dirty="0" smtClean="0"/>
              <a:t>message</a:t>
            </a:r>
            <a:r>
              <a:rPr lang="zh-CN" altLang="en-US" sz="1600" baseline="0" dirty="0" smtClean="0"/>
              <a:t> </a:t>
            </a:r>
            <a:r>
              <a:rPr lang="en-US" altLang="zh-CN" sz="1600" baseline="0" dirty="0" smtClean="0"/>
              <a:t>passing,</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it</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asynchronous.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a:t>
            </a:r>
          </a:p>
          <a:p>
            <a:r>
              <a:rPr lang="en-US" altLang="zh-CN" sz="1600" baseline="0" dirty="0" smtClean="0"/>
              <a:t>Recall</a:t>
            </a:r>
            <a:r>
              <a:rPr lang="zh-CN" altLang="en-US" sz="1600" baseline="0" dirty="0" smtClean="0"/>
              <a:t> </a:t>
            </a:r>
            <a:r>
              <a:rPr lang="en-US" altLang="zh-CN" sz="1600" baseline="0" dirty="0" smtClean="0"/>
              <a:t>that</a:t>
            </a:r>
            <a:r>
              <a:rPr lang="zh-CN" altLang="en-US" sz="1600" baseline="0" dirty="0" smtClean="0"/>
              <a:t> </a:t>
            </a:r>
            <a:r>
              <a:rPr lang="en-US" altLang="zh-CN" sz="1600" baseline="0" dirty="0" smtClean="0"/>
              <a:t>MapReduce</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also</a:t>
            </a:r>
            <a:r>
              <a:rPr lang="zh-CN" altLang="en-US" sz="1600" baseline="0" dirty="0" smtClean="0"/>
              <a:t> </a:t>
            </a:r>
            <a:r>
              <a:rPr lang="en-US" altLang="zh-CN" sz="1600" baseline="0" dirty="0" smtClean="0"/>
              <a:t>client</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architecture</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uses</a:t>
            </a:r>
            <a:r>
              <a:rPr lang="zh-CN" altLang="en-US" sz="1600" baseline="0" dirty="0" smtClean="0"/>
              <a:t> </a:t>
            </a:r>
            <a:r>
              <a:rPr lang="en-US" altLang="zh-CN" sz="1600" baseline="0" dirty="0" smtClean="0"/>
              <a:t>message</a:t>
            </a:r>
            <a:r>
              <a:rPr lang="zh-CN" altLang="en-US" sz="1600" baseline="0" dirty="0" smtClean="0"/>
              <a:t> </a:t>
            </a:r>
            <a:r>
              <a:rPr lang="en-US" altLang="zh-CN" sz="1600" baseline="0" dirty="0" smtClean="0"/>
              <a:t>passing</a:t>
            </a:r>
            <a:r>
              <a:rPr lang="zh-CN" altLang="en-US" sz="1600" baseline="0" dirty="0" smtClean="0"/>
              <a:t> </a:t>
            </a:r>
            <a:r>
              <a:rPr lang="en-US" altLang="zh-CN" sz="1600" baseline="0" dirty="0" smtClean="0"/>
              <a:t>communication,</a:t>
            </a:r>
            <a:r>
              <a:rPr lang="zh-CN" altLang="en-US" sz="1600" baseline="0" dirty="0" smtClean="0"/>
              <a:t> </a:t>
            </a:r>
            <a:r>
              <a:rPr lang="en-US" altLang="zh-CN" sz="1600" baseline="0" dirty="0" smtClean="0"/>
              <a:t>but</a:t>
            </a:r>
            <a:r>
              <a:rPr lang="zh-CN" altLang="en-US" sz="1600" baseline="0" dirty="0" smtClean="0"/>
              <a:t> </a:t>
            </a:r>
            <a:r>
              <a:rPr lang="en-US" altLang="zh-CN" sz="1600" baseline="0" dirty="0" smtClean="0"/>
              <a:t>MapReduce</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bulk</a:t>
            </a:r>
            <a:r>
              <a:rPr lang="zh-CN" altLang="en-US" sz="1600" baseline="0" dirty="0" smtClean="0"/>
              <a:t> </a:t>
            </a:r>
            <a:r>
              <a:rPr lang="en-US" altLang="zh-CN" sz="1600" baseline="0" dirty="0" smtClean="0"/>
              <a:t>synchronous.</a:t>
            </a:r>
          </a:p>
          <a:p>
            <a:endParaRPr lang="en-US" altLang="zh-CN" sz="1600" baseline="0" dirty="0" smtClean="0"/>
          </a:p>
          <a:p>
            <a:endParaRPr lang="en-US" altLang="zh-CN" sz="1600" baseline="0" dirty="0" smtClean="0"/>
          </a:p>
          <a:p>
            <a:endParaRPr lang="en-US" altLang="zh-CN" sz="1600" baseline="0" dirty="0" smtClean="0"/>
          </a:p>
          <a:p>
            <a:endParaRPr lang="en-US" altLang="zh-CN" sz="1600" dirty="0" smtClean="0"/>
          </a:p>
          <a:p>
            <a:endParaRPr lang="en-US" altLang="zh-CN" sz="1600" dirty="0" smtClean="0"/>
          </a:p>
          <a:p>
            <a:r>
              <a:rPr lang="en-US" altLang="zh-CN" sz="1600" dirty="0" smtClean="0"/>
              <a:t>parameter</a:t>
            </a:r>
            <a:r>
              <a:rPr lang="zh-CN" altLang="en-US" sz="1600" dirty="0" smtClean="0"/>
              <a:t> </a:t>
            </a:r>
            <a:r>
              <a:rPr lang="en-US" altLang="zh-CN" sz="1600" dirty="0" smtClean="0"/>
              <a:t>server</a:t>
            </a:r>
            <a:r>
              <a:rPr lang="zh-CN" altLang="en-US" sz="1600" dirty="0" smtClean="0"/>
              <a:t>这种编程模型是由李沐和</a:t>
            </a:r>
            <a:r>
              <a:rPr lang="en-US" altLang="zh-CN" sz="1600" dirty="0" smtClean="0"/>
              <a:t>Alex</a:t>
            </a:r>
            <a:r>
              <a:rPr lang="zh-CN" altLang="en-US" sz="1600" dirty="0" smtClean="0"/>
              <a:t> </a:t>
            </a:r>
            <a:r>
              <a:rPr lang="en-US" altLang="zh-CN" sz="1600" dirty="0" err="1" smtClean="0"/>
              <a:t>Smola</a:t>
            </a:r>
            <a:r>
              <a:rPr lang="zh-CN" altLang="en-US" sz="1600" dirty="0" smtClean="0"/>
              <a:t>等人提出的，文章发表在</a:t>
            </a:r>
            <a:r>
              <a:rPr lang="en-US" altLang="zh-CN" sz="1600" dirty="0" smtClean="0"/>
              <a:t>2014</a:t>
            </a:r>
            <a:r>
              <a:rPr lang="zh-CN" altLang="en-US" sz="1600" dirty="0" smtClean="0"/>
              <a:t>年的操作系统会议</a:t>
            </a:r>
            <a:r>
              <a:rPr lang="en-US" altLang="zh-CN" sz="1600" dirty="0" smtClean="0"/>
              <a:t>OSDI</a:t>
            </a:r>
            <a:r>
              <a:rPr lang="zh-CN" altLang="en-US" sz="1600" dirty="0" smtClean="0"/>
              <a:t>。</a:t>
            </a:r>
            <a:endParaRPr lang="en-US" altLang="zh-CN" sz="1600" dirty="0" smtClean="0"/>
          </a:p>
          <a:p>
            <a:r>
              <a:rPr lang="en-US" altLang="zh-CN" sz="1600" dirty="0" smtClean="0"/>
              <a:t>====</a:t>
            </a:r>
          </a:p>
          <a:p>
            <a:r>
              <a:rPr lang="zh-CN" altLang="en-US" sz="1600" dirty="0" smtClean="0"/>
              <a:t>这个编程模型有这几个性质：</a:t>
            </a:r>
            <a:endParaRPr lang="en-US" altLang="zh-CN" sz="1600" dirty="0" smtClean="0"/>
          </a:p>
          <a:p>
            <a:r>
              <a:rPr lang="zh-CN" altLang="en-US" sz="1600" dirty="0" smtClean="0"/>
              <a:t>架构是</a:t>
            </a:r>
            <a:r>
              <a:rPr lang="en-US" altLang="zh-CN" sz="1600" dirty="0" smtClean="0"/>
              <a:t>client-server</a:t>
            </a:r>
            <a:r>
              <a:rPr lang="zh-CN" altLang="en-US" sz="1600" dirty="0" smtClean="0"/>
              <a:t>，这一点跟</a:t>
            </a:r>
            <a:r>
              <a:rPr lang="en-US" altLang="zh-CN" sz="1600" dirty="0" smtClean="0"/>
              <a:t>MapReduce</a:t>
            </a:r>
            <a:r>
              <a:rPr lang="zh-CN" altLang="en-US" sz="1600" dirty="0" smtClean="0"/>
              <a:t>一样。</a:t>
            </a:r>
            <a:endParaRPr lang="en-US" altLang="zh-CN" sz="1600" dirty="0" smtClean="0"/>
          </a:p>
          <a:p>
            <a:r>
              <a:rPr lang="zh-CN" altLang="en-US" sz="1600" dirty="0" smtClean="0"/>
              <a:t>通信是</a:t>
            </a:r>
            <a:r>
              <a:rPr lang="en-US" altLang="zh-CN" sz="1600" dirty="0" smtClean="0"/>
              <a:t>message-passing</a:t>
            </a:r>
            <a:r>
              <a:rPr lang="zh-CN" altLang="en-US" sz="1600" dirty="0" smtClean="0"/>
              <a:t>，还是跟</a:t>
            </a:r>
            <a:r>
              <a:rPr lang="en-US" altLang="zh-CN" sz="1600" dirty="0" smtClean="0"/>
              <a:t>MapReduce</a:t>
            </a:r>
            <a:r>
              <a:rPr lang="zh-CN" altLang="en-US" sz="1600" dirty="0" smtClean="0"/>
              <a:t>一样。</a:t>
            </a:r>
            <a:endParaRPr lang="en-US" altLang="zh-CN" sz="1600" dirty="0" smtClean="0"/>
          </a:p>
          <a:p>
            <a:r>
              <a:rPr lang="zh-CN" altLang="en-US" sz="1600" dirty="0" smtClean="0"/>
              <a:t>区别在于</a:t>
            </a:r>
            <a:r>
              <a:rPr lang="en-US" altLang="zh-CN" sz="1600" dirty="0" smtClean="0"/>
              <a:t>parameter</a:t>
            </a:r>
            <a:r>
              <a:rPr lang="zh-CN" altLang="en-US" sz="1600" dirty="0" smtClean="0"/>
              <a:t> </a:t>
            </a:r>
            <a:r>
              <a:rPr lang="en-US" altLang="zh-CN" sz="1600" dirty="0" smtClean="0"/>
              <a:t>server</a:t>
            </a:r>
            <a:r>
              <a:rPr lang="zh-CN" altLang="en-US" sz="1600" dirty="0" smtClean="0"/>
              <a:t>是异步的，这跟</a:t>
            </a:r>
            <a:r>
              <a:rPr lang="en-US" altLang="zh-CN" sz="1600" dirty="0" smtClean="0"/>
              <a:t>MapReduce</a:t>
            </a:r>
            <a:r>
              <a:rPr lang="zh-CN" altLang="en-US" sz="1600" dirty="0" smtClean="0"/>
              <a:t>是不同的。</a:t>
            </a:r>
            <a:endParaRPr lang="en-US" altLang="zh-CN" sz="1600" dirty="0" smtClean="0"/>
          </a:p>
          <a:p>
            <a:r>
              <a:rPr lang="zh-CN" altLang="en-US" sz="1600" dirty="0" smtClean="0"/>
              <a:t>回忆一下，</a:t>
            </a:r>
            <a:r>
              <a:rPr lang="en-US" altLang="zh-CN" sz="1600" dirty="0" smtClean="0"/>
              <a:t>MapReduce</a:t>
            </a:r>
            <a:r>
              <a:rPr lang="zh-CN" altLang="en-US" sz="1600" dirty="0" smtClean="0"/>
              <a:t>是同步的，只有全部在</a:t>
            </a:r>
            <a:r>
              <a:rPr lang="en-US" altLang="zh-CN" sz="1600" dirty="0" smtClean="0"/>
              <a:t>worker</a:t>
            </a:r>
            <a:r>
              <a:rPr lang="zh-CN" altLang="en-US" sz="1600" dirty="0" smtClean="0"/>
              <a:t>完成工作之后，系统才能做</a:t>
            </a:r>
            <a:r>
              <a:rPr lang="en-US" altLang="zh-CN" sz="1600" dirty="0" smtClean="0"/>
              <a:t>reduce</a:t>
            </a:r>
            <a:r>
              <a:rPr lang="zh-CN" altLang="en-US" sz="1600" dirty="0" smtClean="0"/>
              <a:t>。</a:t>
            </a:r>
            <a:endParaRPr lang="en-US" sz="1600" dirty="0"/>
          </a:p>
        </p:txBody>
      </p:sp>
      <p:sp>
        <p:nvSpPr>
          <p:cNvPr id="4" name="Slide Number Placeholder 3"/>
          <p:cNvSpPr>
            <a:spLocks noGrp="1"/>
          </p:cNvSpPr>
          <p:nvPr>
            <p:ph type="sldNum" sz="quarter" idx="10"/>
          </p:nvPr>
        </p:nvSpPr>
        <p:spPr/>
        <p:txBody>
          <a:bodyPr/>
          <a:lstStyle/>
          <a:p>
            <a:fld id="{9D1F8700-0BCC-BB42-8973-85E47E56BF7B}" type="slidenum">
              <a:rPr lang="en-US" smtClean="0"/>
              <a:t>4</a:t>
            </a:fld>
            <a:endParaRPr lang="en-US"/>
          </a:p>
        </p:txBody>
      </p:sp>
    </p:spTree>
    <p:extLst>
      <p:ext uri="{BB962C8B-B14F-4D97-AF65-F5344CB8AC3E}">
        <p14:creationId xmlns:p14="http://schemas.microsoft.com/office/powerpoint/2010/main" val="1167288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If</a:t>
            </a:r>
            <a:r>
              <a:rPr lang="zh-CN" altLang="en-US" sz="1600" dirty="0" smtClean="0"/>
              <a:t> </a:t>
            </a:r>
            <a:r>
              <a:rPr lang="en-US" altLang="zh-CN" sz="1600" dirty="0" smtClean="0"/>
              <a:t>you</a:t>
            </a:r>
            <a:r>
              <a:rPr lang="zh-CN" altLang="en-US" sz="1600" dirty="0" smtClean="0"/>
              <a:t> </a:t>
            </a:r>
            <a:r>
              <a:rPr lang="en-US" altLang="zh-CN" sz="1600" dirty="0" smtClean="0"/>
              <a:t>want</a:t>
            </a:r>
            <a:r>
              <a:rPr lang="zh-CN" altLang="en-US" sz="1600" dirty="0" smtClean="0"/>
              <a:t> </a:t>
            </a:r>
            <a:r>
              <a:rPr lang="en-US" altLang="zh-CN" sz="1600" dirty="0" smtClean="0"/>
              <a:t>to</a:t>
            </a:r>
            <a:r>
              <a:rPr lang="zh-CN" altLang="en-US" sz="1600" dirty="0" smtClean="0"/>
              <a:t> </a:t>
            </a:r>
            <a:r>
              <a:rPr lang="en-US" altLang="zh-CN" sz="1600" dirty="0" smtClean="0"/>
              <a:t>use</a:t>
            </a:r>
            <a:r>
              <a:rPr lang="zh-CN" altLang="en-US" sz="1600" dirty="0" smtClean="0"/>
              <a:t> </a:t>
            </a:r>
            <a:r>
              <a:rPr lang="en-US" altLang="zh-CN" sz="1600" dirty="0" smtClean="0"/>
              <a:t>parameter</a:t>
            </a:r>
            <a:r>
              <a:rPr lang="zh-CN" altLang="en-US" sz="1600" dirty="0" smtClean="0"/>
              <a:t> </a:t>
            </a:r>
            <a:r>
              <a:rPr lang="en-US" altLang="zh-CN" sz="1600" dirty="0" smtClean="0"/>
              <a:t>server</a:t>
            </a:r>
            <a:r>
              <a:rPr lang="zh-CN" altLang="en-US" sz="1600" dirty="0" smtClean="0"/>
              <a:t> </a:t>
            </a:r>
            <a:r>
              <a:rPr lang="en-US" altLang="zh-CN" sz="1600" dirty="0" smtClean="0"/>
              <a:t>for</a:t>
            </a:r>
            <a:r>
              <a:rPr lang="zh-CN" altLang="en-US" sz="1600" dirty="0" smtClean="0"/>
              <a:t> </a:t>
            </a:r>
            <a:r>
              <a:rPr lang="en-US" altLang="zh-CN" sz="1600" dirty="0" smtClean="0"/>
              <a:t>ML</a:t>
            </a:r>
            <a:r>
              <a:rPr lang="zh-CN" altLang="en-US" sz="1600" baseline="0" dirty="0" smtClean="0"/>
              <a:t> </a:t>
            </a:r>
            <a:r>
              <a:rPr lang="en-US" altLang="zh-CN" sz="1600" baseline="0" dirty="0" smtClean="0"/>
              <a:t>experiments</a:t>
            </a:r>
            <a:r>
              <a:rPr lang="zh-CN" altLang="en-US" sz="1600" baseline="0" dirty="0" smtClean="0"/>
              <a:t> </a:t>
            </a:r>
            <a:r>
              <a:rPr lang="en-US" altLang="zh-CN" sz="1600" baseline="0" dirty="0" smtClean="0"/>
              <a:t>or</a:t>
            </a:r>
            <a:r>
              <a:rPr lang="zh-CN" altLang="en-US" sz="1600" baseline="0" dirty="0" smtClean="0"/>
              <a:t> </a:t>
            </a:r>
            <a:r>
              <a:rPr lang="en-US" altLang="zh-CN" sz="1600" baseline="0" dirty="0" smtClean="0"/>
              <a:t>projects,</a:t>
            </a:r>
            <a:r>
              <a:rPr lang="zh-CN" altLang="en-US" sz="1600" baseline="0" dirty="0" smtClean="0"/>
              <a:t> </a:t>
            </a:r>
            <a:r>
              <a:rPr lang="en-US" altLang="zh-CN" sz="1600" baseline="0" dirty="0" smtClean="0"/>
              <a:t>you</a:t>
            </a:r>
            <a:r>
              <a:rPr lang="zh-CN" altLang="en-US" sz="1600" baseline="0" dirty="0" smtClean="0"/>
              <a:t> </a:t>
            </a:r>
            <a:r>
              <a:rPr lang="en-US" altLang="zh-CN" sz="1600" baseline="0" dirty="0" smtClean="0"/>
              <a:t>have</a:t>
            </a:r>
            <a:r>
              <a:rPr lang="zh-CN" altLang="en-US" sz="1600" baseline="0" dirty="0" smtClean="0"/>
              <a:t> </a:t>
            </a:r>
            <a:r>
              <a:rPr lang="en-US" altLang="zh-CN" sz="1600" baseline="0" dirty="0" smtClean="0"/>
              <a:t>different</a:t>
            </a:r>
            <a:r>
              <a:rPr lang="zh-CN" altLang="en-US" sz="1600" baseline="0" dirty="0" smtClean="0"/>
              <a:t> </a:t>
            </a:r>
            <a:r>
              <a:rPr lang="en-US" altLang="zh-CN" sz="1600" baseline="0" dirty="0" smtClean="0"/>
              <a:t>choices</a:t>
            </a:r>
            <a:r>
              <a:rPr lang="zh-CN" altLang="en-US" sz="1600" baseline="0" dirty="0" smtClean="0"/>
              <a:t> </a:t>
            </a:r>
            <a:r>
              <a:rPr lang="en-US" altLang="zh-CN" sz="1600" baseline="0" dirty="0" smtClean="0"/>
              <a:t>of</a:t>
            </a:r>
            <a:r>
              <a:rPr lang="zh-CN" altLang="en-US" sz="1600" baseline="0" dirty="0" smtClean="0"/>
              <a:t> </a:t>
            </a:r>
            <a:r>
              <a:rPr lang="en-US" altLang="zh-CN" sz="1600" baseline="0" dirty="0" smtClean="0"/>
              <a:t>software</a:t>
            </a:r>
            <a:r>
              <a:rPr lang="zh-CN" altLang="en-US" sz="1600" baseline="0" dirty="0" smtClean="0"/>
              <a:t> </a:t>
            </a:r>
            <a:r>
              <a:rPr lang="en-US" altLang="zh-CN" sz="1600" baseline="0" dirty="0" smtClean="0"/>
              <a:t>systems.</a:t>
            </a:r>
          </a:p>
          <a:p>
            <a:r>
              <a:rPr lang="en-US" altLang="zh-CN" sz="1600" baseline="0" dirty="0" smtClean="0"/>
              <a:t>I</a:t>
            </a:r>
            <a:r>
              <a:rPr lang="zh-CN" altLang="en-US" sz="1600" baseline="0" dirty="0" smtClean="0"/>
              <a:t> </a:t>
            </a:r>
            <a:r>
              <a:rPr lang="en-US" altLang="zh-CN" sz="1600" baseline="0" dirty="0" smtClean="0"/>
              <a:t>would</a:t>
            </a:r>
            <a:r>
              <a:rPr lang="zh-CN" altLang="en-US" sz="1600" baseline="0" dirty="0" smtClean="0"/>
              <a:t> </a:t>
            </a:r>
            <a:r>
              <a:rPr lang="en-US" altLang="zh-CN" sz="1600" baseline="0" dirty="0" smtClean="0"/>
              <a:t>recommend</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Ray</a:t>
            </a:r>
            <a:r>
              <a:rPr lang="zh-CN" altLang="en-US" sz="1600" baseline="0" dirty="0" smtClean="0"/>
              <a:t> </a:t>
            </a:r>
            <a:r>
              <a:rPr lang="en-US" altLang="zh-CN" sz="1600" baseline="0" dirty="0" smtClean="0"/>
              <a:t>system.</a:t>
            </a:r>
          </a:p>
          <a:p>
            <a:r>
              <a:rPr lang="en-US" altLang="zh-CN" sz="1600" baseline="0" dirty="0" smtClean="0"/>
              <a:t>Ray</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Spark</a:t>
            </a:r>
            <a:r>
              <a:rPr lang="zh-CN" altLang="en-US" sz="1600" baseline="0" dirty="0" smtClean="0"/>
              <a:t> </a:t>
            </a:r>
            <a:r>
              <a:rPr lang="en-US" altLang="zh-CN" sz="1600" baseline="0" dirty="0" smtClean="0"/>
              <a:t>are</a:t>
            </a:r>
            <a:r>
              <a:rPr lang="zh-CN" altLang="en-US" sz="1600" baseline="0" dirty="0" smtClean="0"/>
              <a:t> </a:t>
            </a:r>
            <a:r>
              <a:rPr lang="en-US" altLang="zh-CN" sz="1600" baseline="0" dirty="0" smtClean="0"/>
              <a:t>both</a:t>
            </a:r>
            <a:r>
              <a:rPr lang="zh-CN" altLang="en-US" sz="1600" baseline="0" dirty="0" smtClean="0"/>
              <a:t> </a:t>
            </a:r>
            <a:r>
              <a:rPr lang="en-US" altLang="zh-CN" sz="1600" baseline="0" dirty="0" smtClean="0"/>
              <a:t>developed</a:t>
            </a:r>
            <a:r>
              <a:rPr lang="zh-CN" altLang="en-US" sz="1600" baseline="0" dirty="0" smtClean="0"/>
              <a:t> </a:t>
            </a:r>
            <a:r>
              <a:rPr lang="en-US" altLang="zh-CN" sz="1600" baseline="0" dirty="0" smtClean="0"/>
              <a:t>by</a:t>
            </a:r>
            <a:r>
              <a:rPr lang="zh-CN" altLang="en-US" sz="1600" baseline="0" dirty="0" smtClean="0"/>
              <a:t> </a:t>
            </a:r>
            <a:r>
              <a:rPr lang="en-US" altLang="zh-CN" sz="1600" baseline="0" dirty="0" smtClean="0"/>
              <a:t>the</a:t>
            </a:r>
            <a:r>
              <a:rPr lang="zh-CN" altLang="en-US" sz="1600" baseline="0" dirty="0" smtClean="0"/>
              <a:t> </a:t>
            </a:r>
            <a:r>
              <a:rPr lang="en-US" altLang="zh-CN" sz="1600" baseline="0" dirty="0" err="1" smtClean="0"/>
              <a:t>RISELab</a:t>
            </a:r>
            <a:r>
              <a:rPr lang="zh-CN" altLang="en-US" sz="1600" baseline="0" dirty="0" smtClean="0"/>
              <a:t> </a:t>
            </a:r>
            <a:r>
              <a:rPr lang="en-US" altLang="zh-CN" sz="1600" baseline="0" dirty="0" smtClean="0"/>
              <a:t>at</a:t>
            </a:r>
            <a:r>
              <a:rPr lang="zh-CN" altLang="en-US" sz="1600" baseline="0" dirty="0" smtClean="0"/>
              <a:t> </a:t>
            </a:r>
            <a:r>
              <a:rPr lang="en-US" altLang="zh-CN" sz="1600" baseline="0" dirty="0" smtClean="0"/>
              <a:t>UC</a:t>
            </a:r>
            <a:r>
              <a:rPr lang="zh-CN" altLang="en-US" sz="1600" baseline="0" dirty="0" smtClean="0"/>
              <a:t> </a:t>
            </a:r>
            <a:r>
              <a:rPr lang="en-US" altLang="zh-CN" sz="1600" baseline="0" dirty="0" smtClean="0"/>
              <a:t>Berkeley.</a:t>
            </a:r>
          </a:p>
          <a:p>
            <a:r>
              <a:rPr lang="en-US" altLang="zh-CN" sz="1600" baseline="0" dirty="0" smtClean="0"/>
              <a:t>If</a:t>
            </a:r>
            <a:r>
              <a:rPr lang="zh-CN" altLang="en-US" sz="1600" baseline="0" dirty="0" smtClean="0"/>
              <a:t> </a:t>
            </a:r>
            <a:r>
              <a:rPr lang="en-US" altLang="zh-CN" sz="1600" baseline="0" dirty="0" smtClean="0"/>
              <a:t>you</a:t>
            </a:r>
            <a:r>
              <a:rPr lang="zh-CN" altLang="en-US" sz="1600" baseline="0" dirty="0" smtClean="0"/>
              <a:t> </a:t>
            </a:r>
            <a:r>
              <a:rPr lang="en-US" altLang="zh-CN" sz="1600" baseline="0" dirty="0" smtClean="0"/>
              <a:t>know</a:t>
            </a:r>
            <a:r>
              <a:rPr lang="zh-CN" altLang="en-US" sz="1600" baseline="0" dirty="0" smtClean="0"/>
              <a:t> </a:t>
            </a:r>
            <a:r>
              <a:rPr lang="en-US" altLang="zh-CN" sz="1600" baseline="0" dirty="0" smtClean="0"/>
              <a:t>Python</a:t>
            </a:r>
            <a:r>
              <a:rPr lang="zh-CN" altLang="en-US" sz="1600" baseline="0" dirty="0" smtClean="0"/>
              <a:t> </a:t>
            </a:r>
            <a:r>
              <a:rPr lang="en-US" altLang="zh-CN" sz="1600" baseline="0" dirty="0" smtClean="0"/>
              <a:t>programming</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machine</a:t>
            </a:r>
            <a:r>
              <a:rPr lang="zh-CN" altLang="en-US" sz="1600" baseline="0" dirty="0" smtClean="0"/>
              <a:t> </a:t>
            </a:r>
            <a:r>
              <a:rPr lang="en-US" altLang="zh-CN" sz="1600" baseline="0" dirty="0" smtClean="0"/>
              <a:t>learning,</a:t>
            </a:r>
            <a:r>
              <a:rPr lang="zh-CN" altLang="en-US" sz="1600" baseline="0" dirty="0" smtClean="0"/>
              <a:t> </a:t>
            </a:r>
            <a:r>
              <a:rPr lang="en-US" altLang="zh-CN" sz="1600" baseline="0" dirty="0" smtClean="0"/>
              <a:t>Ray</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very</a:t>
            </a:r>
            <a:r>
              <a:rPr lang="zh-CN" altLang="en-US" sz="1600" baseline="0" dirty="0" smtClean="0"/>
              <a:t> </a:t>
            </a:r>
            <a:r>
              <a:rPr lang="en-US" altLang="zh-CN" sz="1600" baseline="0" dirty="0" smtClean="0"/>
              <a:t>easy</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use.</a:t>
            </a:r>
          </a:p>
          <a:p>
            <a:endParaRPr lang="en-US" altLang="zh-CN" sz="1600" baseline="0" dirty="0" smtClean="0"/>
          </a:p>
          <a:p>
            <a:endParaRPr lang="en-US" altLang="zh-CN" sz="1600" dirty="0" smtClean="0"/>
          </a:p>
          <a:p>
            <a:endParaRPr lang="en-US" altLang="zh-CN" sz="1600" dirty="0" smtClean="0"/>
          </a:p>
          <a:p>
            <a:r>
              <a:rPr lang="zh-CN" altLang="en-US" sz="1600" dirty="0" smtClean="0"/>
              <a:t>如果你想用</a:t>
            </a:r>
            <a:r>
              <a:rPr lang="en-US" altLang="zh-CN" sz="1600" dirty="0" smtClean="0"/>
              <a:t>parameter</a:t>
            </a:r>
            <a:r>
              <a:rPr lang="zh-CN" altLang="en-US" sz="1600" dirty="0" smtClean="0"/>
              <a:t> </a:t>
            </a:r>
            <a:r>
              <a:rPr lang="en-US" altLang="zh-CN" sz="1600" dirty="0" smtClean="0"/>
              <a:t>server</a:t>
            </a:r>
            <a:r>
              <a:rPr lang="zh-CN" altLang="en-US" sz="1600" dirty="0" smtClean="0"/>
              <a:t>做机器学习的实验、做实际项目，我建议你用</a:t>
            </a:r>
            <a:r>
              <a:rPr lang="en-US" altLang="zh-CN" sz="1600" dirty="0" smtClean="0"/>
              <a:t>Ray</a:t>
            </a:r>
            <a:r>
              <a:rPr lang="zh-CN" altLang="en-US" sz="1600" dirty="0" smtClean="0"/>
              <a:t>这个开源系统。</a:t>
            </a:r>
            <a:endParaRPr lang="en-US" altLang="zh-CN" sz="1600" dirty="0" smtClean="0"/>
          </a:p>
          <a:p>
            <a:r>
              <a:rPr lang="en-US" altLang="zh-CN" sz="1600" dirty="0" smtClean="0"/>
              <a:t>Ray</a:t>
            </a:r>
            <a:r>
              <a:rPr lang="zh-CN" altLang="en-US" sz="1600" dirty="0" smtClean="0"/>
              <a:t>和</a:t>
            </a:r>
            <a:r>
              <a:rPr lang="en-US" altLang="zh-CN" sz="1600" dirty="0" smtClean="0"/>
              <a:t>Apache</a:t>
            </a:r>
            <a:r>
              <a:rPr lang="zh-CN" altLang="en-US" sz="1600" dirty="0" smtClean="0"/>
              <a:t> </a:t>
            </a:r>
            <a:r>
              <a:rPr lang="en-US" altLang="zh-CN" sz="1600" dirty="0" smtClean="0"/>
              <a:t>Spark</a:t>
            </a:r>
            <a:r>
              <a:rPr lang="zh-CN" altLang="en-US" sz="1600" dirty="0" smtClean="0"/>
              <a:t>都是伯克利</a:t>
            </a:r>
            <a:r>
              <a:rPr lang="en-US" altLang="zh-CN" sz="1600" dirty="0" smtClean="0"/>
              <a:t>RISE</a:t>
            </a:r>
            <a:r>
              <a:rPr lang="zh-CN" altLang="en-US" sz="1600" dirty="0" smtClean="0"/>
              <a:t> </a:t>
            </a:r>
            <a:r>
              <a:rPr lang="en-US" altLang="zh-CN" sz="1600" dirty="0" smtClean="0"/>
              <a:t>Lab</a:t>
            </a:r>
            <a:r>
              <a:rPr lang="zh-CN" altLang="en-US" sz="1600" dirty="0" smtClean="0"/>
              <a:t>的</a:t>
            </a:r>
            <a:r>
              <a:rPr lang="en-US" altLang="zh-CN" sz="1600" dirty="0" smtClean="0"/>
              <a:t>Ion</a:t>
            </a:r>
            <a:r>
              <a:rPr lang="zh-CN" altLang="en-US" sz="1600" dirty="0" smtClean="0"/>
              <a:t> </a:t>
            </a:r>
            <a:r>
              <a:rPr lang="en-US" altLang="zh-CN" sz="1600" dirty="0" err="1" smtClean="0"/>
              <a:t>Stoica</a:t>
            </a:r>
            <a:r>
              <a:rPr lang="zh-CN" altLang="en-US" sz="1600" dirty="0" smtClean="0"/>
              <a:t>教授的组里开发的。</a:t>
            </a:r>
            <a:endParaRPr lang="en-US" altLang="zh-CN" sz="1600" dirty="0" smtClean="0"/>
          </a:p>
          <a:p>
            <a:r>
              <a:rPr lang="en-US" altLang="zh-CN" sz="1600" dirty="0" smtClean="0"/>
              <a:t>Ray</a:t>
            </a:r>
            <a:r>
              <a:rPr lang="zh-CN" altLang="en-US" sz="1600" dirty="0" smtClean="0"/>
              <a:t>非常容易上手，比</a:t>
            </a:r>
            <a:r>
              <a:rPr lang="en-US" altLang="zh-CN" sz="1600" dirty="0" smtClean="0"/>
              <a:t>Spark</a:t>
            </a:r>
            <a:r>
              <a:rPr lang="zh-CN" altLang="en-US" sz="1600" dirty="0" smtClean="0"/>
              <a:t>容易很多。</a:t>
            </a:r>
            <a:endParaRPr lang="en-US" altLang="zh-CN" sz="1600" dirty="0" smtClean="0"/>
          </a:p>
          <a:p>
            <a:r>
              <a:rPr lang="en-US" altLang="zh-CN" sz="1600" dirty="0" smtClean="0"/>
              <a:t>Ray</a:t>
            </a:r>
            <a:r>
              <a:rPr lang="zh-CN" altLang="en-US" sz="1600" dirty="0" smtClean="0"/>
              <a:t>已经受到了工业界的关注，</a:t>
            </a:r>
            <a:r>
              <a:rPr lang="en-US" altLang="zh-CN" sz="1600" dirty="0" err="1" smtClean="0"/>
              <a:t>RISELab</a:t>
            </a:r>
            <a:r>
              <a:rPr lang="zh-CN" altLang="en-US" sz="1600" dirty="0" smtClean="0"/>
              <a:t>每次开会的时候都会有很多工业界的人来参加培训。</a:t>
            </a:r>
            <a:endParaRPr lang="en-US" altLang="zh-CN" sz="1600" dirty="0" smtClean="0"/>
          </a:p>
          <a:p>
            <a:r>
              <a:rPr lang="zh-CN" altLang="en-US" sz="1600" dirty="0" smtClean="0"/>
              <a:t>我觉得有可能</a:t>
            </a:r>
            <a:r>
              <a:rPr lang="en-US" altLang="zh-CN" sz="1600" dirty="0" smtClean="0"/>
              <a:t>Ray</a:t>
            </a:r>
            <a:r>
              <a:rPr lang="zh-CN" altLang="en-US" sz="1600" dirty="0" smtClean="0"/>
              <a:t>很快会成为最流行的并行计算框架。</a:t>
            </a:r>
            <a:endParaRPr lang="en-US" altLang="zh-CN" sz="1600" dirty="0" smtClean="0"/>
          </a:p>
          <a:p>
            <a:r>
              <a:rPr lang="zh-CN" altLang="en-US" sz="1600" dirty="0" smtClean="0"/>
              <a:t>如果大家想实现异步的算法，我强烈建议大家用</a:t>
            </a:r>
            <a:r>
              <a:rPr lang="en-US" altLang="zh-CN" sz="1600" dirty="0" smtClean="0"/>
              <a:t>Ray</a:t>
            </a:r>
            <a:r>
              <a:rPr lang="zh-CN" altLang="en-US" sz="1600" dirty="0" smtClean="0"/>
              <a:t>。</a:t>
            </a:r>
            <a:endParaRPr lang="en-US" sz="1600" dirty="0"/>
          </a:p>
        </p:txBody>
      </p:sp>
      <p:sp>
        <p:nvSpPr>
          <p:cNvPr id="4" name="Slide Number Placeholder 3"/>
          <p:cNvSpPr>
            <a:spLocks noGrp="1"/>
          </p:cNvSpPr>
          <p:nvPr>
            <p:ph type="sldNum" sz="quarter" idx="10"/>
          </p:nvPr>
        </p:nvSpPr>
        <p:spPr/>
        <p:txBody>
          <a:bodyPr/>
          <a:lstStyle/>
          <a:p>
            <a:fld id="{9D1F8700-0BCC-BB42-8973-85E47E56BF7B}" type="slidenum">
              <a:rPr lang="en-US" smtClean="0"/>
              <a:t>5</a:t>
            </a:fld>
            <a:endParaRPr lang="en-US"/>
          </a:p>
        </p:txBody>
      </p:sp>
    </p:spTree>
    <p:extLst>
      <p:ext uri="{BB962C8B-B14F-4D97-AF65-F5344CB8AC3E}">
        <p14:creationId xmlns:p14="http://schemas.microsoft.com/office/powerpoint/2010/main" val="1648400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I</a:t>
            </a:r>
            <a:r>
              <a:rPr lang="zh-CN" altLang="en-US" sz="1600" dirty="0" smtClean="0"/>
              <a:t> </a:t>
            </a:r>
            <a:r>
              <a:rPr lang="en-US" altLang="zh-CN" sz="1600" dirty="0" smtClean="0"/>
              <a:t>highlighted</a:t>
            </a:r>
            <a:r>
              <a:rPr lang="zh-CN" altLang="en-US" sz="1600" dirty="0" smtClean="0"/>
              <a:t> </a:t>
            </a:r>
            <a:r>
              <a:rPr lang="en-US" altLang="zh-CN" sz="1600" dirty="0" smtClean="0"/>
              <a:t>that</a:t>
            </a:r>
            <a:r>
              <a:rPr lang="zh-CN" altLang="en-US" sz="1600" dirty="0" smtClean="0"/>
              <a:t> </a:t>
            </a:r>
            <a:r>
              <a:rPr lang="en-US" altLang="zh-CN" sz="1600" dirty="0" smtClean="0"/>
              <a:t>the</a:t>
            </a:r>
            <a:r>
              <a:rPr lang="zh-CN" altLang="en-US" sz="1600" dirty="0" smtClean="0"/>
              <a:t> </a:t>
            </a:r>
            <a:r>
              <a:rPr lang="en-US" altLang="zh-CN" sz="1600" dirty="0" smtClean="0"/>
              <a:t>difference</a:t>
            </a:r>
            <a:r>
              <a:rPr lang="zh-CN" altLang="en-US" sz="1600" baseline="0" dirty="0" smtClean="0"/>
              <a:t> </a:t>
            </a:r>
            <a:r>
              <a:rPr lang="en-US" altLang="zh-CN" sz="1600" baseline="0" dirty="0" smtClean="0"/>
              <a:t>between</a:t>
            </a:r>
            <a:r>
              <a:rPr lang="zh-CN" altLang="en-US" sz="1600" baseline="0" dirty="0" smtClean="0"/>
              <a:t> </a:t>
            </a:r>
            <a:r>
              <a:rPr lang="en-US" altLang="zh-CN" sz="1600" baseline="0" dirty="0" smtClean="0"/>
              <a:t>MapReduce</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parameter</a:t>
            </a:r>
            <a:r>
              <a:rPr lang="zh-CN" altLang="en-US" sz="1600" baseline="0" dirty="0" smtClean="0"/>
              <a:t> </a:t>
            </a:r>
            <a:r>
              <a:rPr lang="en-US" altLang="zh-CN" sz="1600" baseline="0" dirty="0" smtClean="0"/>
              <a:t>server</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synchronization.</a:t>
            </a:r>
          </a:p>
          <a:p>
            <a:r>
              <a:rPr lang="en-US" altLang="zh-CN" sz="1600" baseline="0" dirty="0" smtClean="0"/>
              <a:t>Let’s</a:t>
            </a:r>
            <a:r>
              <a:rPr lang="zh-CN" altLang="en-US" sz="1600" baseline="0" dirty="0" smtClean="0"/>
              <a:t> </a:t>
            </a:r>
            <a:r>
              <a:rPr lang="en-US" altLang="zh-CN" sz="1600" baseline="0" dirty="0" smtClean="0"/>
              <a:t>compare</a:t>
            </a:r>
            <a:r>
              <a:rPr lang="zh-CN" altLang="en-US" sz="1600" baseline="0" dirty="0" smtClean="0"/>
              <a:t> </a:t>
            </a:r>
            <a:r>
              <a:rPr lang="en-US" altLang="zh-CN" sz="1600" baseline="0" dirty="0" smtClean="0"/>
              <a:t>synchronous</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asynchronous</a:t>
            </a:r>
            <a:r>
              <a:rPr lang="zh-CN" altLang="en-US" sz="1600" baseline="0" dirty="0" smtClean="0"/>
              <a:t> </a:t>
            </a:r>
            <a:r>
              <a:rPr lang="en-US" altLang="zh-CN" sz="1600" baseline="0" dirty="0" smtClean="0"/>
              <a:t>algorithms.</a:t>
            </a:r>
          </a:p>
          <a:p>
            <a:r>
              <a:rPr lang="en-US" altLang="zh-CN" sz="1600" baseline="0" dirty="0" smtClean="0"/>
              <a:t>I</a:t>
            </a:r>
            <a:r>
              <a:rPr lang="zh-CN" altLang="en-US" sz="1600" baseline="0" dirty="0" smtClean="0"/>
              <a:t> </a:t>
            </a:r>
            <a:r>
              <a:rPr lang="en-US" altLang="zh-CN" sz="1600" baseline="0" dirty="0" smtClean="0"/>
              <a:t>draw</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figure</a:t>
            </a:r>
            <a:r>
              <a:rPr lang="zh-CN" altLang="en-US" sz="1600" baseline="0" dirty="0" smtClean="0"/>
              <a:t> </a:t>
            </a:r>
            <a:r>
              <a:rPr lang="en-US" altLang="zh-CN" sz="1600" baseline="0" dirty="0" smtClean="0"/>
              <a:t>for</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comparison.</a:t>
            </a:r>
          </a:p>
          <a:p>
            <a:r>
              <a:rPr lang="en-US" altLang="zh-CN" sz="1600" baseline="0" dirty="0" smtClean="0"/>
              <a:t>================================</a:t>
            </a:r>
          </a:p>
          <a:p>
            <a:r>
              <a:rPr lang="en-US" altLang="zh-CN" sz="1600" baseline="0" dirty="0" smtClean="0"/>
              <a:t>Suppose</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number</a:t>
            </a:r>
            <a:r>
              <a:rPr lang="zh-CN" altLang="en-US" sz="1600" baseline="0" dirty="0" smtClean="0"/>
              <a:t> </a:t>
            </a:r>
            <a:r>
              <a:rPr lang="en-US" altLang="zh-CN" sz="1600" baseline="0" dirty="0" smtClean="0"/>
              <a:t>of</a:t>
            </a:r>
            <a:r>
              <a:rPr lang="zh-CN" altLang="en-US" sz="1600" baseline="0" dirty="0" smtClean="0"/>
              <a:t> </a:t>
            </a:r>
            <a:r>
              <a:rPr lang="en-US" altLang="zh-CN" sz="1600" baseline="0" dirty="0" smtClean="0"/>
              <a:t>workers</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7.</a:t>
            </a:r>
          </a:p>
          <a:p>
            <a:r>
              <a:rPr lang="en-US" altLang="zh-CN" sz="1600" baseline="0" dirty="0" smtClean="0"/>
              <a:t>================================</a:t>
            </a:r>
          </a:p>
          <a:p>
            <a:r>
              <a:rPr lang="en-US" altLang="zh-CN" sz="1600" baseline="0" dirty="0" smtClean="0"/>
              <a:t>All</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workers</a:t>
            </a:r>
            <a:r>
              <a:rPr lang="zh-CN" altLang="en-US" sz="1600" baseline="0" dirty="0" smtClean="0"/>
              <a:t> </a:t>
            </a:r>
            <a:r>
              <a:rPr lang="en-US" altLang="zh-CN" sz="1600" baseline="0" dirty="0" smtClean="0"/>
              <a:t>start</a:t>
            </a:r>
            <a:r>
              <a:rPr lang="zh-CN" altLang="en-US" sz="1600" baseline="0" dirty="0" smtClean="0"/>
              <a:t> </a:t>
            </a:r>
            <a:r>
              <a:rPr lang="en-US" altLang="zh-CN" sz="1600" baseline="0" dirty="0" smtClean="0"/>
              <a:t>at</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same</a:t>
            </a:r>
            <a:r>
              <a:rPr lang="zh-CN" altLang="en-US" sz="1600" baseline="0" dirty="0" smtClean="0"/>
              <a:t> </a:t>
            </a:r>
            <a:r>
              <a:rPr lang="en-US" altLang="zh-CN" sz="1600" baseline="0" dirty="0" smtClean="0"/>
              <a:t>time.</a:t>
            </a:r>
          </a:p>
          <a:p>
            <a:r>
              <a:rPr lang="en-US" altLang="zh-CN" sz="1600" baseline="0" dirty="0" smtClean="0"/>
              <a:t>================================</a:t>
            </a:r>
          </a:p>
          <a:p>
            <a:r>
              <a:rPr lang="en-US" altLang="zh-CN" sz="1600" baseline="0" dirty="0" smtClean="0"/>
              <a:t>The</a:t>
            </a:r>
            <a:r>
              <a:rPr lang="zh-CN" altLang="en-US" sz="1600" baseline="0" dirty="0" smtClean="0"/>
              <a:t> </a:t>
            </a:r>
            <a:r>
              <a:rPr lang="en-US" altLang="zh-CN" sz="1600" baseline="0" dirty="0" smtClean="0"/>
              <a:t>x-axis</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wall-clock</a:t>
            </a:r>
            <a:r>
              <a:rPr lang="zh-CN" altLang="en-US" sz="1600" baseline="0" dirty="0" smtClean="0"/>
              <a:t> </a:t>
            </a:r>
            <a:r>
              <a:rPr lang="en-US" altLang="zh-CN" sz="1600" baseline="0" dirty="0" smtClean="0"/>
              <a:t>time.</a:t>
            </a:r>
          </a:p>
          <a:p>
            <a:r>
              <a:rPr lang="en-US" altLang="zh-CN" sz="1600" baseline="0" dirty="0" smtClean="0"/>
              <a:t>We</a:t>
            </a:r>
            <a:r>
              <a:rPr lang="zh-CN" altLang="en-US" sz="1600" baseline="0" dirty="0" smtClean="0"/>
              <a:t> </a:t>
            </a:r>
            <a:r>
              <a:rPr lang="en-US" altLang="zh-CN" sz="1600" baseline="0" dirty="0" smtClean="0"/>
              <a:t>wish</a:t>
            </a:r>
            <a:r>
              <a:rPr lang="zh-CN" altLang="en-US" sz="1600" baseline="0" dirty="0" smtClean="0"/>
              <a:t> </a:t>
            </a:r>
            <a:r>
              <a:rPr lang="en-US" altLang="zh-CN" sz="1600" baseline="0" dirty="0" smtClean="0"/>
              <a:t>they</a:t>
            </a:r>
            <a:r>
              <a:rPr lang="zh-CN" altLang="en-US" sz="1600" baseline="0" dirty="0" smtClean="0"/>
              <a:t> </a:t>
            </a:r>
            <a:r>
              <a:rPr lang="en-US" altLang="zh-CN" sz="1600" baseline="0" dirty="0" smtClean="0"/>
              <a:t>can</a:t>
            </a:r>
            <a:r>
              <a:rPr lang="zh-CN" altLang="en-US" sz="1600" baseline="0" dirty="0" smtClean="0"/>
              <a:t> </a:t>
            </a:r>
            <a:r>
              <a:rPr lang="en-US" altLang="zh-CN" sz="1600" baseline="0" dirty="0" smtClean="0"/>
              <a:t>finish</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jobs</a:t>
            </a:r>
            <a:r>
              <a:rPr lang="zh-CN" altLang="en-US" sz="1600" baseline="0" dirty="0" smtClean="0"/>
              <a:t> </a:t>
            </a:r>
            <a:r>
              <a:rPr lang="en-US" altLang="zh-CN" sz="1600" baseline="0" dirty="0" smtClean="0"/>
              <a:t>at</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same</a:t>
            </a:r>
            <a:r>
              <a:rPr lang="zh-CN" altLang="en-US" sz="1600" baseline="0" dirty="0" smtClean="0"/>
              <a:t> </a:t>
            </a:r>
            <a:r>
              <a:rPr lang="en-US" altLang="zh-CN" sz="1600" baseline="0" dirty="0" smtClean="0"/>
              <a:t>time.</a:t>
            </a:r>
          </a:p>
          <a:p>
            <a:r>
              <a:rPr lang="en-US" altLang="zh-CN" sz="1600" baseline="0" dirty="0" smtClean="0"/>
              <a:t>Unfortunately,</a:t>
            </a:r>
            <a:r>
              <a:rPr lang="zh-CN" altLang="en-US" sz="1600" baseline="0" dirty="0" smtClean="0"/>
              <a:t> </a:t>
            </a:r>
            <a:r>
              <a:rPr lang="en-US" altLang="zh-CN" sz="1600" baseline="0" dirty="0" smtClean="0"/>
              <a:t>some</a:t>
            </a:r>
            <a:r>
              <a:rPr lang="zh-CN" altLang="en-US" sz="1600" baseline="0" dirty="0" smtClean="0"/>
              <a:t> </a:t>
            </a:r>
            <a:r>
              <a:rPr lang="en-US" altLang="zh-CN" sz="1600" baseline="0" dirty="0" smtClean="0"/>
              <a:t>workers</a:t>
            </a:r>
            <a:r>
              <a:rPr lang="zh-CN" altLang="en-US" sz="1600" baseline="0" dirty="0" smtClean="0"/>
              <a:t> </a:t>
            </a:r>
            <a:r>
              <a:rPr lang="en-US" altLang="zh-CN" sz="1600" baseline="0" dirty="0" smtClean="0"/>
              <a:t>can</a:t>
            </a:r>
            <a:r>
              <a:rPr lang="zh-CN" altLang="en-US" sz="1600" baseline="0" dirty="0" smtClean="0"/>
              <a:t> </a:t>
            </a:r>
            <a:r>
              <a:rPr lang="en-US" altLang="zh-CN" sz="1600" baseline="0" dirty="0" smtClean="0"/>
              <a:t>be</a:t>
            </a:r>
            <a:r>
              <a:rPr lang="zh-CN" altLang="en-US" sz="1600" baseline="0" dirty="0" smtClean="0"/>
              <a:t> </a:t>
            </a:r>
            <a:r>
              <a:rPr lang="en-US" altLang="zh-CN" sz="1600" baseline="0" dirty="0" smtClean="0"/>
              <a:t>slower</a:t>
            </a:r>
            <a:r>
              <a:rPr lang="zh-CN" altLang="en-US" sz="1600" baseline="0" dirty="0" smtClean="0"/>
              <a:t> </a:t>
            </a:r>
            <a:r>
              <a:rPr lang="en-US" altLang="zh-CN" sz="1600" baseline="0" dirty="0" smtClean="0"/>
              <a:t>than</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majority.</a:t>
            </a:r>
          </a:p>
          <a:p>
            <a:endParaRPr lang="en-US" altLang="zh-CN" sz="1600" baseline="0" dirty="0" smtClean="0"/>
          </a:p>
          <a:p>
            <a:endParaRPr lang="en-US" altLang="zh-CN" sz="1600" dirty="0" smtClean="0"/>
          </a:p>
          <a:p>
            <a:endParaRPr lang="en-US" altLang="zh-CN" sz="1600" dirty="0" smtClean="0"/>
          </a:p>
          <a:p>
            <a:endParaRPr lang="en-US" altLang="zh-CN" sz="1600" dirty="0" smtClean="0"/>
          </a:p>
          <a:p>
            <a:r>
              <a:rPr lang="zh-CN" altLang="en-US" sz="1600" dirty="0" smtClean="0"/>
              <a:t>我刚才讲到，</a:t>
            </a:r>
            <a:r>
              <a:rPr lang="en-US" altLang="zh-CN" sz="1600" dirty="0" smtClean="0"/>
              <a:t>MapReduce</a:t>
            </a:r>
            <a:r>
              <a:rPr lang="zh-CN" altLang="en-US" sz="1600" dirty="0" smtClean="0"/>
              <a:t>和</a:t>
            </a:r>
            <a:r>
              <a:rPr lang="en-US" altLang="zh-CN" sz="1600" dirty="0" smtClean="0"/>
              <a:t>parameter</a:t>
            </a:r>
            <a:r>
              <a:rPr lang="zh-CN" altLang="en-US" sz="1600" dirty="0" smtClean="0"/>
              <a:t> </a:t>
            </a:r>
            <a:r>
              <a:rPr lang="en-US" altLang="zh-CN" sz="1600" dirty="0" smtClean="0"/>
              <a:t>server</a:t>
            </a:r>
            <a:r>
              <a:rPr lang="zh-CN" altLang="en-US" sz="1600" dirty="0" smtClean="0"/>
              <a:t>最大的区别在于同步和异步。</a:t>
            </a:r>
            <a:endParaRPr lang="en-US" altLang="zh-CN" sz="1600" dirty="0" smtClean="0"/>
          </a:p>
          <a:p>
            <a:r>
              <a:rPr lang="zh-CN" altLang="en-US" sz="1600" dirty="0" smtClean="0"/>
              <a:t>我们来比较一下同步和异步。</a:t>
            </a:r>
            <a:endParaRPr lang="en-US" altLang="zh-CN" sz="1600" dirty="0" smtClean="0"/>
          </a:p>
          <a:p>
            <a:r>
              <a:rPr lang="en-US" altLang="zh-CN" sz="1600" dirty="0" smtClean="0"/>
              <a:t>-----</a:t>
            </a:r>
          </a:p>
          <a:p>
            <a:r>
              <a:rPr lang="zh-CN" altLang="en-US" sz="1600" dirty="0" smtClean="0"/>
              <a:t>我画了这张图来演示同步的算法。</a:t>
            </a:r>
            <a:endParaRPr lang="en-US" altLang="zh-CN" sz="1600" dirty="0" smtClean="0"/>
          </a:p>
          <a:p>
            <a:r>
              <a:rPr lang="zh-CN" altLang="en-US" sz="1600" dirty="0" smtClean="0"/>
              <a:t>这些</a:t>
            </a:r>
            <a:r>
              <a:rPr lang="en-US" altLang="zh-CN" sz="1600" dirty="0" smtClean="0"/>
              <a:t>workers</a:t>
            </a:r>
            <a:r>
              <a:rPr lang="zh-CN" altLang="en-US" sz="1600" dirty="0" smtClean="0"/>
              <a:t>几乎同时开始计算。由于系统是同步的，系统要等到所有</a:t>
            </a:r>
            <a:r>
              <a:rPr lang="en-US" altLang="zh-CN" sz="1600" dirty="0" smtClean="0"/>
              <a:t>worker</a:t>
            </a:r>
            <a:r>
              <a:rPr lang="zh-CN" altLang="en-US" sz="1600" dirty="0" smtClean="0"/>
              <a:t>都完成计算，才能开始通信。</a:t>
            </a:r>
            <a:endParaRPr lang="en-US" altLang="zh-CN" sz="1600" dirty="0" smtClean="0"/>
          </a:p>
          <a:p>
            <a:r>
              <a:rPr lang="zh-CN" altLang="en-US" sz="1600" dirty="0" smtClean="0"/>
              <a:t>我的图里面这些柱子的长度代表时间。有些</a:t>
            </a:r>
            <a:r>
              <a:rPr lang="en-US" altLang="zh-CN" sz="1600" dirty="0" smtClean="0"/>
              <a:t>worker</a:t>
            </a:r>
            <a:r>
              <a:rPr lang="zh-CN" altLang="en-US" sz="1600" dirty="0" smtClean="0"/>
              <a:t>即使先完成计算，也必须等最慢的</a:t>
            </a:r>
            <a:r>
              <a:rPr lang="en-US" altLang="zh-CN" sz="1600" dirty="0" smtClean="0"/>
              <a:t>worker</a:t>
            </a:r>
            <a:r>
              <a:rPr lang="zh-CN" altLang="en-US" sz="1600" dirty="0" smtClean="0"/>
              <a:t>。</a:t>
            </a:r>
            <a:endParaRPr lang="en-US" altLang="zh-CN" sz="1600" dirty="0" smtClean="0"/>
          </a:p>
          <a:p>
            <a:r>
              <a:rPr lang="zh-CN" altLang="en-US" sz="1600" dirty="0" smtClean="0"/>
              <a:t>系统同步之后，才能开始通信。通信完成之后，才能开始下一步的计算。</a:t>
            </a:r>
            <a:endParaRPr lang="en-US" altLang="zh-CN" sz="1600" dirty="0" smtClean="0"/>
          </a:p>
          <a:p>
            <a:endParaRPr lang="en-US" sz="1600" dirty="0"/>
          </a:p>
        </p:txBody>
      </p:sp>
      <p:sp>
        <p:nvSpPr>
          <p:cNvPr id="4" name="Slide Number Placeholder 3"/>
          <p:cNvSpPr>
            <a:spLocks noGrp="1"/>
          </p:cNvSpPr>
          <p:nvPr>
            <p:ph type="sldNum" sz="quarter" idx="10"/>
          </p:nvPr>
        </p:nvSpPr>
        <p:spPr/>
        <p:txBody>
          <a:bodyPr/>
          <a:lstStyle/>
          <a:p>
            <a:fld id="{9D1F8700-0BCC-BB42-8973-85E47E56BF7B}" type="slidenum">
              <a:rPr lang="en-US" smtClean="0"/>
              <a:t>6</a:t>
            </a:fld>
            <a:endParaRPr lang="en-US"/>
          </a:p>
        </p:txBody>
      </p:sp>
    </p:spTree>
    <p:extLst>
      <p:ext uri="{BB962C8B-B14F-4D97-AF65-F5344CB8AC3E}">
        <p14:creationId xmlns:p14="http://schemas.microsoft.com/office/powerpoint/2010/main" val="1019839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baseline="0" dirty="0" smtClean="0"/>
              <a:t>Before</a:t>
            </a:r>
            <a:r>
              <a:rPr lang="zh-CN" altLang="en-US" sz="1600" baseline="0" dirty="0" smtClean="0"/>
              <a:t> </a:t>
            </a:r>
            <a:r>
              <a:rPr lang="en-US" altLang="zh-CN" sz="1600" baseline="0" dirty="0" smtClean="0"/>
              <a:t>performing</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communication,</a:t>
            </a:r>
            <a:r>
              <a:rPr lang="zh-CN" altLang="en-US" sz="1600" baseline="0" dirty="0" smtClean="0"/>
              <a:t> </a:t>
            </a:r>
            <a:r>
              <a:rPr lang="en-US" altLang="zh-CN" sz="1600" baseline="0" dirty="0" smtClean="0"/>
              <a:t>synchronous</a:t>
            </a:r>
            <a:r>
              <a:rPr lang="zh-CN" altLang="en-US" sz="1600" baseline="0" dirty="0" smtClean="0"/>
              <a:t> </a:t>
            </a:r>
            <a:r>
              <a:rPr lang="en-US" altLang="zh-CN" sz="1600" baseline="0" dirty="0" smtClean="0"/>
              <a:t>algorithm</a:t>
            </a:r>
            <a:r>
              <a:rPr lang="zh-CN" altLang="en-US" sz="1600" baseline="0" dirty="0" smtClean="0"/>
              <a:t> </a:t>
            </a:r>
            <a:r>
              <a:rPr lang="en-US" altLang="zh-CN" sz="1600" baseline="0" dirty="0" smtClean="0"/>
              <a:t>requires</a:t>
            </a:r>
            <a:r>
              <a:rPr lang="zh-CN" altLang="en-US" sz="1600" baseline="0" dirty="0" smtClean="0"/>
              <a:t> </a:t>
            </a:r>
            <a:r>
              <a:rPr lang="en-US" altLang="zh-CN" sz="1600" baseline="0" dirty="0" smtClean="0"/>
              <a:t>all</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workers</a:t>
            </a:r>
            <a:r>
              <a:rPr lang="zh-CN" altLang="en-US" sz="1600" baseline="0" dirty="0" smtClean="0"/>
              <a:t> </a:t>
            </a:r>
            <a:r>
              <a:rPr lang="en-US" altLang="zh-CN" sz="1600" baseline="0" dirty="0" smtClean="0"/>
              <a:t>must</a:t>
            </a:r>
            <a:r>
              <a:rPr lang="zh-CN" altLang="en-US" sz="1600" baseline="0" dirty="0" smtClean="0"/>
              <a:t> </a:t>
            </a:r>
            <a:r>
              <a:rPr lang="en-US" altLang="zh-CN" sz="1600" baseline="0" dirty="0" smtClean="0"/>
              <a:t>finish</a:t>
            </a:r>
            <a:r>
              <a:rPr lang="zh-CN" altLang="en-US" sz="1600" baseline="0" dirty="0" smtClean="0"/>
              <a:t> </a:t>
            </a:r>
            <a:r>
              <a:rPr lang="en-US" altLang="zh-CN" sz="1600" baseline="0" dirty="0" smtClean="0"/>
              <a:t>their</a:t>
            </a:r>
            <a:r>
              <a:rPr lang="zh-CN" altLang="en-US" sz="1600" baseline="0" dirty="0" smtClean="0"/>
              <a:t> </a:t>
            </a:r>
            <a:r>
              <a:rPr lang="en-US" altLang="zh-CN" sz="1600" baseline="0" dirty="0" smtClean="0"/>
              <a:t>jobs.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r>
              <a:rPr lang="en-US" altLang="zh-CN" sz="1600" baseline="0" dirty="0" smtClean="0"/>
              <a:t>So</a:t>
            </a:r>
            <a:r>
              <a:rPr lang="zh-CN" altLang="en-US" sz="1600" baseline="0" dirty="0" smtClean="0"/>
              <a:t> </a:t>
            </a:r>
            <a:r>
              <a:rPr lang="en-US" altLang="zh-CN" sz="1600" baseline="0" dirty="0" smtClean="0"/>
              <a:t>everyone</a:t>
            </a:r>
            <a:r>
              <a:rPr lang="zh-CN" altLang="en-US" sz="1600" baseline="0" dirty="0" smtClean="0"/>
              <a:t> </a:t>
            </a:r>
            <a:r>
              <a:rPr lang="en-US" altLang="zh-CN" sz="1600" baseline="0" dirty="0" smtClean="0"/>
              <a:t>must</a:t>
            </a:r>
            <a:r>
              <a:rPr lang="zh-CN" altLang="en-US" sz="1600" baseline="0" dirty="0" smtClean="0"/>
              <a:t> </a:t>
            </a:r>
            <a:r>
              <a:rPr lang="en-US" altLang="zh-CN" sz="1600" baseline="0" dirty="0" smtClean="0"/>
              <a:t>wait</a:t>
            </a:r>
            <a:r>
              <a:rPr lang="zh-CN" altLang="en-US" sz="1600" baseline="0" dirty="0" smtClean="0"/>
              <a:t> </a:t>
            </a:r>
            <a:r>
              <a:rPr lang="en-US" altLang="zh-CN" sz="1600" baseline="0" dirty="0" smtClean="0"/>
              <a:t>for</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slowest</a:t>
            </a:r>
            <a:r>
              <a:rPr lang="zh-CN" altLang="en-US" sz="1600" baseline="0" dirty="0" smtClean="0"/>
              <a:t> </a:t>
            </a:r>
            <a:r>
              <a:rPr lang="en-US" altLang="zh-CN" sz="1600" baseline="0" dirty="0" smtClean="0"/>
              <a:t>to</a:t>
            </a:r>
            <a:r>
              <a:rPr lang="zh-CN" altLang="en-US" sz="1600" baseline="0" dirty="0" smtClean="0"/>
              <a:t> </a:t>
            </a:r>
            <a:r>
              <a:rPr lang="en-US" altLang="zh-CN" sz="1600" baseline="0" dirty="0" smtClean="0"/>
              <a:t>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r>
              <a:rPr lang="en-US" altLang="zh-CN" sz="1600" baseline="0" dirty="0" smtClean="0"/>
              <a:t>Then</a:t>
            </a:r>
            <a:r>
              <a:rPr lang="zh-CN" altLang="en-US" sz="1600" baseline="0" dirty="0" smtClean="0"/>
              <a:t> </a:t>
            </a:r>
            <a:r>
              <a:rPr lang="en-US" altLang="zh-CN" sz="1600" baseline="0" dirty="0" smtClean="0"/>
              <a:t>there</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communication,</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next</a:t>
            </a:r>
            <a:r>
              <a:rPr lang="zh-CN" altLang="en-US" sz="1600" baseline="0" dirty="0" smtClean="0"/>
              <a:t> </a:t>
            </a:r>
            <a:r>
              <a:rPr lang="en-US" altLang="zh-CN" sz="1600" baseline="0" dirty="0" smtClean="0"/>
              <a:t>round</a:t>
            </a:r>
            <a:r>
              <a:rPr lang="zh-CN" altLang="en-US" sz="1600" baseline="0" dirty="0" smtClean="0"/>
              <a:t> </a:t>
            </a:r>
            <a:r>
              <a:rPr lang="en-US" altLang="zh-CN" sz="1600" baseline="0" dirty="0" smtClean="0"/>
              <a:t>of</a:t>
            </a:r>
            <a:r>
              <a:rPr lang="zh-CN" altLang="en-US" sz="1600" baseline="0" dirty="0" smtClean="0"/>
              <a:t> </a:t>
            </a:r>
            <a:r>
              <a:rPr lang="en-US" altLang="zh-CN" sz="1600" baseline="0" dirty="0" smtClean="0"/>
              <a:t>computation,</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then</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synchronization.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r>
              <a:rPr lang="en-US" altLang="zh-CN" sz="1600" baseline="0" dirty="0" smtClean="0"/>
              <a:t>This</a:t>
            </a:r>
            <a:r>
              <a:rPr lang="zh-CN" altLang="en-US" sz="1600" baseline="0" dirty="0" smtClean="0"/>
              <a:t> </a:t>
            </a:r>
            <a:r>
              <a:rPr lang="en-US" altLang="zh-CN" sz="1600" baseline="0" dirty="0" smtClean="0"/>
              <a:t>process</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repeated</a:t>
            </a:r>
            <a:r>
              <a:rPr lang="zh-CN" altLang="en-US" sz="1600" baseline="0" dirty="0" smtClean="0"/>
              <a:t> </a:t>
            </a:r>
            <a:r>
              <a:rPr lang="en-US" altLang="zh-CN" sz="1600" baseline="0" dirty="0" smtClean="0"/>
              <a:t>many</a:t>
            </a:r>
            <a:r>
              <a:rPr lang="zh-CN" altLang="en-US" sz="1600" baseline="0" dirty="0" smtClean="0"/>
              <a:t> </a:t>
            </a:r>
            <a:r>
              <a:rPr lang="en-US" altLang="zh-CN" sz="1600" baseline="0" dirty="0" smtClean="0"/>
              <a:t>times.</a:t>
            </a:r>
          </a:p>
          <a:p>
            <a:endParaRPr lang="en-US" altLang="zh-CN" sz="1600" baseline="0" smtClean="0"/>
          </a:p>
          <a:p>
            <a:endParaRPr lang="en-US" altLang="zh-CN" sz="1600" dirty="0" smtClean="0"/>
          </a:p>
          <a:p>
            <a:endParaRPr lang="en-US" altLang="zh-CN" sz="1600" dirty="0" smtClean="0"/>
          </a:p>
          <a:p>
            <a:r>
              <a:rPr lang="zh-CN" altLang="en-US" sz="1600" dirty="0" smtClean="0"/>
              <a:t>我刚才讲到，</a:t>
            </a:r>
            <a:r>
              <a:rPr lang="en-US" altLang="zh-CN" sz="1600" dirty="0" smtClean="0"/>
              <a:t>MapReduce</a:t>
            </a:r>
            <a:r>
              <a:rPr lang="zh-CN" altLang="en-US" sz="1600" dirty="0" smtClean="0"/>
              <a:t>和</a:t>
            </a:r>
            <a:r>
              <a:rPr lang="en-US" altLang="zh-CN" sz="1600" dirty="0" smtClean="0"/>
              <a:t>parameter</a:t>
            </a:r>
            <a:r>
              <a:rPr lang="zh-CN" altLang="en-US" sz="1600" dirty="0" smtClean="0"/>
              <a:t> </a:t>
            </a:r>
            <a:r>
              <a:rPr lang="en-US" altLang="zh-CN" sz="1600" dirty="0" smtClean="0"/>
              <a:t>server</a:t>
            </a:r>
            <a:r>
              <a:rPr lang="zh-CN" altLang="en-US" sz="1600" dirty="0" smtClean="0"/>
              <a:t>最大的区别在于同步和异步。</a:t>
            </a:r>
            <a:endParaRPr lang="en-US" altLang="zh-CN" sz="1600" dirty="0" smtClean="0"/>
          </a:p>
          <a:p>
            <a:r>
              <a:rPr lang="zh-CN" altLang="en-US" sz="1600" dirty="0" smtClean="0"/>
              <a:t>我们来比较一下同步和异步。</a:t>
            </a:r>
            <a:endParaRPr lang="en-US" altLang="zh-CN" sz="1600" dirty="0" smtClean="0"/>
          </a:p>
          <a:p>
            <a:r>
              <a:rPr lang="en-US" altLang="zh-CN" sz="1600" dirty="0" smtClean="0"/>
              <a:t>-----</a:t>
            </a:r>
          </a:p>
          <a:p>
            <a:r>
              <a:rPr lang="zh-CN" altLang="en-US" sz="1600" dirty="0" smtClean="0"/>
              <a:t>我画了这张图来演示同步的算法。</a:t>
            </a:r>
            <a:endParaRPr lang="en-US" altLang="zh-CN" sz="1600" dirty="0" smtClean="0"/>
          </a:p>
          <a:p>
            <a:r>
              <a:rPr lang="zh-CN" altLang="en-US" sz="1600" dirty="0" smtClean="0"/>
              <a:t>这些</a:t>
            </a:r>
            <a:r>
              <a:rPr lang="en-US" altLang="zh-CN" sz="1600" dirty="0" smtClean="0"/>
              <a:t>workers</a:t>
            </a:r>
            <a:r>
              <a:rPr lang="zh-CN" altLang="en-US" sz="1600" dirty="0" smtClean="0"/>
              <a:t>几乎同时开始计算。由于系统是同步的，系统要等到所有</a:t>
            </a:r>
            <a:r>
              <a:rPr lang="en-US" altLang="zh-CN" sz="1600" dirty="0" smtClean="0"/>
              <a:t>worker</a:t>
            </a:r>
            <a:r>
              <a:rPr lang="zh-CN" altLang="en-US" sz="1600" dirty="0" smtClean="0"/>
              <a:t>都完成计算，才能开始通信。</a:t>
            </a:r>
            <a:endParaRPr lang="en-US" altLang="zh-CN" sz="1600" dirty="0" smtClean="0"/>
          </a:p>
          <a:p>
            <a:r>
              <a:rPr lang="zh-CN" altLang="en-US" sz="1600" dirty="0" smtClean="0"/>
              <a:t>我的图里面这些柱子的长度代表时间。有些</a:t>
            </a:r>
            <a:r>
              <a:rPr lang="en-US" altLang="zh-CN" sz="1600" dirty="0" smtClean="0"/>
              <a:t>worker</a:t>
            </a:r>
            <a:r>
              <a:rPr lang="zh-CN" altLang="en-US" sz="1600" dirty="0" smtClean="0"/>
              <a:t>即使先完成计算，也必须等最慢的</a:t>
            </a:r>
            <a:r>
              <a:rPr lang="en-US" altLang="zh-CN" sz="1600" dirty="0" smtClean="0"/>
              <a:t>worker</a:t>
            </a:r>
            <a:r>
              <a:rPr lang="zh-CN" altLang="en-US" sz="1600" dirty="0" smtClean="0"/>
              <a:t>。</a:t>
            </a:r>
            <a:endParaRPr lang="en-US" altLang="zh-CN" sz="1600" dirty="0" smtClean="0"/>
          </a:p>
          <a:p>
            <a:r>
              <a:rPr lang="zh-CN" altLang="en-US" sz="1600" dirty="0" smtClean="0"/>
              <a:t>系统同步之后，才能开始通信。通信完成之后，才能开始下一步的计算。</a:t>
            </a:r>
            <a:endParaRPr lang="en-US" altLang="zh-CN" sz="1600" dirty="0" smtClean="0"/>
          </a:p>
          <a:p>
            <a:r>
              <a:rPr lang="en-US" altLang="zh-CN" sz="1600" dirty="0" smtClean="0"/>
              <a:t>====</a:t>
            </a:r>
          </a:p>
          <a:p>
            <a:r>
              <a:rPr lang="en-US" altLang="zh-CN" sz="1600" dirty="0" smtClean="0"/>
              <a:t>MapReduce</a:t>
            </a:r>
            <a:r>
              <a:rPr lang="zh-CN" altLang="en-US" sz="1600" dirty="0" smtClean="0"/>
              <a:t>的每一轮都是这个样，计算的时间总是由最慢的那个</a:t>
            </a:r>
            <a:r>
              <a:rPr lang="en-US" altLang="zh-CN" sz="1600" dirty="0" smtClean="0"/>
              <a:t>worker</a:t>
            </a:r>
            <a:r>
              <a:rPr lang="zh-CN" altLang="en-US" sz="1600" dirty="0" smtClean="0"/>
              <a:t>决定的。</a:t>
            </a:r>
            <a:endParaRPr lang="en-US" altLang="zh-CN" sz="1600" dirty="0" smtClean="0"/>
          </a:p>
          <a:p>
            <a:r>
              <a:rPr lang="zh-CN" altLang="en-US" sz="1600" dirty="0" smtClean="0"/>
              <a:t>坏处就是一旦出现</a:t>
            </a:r>
            <a:r>
              <a:rPr lang="en-US" altLang="zh-CN" sz="1600" dirty="0" smtClean="0"/>
              <a:t>straggler</a:t>
            </a:r>
            <a:r>
              <a:rPr lang="zh-CN" altLang="en-US" sz="1600" dirty="0" smtClean="0"/>
              <a:t>，其他所有</a:t>
            </a:r>
            <a:r>
              <a:rPr lang="en-US" altLang="zh-CN" sz="1600" dirty="0" smtClean="0"/>
              <a:t>worker</a:t>
            </a:r>
            <a:r>
              <a:rPr lang="zh-CN" altLang="en-US" sz="1600" dirty="0" smtClean="0"/>
              <a:t>都在空转，浪费时间，影响系统效率。</a:t>
            </a:r>
            <a:endParaRPr lang="en-US" altLang="zh-CN" sz="1600" dirty="0" smtClean="0"/>
          </a:p>
          <a:p>
            <a:r>
              <a:rPr lang="zh-CN" altLang="en-US" sz="1600" dirty="0" smtClean="0"/>
              <a:t>算法的加速比很低，因为时间会被浪费在等待上。</a:t>
            </a:r>
            <a:endParaRPr lang="en-US" altLang="zh-CN" sz="1600" dirty="0" smtClean="0"/>
          </a:p>
          <a:p>
            <a:endParaRPr lang="en-US" sz="1600" dirty="0"/>
          </a:p>
        </p:txBody>
      </p:sp>
      <p:sp>
        <p:nvSpPr>
          <p:cNvPr id="4" name="Slide Number Placeholder 3"/>
          <p:cNvSpPr>
            <a:spLocks noGrp="1"/>
          </p:cNvSpPr>
          <p:nvPr>
            <p:ph type="sldNum" sz="quarter" idx="10"/>
          </p:nvPr>
        </p:nvSpPr>
        <p:spPr/>
        <p:txBody>
          <a:bodyPr/>
          <a:lstStyle/>
          <a:p>
            <a:fld id="{9D1F8700-0BCC-BB42-8973-85E47E56BF7B}" type="slidenum">
              <a:rPr lang="en-US" smtClean="0"/>
              <a:t>7</a:t>
            </a:fld>
            <a:endParaRPr lang="en-US"/>
          </a:p>
        </p:txBody>
      </p:sp>
    </p:spTree>
    <p:extLst>
      <p:ext uri="{BB962C8B-B14F-4D97-AF65-F5344CB8AC3E}">
        <p14:creationId xmlns:p14="http://schemas.microsoft.com/office/powerpoint/2010/main" val="747036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baseline="0" dirty="0" smtClean="0"/>
              <a:t>Synchronization</a:t>
            </a:r>
            <a:r>
              <a:rPr lang="zh-CN" altLang="en-US" sz="1600" baseline="0" dirty="0" smtClean="0"/>
              <a:t> </a:t>
            </a:r>
            <a:r>
              <a:rPr lang="en-US" altLang="zh-CN" sz="1600" baseline="0" dirty="0" smtClean="0"/>
              <a:t>has</a:t>
            </a:r>
            <a:r>
              <a:rPr lang="zh-CN" altLang="en-US" sz="1600" baseline="0" dirty="0" smtClean="0"/>
              <a:t> </a:t>
            </a:r>
            <a:r>
              <a:rPr lang="en-US" altLang="zh-CN" sz="1600" baseline="0" dirty="0" smtClean="0"/>
              <a:t>an</a:t>
            </a:r>
            <a:r>
              <a:rPr lang="zh-CN" altLang="en-US" sz="1600" baseline="0" dirty="0" smtClean="0"/>
              <a:t> </a:t>
            </a:r>
            <a:r>
              <a:rPr lang="en-US" altLang="zh-CN" sz="1600" baseline="0" dirty="0" smtClean="0"/>
              <a:t>obvious</a:t>
            </a:r>
            <a:r>
              <a:rPr lang="zh-CN" altLang="en-US" sz="1600" baseline="0" dirty="0" smtClean="0"/>
              <a:t> </a:t>
            </a:r>
            <a:r>
              <a:rPr lang="en-US" altLang="zh-CN" sz="1600" baseline="0" dirty="0" smtClean="0"/>
              <a:t>shortcoming.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t>================================</a:t>
            </a:r>
          </a:p>
          <a:p>
            <a:r>
              <a:rPr lang="en-US" altLang="zh-CN" sz="1600" baseline="0" dirty="0" smtClean="0"/>
              <a:t>In</a:t>
            </a:r>
            <a:r>
              <a:rPr lang="zh-CN" altLang="en-US" sz="1600" baseline="0" dirty="0" smtClean="0"/>
              <a:t> </a:t>
            </a:r>
            <a:r>
              <a:rPr lang="en-US" altLang="zh-CN" sz="1600" baseline="0" dirty="0" smtClean="0"/>
              <a:t>each</a:t>
            </a:r>
            <a:r>
              <a:rPr lang="zh-CN" altLang="en-US" sz="1600" baseline="0" dirty="0" smtClean="0"/>
              <a:t> </a:t>
            </a:r>
            <a:r>
              <a:rPr lang="en-US" altLang="zh-CN" sz="1600" baseline="0" dirty="0" smtClean="0"/>
              <a:t>round,</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runtime</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decided</a:t>
            </a:r>
            <a:r>
              <a:rPr lang="zh-CN" altLang="en-US" sz="1600" baseline="0" dirty="0" smtClean="0"/>
              <a:t> </a:t>
            </a:r>
            <a:r>
              <a:rPr lang="en-US" altLang="zh-CN" sz="1600" baseline="0" dirty="0" smtClean="0"/>
              <a:t>by</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slowest</a:t>
            </a:r>
            <a:r>
              <a:rPr lang="zh-CN" altLang="en-US" sz="1600" baseline="0" dirty="0" smtClean="0"/>
              <a:t> </a:t>
            </a:r>
            <a:r>
              <a:rPr lang="en-US" altLang="zh-CN" sz="1600" baseline="0" dirty="0" smtClean="0"/>
              <a:t>worker.</a:t>
            </a:r>
          </a:p>
          <a:p>
            <a:r>
              <a:rPr lang="en-US" altLang="zh-CN" sz="1600" baseline="0" dirty="0" smtClean="0"/>
              <a:t>If</a:t>
            </a:r>
            <a:r>
              <a:rPr lang="zh-CN" altLang="en-US" sz="1600" baseline="0" dirty="0" smtClean="0"/>
              <a:t> </a:t>
            </a:r>
            <a:r>
              <a:rPr lang="en-US" altLang="zh-CN" sz="1600" baseline="0" dirty="0" smtClean="0"/>
              <a:t>one</a:t>
            </a:r>
            <a:r>
              <a:rPr lang="zh-CN" altLang="en-US" sz="1600" baseline="0" dirty="0" smtClean="0"/>
              <a:t> </a:t>
            </a:r>
            <a:r>
              <a:rPr lang="en-US" altLang="zh-CN" sz="1600" baseline="0" dirty="0" smtClean="0"/>
              <a:t>node</a:t>
            </a:r>
            <a:r>
              <a:rPr lang="zh-CN" altLang="en-US" sz="1600" baseline="0" dirty="0" smtClean="0"/>
              <a:t> </a:t>
            </a:r>
            <a:r>
              <a:rPr lang="en-US" altLang="zh-CN" sz="1600" baseline="0" dirty="0" smtClean="0"/>
              <a:t>fails</a:t>
            </a:r>
            <a:r>
              <a:rPr lang="zh-CN" altLang="en-US" sz="1600" baseline="0" dirty="0" smtClean="0"/>
              <a:t> </a:t>
            </a:r>
            <a:r>
              <a:rPr lang="en-US" altLang="zh-CN" sz="1600" baseline="0" dirty="0" smtClean="0"/>
              <a:t>and</a:t>
            </a:r>
            <a:r>
              <a:rPr lang="zh-CN" altLang="en-US" sz="1600" baseline="0" dirty="0" smtClean="0"/>
              <a:t> </a:t>
            </a:r>
            <a:r>
              <a:rPr lang="en-US" altLang="zh-CN" sz="1600" baseline="0" dirty="0" smtClean="0"/>
              <a:t>restarts,</a:t>
            </a:r>
            <a:r>
              <a:rPr lang="zh-CN" altLang="en-US" sz="1600" baseline="0" dirty="0" smtClean="0"/>
              <a:t> </a:t>
            </a:r>
            <a:r>
              <a:rPr lang="en-US" altLang="zh-CN" sz="1600" baseline="0" dirty="0" smtClean="0"/>
              <a:t>it</a:t>
            </a:r>
            <a:r>
              <a:rPr lang="zh-CN" altLang="en-US" sz="1600" baseline="0" dirty="0" smtClean="0"/>
              <a:t> </a:t>
            </a:r>
            <a:r>
              <a:rPr lang="en-US" altLang="zh-CN" sz="1600" baseline="0" dirty="0" smtClean="0"/>
              <a:t>will</a:t>
            </a:r>
            <a:r>
              <a:rPr lang="zh-CN" altLang="en-US" sz="1600" baseline="0" dirty="0" smtClean="0"/>
              <a:t> </a:t>
            </a:r>
            <a:r>
              <a:rPr lang="en-US" altLang="zh-CN" sz="1600" baseline="0" dirty="0" smtClean="0"/>
              <a:t>be</a:t>
            </a:r>
            <a:r>
              <a:rPr lang="zh-CN" altLang="en-US" sz="1600" baseline="0" dirty="0" smtClean="0"/>
              <a:t> </a:t>
            </a:r>
            <a:r>
              <a:rPr lang="en-US" altLang="zh-CN" sz="1600" baseline="0" dirty="0" smtClean="0"/>
              <a:t>much</a:t>
            </a:r>
            <a:r>
              <a:rPr lang="zh-CN" altLang="en-US" sz="1600" baseline="0" dirty="0" smtClean="0"/>
              <a:t> </a:t>
            </a:r>
            <a:r>
              <a:rPr lang="en-US" altLang="zh-CN" sz="1600" baseline="0" dirty="0" smtClean="0"/>
              <a:t>slower</a:t>
            </a:r>
            <a:r>
              <a:rPr lang="zh-CN" altLang="en-US" sz="1600" baseline="0" dirty="0" smtClean="0"/>
              <a:t> </a:t>
            </a:r>
            <a:r>
              <a:rPr lang="en-US" altLang="zh-CN" sz="1600" baseline="0" dirty="0" smtClean="0"/>
              <a:t>than</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others.</a:t>
            </a:r>
          </a:p>
          <a:p>
            <a:r>
              <a:rPr lang="en-US" altLang="zh-CN" sz="1600" baseline="0" dirty="0" smtClean="0"/>
              <a:t>Such</a:t>
            </a:r>
            <a:r>
              <a:rPr lang="zh-CN" altLang="en-US" sz="1600" baseline="0" dirty="0" smtClean="0"/>
              <a:t> </a:t>
            </a:r>
            <a:r>
              <a:rPr lang="en-US" altLang="zh-CN" sz="1600" baseline="0" dirty="0" smtClean="0"/>
              <a:t>a</a:t>
            </a:r>
            <a:r>
              <a:rPr lang="zh-CN" altLang="en-US" sz="1600" baseline="0" dirty="0" smtClean="0"/>
              <a:t> </a:t>
            </a:r>
            <a:r>
              <a:rPr lang="en-US" altLang="zh-CN" sz="1600" baseline="0" dirty="0" smtClean="0"/>
              <a:t>node</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called</a:t>
            </a:r>
            <a:r>
              <a:rPr lang="zh-CN" altLang="en-US" sz="1600" baseline="0" dirty="0" smtClean="0"/>
              <a:t> </a:t>
            </a:r>
            <a:r>
              <a:rPr lang="en-US" altLang="zh-CN" sz="1600" baseline="0" dirty="0" smtClean="0"/>
              <a:t>straggler.</a:t>
            </a:r>
          </a:p>
          <a:p>
            <a:r>
              <a:rPr lang="en-US" altLang="zh-CN" sz="1600" baseline="0" dirty="0" smtClean="0"/>
              <a:t>If</a:t>
            </a:r>
            <a:r>
              <a:rPr lang="zh-CN" altLang="en-US" sz="1600" baseline="0" dirty="0" smtClean="0"/>
              <a:t> </a:t>
            </a:r>
            <a:r>
              <a:rPr lang="en-US" altLang="zh-CN" sz="1600" baseline="0" dirty="0" smtClean="0"/>
              <a:t>the</a:t>
            </a:r>
            <a:r>
              <a:rPr lang="zh-CN" altLang="en-US" sz="1600" baseline="0" dirty="0" smtClean="0"/>
              <a:t> </a:t>
            </a:r>
            <a:r>
              <a:rPr lang="en-US" altLang="zh-CN" sz="1600" baseline="0" dirty="0" smtClean="0"/>
              <a:t>number</a:t>
            </a:r>
            <a:r>
              <a:rPr lang="zh-CN" altLang="en-US" sz="1600" baseline="0" dirty="0" smtClean="0"/>
              <a:t> </a:t>
            </a:r>
            <a:r>
              <a:rPr lang="en-US" altLang="zh-CN" sz="1600" baseline="0" dirty="0" smtClean="0"/>
              <a:t>of</a:t>
            </a:r>
            <a:r>
              <a:rPr lang="zh-CN" altLang="en-US" sz="1600" baseline="0" dirty="0" smtClean="0"/>
              <a:t> </a:t>
            </a:r>
            <a:r>
              <a:rPr lang="en-US" altLang="zh-CN" sz="1600" baseline="0" dirty="0" smtClean="0"/>
              <a:t>nodes</a:t>
            </a:r>
            <a:r>
              <a:rPr lang="zh-CN" altLang="en-US" sz="1600" baseline="0" dirty="0" smtClean="0"/>
              <a:t> </a:t>
            </a:r>
            <a:r>
              <a:rPr lang="en-US" altLang="zh-CN" sz="1600" baseline="0" dirty="0" smtClean="0"/>
              <a:t>is</a:t>
            </a:r>
            <a:r>
              <a:rPr lang="zh-CN" altLang="en-US" sz="1600" baseline="0" dirty="0" smtClean="0"/>
              <a:t> </a:t>
            </a:r>
            <a:r>
              <a:rPr lang="en-US" altLang="zh-CN" sz="1600" baseline="0" dirty="0" smtClean="0"/>
              <a:t>large,</a:t>
            </a:r>
            <a:r>
              <a:rPr lang="zh-CN" altLang="en-US" sz="1600" baseline="0" dirty="0" smtClean="0"/>
              <a:t> </a:t>
            </a:r>
            <a:r>
              <a:rPr lang="en-US" altLang="zh-CN" sz="1600" baseline="0" dirty="0" smtClean="0"/>
              <a:t>then</a:t>
            </a:r>
            <a:r>
              <a:rPr lang="zh-CN" altLang="en-US" sz="1600" baseline="0" dirty="0" smtClean="0"/>
              <a:t> </a:t>
            </a:r>
            <a:r>
              <a:rPr lang="en-US" altLang="zh-CN" sz="1600" baseline="0" dirty="0" smtClean="0"/>
              <a:t>stragglers</a:t>
            </a:r>
            <a:r>
              <a:rPr lang="zh-CN" altLang="en-US" sz="1600" baseline="0" dirty="0" smtClean="0"/>
              <a:t> </a:t>
            </a:r>
            <a:r>
              <a:rPr lang="en-US" altLang="zh-CN" sz="1600" baseline="0" dirty="0" smtClean="0"/>
              <a:t>can</a:t>
            </a:r>
            <a:r>
              <a:rPr lang="zh-CN" altLang="en-US" sz="1600" baseline="0" dirty="0" smtClean="0"/>
              <a:t> </a:t>
            </a:r>
            <a:r>
              <a:rPr lang="en-US" altLang="zh-CN" sz="1600" baseline="0" dirty="0" smtClean="0"/>
              <a:t>oftentimes</a:t>
            </a:r>
            <a:r>
              <a:rPr lang="zh-CN" altLang="en-US" sz="1600" baseline="0" dirty="0" smtClean="0"/>
              <a:t> </a:t>
            </a:r>
            <a:r>
              <a:rPr lang="en-US" altLang="zh-CN" sz="1600" baseline="0" dirty="0" smtClean="0"/>
              <a:t>appear.</a:t>
            </a:r>
          </a:p>
          <a:p>
            <a:r>
              <a:rPr lang="en-US" altLang="zh-CN" sz="1600" baseline="0" dirty="0" smtClean="0"/>
              <a:t>The</a:t>
            </a:r>
            <a:r>
              <a:rPr lang="zh-CN" altLang="en-US" sz="1600" baseline="0" dirty="0" smtClean="0"/>
              <a:t> </a:t>
            </a:r>
            <a:r>
              <a:rPr lang="en-US" altLang="zh-CN" sz="1600" baseline="0" dirty="0" smtClean="0"/>
              <a:t>straggler’s</a:t>
            </a:r>
            <a:r>
              <a:rPr lang="zh-CN" altLang="en-US" sz="1600" baseline="0" dirty="0" smtClean="0"/>
              <a:t> </a:t>
            </a:r>
            <a:r>
              <a:rPr lang="en-US" altLang="zh-CN" sz="1600" baseline="0" dirty="0" smtClean="0"/>
              <a:t>effect</a:t>
            </a:r>
            <a:r>
              <a:rPr lang="zh-CN" altLang="en-US" sz="1600" baseline="0" dirty="0" smtClean="0"/>
              <a:t> </a:t>
            </a:r>
            <a:r>
              <a:rPr lang="en-US" altLang="zh-CN" sz="1600" baseline="0" dirty="0" smtClean="0"/>
              <a:t>makes</a:t>
            </a:r>
            <a:r>
              <a:rPr lang="zh-CN" altLang="en-US" sz="1600" baseline="0" dirty="0" smtClean="0"/>
              <a:t> </a:t>
            </a:r>
            <a:r>
              <a:rPr lang="en-US" altLang="zh-CN" sz="1600" baseline="0" dirty="0" smtClean="0"/>
              <a:t>synchronous</a:t>
            </a:r>
            <a:r>
              <a:rPr lang="zh-CN" altLang="en-US" sz="1600" baseline="0" dirty="0" smtClean="0"/>
              <a:t> </a:t>
            </a:r>
            <a:r>
              <a:rPr lang="en-US" altLang="zh-CN" sz="1600" baseline="0" dirty="0" smtClean="0"/>
              <a:t>algorithms</a:t>
            </a:r>
            <a:r>
              <a:rPr lang="zh-CN" altLang="en-US" sz="1600" baseline="0" dirty="0" smtClean="0"/>
              <a:t> </a:t>
            </a:r>
            <a:r>
              <a:rPr lang="en-US" altLang="zh-CN" sz="1600" baseline="0" dirty="0" smtClean="0"/>
              <a:t>inefficient.</a:t>
            </a:r>
            <a:endParaRPr lang="en-US" altLang="zh-CN" sz="1600" dirty="0" smtClean="0"/>
          </a:p>
          <a:p>
            <a:endParaRPr lang="en-US" altLang="zh-CN" sz="1600" dirty="0" smtClean="0"/>
          </a:p>
          <a:p>
            <a:endParaRPr lang="en-US" altLang="zh-CN" sz="1600" dirty="0" smtClean="0"/>
          </a:p>
          <a:p>
            <a:endParaRPr lang="en-US" altLang="zh-CN" sz="1600" dirty="0" smtClean="0"/>
          </a:p>
          <a:p>
            <a:r>
              <a:rPr lang="en-US" altLang="zh-CN" sz="1600" dirty="0" smtClean="0"/>
              <a:t>MapReduce</a:t>
            </a:r>
            <a:r>
              <a:rPr lang="zh-CN" altLang="en-US" sz="1600" dirty="0" smtClean="0"/>
              <a:t>的每一轮都是这个样，计算的时间总是由最慢的那个</a:t>
            </a:r>
            <a:r>
              <a:rPr lang="en-US" altLang="zh-CN" sz="1600" dirty="0" smtClean="0"/>
              <a:t>worker</a:t>
            </a:r>
            <a:r>
              <a:rPr lang="zh-CN" altLang="en-US" sz="1600" dirty="0" smtClean="0"/>
              <a:t>决定的。</a:t>
            </a:r>
            <a:endParaRPr lang="en-US" altLang="zh-CN" sz="1600" dirty="0" smtClean="0"/>
          </a:p>
          <a:p>
            <a:r>
              <a:rPr lang="zh-CN" altLang="en-US" sz="1600" dirty="0" smtClean="0"/>
              <a:t>坏处就是一旦出现</a:t>
            </a:r>
            <a:r>
              <a:rPr lang="en-US" altLang="zh-CN" sz="1600" dirty="0" smtClean="0"/>
              <a:t>straggler</a:t>
            </a:r>
            <a:r>
              <a:rPr lang="zh-CN" altLang="en-US" sz="1600" dirty="0" smtClean="0"/>
              <a:t>，其他所有</a:t>
            </a:r>
            <a:r>
              <a:rPr lang="en-US" altLang="zh-CN" sz="1600" dirty="0" smtClean="0"/>
              <a:t>worker</a:t>
            </a:r>
            <a:r>
              <a:rPr lang="zh-CN" altLang="en-US" sz="1600" dirty="0" smtClean="0"/>
              <a:t>都在空转，浪费时间，影响系统效率。</a:t>
            </a:r>
            <a:endParaRPr lang="en-US" altLang="zh-CN" sz="1600" dirty="0" smtClean="0"/>
          </a:p>
          <a:p>
            <a:r>
              <a:rPr lang="zh-CN" altLang="en-US" sz="1600" dirty="0" smtClean="0"/>
              <a:t>算法的加速比很低，因为时间会被浪费在等待上。</a:t>
            </a:r>
            <a:endParaRPr lang="en-US" altLang="zh-CN" sz="1600" dirty="0" smtClean="0"/>
          </a:p>
          <a:p>
            <a:endParaRPr lang="en-US" sz="1600" dirty="0"/>
          </a:p>
        </p:txBody>
      </p:sp>
      <p:sp>
        <p:nvSpPr>
          <p:cNvPr id="4" name="Slide Number Placeholder 3"/>
          <p:cNvSpPr>
            <a:spLocks noGrp="1"/>
          </p:cNvSpPr>
          <p:nvPr>
            <p:ph type="sldNum" sz="quarter" idx="10"/>
          </p:nvPr>
        </p:nvSpPr>
        <p:spPr/>
        <p:txBody>
          <a:bodyPr/>
          <a:lstStyle/>
          <a:p>
            <a:fld id="{9D1F8700-0BCC-BB42-8973-85E47E56BF7B}" type="slidenum">
              <a:rPr lang="en-US" smtClean="0"/>
              <a:t>8</a:t>
            </a:fld>
            <a:endParaRPr lang="en-US"/>
          </a:p>
        </p:txBody>
      </p:sp>
    </p:spTree>
    <p:extLst>
      <p:ext uri="{BB962C8B-B14F-4D97-AF65-F5344CB8AC3E}">
        <p14:creationId xmlns:p14="http://schemas.microsoft.com/office/powerpoint/2010/main" val="1652455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smtClean="0"/>
              <a:t>If</a:t>
            </a:r>
            <a:r>
              <a:rPr lang="zh-CN" altLang="en-US" sz="1800" dirty="0" smtClean="0"/>
              <a:t> </a:t>
            </a:r>
            <a:r>
              <a:rPr lang="en-US" altLang="zh-CN" sz="1800" dirty="0" smtClean="0"/>
              <a:t>we</a:t>
            </a:r>
            <a:r>
              <a:rPr lang="zh-CN" altLang="en-US" sz="1800" dirty="0" smtClean="0"/>
              <a:t> </a:t>
            </a:r>
            <a:r>
              <a:rPr lang="en-US" altLang="zh-CN" sz="1800" dirty="0" smtClean="0"/>
              <a:t>do</a:t>
            </a:r>
            <a:r>
              <a:rPr lang="zh-CN" altLang="en-US" sz="1800" dirty="0" smtClean="0"/>
              <a:t> </a:t>
            </a:r>
            <a:r>
              <a:rPr lang="en-US" altLang="zh-CN" sz="1800" dirty="0" smtClean="0"/>
              <a:t>not</a:t>
            </a:r>
            <a:r>
              <a:rPr lang="zh-CN" altLang="en-US" sz="1800" dirty="0" smtClean="0"/>
              <a:t> </a:t>
            </a:r>
            <a:r>
              <a:rPr lang="en-US" altLang="zh-CN" sz="1800" dirty="0" smtClean="0"/>
              <a:t>require</a:t>
            </a:r>
            <a:r>
              <a:rPr lang="zh-CN" altLang="en-US" sz="1800" baseline="0" dirty="0" smtClean="0"/>
              <a:t> </a:t>
            </a:r>
            <a:r>
              <a:rPr lang="en-US" altLang="zh-CN" sz="1800" baseline="0" dirty="0" smtClean="0"/>
              <a:t>synchronization,</a:t>
            </a:r>
            <a:r>
              <a:rPr lang="zh-CN" altLang="en-US" sz="1800" baseline="0" dirty="0" smtClean="0"/>
              <a:t> </a:t>
            </a:r>
            <a:r>
              <a:rPr lang="en-US" altLang="zh-CN" sz="1800" baseline="0" dirty="0" smtClean="0"/>
              <a:t>then</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runtime</a:t>
            </a:r>
            <a:r>
              <a:rPr lang="zh-CN" altLang="en-US" sz="1800" baseline="0" dirty="0" smtClean="0"/>
              <a:t> </a:t>
            </a:r>
            <a:r>
              <a:rPr lang="en-US" altLang="zh-CN" sz="1800" baseline="0" dirty="0" smtClean="0"/>
              <a:t>will</a:t>
            </a:r>
            <a:r>
              <a:rPr lang="zh-CN" altLang="en-US" sz="1800" baseline="0" dirty="0" smtClean="0"/>
              <a:t> </a:t>
            </a:r>
            <a:r>
              <a:rPr lang="en-US" altLang="zh-CN" sz="1800" baseline="0" dirty="0" smtClean="0"/>
              <a:t>be</a:t>
            </a:r>
            <a:r>
              <a:rPr lang="zh-CN" altLang="en-US" sz="1800" baseline="0" dirty="0" smtClean="0"/>
              <a:t> </a:t>
            </a:r>
            <a:r>
              <a:rPr lang="en-US" altLang="zh-CN" sz="1800" baseline="0" dirty="0" smtClean="0"/>
              <a:t>significantly</a:t>
            </a:r>
            <a:r>
              <a:rPr lang="zh-CN" altLang="en-US" sz="1800" baseline="0" dirty="0" smtClean="0"/>
              <a:t> </a:t>
            </a:r>
            <a:r>
              <a:rPr lang="en-US" altLang="zh-CN" sz="1800" baseline="0" dirty="0" smtClean="0"/>
              <a:t>reduced.</a:t>
            </a:r>
          </a:p>
          <a:p>
            <a:r>
              <a:rPr lang="en-US" altLang="zh-CN" sz="1800" baseline="0" dirty="0" smtClean="0"/>
              <a:t>Once</a:t>
            </a:r>
            <a:r>
              <a:rPr lang="zh-CN" altLang="en-US" sz="1800" baseline="0" dirty="0" smtClean="0"/>
              <a:t> </a:t>
            </a:r>
            <a:r>
              <a:rPr lang="en-US" altLang="zh-CN" sz="1800" baseline="0" dirty="0" smtClean="0"/>
              <a:t>a</a:t>
            </a:r>
            <a:r>
              <a:rPr lang="zh-CN" altLang="en-US" sz="1800" baseline="0" dirty="0" smtClean="0"/>
              <a:t> </a:t>
            </a:r>
            <a:r>
              <a:rPr lang="en-US" altLang="zh-CN" sz="1800" baseline="0" dirty="0" smtClean="0"/>
              <a:t>worker</a:t>
            </a:r>
            <a:r>
              <a:rPr lang="zh-CN" altLang="en-US" sz="1800" baseline="0" dirty="0" smtClean="0"/>
              <a:t> </a:t>
            </a:r>
            <a:r>
              <a:rPr lang="en-US" altLang="zh-CN" sz="1800" baseline="0" dirty="0" smtClean="0"/>
              <a:t>completes</a:t>
            </a:r>
            <a:r>
              <a:rPr lang="zh-CN" altLang="en-US" sz="1800" baseline="0" dirty="0" smtClean="0"/>
              <a:t> </a:t>
            </a:r>
            <a:r>
              <a:rPr lang="en-US" altLang="zh-CN" sz="1800" baseline="0" dirty="0" smtClean="0"/>
              <a:t>its</a:t>
            </a:r>
            <a:r>
              <a:rPr lang="zh-CN" altLang="en-US" sz="1800" baseline="0" dirty="0" smtClean="0"/>
              <a:t> </a:t>
            </a:r>
            <a:r>
              <a:rPr lang="en-US" altLang="zh-CN" sz="1800" baseline="0" dirty="0" smtClean="0"/>
              <a:t>job,</a:t>
            </a:r>
            <a:r>
              <a:rPr lang="zh-CN" altLang="en-US" sz="1800" baseline="0" dirty="0" smtClean="0"/>
              <a:t> </a:t>
            </a:r>
            <a:r>
              <a:rPr lang="en-US" altLang="zh-CN" sz="1800" baseline="0" dirty="0" smtClean="0"/>
              <a:t>it</a:t>
            </a:r>
            <a:r>
              <a:rPr lang="zh-CN" altLang="en-US" sz="1800" baseline="0" dirty="0" smtClean="0"/>
              <a:t> </a:t>
            </a:r>
            <a:r>
              <a:rPr lang="en-US" altLang="zh-CN" sz="1800" baseline="0" dirty="0" smtClean="0"/>
              <a:t>communicates</a:t>
            </a:r>
            <a:r>
              <a:rPr lang="zh-CN" altLang="en-US" sz="1800" baseline="0" dirty="0" smtClean="0"/>
              <a:t> </a:t>
            </a:r>
            <a:r>
              <a:rPr lang="en-US" altLang="zh-CN" sz="1800" baseline="0" dirty="0" smtClean="0"/>
              <a:t>with</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server</a:t>
            </a:r>
            <a:r>
              <a:rPr lang="zh-CN" altLang="en-US" sz="1800" baseline="0" dirty="0" smtClean="0"/>
              <a:t> </a:t>
            </a:r>
            <a:r>
              <a:rPr lang="en-US" altLang="zh-CN" sz="1800" baseline="0" dirty="0" smtClean="0"/>
              <a:t>right</a:t>
            </a:r>
            <a:r>
              <a:rPr lang="zh-CN" altLang="en-US" sz="1800" baseline="0" dirty="0" smtClean="0"/>
              <a:t> </a:t>
            </a:r>
            <a:r>
              <a:rPr lang="en-US" altLang="zh-CN" sz="1800" baseline="0" dirty="0" smtClean="0"/>
              <a:t>away,</a:t>
            </a:r>
            <a:r>
              <a:rPr lang="zh-CN" altLang="en-US" sz="1800" baseline="0" dirty="0" smtClean="0"/>
              <a:t> </a:t>
            </a:r>
            <a:r>
              <a:rPr lang="en-US" altLang="zh-CN" sz="1800" baseline="0" dirty="0" smtClean="0"/>
              <a:t>and</a:t>
            </a:r>
            <a:r>
              <a:rPr lang="zh-CN" altLang="en-US" sz="1800" baseline="0" dirty="0" smtClean="0"/>
              <a:t> </a:t>
            </a:r>
            <a:r>
              <a:rPr lang="en-US" altLang="zh-CN" sz="1800" baseline="0" dirty="0" smtClean="0"/>
              <a:t>then</a:t>
            </a:r>
            <a:r>
              <a:rPr lang="zh-CN" altLang="en-US" sz="1800" baseline="0" dirty="0" smtClean="0"/>
              <a:t> </a:t>
            </a:r>
            <a:r>
              <a:rPr lang="en-US" altLang="zh-CN" sz="1800" baseline="0" dirty="0" smtClean="0"/>
              <a:t>starts</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next</a:t>
            </a:r>
            <a:r>
              <a:rPr lang="zh-CN" altLang="en-US" sz="1800" baseline="0" dirty="0" smtClean="0"/>
              <a:t> </a:t>
            </a:r>
            <a:r>
              <a:rPr lang="en-US" altLang="zh-CN" sz="1800" baseline="0" dirty="0" smtClean="0"/>
              <a:t>round</a:t>
            </a:r>
            <a:r>
              <a:rPr lang="zh-CN" altLang="en-US" sz="1800" baseline="0" dirty="0" smtClean="0"/>
              <a:t> </a:t>
            </a:r>
            <a:r>
              <a:rPr lang="en-US" altLang="zh-CN" sz="1800" baseline="0" dirty="0" smtClean="0"/>
              <a:t>of</a:t>
            </a:r>
            <a:r>
              <a:rPr lang="zh-CN" altLang="en-US" sz="1800" baseline="0" dirty="0" smtClean="0"/>
              <a:t> </a:t>
            </a:r>
            <a:r>
              <a:rPr lang="en-US" altLang="zh-CN" sz="1800" baseline="0" dirty="0" smtClean="0"/>
              <a:t>computation.</a:t>
            </a:r>
          </a:p>
          <a:p>
            <a:r>
              <a:rPr lang="en-US" altLang="zh-CN" sz="1800" baseline="0" dirty="0" smtClean="0"/>
              <a:t>So</a:t>
            </a:r>
            <a:r>
              <a:rPr lang="zh-CN" altLang="en-US" sz="1800" baseline="0" dirty="0" smtClean="0"/>
              <a:t> </a:t>
            </a:r>
            <a:r>
              <a:rPr lang="en-US" altLang="zh-CN" sz="1800" baseline="0" dirty="0" smtClean="0"/>
              <a:t>a</a:t>
            </a:r>
            <a:r>
              <a:rPr lang="zh-CN" altLang="en-US" sz="1800" baseline="0" dirty="0" smtClean="0"/>
              <a:t> </a:t>
            </a:r>
            <a:r>
              <a:rPr lang="en-US" altLang="zh-CN" sz="1800" baseline="0" dirty="0" smtClean="0"/>
              <a:t>worker</a:t>
            </a:r>
            <a:r>
              <a:rPr lang="zh-CN" altLang="en-US" sz="1800" baseline="0" dirty="0" smtClean="0"/>
              <a:t> </a:t>
            </a:r>
            <a:r>
              <a:rPr lang="en-US" altLang="zh-CN" sz="1800" baseline="0" dirty="0" smtClean="0"/>
              <a:t>does</a:t>
            </a:r>
            <a:r>
              <a:rPr lang="zh-CN" altLang="en-US" sz="1800" baseline="0" dirty="0" smtClean="0"/>
              <a:t> </a:t>
            </a:r>
            <a:r>
              <a:rPr lang="en-US" altLang="zh-CN" sz="1800" baseline="0" dirty="0" smtClean="0"/>
              <a:t>not</a:t>
            </a:r>
            <a:r>
              <a:rPr lang="zh-CN" altLang="en-US" sz="1800" baseline="0" dirty="0" smtClean="0"/>
              <a:t> </a:t>
            </a:r>
            <a:r>
              <a:rPr lang="en-US" altLang="zh-CN" sz="1800" baseline="0" dirty="0" smtClean="0"/>
              <a:t>need</a:t>
            </a:r>
            <a:r>
              <a:rPr lang="zh-CN" altLang="en-US" sz="1800" baseline="0" dirty="0" smtClean="0"/>
              <a:t> </a:t>
            </a:r>
            <a:r>
              <a:rPr lang="en-US" altLang="zh-CN" sz="1800" baseline="0" dirty="0" smtClean="0"/>
              <a:t>to</a:t>
            </a:r>
            <a:r>
              <a:rPr lang="zh-CN" altLang="en-US" sz="1800" baseline="0" dirty="0" smtClean="0"/>
              <a:t> </a:t>
            </a:r>
            <a:r>
              <a:rPr lang="en-US" altLang="zh-CN" sz="1800" baseline="0" dirty="0" smtClean="0"/>
              <a:t>wait</a:t>
            </a:r>
            <a:r>
              <a:rPr lang="zh-CN" altLang="en-US" sz="1800" baseline="0" dirty="0" smtClean="0"/>
              <a:t> </a:t>
            </a:r>
            <a:r>
              <a:rPr lang="en-US" altLang="zh-CN" sz="1800" baseline="0" dirty="0" smtClean="0"/>
              <a:t>for</a:t>
            </a:r>
            <a:r>
              <a:rPr lang="zh-CN" altLang="en-US" sz="1800" baseline="0" dirty="0" smtClean="0"/>
              <a:t> </a:t>
            </a:r>
            <a:r>
              <a:rPr lang="en-US" altLang="zh-CN" sz="1800" baseline="0" dirty="0" smtClean="0"/>
              <a:t>other</a:t>
            </a:r>
            <a:r>
              <a:rPr lang="zh-CN" altLang="en-US" sz="1800" baseline="0" dirty="0" smtClean="0"/>
              <a:t> </a:t>
            </a:r>
            <a:r>
              <a:rPr lang="en-US" altLang="zh-CN" sz="1800" baseline="0" dirty="0" smtClean="0"/>
              <a:t>workers</a:t>
            </a:r>
            <a:r>
              <a:rPr lang="zh-CN" altLang="en-US" sz="1800" baseline="0" dirty="0" smtClean="0"/>
              <a:t> </a:t>
            </a:r>
            <a:r>
              <a:rPr lang="en-US" altLang="zh-CN" sz="1800" baseline="0" dirty="0" smtClean="0"/>
              <a:t>to</a:t>
            </a:r>
            <a:r>
              <a:rPr lang="zh-CN" altLang="en-US" sz="1800" baseline="0" dirty="0" smtClean="0"/>
              <a:t> </a:t>
            </a:r>
            <a:r>
              <a:rPr lang="en-US" altLang="zh-CN" sz="1800" baseline="0" dirty="0" smtClean="0"/>
              <a:t>complete.</a:t>
            </a:r>
          </a:p>
          <a:p>
            <a:r>
              <a:rPr lang="en-US" altLang="zh-CN" sz="1800" baseline="0" dirty="0" smtClean="0"/>
              <a:t>Asynchronous</a:t>
            </a:r>
            <a:r>
              <a:rPr lang="zh-CN" altLang="en-US" sz="1800" baseline="0" dirty="0" smtClean="0"/>
              <a:t> </a:t>
            </a:r>
            <a:r>
              <a:rPr lang="en-US" altLang="zh-CN" sz="1800" baseline="0" dirty="0" smtClean="0"/>
              <a:t>algorithms</a:t>
            </a:r>
            <a:r>
              <a:rPr lang="zh-CN" altLang="en-US" sz="1800" baseline="0" dirty="0" smtClean="0"/>
              <a:t> </a:t>
            </a:r>
            <a:r>
              <a:rPr lang="en-US" altLang="zh-CN" sz="1800" baseline="0" dirty="0" smtClean="0"/>
              <a:t>can</a:t>
            </a:r>
            <a:r>
              <a:rPr lang="zh-CN" altLang="en-US" sz="1800" baseline="0" dirty="0" smtClean="0"/>
              <a:t> </a:t>
            </a:r>
            <a:r>
              <a:rPr lang="en-US" altLang="zh-CN" sz="1800" baseline="0" dirty="0" smtClean="0"/>
              <a:t>obviously</a:t>
            </a:r>
            <a:r>
              <a:rPr lang="zh-CN" altLang="en-US" sz="1800" baseline="0" dirty="0" smtClean="0"/>
              <a:t> </a:t>
            </a:r>
            <a:r>
              <a:rPr lang="en-US" altLang="zh-CN" sz="1800" baseline="0" dirty="0" smtClean="0"/>
              <a:t>save</a:t>
            </a:r>
            <a:r>
              <a:rPr lang="zh-CN" altLang="en-US" sz="1800" baseline="0" dirty="0" smtClean="0"/>
              <a:t> </a:t>
            </a:r>
            <a:r>
              <a:rPr lang="en-US" altLang="zh-CN" sz="1800" baseline="0" dirty="0" smtClean="0"/>
              <a:t>synchronization</a:t>
            </a:r>
            <a:r>
              <a:rPr lang="zh-CN" altLang="en-US" sz="1800" baseline="0" dirty="0" smtClean="0"/>
              <a:t> </a:t>
            </a:r>
            <a:r>
              <a:rPr lang="en-US" altLang="zh-CN" sz="1800" baseline="0" dirty="0" smtClean="0"/>
              <a:t>time</a:t>
            </a:r>
            <a:r>
              <a:rPr lang="zh-CN" altLang="en-US" sz="1800" baseline="0" dirty="0" smtClean="0"/>
              <a:t> </a:t>
            </a:r>
            <a:r>
              <a:rPr lang="en-US" altLang="zh-CN" sz="1800" baseline="0" dirty="0" smtClean="0"/>
              <a:t>and</a:t>
            </a:r>
            <a:r>
              <a:rPr lang="zh-CN" altLang="en-US" sz="1800" baseline="0" dirty="0" smtClean="0"/>
              <a:t> </a:t>
            </a:r>
            <a:r>
              <a:rPr lang="en-US" altLang="zh-CN" sz="1800" baseline="0" dirty="0" smtClean="0"/>
              <a:t>avoid</a:t>
            </a:r>
            <a:r>
              <a:rPr lang="zh-CN" altLang="en-US" sz="1800" baseline="0" dirty="0" smtClean="0"/>
              <a:t> </a:t>
            </a:r>
            <a:r>
              <a:rPr lang="en-US" altLang="zh-CN" sz="1800" baseline="0" dirty="0" smtClean="0"/>
              <a:t>the</a:t>
            </a:r>
            <a:r>
              <a:rPr lang="zh-CN" altLang="en-US" sz="1800" baseline="0" dirty="0" smtClean="0"/>
              <a:t> </a:t>
            </a:r>
            <a:r>
              <a:rPr lang="en-US" altLang="zh-CN" sz="1800" baseline="0" dirty="0" smtClean="0"/>
              <a:t>straggler</a:t>
            </a:r>
            <a:r>
              <a:rPr lang="zh-CN" altLang="en-US" sz="1800" baseline="0" dirty="0" smtClean="0"/>
              <a:t> </a:t>
            </a:r>
            <a:r>
              <a:rPr lang="en-US" altLang="zh-CN" sz="1800" baseline="0" dirty="0" smtClean="0"/>
              <a:t>effect.</a:t>
            </a:r>
          </a:p>
          <a:p>
            <a:endParaRPr lang="en-US" altLang="zh-CN" sz="1800" baseline="0" dirty="0" smtClean="0"/>
          </a:p>
          <a:p>
            <a:endParaRPr lang="en-US" altLang="zh-CN" sz="1800" dirty="0" smtClean="0"/>
          </a:p>
          <a:p>
            <a:endParaRPr lang="en-US" altLang="zh-CN" sz="1800" dirty="0" smtClean="0"/>
          </a:p>
          <a:p>
            <a:r>
              <a:rPr lang="zh-CN" altLang="en-US" sz="1800" dirty="0" smtClean="0"/>
              <a:t>这张图现演示的是异步算法的运行。</a:t>
            </a:r>
            <a:endParaRPr lang="en-US" altLang="zh-CN" sz="1800" dirty="0" smtClean="0"/>
          </a:p>
          <a:p>
            <a:r>
              <a:rPr lang="zh-CN" altLang="en-US" sz="1800" dirty="0" smtClean="0"/>
              <a:t>一个</a:t>
            </a:r>
            <a:r>
              <a:rPr lang="en-US" altLang="zh-CN" sz="1800" dirty="0" smtClean="0"/>
              <a:t>worker</a:t>
            </a:r>
            <a:r>
              <a:rPr lang="zh-CN" altLang="en-US" sz="1800" dirty="0" smtClean="0"/>
              <a:t>完成了工作，就跟</a:t>
            </a:r>
            <a:r>
              <a:rPr lang="en-US" altLang="zh-CN" sz="1800" dirty="0" smtClean="0"/>
              <a:t>server</a:t>
            </a:r>
            <a:r>
              <a:rPr lang="zh-CN" altLang="en-US" sz="1800" dirty="0" smtClean="0"/>
              <a:t>做通信，然后就立刻进行下一轮计算。</a:t>
            </a:r>
            <a:endParaRPr lang="en-US" altLang="zh-CN" sz="1800" dirty="0" smtClean="0"/>
          </a:p>
          <a:p>
            <a:r>
              <a:rPr lang="zh-CN" altLang="en-US" sz="1800" dirty="0" smtClean="0"/>
              <a:t>由于没有了同步，这些</a:t>
            </a:r>
            <a:r>
              <a:rPr lang="en-US" altLang="zh-CN" sz="1800" dirty="0" smtClean="0"/>
              <a:t>worker</a:t>
            </a:r>
            <a:r>
              <a:rPr lang="zh-CN" altLang="en-US" sz="1800" dirty="0" smtClean="0"/>
              <a:t>无需等待其他</a:t>
            </a:r>
            <a:r>
              <a:rPr lang="en-US" altLang="zh-CN" sz="1800" dirty="0" smtClean="0"/>
              <a:t>worker</a:t>
            </a:r>
            <a:r>
              <a:rPr lang="zh-CN" altLang="en-US" sz="1800" dirty="0" smtClean="0"/>
              <a:t>完成工作。</a:t>
            </a:r>
            <a:endParaRPr lang="en-US" altLang="zh-CN" sz="1800" dirty="0" smtClean="0"/>
          </a:p>
          <a:p>
            <a:r>
              <a:rPr lang="zh-CN" altLang="en-US" sz="1800" dirty="0" smtClean="0"/>
              <a:t>用异步有很明显的好处：</a:t>
            </a:r>
            <a:r>
              <a:rPr lang="en-US" altLang="zh-CN" sz="1800" dirty="0" smtClean="0"/>
              <a:t>worker</a:t>
            </a:r>
            <a:r>
              <a:rPr lang="zh-CN" altLang="en-US" sz="1800" dirty="0" smtClean="0"/>
              <a:t>几乎不会空转，整个系统的运行效率很高。</a:t>
            </a:r>
            <a:endParaRPr lang="en-US" sz="1800" dirty="0"/>
          </a:p>
        </p:txBody>
      </p:sp>
      <p:sp>
        <p:nvSpPr>
          <p:cNvPr id="4" name="Slide Number Placeholder 3"/>
          <p:cNvSpPr>
            <a:spLocks noGrp="1"/>
          </p:cNvSpPr>
          <p:nvPr>
            <p:ph type="sldNum" sz="quarter" idx="10"/>
          </p:nvPr>
        </p:nvSpPr>
        <p:spPr/>
        <p:txBody>
          <a:bodyPr/>
          <a:lstStyle/>
          <a:p>
            <a:fld id="{9D1F8700-0BCC-BB42-8973-85E47E56BF7B}" type="slidenum">
              <a:rPr lang="en-US" smtClean="0"/>
              <a:t>9</a:t>
            </a:fld>
            <a:endParaRPr lang="en-US"/>
          </a:p>
        </p:txBody>
      </p:sp>
    </p:spTree>
    <p:extLst>
      <p:ext uri="{BB962C8B-B14F-4D97-AF65-F5344CB8AC3E}">
        <p14:creationId xmlns:p14="http://schemas.microsoft.com/office/powerpoint/2010/main" val="308386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41BEC6-6A63-824C-87BE-D4DB4459AFC0}"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77813-053C-4741-9A44-EFFF2EE8F050}" type="slidenum">
              <a:rPr lang="en-US" smtClean="0"/>
              <a:t>‹#›</a:t>
            </a:fld>
            <a:endParaRPr lang="en-US"/>
          </a:p>
        </p:txBody>
      </p:sp>
    </p:spTree>
    <p:extLst>
      <p:ext uri="{BB962C8B-B14F-4D97-AF65-F5344CB8AC3E}">
        <p14:creationId xmlns:p14="http://schemas.microsoft.com/office/powerpoint/2010/main" val="210249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1BEC6-6A63-824C-87BE-D4DB4459AFC0}"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77813-053C-4741-9A44-EFFF2EE8F050}" type="slidenum">
              <a:rPr lang="en-US" smtClean="0"/>
              <a:t>‹#›</a:t>
            </a:fld>
            <a:endParaRPr lang="en-US"/>
          </a:p>
        </p:txBody>
      </p:sp>
    </p:spTree>
    <p:extLst>
      <p:ext uri="{BB962C8B-B14F-4D97-AF65-F5344CB8AC3E}">
        <p14:creationId xmlns:p14="http://schemas.microsoft.com/office/powerpoint/2010/main" val="129487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1BEC6-6A63-824C-87BE-D4DB4459AFC0}"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77813-053C-4741-9A44-EFFF2EE8F050}" type="slidenum">
              <a:rPr lang="en-US" smtClean="0"/>
              <a:t>‹#›</a:t>
            </a:fld>
            <a:endParaRPr lang="en-US"/>
          </a:p>
        </p:txBody>
      </p:sp>
    </p:spTree>
    <p:extLst>
      <p:ext uri="{BB962C8B-B14F-4D97-AF65-F5344CB8AC3E}">
        <p14:creationId xmlns:p14="http://schemas.microsoft.com/office/powerpoint/2010/main" val="42464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1BEC6-6A63-824C-87BE-D4DB4459AFC0}"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77813-053C-4741-9A44-EFFF2EE8F050}" type="slidenum">
              <a:rPr lang="en-US" smtClean="0"/>
              <a:t>‹#›</a:t>
            </a:fld>
            <a:endParaRPr lang="en-US"/>
          </a:p>
        </p:txBody>
      </p:sp>
    </p:spTree>
    <p:extLst>
      <p:ext uri="{BB962C8B-B14F-4D97-AF65-F5344CB8AC3E}">
        <p14:creationId xmlns:p14="http://schemas.microsoft.com/office/powerpoint/2010/main" val="201269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41BEC6-6A63-824C-87BE-D4DB4459AFC0}"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77813-053C-4741-9A44-EFFF2EE8F050}" type="slidenum">
              <a:rPr lang="en-US" smtClean="0"/>
              <a:t>‹#›</a:t>
            </a:fld>
            <a:endParaRPr lang="en-US"/>
          </a:p>
        </p:txBody>
      </p:sp>
    </p:spTree>
    <p:extLst>
      <p:ext uri="{BB962C8B-B14F-4D97-AF65-F5344CB8AC3E}">
        <p14:creationId xmlns:p14="http://schemas.microsoft.com/office/powerpoint/2010/main" val="255668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41BEC6-6A63-824C-87BE-D4DB4459AFC0}"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77813-053C-4741-9A44-EFFF2EE8F050}" type="slidenum">
              <a:rPr lang="en-US" smtClean="0"/>
              <a:t>‹#›</a:t>
            </a:fld>
            <a:endParaRPr lang="en-US"/>
          </a:p>
        </p:txBody>
      </p:sp>
    </p:spTree>
    <p:extLst>
      <p:ext uri="{BB962C8B-B14F-4D97-AF65-F5344CB8AC3E}">
        <p14:creationId xmlns:p14="http://schemas.microsoft.com/office/powerpoint/2010/main" val="205180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41BEC6-6A63-824C-87BE-D4DB4459AFC0}"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F77813-053C-4741-9A44-EFFF2EE8F050}" type="slidenum">
              <a:rPr lang="en-US" smtClean="0"/>
              <a:t>‹#›</a:t>
            </a:fld>
            <a:endParaRPr lang="en-US"/>
          </a:p>
        </p:txBody>
      </p:sp>
    </p:spTree>
    <p:extLst>
      <p:ext uri="{BB962C8B-B14F-4D97-AF65-F5344CB8AC3E}">
        <p14:creationId xmlns:p14="http://schemas.microsoft.com/office/powerpoint/2010/main" val="43332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41BEC6-6A63-824C-87BE-D4DB4459AFC0}"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F77813-053C-4741-9A44-EFFF2EE8F050}" type="slidenum">
              <a:rPr lang="en-US" smtClean="0"/>
              <a:t>‹#›</a:t>
            </a:fld>
            <a:endParaRPr lang="en-US"/>
          </a:p>
        </p:txBody>
      </p:sp>
    </p:spTree>
    <p:extLst>
      <p:ext uri="{BB962C8B-B14F-4D97-AF65-F5344CB8AC3E}">
        <p14:creationId xmlns:p14="http://schemas.microsoft.com/office/powerpoint/2010/main" val="76876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1BEC6-6A63-824C-87BE-D4DB4459AFC0}"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F77813-053C-4741-9A44-EFFF2EE8F050}" type="slidenum">
              <a:rPr lang="en-US" smtClean="0"/>
              <a:t>‹#›</a:t>
            </a:fld>
            <a:endParaRPr lang="en-US"/>
          </a:p>
        </p:txBody>
      </p:sp>
    </p:spTree>
    <p:extLst>
      <p:ext uri="{BB962C8B-B14F-4D97-AF65-F5344CB8AC3E}">
        <p14:creationId xmlns:p14="http://schemas.microsoft.com/office/powerpoint/2010/main" val="138375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1BEC6-6A63-824C-87BE-D4DB4459AFC0}"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77813-053C-4741-9A44-EFFF2EE8F050}" type="slidenum">
              <a:rPr lang="en-US" smtClean="0"/>
              <a:t>‹#›</a:t>
            </a:fld>
            <a:endParaRPr lang="en-US"/>
          </a:p>
        </p:txBody>
      </p:sp>
    </p:spTree>
    <p:extLst>
      <p:ext uri="{BB962C8B-B14F-4D97-AF65-F5344CB8AC3E}">
        <p14:creationId xmlns:p14="http://schemas.microsoft.com/office/powerpoint/2010/main" val="1613618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1BEC6-6A63-824C-87BE-D4DB4459AFC0}"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77813-053C-4741-9A44-EFFF2EE8F050}" type="slidenum">
              <a:rPr lang="en-US" smtClean="0"/>
              <a:t>‹#›</a:t>
            </a:fld>
            <a:endParaRPr lang="en-US"/>
          </a:p>
        </p:txBody>
      </p:sp>
    </p:spTree>
    <p:extLst>
      <p:ext uri="{BB962C8B-B14F-4D97-AF65-F5344CB8AC3E}">
        <p14:creationId xmlns:p14="http://schemas.microsoft.com/office/powerpoint/2010/main" val="166445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1BEC6-6A63-824C-87BE-D4DB4459AFC0}" type="datetimeFigureOut">
              <a:rPr lang="en-US" smtClean="0"/>
              <a:t>3/26/2021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77813-053C-4741-9A44-EFFF2EE8F050}" type="slidenum">
              <a:rPr lang="en-US" smtClean="0"/>
              <a:t>‹#›</a:t>
            </a:fld>
            <a:endParaRPr lang="en-US"/>
          </a:p>
        </p:txBody>
      </p:sp>
    </p:spTree>
    <p:extLst>
      <p:ext uri="{BB962C8B-B14F-4D97-AF65-F5344CB8AC3E}">
        <p14:creationId xmlns:p14="http://schemas.microsoft.com/office/powerpoint/2010/main" val="1090030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0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4362" y="1393825"/>
            <a:ext cx="11087100" cy="1963737"/>
          </a:xfrm>
        </p:spPr>
        <p:txBody>
          <a:bodyPr>
            <a:normAutofit/>
          </a:bodyPr>
          <a:lstStyle/>
          <a:p>
            <a:r>
              <a:rPr lang="en-US" altLang="zh-CN" sz="4000" b="1" dirty="0" smtClean="0">
                <a:latin typeface="Lucida Bright" charset="0"/>
                <a:ea typeface="Lucida Bright" charset="0"/>
                <a:cs typeface="Lucida Bright" charset="0"/>
              </a:rPr>
              <a:t>Parallel</a:t>
            </a:r>
            <a:r>
              <a:rPr lang="zh-CN" altLang="en-US" sz="4000" b="1" dirty="0" smtClean="0">
                <a:latin typeface="Lucida Bright" charset="0"/>
                <a:ea typeface="Lucida Bright" charset="0"/>
                <a:cs typeface="Lucida Bright" charset="0"/>
              </a:rPr>
              <a:t> </a:t>
            </a:r>
            <a:r>
              <a:rPr lang="en-US" altLang="zh-CN" sz="4000" b="1" dirty="0" smtClean="0">
                <a:latin typeface="Lucida Bright" charset="0"/>
                <a:ea typeface="Lucida Bright" charset="0"/>
                <a:cs typeface="Lucida Bright" charset="0"/>
              </a:rPr>
              <a:t>Computing</a:t>
            </a:r>
            <a:r>
              <a:rPr lang="zh-CN" altLang="en-US" sz="4000" b="1" dirty="0" smtClean="0">
                <a:latin typeface="Lucida Bright" charset="0"/>
                <a:ea typeface="Lucida Bright" charset="0"/>
                <a:cs typeface="Lucida Bright" charset="0"/>
              </a:rPr>
              <a:t> </a:t>
            </a:r>
            <a:r>
              <a:rPr lang="en-US" altLang="zh-CN" sz="4000" b="1" dirty="0" smtClean="0">
                <a:latin typeface="Lucida Bright" charset="0"/>
                <a:ea typeface="Lucida Bright" charset="0"/>
                <a:cs typeface="Lucida Bright" charset="0"/>
              </a:rPr>
              <a:t>for</a:t>
            </a:r>
            <a:r>
              <a:rPr lang="zh-CN" altLang="en-US" sz="4000" b="1" dirty="0" smtClean="0">
                <a:latin typeface="Lucida Bright" charset="0"/>
                <a:ea typeface="Lucida Bright" charset="0"/>
                <a:cs typeface="Lucida Bright" charset="0"/>
              </a:rPr>
              <a:t> </a:t>
            </a:r>
            <a:r>
              <a:rPr lang="en-US" altLang="zh-CN" sz="4000" b="1" dirty="0" smtClean="0">
                <a:latin typeface="Lucida Bright" charset="0"/>
                <a:ea typeface="Lucida Bright" charset="0"/>
                <a:cs typeface="Lucida Bright" charset="0"/>
              </a:rPr>
              <a:t>Machine</a:t>
            </a:r>
            <a:r>
              <a:rPr lang="zh-CN" altLang="en-US" sz="4000" b="1" dirty="0" smtClean="0">
                <a:latin typeface="Lucida Bright" charset="0"/>
                <a:ea typeface="Lucida Bright" charset="0"/>
                <a:cs typeface="Lucida Bright" charset="0"/>
              </a:rPr>
              <a:t> </a:t>
            </a:r>
            <a:r>
              <a:rPr lang="en-US" altLang="zh-CN" sz="4000" b="1" dirty="0" smtClean="0">
                <a:latin typeface="Lucida Bright" charset="0"/>
                <a:ea typeface="Lucida Bright" charset="0"/>
                <a:cs typeface="Lucida Bright" charset="0"/>
              </a:rPr>
              <a:t>Learning</a:t>
            </a:r>
            <a:br>
              <a:rPr lang="en-US" altLang="zh-CN" sz="4000" b="1" dirty="0" smtClean="0">
                <a:latin typeface="Lucida Bright" charset="0"/>
                <a:ea typeface="Lucida Bright" charset="0"/>
                <a:cs typeface="Lucida Bright" charset="0"/>
              </a:rPr>
            </a:br>
            <a:r>
              <a:rPr lang="en-US" altLang="zh-CN" sz="4000" b="1" dirty="0" smtClean="0">
                <a:solidFill>
                  <a:schemeClr val="tx1">
                    <a:lumMod val="50000"/>
                    <a:lumOff val="50000"/>
                  </a:schemeClr>
                </a:solidFill>
                <a:latin typeface="Lucida Bright" charset="0"/>
                <a:ea typeface="Lucida Bright" charset="0"/>
                <a:cs typeface="Lucida Bright" charset="0"/>
              </a:rPr>
              <a:t>(Part</a:t>
            </a:r>
            <a:r>
              <a:rPr lang="zh-CN" altLang="en-US" sz="4000" b="1" dirty="0" smtClean="0">
                <a:solidFill>
                  <a:schemeClr val="tx1">
                    <a:lumMod val="50000"/>
                    <a:lumOff val="50000"/>
                  </a:schemeClr>
                </a:solidFill>
                <a:latin typeface="Lucida Bright" charset="0"/>
                <a:ea typeface="Lucida Bright" charset="0"/>
                <a:cs typeface="Lucida Bright" charset="0"/>
              </a:rPr>
              <a:t> </a:t>
            </a:r>
            <a:r>
              <a:rPr lang="en-US" altLang="zh-CN" sz="4000" b="1" dirty="0" smtClean="0">
                <a:solidFill>
                  <a:schemeClr val="tx1">
                    <a:lumMod val="50000"/>
                    <a:lumOff val="50000"/>
                  </a:schemeClr>
                </a:solidFill>
                <a:latin typeface="Lucida Bright" charset="0"/>
                <a:ea typeface="Lucida Bright" charset="0"/>
                <a:cs typeface="Lucida Bright" charset="0"/>
              </a:rPr>
              <a:t>2)</a:t>
            </a:r>
            <a:endParaRPr lang="en-US" sz="4000" b="1" dirty="0">
              <a:solidFill>
                <a:schemeClr val="tx1">
                  <a:lumMod val="50000"/>
                  <a:lumOff val="50000"/>
                </a:schemeClr>
              </a:solidFill>
              <a:latin typeface="Lucida Bright" charset="0"/>
              <a:ea typeface="Lucida Bright" charset="0"/>
              <a:cs typeface="Lucida Bright" charset="0"/>
            </a:endParaRPr>
          </a:p>
        </p:txBody>
      </p:sp>
      <p:sp>
        <p:nvSpPr>
          <p:cNvPr id="4" name="Subtitle 2"/>
          <p:cNvSpPr txBox="1">
            <a:spLocks/>
          </p:cNvSpPr>
          <p:nvPr/>
        </p:nvSpPr>
        <p:spPr>
          <a:xfrm>
            <a:off x="4883944" y="4268789"/>
            <a:ext cx="2547937"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ltLang="zh-CN" b="1" dirty="0" smtClean="0">
                <a:latin typeface="Lucida Bright" charset="0"/>
                <a:ea typeface="Lucida Bright" charset="0"/>
                <a:cs typeface="Lucida Bright" charset="0"/>
              </a:rPr>
              <a:t>Shusen</a:t>
            </a:r>
            <a:r>
              <a:rPr lang="zh-CN" altLang="en-US" b="1" dirty="0" smtClean="0">
                <a:latin typeface="Lucida Bright" charset="0"/>
                <a:ea typeface="Lucida Bright" charset="0"/>
                <a:cs typeface="Lucida Bright" charset="0"/>
              </a:rPr>
              <a:t> </a:t>
            </a:r>
            <a:r>
              <a:rPr lang="en-US" altLang="zh-CN" b="1" dirty="0" smtClean="0">
                <a:latin typeface="Lucida Bright" charset="0"/>
                <a:ea typeface="Lucida Bright" charset="0"/>
                <a:cs typeface="Lucida Bright" charset="0"/>
              </a:rPr>
              <a:t>Wang</a:t>
            </a:r>
          </a:p>
          <a:p>
            <a:endParaRPr lang="en-US" sz="1800" dirty="0"/>
          </a:p>
        </p:txBody>
      </p:sp>
      <p:sp>
        <p:nvSpPr>
          <p:cNvPr id="5" name="Subtitle 2"/>
          <p:cNvSpPr txBox="1">
            <a:spLocks/>
          </p:cNvSpPr>
          <p:nvPr/>
        </p:nvSpPr>
        <p:spPr>
          <a:xfrm>
            <a:off x="3418284" y="4773616"/>
            <a:ext cx="5479256" cy="6892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ltLang="zh-CN" sz="2000" dirty="0" smtClean="0">
                <a:solidFill>
                  <a:schemeClr val="tx1">
                    <a:lumMod val="65000"/>
                    <a:lumOff val="35000"/>
                  </a:schemeClr>
                </a:solidFill>
                <a:latin typeface="Lucida Bright" charset="0"/>
                <a:ea typeface="Lucida Bright" charset="0"/>
                <a:cs typeface="Lucida Bright" charset="0"/>
              </a:rPr>
              <a:t>Stevens</a:t>
            </a:r>
            <a:r>
              <a:rPr lang="zh-CN" altLang="en-US" sz="2000" dirty="0" smtClean="0">
                <a:solidFill>
                  <a:schemeClr val="tx1">
                    <a:lumMod val="65000"/>
                    <a:lumOff val="35000"/>
                  </a:schemeClr>
                </a:solidFill>
                <a:latin typeface="Lucida Bright" charset="0"/>
                <a:ea typeface="Lucida Bright" charset="0"/>
                <a:cs typeface="Lucida Bright" charset="0"/>
              </a:rPr>
              <a:t> </a:t>
            </a:r>
            <a:r>
              <a:rPr lang="en-US" altLang="zh-CN" sz="2000" dirty="0" smtClean="0">
                <a:solidFill>
                  <a:schemeClr val="tx1">
                    <a:lumMod val="65000"/>
                    <a:lumOff val="35000"/>
                  </a:schemeClr>
                </a:solidFill>
                <a:latin typeface="Lucida Bright" charset="0"/>
                <a:ea typeface="Lucida Bright" charset="0"/>
                <a:cs typeface="Lucida Bright" charset="0"/>
              </a:rPr>
              <a:t>Institute</a:t>
            </a:r>
            <a:r>
              <a:rPr lang="zh-CN" altLang="en-US" sz="2000" dirty="0" smtClean="0">
                <a:solidFill>
                  <a:schemeClr val="tx1">
                    <a:lumMod val="65000"/>
                    <a:lumOff val="35000"/>
                  </a:schemeClr>
                </a:solidFill>
                <a:latin typeface="Lucida Bright" charset="0"/>
                <a:ea typeface="Lucida Bright" charset="0"/>
                <a:cs typeface="Lucida Bright" charset="0"/>
              </a:rPr>
              <a:t> </a:t>
            </a:r>
            <a:r>
              <a:rPr lang="en-US" altLang="zh-CN" sz="2000" dirty="0" smtClean="0">
                <a:solidFill>
                  <a:schemeClr val="tx1">
                    <a:lumMod val="65000"/>
                    <a:lumOff val="35000"/>
                  </a:schemeClr>
                </a:solidFill>
                <a:latin typeface="Lucida Bright" charset="0"/>
                <a:ea typeface="Lucida Bright" charset="0"/>
                <a:cs typeface="Lucida Bright" charset="0"/>
              </a:rPr>
              <a:t>of</a:t>
            </a:r>
            <a:r>
              <a:rPr lang="zh-CN" altLang="en-US" sz="2000" dirty="0" smtClean="0">
                <a:solidFill>
                  <a:schemeClr val="tx1">
                    <a:lumMod val="65000"/>
                    <a:lumOff val="35000"/>
                  </a:schemeClr>
                </a:solidFill>
                <a:latin typeface="Lucida Bright" charset="0"/>
                <a:ea typeface="Lucida Bright" charset="0"/>
                <a:cs typeface="Lucida Bright" charset="0"/>
              </a:rPr>
              <a:t> </a:t>
            </a:r>
            <a:r>
              <a:rPr lang="en-US" altLang="zh-CN" sz="2000" dirty="0" smtClean="0">
                <a:solidFill>
                  <a:schemeClr val="tx1">
                    <a:lumMod val="65000"/>
                    <a:lumOff val="35000"/>
                  </a:schemeClr>
                </a:solidFill>
                <a:latin typeface="Lucida Bright" charset="0"/>
                <a:ea typeface="Lucida Bright" charset="0"/>
                <a:cs typeface="Lucida Bright" charset="0"/>
              </a:rPr>
              <a:t>Technology</a:t>
            </a:r>
          </a:p>
        </p:txBody>
      </p:sp>
      <p:sp>
        <p:nvSpPr>
          <p:cNvPr id="6" name="Rectangle 5"/>
          <p:cNvSpPr/>
          <p:nvPr/>
        </p:nvSpPr>
        <p:spPr>
          <a:xfrm>
            <a:off x="3911143" y="6457890"/>
            <a:ext cx="4493538" cy="400110"/>
          </a:xfrm>
          <a:prstGeom prst="rect">
            <a:avLst/>
          </a:prstGeom>
        </p:spPr>
        <p:txBody>
          <a:bodyPr wrap="none">
            <a:spAutoFit/>
          </a:bodyPr>
          <a:lstStyle/>
          <a:p>
            <a:r>
              <a:rPr lang="en-US" sz="2000" dirty="0">
                <a:solidFill>
                  <a:schemeClr val="tx1">
                    <a:lumMod val="50000"/>
                    <a:lumOff val="50000"/>
                  </a:schemeClr>
                </a:solidFill>
                <a:latin typeface="Courier New" charset="0"/>
                <a:ea typeface="Courier New" charset="0"/>
                <a:cs typeface="Courier New" charset="0"/>
              </a:rPr>
              <a:t>http://wangshusen.github.io/</a:t>
            </a:r>
            <a:endParaRPr lang="en-US" sz="2000" b="1" dirty="0">
              <a:solidFill>
                <a:schemeClr val="tx1">
                  <a:lumMod val="50000"/>
                  <a:lumOff val="5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930574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a:xfrm>
            <a:off x="7685453" y="2228851"/>
            <a:ext cx="1557331" cy="394334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6067385" y="2228851"/>
            <a:ext cx="1557331" cy="394334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2861080" y="2228851"/>
            <a:ext cx="1557331" cy="394334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1243012" y="2228851"/>
            <a:ext cx="1557331" cy="394334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23967" y="2457454"/>
            <a:ext cx="328612" cy="3286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3967" y="3038485"/>
            <a:ext cx="328612" cy="24050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62129" y="2457454"/>
            <a:ext cx="328612" cy="3286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62129" y="3038485"/>
            <a:ext cx="328612" cy="24050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400291" y="2457454"/>
            <a:ext cx="328612" cy="3286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400291" y="3038485"/>
            <a:ext cx="328612" cy="24050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938453" y="2457454"/>
            <a:ext cx="328612" cy="3286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938453" y="3038485"/>
            <a:ext cx="328612" cy="24050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476615" y="2457454"/>
            <a:ext cx="328612" cy="3286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476615" y="3038485"/>
            <a:ext cx="328612" cy="24050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014777" y="2457454"/>
            <a:ext cx="328612" cy="3286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014777" y="3038485"/>
            <a:ext cx="328612" cy="24050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167425" y="2457454"/>
            <a:ext cx="328612" cy="3286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67425" y="3038485"/>
            <a:ext cx="328612" cy="24050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705587" y="2457454"/>
            <a:ext cx="328612" cy="3286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705587" y="3038485"/>
            <a:ext cx="328612" cy="24050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219931" y="2457454"/>
            <a:ext cx="328612" cy="3286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219931" y="3038485"/>
            <a:ext cx="328612" cy="24050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758093" y="2457454"/>
            <a:ext cx="328612" cy="3286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758093" y="3038485"/>
            <a:ext cx="328612" cy="24050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296255" y="2457454"/>
            <a:ext cx="328612" cy="3286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296255" y="3038485"/>
            <a:ext cx="328612" cy="24050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834417" y="2457454"/>
            <a:ext cx="328612" cy="3286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834417" y="3038485"/>
            <a:ext cx="328612" cy="24050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 name="Rectangle 50"/>
              <p:cNvSpPr/>
              <p:nvPr/>
            </p:nvSpPr>
            <p:spPr>
              <a:xfrm>
                <a:off x="4525398" y="3319742"/>
                <a:ext cx="1428053" cy="132343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8000" b="1" i="1" smtClean="0">
                          <a:latin typeface="Cambria Math" charset="0"/>
                        </a:rPr>
                        <m:t>⋯</m:t>
                      </m:r>
                    </m:oMath>
                  </m:oMathPara>
                </a14:m>
                <a:endParaRPr lang="en-US" sz="8000" b="1" dirty="0"/>
              </a:p>
            </p:txBody>
          </p:sp>
        </mc:Choice>
        <mc:Fallback xmlns="">
          <p:sp>
            <p:nvSpPr>
              <p:cNvPr id="51" name="Rectangle 50"/>
              <p:cNvSpPr>
                <a:spLocks noRot="1" noChangeAspect="1" noMove="1" noResize="1" noEditPoints="1" noAdjustHandles="1" noChangeArrowheads="1" noChangeShapeType="1" noTextEdit="1"/>
              </p:cNvSpPr>
              <p:nvPr/>
            </p:nvSpPr>
            <p:spPr>
              <a:xfrm>
                <a:off x="4525398" y="3319742"/>
                <a:ext cx="1428053" cy="1323439"/>
              </a:xfrm>
              <a:prstGeom prst="rect">
                <a:avLst/>
              </a:prstGeom>
              <a:blipFill rotWithShape="0">
                <a:blip r:embed="rId5"/>
                <a:stretch>
                  <a:fillRect/>
                </a:stretch>
              </a:blipFill>
            </p:spPr>
            <p:txBody>
              <a:bodyPr/>
              <a:lstStyle/>
              <a:p>
                <a:r>
                  <a:rPr lang="en-US">
                    <a:noFill/>
                  </a:rPr>
                  <a:t> </a:t>
                </a:r>
              </a:p>
            </p:txBody>
          </p:sp>
        </mc:Fallback>
      </mc:AlternateContent>
      <p:sp>
        <p:nvSpPr>
          <p:cNvPr id="57" name="TextBox 56"/>
          <p:cNvSpPr txBox="1"/>
          <p:nvPr/>
        </p:nvSpPr>
        <p:spPr>
          <a:xfrm>
            <a:off x="1467679" y="5657849"/>
            <a:ext cx="1107996" cy="400110"/>
          </a:xfrm>
          <a:prstGeom prst="rect">
            <a:avLst/>
          </a:prstGeom>
          <a:noFill/>
        </p:spPr>
        <p:txBody>
          <a:bodyPr wrap="none" rtlCol="0">
            <a:spAutoFit/>
          </a:bodyPr>
          <a:lstStyle/>
          <a:p>
            <a:pPr algn="ctr"/>
            <a:r>
              <a:rPr lang="en-US" altLang="zh-CN" sz="2000" b="1" dirty="0" smtClean="0">
                <a:solidFill>
                  <a:schemeClr val="accent6">
                    <a:lumMod val="50000"/>
                  </a:schemeClr>
                </a:solidFill>
                <a:latin typeface="Courier New" charset="0"/>
                <a:ea typeface="Courier New" charset="0"/>
                <a:cs typeface="Courier New" charset="0"/>
              </a:rPr>
              <a:t>Node</a:t>
            </a:r>
            <a:r>
              <a:rPr lang="zh-CN" altLang="en-US" sz="2000" b="1" dirty="0" smtClean="0">
                <a:solidFill>
                  <a:schemeClr val="accent6">
                    <a:lumMod val="50000"/>
                  </a:schemeClr>
                </a:solidFill>
                <a:latin typeface="Courier New" charset="0"/>
                <a:ea typeface="Courier New" charset="0"/>
                <a:cs typeface="Courier New" charset="0"/>
              </a:rPr>
              <a:t> </a:t>
            </a:r>
            <a:r>
              <a:rPr lang="en-US" altLang="zh-CN" sz="2000" b="1" dirty="0" smtClean="0">
                <a:solidFill>
                  <a:schemeClr val="accent6">
                    <a:lumMod val="50000"/>
                  </a:schemeClr>
                </a:solidFill>
                <a:latin typeface="Courier New" charset="0"/>
                <a:ea typeface="Courier New" charset="0"/>
                <a:cs typeface="Courier New" charset="0"/>
              </a:rPr>
              <a:t>1</a:t>
            </a:r>
            <a:endParaRPr lang="en-US" sz="2000" b="1" dirty="0">
              <a:solidFill>
                <a:schemeClr val="accent6">
                  <a:lumMod val="50000"/>
                </a:schemeClr>
              </a:solidFill>
              <a:latin typeface="Courier New" charset="0"/>
              <a:ea typeface="Courier New" charset="0"/>
              <a:cs typeface="Courier New" charset="0"/>
            </a:endParaRPr>
          </a:p>
        </p:txBody>
      </p:sp>
      <p:sp>
        <p:nvSpPr>
          <p:cNvPr id="58" name="TextBox 57"/>
          <p:cNvSpPr txBox="1"/>
          <p:nvPr/>
        </p:nvSpPr>
        <p:spPr>
          <a:xfrm>
            <a:off x="3085747" y="5657848"/>
            <a:ext cx="1107996" cy="400110"/>
          </a:xfrm>
          <a:prstGeom prst="rect">
            <a:avLst/>
          </a:prstGeom>
          <a:noFill/>
        </p:spPr>
        <p:txBody>
          <a:bodyPr wrap="none" rtlCol="0">
            <a:spAutoFit/>
          </a:bodyPr>
          <a:lstStyle/>
          <a:p>
            <a:pPr algn="ctr"/>
            <a:r>
              <a:rPr lang="en-US" altLang="zh-CN" sz="2000" b="1" dirty="0" smtClean="0">
                <a:solidFill>
                  <a:schemeClr val="accent6">
                    <a:lumMod val="50000"/>
                  </a:schemeClr>
                </a:solidFill>
                <a:latin typeface="Courier New" charset="0"/>
                <a:ea typeface="Courier New" charset="0"/>
                <a:cs typeface="Courier New" charset="0"/>
              </a:rPr>
              <a:t>Node</a:t>
            </a:r>
            <a:r>
              <a:rPr lang="zh-CN" altLang="en-US" sz="2000" b="1" dirty="0" smtClean="0">
                <a:solidFill>
                  <a:schemeClr val="accent6">
                    <a:lumMod val="50000"/>
                  </a:schemeClr>
                </a:solidFill>
                <a:latin typeface="Courier New" charset="0"/>
                <a:ea typeface="Courier New" charset="0"/>
                <a:cs typeface="Courier New" charset="0"/>
              </a:rPr>
              <a:t> </a:t>
            </a:r>
            <a:r>
              <a:rPr lang="en-US" altLang="zh-CN" sz="2000" b="1" dirty="0" smtClean="0">
                <a:solidFill>
                  <a:schemeClr val="accent6">
                    <a:lumMod val="50000"/>
                  </a:schemeClr>
                </a:solidFill>
                <a:latin typeface="Courier New" charset="0"/>
                <a:ea typeface="Courier New" charset="0"/>
                <a:cs typeface="Courier New" charset="0"/>
              </a:rPr>
              <a:t>2</a:t>
            </a:r>
            <a:endParaRPr lang="en-US" sz="2000" b="1" dirty="0">
              <a:solidFill>
                <a:schemeClr val="accent6">
                  <a:lumMod val="50000"/>
                </a:schemeClr>
              </a:solidFill>
              <a:latin typeface="Courier New" charset="0"/>
              <a:ea typeface="Courier New" charset="0"/>
              <a:cs typeface="Courier New" charset="0"/>
            </a:endParaRPr>
          </a:p>
        </p:txBody>
      </p:sp>
      <p:sp>
        <p:nvSpPr>
          <p:cNvPr id="59" name="TextBox 58"/>
          <p:cNvSpPr txBox="1"/>
          <p:nvPr/>
        </p:nvSpPr>
        <p:spPr>
          <a:xfrm>
            <a:off x="6162006" y="5657847"/>
            <a:ext cx="1415772" cy="400110"/>
          </a:xfrm>
          <a:prstGeom prst="rect">
            <a:avLst/>
          </a:prstGeom>
          <a:noFill/>
        </p:spPr>
        <p:txBody>
          <a:bodyPr wrap="none" rtlCol="0">
            <a:spAutoFit/>
          </a:bodyPr>
          <a:lstStyle/>
          <a:p>
            <a:pPr algn="ctr"/>
            <a:r>
              <a:rPr lang="en-US" altLang="zh-CN" sz="2000" b="1" dirty="0" smtClean="0">
                <a:solidFill>
                  <a:schemeClr val="accent6">
                    <a:lumMod val="50000"/>
                  </a:schemeClr>
                </a:solidFill>
                <a:latin typeface="Courier New" charset="0"/>
                <a:ea typeface="Courier New" charset="0"/>
                <a:cs typeface="Courier New" charset="0"/>
              </a:rPr>
              <a:t>Node</a:t>
            </a:r>
            <a:r>
              <a:rPr lang="zh-CN" altLang="en-US" sz="2000" b="1" dirty="0" smtClean="0">
                <a:solidFill>
                  <a:schemeClr val="accent6">
                    <a:lumMod val="50000"/>
                  </a:schemeClr>
                </a:solidFill>
                <a:latin typeface="Courier New" charset="0"/>
                <a:ea typeface="Courier New" charset="0"/>
                <a:cs typeface="Courier New" charset="0"/>
              </a:rPr>
              <a:t> </a:t>
            </a:r>
            <a:r>
              <a:rPr lang="en-US" altLang="zh-CN" sz="2000" b="1" dirty="0" smtClean="0">
                <a:solidFill>
                  <a:schemeClr val="accent6">
                    <a:lumMod val="50000"/>
                  </a:schemeClr>
                </a:solidFill>
                <a:latin typeface="Courier New" charset="0"/>
                <a:ea typeface="Courier New" charset="0"/>
                <a:cs typeface="Courier New" charset="0"/>
              </a:rPr>
              <a:t>m-1</a:t>
            </a:r>
            <a:endParaRPr lang="en-US" sz="2000" b="1" dirty="0">
              <a:solidFill>
                <a:schemeClr val="accent6">
                  <a:lumMod val="50000"/>
                </a:schemeClr>
              </a:solidFill>
              <a:latin typeface="Courier New" charset="0"/>
              <a:ea typeface="Courier New" charset="0"/>
              <a:cs typeface="Courier New" charset="0"/>
            </a:endParaRPr>
          </a:p>
        </p:txBody>
      </p:sp>
      <p:sp>
        <p:nvSpPr>
          <p:cNvPr id="60" name="TextBox 59"/>
          <p:cNvSpPr txBox="1"/>
          <p:nvPr/>
        </p:nvSpPr>
        <p:spPr>
          <a:xfrm>
            <a:off x="7906563" y="5657846"/>
            <a:ext cx="1107996" cy="400110"/>
          </a:xfrm>
          <a:prstGeom prst="rect">
            <a:avLst/>
          </a:prstGeom>
          <a:noFill/>
        </p:spPr>
        <p:txBody>
          <a:bodyPr wrap="none" rtlCol="0">
            <a:spAutoFit/>
          </a:bodyPr>
          <a:lstStyle/>
          <a:p>
            <a:pPr algn="ctr"/>
            <a:r>
              <a:rPr lang="en-US" altLang="zh-CN" sz="2000" b="1" dirty="0" smtClean="0">
                <a:solidFill>
                  <a:schemeClr val="accent6">
                    <a:lumMod val="50000"/>
                  </a:schemeClr>
                </a:solidFill>
                <a:latin typeface="Courier New" charset="0"/>
                <a:ea typeface="Courier New" charset="0"/>
                <a:cs typeface="Courier New" charset="0"/>
              </a:rPr>
              <a:t>Node</a:t>
            </a:r>
            <a:r>
              <a:rPr lang="zh-CN" altLang="en-US" sz="2000" b="1" dirty="0" smtClean="0">
                <a:solidFill>
                  <a:schemeClr val="accent6">
                    <a:lumMod val="50000"/>
                  </a:schemeClr>
                </a:solidFill>
                <a:latin typeface="Courier New" charset="0"/>
                <a:ea typeface="Courier New" charset="0"/>
                <a:cs typeface="Courier New" charset="0"/>
              </a:rPr>
              <a:t> </a:t>
            </a:r>
            <a:r>
              <a:rPr lang="en-US" altLang="zh-CN" sz="2000" b="1" dirty="0" smtClean="0">
                <a:solidFill>
                  <a:schemeClr val="accent6">
                    <a:lumMod val="50000"/>
                  </a:schemeClr>
                </a:solidFill>
                <a:latin typeface="Courier New" charset="0"/>
                <a:ea typeface="Courier New" charset="0"/>
                <a:cs typeface="Courier New" charset="0"/>
              </a:rPr>
              <a:t>m</a:t>
            </a:r>
            <a:endParaRPr lang="en-US" sz="2000" b="1" dirty="0">
              <a:solidFill>
                <a:schemeClr val="accent6">
                  <a:lumMod val="50000"/>
                </a:schemeClr>
              </a:solidFill>
              <a:latin typeface="Courier New" charset="0"/>
              <a:ea typeface="Courier New" charset="0"/>
              <a:cs typeface="Courier New" charset="0"/>
            </a:endParaRPr>
          </a:p>
        </p:txBody>
      </p:sp>
      <p:sp>
        <p:nvSpPr>
          <p:cNvPr id="61" name="Content Placeholder 1"/>
          <p:cNvSpPr>
            <a:spLocks noGrp="1"/>
          </p:cNvSpPr>
          <p:nvPr>
            <p:ph idx="1"/>
          </p:nvPr>
        </p:nvSpPr>
        <p:spPr>
          <a:xfrm>
            <a:off x="838200" y="1248461"/>
            <a:ext cx="10515600" cy="728602"/>
          </a:xfrm>
        </p:spPr>
        <p:txBody>
          <a:bodyPr>
            <a:normAutofit/>
          </a:bodyPr>
          <a:lstStyle/>
          <a:p>
            <a:r>
              <a:rPr lang="en-US" altLang="zh-CN" dirty="0" smtClean="0"/>
              <a:t>Partition</a:t>
            </a:r>
            <a:r>
              <a:rPr lang="zh-CN" altLang="en-US" dirty="0" smtClean="0"/>
              <a:t> </a:t>
            </a:r>
            <a:r>
              <a:rPr lang="en-US" altLang="zh-CN" dirty="0" smtClean="0"/>
              <a:t>the</a:t>
            </a:r>
            <a:r>
              <a:rPr lang="zh-CN" altLang="en-US" dirty="0" smtClean="0"/>
              <a:t> </a:t>
            </a:r>
            <a:r>
              <a:rPr lang="en-US" altLang="zh-CN" dirty="0" smtClean="0"/>
              <a:t>data</a:t>
            </a:r>
            <a:r>
              <a:rPr lang="zh-CN" altLang="en-US" dirty="0" smtClean="0"/>
              <a:t> </a:t>
            </a:r>
            <a:r>
              <a:rPr lang="en-US" altLang="zh-CN" dirty="0" smtClean="0"/>
              <a:t>among</a:t>
            </a:r>
            <a:r>
              <a:rPr lang="zh-CN" altLang="en-US" dirty="0" smtClean="0"/>
              <a:t> </a:t>
            </a:r>
            <a:r>
              <a:rPr lang="en-US" altLang="zh-CN" dirty="0" smtClean="0"/>
              <a:t>worker</a:t>
            </a:r>
            <a:r>
              <a:rPr lang="zh-CN" altLang="en-US" dirty="0" smtClean="0"/>
              <a:t> </a:t>
            </a:r>
            <a:r>
              <a:rPr lang="en-US" altLang="zh-CN" dirty="0" smtClean="0"/>
              <a:t>nodes.</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(A</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node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has</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a</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subset</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of</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data.)</a:t>
            </a:r>
            <a:endParaRPr lang="en-US"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47" name="TextBox 46"/>
              <p:cNvSpPr txBox="1"/>
              <p:nvPr/>
            </p:nvSpPr>
            <p:spPr>
              <a:xfrm>
                <a:off x="10043634" y="3981462"/>
                <a:ext cx="1691104" cy="430887"/>
              </a:xfrm>
              <a:prstGeom prst="rect">
                <a:avLst/>
              </a:prstGeom>
              <a:noFill/>
            </p:spPr>
            <p:txBody>
              <a:bodyPr wrap="none" lIns="0" tIns="0" rIns="0" bIns="0" rtlCol="0">
                <a:spAutoFit/>
              </a:bodyPr>
              <a:lstStyle/>
              <a:p>
                <a:r>
                  <a:rPr lang="en-US" altLang="zh-CN" sz="2800" b="0" dirty="0" smtClean="0">
                    <a:solidFill>
                      <a:schemeClr val="accent4">
                        <a:lumMod val="75000"/>
                      </a:schemeClr>
                    </a:solidFill>
                  </a:rPr>
                  <a:t>Inputs:</a:t>
                </a:r>
                <a:r>
                  <a:rPr lang="zh-CN" altLang="en-US" sz="2800" b="0" dirty="0" smtClean="0">
                    <a:solidFill>
                      <a:schemeClr val="accent4">
                        <a:lumMod val="75000"/>
                      </a:schemeClr>
                    </a:solidFill>
                  </a:rPr>
                  <a:t> </a:t>
                </a:r>
                <a14:m>
                  <m:oMath xmlns:m="http://schemas.openxmlformats.org/officeDocument/2006/math">
                    <m:d>
                      <m:dPr>
                        <m:begChr m:val="{"/>
                        <m:endChr m:val="}"/>
                        <m:ctrlPr>
                          <a:rPr lang="en-US" altLang="zh-CN" sz="2800" b="0" i="1" smtClean="0">
                            <a:solidFill>
                              <a:schemeClr val="accent4">
                                <a:lumMod val="75000"/>
                              </a:schemeClr>
                            </a:solidFill>
                            <a:latin typeface="Cambria Math" panose="02040503050406030204" pitchFamily="18" charset="0"/>
                          </a:rPr>
                        </m:ctrlPr>
                      </m:dPr>
                      <m:e>
                        <m:sSub>
                          <m:sSubPr>
                            <m:ctrlPr>
                              <a:rPr lang="en-US" altLang="zh-CN" sz="2800" b="0" i="1" smtClean="0">
                                <a:solidFill>
                                  <a:schemeClr val="accent4">
                                    <a:lumMod val="75000"/>
                                  </a:schemeClr>
                                </a:solidFill>
                                <a:latin typeface="Cambria Math" panose="02040503050406030204" pitchFamily="18" charset="0"/>
                              </a:rPr>
                            </m:ctrlPr>
                          </m:sSubPr>
                          <m:e>
                            <m:r>
                              <a:rPr lang="en-US" altLang="zh-CN" sz="2800" b="1" i="0" smtClean="0">
                                <a:solidFill>
                                  <a:schemeClr val="accent4">
                                    <a:lumMod val="75000"/>
                                  </a:schemeClr>
                                </a:solidFill>
                                <a:latin typeface="Cambria Math" charset="0"/>
                              </a:rPr>
                              <m:t>𝐱</m:t>
                            </m:r>
                          </m:e>
                          <m:sub>
                            <m:r>
                              <a:rPr lang="en-US" altLang="zh-CN" sz="2800" b="0" i="1" smtClean="0">
                                <a:solidFill>
                                  <a:schemeClr val="accent4">
                                    <a:lumMod val="75000"/>
                                  </a:schemeClr>
                                </a:solidFill>
                                <a:latin typeface="Cambria Math" charset="0"/>
                              </a:rPr>
                              <m:t>𝑖</m:t>
                            </m:r>
                          </m:sub>
                        </m:sSub>
                      </m:e>
                    </m:d>
                  </m:oMath>
                </a14:m>
                <a:endParaRPr lang="en-US" sz="2800" dirty="0">
                  <a:solidFill>
                    <a:schemeClr val="accent4">
                      <a:lumMod val="75000"/>
                    </a:schemeClr>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10043634" y="3981462"/>
                <a:ext cx="1691104" cy="430887"/>
              </a:xfrm>
              <a:prstGeom prst="rect">
                <a:avLst/>
              </a:prstGeom>
              <a:blipFill rotWithShape="0">
                <a:blip r:embed="rId6"/>
                <a:stretch>
                  <a:fillRect l="-12996" t="-23944" b="-50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9982175" y="2406316"/>
                <a:ext cx="1802929" cy="430887"/>
              </a:xfrm>
              <a:prstGeom prst="rect">
                <a:avLst/>
              </a:prstGeom>
              <a:noFill/>
            </p:spPr>
            <p:txBody>
              <a:bodyPr wrap="none" lIns="0" tIns="0" rIns="0" bIns="0" rtlCol="0">
                <a:spAutoFit/>
              </a:bodyPr>
              <a:lstStyle/>
              <a:p>
                <a:r>
                  <a:rPr lang="en-US" altLang="zh-CN" sz="2800" b="0" dirty="0" smtClean="0">
                    <a:solidFill>
                      <a:schemeClr val="accent6">
                        <a:lumMod val="75000"/>
                      </a:schemeClr>
                    </a:solidFill>
                  </a:rPr>
                  <a:t>Targets:</a:t>
                </a:r>
                <a:r>
                  <a:rPr lang="zh-CN" altLang="en-US" sz="2800" b="0" dirty="0" smtClean="0">
                    <a:solidFill>
                      <a:schemeClr val="accent6">
                        <a:lumMod val="75000"/>
                      </a:schemeClr>
                    </a:solidFill>
                  </a:rPr>
                  <a:t> </a:t>
                </a:r>
                <a14:m>
                  <m:oMath xmlns:m="http://schemas.openxmlformats.org/officeDocument/2006/math">
                    <m:d>
                      <m:dPr>
                        <m:begChr m:val="{"/>
                        <m:endChr m:val="}"/>
                        <m:ctrlPr>
                          <a:rPr lang="en-US" altLang="zh-CN" sz="2800" b="0" i="1" smtClean="0">
                            <a:solidFill>
                              <a:schemeClr val="accent6">
                                <a:lumMod val="75000"/>
                              </a:schemeClr>
                            </a:solidFill>
                            <a:latin typeface="Cambria Math" panose="02040503050406030204" pitchFamily="18" charset="0"/>
                          </a:rPr>
                        </m:ctrlPr>
                      </m:dPr>
                      <m:e>
                        <m:sSub>
                          <m:sSubPr>
                            <m:ctrlPr>
                              <a:rPr lang="en-US" altLang="zh-CN" sz="2800" b="0" i="1" smtClean="0">
                                <a:solidFill>
                                  <a:schemeClr val="accent6">
                                    <a:lumMod val="75000"/>
                                  </a:schemeClr>
                                </a:solidFill>
                                <a:latin typeface="Cambria Math" panose="02040503050406030204" pitchFamily="18" charset="0"/>
                              </a:rPr>
                            </m:ctrlPr>
                          </m:sSubPr>
                          <m:e>
                            <m:r>
                              <a:rPr lang="en-US" altLang="zh-CN" sz="2800" b="0" i="1" smtClean="0">
                                <a:solidFill>
                                  <a:schemeClr val="accent6">
                                    <a:lumMod val="75000"/>
                                  </a:schemeClr>
                                </a:solidFill>
                                <a:latin typeface="Cambria Math" charset="0"/>
                              </a:rPr>
                              <m:t>𝑦</m:t>
                            </m:r>
                          </m:e>
                          <m:sub>
                            <m:r>
                              <a:rPr lang="en-US" altLang="zh-CN" sz="2800" b="0" i="1" smtClean="0">
                                <a:solidFill>
                                  <a:schemeClr val="accent6">
                                    <a:lumMod val="75000"/>
                                  </a:schemeClr>
                                </a:solidFill>
                                <a:latin typeface="Cambria Math" charset="0"/>
                              </a:rPr>
                              <m:t>𝑖</m:t>
                            </m:r>
                          </m:sub>
                        </m:sSub>
                      </m:e>
                    </m:d>
                  </m:oMath>
                </a14:m>
                <a:endParaRPr lang="en-US" sz="2800" dirty="0">
                  <a:solidFill>
                    <a:schemeClr val="accent6">
                      <a:lumMod val="75000"/>
                    </a:schemeClr>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9982175" y="2406316"/>
                <a:ext cx="1802929" cy="430887"/>
              </a:xfrm>
              <a:prstGeom prst="rect">
                <a:avLst/>
              </a:prstGeom>
              <a:blipFill rotWithShape="0">
                <a:blip r:embed="rId7"/>
                <a:stretch>
                  <a:fillRect l="-11824" t="-24286" b="-51429"/>
                </a:stretch>
              </a:blipFill>
            </p:spPr>
            <p:txBody>
              <a:bodyPr/>
              <a:lstStyle/>
              <a:p>
                <a:r>
                  <a:rPr lang="en-US">
                    <a:noFill/>
                  </a:rPr>
                  <a:t> </a:t>
                </a:r>
              </a:p>
            </p:txBody>
          </p:sp>
        </mc:Fallback>
      </mc:AlternateContent>
      <p:sp>
        <p:nvSpPr>
          <p:cNvPr id="49"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latin typeface="Lucida Bright" panose="02040602050505020304" pitchFamily="18" charset="0"/>
              </a:rPr>
              <a:t>Asynchronous</a:t>
            </a:r>
            <a:r>
              <a:rPr lang="zh-CN" altLang="en-US" sz="3600" b="1" dirty="0">
                <a:latin typeface="Lucida Bright" panose="02040602050505020304" pitchFamily="18" charset="0"/>
              </a:rPr>
              <a:t> </a:t>
            </a:r>
            <a:r>
              <a:rPr lang="en-US" altLang="zh-CN" sz="3600" b="1" dirty="0">
                <a:latin typeface="Lucida Bright" panose="02040602050505020304" pitchFamily="18" charset="0"/>
              </a:rPr>
              <a:t>Gradient</a:t>
            </a:r>
            <a:r>
              <a:rPr lang="zh-CN" altLang="en-US" sz="3600" b="1" dirty="0">
                <a:latin typeface="Lucida Bright" panose="02040602050505020304" pitchFamily="18" charset="0"/>
              </a:rPr>
              <a:t> </a:t>
            </a:r>
            <a:r>
              <a:rPr lang="en-US" altLang="zh-CN" sz="3600" b="1" dirty="0">
                <a:latin typeface="Lucida Bright" panose="02040602050505020304" pitchFamily="18" charset="0"/>
              </a:rPr>
              <a:t>Descent</a:t>
            </a:r>
            <a:endParaRPr lang="en-US" sz="3600" dirty="0"/>
          </a:p>
        </p:txBody>
      </p:sp>
    </p:spTree>
    <p:extLst>
      <p:ext uri="{BB962C8B-B14F-4D97-AF65-F5344CB8AC3E}">
        <p14:creationId xmlns:p14="http://schemas.microsoft.com/office/powerpoint/2010/main" val="1186656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latin typeface="Lucida Bright" panose="02040602050505020304" pitchFamily="18" charset="0"/>
              </a:rPr>
              <a:t>A</a:t>
            </a:r>
            <a:r>
              <a:rPr lang="en-US" altLang="zh-CN" sz="3600" b="1" dirty="0" smtClean="0">
                <a:latin typeface="Lucida Bright" panose="02040602050505020304" pitchFamily="18" charset="0"/>
              </a:rPr>
              <a:t>synchronous</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Gradient</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Descent</a:t>
            </a:r>
            <a:endParaRPr lang="en-US" sz="3600" dirty="0"/>
          </a:p>
        </p:txBody>
      </p:sp>
      <p:sp>
        <p:nvSpPr>
          <p:cNvPr id="71" name="Rounded Rectangle 70"/>
          <p:cNvSpPr/>
          <p:nvPr/>
        </p:nvSpPr>
        <p:spPr>
          <a:xfrm>
            <a:off x="314326" y="1171575"/>
            <a:ext cx="5486399" cy="37861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Content Placeholder 2"/>
              <p:cNvSpPr>
                <a:spLocks noGrp="1"/>
              </p:cNvSpPr>
              <p:nvPr>
                <p:ph idx="1"/>
              </p:nvPr>
            </p:nvSpPr>
            <p:spPr>
              <a:xfrm>
                <a:off x="485775" y="2057398"/>
                <a:ext cx="5314950" cy="2900367"/>
              </a:xfrm>
            </p:spPr>
            <p:txBody>
              <a:bodyPr/>
              <a:lstStyle/>
              <a:p>
                <a:pPr marL="514350" indent="-514350">
                  <a:spcBef>
                    <a:spcPts val="1600"/>
                  </a:spcBef>
                  <a:spcAft>
                    <a:spcPts val="600"/>
                  </a:spcAft>
                  <a:buFont typeface="+mj-lt"/>
                  <a:buAutoNum type="arabicPeriod"/>
                </a:pPr>
                <a:r>
                  <a:rPr lang="en-US" altLang="zh-CN" dirty="0" smtClean="0"/>
                  <a:t>Pull</a:t>
                </a:r>
                <a:r>
                  <a:rPr lang="zh-CN" altLang="en-US" dirty="0" smtClean="0"/>
                  <a:t> </a:t>
                </a:r>
                <a:r>
                  <a:rPr lang="en-US" altLang="zh-CN" dirty="0" smtClean="0"/>
                  <a:t>the</a:t>
                </a:r>
                <a:r>
                  <a:rPr lang="zh-CN" altLang="en-US" dirty="0" smtClean="0"/>
                  <a:t> </a:t>
                </a:r>
                <a:r>
                  <a:rPr lang="en-US" altLang="zh-CN" dirty="0" smtClean="0"/>
                  <a:t>up-to-date</a:t>
                </a:r>
                <a:r>
                  <a:rPr lang="zh-CN" altLang="en-US" dirty="0" smtClean="0"/>
                  <a:t> </a:t>
                </a:r>
                <a:r>
                  <a:rPr lang="en-US" altLang="zh-CN" dirty="0" smtClean="0"/>
                  <a:t>model</a:t>
                </a:r>
                <a:r>
                  <a:rPr lang="zh-CN" altLang="en-US" dirty="0" smtClean="0"/>
                  <a:t> </a:t>
                </a:r>
                <a:r>
                  <a:rPr lang="en-US" altLang="zh-CN" dirty="0" smtClean="0"/>
                  <a:t>parameters</a:t>
                </a:r>
                <a:r>
                  <a:rPr lang="zh-CN" altLang="en-US" dirty="0" smtClean="0"/>
                  <a:t> </a:t>
                </a:r>
                <a14:m>
                  <m:oMath xmlns:m="http://schemas.openxmlformats.org/officeDocument/2006/math">
                    <m:r>
                      <a:rPr lang="en-US" altLang="zh-CN" b="1" i="0" smtClean="0">
                        <a:solidFill>
                          <a:srgbClr val="0070C0"/>
                        </a:solidFill>
                        <a:latin typeface="Cambria Math" charset="0"/>
                      </a:rPr>
                      <m:t>𝐰</m:t>
                    </m:r>
                  </m:oMath>
                </a14:m>
                <a:r>
                  <a:rPr lang="zh-CN" altLang="en-US" dirty="0" smtClean="0"/>
                  <a:t> </a:t>
                </a:r>
                <a:r>
                  <a:rPr lang="en-US" altLang="zh-CN" dirty="0" smtClean="0"/>
                  <a:t>from</a:t>
                </a:r>
                <a:r>
                  <a:rPr lang="zh-CN" altLang="en-US" dirty="0" smtClean="0"/>
                  <a:t> </a:t>
                </a:r>
                <a:r>
                  <a:rPr lang="en-US" altLang="zh-CN" dirty="0" smtClean="0"/>
                  <a:t>the</a:t>
                </a:r>
                <a:r>
                  <a:rPr lang="zh-CN" altLang="en-US" dirty="0" smtClean="0"/>
                  <a:t> </a:t>
                </a:r>
                <a:r>
                  <a:rPr lang="en-US" altLang="zh-CN" dirty="0" smtClean="0"/>
                  <a:t>server.</a:t>
                </a:r>
              </a:p>
              <a:p>
                <a:pPr marL="514350" indent="-514350">
                  <a:spcBef>
                    <a:spcPts val="1600"/>
                  </a:spcBef>
                  <a:spcAft>
                    <a:spcPts val="600"/>
                  </a:spcAft>
                  <a:buFont typeface="+mj-lt"/>
                  <a:buAutoNum type="arabicPeriod"/>
                </a:pPr>
                <a:r>
                  <a:rPr lang="en-US" altLang="zh-CN" dirty="0" smtClean="0"/>
                  <a:t>Compute</a:t>
                </a:r>
                <a:r>
                  <a:rPr lang="zh-CN" altLang="en-US" dirty="0" smtClean="0"/>
                  <a:t> </a:t>
                </a:r>
                <a:r>
                  <a:rPr lang="en-US" altLang="zh-CN" dirty="0" smtClean="0"/>
                  <a:t>gradient</a:t>
                </a:r>
                <a:r>
                  <a:rPr lang="zh-CN" altLang="en-US" dirty="0" smtClean="0"/>
                  <a:t> </a:t>
                </a:r>
                <a14:m>
                  <m:oMath xmlns:m="http://schemas.openxmlformats.org/officeDocument/2006/math">
                    <m:sSup>
                      <m:sSupPr>
                        <m:ctrlPr>
                          <a:rPr lang="en-US" altLang="zh-CN" b="1" i="1" smtClean="0">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b="0" i="1" smtClean="0">
                            <a:solidFill>
                              <a:srgbClr val="FF0000"/>
                            </a:solidFill>
                            <a:latin typeface="Cambria Math" charset="0"/>
                          </a:rPr>
                          <m:t>𝑖</m:t>
                        </m:r>
                      </m:sup>
                    </m:sSup>
                  </m:oMath>
                </a14:m>
                <a:r>
                  <a:rPr lang="zh-CN" altLang="en-US" dirty="0" smtClean="0"/>
                  <a:t> </a:t>
                </a:r>
                <a:r>
                  <a:rPr lang="en-US" altLang="zh-CN" dirty="0" smtClean="0"/>
                  <a:t>using</a:t>
                </a:r>
                <a:r>
                  <a:rPr lang="zh-CN" altLang="en-US" dirty="0" smtClean="0"/>
                  <a:t> </a:t>
                </a:r>
                <a:r>
                  <a:rPr lang="en-US" altLang="zh-CN" dirty="0" smtClean="0"/>
                  <a:t>its</a:t>
                </a:r>
                <a:r>
                  <a:rPr lang="zh-CN" altLang="en-US" dirty="0" smtClean="0"/>
                  <a:t> </a:t>
                </a:r>
                <a:r>
                  <a:rPr lang="en-US" altLang="zh-CN" dirty="0" smtClean="0"/>
                  <a:t>local</a:t>
                </a:r>
                <a:r>
                  <a:rPr lang="zh-CN" altLang="en-US" dirty="0" smtClean="0"/>
                  <a:t> </a:t>
                </a:r>
                <a:r>
                  <a:rPr lang="en-US" altLang="zh-CN" dirty="0" smtClean="0"/>
                  <a:t>data</a:t>
                </a:r>
                <a:r>
                  <a:rPr lang="zh-CN" altLang="en-US" dirty="0" smtClean="0"/>
                  <a:t> </a:t>
                </a:r>
                <a:r>
                  <a:rPr lang="en-US" altLang="zh-CN" dirty="0" smtClean="0"/>
                  <a:t>and</a:t>
                </a:r>
                <a:r>
                  <a:rPr lang="zh-CN" altLang="en-US" dirty="0" smtClean="0"/>
                  <a:t> </a:t>
                </a:r>
                <a14:m>
                  <m:oMath xmlns:m="http://schemas.openxmlformats.org/officeDocument/2006/math">
                    <m:r>
                      <a:rPr lang="en-US" altLang="zh-CN" b="1">
                        <a:solidFill>
                          <a:srgbClr val="0070C0"/>
                        </a:solidFill>
                        <a:latin typeface="Cambria Math" charset="0"/>
                      </a:rPr>
                      <m:t>𝐰</m:t>
                    </m:r>
                  </m:oMath>
                </a14:m>
                <a:r>
                  <a:rPr lang="en-US" altLang="zh-CN" dirty="0" smtClean="0"/>
                  <a:t>.</a:t>
                </a:r>
                <a:r>
                  <a:rPr lang="zh-CN" altLang="en-US" dirty="0" smtClean="0"/>
                  <a:t> </a:t>
                </a:r>
                <a:endParaRPr lang="en-US" altLang="zh-CN" dirty="0" smtClean="0"/>
              </a:p>
              <a:p>
                <a:pPr marL="514350" indent="-514350">
                  <a:spcBef>
                    <a:spcPts val="1600"/>
                  </a:spcBef>
                  <a:spcAft>
                    <a:spcPts val="600"/>
                  </a:spcAft>
                  <a:buFont typeface="+mj-lt"/>
                  <a:buAutoNum type="arabicPeriod"/>
                </a:pPr>
                <a:r>
                  <a:rPr lang="en-US" altLang="zh-CN" dirty="0" smtClean="0"/>
                  <a:t>Push</a:t>
                </a:r>
                <a:r>
                  <a:rPr lang="zh-CN" altLang="en-US" dirty="0" smtClean="0"/>
                  <a:t> </a:t>
                </a:r>
                <a14:m>
                  <m:oMath xmlns:m="http://schemas.openxmlformats.org/officeDocument/2006/math">
                    <m:sSup>
                      <m:sSupPr>
                        <m:ctrlPr>
                          <a:rPr lang="en-US" altLang="zh-CN" b="1" i="1">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i="1">
                            <a:solidFill>
                              <a:srgbClr val="FF0000"/>
                            </a:solidFill>
                            <a:latin typeface="Cambria Math" charset="0"/>
                          </a:rPr>
                          <m:t>𝑖</m:t>
                        </m:r>
                      </m:sup>
                    </m:sSup>
                  </m:oMath>
                </a14:m>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server.</a:t>
                </a:r>
              </a:p>
            </p:txBody>
          </p:sp>
        </mc:Choice>
        <mc:Fallback xmlns="">
          <p:sp>
            <p:nvSpPr>
              <p:cNvPr id="79" name="Content Placeholder 2"/>
              <p:cNvSpPr>
                <a:spLocks noGrp="1" noRot="1" noChangeAspect="1" noMove="1" noResize="1" noEditPoints="1" noAdjustHandles="1" noChangeArrowheads="1" noChangeShapeType="1" noTextEdit="1"/>
              </p:cNvSpPr>
              <p:nvPr>
                <p:ph idx="1"/>
              </p:nvPr>
            </p:nvSpPr>
            <p:spPr>
              <a:xfrm>
                <a:off x="485775" y="2057398"/>
                <a:ext cx="5314950" cy="2900367"/>
              </a:xfrm>
              <a:blipFill rotWithShape="0">
                <a:blip r:embed="rId3"/>
                <a:stretch>
                  <a:fillRect l="-2408" t="-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00065" y="1271588"/>
                <a:ext cx="4486276" cy="584775"/>
              </a:xfrm>
              <a:prstGeom prst="rect">
                <a:avLst/>
              </a:prstGeom>
              <a:noFill/>
            </p:spPr>
            <p:txBody>
              <a:bodyPr wrap="square" rtlCol="0">
                <a:spAutoFit/>
              </a:bodyPr>
              <a:lstStyle/>
              <a:p>
                <a:r>
                  <a:rPr lang="en-US" altLang="zh-CN" sz="3200" b="1" dirty="0" smtClean="0">
                    <a:solidFill>
                      <a:schemeClr val="accent6">
                        <a:lumMod val="50000"/>
                      </a:schemeClr>
                    </a:solidFill>
                  </a:rPr>
                  <a:t>The</a:t>
                </a:r>
                <a:r>
                  <a:rPr lang="zh-CN" altLang="en-US" sz="3200" b="1" dirty="0" smtClean="0">
                    <a:solidFill>
                      <a:schemeClr val="accent6">
                        <a:lumMod val="50000"/>
                      </a:schemeClr>
                    </a:solidFill>
                  </a:rPr>
                  <a:t> </a:t>
                </a:r>
                <a14:m>
                  <m:oMath xmlns:m="http://schemas.openxmlformats.org/officeDocument/2006/math">
                    <m:r>
                      <a:rPr lang="en-US" altLang="zh-CN" sz="3200" b="1" i="1" smtClean="0">
                        <a:solidFill>
                          <a:schemeClr val="accent6">
                            <a:lumMod val="50000"/>
                          </a:schemeClr>
                        </a:solidFill>
                        <a:latin typeface="Cambria Math" charset="0"/>
                      </a:rPr>
                      <m:t>𝒊</m:t>
                    </m:r>
                  </m:oMath>
                </a14:m>
                <a:r>
                  <a:rPr lang="en-US" altLang="zh-CN" sz="3200" b="1" dirty="0" smtClean="0">
                    <a:solidFill>
                      <a:schemeClr val="accent6">
                        <a:lumMod val="50000"/>
                      </a:schemeClr>
                    </a:solidFill>
                  </a:rPr>
                  <a:t>-</a:t>
                </a:r>
                <a:r>
                  <a:rPr lang="en-US" altLang="zh-CN" sz="3200" b="1" dirty="0" err="1" smtClean="0">
                    <a:solidFill>
                      <a:schemeClr val="accent6">
                        <a:lumMod val="50000"/>
                      </a:schemeClr>
                    </a:solidFill>
                  </a:rPr>
                  <a:t>th</a:t>
                </a:r>
                <a:r>
                  <a:rPr lang="zh-CN" altLang="en-US" sz="3200" b="1" dirty="0" smtClean="0">
                    <a:solidFill>
                      <a:schemeClr val="accent6">
                        <a:lumMod val="50000"/>
                      </a:schemeClr>
                    </a:solidFill>
                  </a:rPr>
                  <a:t> </a:t>
                </a:r>
                <a:r>
                  <a:rPr lang="en-US" altLang="zh-CN" sz="3200" b="1" dirty="0" smtClean="0">
                    <a:solidFill>
                      <a:schemeClr val="accent6">
                        <a:lumMod val="50000"/>
                      </a:schemeClr>
                    </a:solidFill>
                  </a:rPr>
                  <a:t>worker</a:t>
                </a:r>
                <a:r>
                  <a:rPr lang="zh-CN" altLang="en-US" sz="3200" b="1" dirty="0" smtClean="0">
                    <a:solidFill>
                      <a:schemeClr val="accent6">
                        <a:lumMod val="50000"/>
                      </a:schemeClr>
                    </a:solidFill>
                  </a:rPr>
                  <a:t> </a:t>
                </a:r>
                <a:r>
                  <a:rPr lang="en-US" altLang="zh-CN" sz="3200" b="1" dirty="0" smtClean="0">
                    <a:solidFill>
                      <a:schemeClr val="accent6">
                        <a:lumMod val="50000"/>
                      </a:schemeClr>
                    </a:solidFill>
                  </a:rPr>
                  <a:t>repeats:</a:t>
                </a:r>
                <a:endParaRPr lang="en-US" sz="3200" b="1" dirty="0">
                  <a:solidFill>
                    <a:schemeClr val="accent6">
                      <a:lumMod val="50000"/>
                    </a:schemeClr>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00065" y="1271588"/>
                <a:ext cx="4486276" cy="584775"/>
              </a:xfrm>
              <a:prstGeom prst="rect">
                <a:avLst/>
              </a:prstGeom>
              <a:blipFill rotWithShape="0">
                <a:blip r:embed="rId4"/>
                <a:stretch>
                  <a:fillRect l="-3397" t="-12500" b="-34375"/>
                </a:stretch>
              </a:blipFill>
            </p:spPr>
            <p:txBody>
              <a:bodyPr/>
              <a:lstStyle/>
              <a:p>
                <a:r>
                  <a:rPr lang="en-US">
                    <a:noFill/>
                  </a:rPr>
                  <a:t> </a:t>
                </a:r>
              </a:p>
            </p:txBody>
          </p:sp>
        </mc:Fallback>
      </mc:AlternateContent>
      <p:sp>
        <p:nvSpPr>
          <p:cNvPr id="87" name="Rounded Rectangle 86"/>
          <p:cNvSpPr/>
          <p:nvPr/>
        </p:nvSpPr>
        <p:spPr>
          <a:xfrm>
            <a:off x="6391275" y="1171575"/>
            <a:ext cx="5486399" cy="378619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 name="Content Placeholder 2"/>
              <p:cNvSpPr txBox="1">
                <a:spLocks/>
              </p:cNvSpPr>
              <p:nvPr/>
            </p:nvSpPr>
            <p:spPr>
              <a:xfrm>
                <a:off x="6562724" y="2257425"/>
                <a:ext cx="5314950" cy="2700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indent="-514350">
                  <a:spcBef>
                    <a:spcPts val="1600"/>
                  </a:spcBef>
                  <a:spcAft>
                    <a:spcPts val="600"/>
                  </a:spcAft>
                  <a:buFont typeface="+mj-lt"/>
                  <a:buAutoNum type="arabicPeriod"/>
                </a:pPr>
                <a:r>
                  <a:rPr lang="en-US" altLang="zh-CN" dirty="0" smtClean="0"/>
                  <a:t>Receive</a:t>
                </a:r>
                <a:r>
                  <a:rPr lang="zh-CN" altLang="en-US" dirty="0" smtClean="0"/>
                  <a:t> </a:t>
                </a:r>
                <a:r>
                  <a:rPr lang="en-US" altLang="zh-CN" dirty="0" smtClean="0"/>
                  <a:t>gradient</a:t>
                </a:r>
                <a:r>
                  <a:rPr lang="zh-CN" altLang="en-US" dirty="0" smtClean="0"/>
                  <a:t> </a:t>
                </a:r>
                <a14:m>
                  <m:oMath xmlns:m="http://schemas.openxmlformats.org/officeDocument/2006/math">
                    <m:sSup>
                      <m:sSupPr>
                        <m:ctrlPr>
                          <a:rPr lang="en-US" altLang="zh-CN" b="1" i="1">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i="1">
                            <a:solidFill>
                              <a:srgbClr val="FF0000"/>
                            </a:solidFill>
                            <a:latin typeface="Cambria Math" charset="0"/>
                          </a:rPr>
                          <m:t>𝑖</m:t>
                        </m:r>
                      </m:sup>
                    </m:sSup>
                  </m:oMath>
                </a14:m>
                <a:r>
                  <a:rPr lang="zh-CN" altLang="en-US" dirty="0" smtClean="0"/>
                  <a:t> </a:t>
                </a:r>
                <a:r>
                  <a:rPr lang="en-US" altLang="zh-CN" dirty="0" smtClean="0"/>
                  <a:t>from</a:t>
                </a:r>
                <a:r>
                  <a:rPr lang="zh-CN" altLang="en-US" dirty="0" smtClean="0"/>
                  <a:t> </a:t>
                </a:r>
                <a:r>
                  <a:rPr lang="en-US" altLang="zh-CN" dirty="0" smtClean="0"/>
                  <a:t>a</a:t>
                </a:r>
                <a:r>
                  <a:rPr lang="zh-CN" altLang="en-US" dirty="0" smtClean="0"/>
                  <a:t> </a:t>
                </a:r>
                <a:r>
                  <a:rPr lang="en-US" altLang="zh-CN" dirty="0" smtClean="0"/>
                  <a:t>worker.</a:t>
                </a:r>
              </a:p>
              <a:p>
                <a:pPr marL="514350" indent="-514350">
                  <a:spcBef>
                    <a:spcPts val="1600"/>
                  </a:spcBef>
                  <a:spcAft>
                    <a:spcPts val="600"/>
                  </a:spcAft>
                  <a:buFont typeface="+mj-lt"/>
                  <a:buAutoNum type="arabicPeriod"/>
                </a:pPr>
                <a:r>
                  <a:rPr lang="en-US" altLang="zh-CN" dirty="0" smtClean="0"/>
                  <a:t>Update</a:t>
                </a:r>
                <a:r>
                  <a:rPr lang="zh-CN" altLang="en-US" dirty="0" smtClean="0"/>
                  <a:t> </a:t>
                </a:r>
                <a:r>
                  <a:rPr lang="en-US" altLang="zh-CN" dirty="0" smtClean="0"/>
                  <a:t>the</a:t>
                </a:r>
                <a:r>
                  <a:rPr lang="zh-CN" altLang="en-US" dirty="0" smtClean="0"/>
                  <a:t> </a:t>
                </a:r>
                <a:r>
                  <a:rPr lang="en-US" altLang="zh-CN" dirty="0" smtClean="0"/>
                  <a:t>parameters</a:t>
                </a:r>
                <a:r>
                  <a:rPr lang="zh-CN" altLang="en-US" dirty="0" smtClean="0"/>
                  <a:t> </a:t>
                </a:r>
                <a:r>
                  <a:rPr lang="en-US" altLang="zh-CN" dirty="0" smtClean="0"/>
                  <a:t>by:</a:t>
                </a:r>
              </a:p>
              <a:p>
                <a:pPr marL="0" indent="0" algn="ctr">
                  <a:spcBef>
                    <a:spcPts val="1600"/>
                  </a:spcBef>
                  <a:spcAft>
                    <a:spcPts val="600"/>
                  </a:spcAft>
                  <a:buNone/>
                </a:pPr>
                <a14:m>
                  <m:oMath xmlns:m="http://schemas.openxmlformats.org/officeDocument/2006/math">
                    <m:r>
                      <a:rPr lang="en-US" altLang="zh-CN" b="1" i="0" smtClean="0">
                        <a:solidFill>
                          <a:schemeClr val="accent5"/>
                        </a:solidFill>
                        <a:latin typeface="Cambria Math" charset="0"/>
                      </a:rPr>
                      <m:t>𝐰</m:t>
                    </m:r>
                    <m:r>
                      <a:rPr lang="en-US" altLang="zh-CN" b="0" i="1" smtClean="0">
                        <a:latin typeface="Cambria Math" charset="0"/>
                      </a:rPr>
                      <m:t>←</m:t>
                    </m:r>
                    <m:r>
                      <a:rPr lang="en-US" altLang="zh-CN" b="1" i="0" smtClean="0">
                        <a:solidFill>
                          <a:schemeClr val="accent5"/>
                        </a:solidFill>
                        <a:latin typeface="Cambria Math" charset="0"/>
                      </a:rPr>
                      <m:t>𝐰</m:t>
                    </m:r>
                    <m:r>
                      <a:rPr lang="en-US" altLang="zh-CN" b="0" i="1" smtClean="0">
                        <a:latin typeface="Cambria Math" charset="0"/>
                      </a:rPr>
                      <m:t>−</m:t>
                    </m:r>
                    <m:r>
                      <a:rPr lang="en-US" altLang="zh-CN" b="0" i="1" smtClean="0">
                        <a:latin typeface="Cambria Math" charset="0"/>
                      </a:rPr>
                      <m:t>𝛼</m:t>
                    </m:r>
                    <m:r>
                      <a:rPr lang="en-US" altLang="zh-CN" b="0" i="1" smtClean="0">
                        <a:latin typeface="Cambria Math" charset="0"/>
                      </a:rPr>
                      <m:t>⋅</m:t>
                    </m:r>
                    <m:sSup>
                      <m:sSupPr>
                        <m:ctrlPr>
                          <a:rPr lang="en-US" altLang="zh-CN" b="1" i="1">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i="1">
                            <a:solidFill>
                              <a:srgbClr val="FF0000"/>
                            </a:solidFill>
                            <a:latin typeface="Cambria Math" charset="0"/>
                          </a:rPr>
                          <m:t>𝑖</m:t>
                        </m:r>
                      </m:sup>
                    </m:sSup>
                  </m:oMath>
                </a14:m>
                <a:r>
                  <a:rPr lang="en-US" altLang="zh-CN" dirty="0" smtClean="0"/>
                  <a:t>.</a:t>
                </a:r>
              </a:p>
            </p:txBody>
          </p:sp>
        </mc:Choice>
        <mc:Fallback xmlns="">
          <p:sp>
            <p:nvSpPr>
              <p:cNvPr id="106" name="Content Placeholder 2"/>
              <p:cNvSpPr txBox="1">
                <a:spLocks noRot="1" noChangeAspect="1" noMove="1" noResize="1" noEditPoints="1" noAdjustHandles="1" noChangeArrowheads="1" noChangeShapeType="1" noTextEdit="1"/>
              </p:cNvSpPr>
              <p:nvPr/>
            </p:nvSpPr>
            <p:spPr>
              <a:xfrm>
                <a:off x="6562724" y="2257425"/>
                <a:ext cx="5314950" cy="2700340"/>
              </a:xfrm>
              <a:prstGeom prst="rect">
                <a:avLst/>
              </a:prstGeom>
              <a:blipFill rotWithShape="0">
                <a:blip r:embed="rId5"/>
                <a:stretch>
                  <a:fillRect l="-2411" t="-3386"/>
                </a:stretch>
              </a:blipFill>
            </p:spPr>
            <p:txBody>
              <a:bodyPr/>
              <a:lstStyle/>
              <a:p>
                <a:r>
                  <a:rPr lang="en-US">
                    <a:noFill/>
                  </a:rPr>
                  <a:t> </a:t>
                </a:r>
              </a:p>
            </p:txBody>
          </p:sp>
        </mc:Fallback>
      </mc:AlternateContent>
      <p:sp>
        <p:nvSpPr>
          <p:cNvPr id="107" name="TextBox 106"/>
          <p:cNvSpPr txBox="1"/>
          <p:nvPr/>
        </p:nvSpPr>
        <p:spPr>
          <a:xfrm>
            <a:off x="6577014" y="1271588"/>
            <a:ext cx="4486276" cy="584775"/>
          </a:xfrm>
          <a:prstGeom prst="rect">
            <a:avLst/>
          </a:prstGeom>
          <a:noFill/>
        </p:spPr>
        <p:txBody>
          <a:bodyPr wrap="square" rtlCol="0">
            <a:spAutoFit/>
          </a:bodyPr>
          <a:lstStyle/>
          <a:p>
            <a:r>
              <a:rPr lang="en-US" altLang="zh-CN" sz="3200" b="1" dirty="0" smtClean="0">
                <a:solidFill>
                  <a:schemeClr val="accent5">
                    <a:lumMod val="75000"/>
                  </a:schemeClr>
                </a:solidFill>
              </a:rPr>
              <a:t>The</a:t>
            </a:r>
            <a:r>
              <a:rPr lang="zh-CN" altLang="en-US" sz="3200" b="1" dirty="0" smtClean="0">
                <a:solidFill>
                  <a:schemeClr val="accent5">
                    <a:lumMod val="75000"/>
                  </a:schemeClr>
                </a:solidFill>
              </a:rPr>
              <a:t> </a:t>
            </a:r>
            <a:r>
              <a:rPr lang="en-US" altLang="zh-CN" sz="3200" b="1" dirty="0" smtClean="0">
                <a:solidFill>
                  <a:schemeClr val="accent5">
                    <a:lumMod val="75000"/>
                  </a:schemeClr>
                </a:solidFill>
              </a:rPr>
              <a:t>server</a:t>
            </a:r>
            <a:r>
              <a:rPr lang="zh-CN" altLang="en-US" sz="3200" b="1" dirty="0" smtClean="0">
                <a:solidFill>
                  <a:schemeClr val="accent5">
                    <a:lumMod val="75000"/>
                  </a:schemeClr>
                </a:solidFill>
              </a:rPr>
              <a:t> </a:t>
            </a:r>
            <a:r>
              <a:rPr lang="en-US" altLang="zh-CN" sz="3200" b="1" dirty="0" smtClean="0">
                <a:solidFill>
                  <a:schemeClr val="accent5">
                    <a:lumMod val="75000"/>
                  </a:schemeClr>
                </a:solidFill>
              </a:rPr>
              <a:t>performs:</a:t>
            </a:r>
            <a:endParaRPr lang="en-US" sz="3200" b="1" dirty="0">
              <a:solidFill>
                <a:schemeClr val="accent5">
                  <a:lumMod val="75000"/>
                </a:schemeClr>
              </a:solidFill>
            </a:endParaRPr>
          </a:p>
        </p:txBody>
      </p:sp>
    </p:spTree>
    <p:extLst>
      <p:ext uri="{BB962C8B-B14F-4D97-AF65-F5344CB8AC3E}">
        <p14:creationId xmlns:p14="http://schemas.microsoft.com/office/powerpoint/2010/main" val="1733812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latin typeface="Lucida Bright" panose="02040602050505020304" pitchFamily="18" charset="0"/>
              </a:rPr>
              <a:t>A</a:t>
            </a:r>
            <a:r>
              <a:rPr lang="en-US" altLang="zh-CN" sz="3600" b="1" dirty="0" smtClean="0">
                <a:latin typeface="Lucida Bright" panose="02040602050505020304" pitchFamily="18" charset="0"/>
              </a:rPr>
              <a:t>synchronous</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Gradient</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Descent</a:t>
            </a:r>
            <a:endParaRPr lang="en-US" sz="3600" dirty="0"/>
          </a:p>
        </p:txBody>
      </p:sp>
      <p:sp>
        <p:nvSpPr>
          <p:cNvPr id="71" name="Rounded Rectangle 70"/>
          <p:cNvSpPr/>
          <p:nvPr/>
        </p:nvSpPr>
        <p:spPr>
          <a:xfrm>
            <a:off x="314326" y="1171575"/>
            <a:ext cx="5486399" cy="37861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Content Placeholder 2"/>
              <p:cNvSpPr>
                <a:spLocks noGrp="1"/>
              </p:cNvSpPr>
              <p:nvPr>
                <p:ph idx="1"/>
              </p:nvPr>
            </p:nvSpPr>
            <p:spPr>
              <a:xfrm>
                <a:off x="485775" y="2057398"/>
                <a:ext cx="5314950" cy="2900367"/>
              </a:xfrm>
            </p:spPr>
            <p:txBody>
              <a:bodyPr/>
              <a:lstStyle/>
              <a:p>
                <a:pPr marL="514350" indent="-514350">
                  <a:spcBef>
                    <a:spcPts val="1600"/>
                  </a:spcBef>
                  <a:spcAft>
                    <a:spcPts val="600"/>
                  </a:spcAft>
                  <a:buFont typeface="+mj-lt"/>
                  <a:buAutoNum type="arabicPeriod"/>
                </a:pPr>
                <a:r>
                  <a:rPr lang="en-US" altLang="zh-CN" dirty="0"/>
                  <a:t>Pull</a:t>
                </a:r>
                <a:r>
                  <a:rPr lang="zh-CN" altLang="en-US" dirty="0"/>
                  <a:t> </a:t>
                </a:r>
                <a:r>
                  <a:rPr lang="en-US" altLang="zh-CN" dirty="0"/>
                  <a:t>the</a:t>
                </a:r>
                <a:r>
                  <a:rPr lang="zh-CN" altLang="en-US" dirty="0"/>
                  <a:t> </a:t>
                </a:r>
                <a:r>
                  <a:rPr lang="en-US" altLang="zh-CN" dirty="0"/>
                  <a:t>up-to-date</a:t>
                </a:r>
                <a:r>
                  <a:rPr lang="zh-CN" altLang="en-US" dirty="0"/>
                  <a:t> </a:t>
                </a:r>
                <a:r>
                  <a:rPr lang="en-US" altLang="zh-CN" dirty="0"/>
                  <a:t>model</a:t>
                </a:r>
                <a:r>
                  <a:rPr lang="zh-CN" altLang="en-US" dirty="0"/>
                  <a:t> </a:t>
                </a:r>
                <a:r>
                  <a:rPr lang="en-US" altLang="zh-CN" dirty="0"/>
                  <a:t>parameters</a:t>
                </a:r>
                <a:r>
                  <a:rPr lang="zh-CN" altLang="en-US" dirty="0"/>
                  <a:t> </a:t>
                </a:r>
                <a14:m>
                  <m:oMath xmlns:m="http://schemas.openxmlformats.org/officeDocument/2006/math">
                    <m:r>
                      <a:rPr lang="en-US" altLang="zh-CN" b="1">
                        <a:solidFill>
                          <a:srgbClr val="0070C0"/>
                        </a:solidFill>
                        <a:latin typeface="Cambria Math" charset="0"/>
                      </a:rPr>
                      <m:t>𝐰</m:t>
                    </m:r>
                  </m:oMath>
                </a14:m>
                <a:r>
                  <a:rPr lang="zh-CN" altLang="en-US" dirty="0"/>
                  <a:t> </a:t>
                </a:r>
                <a:r>
                  <a:rPr lang="en-US" altLang="zh-CN" dirty="0"/>
                  <a:t>from</a:t>
                </a:r>
                <a:r>
                  <a:rPr lang="zh-CN" altLang="en-US" dirty="0"/>
                  <a:t> </a:t>
                </a:r>
                <a:r>
                  <a:rPr lang="en-US" altLang="zh-CN" dirty="0"/>
                  <a:t>the</a:t>
                </a:r>
                <a:r>
                  <a:rPr lang="zh-CN" altLang="en-US" dirty="0"/>
                  <a:t> </a:t>
                </a:r>
                <a:r>
                  <a:rPr lang="en-US" altLang="zh-CN" dirty="0"/>
                  <a:t>server.</a:t>
                </a:r>
              </a:p>
              <a:p>
                <a:pPr marL="514350" indent="-514350">
                  <a:spcBef>
                    <a:spcPts val="1600"/>
                  </a:spcBef>
                  <a:spcAft>
                    <a:spcPts val="600"/>
                  </a:spcAft>
                  <a:buFont typeface="+mj-lt"/>
                  <a:buAutoNum type="arabicPeriod"/>
                </a:pPr>
                <a:r>
                  <a:rPr lang="en-US" altLang="zh-CN" dirty="0"/>
                  <a:t>Compute</a:t>
                </a:r>
                <a:r>
                  <a:rPr lang="zh-CN" altLang="en-US" dirty="0"/>
                  <a:t> </a:t>
                </a:r>
                <a:r>
                  <a:rPr lang="en-US" altLang="zh-CN" dirty="0"/>
                  <a:t>gradient</a:t>
                </a:r>
                <a:r>
                  <a:rPr lang="zh-CN" altLang="en-US" dirty="0"/>
                  <a:t> </a:t>
                </a:r>
                <a14:m>
                  <m:oMath xmlns:m="http://schemas.openxmlformats.org/officeDocument/2006/math">
                    <m:sSup>
                      <m:sSupPr>
                        <m:ctrlPr>
                          <a:rPr lang="en-US" altLang="zh-CN" b="1" i="1">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i="1">
                            <a:solidFill>
                              <a:srgbClr val="FF0000"/>
                            </a:solidFill>
                            <a:latin typeface="Cambria Math" charset="0"/>
                          </a:rPr>
                          <m:t>𝑖</m:t>
                        </m:r>
                      </m:sup>
                    </m:sSup>
                  </m:oMath>
                </a14:m>
                <a:r>
                  <a:rPr lang="zh-CN" altLang="en-US" dirty="0"/>
                  <a:t> </a:t>
                </a:r>
                <a:r>
                  <a:rPr lang="en-US" altLang="zh-CN" dirty="0"/>
                  <a:t>using</a:t>
                </a:r>
                <a:r>
                  <a:rPr lang="zh-CN" altLang="en-US" dirty="0"/>
                  <a:t> </a:t>
                </a:r>
                <a:r>
                  <a:rPr lang="en-US" altLang="zh-CN" dirty="0"/>
                  <a:t>its</a:t>
                </a:r>
                <a:r>
                  <a:rPr lang="zh-CN" altLang="en-US" dirty="0"/>
                  <a:t> </a:t>
                </a:r>
                <a:r>
                  <a:rPr lang="en-US" altLang="zh-CN" dirty="0"/>
                  <a:t>local</a:t>
                </a:r>
                <a:r>
                  <a:rPr lang="zh-CN" altLang="en-US" dirty="0"/>
                  <a:t> </a:t>
                </a:r>
                <a:r>
                  <a:rPr lang="en-US" altLang="zh-CN" dirty="0"/>
                  <a:t>data</a:t>
                </a:r>
                <a:r>
                  <a:rPr lang="zh-CN" altLang="en-US" dirty="0"/>
                  <a:t> </a:t>
                </a:r>
                <a:r>
                  <a:rPr lang="en-US" altLang="zh-CN" dirty="0"/>
                  <a:t>and</a:t>
                </a:r>
                <a:r>
                  <a:rPr lang="zh-CN" altLang="en-US" dirty="0"/>
                  <a:t> </a:t>
                </a:r>
                <a14:m>
                  <m:oMath xmlns:m="http://schemas.openxmlformats.org/officeDocument/2006/math">
                    <m:r>
                      <a:rPr lang="en-US" altLang="zh-CN" b="1">
                        <a:solidFill>
                          <a:srgbClr val="0070C0"/>
                        </a:solidFill>
                        <a:latin typeface="Cambria Math" charset="0"/>
                      </a:rPr>
                      <m:t>𝐰</m:t>
                    </m:r>
                  </m:oMath>
                </a14:m>
                <a:r>
                  <a:rPr lang="en-US" altLang="zh-CN" dirty="0"/>
                  <a:t>.</a:t>
                </a:r>
                <a:r>
                  <a:rPr lang="zh-CN" altLang="en-US" dirty="0"/>
                  <a:t> </a:t>
                </a:r>
                <a:endParaRPr lang="en-US" altLang="zh-CN" dirty="0"/>
              </a:p>
              <a:p>
                <a:pPr marL="514350" indent="-514350">
                  <a:spcBef>
                    <a:spcPts val="1600"/>
                  </a:spcBef>
                  <a:spcAft>
                    <a:spcPts val="600"/>
                  </a:spcAft>
                  <a:buFont typeface="+mj-lt"/>
                  <a:buAutoNum type="arabicPeriod"/>
                </a:pPr>
                <a:r>
                  <a:rPr lang="en-US" altLang="zh-CN" dirty="0"/>
                  <a:t>Push</a:t>
                </a:r>
                <a:r>
                  <a:rPr lang="zh-CN" altLang="en-US" dirty="0"/>
                  <a:t> </a:t>
                </a:r>
                <a14:m>
                  <m:oMath xmlns:m="http://schemas.openxmlformats.org/officeDocument/2006/math">
                    <m:sSup>
                      <m:sSupPr>
                        <m:ctrlPr>
                          <a:rPr lang="en-US" altLang="zh-CN" b="1" i="1">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i="1">
                            <a:solidFill>
                              <a:srgbClr val="FF0000"/>
                            </a:solidFill>
                            <a:latin typeface="Cambria Math" charset="0"/>
                          </a:rPr>
                          <m:t>𝑖</m:t>
                        </m:r>
                      </m:sup>
                    </m:sSup>
                  </m:oMath>
                </a14:m>
                <a:r>
                  <a:rPr lang="zh-CN" altLang="en-US" dirty="0"/>
                  <a:t> </a:t>
                </a:r>
                <a:r>
                  <a:rPr lang="en-US" altLang="zh-CN" dirty="0"/>
                  <a:t>to</a:t>
                </a:r>
                <a:r>
                  <a:rPr lang="zh-CN" altLang="en-US" dirty="0"/>
                  <a:t> </a:t>
                </a:r>
                <a:r>
                  <a:rPr lang="en-US" altLang="zh-CN" dirty="0"/>
                  <a:t>the</a:t>
                </a:r>
                <a:r>
                  <a:rPr lang="zh-CN" altLang="en-US" dirty="0"/>
                  <a:t> </a:t>
                </a:r>
                <a:r>
                  <a:rPr lang="en-US" altLang="zh-CN" dirty="0"/>
                  <a:t>server.</a:t>
                </a:r>
              </a:p>
            </p:txBody>
          </p:sp>
        </mc:Choice>
        <mc:Fallback xmlns="">
          <p:sp>
            <p:nvSpPr>
              <p:cNvPr id="79" name="Content Placeholder 2"/>
              <p:cNvSpPr>
                <a:spLocks noGrp="1" noRot="1" noChangeAspect="1" noMove="1" noResize="1" noEditPoints="1" noAdjustHandles="1" noChangeArrowheads="1" noChangeShapeType="1" noTextEdit="1"/>
              </p:cNvSpPr>
              <p:nvPr>
                <p:ph idx="1"/>
              </p:nvPr>
            </p:nvSpPr>
            <p:spPr>
              <a:xfrm>
                <a:off x="485775" y="2057398"/>
                <a:ext cx="5314950" cy="2900367"/>
              </a:xfrm>
              <a:blipFill rotWithShape="0">
                <a:blip r:embed="rId3"/>
                <a:stretch>
                  <a:fillRect l="-2408" t="-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00065" y="1271588"/>
                <a:ext cx="4486276" cy="584775"/>
              </a:xfrm>
              <a:prstGeom prst="rect">
                <a:avLst/>
              </a:prstGeom>
              <a:noFill/>
            </p:spPr>
            <p:txBody>
              <a:bodyPr wrap="square" rtlCol="0">
                <a:spAutoFit/>
              </a:bodyPr>
              <a:lstStyle/>
              <a:p>
                <a:r>
                  <a:rPr lang="en-US" altLang="zh-CN" sz="3200" b="1" dirty="0" smtClean="0">
                    <a:solidFill>
                      <a:schemeClr val="accent6">
                        <a:lumMod val="50000"/>
                      </a:schemeClr>
                    </a:solidFill>
                  </a:rPr>
                  <a:t>The</a:t>
                </a:r>
                <a:r>
                  <a:rPr lang="zh-CN" altLang="en-US" sz="3200" b="1" dirty="0" smtClean="0">
                    <a:solidFill>
                      <a:schemeClr val="accent6">
                        <a:lumMod val="50000"/>
                      </a:schemeClr>
                    </a:solidFill>
                  </a:rPr>
                  <a:t> </a:t>
                </a:r>
                <a14:m>
                  <m:oMath xmlns:m="http://schemas.openxmlformats.org/officeDocument/2006/math">
                    <m:r>
                      <a:rPr lang="en-US" altLang="zh-CN" sz="3200" b="1" i="1" smtClean="0">
                        <a:solidFill>
                          <a:schemeClr val="accent6">
                            <a:lumMod val="50000"/>
                          </a:schemeClr>
                        </a:solidFill>
                        <a:latin typeface="Cambria Math" charset="0"/>
                      </a:rPr>
                      <m:t>𝒊</m:t>
                    </m:r>
                  </m:oMath>
                </a14:m>
                <a:r>
                  <a:rPr lang="en-US" altLang="zh-CN" sz="3200" b="1" dirty="0" smtClean="0">
                    <a:solidFill>
                      <a:schemeClr val="accent6">
                        <a:lumMod val="50000"/>
                      </a:schemeClr>
                    </a:solidFill>
                  </a:rPr>
                  <a:t>-</a:t>
                </a:r>
                <a:r>
                  <a:rPr lang="en-US" altLang="zh-CN" sz="3200" b="1" dirty="0" err="1" smtClean="0">
                    <a:solidFill>
                      <a:schemeClr val="accent6">
                        <a:lumMod val="50000"/>
                      </a:schemeClr>
                    </a:solidFill>
                  </a:rPr>
                  <a:t>th</a:t>
                </a:r>
                <a:r>
                  <a:rPr lang="zh-CN" altLang="en-US" sz="3200" b="1" dirty="0" smtClean="0">
                    <a:solidFill>
                      <a:schemeClr val="accent6">
                        <a:lumMod val="50000"/>
                      </a:schemeClr>
                    </a:solidFill>
                  </a:rPr>
                  <a:t> </a:t>
                </a:r>
                <a:r>
                  <a:rPr lang="en-US" altLang="zh-CN" sz="3200" b="1" dirty="0" smtClean="0">
                    <a:solidFill>
                      <a:schemeClr val="accent6">
                        <a:lumMod val="50000"/>
                      </a:schemeClr>
                    </a:solidFill>
                  </a:rPr>
                  <a:t>worker</a:t>
                </a:r>
                <a:r>
                  <a:rPr lang="zh-CN" altLang="en-US" sz="3200" b="1" dirty="0" smtClean="0">
                    <a:solidFill>
                      <a:schemeClr val="accent6">
                        <a:lumMod val="50000"/>
                      </a:schemeClr>
                    </a:solidFill>
                  </a:rPr>
                  <a:t> </a:t>
                </a:r>
                <a:r>
                  <a:rPr lang="en-US" altLang="zh-CN" sz="3200" b="1" dirty="0" smtClean="0">
                    <a:solidFill>
                      <a:schemeClr val="accent6">
                        <a:lumMod val="50000"/>
                      </a:schemeClr>
                    </a:solidFill>
                  </a:rPr>
                  <a:t>repeats:</a:t>
                </a:r>
                <a:endParaRPr lang="en-US" sz="3200" b="1" dirty="0">
                  <a:solidFill>
                    <a:schemeClr val="accent6">
                      <a:lumMod val="50000"/>
                    </a:schemeClr>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00065" y="1271588"/>
                <a:ext cx="4486276" cy="584775"/>
              </a:xfrm>
              <a:prstGeom prst="rect">
                <a:avLst/>
              </a:prstGeom>
              <a:blipFill rotWithShape="0">
                <a:blip r:embed="rId4"/>
                <a:stretch>
                  <a:fillRect l="-3397" t="-12500" b="-34375"/>
                </a:stretch>
              </a:blipFill>
            </p:spPr>
            <p:txBody>
              <a:bodyPr/>
              <a:lstStyle/>
              <a:p>
                <a:r>
                  <a:rPr lang="en-US">
                    <a:noFill/>
                  </a:rPr>
                  <a:t> </a:t>
                </a:r>
              </a:p>
            </p:txBody>
          </p:sp>
        </mc:Fallback>
      </mc:AlternateContent>
      <p:sp>
        <p:nvSpPr>
          <p:cNvPr id="87" name="Rounded Rectangle 86"/>
          <p:cNvSpPr/>
          <p:nvPr/>
        </p:nvSpPr>
        <p:spPr>
          <a:xfrm>
            <a:off x="6391275" y="1171575"/>
            <a:ext cx="5486399" cy="378619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 name="Content Placeholder 2"/>
              <p:cNvSpPr txBox="1">
                <a:spLocks/>
              </p:cNvSpPr>
              <p:nvPr/>
            </p:nvSpPr>
            <p:spPr>
              <a:xfrm>
                <a:off x="6562724" y="2257425"/>
                <a:ext cx="5314950" cy="2700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indent="-514350">
                  <a:spcBef>
                    <a:spcPts val="1600"/>
                  </a:spcBef>
                  <a:spcAft>
                    <a:spcPts val="600"/>
                  </a:spcAft>
                  <a:buFont typeface="+mj-lt"/>
                  <a:buAutoNum type="arabicPeriod"/>
                </a:pPr>
                <a:r>
                  <a:rPr lang="en-US" altLang="zh-CN" dirty="0"/>
                  <a:t>Receive</a:t>
                </a:r>
                <a:r>
                  <a:rPr lang="zh-CN" altLang="en-US" dirty="0"/>
                  <a:t> </a:t>
                </a:r>
                <a:r>
                  <a:rPr lang="en-US" altLang="zh-CN" dirty="0"/>
                  <a:t>gradient</a:t>
                </a:r>
                <a:r>
                  <a:rPr lang="zh-CN" altLang="en-US" dirty="0"/>
                  <a:t> </a:t>
                </a:r>
                <a14:m>
                  <m:oMath xmlns:m="http://schemas.openxmlformats.org/officeDocument/2006/math">
                    <m:sSup>
                      <m:sSupPr>
                        <m:ctrlPr>
                          <a:rPr lang="en-US" altLang="zh-CN" b="1" i="1">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i="1">
                            <a:solidFill>
                              <a:srgbClr val="FF0000"/>
                            </a:solidFill>
                            <a:latin typeface="Cambria Math" charset="0"/>
                          </a:rPr>
                          <m:t>𝑖</m:t>
                        </m:r>
                      </m:sup>
                    </m:sSup>
                  </m:oMath>
                </a14:m>
                <a:r>
                  <a:rPr lang="zh-CN" altLang="en-US" dirty="0"/>
                  <a:t> </a:t>
                </a:r>
                <a:r>
                  <a:rPr lang="en-US" altLang="zh-CN" dirty="0"/>
                  <a:t>from</a:t>
                </a:r>
                <a:r>
                  <a:rPr lang="zh-CN" altLang="en-US" dirty="0"/>
                  <a:t> </a:t>
                </a:r>
                <a:r>
                  <a:rPr lang="en-US" altLang="zh-CN" dirty="0"/>
                  <a:t>a</a:t>
                </a:r>
                <a:r>
                  <a:rPr lang="zh-CN" altLang="en-US" dirty="0"/>
                  <a:t> </a:t>
                </a:r>
                <a:r>
                  <a:rPr lang="en-US" altLang="zh-CN" dirty="0"/>
                  <a:t>worker.</a:t>
                </a:r>
              </a:p>
              <a:p>
                <a:pPr marL="514350" indent="-514350">
                  <a:spcBef>
                    <a:spcPts val="1600"/>
                  </a:spcBef>
                  <a:spcAft>
                    <a:spcPts val="600"/>
                  </a:spcAft>
                  <a:buFont typeface="+mj-lt"/>
                  <a:buAutoNum type="arabicPeriod"/>
                </a:pPr>
                <a:r>
                  <a:rPr lang="en-US" altLang="zh-CN" dirty="0"/>
                  <a:t>Update</a:t>
                </a:r>
                <a:r>
                  <a:rPr lang="zh-CN" altLang="en-US" dirty="0"/>
                  <a:t> </a:t>
                </a:r>
                <a:r>
                  <a:rPr lang="en-US" altLang="zh-CN" dirty="0"/>
                  <a:t>the</a:t>
                </a:r>
                <a:r>
                  <a:rPr lang="zh-CN" altLang="en-US" dirty="0"/>
                  <a:t> </a:t>
                </a:r>
                <a:r>
                  <a:rPr lang="en-US" altLang="zh-CN" dirty="0"/>
                  <a:t>parameters</a:t>
                </a:r>
                <a:r>
                  <a:rPr lang="zh-CN" altLang="en-US" dirty="0"/>
                  <a:t> </a:t>
                </a:r>
                <a:r>
                  <a:rPr lang="en-US" altLang="zh-CN" dirty="0"/>
                  <a:t>by:</a:t>
                </a:r>
              </a:p>
              <a:p>
                <a:pPr marL="0" indent="0" algn="ctr">
                  <a:spcBef>
                    <a:spcPts val="1600"/>
                  </a:spcBef>
                  <a:spcAft>
                    <a:spcPts val="600"/>
                  </a:spcAft>
                  <a:buNone/>
                </a:pPr>
                <a14:m>
                  <m:oMath xmlns:m="http://schemas.openxmlformats.org/officeDocument/2006/math">
                    <m:r>
                      <a:rPr lang="en-US" altLang="zh-CN" b="1">
                        <a:solidFill>
                          <a:schemeClr val="accent5"/>
                        </a:solidFill>
                        <a:latin typeface="Cambria Math" charset="0"/>
                      </a:rPr>
                      <m:t>𝐰</m:t>
                    </m:r>
                    <m:r>
                      <a:rPr lang="en-US" altLang="zh-CN" i="1">
                        <a:latin typeface="Cambria Math" charset="0"/>
                      </a:rPr>
                      <m:t>←</m:t>
                    </m:r>
                    <m:r>
                      <a:rPr lang="en-US" altLang="zh-CN" b="1">
                        <a:solidFill>
                          <a:schemeClr val="accent5"/>
                        </a:solidFill>
                        <a:latin typeface="Cambria Math" charset="0"/>
                      </a:rPr>
                      <m:t>𝐰</m:t>
                    </m:r>
                    <m:r>
                      <a:rPr lang="en-US" altLang="zh-CN" i="1">
                        <a:latin typeface="Cambria Math" charset="0"/>
                      </a:rPr>
                      <m:t>−</m:t>
                    </m:r>
                    <m:r>
                      <a:rPr lang="en-US" altLang="zh-CN" i="1">
                        <a:latin typeface="Cambria Math" charset="0"/>
                      </a:rPr>
                      <m:t>𝛼</m:t>
                    </m:r>
                    <m:r>
                      <a:rPr lang="en-US" altLang="zh-CN" i="1">
                        <a:latin typeface="Cambria Math" charset="0"/>
                      </a:rPr>
                      <m:t>⋅</m:t>
                    </m:r>
                    <m:sSup>
                      <m:sSupPr>
                        <m:ctrlPr>
                          <a:rPr lang="en-US" altLang="zh-CN" b="1" i="1">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i="1">
                            <a:solidFill>
                              <a:srgbClr val="FF0000"/>
                            </a:solidFill>
                            <a:latin typeface="Cambria Math" charset="0"/>
                          </a:rPr>
                          <m:t>𝑖</m:t>
                        </m:r>
                      </m:sup>
                    </m:sSup>
                  </m:oMath>
                </a14:m>
                <a:r>
                  <a:rPr lang="en-US" altLang="zh-CN" dirty="0"/>
                  <a:t>.</a:t>
                </a:r>
              </a:p>
            </p:txBody>
          </p:sp>
        </mc:Choice>
        <mc:Fallback xmlns="">
          <p:sp>
            <p:nvSpPr>
              <p:cNvPr id="106" name="Content Placeholder 2"/>
              <p:cNvSpPr txBox="1">
                <a:spLocks noRot="1" noChangeAspect="1" noMove="1" noResize="1" noEditPoints="1" noAdjustHandles="1" noChangeArrowheads="1" noChangeShapeType="1" noTextEdit="1"/>
              </p:cNvSpPr>
              <p:nvPr/>
            </p:nvSpPr>
            <p:spPr>
              <a:xfrm>
                <a:off x="6562724" y="2257425"/>
                <a:ext cx="5314950" cy="2700340"/>
              </a:xfrm>
              <a:prstGeom prst="rect">
                <a:avLst/>
              </a:prstGeom>
              <a:blipFill rotWithShape="0">
                <a:blip r:embed="rId5"/>
                <a:stretch>
                  <a:fillRect l="-2411" t="-3386"/>
                </a:stretch>
              </a:blipFill>
            </p:spPr>
            <p:txBody>
              <a:bodyPr/>
              <a:lstStyle/>
              <a:p>
                <a:r>
                  <a:rPr lang="en-US">
                    <a:noFill/>
                  </a:rPr>
                  <a:t> </a:t>
                </a:r>
              </a:p>
            </p:txBody>
          </p:sp>
        </mc:Fallback>
      </mc:AlternateContent>
      <p:sp>
        <p:nvSpPr>
          <p:cNvPr id="107" name="TextBox 106"/>
          <p:cNvSpPr txBox="1"/>
          <p:nvPr/>
        </p:nvSpPr>
        <p:spPr>
          <a:xfrm>
            <a:off x="6577014" y="1271588"/>
            <a:ext cx="4486276" cy="584775"/>
          </a:xfrm>
          <a:prstGeom prst="rect">
            <a:avLst/>
          </a:prstGeom>
          <a:noFill/>
        </p:spPr>
        <p:txBody>
          <a:bodyPr wrap="square" rtlCol="0">
            <a:spAutoFit/>
          </a:bodyPr>
          <a:lstStyle/>
          <a:p>
            <a:r>
              <a:rPr lang="en-US" altLang="zh-CN" sz="3200" b="1" dirty="0" smtClean="0">
                <a:solidFill>
                  <a:schemeClr val="accent5">
                    <a:lumMod val="75000"/>
                  </a:schemeClr>
                </a:solidFill>
              </a:rPr>
              <a:t>The</a:t>
            </a:r>
            <a:r>
              <a:rPr lang="zh-CN" altLang="en-US" sz="3200" b="1" dirty="0" smtClean="0">
                <a:solidFill>
                  <a:schemeClr val="accent5">
                    <a:lumMod val="75000"/>
                  </a:schemeClr>
                </a:solidFill>
              </a:rPr>
              <a:t> </a:t>
            </a:r>
            <a:r>
              <a:rPr lang="en-US" altLang="zh-CN" sz="3200" b="1" dirty="0" smtClean="0">
                <a:solidFill>
                  <a:schemeClr val="accent5">
                    <a:lumMod val="75000"/>
                  </a:schemeClr>
                </a:solidFill>
              </a:rPr>
              <a:t>server</a:t>
            </a:r>
            <a:r>
              <a:rPr lang="zh-CN" altLang="en-US" sz="3200" b="1" dirty="0" smtClean="0">
                <a:solidFill>
                  <a:schemeClr val="accent5">
                    <a:lumMod val="75000"/>
                  </a:schemeClr>
                </a:solidFill>
              </a:rPr>
              <a:t> </a:t>
            </a:r>
            <a:r>
              <a:rPr lang="en-US" altLang="zh-CN" sz="3200" b="1" dirty="0" smtClean="0">
                <a:solidFill>
                  <a:schemeClr val="accent5">
                    <a:lumMod val="75000"/>
                  </a:schemeClr>
                </a:solidFill>
              </a:rPr>
              <a:t>performs:</a:t>
            </a:r>
            <a:endParaRPr lang="en-US" sz="3200" b="1" dirty="0">
              <a:solidFill>
                <a:schemeClr val="accent5">
                  <a:lumMod val="75000"/>
                </a:schemeClr>
              </a:solidFill>
            </a:endParaRPr>
          </a:p>
        </p:txBody>
      </p:sp>
      <p:sp>
        <p:nvSpPr>
          <p:cNvPr id="2" name="TextBox 1"/>
          <p:cNvSpPr txBox="1"/>
          <p:nvPr/>
        </p:nvSpPr>
        <p:spPr>
          <a:xfrm>
            <a:off x="5986464" y="1028698"/>
            <a:ext cx="6029325" cy="4143375"/>
          </a:xfrm>
          <a:prstGeom prst="rect">
            <a:avLst/>
          </a:prstGeom>
          <a:solidFill>
            <a:schemeClr val="bg1">
              <a:alpha val="64000"/>
            </a:schemeClr>
          </a:solidFill>
        </p:spPr>
        <p:txBody>
          <a:bodyPr wrap="square" rtlCol="0">
            <a:spAutoFit/>
          </a:bodyPr>
          <a:lstStyle/>
          <a:p>
            <a:endParaRPr lang="en-US"/>
          </a:p>
        </p:txBody>
      </p:sp>
      <p:sp>
        <p:nvSpPr>
          <p:cNvPr id="4" name="Right Arrow 3"/>
          <p:cNvSpPr/>
          <p:nvPr/>
        </p:nvSpPr>
        <p:spPr>
          <a:xfrm>
            <a:off x="32084" y="2057398"/>
            <a:ext cx="500065" cy="445170"/>
          </a:xfrm>
          <a:prstGeom prst="rightArrow">
            <a:avLst/>
          </a:prstGeom>
          <a:solidFill>
            <a:srgbClr val="C00000"/>
          </a:solidFill>
          <a:ln>
            <a:noFill/>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2084" y="3100386"/>
            <a:ext cx="500065" cy="445170"/>
          </a:xfrm>
          <a:prstGeom prst="rightArrow">
            <a:avLst/>
          </a:prstGeom>
          <a:solidFill>
            <a:srgbClr val="C00000"/>
          </a:solidFill>
          <a:ln>
            <a:noFill/>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2084" y="4143374"/>
            <a:ext cx="500065" cy="445170"/>
          </a:xfrm>
          <a:prstGeom prst="rightArrow">
            <a:avLst/>
          </a:prstGeom>
          <a:solidFill>
            <a:srgbClr val="C00000"/>
          </a:solidFill>
          <a:ln>
            <a:noFill/>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68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1000"/>
                                        <p:tgtEl>
                                          <p:spTgt spid="4"/>
                                        </p:tgtEl>
                                      </p:cBhvr>
                                    </p:animEffect>
                                  </p:childTnLst>
                                </p:cTn>
                              </p:par>
                            </p:childTnLst>
                          </p:cTn>
                        </p:par>
                        <p:par>
                          <p:cTn id="13" fill="hold">
                            <p:stCondLst>
                              <p:cond delay="1000"/>
                            </p:stCondLst>
                            <p:childTnLst>
                              <p:par>
                                <p:cTn id="14" presetID="35" presetClass="emph" presetSubtype="0" fill="hold" grpId="1" nodeType="afterEffect">
                                  <p:stCondLst>
                                    <p:cond delay="0"/>
                                  </p:stCondLst>
                                  <p:childTnLst>
                                    <p:anim calcmode="discrete" valueType="str">
                                      <p:cBhvr>
                                        <p:cTn id="15" dur="750" fill="hold"/>
                                        <p:tgtEl>
                                          <p:spTgt spid="4"/>
                                        </p:tgtEl>
                                        <p:attrNameLst>
                                          <p:attrName>style.visibility</p:attrName>
                                        </p:attrNameLst>
                                      </p:cBhvr>
                                      <p:tavLst>
                                        <p:tav tm="0">
                                          <p:val>
                                            <p:strVal val="hidden"/>
                                          </p:val>
                                        </p:tav>
                                        <p:tav tm="50000">
                                          <p:val>
                                            <p:strVal val="visible"/>
                                          </p:val>
                                        </p:tav>
                                      </p:tavLst>
                                    </p:anim>
                                  </p:childTnLst>
                                </p:cTn>
                              </p:par>
                            </p:childTnLst>
                          </p:cTn>
                        </p:par>
                        <p:par>
                          <p:cTn id="16" fill="hold">
                            <p:stCondLst>
                              <p:cond delay="1750"/>
                            </p:stCondLst>
                            <p:childTnLst>
                              <p:par>
                                <p:cTn id="17" presetID="35" presetClass="emph" presetSubtype="0" fill="hold" grpId="2" nodeType="afterEffect">
                                  <p:stCondLst>
                                    <p:cond delay="0"/>
                                  </p:stCondLst>
                                  <p:childTnLst>
                                    <p:anim calcmode="discrete" valueType="str">
                                      <p:cBhvr>
                                        <p:cTn id="18" dur="750" fill="hold"/>
                                        <p:tgtEl>
                                          <p:spTgt spid="4"/>
                                        </p:tgtEl>
                                        <p:attrNameLst>
                                          <p:attrName>style.visibility</p:attrName>
                                        </p:attrNameLst>
                                      </p:cBhvr>
                                      <p:tavLst>
                                        <p:tav tm="0">
                                          <p:val>
                                            <p:strVal val="hidden"/>
                                          </p:val>
                                        </p:tav>
                                        <p:tav tm="50000">
                                          <p:val>
                                            <p:strVal val="visible"/>
                                          </p:val>
                                        </p:tav>
                                      </p:tavLst>
                                    </p:anim>
                                  </p:childTnLst>
                                </p:cTn>
                              </p:par>
                            </p:childTnLst>
                          </p:cTn>
                        </p:par>
                        <p:par>
                          <p:cTn id="19" fill="hold">
                            <p:stCondLst>
                              <p:cond delay="2500"/>
                            </p:stCondLst>
                            <p:childTnLst>
                              <p:par>
                                <p:cTn id="20" presetID="35" presetClass="emph" presetSubtype="0" fill="hold" grpId="3" nodeType="afterEffect">
                                  <p:stCondLst>
                                    <p:cond delay="0"/>
                                  </p:stCondLst>
                                  <p:childTnLst>
                                    <p:anim calcmode="discrete" valueType="str">
                                      <p:cBhvr>
                                        <p:cTn id="21" dur="75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grpId="4" nodeType="clickEffect">
                                  <p:stCondLst>
                                    <p:cond delay="0"/>
                                  </p:stCondLst>
                                  <p:childTnLst>
                                    <p:animEffect transition="out" filter="dissolv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1000"/>
                                        <p:tgtEl>
                                          <p:spTgt spid="12"/>
                                        </p:tgtEl>
                                      </p:cBhvr>
                                    </p:animEffect>
                                  </p:childTnLst>
                                </p:cTn>
                              </p:par>
                            </p:childTnLst>
                          </p:cTn>
                        </p:par>
                        <p:par>
                          <p:cTn id="31" fill="hold">
                            <p:stCondLst>
                              <p:cond delay="1500"/>
                            </p:stCondLst>
                            <p:childTnLst>
                              <p:par>
                                <p:cTn id="32" presetID="35" presetClass="emph" presetSubtype="0" fill="hold" grpId="1" nodeType="afterEffect">
                                  <p:stCondLst>
                                    <p:cond delay="0"/>
                                  </p:stCondLst>
                                  <p:childTnLst>
                                    <p:anim calcmode="discrete" valueType="str">
                                      <p:cBhvr>
                                        <p:cTn id="33" dur="750" fill="hold"/>
                                        <p:tgtEl>
                                          <p:spTgt spid="12"/>
                                        </p:tgtEl>
                                        <p:attrNameLst>
                                          <p:attrName>style.visibility</p:attrName>
                                        </p:attrNameLst>
                                      </p:cBhvr>
                                      <p:tavLst>
                                        <p:tav tm="0">
                                          <p:val>
                                            <p:strVal val="hidden"/>
                                          </p:val>
                                        </p:tav>
                                        <p:tav tm="50000">
                                          <p:val>
                                            <p:strVal val="visible"/>
                                          </p:val>
                                        </p:tav>
                                      </p:tavLst>
                                    </p:anim>
                                  </p:childTnLst>
                                </p:cTn>
                              </p:par>
                            </p:childTnLst>
                          </p:cTn>
                        </p:par>
                        <p:par>
                          <p:cTn id="34" fill="hold">
                            <p:stCondLst>
                              <p:cond delay="2250"/>
                            </p:stCondLst>
                            <p:childTnLst>
                              <p:par>
                                <p:cTn id="35" presetID="35" presetClass="emph" presetSubtype="0" fill="hold" grpId="2" nodeType="afterEffect">
                                  <p:stCondLst>
                                    <p:cond delay="0"/>
                                  </p:stCondLst>
                                  <p:childTnLst>
                                    <p:anim calcmode="discrete" valueType="str">
                                      <p:cBhvr>
                                        <p:cTn id="36" dur="750" fill="hold"/>
                                        <p:tgtEl>
                                          <p:spTgt spid="12"/>
                                        </p:tgtEl>
                                        <p:attrNameLst>
                                          <p:attrName>style.visibility</p:attrName>
                                        </p:attrNameLst>
                                      </p:cBhvr>
                                      <p:tavLst>
                                        <p:tav tm="0">
                                          <p:val>
                                            <p:strVal val="hidden"/>
                                          </p:val>
                                        </p:tav>
                                        <p:tav tm="50000">
                                          <p:val>
                                            <p:strVal val="visible"/>
                                          </p:val>
                                        </p:tav>
                                      </p:tavLst>
                                    </p:anim>
                                  </p:childTnLst>
                                </p:cTn>
                              </p:par>
                            </p:childTnLst>
                          </p:cTn>
                        </p:par>
                        <p:par>
                          <p:cTn id="37" fill="hold">
                            <p:stCondLst>
                              <p:cond delay="3000"/>
                            </p:stCondLst>
                            <p:childTnLst>
                              <p:par>
                                <p:cTn id="38" presetID="35" presetClass="emph" presetSubtype="0" fill="hold" grpId="3" nodeType="afterEffect">
                                  <p:stCondLst>
                                    <p:cond delay="0"/>
                                  </p:stCondLst>
                                  <p:childTnLst>
                                    <p:anim calcmode="discrete" valueType="str">
                                      <p:cBhvr>
                                        <p:cTn id="39" dur="75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grpId="4" nodeType="clickEffect">
                                  <p:stCondLst>
                                    <p:cond delay="0"/>
                                  </p:stCondLst>
                                  <p:childTnLst>
                                    <p:animEffect transition="out" filter="dissolv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1000"/>
                                        <p:tgtEl>
                                          <p:spTgt spid="13"/>
                                        </p:tgtEl>
                                      </p:cBhvr>
                                    </p:animEffect>
                                  </p:childTnLst>
                                </p:cTn>
                              </p:par>
                            </p:childTnLst>
                          </p:cTn>
                        </p:par>
                        <p:par>
                          <p:cTn id="49" fill="hold">
                            <p:stCondLst>
                              <p:cond delay="1500"/>
                            </p:stCondLst>
                            <p:childTnLst>
                              <p:par>
                                <p:cTn id="50" presetID="35" presetClass="emph" presetSubtype="0" fill="hold" grpId="1" nodeType="afterEffect">
                                  <p:stCondLst>
                                    <p:cond delay="0"/>
                                  </p:stCondLst>
                                  <p:childTnLst>
                                    <p:anim calcmode="discrete" valueType="str">
                                      <p:cBhvr>
                                        <p:cTn id="51" dur="750" fill="hold"/>
                                        <p:tgtEl>
                                          <p:spTgt spid="13"/>
                                        </p:tgtEl>
                                        <p:attrNameLst>
                                          <p:attrName>style.visibility</p:attrName>
                                        </p:attrNameLst>
                                      </p:cBhvr>
                                      <p:tavLst>
                                        <p:tav tm="0">
                                          <p:val>
                                            <p:strVal val="hidden"/>
                                          </p:val>
                                        </p:tav>
                                        <p:tav tm="50000">
                                          <p:val>
                                            <p:strVal val="visible"/>
                                          </p:val>
                                        </p:tav>
                                      </p:tavLst>
                                    </p:anim>
                                  </p:childTnLst>
                                </p:cTn>
                              </p:par>
                            </p:childTnLst>
                          </p:cTn>
                        </p:par>
                        <p:par>
                          <p:cTn id="52" fill="hold">
                            <p:stCondLst>
                              <p:cond delay="2250"/>
                            </p:stCondLst>
                            <p:childTnLst>
                              <p:par>
                                <p:cTn id="53" presetID="35" presetClass="emph" presetSubtype="0" fill="hold" grpId="2" nodeType="afterEffect">
                                  <p:stCondLst>
                                    <p:cond delay="0"/>
                                  </p:stCondLst>
                                  <p:childTnLst>
                                    <p:anim calcmode="discrete" valueType="str">
                                      <p:cBhvr>
                                        <p:cTn id="54" dur="750" fill="hold"/>
                                        <p:tgtEl>
                                          <p:spTgt spid="13"/>
                                        </p:tgtEl>
                                        <p:attrNameLst>
                                          <p:attrName>style.visibility</p:attrName>
                                        </p:attrNameLst>
                                      </p:cBhvr>
                                      <p:tavLst>
                                        <p:tav tm="0">
                                          <p:val>
                                            <p:strVal val="hidden"/>
                                          </p:val>
                                        </p:tav>
                                        <p:tav tm="50000">
                                          <p:val>
                                            <p:strVal val="visible"/>
                                          </p:val>
                                        </p:tav>
                                      </p:tavLst>
                                    </p:anim>
                                  </p:childTnLst>
                                </p:cTn>
                              </p:par>
                            </p:childTnLst>
                          </p:cTn>
                        </p:par>
                        <p:par>
                          <p:cTn id="55" fill="hold">
                            <p:stCondLst>
                              <p:cond delay="3000"/>
                            </p:stCondLst>
                            <p:childTnLst>
                              <p:par>
                                <p:cTn id="56" presetID="35" presetClass="emph" presetSubtype="0" fill="hold" grpId="3" nodeType="afterEffect">
                                  <p:stCondLst>
                                    <p:cond delay="0"/>
                                  </p:stCondLst>
                                  <p:childTnLst>
                                    <p:anim calcmode="discrete" valueType="str">
                                      <p:cBhvr>
                                        <p:cTn id="57" dur="75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4" grpId="1" animBg="1"/>
      <p:bldP spid="4" grpId="2" animBg="1"/>
      <p:bldP spid="4" grpId="3" animBg="1"/>
      <p:bldP spid="4" grpId="4" animBg="1"/>
      <p:bldP spid="12" grpId="0" animBg="1"/>
      <p:bldP spid="12" grpId="1" animBg="1"/>
      <p:bldP spid="12" grpId="2" animBg="1"/>
      <p:bldP spid="12" grpId="3" animBg="1"/>
      <p:bldP spid="12" grpId="4" animBg="1"/>
      <p:bldP spid="13" grpId="0" animBg="1"/>
      <p:bldP spid="13" grpId="1" animBg="1"/>
      <p:bldP spid="13" grpId="2" animBg="1"/>
      <p:bldP spid="13"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latin typeface="Lucida Bright" panose="02040602050505020304" pitchFamily="18" charset="0"/>
              </a:rPr>
              <a:t>A</a:t>
            </a:r>
            <a:r>
              <a:rPr lang="en-US" altLang="zh-CN" sz="3600" b="1" dirty="0" smtClean="0">
                <a:latin typeface="Lucida Bright" panose="02040602050505020304" pitchFamily="18" charset="0"/>
              </a:rPr>
              <a:t>synchronous</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Gradient</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Descent</a:t>
            </a:r>
            <a:endParaRPr lang="en-US" sz="3600" dirty="0"/>
          </a:p>
        </p:txBody>
      </p:sp>
      <p:sp>
        <p:nvSpPr>
          <p:cNvPr id="71" name="Rounded Rectangle 70"/>
          <p:cNvSpPr/>
          <p:nvPr/>
        </p:nvSpPr>
        <p:spPr>
          <a:xfrm>
            <a:off x="314326" y="1171575"/>
            <a:ext cx="5486399" cy="37861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Content Placeholder 2"/>
              <p:cNvSpPr>
                <a:spLocks noGrp="1"/>
              </p:cNvSpPr>
              <p:nvPr>
                <p:ph idx="1"/>
              </p:nvPr>
            </p:nvSpPr>
            <p:spPr>
              <a:xfrm>
                <a:off x="485775" y="2057398"/>
                <a:ext cx="5314950" cy="2900367"/>
              </a:xfrm>
            </p:spPr>
            <p:txBody>
              <a:bodyPr/>
              <a:lstStyle/>
              <a:p>
                <a:pPr marL="514350" indent="-514350">
                  <a:spcBef>
                    <a:spcPts val="1600"/>
                  </a:spcBef>
                  <a:spcAft>
                    <a:spcPts val="600"/>
                  </a:spcAft>
                  <a:buFont typeface="+mj-lt"/>
                  <a:buAutoNum type="arabicPeriod"/>
                </a:pPr>
                <a:r>
                  <a:rPr lang="en-US" altLang="zh-CN" dirty="0"/>
                  <a:t>Pull</a:t>
                </a:r>
                <a:r>
                  <a:rPr lang="zh-CN" altLang="en-US" dirty="0"/>
                  <a:t> </a:t>
                </a:r>
                <a:r>
                  <a:rPr lang="en-US" altLang="zh-CN" dirty="0"/>
                  <a:t>the</a:t>
                </a:r>
                <a:r>
                  <a:rPr lang="zh-CN" altLang="en-US" dirty="0"/>
                  <a:t> </a:t>
                </a:r>
                <a:r>
                  <a:rPr lang="en-US" altLang="zh-CN" dirty="0"/>
                  <a:t>up-to-date</a:t>
                </a:r>
                <a:r>
                  <a:rPr lang="zh-CN" altLang="en-US" dirty="0"/>
                  <a:t> </a:t>
                </a:r>
                <a:r>
                  <a:rPr lang="en-US" altLang="zh-CN" dirty="0"/>
                  <a:t>model</a:t>
                </a:r>
                <a:r>
                  <a:rPr lang="zh-CN" altLang="en-US" dirty="0"/>
                  <a:t> </a:t>
                </a:r>
                <a:r>
                  <a:rPr lang="en-US" altLang="zh-CN" dirty="0"/>
                  <a:t>parameters</a:t>
                </a:r>
                <a:r>
                  <a:rPr lang="zh-CN" altLang="en-US" dirty="0"/>
                  <a:t> </a:t>
                </a:r>
                <a14:m>
                  <m:oMath xmlns:m="http://schemas.openxmlformats.org/officeDocument/2006/math">
                    <m:r>
                      <a:rPr lang="en-US" altLang="zh-CN" b="1">
                        <a:solidFill>
                          <a:srgbClr val="0070C0"/>
                        </a:solidFill>
                        <a:latin typeface="Cambria Math" charset="0"/>
                      </a:rPr>
                      <m:t>𝐰</m:t>
                    </m:r>
                  </m:oMath>
                </a14:m>
                <a:r>
                  <a:rPr lang="zh-CN" altLang="en-US" dirty="0"/>
                  <a:t> </a:t>
                </a:r>
                <a:r>
                  <a:rPr lang="en-US" altLang="zh-CN" dirty="0"/>
                  <a:t>from</a:t>
                </a:r>
                <a:r>
                  <a:rPr lang="zh-CN" altLang="en-US" dirty="0"/>
                  <a:t> </a:t>
                </a:r>
                <a:r>
                  <a:rPr lang="en-US" altLang="zh-CN" dirty="0"/>
                  <a:t>the</a:t>
                </a:r>
                <a:r>
                  <a:rPr lang="zh-CN" altLang="en-US" dirty="0"/>
                  <a:t> </a:t>
                </a:r>
                <a:r>
                  <a:rPr lang="en-US" altLang="zh-CN" dirty="0"/>
                  <a:t>server.</a:t>
                </a:r>
              </a:p>
              <a:p>
                <a:pPr marL="514350" indent="-514350">
                  <a:spcBef>
                    <a:spcPts val="1600"/>
                  </a:spcBef>
                  <a:spcAft>
                    <a:spcPts val="600"/>
                  </a:spcAft>
                  <a:buFont typeface="+mj-lt"/>
                  <a:buAutoNum type="arabicPeriod"/>
                </a:pPr>
                <a:r>
                  <a:rPr lang="en-US" altLang="zh-CN" dirty="0"/>
                  <a:t>Compute</a:t>
                </a:r>
                <a:r>
                  <a:rPr lang="zh-CN" altLang="en-US" dirty="0"/>
                  <a:t> </a:t>
                </a:r>
                <a:r>
                  <a:rPr lang="en-US" altLang="zh-CN" dirty="0"/>
                  <a:t>gradient</a:t>
                </a:r>
                <a:r>
                  <a:rPr lang="zh-CN" altLang="en-US" dirty="0"/>
                  <a:t> </a:t>
                </a:r>
                <a14:m>
                  <m:oMath xmlns:m="http://schemas.openxmlformats.org/officeDocument/2006/math">
                    <m:sSup>
                      <m:sSupPr>
                        <m:ctrlPr>
                          <a:rPr lang="en-US" altLang="zh-CN" b="1" i="1">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i="1">
                            <a:solidFill>
                              <a:srgbClr val="FF0000"/>
                            </a:solidFill>
                            <a:latin typeface="Cambria Math" charset="0"/>
                          </a:rPr>
                          <m:t>𝑖</m:t>
                        </m:r>
                      </m:sup>
                    </m:sSup>
                  </m:oMath>
                </a14:m>
                <a:r>
                  <a:rPr lang="zh-CN" altLang="en-US" dirty="0"/>
                  <a:t> </a:t>
                </a:r>
                <a:r>
                  <a:rPr lang="en-US" altLang="zh-CN" dirty="0"/>
                  <a:t>using</a:t>
                </a:r>
                <a:r>
                  <a:rPr lang="zh-CN" altLang="en-US" dirty="0"/>
                  <a:t> </a:t>
                </a:r>
                <a:r>
                  <a:rPr lang="en-US" altLang="zh-CN" dirty="0"/>
                  <a:t>its</a:t>
                </a:r>
                <a:r>
                  <a:rPr lang="zh-CN" altLang="en-US" dirty="0"/>
                  <a:t> </a:t>
                </a:r>
                <a:r>
                  <a:rPr lang="en-US" altLang="zh-CN" dirty="0"/>
                  <a:t>local</a:t>
                </a:r>
                <a:r>
                  <a:rPr lang="zh-CN" altLang="en-US" dirty="0"/>
                  <a:t> </a:t>
                </a:r>
                <a:r>
                  <a:rPr lang="en-US" altLang="zh-CN" dirty="0"/>
                  <a:t>data</a:t>
                </a:r>
                <a:r>
                  <a:rPr lang="zh-CN" altLang="en-US" dirty="0"/>
                  <a:t> </a:t>
                </a:r>
                <a:r>
                  <a:rPr lang="en-US" altLang="zh-CN" dirty="0"/>
                  <a:t>and</a:t>
                </a:r>
                <a:r>
                  <a:rPr lang="zh-CN" altLang="en-US" dirty="0"/>
                  <a:t> </a:t>
                </a:r>
                <a14:m>
                  <m:oMath xmlns:m="http://schemas.openxmlformats.org/officeDocument/2006/math">
                    <m:r>
                      <a:rPr lang="en-US" altLang="zh-CN" b="1">
                        <a:solidFill>
                          <a:srgbClr val="0070C0"/>
                        </a:solidFill>
                        <a:latin typeface="Cambria Math" charset="0"/>
                      </a:rPr>
                      <m:t>𝐰</m:t>
                    </m:r>
                  </m:oMath>
                </a14:m>
                <a:r>
                  <a:rPr lang="en-US" altLang="zh-CN" dirty="0"/>
                  <a:t>.</a:t>
                </a:r>
                <a:r>
                  <a:rPr lang="zh-CN" altLang="en-US" dirty="0"/>
                  <a:t> </a:t>
                </a:r>
                <a:endParaRPr lang="en-US" altLang="zh-CN" dirty="0"/>
              </a:p>
              <a:p>
                <a:pPr marL="514350" indent="-514350">
                  <a:spcBef>
                    <a:spcPts val="1600"/>
                  </a:spcBef>
                  <a:spcAft>
                    <a:spcPts val="600"/>
                  </a:spcAft>
                  <a:buFont typeface="+mj-lt"/>
                  <a:buAutoNum type="arabicPeriod"/>
                </a:pPr>
                <a:r>
                  <a:rPr lang="en-US" altLang="zh-CN" dirty="0"/>
                  <a:t>Push</a:t>
                </a:r>
                <a:r>
                  <a:rPr lang="zh-CN" altLang="en-US" dirty="0"/>
                  <a:t> </a:t>
                </a:r>
                <a14:m>
                  <m:oMath xmlns:m="http://schemas.openxmlformats.org/officeDocument/2006/math">
                    <m:sSup>
                      <m:sSupPr>
                        <m:ctrlPr>
                          <a:rPr lang="en-US" altLang="zh-CN" b="1" i="1">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i="1">
                            <a:solidFill>
                              <a:srgbClr val="FF0000"/>
                            </a:solidFill>
                            <a:latin typeface="Cambria Math" charset="0"/>
                          </a:rPr>
                          <m:t>𝑖</m:t>
                        </m:r>
                      </m:sup>
                    </m:sSup>
                  </m:oMath>
                </a14:m>
                <a:r>
                  <a:rPr lang="zh-CN" altLang="en-US" dirty="0"/>
                  <a:t> </a:t>
                </a:r>
                <a:r>
                  <a:rPr lang="en-US" altLang="zh-CN" dirty="0"/>
                  <a:t>to</a:t>
                </a:r>
                <a:r>
                  <a:rPr lang="zh-CN" altLang="en-US" dirty="0"/>
                  <a:t> </a:t>
                </a:r>
                <a:r>
                  <a:rPr lang="en-US" altLang="zh-CN" dirty="0"/>
                  <a:t>the</a:t>
                </a:r>
                <a:r>
                  <a:rPr lang="zh-CN" altLang="en-US" dirty="0"/>
                  <a:t> </a:t>
                </a:r>
                <a:r>
                  <a:rPr lang="en-US" altLang="zh-CN" dirty="0"/>
                  <a:t>server.</a:t>
                </a:r>
              </a:p>
            </p:txBody>
          </p:sp>
        </mc:Choice>
        <mc:Fallback xmlns="">
          <p:sp>
            <p:nvSpPr>
              <p:cNvPr id="79" name="Content Placeholder 2"/>
              <p:cNvSpPr>
                <a:spLocks noGrp="1" noRot="1" noChangeAspect="1" noMove="1" noResize="1" noEditPoints="1" noAdjustHandles="1" noChangeArrowheads="1" noChangeShapeType="1" noTextEdit="1"/>
              </p:cNvSpPr>
              <p:nvPr>
                <p:ph idx="1"/>
              </p:nvPr>
            </p:nvSpPr>
            <p:spPr>
              <a:xfrm>
                <a:off x="485775" y="2057398"/>
                <a:ext cx="5314950" cy="2900367"/>
              </a:xfrm>
              <a:blipFill rotWithShape="0">
                <a:blip r:embed="rId3"/>
                <a:stretch>
                  <a:fillRect l="-2408" t="-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00065" y="1271588"/>
                <a:ext cx="4486276" cy="584775"/>
              </a:xfrm>
              <a:prstGeom prst="rect">
                <a:avLst/>
              </a:prstGeom>
              <a:noFill/>
            </p:spPr>
            <p:txBody>
              <a:bodyPr wrap="square" rtlCol="0">
                <a:spAutoFit/>
              </a:bodyPr>
              <a:lstStyle/>
              <a:p>
                <a:r>
                  <a:rPr lang="en-US" altLang="zh-CN" sz="3200" b="1" dirty="0" smtClean="0">
                    <a:solidFill>
                      <a:schemeClr val="accent6">
                        <a:lumMod val="50000"/>
                      </a:schemeClr>
                    </a:solidFill>
                  </a:rPr>
                  <a:t>The</a:t>
                </a:r>
                <a:r>
                  <a:rPr lang="zh-CN" altLang="en-US" sz="3200" b="1" dirty="0" smtClean="0">
                    <a:solidFill>
                      <a:schemeClr val="accent6">
                        <a:lumMod val="50000"/>
                      </a:schemeClr>
                    </a:solidFill>
                  </a:rPr>
                  <a:t> </a:t>
                </a:r>
                <a14:m>
                  <m:oMath xmlns:m="http://schemas.openxmlformats.org/officeDocument/2006/math">
                    <m:r>
                      <a:rPr lang="en-US" altLang="zh-CN" sz="3200" b="1" i="1" smtClean="0">
                        <a:solidFill>
                          <a:schemeClr val="accent6">
                            <a:lumMod val="50000"/>
                          </a:schemeClr>
                        </a:solidFill>
                        <a:latin typeface="Cambria Math" charset="0"/>
                      </a:rPr>
                      <m:t>𝒊</m:t>
                    </m:r>
                  </m:oMath>
                </a14:m>
                <a:r>
                  <a:rPr lang="en-US" altLang="zh-CN" sz="3200" b="1" dirty="0" smtClean="0">
                    <a:solidFill>
                      <a:schemeClr val="accent6">
                        <a:lumMod val="50000"/>
                      </a:schemeClr>
                    </a:solidFill>
                  </a:rPr>
                  <a:t>-</a:t>
                </a:r>
                <a:r>
                  <a:rPr lang="en-US" altLang="zh-CN" sz="3200" b="1" dirty="0" err="1" smtClean="0">
                    <a:solidFill>
                      <a:schemeClr val="accent6">
                        <a:lumMod val="50000"/>
                      </a:schemeClr>
                    </a:solidFill>
                  </a:rPr>
                  <a:t>th</a:t>
                </a:r>
                <a:r>
                  <a:rPr lang="zh-CN" altLang="en-US" sz="3200" b="1" dirty="0" smtClean="0">
                    <a:solidFill>
                      <a:schemeClr val="accent6">
                        <a:lumMod val="50000"/>
                      </a:schemeClr>
                    </a:solidFill>
                  </a:rPr>
                  <a:t> </a:t>
                </a:r>
                <a:r>
                  <a:rPr lang="en-US" altLang="zh-CN" sz="3200" b="1" dirty="0" smtClean="0">
                    <a:solidFill>
                      <a:schemeClr val="accent6">
                        <a:lumMod val="50000"/>
                      </a:schemeClr>
                    </a:solidFill>
                  </a:rPr>
                  <a:t>worker</a:t>
                </a:r>
                <a:r>
                  <a:rPr lang="zh-CN" altLang="en-US" sz="3200" b="1" dirty="0" smtClean="0">
                    <a:solidFill>
                      <a:schemeClr val="accent6">
                        <a:lumMod val="50000"/>
                      </a:schemeClr>
                    </a:solidFill>
                  </a:rPr>
                  <a:t> </a:t>
                </a:r>
                <a:r>
                  <a:rPr lang="en-US" altLang="zh-CN" sz="3200" b="1" dirty="0" smtClean="0">
                    <a:solidFill>
                      <a:schemeClr val="accent6">
                        <a:lumMod val="50000"/>
                      </a:schemeClr>
                    </a:solidFill>
                  </a:rPr>
                  <a:t>repeats:</a:t>
                </a:r>
                <a:endParaRPr lang="en-US" sz="3200" b="1" dirty="0">
                  <a:solidFill>
                    <a:schemeClr val="accent6">
                      <a:lumMod val="50000"/>
                    </a:schemeClr>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00065" y="1271588"/>
                <a:ext cx="4486276" cy="584775"/>
              </a:xfrm>
              <a:prstGeom prst="rect">
                <a:avLst/>
              </a:prstGeom>
              <a:blipFill rotWithShape="0">
                <a:blip r:embed="rId4"/>
                <a:stretch>
                  <a:fillRect l="-3397" t="-12500" b="-34375"/>
                </a:stretch>
              </a:blipFill>
            </p:spPr>
            <p:txBody>
              <a:bodyPr/>
              <a:lstStyle/>
              <a:p>
                <a:r>
                  <a:rPr lang="en-US">
                    <a:noFill/>
                  </a:rPr>
                  <a:t> </a:t>
                </a:r>
              </a:p>
            </p:txBody>
          </p:sp>
        </mc:Fallback>
      </mc:AlternateContent>
      <p:sp>
        <p:nvSpPr>
          <p:cNvPr id="87" name="Rounded Rectangle 86"/>
          <p:cNvSpPr/>
          <p:nvPr/>
        </p:nvSpPr>
        <p:spPr>
          <a:xfrm>
            <a:off x="6391275" y="1171575"/>
            <a:ext cx="5486399" cy="378619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 name="Content Placeholder 2"/>
              <p:cNvSpPr txBox="1">
                <a:spLocks/>
              </p:cNvSpPr>
              <p:nvPr/>
            </p:nvSpPr>
            <p:spPr>
              <a:xfrm>
                <a:off x="6562724" y="2257425"/>
                <a:ext cx="5314950" cy="2700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indent="-514350">
                  <a:spcBef>
                    <a:spcPts val="1600"/>
                  </a:spcBef>
                  <a:spcAft>
                    <a:spcPts val="600"/>
                  </a:spcAft>
                  <a:buFont typeface="+mj-lt"/>
                  <a:buAutoNum type="arabicPeriod"/>
                </a:pPr>
                <a:r>
                  <a:rPr lang="en-US" altLang="zh-CN" dirty="0"/>
                  <a:t>Receive</a:t>
                </a:r>
                <a:r>
                  <a:rPr lang="zh-CN" altLang="en-US" dirty="0"/>
                  <a:t> </a:t>
                </a:r>
                <a:r>
                  <a:rPr lang="en-US" altLang="zh-CN" dirty="0"/>
                  <a:t>gradient</a:t>
                </a:r>
                <a:r>
                  <a:rPr lang="zh-CN" altLang="en-US" dirty="0"/>
                  <a:t> </a:t>
                </a:r>
                <a14:m>
                  <m:oMath xmlns:m="http://schemas.openxmlformats.org/officeDocument/2006/math">
                    <m:sSup>
                      <m:sSupPr>
                        <m:ctrlPr>
                          <a:rPr lang="en-US" altLang="zh-CN" b="1" i="1">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i="1">
                            <a:solidFill>
                              <a:srgbClr val="FF0000"/>
                            </a:solidFill>
                            <a:latin typeface="Cambria Math" charset="0"/>
                          </a:rPr>
                          <m:t>𝑖</m:t>
                        </m:r>
                      </m:sup>
                    </m:sSup>
                  </m:oMath>
                </a14:m>
                <a:r>
                  <a:rPr lang="zh-CN" altLang="en-US" dirty="0"/>
                  <a:t> </a:t>
                </a:r>
                <a:r>
                  <a:rPr lang="en-US" altLang="zh-CN" dirty="0"/>
                  <a:t>from</a:t>
                </a:r>
                <a:r>
                  <a:rPr lang="zh-CN" altLang="en-US" dirty="0"/>
                  <a:t> </a:t>
                </a:r>
                <a:r>
                  <a:rPr lang="en-US" altLang="zh-CN" dirty="0"/>
                  <a:t>a</a:t>
                </a:r>
                <a:r>
                  <a:rPr lang="zh-CN" altLang="en-US" dirty="0"/>
                  <a:t> </a:t>
                </a:r>
                <a:r>
                  <a:rPr lang="en-US" altLang="zh-CN" dirty="0"/>
                  <a:t>worker.</a:t>
                </a:r>
              </a:p>
              <a:p>
                <a:pPr marL="514350" indent="-514350">
                  <a:spcBef>
                    <a:spcPts val="1600"/>
                  </a:spcBef>
                  <a:spcAft>
                    <a:spcPts val="600"/>
                  </a:spcAft>
                  <a:buFont typeface="+mj-lt"/>
                  <a:buAutoNum type="arabicPeriod"/>
                </a:pPr>
                <a:r>
                  <a:rPr lang="en-US" altLang="zh-CN" dirty="0"/>
                  <a:t>Update</a:t>
                </a:r>
                <a:r>
                  <a:rPr lang="zh-CN" altLang="en-US" dirty="0"/>
                  <a:t> </a:t>
                </a:r>
                <a:r>
                  <a:rPr lang="en-US" altLang="zh-CN" dirty="0"/>
                  <a:t>the</a:t>
                </a:r>
                <a:r>
                  <a:rPr lang="zh-CN" altLang="en-US" dirty="0"/>
                  <a:t> </a:t>
                </a:r>
                <a:r>
                  <a:rPr lang="en-US" altLang="zh-CN" dirty="0"/>
                  <a:t>parameters</a:t>
                </a:r>
                <a:r>
                  <a:rPr lang="zh-CN" altLang="en-US" dirty="0"/>
                  <a:t> </a:t>
                </a:r>
                <a:r>
                  <a:rPr lang="en-US" altLang="zh-CN" dirty="0"/>
                  <a:t>by:</a:t>
                </a:r>
              </a:p>
              <a:p>
                <a:pPr marL="0" indent="0" algn="ctr">
                  <a:spcBef>
                    <a:spcPts val="1600"/>
                  </a:spcBef>
                  <a:spcAft>
                    <a:spcPts val="600"/>
                  </a:spcAft>
                  <a:buNone/>
                </a:pPr>
                <a14:m>
                  <m:oMath xmlns:m="http://schemas.openxmlformats.org/officeDocument/2006/math">
                    <m:r>
                      <a:rPr lang="en-US" altLang="zh-CN" b="1">
                        <a:solidFill>
                          <a:schemeClr val="accent5"/>
                        </a:solidFill>
                        <a:latin typeface="Cambria Math" charset="0"/>
                      </a:rPr>
                      <m:t>𝐰</m:t>
                    </m:r>
                    <m:r>
                      <a:rPr lang="en-US" altLang="zh-CN" i="1">
                        <a:latin typeface="Cambria Math" charset="0"/>
                      </a:rPr>
                      <m:t>←</m:t>
                    </m:r>
                    <m:r>
                      <a:rPr lang="en-US" altLang="zh-CN" b="1">
                        <a:solidFill>
                          <a:schemeClr val="accent5"/>
                        </a:solidFill>
                        <a:latin typeface="Cambria Math" charset="0"/>
                      </a:rPr>
                      <m:t>𝐰</m:t>
                    </m:r>
                    <m:r>
                      <a:rPr lang="en-US" altLang="zh-CN" i="1">
                        <a:latin typeface="Cambria Math" charset="0"/>
                      </a:rPr>
                      <m:t>−</m:t>
                    </m:r>
                    <m:r>
                      <a:rPr lang="en-US" altLang="zh-CN" i="1">
                        <a:latin typeface="Cambria Math" charset="0"/>
                      </a:rPr>
                      <m:t>𝛼</m:t>
                    </m:r>
                    <m:r>
                      <a:rPr lang="en-US" altLang="zh-CN" i="1">
                        <a:latin typeface="Cambria Math" charset="0"/>
                      </a:rPr>
                      <m:t>⋅</m:t>
                    </m:r>
                    <m:sSup>
                      <m:sSupPr>
                        <m:ctrlPr>
                          <a:rPr lang="en-US" altLang="zh-CN" b="1" i="1">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i="1">
                            <a:solidFill>
                              <a:srgbClr val="FF0000"/>
                            </a:solidFill>
                            <a:latin typeface="Cambria Math" charset="0"/>
                          </a:rPr>
                          <m:t>𝑖</m:t>
                        </m:r>
                      </m:sup>
                    </m:sSup>
                  </m:oMath>
                </a14:m>
                <a:r>
                  <a:rPr lang="en-US" altLang="zh-CN" dirty="0"/>
                  <a:t>.</a:t>
                </a:r>
              </a:p>
            </p:txBody>
          </p:sp>
        </mc:Choice>
        <mc:Fallback xmlns="">
          <p:sp>
            <p:nvSpPr>
              <p:cNvPr id="106" name="Content Placeholder 2"/>
              <p:cNvSpPr txBox="1">
                <a:spLocks noRot="1" noChangeAspect="1" noMove="1" noResize="1" noEditPoints="1" noAdjustHandles="1" noChangeArrowheads="1" noChangeShapeType="1" noTextEdit="1"/>
              </p:cNvSpPr>
              <p:nvPr/>
            </p:nvSpPr>
            <p:spPr>
              <a:xfrm>
                <a:off x="6562724" y="2257425"/>
                <a:ext cx="5314950" cy="2700340"/>
              </a:xfrm>
              <a:prstGeom prst="rect">
                <a:avLst/>
              </a:prstGeom>
              <a:blipFill rotWithShape="0">
                <a:blip r:embed="rId5"/>
                <a:stretch>
                  <a:fillRect l="-2411" t="-3386"/>
                </a:stretch>
              </a:blipFill>
            </p:spPr>
            <p:txBody>
              <a:bodyPr/>
              <a:lstStyle/>
              <a:p>
                <a:r>
                  <a:rPr lang="en-US">
                    <a:noFill/>
                  </a:rPr>
                  <a:t> </a:t>
                </a:r>
              </a:p>
            </p:txBody>
          </p:sp>
        </mc:Fallback>
      </mc:AlternateContent>
      <p:sp>
        <p:nvSpPr>
          <p:cNvPr id="107" name="TextBox 106"/>
          <p:cNvSpPr txBox="1"/>
          <p:nvPr/>
        </p:nvSpPr>
        <p:spPr>
          <a:xfrm>
            <a:off x="6577014" y="1271588"/>
            <a:ext cx="4486276" cy="584775"/>
          </a:xfrm>
          <a:prstGeom prst="rect">
            <a:avLst/>
          </a:prstGeom>
          <a:noFill/>
        </p:spPr>
        <p:txBody>
          <a:bodyPr wrap="square" rtlCol="0">
            <a:spAutoFit/>
          </a:bodyPr>
          <a:lstStyle/>
          <a:p>
            <a:r>
              <a:rPr lang="en-US" altLang="zh-CN" sz="3200" b="1" dirty="0" smtClean="0">
                <a:solidFill>
                  <a:schemeClr val="accent5">
                    <a:lumMod val="75000"/>
                  </a:schemeClr>
                </a:solidFill>
              </a:rPr>
              <a:t>The</a:t>
            </a:r>
            <a:r>
              <a:rPr lang="zh-CN" altLang="en-US" sz="3200" b="1" dirty="0" smtClean="0">
                <a:solidFill>
                  <a:schemeClr val="accent5">
                    <a:lumMod val="75000"/>
                  </a:schemeClr>
                </a:solidFill>
              </a:rPr>
              <a:t> </a:t>
            </a:r>
            <a:r>
              <a:rPr lang="en-US" altLang="zh-CN" sz="3200" b="1" dirty="0" smtClean="0">
                <a:solidFill>
                  <a:schemeClr val="accent5">
                    <a:lumMod val="75000"/>
                  </a:schemeClr>
                </a:solidFill>
              </a:rPr>
              <a:t>server</a:t>
            </a:r>
            <a:r>
              <a:rPr lang="zh-CN" altLang="en-US" sz="3200" b="1" dirty="0" smtClean="0">
                <a:solidFill>
                  <a:schemeClr val="accent5">
                    <a:lumMod val="75000"/>
                  </a:schemeClr>
                </a:solidFill>
              </a:rPr>
              <a:t> </a:t>
            </a:r>
            <a:r>
              <a:rPr lang="en-US" altLang="zh-CN" sz="3200" b="1" dirty="0" smtClean="0">
                <a:solidFill>
                  <a:schemeClr val="accent5">
                    <a:lumMod val="75000"/>
                  </a:schemeClr>
                </a:solidFill>
              </a:rPr>
              <a:t>performs:</a:t>
            </a:r>
            <a:endParaRPr lang="en-US" sz="3200" b="1" dirty="0">
              <a:solidFill>
                <a:schemeClr val="accent5">
                  <a:lumMod val="75000"/>
                </a:schemeClr>
              </a:solidFill>
            </a:endParaRPr>
          </a:p>
        </p:txBody>
      </p:sp>
      <p:sp>
        <p:nvSpPr>
          <p:cNvPr id="10" name="TextBox 9"/>
          <p:cNvSpPr txBox="1"/>
          <p:nvPr/>
        </p:nvSpPr>
        <p:spPr>
          <a:xfrm>
            <a:off x="128587" y="1073942"/>
            <a:ext cx="6029325" cy="4143375"/>
          </a:xfrm>
          <a:prstGeom prst="rect">
            <a:avLst/>
          </a:prstGeom>
          <a:solidFill>
            <a:schemeClr val="bg1">
              <a:alpha val="64000"/>
            </a:schemeClr>
          </a:solidFill>
        </p:spPr>
        <p:txBody>
          <a:bodyPr wrap="square" rtlCol="0">
            <a:spAutoFit/>
          </a:bodyPr>
          <a:lstStyle/>
          <a:p>
            <a:endParaRPr lang="en-US"/>
          </a:p>
        </p:txBody>
      </p:sp>
      <p:sp>
        <p:nvSpPr>
          <p:cNvPr id="11" name="Right Arrow 10"/>
          <p:cNvSpPr/>
          <p:nvPr/>
        </p:nvSpPr>
        <p:spPr>
          <a:xfrm>
            <a:off x="6079328" y="2257425"/>
            <a:ext cx="500065" cy="445170"/>
          </a:xfrm>
          <a:prstGeom prst="rightArrow">
            <a:avLst/>
          </a:prstGeom>
          <a:solidFill>
            <a:srgbClr val="C00000"/>
          </a:solidFill>
          <a:ln>
            <a:noFill/>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079328" y="3300413"/>
            <a:ext cx="500065" cy="445170"/>
          </a:xfrm>
          <a:prstGeom prst="rightArrow">
            <a:avLst/>
          </a:prstGeom>
          <a:solidFill>
            <a:srgbClr val="C00000"/>
          </a:solidFill>
          <a:ln>
            <a:noFill/>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50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par>
                          <p:cTn id="8" fill="hold">
                            <p:stCondLst>
                              <p:cond delay="1000"/>
                            </p:stCondLst>
                            <p:childTnLst>
                              <p:par>
                                <p:cTn id="9" presetID="35" presetClass="emph" presetSubtype="0" fill="hold" grpId="1" nodeType="afterEffect">
                                  <p:stCondLst>
                                    <p:cond delay="0"/>
                                  </p:stCondLst>
                                  <p:childTnLst>
                                    <p:anim calcmode="discrete" valueType="str">
                                      <p:cBhvr>
                                        <p:cTn id="10" dur="750" fill="hold"/>
                                        <p:tgtEl>
                                          <p:spTgt spid="11"/>
                                        </p:tgtEl>
                                        <p:attrNameLst>
                                          <p:attrName>style.visibility</p:attrName>
                                        </p:attrNameLst>
                                      </p:cBhvr>
                                      <p:tavLst>
                                        <p:tav tm="0">
                                          <p:val>
                                            <p:strVal val="hidden"/>
                                          </p:val>
                                        </p:tav>
                                        <p:tav tm="50000">
                                          <p:val>
                                            <p:strVal val="visible"/>
                                          </p:val>
                                        </p:tav>
                                      </p:tavLst>
                                    </p:anim>
                                  </p:childTnLst>
                                </p:cTn>
                              </p:par>
                            </p:childTnLst>
                          </p:cTn>
                        </p:par>
                        <p:par>
                          <p:cTn id="11" fill="hold">
                            <p:stCondLst>
                              <p:cond delay="1750"/>
                            </p:stCondLst>
                            <p:childTnLst>
                              <p:par>
                                <p:cTn id="12" presetID="35" presetClass="emph" presetSubtype="0" fill="hold" grpId="2" nodeType="afterEffect">
                                  <p:stCondLst>
                                    <p:cond delay="0"/>
                                  </p:stCondLst>
                                  <p:childTnLst>
                                    <p:anim calcmode="discrete" valueType="str">
                                      <p:cBhvr>
                                        <p:cTn id="13" dur="750" fill="hold"/>
                                        <p:tgtEl>
                                          <p:spTgt spid="11"/>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35" presetClass="emph" presetSubtype="0" fill="hold" grpId="3" nodeType="afterEffect">
                                  <p:stCondLst>
                                    <p:cond delay="0"/>
                                  </p:stCondLst>
                                  <p:childTnLst>
                                    <p:anim calcmode="discrete" valueType="str">
                                      <p:cBhvr>
                                        <p:cTn id="16" dur="75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4" nodeType="clickEffect">
                                  <p:stCondLst>
                                    <p:cond delay="0"/>
                                  </p:stCondLst>
                                  <p:childTnLst>
                                    <p:animEffect transition="out" filter="dissolv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1000"/>
                                        <p:tgtEl>
                                          <p:spTgt spid="12"/>
                                        </p:tgtEl>
                                      </p:cBhvr>
                                    </p:animEffect>
                                  </p:childTnLst>
                                </p:cTn>
                              </p:par>
                            </p:childTnLst>
                          </p:cTn>
                        </p:par>
                        <p:par>
                          <p:cTn id="26" fill="hold">
                            <p:stCondLst>
                              <p:cond delay="1500"/>
                            </p:stCondLst>
                            <p:childTnLst>
                              <p:par>
                                <p:cTn id="27" presetID="35" presetClass="emph" presetSubtype="0" fill="hold" grpId="1" nodeType="afterEffect">
                                  <p:stCondLst>
                                    <p:cond delay="0"/>
                                  </p:stCondLst>
                                  <p:childTnLst>
                                    <p:anim calcmode="discrete" valueType="str">
                                      <p:cBhvr>
                                        <p:cTn id="28" dur="750" fill="hold"/>
                                        <p:tgtEl>
                                          <p:spTgt spid="12"/>
                                        </p:tgtEl>
                                        <p:attrNameLst>
                                          <p:attrName>style.visibility</p:attrName>
                                        </p:attrNameLst>
                                      </p:cBhvr>
                                      <p:tavLst>
                                        <p:tav tm="0">
                                          <p:val>
                                            <p:strVal val="hidden"/>
                                          </p:val>
                                        </p:tav>
                                        <p:tav tm="50000">
                                          <p:val>
                                            <p:strVal val="visible"/>
                                          </p:val>
                                        </p:tav>
                                      </p:tavLst>
                                    </p:anim>
                                  </p:childTnLst>
                                </p:cTn>
                              </p:par>
                            </p:childTnLst>
                          </p:cTn>
                        </p:par>
                        <p:par>
                          <p:cTn id="29" fill="hold">
                            <p:stCondLst>
                              <p:cond delay="2250"/>
                            </p:stCondLst>
                            <p:childTnLst>
                              <p:par>
                                <p:cTn id="30" presetID="35" presetClass="emph" presetSubtype="0" fill="hold" grpId="2" nodeType="afterEffect">
                                  <p:stCondLst>
                                    <p:cond delay="0"/>
                                  </p:stCondLst>
                                  <p:childTnLst>
                                    <p:anim calcmode="discrete" valueType="str">
                                      <p:cBhvr>
                                        <p:cTn id="31" dur="750" fill="hold"/>
                                        <p:tgtEl>
                                          <p:spTgt spid="12"/>
                                        </p:tgtEl>
                                        <p:attrNameLst>
                                          <p:attrName>style.visibility</p:attrName>
                                        </p:attrNameLst>
                                      </p:cBhvr>
                                      <p:tavLst>
                                        <p:tav tm="0">
                                          <p:val>
                                            <p:strVal val="hidden"/>
                                          </p:val>
                                        </p:tav>
                                        <p:tav tm="50000">
                                          <p:val>
                                            <p:strVal val="visible"/>
                                          </p:val>
                                        </p:tav>
                                      </p:tavLst>
                                    </p:anim>
                                  </p:childTnLst>
                                </p:cTn>
                              </p:par>
                            </p:childTnLst>
                          </p:cTn>
                        </p:par>
                        <p:par>
                          <p:cTn id="32" fill="hold">
                            <p:stCondLst>
                              <p:cond delay="3000"/>
                            </p:stCondLst>
                            <p:childTnLst>
                              <p:par>
                                <p:cTn id="33" presetID="35" presetClass="emph" presetSubtype="0" fill="hold" grpId="3" nodeType="afterEffect">
                                  <p:stCondLst>
                                    <p:cond delay="0"/>
                                  </p:stCondLst>
                                  <p:childTnLst>
                                    <p:anim calcmode="discrete" valueType="str">
                                      <p:cBhvr>
                                        <p:cTn id="34" dur="75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grpId="4" nodeType="clickEffect">
                                  <p:stCondLst>
                                    <p:cond delay="0"/>
                                  </p:stCondLst>
                                  <p:childTnLst>
                                    <p:animEffect transition="out" filter="dissolv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1" grpId="3" animBg="1"/>
      <p:bldP spid="11" grpId="4" animBg="1"/>
      <p:bldP spid="12" grpId="0" animBg="1"/>
      <p:bldP spid="12" grpId="1" animBg="1"/>
      <p:bldP spid="12" grpId="2" animBg="1"/>
      <p:bldP spid="12" grpId="3" animBg="1"/>
      <p:bldP spid="12" grpId="4"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latin typeface="Lucida Bright" panose="02040602050505020304" pitchFamily="18" charset="0"/>
              </a:rPr>
              <a:t>A</a:t>
            </a:r>
            <a:r>
              <a:rPr lang="en-US" altLang="zh-CN" sz="3600" b="1" dirty="0" smtClean="0">
                <a:latin typeface="Lucida Bright" panose="02040602050505020304" pitchFamily="18" charset="0"/>
              </a:rPr>
              <a:t>synchronous</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Gradient</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Descent</a:t>
            </a:r>
            <a:endParaRPr lang="en-US" sz="3600" dirty="0"/>
          </a:p>
        </p:txBody>
      </p:sp>
      <p:sp>
        <p:nvSpPr>
          <p:cNvPr id="71" name="Rounded Rectangle 70"/>
          <p:cNvSpPr/>
          <p:nvPr/>
        </p:nvSpPr>
        <p:spPr>
          <a:xfrm>
            <a:off x="314326" y="1171575"/>
            <a:ext cx="5486399" cy="378619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Content Placeholder 2"/>
              <p:cNvSpPr>
                <a:spLocks noGrp="1"/>
              </p:cNvSpPr>
              <p:nvPr>
                <p:ph idx="1"/>
              </p:nvPr>
            </p:nvSpPr>
            <p:spPr>
              <a:xfrm>
                <a:off x="485775" y="2057398"/>
                <a:ext cx="5314950" cy="2900367"/>
              </a:xfrm>
            </p:spPr>
            <p:txBody>
              <a:bodyPr/>
              <a:lstStyle/>
              <a:p>
                <a:pPr marL="514350" indent="-514350">
                  <a:spcBef>
                    <a:spcPts val="1600"/>
                  </a:spcBef>
                  <a:spcAft>
                    <a:spcPts val="600"/>
                  </a:spcAft>
                  <a:buFont typeface="+mj-lt"/>
                  <a:buAutoNum type="arabicPeriod"/>
                </a:pPr>
                <a:r>
                  <a:rPr lang="en-US" altLang="zh-CN" dirty="0"/>
                  <a:t>Pull</a:t>
                </a:r>
                <a:r>
                  <a:rPr lang="zh-CN" altLang="en-US" dirty="0"/>
                  <a:t> </a:t>
                </a:r>
                <a:r>
                  <a:rPr lang="en-US" altLang="zh-CN" dirty="0"/>
                  <a:t>the</a:t>
                </a:r>
                <a:r>
                  <a:rPr lang="zh-CN" altLang="en-US" dirty="0"/>
                  <a:t> </a:t>
                </a:r>
                <a:r>
                  <a:rPr lang="en-US" altLang="zh-CN" dirty="0"/>
                  <a:t>up-to-date</a:t>
                </a:r>
                <a:r>
                  <a:rPr lang="zh-CN" altLang="en-US" dirty="0"/>
                  <a:t> </a:t>
                </a:r>
                <a:r>
                  <a:rPr lang="en-US" altLang="zh-CN" dirty="0"/>
                  <a:t>model</a:t>
                </a:r>
                <a:r>
                  <a:rPr lang="zh-CN" altLang="en-US" dirty="0"/>
                  <a:t> </a:t>
                </a:r>
                <a:r>
                  <a:rPr lang="en-US" altLang="zh-CN" dirty="0"/>
                  <a:t>parameters</a:t>
                </a:r>
                <a:r>
                  <a:rPr lang="zh-CN" altLang="en-US" dirty="0"/>
                  <a:t> </a:t>
                </a:r>
                <a14:m>
                  <m:oMath xmlns:m="http://schemas.openxmlformats.org/officeDocument/2006/math">
                    <m:r>
                      <a:rPr lang="en-US" altLang="zh-CN" b="1">
                        <a:solidFill>
                          <a:srgbClr val="0070C0"/>
                        </a:solidFill>
                        <a:latin typeface="Cambria Math" charset="0"/>
                      </a:rPr>
                      <m:t>𝐰</m:t>
                    </m:r>
                  </m:oMath>
                </a14:m>
                <a:r>
                  <a:rPr lang="zh-CN" altLang="en-US" dirty="0"/>
                  <a:t> </a:t>
                </a:r>
                <a:r>
                  <a:rPr lang="en-US" altLang="zh-CN" dirty="0"/>
                  <a:t>from</a:t>
                </a:r>
                <a:r>
                  <a:rPr lang="zh-CN" altLang="en-US" dirty="0"/>
                  <a:t> </a:t>
                </a:r>
                <a:r>
                  <a:rPr lang="en-US" altLang="zh-CN" dirty="0"/>
                  <a:t>the</a:t>
                </a:r>
                <a:r>
                  <a:rPr lang="zh-CN" altLang="en-US" dirty="0"/>
                  <a:t> </a:t>
                </a:r>
                <a:r>
                  <a:rPr lang="en-US" altLang="zh-CN" dirty="0"/>
                  <a:t>server.</a:t>
                </a:r>
              </a:p>
              <a:p>
                <a:pPr marL="514350" indent="-514350">
                  <a:spcBef>
                    <a:spcPts val="1600"/>
                  </a:spcBef>
                  <a:spcAft>
                    <a:spcPts val="600"/>
                  </a:spcAft>
                  <a:buFont typeface="+mj-lt"/>
                  <a:buAutoNum type="arabicPeriod"/>
                </a:pPr>
                <a:r>
                  <a:rPr lang="en-US" altLang="zh-CN" dirty="0"/>
                  <a:t>Compute</a:t>
                </a:r>
                <a:r>
                  <a:rPr lang="zh-CN" altLang="en-US" dirty="0"/>
                  <a:t> </a:t>
                </a:r>
                <a:r>
                  <a:rPr lang="en-US" altLang="zh-CN" dirty="0"/>
                  <a:t>gradient</a:t>
                </a:r>
                <a:r>
                  <a:rPr lang="zh-CN" altLang="en-US" dirty="0"/>
                  <a:t> </a:t>
                </a:r>
                <a14:m>
                  <m:oMath xmlns:m="http://schemas.openxmlformats.org/officeDocument/2006/math">
                    <m:sSup>
                      <m:sSupPr>
                        <m:ctrlPr>
                          <a:rPr lang="en-US" altLang="zh-CN" b="1" i="1">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i="1">
                            <a:solidFill>
                              <a:srgbClr val="FF0000"/>
                            </a:solidFill>
                            <a:latin typeface="Cambria Math" charset="0"/>
                          </a:rPr>
                          <m:t>𝑖</m:t>
                        </m:r>
                      </m:sup>
                    </m:sSup>
                  </m:oMath>
                </a14:m>
                <a:r>
                  <a:rPr lang="zh-CN" altLang="en-US" dirty="0"/>
                  <a:t> </a:t>
                </a:r>
                <a:r>
                  <a:rPr lang="en-US" altLang="zh-CN" dirty="0"/>
                  <a:t>using</a:t>
                </a:r>
                <a:r>
                  <a:rPr lang="zh-CN" altLang="en-US" dirty="0"/>
                  <a:t> </a:t>
                </a:r>
                <a:r>
                  <a:rPr lang="en-US" altLang="zh-CN" dirty="0"/>
                  <a:t>its</a:t>
                </a:r>
                <a:r>
                  <a:rPr lang="zh-CN" altLang="en-US" dirty="0"/>
                  <a:t> </a:t>
                </a:r>
                <a:r>
                  <a:rPr lang="en-US" altLang="zh-CN" dirty="0"/>
                  <a:t>local</a:t>
                </a:r>
                <a:r>
                  <a:rPr lang="zh-CN" altLang="en-US" dirty="0"/>
                  <a:t> </a:t>
                </a:r>
                <a:r>
                  <a:rPr lang="en-US" altLang="zh-CN" dirty="0"/>
                  <a:t>data</a:t>
                </a:r>
                <a:r>
                  <a:rPr lang="zh-CN" altLang="en-US" dirty="0"/>
                  <a:t> </a:t>
                </a:r>
                <a:r>
                  <a:rPr lang="en-US" altLang="zh-CN" dirty="0"/>
                  <a:t>and</a:t>
                </a:r>
                <a:r>
                  <a:rPr lang="zh-CN" altLang="en-US" dirty="0"/>
                  <a:t> </a:t>
                </a:r>
                <a14:m>
                  <m:oMath xmlns:m="http://schemas.openxmlformats.org/officeDocument/2006/math">
                    <m:r>
                      <a:rPr lang="en-US" altLang="zh-CN" b="1">
                        <a:solidFill>
                          <a:srgbClr val="0070C0"/>
                        </a:solidFill>
                        <a:latin typeface="Cambria Math" charset="0"/>
                      </a:rPr>
                      <m:t>𝐰</m:t>
                    </m:r>
                  </m:oMath>
                </a14:m>
                <a:r>
                  <a:rPr lang="en-US" altLang="zh-CN" dirty="0"/>
                  <a:t>.</a:t>
                </a:r>
                <a:r>
                  <a:rPr lang="zh-CN" altLang="en-US" dirty="0"/>
                  <a:t> </a:t>
                </a:r>
                <a:endParaRPr lang="en-US" altLang="zh-CN" dirty="0"/>
              </a:p>
              <a:p>
                <a:pPr marL="514350" indent="-514350">
                  <a:spcBef>
                    <a:spcPts val="1600"/>
                  </a:spcBef>
                  <a:spcAft>
                    <a:spcPts val="600"/>
                  </a:spcAft>
                  <a:buFont typeface="+mj-lt"/>
                  <a:buAutoNum type="arabicPeriod"/>
                </a:pPr>
                <a:r>
                  <a:rPr lang="en-US" altLang="zh-CN" dirty="0"/>
                  <a:t>Push</a:t>
                </a:r>
                <a:r>
                  <a:rPr lang="zh-CN" altLang="en-US" dirty="0"/>
                  <a:t> </a:t>
                </a:r>
                <a14:m>
                  <m:oMath xmlns:m="http://schemas.openxmlformats.org/officeDocument/2006/math">
                    <m:sSup>
                      <m:sSupPr>
                        <m:ctrlPr>
                          <a:rPr lang="en-US" altLang="zh-CN" b="1" i="1">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i="1">
                            <a:solidFill>
                              <a:srgbClr val="FF0000"/>
                            </a:solidFill>
                            <a:latin typeface="Cambria Math" charset="0"/>
                          </a:rPr>
                          <m:t>𝑖</m:t>
                        </m:r>
                      </m:sup>
                    </m:sSup>
                  </m:oMath>
                </a14:m>
                <a:r>
                  <a:rPr lang="zh-CN" altLang="en-US" dirty="0"/>
                  <a:t> </a:t>
                </a:r>
                <a:r>
                  <a:rPr lang="en-US" altLang="zh-CN" dirty="0"/>
                  <a:t>to</a:t>
                </a:r>
                <a:r>
                  <a:rPr lang="zh-CN" altLang="en-US" dirty="0"/>
                  <a:t> </a:t>
                </a:r>
                <a:r>
                  <a:rPr lang="en-US" altLang="zh-CN" dirty="0"/>
                  <a:t>the</a:t>
                </a:r>
                <a:r>
                  <a:rPr lang="zh-CN" altLang="en-US" dirty="0"/>
                  <a:t> </a:t>
                </a:r>
                <a:r>
                  <a:rPr lang="en-US" altLang="zh-CN" dirty="0"/>
                  <a:t>server.</a:t>
                </a:r>
              </a:p>
            </p:txBody>
          </p:sp>
        </mc:Choice>
        <mc:Fallback xmlns="">
          <p:sp>
            <p:nvSpPr>
              <p:cNvPr id="79" name="Content Placeholder 2"/>
              <p:cNvSpPr>
                <a:spLocks noGrp="1" noRot="1" noChangeAspect="1" noMove="1" noResize="1" noEditPoints="1" noAdjustHandles="1" noChangeArrowheads="1" noChangeShapeType="1" noTextEdit="1"/>
              </p:cNvSpPr>
              <p:nvPr>
                <p:ph idx="1"/>
              </p:nvPr>
            </p:nvSpPr>
            <p:spPr>
              <a:xfrm>
                <a:off x="485775" y="2057398"/>
                <a:ext cx="5314950" cy="2900367"/>
              </a:xfrm>
              <a:blipFill rotWithShape="0">
                <a:blip r:embed="rId3"/>
                <a:stretch>
                  <a:fillRect l="-2408" t="-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00065" y="1271588"/>
                <a:ext cx="4486276" cy="584775"/>
              </a:xfrm>
              <a:prstGeom prst="rect">
                <a:avLst/>
              </a:prstGeom>
              <a:noFill/>
            </p:spPr>
            <p:txBody>
              <a:bodyPr wrap="square" rtlCol="0">
                <a:spAutoFit/>
              </a:bodyPr>
              <a:lstStyle/>
              <a:p>
                <a:r>
                  <a:rPr lang="en-US" altLang="zh-CN" sz="3200" b="1" dirty="0" smtClean="0">
                    <a:solidFill>
                      <a:schemeClr val="accent6">
                        <a:lumMod val="50000"/>
                      </a:schemeClr>
                    </a:solidFill>
                  </a:rPr>
                  <a:t>The</a:t>
                </a:r>
                <a:r>
                  <a:rPr lang="zh-CN" altLang="en-US" sz="3200" b="1" dirty="0" smtClean="0">
                    <a:solidFill>
                      <a:schemeClr val="accent6">
                        <a:lumMod val="50000"/>
                      </a:schemeClr>
                    </a:solidFill>
                  </a:rPr>
                  <a:t> </a:t>
                </a:r>
                <a14:m>
                  <m:oMath xmlns:m="http://schemas.openxmlformats.org/officeDocument/2006/math">
                    <m:r>
                      <a:rPr lang="en-US" altLang="zh-CN" sz="3200" b="1" i="1" smtClean="0">
                        <a:solidFill>
                          <a:schemeClr val="accent6">
                            <a:lumMod val="50000"/>
                          </a:schemeClr>
                        </a:solidFill>
                        <a:latin typeface="Cambria Math" charset="0"/>
                      </a:rPr>
                      <m:t>𝒊</m:t>
                    </m:r>
                  </m:oMath>
                </a14:m>
                <a:r>
                  <a:rPr lang="en-US" altLang="zh-CN" sz="3200" b="1" dirty="0" smtClean="0">
                    <a:solidFill>
                      <a:schemeClr val="accent6">
                        <a:lumMod val="50000"/>
                      </a:schemeClr>
                    </a:solidFill>
                  </a:rPr>
                  <a:t>-</a:t>
                </a:r>
                <a:r>
                  <a:rPr lang="en-US" altLang="zh-CN" sz="3200" b="1" dirty="0" err="1" smtClean="0">
                    <a:solidFill>
                      <a:schemeClr val="accent6">
                        <a:lumMod val="50000"/>
                      </a:schemeClr>
                    </a:solidFill>
                  </a:rPr>
                  <a:t>th</a:t>
                </a:r>
                <a:r>
                  <a:rPr lang="zh-CN" altLang="en-US" sz="3200" b="1" dirty="0" smtClean="0">
                    <a:solidFill>
                      <a:schemeClr val="accent6">
                        <a:lumMod val="50000"/>
                      </a:schemeClr>
                    </a:solidFill>
                  </a:rPr>
                  <a:t> </a:t>
                </a:r>
                <a:r>
                  <a:rPr lang="en-US" altLang="zh-CN" sz="3200" b="1" dirty="0" smtClean="0">
                    <a:solidFill>
                      <a:schemeClr val="accent6">
                        <a:lumMod val="50000"/>
                      </a:schemeClr>
                    </a:solidFill>
                  </a:rPr>
                  <a:t>worker</a:t>
                </a:r>
                <a:r>
                  <a:rPr lang="zh-CN" altLang="en-US" sz="3200" b="1" dirty="0" smtClean="0">
                    <a:solidFill>
                      <a:schemeClr val="accent6">
                        <a:lumMod val="50000"/>
                      </a:schemeClr>
                    </a:solidFill>
                  </a:rPr>
                  <a:t> </a:t>
                </a:r>
                <a:r>
                  <a:rPr lang="en-US" altLang="zh-CN" sz="3200" b="1" dirty="0" smtClean="0">
                    <a:solidFill>
                      <a:schemeClr val="accent6">
                        <a:lumMod val="50000"/>
                      </a:schemeClr>
                    </a:solidFill>
                  </a:rPr>
                  <a:t>repeats:</a:t>
                </a:r>
                <a:endParaRPr lang="en-US" sz="3200" b="1" dirty="0">
                  <a:solidFill>
                    <a:schemeClr val="accent6">
                      <a:lumMod val="50000"/>
                    </a:schemeClr>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00065" y="1271588"/>
                <a:ext cx="4486276" cy="584775"/>
              </a:xfrm>
              <a:prstGeom prst="rect">
                <a:avLst/>
              </a:prstGeom>
              <a:blipFill rotWithShape="0">
                <a:blip r:embed="rId4"/>
                <a:stretch>
                  <a:fillRect l="-3397" t="-12500" b="-34375"/>
                </a:stretch>
              </a:blipFill>
            </p:spPr>
            <p:txBody>
              <a:bodyPr/>
              <a:lstStyle/>
              <a:p>
                <a:r>
                  <a:rPr lang="en-US">
                    <a:noFill/>
                  </a:rPr>
                  <a:t> </a:t>
                </a:r>
              </a:p>
            </p:txBody>
          </p:sp>
        </mc:Fallback>
      </mc:AlternateContent>
      <p:sp>
        <p:nvSpPr>
          <p:cNvPr id="87" name="Rounded Rectangle 86"/>
          <p:cNvSpPr/>
          <p:nvPr/>
        </p:nvSpPr>
        <p:spPr>
          <a:xfrm>
            <a:off x="6391275" y="1171575"/>
            <a:ext cx="5486399" cy="378619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 name="Content Placeholder 2"/>
              <p:cNvSpPr txBox="1">
                <a:spLocks/>
              </p:cNvSpPr>
              <p:nvPr/>
            </p:nvSpPr>
            <p:spPr>
              <a:xfrm>
                <a:off x="6562724" y="2257425"/>
                <a:ext cx="5314950" cy="2700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indent="-514350">
                  <a:spcBef>
                    <a:spcPts val="1600"/>
                  </a:spcBef>
                  <a:spcAft>
                    <a:spcPts val="600"/>
                  </a:spcAft>
                  <a:buFont typeface="+mj-lt"/>
                  <a:buAutoNum type="arabicPeriod"/>
                </a:pPr>
                <a:r>
                  <a:rPr lang="en-US" altLang="zh-CN" dirty="0"/>
                  <a:t>Receive</a:t>
                </a:r>
                <a:r>
                  <a:rPr lang="zh-CN" altLang="en-US" dirty="0"/>
                  <a:t> </a:t>
                </a:r>
                <a:r>
                  <a:rPr lang="en-US" altLang="zh-CN" dirty="0"/>
                  <a:t>gradient</a:t>
                </a:r>
                <a:r>
                  <a:rPr lang="zh-CN" altLang="en-US" dirty="0"/>
                  <a:t> </a:t>
                </a:r>
                <a14:m>
                  <m:oMath xmlns:m="http://schemas.openxmlformats.org/officeDocument/2006/math">
                    <m:sSup>
                      <m:sSupPr>
                        <m:ctrlPr>
                          <a:rPr lang="en-US" altLang="zh-CN" b="1" i="1">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i="1">
                            <a:solidFill>
                              <a:srgbClr val="FF0000"/>
                            </a:solidFill>
                            <a:latin typeface="Cambria Math" charset="0"/>
                          </a:rPr>
                          <m:t>𝑖</m:t>
                        </m:r>
                      </m:sup>
                    </m:sSup>
                  </m:oMath>
                </a14:m>
                <a:r>
                  <a:rPr lang="zh-CN" altLang="en-US" dirty="0"/>
                  <a:t> </a:t>
                </a:r>
                <a:r>
                  <a:rPr lang="en-US" altLang="zh-CN" dirty="0"/>
                  <a:t>from</a:t>
                </a:r>
                <a:r>
                  <a:rPr lang="zh-CN" altLang="en-US" dirty="0"/>
                  <a:t> </a:t>
                </a:r>
                <a:r>
                  <a:rPr lang="en-US" altLang="zh-CN" dirty="0"/>
                  <a:t>a</a:t>
                </a:r>
                <a:r>
                  <a:rPr lang="zh-CN" altLang="en-US" dirty="0"/>
                  <a:t> </a:t>
                </a:r>
                <a:r>
                  <a:rPr lang="en-US" altLang="zh-CN" dirty="0"/>
                  <a:t>worker.</a:t>
                </a:r>
              </a:p>
              <a:p>
                <a:pPr marL="514350" indent="-514350">
                  <a:spcBef>
                    <a:spcPts val="1600"/>
                  </a:spcBef>
                  <a:spcAft>
                    <a:spcPts val="600"/>
                  </a:spcAft>
                  <a:buFont typeface="+mj-lt"/>
                  <a:buAutoNum type="arabicPeriod"/>
                </a:pPr>
                <a:r>
                  <a:rPr lang="en-US" altLang="zh-CN" dirty="0"/>
                  <a:t>Update</a:t>
                </a:r>
                <a:r>
                  <a:rPr lang="zh-CN" altLang="en-US" dirty="0"/>
                  <a:t> </a:t>
                </a:r>
                <a:r>
                  <a:rPr lang="en-US" altLang="zh-CN" dirty="0"/>
                  <a:t>the</a:t>
                </a:r>
                <a:r>
                  <a:rPr lang="zh-CN" altLang="en-US" dirty="0"/>
                  <a:t> </a:t>
                </a:r>
                <a:r>
                  <a:rPr lang="en-US" altLang="zh-CN" dirty="0"/>
                  <a:t>parameters</a:t>
                </a:r>
                <a:r>
                  <a:rPr lang="zh-CN" altLang="en-US" dirty="0"/>
                  <a:t> </a:t>
                </a:r>
                <a:r>
                  <a:rPr lang="en-US" altLang="zh-CN" dirty="0"/>
                  <a:t>by:</a:t>
                </a:r>
              </a:p>
              <a:p>
                <a:pPr marL="0" indent="0" algn="ctr">
                  <a:spcBef>
                    <a:spcPts val="1600"/>
                  </a:spcBef>
                  <a:spcAft>
                    <a:spcPts val="600"/>
                  </a:spcAft>
                  <a:buNone/>
                </a:pPr>
                <a14:m>
                  <m:oMath xmlns:m="http://schemas.openxmlformats.org/officeDocument/2006/math">
                    <m:r>
                      <a:rPr lang="en-US" altLang="zh-CN" b="1">
                        <a:solidFill>
                          <a:schemeClr val="accent5"/>
                        </a:solidFill>
                        <a:latin typeface="Cambria Math" charset="0"/>
                      </a:rPr>
                      <m:t>𝐰</m:t>
                    </m:r>
                    <m:r>
                      <a:rPr lang="en-US" altLang="zh-CN" i="1">
                        <a:latin typeface="Cambria Math" charset="0"/>
                      </a:rPr>
                      <m:t>←</m:t>
                    </m:r>
                    <m:r>
                      <a:rPr lang="en-US" altLang="zh-CN" b="1">
                        <a:solidFill>
                          <a:schemeClr val="accent5"/>
                        </a:solidFill>
                        <a:latin typeface="Cambria Math" charset="0"/>
                      </a:rPr>
                      <m:t>𝐰</m:t>
                    </m:r>
                    <m:r>
                      <a:rPr lang="en-US" altLang="zh-CN" i="1">
                        <a:latin typeface="Cambria Math" charset="0"/>
                      </a:rPr>
                      <m:t>−</m:t>
                    </m:r>
                    <m:r>
                      <a:rPr lang="en-US" altLang="zh-CN" i="1">
                        <a:latin typeface="Cambria Math" charset="0"/>
                      </a:rPr>
                      <m:t>𝛼</m:t>
                    </m:r>
                    <m:r>
                      <a:rPr lang="en-US" altLang="zh-CN" i="1">
                        <a:latin typeface="Cambria Math" charset="0"/>
                      </a:rPr>
                      <m:t>⋅</m:t>
                    </m:r>
                    <m:sSup>
                      <m:sSupPr>
                        <m:ctrlPr>
                          <a:rPr lang="en-US" altLang="zh-CN" b="1" i="1">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i="1">
                            <a:solidFill>
                              <a:srgbClr val="FF0000"/>
                            </a:solidFill>
                            <a:latin typeface="Cambria Math" charset="0"/>
                          </a:rPr>
                          <m:t>𝑖</m:t>
                        </m:r>
                      </m:sup>
                    </m:sSup>
                  </m:oMath>
                </a14:m>
                <a:r>
                  <a:rPr lang="en-US" altLang="zh-CN" dirty="0"/>
                  <a:t>.</a:t>
                </a:r>
              </a:p>
            </p:txBody>
          </p:sp>
        </mc:Choice>
        <mc:Fallback xmlns="">
          <p:sp>
            <p:nvSpPr>
              <p:cNvPr id="106" name="Content Placeholder 2"/>
              <p:cNvSpPr txBox="1">
                <a:spLocks noRot="1" noChangeAspect="1" noMove="1" noResize="1" noEditPoints="1" noAdjustHandles="1" noChangeArrowheads="1" noChangeShapeType="1" noTextEdit="1"/>
              </p:cNvSpPr>
              <p:nvPr/>
            </p:nvSpPr>
            <p:spPr>
              <a:xfrm>
                <a:off x="6562724" y="2257425"/>
                <a:ext cx="5314950" cy="2700340"/>
              </a:xfrm>
              <a:prstGeom prst="rect">
                <a:avLst/>
              </a:prstGeom>
              <a:blipFill rotWithShape="0">
                <a:blip r:embed="rId5"/>
                <a:stretch>
                  <a:fillRect l="-2411" t="-3386"/>
                </a:stretch>
              </a:blipFill>
            </p:spPr>
            <p:txBody>
              <a:bodyPr/>
              <a:lstStyle/>
              <a:p>
                <a:r>
                  <a:rPr lang="en-US">
                    <a:noFill/>
                  </a:rPr>
                  <a:t> </a:t>
                </a:r>
              </a:p>
            </p:txBody>
          </p:sp>
        </mc:Fallback>
      </mc:AlternateContent>
      <p:sp>
        <p:nvSpPr>
          <p:cNvPr id="107" name="TextBox 106"/>
          <p:cNvSpPr txBox="1"/>
          <p:nvPr/>
        </p:nvSpPr>
        <p:spPr>
          <a:xfrm>
            <a:off x="6577014" y="1271588"/>
            <a:ext cx="4486276" cy="584775"/>
          </a:xfrm>
          <a:prstGeom prst="rect">
            <a:avLst/>
          </a:prstGeom>
          <a:noFill/>
        </p:spPr>
        <p:txBody>
          <a:bodyPr wrap="square" rtlCol="0">
            <a:spAutoFit/>
          </a:bodyPr>
          <a:lstStyle/>
          <a:p>
            <a:r>
              <a:rPr lang="en-US" altLang="zh-CN" sz="3200" b="1" dirty="0" smtClean="0">
                <a:solidFill>
                  <a:schemeClr val="accent5">
                    <a:lumMod val="75000"/>
                  </a:schemeClr>
                </a:solidFill>
              </a:rPr>
              <a:t>The</a:t>
            </a:r>
            <a:r>
              <a:rPr lang="zh-CN" altLang="en-US" sz="3200" b="1" dirty="0" smtClean="0">
                <a:solidFill>
                  <a:schemeClr val="accent5">
                    <a:lumMod val="75000"/>
                  </a:schemeClr>
                </a:solidFill>
              </a:rPr>
              <a:t> </a:t>
            </a:r>
            <a:r>
              <a:rPr lang="en-US" altLang="zh-CN" sz="3200" b="1" dirty="0" smtClean="0">
                <a:solidFill>
                  <a:schemeClr val="accent5">
                    <a:lumMod val="75000"/>
                  </a:schemeClr>
                </a:solidFill>
              </a:rPr>
              <a:t>server</a:t>
            </a:r>
            <a:r>
              <a:rPr lang="zh-CN" altLang="en-US" sz="3200" b="1" dirty="0" smtClean="0">
                <a:solidFill>
                  <a:schemeClr val="accent5">
                    <a:lumMod val="75000"/>
                  </a:schemeClr>
                </a:solidFill>
              </a:rPr>
              <a:t> </a:t>
            </a:r>
            <a:r>
              <a:rPr lang="en-US" altLang="zh-CN" sz="3200" b="1" dirty="0" smtClean="0">
                <a:solidFill>
                  <a:schemeClr val="accent5">
                    <a:lumMod val="75000"/>
                  </a:schemeClr>
                </a:solidFill>
              </a:rPr>
              <a:t>performs:</a:t>
            </a:r>
            <a:endParaRPr lang="en-US" sz="3200" b="1" dirty="0">
              <a:solidFill>
                <a:schemeClr val="accent5">
                  <a:lumMod val="75000"/>
                </a:schemeClr>
              </a:solidFill>
            </a:endParaRPr>
          </a:p>
        </p:txBody>
      </p:sp>
      <p:sp>
        <p:nvSpPr>
          <p:cNvPr id="108" name="Content Placeholder 2"/>
          <p:cNvSpPr txBox="1">
            <a:spLocks/>
          </p:cNvSpPr>
          <p:nvPr/>
        </p:nvSpPr>
        <p:spPr>
          <a:xfrm>
            <a:off x="689547" y="5681668"/>
            <a:ext cx="10814154" cy="1062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sz="2000" b="1" dirty="0" smtClean="0"/>
              <a:t>Reference</a:t>
            </a:r>
            <a:endParaRPr lang="en-US" sz="1800" dirty="0" smtClean="0"/>
          </a:p>
          <a:p>
            <a:pPr marL="342900" indent="-342900">
              <a:buFont typeface="+mj-lt"/>
              <a:buAutoNum type="arabicPeriod"/>
            </a:pPr>
            <a:r>
              <a:rPr lang="en-US" altLang="zh-CN" sz="1800" dirty="0" err="1" smtClean="0"/>
              <a:t>Niu</a:t>
            </a:r>
            <a:r>
              <a:rPr lang="zh-CN" altLang="en-US" sz="1800" dirty="0" smtClean="0"/>
              <a:t> </a:t>
            </a:r>
            <a:r>
              <a:rPr lang="en-US" altLang="zh-CN" sz="1800" dirty="0" smtClean="0"/>
              <a:t>and</a:t>
            </a:r>
            <a:r>
              <a:rPr lang="zh-CN" altLang="en-US" sz="1800" dirty="0" smtClean="0"/>
              <a:t> </a:t>
            </a:r>
            <a:r>
              <a:rPr lang="en-US" altLang="zh-CN" sz="1800" dirty="0" smtClean="0"/>
              <a:t>others:</a:t>
            </a:r>
            <a:r>
              <a:rPr lang="zh-CN" altLang="en-US" sz="1800" dirty="0" smtClean="0"/>
              <a:t> </a:t>
            </a:r>
            <a:r>
              <a:rPr lang="en-US" altLang="zh-CN" sz="1800" dirty="0" err="1">
                <a:solidFill>
                  <a:schemeClr val="accent5"/>
                </a:solidFill>
              </a:rPr>
              <a:t>Hogwild</a:t>
            </a:r>
            <a:r>
              <a:rPr lang="en-US" altLang="zh-CN" sz="1800" dirty="0">
                <a:solidFill>
                  <a:schemeClr val="accent5"/>
                </a:solidFill>
              </a:rPr>
              <a:t>: A </a:t>
            </a:r>
            <a:r>
              <a:rPr lang="en-US" altLang="zh-CN" sz="1800" dirty="0" smtClean="0">
                <a:solidFill>
                  <a:schemeClr val="accent5"/>
                </a:solidFill>
              </a:rPr>
              <a:t>lock-free approach </a:t>
            </a:r>
            <a:r>
              <a:rPr lang="en-US" altLang="zh-CN" sz="1800" dirty="0">
                <a:solidFill>
                  <a:schemeClr val="accent5"/>
                </a:solidFill>
              </a:rPr>
              <a:t>to </a:t>
            </a:r>
            <a:r>
              <a:rPr lang="en-US" altLang="zh-CN" sz="1800" dirty="0" smtClean="0">
                <a:solidFill>
                  <a:schemeClr val="accent5"/>
                </a:solidFill>
              </a:rPr>
              <a:t>parallelizing stochastic gradient descent</a:t>
            </a:r>
            <a:r>
              <a:rPr lang="en-US" altLang="zh-CN" sz="1800" dirty="0">
                <a:solidFill>
                  <a:schemeClr val="accent5"/>
                </a:solidFill>
              </a:rPr>
              <a:t>.</a:t>
            </a:r>
            <a:r>
              <a:rPr lang="en-US" altLang="zh-CN" sz="1800" dirty="0" smtClean="0"/>
              <a:t> In</a:t>
            </a:r>
            <a:r>
              <a:rPr lang="zh-CN" altLang="en-US" sz="1800" dirty="0" smtClean="0"/>
              <a:t> </a:t>
            </a:r>
            <a:r>
              <a:rPr lang="en-US" altLang="zh-CN" sz="1800" i="1" dirty="0" smtClean="0"/>
              <a:t>NIPS</a:t>
            </a:r>
            <a:r>
              <a:rPr lang="en-US" altLang="zh-CN" sz="1800" dirty="0" smtClean="0"/>
              <a:t>,</a:t>
            </a:r>
            <a:r>
              <a:rPr lang="zh-CN" altLang="en-US" sz="1800" dirty="0" smtClean="0"/>
              <a:t> </a:t>
            </a:r>
            <a:r>
              <a:rPr lang="en-US" altLang="zh-CN" sz="1800" dirty="0" smtClean="0"/>
              <a:t>2011.</a:t>
            </a:r>
          </a:p>
        </p:txBody>
      </p:sp>
      <p:sp>
        <p:nvSpPr>
          <p:cNvPr id="10" name="TextBox 9"/>
          <p:cNvSpPr txBox="1"/>
          <p:nvPr/>
        </p:nvSpPr>
        <p:spPr>
          <a:xfrm>
            <a:off x="100013" y="1073942"/>
            <a:ext cx="6029325" cy="4143375"/>
          </a:xfrm>
          <a:prstGeom prst="rect">
            <a:avLst/>
          </a:prstGeom>
          <a:solidFill>
            <a:schemeClr val="bg1">
              <a:alpha val="64000"/>
            </a:schemeClr>
          </a:solidFill>
        </p:spPr>
        <p:txBody>
          <a:bodyPr wrap="square" rtlCol="0">
            <a:spAutoFit/>
          </a:bodyPr>
          <a:lstStyle/>
          <a:p>
            <a:endParaRPr lang="en-US"/>
          </a:p>
        </p:txBody>
      </p:sp>
    </p:spTree>
    <p:extLst>
      <p:ext uri="{BB962C8B-B14F-4D97-AF65-F5344CB8AC3E}">
        <p14:creationId xmlns:p14="http://schemas.microsoft.com/office/powerpoint/2010/main" val="42143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Effect transition="in" filter="dissolve">
                                      <p:cBhvr>
                                        <p:cTn id="7" dur="1000"/>
                                        <p:tgtEl>
                                          <p:spTgt spid="108">
                                            <p:txEl>
                                              <p:pRg st="0" end="0"/>
                                            </p:txEl>
                                          </p:spTgt>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108">
                                            <p:txEl>
                                              <p:pRg st="1" end="1"/>
                                            </p:txEl>
                                          </p:spTgt>
                                        </p:tgtEl>
                                        <p:attrNameLst>
                                          <p:attrName>style.visibility</p:attrName>
                                        </p:attrNameLst>
                                      </p:cBhvr>
                                      <p:to>
                                        <p:strVal val="visible"/>
                                      </p:to>
                                    </p:set>
                                    <p:animEffect transition="in" filter="dissolve">
                                      <p:cBhvr>
                                        <p:cTn id="11" dur="1000"/>
                                        <p:tgtEl>
                                          <p:spTgt spid="10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Pro</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and</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Con</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of</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Asynchronous</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Algorithms</a:t>
            </a:r>
            <a:endParaRPr lang="en-US" sz="3600" dirty="0"/>
          </a:p>
        </p:txBody>
      </p:sp>
      <p:sp>
        <p:nvSpPr>
          <p:cNvPr id="2" name="Content Placeholder 1"/>
          <p:cNvSpPr>
            <a:spLocks noGrp="1"/>
          </p:cNvSpPr>
          <p:nvPr>
            <p:ph idx="1"/>
          </p:nvPr>
        </p:nvSpPr>
        <p:spPr>
          <a:xfrm>
            <a:off x="838200" y="1619244"/>
            <a:ext cx="10515600" cy="3081344"/>
          </a:xfrm>
        </p:spPr>
        <p:txBody>
          <a:bodyPr/>
          <a:lstStyle/>
          <a:p>
            <a:pPr>
              <a:spcAft>
                <a:spcPts val="600"/>
              </a:spcAft>
            </a:pPr>
            <a:r>
              <a:rPr lang="en-US" altLang="zh-CN" dirty="0" smtClean="0"/>
              <a:t>In</a:t>
            </a:r>
            <a:r>
              <a:rPr lang="zh-CN" altLang="en-US" dirty="0" smtClean="0"/>
              <a:t> </a:t>
            </a:r>
            <a:r>
              <a:rPr lang="en-US" altLang="zh-CN" dirty="0" smtClean="0"/>
              <a:t>practice,</a:t>
            </a:r>
            <a:r>
              <a:rPr lang="zh-CN" altLang="en-US" dirty="0" smtClean="0"/>
              <a:t> </a:t>
            </a:r>
            <a:r>
              <a:rPr lang="en-US" altLang="zh-CN" dirty="0" smtClean="0"/>
              <a:t>asynchronous</a:t>
            </a:r>
            <a:r>
              <a:rPr lang="zh-CN" altLang="en-US" dirty="0" smtClean="0"/>
              <a:t> </a:t>
            </a:r>
            <a:r>
              <a:rPr lang="en-US" altLang="zh-CN" dirty="0" smtClean="0"/>
              <a:t>algorithms</a:t>
            </a:r>
            <a:r>
              <a:rPr lang="zh-CN" altLang="en-US" dirty="0" smtClean="0"/>
              <a:t> </a:t>
            </a:r>
            <a:r>
              <a:rPr lang="en-US" altLang="zh-CN" dirty="0" smtClean="0"/>
              <a:t>are</a:t>
            </a:r>
            <a:r>
              <a:rPr lang="zh-CN" altLang="en-US" dirty="0" smtClean="0"/>
              <a:t> </a:t>
            </a:r>
            <a:r>
              <a:rPr lang="en-US" altLang="zh-CN" dirty="0" smtClean="0"/>
              <a:t>faster</a:t>
            </a:r>
            <a:r>
              <a:rPr lang="zh-CN" altLang="en-US" dirty="0" smtClean="0"/>
              <a:t> </a:t>
            </a:r>
            <a:r>
              <a:rPr lang="en-US" altLang="zh-CN" dirty="0" smtClean="0"/>
              <a:t>than</a:t>
            </a:r>
            <a:r>
              <a:rPr lang="zh-CN" altLang="en-US" dirty="0" smtClean="0"/>
              <a:t> </a:t>
            </a:r>
            <a:r>
              <a:rPr lang="en-US" altLang="zh-CN" dirty="0" smtClean="0"/>
              <a:t>the</a:t>
            </a:r>
            <a:r>
              <a:rPr lang="zh-CN" altLang="en-US" dirty="0" smtClean="0"/>
              <a:t> </a:t>
            </a:r>
            <a:r>
              <a:rPr lang="en-US" altLang="zh-CN" dirty="0" smtClean="0"/>
              <a:t>synchronous.</a:t>
            </a:r>
          </a:p>
          <a:p>
            <a:pPr>
              <a:spcAft>
                <a:spcPts val="600"/>
              </a:spcAft>
            </a:pPr>
            <a:r>
              <a:rPr lang="en-US" altLang="zh-CN" dirty="0" smtClean="0"/>
              <a:t>In</a:t>
            </a:r>
            <a:r>
              <a:rPr lang="zh-CN" altLang="en-US" dirty="0" smtClean="0"/>
              <a:t> </a:t>
            </a:r>
            <a:r>
              <a:rPr lang="en-US" altLang="zh-CN" dirty="0" smtClean="0"/>
              <a:t>theory,</a:t>
            </a:r>
            <a:r>
              <a:rPr lang="zh-CN" altLang="en-US" dirty="0" smtClean="0"/>
              <a:t> </a:t>
            </a:r>
            <a:r>
              <a:rPr lang="en-US" altLang="zh-CN" dirty="0" smtClean="0"/>
              <a:t>asynchronous</a:t>
            </a:r>
            <a:r>
              <a:rPr lang="zh-CN" altLang="en-US" dirty="0" smtClean="0"/>
              <a:t> </a:t>
            </a:r>
            <a:r>
              <a:rPr lang="en-US" altLang="zh-CN" dirty="0" smtClean="0"/>
              <a:t>algorithms</a:t>
            </a:r>
            <a:r>
              <a:rPr lang="zh-CN" altLang="en-US" dirty="0" smtClean="0"/>
              <a:t> </a:t>
            </a:r>
            <a:r>
              <a:rPr lang="en-US" altLang="zh-CN" dirty="0" smtClean="0"/>
              <a:t>has</a:t>
            </a:r>
            <a:r>
              <a:rPr lang="zh-CN" altLang="en-US" dirty="0" smtClean="0"/>
              <a:t> </a:t>
            </a:r>
            <a:r>
              <a:rPr lang="en-US" altLang="zh-CN" dirty="0" smtClean="0"/>
              <a:t>slower</a:t>
            </a:r>
            <a:r>
              <a:rPr lang="zh-CN" altLang="en-US" dirty="0" smtClean="0"/>
              <a:t> </a:t>
            </a:r>
            <a:r>
              <a:rPr lang="en-US" altLang="zh-CN" dirty="0" smtClean="0"/>
              <a:t>convergence</a:t>
            </a:r>
            <a:r>
              <a:rPr lang="zh-CN" altLang="en-US" dirty="0" smtClean="0"/>
              <a:t> </a:t>
            </a:r>
            <a:r>
              <a:rPr lang="en-US" altLang="zh-CN" dirty="0" smtClean="0"/>
              <a:t>rate.</a:t>
            </a:r>
          </a:p>
          <a:p>
            <a:pPr>
              <a:spcAft>
                <a:spcPts val="600"/>
              </a:spcAft>
            </a:pPr>
            <a:r>
              <a:rPr lang="en-US" altLang="zh-CN" dirty="0" smtClean="0"/>
              <a:t>Asynchronous</a:t>
            </a:r>
            <a:r>
              <a:rPr lang="zh-CN" altLang="en-US" dirty="0" smtClean="0"/>
              <a:t> </a:t>
            </a:r>
            <a:r>
              <a:rPr lang="en-US" altLang="zh-CN" dirty="0" smtClean="0"/>
              <a:t>algorithms</a:t>
            </a:r>
            <a:r>
              <a:rPr lang="zh-CN" altLang="en-US" dirty="0" smtClean="0"/>
              <a:t> </a:t>
            </a:r>
            <a:r>
              <a:rPr lang="en-US" altLang="zh-CN" dirty="0" smtClean="0"/>
              <a:t>have</a:t>
            </a:r>
            <a:r>
              <a:rPr lang="zh-CN" altLang="en-US" dirty="0" smtClean="0"/>
              <a:t> </a:t>
            </a:r>
            <a:r>
              <a:rPr lang="en-US" altLang="zh-CN" dirty="0" smtClean="0"/>
              <a:t>restrictions,</a:t>
            </a:r>
            <a:r>
              <a:rPr lang="zh-CN" altLang="en-US" dirty="0" smtClean="0"/>
              <a:t> </a:t>
            </a:r>
            <a:r>
              <a:rPr lang="en-US" altLang="zh-CN" dirty="0" smtClean="0"/>
              <a:t>e.g.,</a:t>
            </a:r>
            <a:r>
              <a:rPr lang="zh-CN" altLang="en-US" dirty="0" smtClean="0"/>
              <a:t> </a:t>
            </a:r>
            <a:r>
              <a:rPr lang="en-US" altLang="zh-CN" dirty="0" smtClean="0"/>
              <a:t>a</a:t>
            </a:r>
            <a:r>
              <a:rPr lang="zh-CN" altLang="en-US" dirty="0" smtClean="0"/>
              <a:t> </a:t>
            </a:r>
            <a:r>
              <a:rPr lang="en-US" altLang="zh-CN" dirty="0" smtClean="0"/>
              <a:t>worker</a:t>
            </a:r>
            <a:r>
              <a:rPr lang="zh-CN" altLang="en-US" dirty="0" smtClean="0"/>
              <a:t> </a:t>
            </a:r>
            <a:r>
              <a:rPr lang="en-US" altLang="zh-CN" dirty="0" smtClean="0"/>
              <a:t>cannot</a:t>
            </a:r>
            <a:r>
              <a:rPr lang="zh-CN" altLang="en-US" dirty="0" smtClean="0"/>
              <a:t> </a:t>
            </a:r>
            <a:r>
              <a:rPr lang="en-US" altLang="zh-CN" dirty="0" smtClean="0"/>
              <a:t>be</a:t>
            </a:r>
            <a:r>
              <a:rPr lang="zh-CN" altLang="en-US" dirty="0" smtClean="0"/>
              <a:t> </a:t>
            </a:r>
            <a:r>
              <a:rPr lang="en-US" altLang="zh-CN" dirty="0" smtClean="0"/>
              <a:t>much</a:t>
            </a:r>
            <a:r>
              <a:rPr lang="zh-CN" altLang="en-US" dirty="0" smtClean="0"/>
              <a:t> </a:t>
            </a:r>
            <a:r>
              <a:rPr lang="en-US" altLang="zh-CN" dirty="0" smtClean="0"/>
              <a:t>slower</a:t>
            </a:r>
            <a:r>
              <a:rPr lang="zh-CN" altLang="en-US" dirty="0" smtClean="0"/>
              <a:t> </a:t>
            </a:r>
            <a:r>
              <a:rPr lang="en-US" altLang="zh-CN" dirty="0" smtClean="0"/>
              <a:t>than</a:t>
            </a:r>
            <a:r>
              <a:rPr lang="zh-CN" altLang="en-US" dirty="0" smtClean="0"/>
              <a:t> </a:t>
            </a:r>
            <a:r>
              <a:rPr lang="en-US" altLang="zh-CN" dirty="0" smtClean="0"/>
              <a:t>the</a:t>
            </a:r>
            <a:r>
              <a:rPr lang="zh-CN" altLang="en-US" dirty="0" smtClean="0"/>
              <a:t> </a:t>
            </a:r>
            <a:r>
              <a:rPr lang="en-US" altLang="zh-CN" dirty="0" smtClean="0"/>
              <a:t>others.</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(Why?)</a:t>
            </a:r>
            <a:endParaRPr lang="en-US" dirty="0">
              <a:solidFill>
                <a:schemeClr val="tx1">
                  <a:lumMod val="50000"/>
                  <a:lumOff val="50000"/>
                </a:schemeClr>
              </a:solidFill>
            </a:endParaRPr>
          </a:p>
        </p:txBody>
      </p:sp>
    </p:spTree>
    <p:extLst>
      <p:ext uri="{BB962C8B-B14F-4D97-AF65-F5344CB8AC3E}">
        <p14:creationId xmlns:p14="http://schemas.microsoft.com/office/powerpoint/2010/main" val="27089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latin typeface="Lucida Bright" panose="02040602050505020304" pitchFamily="18" charset="0"/>
              </a:rPr>
              <a:t>Pro</a:t>
            </a:r>
            <a:r>
              <a:rPr lang="zh-CN" altLang="en-US" sz="3600" b="1" dirty="0">
                <a:latin typeface="Lucida Bright" panose="02040602050505020304" pitchFamily="18" charset="0"/>
              </a:rPr>
              <a:t> </a:t>
            </a:r>
            <a:r>
              <a:rPr lang="en-US" altLang="zh-CN" sz="3600" b="1" dirty="0">
                <a:latin typeface="Lucida Bright" panose="02040602050505020304" pitchFamily="18" charset="0"/>
              </a:rPr>
              <a:t>and</a:t>
            </a:r>
            <a:r>
              <a:rPr lang="zh-CN" altLang="en-US" sz="3600" b="1" dirty="0">
                <a:latin typeface="Lucida Bright" panose="02040602050505020304" pitchFamily="18" charset="0"/>
              </a:rPr>
              <a:t> </a:t>
            </a:r>
            <a:r>
              <a:rPr lang="en-US" altLang="zh-CN" sz="3600" b="1" dirty="0">
                <a:latin typeface="Lucida Bright" panose="02040602050505020304" pitchFamily="18" charset="0"/>
              </a:rPr>
              <a:t>Con</a:t>
            </a:r>
            <a:r>
              <a:rPr lang="zh-CN" altLang="en-US" sz="3600" b="1" dirty="0">
                <a:latin typeface="Lucida Bright" panose="02040602050505020304" pitchFamily="18" charset="0"/>
              </a:rPr>
              <a:t> </a:t>
            </a:r>
            <a:r>
              <a:rPr lang="en-US" altLang="zh-CN" sz="3600" b="1" dirty="0">
                <a:latin typeface="Lucida Bright" panose="02040602050505020304" pitchFamily="18" charset="0"/>
              </a:rPr>
              <a:t>of</a:t>
            </a:r>
            <a:r>
              <a:rPr lang="zh-CN" altLang="en-US" sz="3600" b="1" dirty="0">
                <a:latin typeface="Lucida Bright" panose="02040602050505020304" pitchFamily="18" charset="0"/>
              </a:rPr>
              <a:t> </a:t>
            </a:r>
            <a:r>
              <a:rPr lang="en-US" altLang="zh-CN" sz="3600" b="1" dirty="0">
                <a:latin typeface="Lucida Bright" panose="02040602050505020304" pitchFamily="18" charset="0"/>
              </a:rPr>
              <a:t>Asynchronous</a:t>
            </a:r>
            <a:r>
              <a:rPr lang="zh-CN" altLang="en-US" sz="3600" b="1" dirty="0">
                <a:latin typeface="Lucida Bright" panose="02040602050505020304" pitchFamily="18" charset="0"/>
              </a:rPr>
              <a:t> </a:t>
            </a:r>
            <a:r>
              <a:rPr lang="en-US" altLang="zh-CN" sz="3600" b="1" dirty="0">
                <a:latin typeface="Lucida Bright" panose="02040602050505020304" pitchFamily="18" charset="0"/>
              </a:rPr>
              <a:t>Algorithms</a:t>
            </a:r>
            <a:endParaRPr lang="en-US" sz="3600" dirty="0"/>
          </a:p>
        </p:txBody>
      </p:sp>
      <p:sp>
        <p:nvSpPr>
          <p:cNvPr id="5" name="TextBox 4"/>
          <p:cNvSpPr txBox="1"/>
          <p:nvPr/>
        </p:nvSpPr>
        <p:spPr>
          <a:xfrm>
            <a:off x="990600" y="1160648"/>
            <a:ext cx="10210800" cy="523220"/>
          </a:xfrm>
          <a:prstGeom prst="rect">
            <a:avLst/>
          </a:prstGeom>
          <a:solidFill>
            <a:schemeClr val="accent4">
              <a:lumMod val="20000"/>
              <a:lumOff val="80000"/>
            </a:schemeClr>
          </a:solidFill>
          <a:ln>
            <a:noFill/>
          </a:ln>
        </p:spPr>
        <p:txBody>
          <a:bodyPr wrap="square" rtlCol="0">
            <a:spAutoFit/>
          </a:bodyPr>
          <a:lstStyle/>
          <a:p>
            <a:pPr algn="ctr"/>
            <a:r>
              <a:rPr lang="en-US" altLang="zh-CN" sz="2800" b="1" dirty="0" smtClean="0"/>
              <a:t>Question</a:t>
            </a:r>
            <a:r>
              <a:rPr lang="en-US" altLang="zh-CN" sz="2800" dirty="0" smtClean="0"/>
              <a:t>:</a:t>
            </a:r>
            <a:r>
              <a:rPr lang="zh-CN" altLang="en-US" sz="2800" dirty="0" smtClean="0"/>
              <a:t>  </a:t>
            </a:r>
            <a:r>
              <a:rPr lang="en-US" altLang="zh-CN" sz="2800" dirty="0" smtClean="0"/>
              <a:t>What</a:t>
            </a:r>
            <a:r>
              <a:rPr lang="zh-CN" altLang="en-US" sz="2800" dirty="0" smtClean="0"/>
              <a:t> </a:t>
            </a:r>
            <a:r>
              <a:rPr lang="en-US" altLang="zh-CN" sz="2800" dirty="0" smtClean="0"/>
              <a:t>if</a:t>
            </a:r>
            <a:r>
              <a:rPr lang="zh-CN" altLang="en-US" sz="2800" dirty="0" smtClean="0"/>
              <a:t> </a:t>
            </a:r>
            <a:r>
              <a:rPr lang="en-US" altLang="zh-CN" sz="2800" dirty="0" smtClean="0"/>
              <a:t>a</a:t>
            </a:r>
            <a:r>
              <a:rPr lang="zh-CN" altLang="en-US" sz="2800" dirty="0" smtClean="0"/>
              <a:t> </a:t>
            </a:r>
            <a:r>
              <a:rPr lang="en-US" altLang="zh-CN" sz="2800" dirty="0" smtClean="0"/>
              <a:t>worker</a:t>
            </a:r>
            <a:r>
              <a:rPr lang="zh-CN" altLang="en-US" sz="2800" dirty="0" smtClean="0"/>
              <a:t> </a:t>
            </a:r>
            <a:r>
              <a:rPr lang="en-US" altLang="zh-CN" sz="2800" dirty="0" smtClean="0"/>
              <a:t>is</a:t>
            </a:r>
            <a:r>
              <a:rPr lang="zh-CN" altLang="en-US" sz="2800" dirty="0" smtClean="0"/>
              <a:t> </a:t>
            </a:r>
            <a:r>
              <a:rPr lang="en-US" altLang="zh-CN" sz="2800" dirty="0" smtClean="0"/>
              <a:t>too</a:t>
            </a:r>
            <a:r>
              <a:rPr lang="zh-CN" altLang="en-US" sz="2800" dirty="0" smtClean="0"/>
              <a:t> </a:t>
            </a:r>
            <a:r>
              <a:rPr lang="en-US" altLang="zh-CN" sz="2800" dirty="0" smtClean="0"/>
              <a:t>slow?</a:t>
            </a:r>
            <a:endParaRPr lang="en-US" sz="2800" dirty="0"/>
          </a:p>
        </p:txBody>
      </p:sp>
      <p:sp>
        <p:nvSpPr>
          <p:cNvPr id="14" name="TextBox 13"/>
          <p:cNvSpPr txBox="1"/>
          <p:nvPr/>
        </p:nvSpPr>
        <p:spPr>
          <a:xfrm>
            <a:off x="847034" y="2034407"/>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1</a:t>
            </a:r>
            <a:endParaRPr lang="en-US" sz="2400" b="1" dirty="0">
              <a:latin typeface="Courier New" charset="0"/>
              <a:ea typeface="Courier New" charset="0"/>
              <a:cs typeface="Courier New" charset="0"/>
            </a:endParaRPr>
          </a:p>
        </p:txBody>
      </p:sp>
      <p:sp>
        <p:nvSpPr>
          <p:cNvPr id="15" name="TextBox 14"/>
          <p:cNvSpPr txBox="1"/>
          <p:nvPr/>
        </p:nvSpPr>
        <p:spPr>
          <a:xfrm>
            <a:off x="844607" y="2547030"/>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2</a:t>
            </a:r>
            <a:endParaRPr lang="en-US" sz="2400" b="1" dirty="0">
              <a:latin typeface="Courier New" charset="0"/>
              <a:ea typeface="Courier New" charset="0"/>
              <a:cs typeface="Courier New" charset="0"/>
            </a:endParaRPr>
          </a:p>
        </p:txBody>
      </p:sp>
      <p:sp>
        <p:nvSpPr>
          <p:cNvPr id="23" name="TextBox 22"/>
          <p:cNvSpPr txBox="1"/>
          <p:nvPr/>
        </p:nvSpPr>
        <p:spPr>
          <a:xfrm>
            <a:off x="838200" y="3060230"/>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3</a:t>
            </a:r>
            <a:endParaRPr lang="en-US" sz="2400" b="1" dirty="0">
              <a:latin typeface="Courier New" charset="0"/>
              <a:ea typeface="Courier New" charset="0"/>
              <a:cs typeface="Courier New" charset="0"/>
            </a:endParaRPr>
          </a:p>
        </p:txBody>
      </p:sp>
      <p:cxnSp>
        <p:nvCxnSpPr>
          <p:cNvPr id="30" name="Straight Arrow Connector 29"/>
          <p:cNvCxnSpPr/>
          <p:nvPr/>
        </p:nvCxnSpPr>
        <p:spPr>
          <a:xfrm>
            <a:off x="2726234" y="3679058"/>
            <a:ext cx="71151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2404296" y="3824091"/>
                <a:ext cx="1164037" cy="461665"/>
              </a:xfrm>
              <a:prstGeom prst="rect">
                <a:avLst/>
              </a:prstGeom>
              <a:solidFill>
                <a:schemeClr val="bg2"/>
              </a:solidFill>
            </p:spPr>
            <p:txBody>
              <a:bodyPr wrap="none" rtlCol="0">
                <a:spAutoFit/>
              </a:bodyPr>
              <a:lstStyle/>
              <a:p>
                <a:r>
                  <a:rPr lang="en-US" altLang="zh-CN" sz="2400" b="1" dirty="0" smtClean="0">
                    <a:solidFill>
                      <a:srgbClr val="C00000"/>
                    </a:solidFill>
                  </a:rPr>
                  <a:t>Time</a:t>
                </a:r>
                <a:r>
                  <a:rPr lang="zh-CN" altLang="en-US" sz="2400" b="1" dirty="0" smtClean="0">
                    <a:solidFill>
                      <a:srgbClr val="C00000"/>
                    </a:solidFill>
                  </a:rPr>
                  <a:t> </a:t>
                </a:r>
                <a14:m>
                  <m:oMath xmlns:m="http://schemas.openxmlformats.org/officeDocument/2006/math">
                    <m:sSub>
                      <m:sSubPr>
                        <m:ctrlPr>
                          <a:rPr lang="en-US" altLang="zh-CN" sz="2400" i="1" smtClean="0">
                            <a:solidFill>
                              <a:srgbClr val="C00000"/>
                            </a:solidFill>
                            <a:latin typeface="Cambria Math" panose="02040503050406030204" pitchFamily="18" charset="0"/>
                          </a:rPr>
                        </m:ctrlPr>
                      </m:sSubPr>
                      <m:e>
                        <m:r>
                          <a:rPr lang="en-US" altLang="zh-CN" sz="2400" b="0" i="1" smtClean="0">
                            <a:solidFill>
                              <a:srgbClr val="C00000"/>
                            </a:solidFill>
                            <a:latin typeface="Cambria Math" charset="0"/>
                          </a:rPr>
                          <m:t>𝑡</m:t>
                        </m:r>
                      </m:e>
                      <m:sub>
                        <m:r>
                          <a:rPr lang="en-US" altLang="zh-CN" sz="2400" b="0" i="1" smtClean="0">
                            <a:solidFill>
                              <a:srgbClr val="C00000"/>
                            </a:solidFill>
                            <a:latin typeface="Cambria Math" charset="0"/>
                          </a:rPr>
                          <m:t>0</m:t>
                        </m:r>
                      </m:sub>
                    </m:sSub>
                  </m:oMath>
                </a14:m>
                <a:endParaRPr lang="en-US" sz="2400" dirty="0">
                  <a:solidFill>
                    <a:srgbClr val="C0000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2404296" y="3824091"/>
                <a:ext cx="1164037" cy="461665"/>
              </a:xfrm>
              <a:prstGeom prst="rect">
                <a:avLst/>
              </a:prstGeom>
              <a:blipFill rotWithShape="0">
                <a:blip r:embed="rId3"/>
                <a:stretch>
                  <a:fillRect l="-7853" t="-10526" b="-28947"/>
                </a:stretch>
              </a:blipFill>
            </p:spPr>
            <p:txBody>
              <a:bodyPr/>
              <a:lstStyle/>
              <a:p>
                <a:r>
                  <a:rPr lang="en-US">
                    <a:noFill/>
                  </a:rPr>
                  <a:t> </a:t>
                </a:r>
              </a:p>
            </p:txBody>
          </p:sp>
        </mc:Fallback>
      </mc:AlternateContent>
      <p:sp>
        <p:nvSpPr>
          <p:cNvPr id="37" name="Oval 36"/>
          <p:cNvSpPr/>
          <p:nvPr/>
        </p:nvSpPr>
        <p:spPr>
          <a:xfrm>
            <a:off x="2700350" y="3600436"/>
            <a:ext cx="185738" cy="18543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flipH="1">
            <a:off x="2774714" y="1828900"/>
            <a:ext cx="55497" cy="17616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80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750"/>
                                        <p:tgtEl>
                                          <p:spTgt spid="14"/>
                                        </p:tgtEl>
                                      </p:cBhvr>
                                    </p:animEffect>
                                  </p:childTnLst>
                                </p:cTn>
                              </p:par>
                            </p:childTnLst>
                          </p:cTn>
                        </p:par>
                        <p:par>
                          <p:cTn id="13" fill="hold">
                            <p:stCondLst>
                              <p:cond delay="750"/>
                            </p:stCondLst>
                            <p:childTnLst>
                              <p:par>
                                <p:cTn id="14" presetID="9"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750"/>
                                        <p:tgtEl>
                                          <p:spTgt spid="15"/>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dissolve">
                                      <p:cBhvr>
                                        <p:cTn id="20" dur="75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dissolve">
                                      <p:cBhvr>
                                        <p:cTn id="25" dur="1000"/>
                                        <p:tgtEl>
                                          <p:spTgt spid="3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dissolve">
                                      <p:cBhvr>
                                        <p:cTn id="28" dur="1000"/>
                                        <p:tgtEl>
                                          <p:spTgt spid="3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dissolve">
                                      <p:cBhvr>
                                        <p:cTn id="31" dur="1000"/>
                                        <p:tgtEl>
                                          <p:spTgt spid="37"/>
                                        </p:tgtEl>
                                      </p:cBhvr>
                                    </p:animEffect>
                                  </p:childTnLst>
                                </p:cTn>
                              </p:par>
                            </p:childTnLst>
                          </p:cTn>
                        </p:par>
                        <p:par>
                          <p:cTn id="32" fill="hold">
                            <p:stCondLst>
                              <p:cond delay="1000"/>
                            </p:stCondLst>
                            <p:childTnLst>
                              <p:par>
                                <p:cTn id="33" presetID="9"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dissolve">
                                      <p:cBhvr>
                                        <p:cTn id="35"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5" grpId="0"/>
      <p:bldP spid="23" grpId="0"/>
      <p:bldP spid="31" grpId="0" animBg="1"/>
      <p:bldP spid="37"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latin typeface="Lucida Bright" panose="02040602050505020304" pitchFamily="18" charset="0"/>
              </a:rPr>
              <a:t>Pro</a:t>
            </a:r>
            <a:r>
              <a:rPr lang="zh-CN" altLang="en-US" sz="3600" b="1" dirty="0">
                <a:latin typeface="Lucida Bright" panose="02040602050505020304" pitchFamily="18" charset="0"/>
              </a:rPr>
              <a:t> </a:t>
            </a:r>
            <a:r>
              <a:rPr lang="en-US" altLang="zh-CN" sz="3600" b="1" dirty="0">
                <a:latin typeface="Lucida Bright" panose="02040602050505020304" pitchFamily="18" charset="0"/>
              </a:rPr>
              <a:t>and</a:t>
            </a:r>
            <a:r>
              <a:rPr lang="zh-CN" altLang="en-US" sz="3600" b="1" dirty="0">
                <a:latin typeface="Lucida Bright" panose="02040602050505020304" pitchFamily="18" charset="0"/>
              </a:rPr>
              <a:t> </a:t>
            </a:r>
            <a:r>
              <a:rPr lang="en-US" altLang="zh-CN" sz="3600" b="1" dirty="0">
                <a:latin typeface="Lucida Bright" panose="02040602050505020304" pitchFamily="18" charset="0"/>
              </a:rPr>
              <a:t>Con</a:t>
            </a:r>
            <a:r>
              <a:rPr lang="zh-CN" altLang="en-US" sz="3600" b="1" dirty="0">
                <a:latin typeface="Lucida Bright" panose="02040602050505020304" pitchFamily="18" charset="0"/>
              </a:rPr>
              <a:t> </a:t>
            </a:r>
            <a:r>
              <a:rPr lang="en-US" altLang="zh-CN" sz="3600" b="1" dirty="0">
                <a:latin typeface="Lucida Bright" panose="02040602050505020304" pitchFamily="18" charset="0"/>
              </a:rPr>
              <a:t>of</a:t>
            </a:r>
            <a:r>
              <a:rPr lang="zh-CN" altLang="en-US" sz="3600" b="1" dirty="0">
                <a:latin typeface="Lucida Bright" panose="02040602050505020304" pitchFamily="18" charset="0"/>
              </a:rPr>
              <a:t> </a:t>
            </a:r>
            <a:r>
              <a:rPr lang="en-US" altLang="zh-CN" sz="3600" b="1" dirty="0">
                <a:latin typeface="Lucida Bright" panose="02040602050505020304" pitchFamily="18" charset="0"/>
              </a:rPr>
              <a:t>Asynchronous</a:t>
            </a:r>
            <a:r>
              <a:rPr lang="zh-CN" altLang="en-US" sz="3600" b="1" dirty="0">
                <a:latin typeface="Lucida Bright" panose="02040602050505020304" pitchFamily="18" charset="0"/>
              </a:rPr>
              <a:t> </a:t>
            </a:r>
            <a:r>
              <a:rPr lang="en-US" altLang="zh-CN" sz="3600" b="1" dirty="0">
                <a:latin typeface="Lucida Bright" panose="02040602050505020304" pitchFamily="18" charset="0"/>
              </a:rPr>
              <a:t>Algorithms</a:t>
            </a:r>
            <a:endParaRPr lang="en-US" sz="3600" dirty="0"/>
          </a:p>
        </p:txBody>
      </p:sp>
      <p:sp>
        <p:nvSpPr>
          <p:cNvPr id="5" name="TextBox 4"/>
          <p:cNvSpPr txBox="1"/>
          <p:nvPr/>
        </p:nvSpPr>
        <p:spPr>
          <a:xfrm>
            <a:off x="990600" y="1160648"/>
            <a:ext cx="10210800" cy="523220"/>
          </a:xfrm>
          <a:prstGeom prst="rect">
            <a:avLst/>
          </a:prstGeom>
          <a:solidFill>
            <a:schemeClr val="accent4">
              <a:lumMod val="20000"/>
              <a:lumOff val="80000"/>
            </a:schemeClr>
          </a:solidFill>
          <a:ln>
            <a:noFill/>
          </a:ln>
        </p:spPr>
        <p:txBody>
          <a:bodyPr wrap="square" rtlCol="0">
            <a:spAutoFit/>
          </a:bodyPr>
          <a:lstStyle/>
          <a:p>
            <a:pPr algn="ctr"/>
            <a:r>
              <a:rPr lang="en-US" altLang="zh-CN" sz="2800" b="1" dirty="0" smtClean="0"/>
              <a:t>Question</a:t>
            </a:r>
            <a:r>
              <a:rPr lang="en-US" altLang="zh-CN" sz="2800" dirty="0" smtClean="0"/>
              <a:t>:</a:t>
            </a:r>
            <a:r>
              <a:rPr lang="zh-CN" altLang="en-US" sz="2800" dirty="0" smtClean="0"/>
              <a:t>  </a:t>
            </a:r>
            <a:r>
              <a:rPr lang="en-US" altLang="zh-CN" sz="2800" dirty="0" smtClean="0"/>
              <a:t>What</a:t>
            </a:r>
            <a:r>
              <a:rPr lang="zh-CN" altLang="en-US" sz="2800" dirty="0" smtClean="0"/>
              <a:t> </a:t>
            </a:r>
            <a:r>
              <a:rPr lang="en-US" altLang="zh-CN" sz="2800" dirty="0" smtClean="0"/>
              <a:t>if</a:t>
            </a:r>
            <a:r>
              <a:rPr lang="zh-CN" altLang="en-US" sz="2800" dirty="0" smtClean="0"/>
              <a:t> </a:t>
            </a:r>
            <a:r>
              <a:rPr lang="en-US" altLang="zh-CN" sz="2800" dirty="0" smtClean="0"/>
              <a:t>a</a:t>
            </a:r>
            <a:r>
              <a:rPr lang="zh-CN" altLang="en-US" sz="2800" dirty="0" smtClean="0"/>
              <a:t> </a:t>
            </a:r>
            <a:r>
              <a:rPr lang="en-US" altLang="zh-CN" sz="2800" dirty="0" smtClean="0"/>
              <a:t>worker</a:t>
            </a:r>
            <a:r>
              <a:rPr lang="zh-CN" altLang="en-US" sz="2800" dirty="0" smtClean="0"/>
              <a:t> </a:t>
            </a:r>
            <a:r>
              <a:rPr lang="en-US" altLang="zh-CN" sz="2800" dirty="0" smtClean="0"/>
              <a:t>is</a:t>
            </a:r>
            <a:r>
              <a:rPr lang="zh-CN" altLang="en-US" sz="2800" dirty="0" smtClean="0"/>
              <a:t> </a:t>
            </a:r>
            <a:r>
              <a:rPr lang="en-US" altLang="zh-CN" sz="2800" dirty="0" smtClean="0"/>
              <a:t>too</a:t>
            </a:r>
            <a:r>
              <a:rPr lang="zh-CN" altLang="en-US" sz="2800" dirty="0" smtClean="0"/>
              <a:t> </a:t>
            </a:r>
            <a:r>
              <a:rPr lang="en-US" altLang="zh-CN" sz="2800" dirty="0" smtClean="0"/>
              <a:t>slow?</a:t>
            </a:r>
            <a:endParaRPr lang="en-US" sz="2800" dirty="0"/>
          </a:p>
        </p:txBody>
      </p:sp>
      <p:sp>
        <p:nvSpPr>
          <p:cNvPr id="6" name="Rectangle 5"/>
          <p:cNvSpPr/>
          <p:nvPr/>
        </p:nvSpPr>
        <p:spPr>
          <a:xfrm>
            <a:off x="2778085" y="2096643"/>
            <a:ext cx="888128"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70204" y="2580116"/>
            <a:ext cx="146356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72687" y="2094227"/>
            <a:ext cx="1037244"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50903" y="2580116"/>
            <a:ext cx="62799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00587" y="2096643"/>
            <a:ext cx="43059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878448" y="2580116"/>
            <a:ext cx="72077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635828" y="2096643"/>
            <a:ext cx="914379"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99447" y="2580116"/>
            <a:ext cx="72274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47034" y="2034407"/>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1</a:t>
            </a:r>
            <a:endParaRPr lang="en-US" sz="2400" b="1" dirty="0">
              <a:latin typeface="Courier New" charset="0"/>
              <a:ea typeface="Courier New" charset="0"/>
              <a:cs typeface="Courier New" charset="0"/>
            </a:endParaRPr>
          </a:p>
        </p:txBody>
      </p:sp>
      <p:sp>
        <p:nvSpPr>
          <p:cNvPr id="15" name="TextBox 14"/>
          <p:cNvSpPr txBox="1"/>
          <p:nvPr/>
        </p:nvSpPr>
        <p:spPr>
          <a:xfrm>
            <a:off x="844607" y="2547030"/>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2</a:t>
            </a:r>
            <a:endParaRPr lang="en-US" sz="2400" b="1" dirty="0">
              <a:latin typeface="Courier New" charset="0"/>
              <a:ea typeface="Courier New" charset="0"/>
              <a:cs typeface="Courier New" charset="0"/>
            </a:endParaRPr>
          </a:p>
        </p:txBody>
      </p:sp>
      <p:sp>
        <p:nvSpPr>
          <p:cNvPr id="22" name="Rectangle 21"/>
          <p:cNvSpPr/>
          <p:nvPr/>
        </p:nvSpPr>
        <p:spPr>
          <a:xfrm>
            <a:off x="2778086" y="3093316"/>
            <a:ext cx="5708690"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38200" y="3060230"/>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3</a:t>
            </a:r>
            <a:endParaRPr lang="en-US" sz="2400" b="1" dirty="0">
              <a:latin typeface="Courier New" charset="0"/>
              <a:ea typeface="Courier New" charset="0"/>
              <a:cs typeface="Courier New" charset="0"/>
            </a:endParaRPr>
          </a:p>
        </p:txBody>
      </p:sp>
      <p:sp>
        <p:nvSpPr>
          <p:cNvPr id="24" name="Rectangle 23"/>
          <p:cNvSpPr/>
          <p:nvPr/>
        </p:nvSpPr>
        <p:spPr>
          <a:xfrm>
            <a:off x="8500073" y="3093302"/>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2726234" y="3679058"/>
            <a:ext cx="71151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2404296" y="3824091"/>
                <a:ext cx="1164037" cy="461665"/>
              </a:xfrm>
              <a:prstGeom prst="rect">
                <a:avLst/>
              </a:prstGeom>
              <a:solidFill>
                <a:schemeClr val="bg2"/>
              </a:solidFill>
            </p:spPr>
            <p:txBody>
              <a:bodyPr wrap="none" rtlCol="0">
                <a:spAutoFit/>
              </a:bodyPr>
              <a:lstStyle/>
              <a:p>
                <a:r>
                  <a:rPr lang="en-US" altLang="zh-CN" sz="2400" b="1" dirty="0" smtClean="0">
                    <a:solidFill>
                      <a:srgbClr val="C00000"/>
                    </a:solidFill>
                  </a:rPr>
                  <a:t>Time</a:t>
                </a:r>
                <a:r>
                  <a:rPr lang="zh-CN" altLang="en-US" sz="2400" b="1" dirty="0" smtClean="0">
                    <a:solidFill>
                      <a:srgbClr val="C00000"/>
                    </a:solidFill>
                  </a:rPr>
                  <a:t> </a:t>
                </a:r>
                <a14:m>
                  <m:oMath xmlns:m="http://schemas.openxmlformats.org/officeDocument/2006/math">
                    <m:sSub>
                      <m:sSubPr>
                        <m:ctrlPr>
                          <a:rPr lang="en-US" altLang="zh-CN" sz="2400" i="1" smtClean="0">
                            <a:solidFill>
                              <a:srgbClr val="C00000"/>
                            </a:solidFill>
                            <a:latin typeface="Cambria Math" panose="02040503050406030204" pitchFamily="18" charset="0"/>
                          </a:rPr>
                        </m:ctrlPr>
                      </m:sSubPr>
                      <m:e>
                        <m:r>
                          <a:rPr lang="en-US" altLang="zh-CN" sz="2400" b="0" i="1" smtClean="0">
                            <a:solidFill>
                              <a:srgbClr val="C00000"/>
                            </a:solidFill>
                            <a:latin typeface="Cambria Math" charset="0"/>
                          </a:rPr>
                          <m:t>𝑡</m:t>
                        </m:r>
                      </m:e>
                      <m:sub>
                        <m:r>
                          <a:rPr lang="en-US" altLang="zh-CN" sz="2400" b="0" i="1" smtClean="0">
                            <a:solidFill>
                              <a:srgbClr val="C00000"/>
                            </a:solidFill>
                            <a:latin typeface="Cambria Math" charset="0"/>
                          </a:rPr>
                          <m:t>0</m:t>
                        </m:r>
                      </m:sub>
                    </m:sSub>
                  </m:oMath>
                </a14:m>
                <a:endParaRPr lang="en-US" sz="2400" dirty="0">
                  <a:solidFill>
                    <a:srgbClr val="C0000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2404296" y="3824091"/>
                <a:ext cx="1164037" cy="461665"/>
              </a:xfrm>
              <a:prstGeom prst="rect">
                <a:avLst/>
              </a:prstGeom>
              <a:blipFill rotWithShape="0">
                <a:blip r:embed="rId3"/>
                <a:stretch>
                  <a:fillRect l="-7853" t="-10526" b="-28947"/>
                </a:stretch>
              </a:blipFill>
            </p:spPr>
            <p:txBody>
              <a:bodyPr/>
              <a:lstStyle/>
              <a:p>
                <a:r>
                  <a:rPr lang="en-US">
                    <a:noFill/>
                  </a:rPr>
                  <a:t> </a:t>
                </a:r>
              </a:p>
            </p:txBody>
          </p:sp>
        </mc:Fallback>
      </mc:AlternateContent>
      <p:sp>
        <p:nvSpPr>
          <p:cNvPr id="32" name="Rectangle 31"/>
          <p:cNvSpPr/>
          <p:nvPr/>
        </p:nvSpPr>
        <p:spPr>
          <a:xfrm>
            <a:off x="8333123" y="2587406"/>
            <a:ext cx="914597"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062618" y="2103545"/>
            <a:ext cx="104480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3703475" y="2091558"/>
            <a:ext cx="4598510" cy="856063"/>
            <a:chOff x="3703475" y="2091558"/>
            <a:chExt cx="4598510" cy="856063"/>
          </a:xfrm>
        </p:grpSpPr>
        <p:sp>
          <p:nvSpPr>
            <p:cNvPr id="16" name="Rectangle 15"/>
            <p:cNvSpPr/>
            <p:nvPr/>
          </p:nvSpPr>
          <p:spPr>
            <a:xfrm>
              <a:off x="6157663" y="2091559"/>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619654" y="2587406"/>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231233" y="2098050"/>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00453" y="2582642"/>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703475" y="2091558"/>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266982" y="2577874"/>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572564" y="2107369"/>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853331" y="2587406"/>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Oval 36"/>
          <p:cNvSpPr/>
          <p:nvPr/>
        </p:nvSpPr>
        <p:spPr>
          <a:xfrm>
            <a:off x="2700350" y="3600436"/>
            <a:ext cx="185738" cy="18543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flipH="1">
            <a:off x="2774714" y="1828900"/>
            <a:ext cx="55497" cy="17616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50801" y="1897652"/>
            <a:ext cx="9379017" cy="1119714"/>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8142382" y="3593438"/>
            <a:ext cx="1164037" cy="685320"/>
            <a:chOff x="8142382" y="3593438"/>
            <a:chExt cx="1164037" cy="685320"/>
          </a:xfrm>
        </p:grpSpPr>
        <mc:AlternateContent xmlns:mc="http://schemas.openxmlformats.org/markup-compatibility/2006" xmlns:a14="http://schemas.microsoft.com/office/drawing/2010/main">
          <mc:Choice Requires="a14">
            <p:sp>
              <p:nvSpPr>
                <p:cNvPr id="39" name="TextBox 38"/>
                <p:cNvSpPr txBox="1"/>
                <p:nvPr/>
              </p:nvSpPr>
              <p:spPr>
                <a:xfrm>
                  <a:off x="8142382" y="3817093"/>
                  <a:ext cx="1164037" cy="461665"/>
                </a:xfrm>
                <a:prstGeom prst="rect">
                  <a:avLst/>
                </a:prstGeom>
                <a:solidFill>
                  <a:schemeClr val="bg2"/>
                </a:solidFill>
              </p:spPr>
              <p:txBody>
                <a:bodyPr wrap="none" rtlCol="0">
                  <a:spAutoFit/>
                </a:bodyPr>
                <a:lstStyle/>
                <a:p>
                  <a:r>
                    <a:rPr lang="en-US" altLang="zh-CN" sz="2400" b="1" dirty="0" smtClean="0">
                      <a:solidFill>
                        <a:srgbClr val="C00000"/>
                      </a:solidFill>
                    </a:rPr>
                    <a:t>Time</a:t>
                  </a:r>
                  <a:r>
                    <a:rPr lang="zh-CN" altLang="en-US" sz="2400" b="1" dirty="0" smtClean="0">
                      <a:solidFill>
                        <a:srgbClr val="C00000"/>
                      </a:solidFill>
                    </a:rPr>
                    <a:t> </a:t>
                  </a:r>
                  <a14:m>
                    <m:oMath xmlns:m="http://schemas.openxmlformats.org/officeDocument/2006/math">
                      <m:sSub>
                        <m:sSubPr>
                          <m:ctrlPr>
                            <a:rPr lang="en-US" altLang="zh-CN" sz="2400" i="1" smtClean="0">
                              <a:solidFill>
                                <a:srgbClr val="C00000"/>
                              </a:solidFill>
                              <a:latin typeface="Cambria Math" panose="02040503050406030204" pitchFamily="18" charset="0"/>
                            </a:rPr>
                          </m:ctrlPr>
                        </m:sSubPr>
                        <m:e>
                          <m:r>
                            <a:rPr lang="en-US" altLang="zh-CN" sz="2400" b="0" i="1" smtClean="0">
                              <a:solidFill>
                                <a:srgbClr val="C00000"/>
                              </a:solidFill>
                              <a:latin typeface="Cambria Math" charset="0"/>
                            </a:rPr>
                            <m:t>𝑡</m:t>
                          </m:r>
                        </m:e>
                        <m:sub>
                          <m:r>
                            <a:rPr lang="en-US" altLang="zh-CN" sz="2400" b="0" i="1" smtClean="0">
                              <a:solidFill>
                                <a:srgbClr val="C00000"/>
                              </a:solidFill>
                              <a:latin typeface="Cambria Math" charset="0"/>
                            </a:rPr>
                            <m:t>1</m:t>
                          </m:r>
                        </m:sub>
                      </m:sSub>
                    </m:oMath>
                  </a14:m>
                  <a:endParaRPr lang="en-US" sz="2400" dirty="0">
                    <a:solidFill>
                      <a:srgbClr val="C00000"/>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8142382" y="3817093"/>
                  <a:ext cx="1164037" cy="461665"/>
                </a:xfrm>
                <a:prstGeom prst="rect">
                  <a:avLst/>
                </a:prstGeom>
                <a:blipFill rotWithShape="0">
                  <a:blip r:embed="rId4"/>
                  <a:stretch>
                    <a:fillRect l="-8377" t="-10526" b="-28947"/>
                  </a:stretch>
                </a:blipFill>
              </p:spPr>
              <p:txBody>
                <a:bodyPr/>
                <a:lstStyle/>
                <a:p>
                  <a:r>
                    <a:rPr lang="en-US">
                      <a:noFill/>
                    </a:rPr>
                    <a:t> </a:t>
                  </a:r>
                </a:p>
              </p:txBody>
            </p:sp>
          </mc:Fallback>
        </mc:AlternateContent>
        <p:sp>
          <p:nvSpPr>
            <p:cNvPr id="40" name="Oval 39"/>
            <p:cNvSpPr/>
            <p:nvPr/>
          </p:nvSpPr>
          <p:spPr>
            <a:xfrm>
              <a:off x="8438436" y="3593438"/>
              <a:ext cx="185738" cy="18543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Connector 27"/>
          <p:cNvCxnSpPr/>
          <p:nvPr/>
        </p:nvCxnSpPr>
        <p:spPr>
          <a:xfrm>
            <a:off x="8528641" y="1758374"/>
            <a:ext cx="0" cy="1781406"/>
          </a:xfrm>
          <a:prstGeom prst="line">
            <a:avLst/>
          </a:prstGeom>
          <a:ln w="76200">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9137584" y="2107368"/>
            <a:ext cx="589928" cy="840253"/>
            <a:chOff x="9137584" y="2107368"/>
            <a:chExt cx="589928" cy="840253"/>
          </a:xfrm>
        </p:grpSpPr>
        <p:sp>
          <p:nvSpPr>
            <p:cNvPr id="41" name="Rectangle 40"/>
            <p:cNvSpPr/>
            <p:nvPr/>
          </p:nvSpPr>
          <p:spPr>
            <a:xfrm>
              <a:off x="9137584" y="2107368"/>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278858" y="2587406"/>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408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10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fill="hold" nodeType="clickEffect">
                                  <p:stCondLst>
                                    <p:cond delay="0"/>
                                  </p:stCondLst>
                                  <p:childTnLst>
                                    <p:anim calcmode="discrete" valueType="str">
                                      <p:cBhvr>
                                        <p:cTn id="11" dur="1000" fill="hold"/>
                                        <p:tgtEl>
                                          <p:spTgt spid="2"/>
                                        </p:tgtEl>
                                        <p:attrNameLst>
                                          <p:attrName>style.visibility</p:attrName>
                                        </p:attrNameLst>
                                      </p:cBhvr>
                                      <p:tavLst>
                                        <p:tav tm="0">
                                          <p:val>
                                            <p:strVal val="hidden"/>
                                          </p:val>
                                        </p:tav>
                                        <p:tav tm="50000">
                                          <p:val>
                                            <p:strVal val="visible"/>
                                          </p:val>
                                        </p:tav>
                                      </p:tavLst>
                                    </p:anim>
                                  </p:childTnLst>
                                </p:cTn>
                              </p:par>
                              <p:par>
                                <p:cTn id="12" presetID="35" presetClass="emph" presetSubtype="0" fill="hold" nodeType="withEffect">
                                  <p:stCondLst>
                                    <p:cond delay="0"/>
                                  </p:stCondLst>
                                  <p:childTnLst>
                                    <p:anim calcmode="discrete" valueType="str">
                                      <p:cBhvr>
                                        <p:cTn id="13" dur="1000" fill="hold"/>
                                        <p:tgtEl>
                                          <p:spTgt spid="43"/>
                                        </p:tgtEl>
                                        <p:attrNameLst>
                                          <p:attrName>style.visibility</p:attrName>
                                        </p:attrNameLst>
                                      </p:cBhvr>
                                      <p:tavLst>
                                        <p:tav tm="0">
                                          <p:val>
                                            <p:strVal val="hidden"/>
                                          </p:val>
                                        </p:tav>
                                        <p:tav tm="50000">
                                          <p:val>
                                            <p:strVal val="visible"/>
                                          </p:val>
                                        </p:tav>
                                      </p:tavLst>
                                    </p:anim>
                                  </p:childTnLst>
                                </p:cTn>
                              </p:par>
                            </p:childTnLst>
                          </p:cTn>
                        </p:par>
                        <p:par>
                          <p:cTn id="14" fill="hold">
                            <p:stCondLst>
                              <p:cond delay="1000"/>
                            </p:stCondLst>
                            <p:childTnLst>
                              <p:par>
                                <p:cTn id="15" presetID="35" presetClass="emph" presetSubtype="0" fill="hold" nodeType="afterEffect">
                                  <p:stCondLst>
                                    <p:cond delay="0"/>
                                  </p:stCondLst>
                                  <p:childTnLst>
                                    <p:anim calcmode="discrete" valueType="str">
                                      <p:cBhvr>
                                        <p:cTn id="16" dur="1000" fill="hold"/>
                                        <p:tgtEl>
                                          <p:spTgt spid="2"/>
                                        </p:tgtEl>
                                        <p:attrNameLst>
                                          <p:attrName>style.visibility</p:attrName>
                                        </p:attrNameLst>
                                      </p:cBhvr>
                                      <p:tavLst>
                                        <p:tav tm="0">
                                          <p:val>
                                            <p:strVal val="hidden"/>
                                          </p:val>
                                        </p:tav>
                                        <p:tav tm="50000">
                                          <p:val>
                                            <p:strVal val="visible"/>
                                          </p:val>
                                        </p:tav>
                                      </p:tavLst>
                                    </p:anim>
                                  </p:childTnLst>
                                </p:cTn>
                              </p:par>
                              <p:par>
                                <p:cTn id="17" presetID="35" presetClass="emph" presetSubtype="0" fill="hold" nodeType="withEffect">
                                  <p:stCondLst>
                                    <p:cond delay="0"/>
                                  </p:stCondLst>
                                  <p:childTnLst>
                                    <p:anim calcmode="discrete" valueType="str">
                                      <p:cBhvr>
                                        <p:cTn id="18" dur="1000" fill="hold"/>
                                        <p:tgtEl>
                                          <p:spTgt spid="43"/>
                                        </p:tgtEl>
                                        <p:attrNameLst>
                                          <p:attrName>style.visibility</p:attrName>
                                        </p:attrNameLst>
                                      </p:cBhvr>
                                      <p:tavLst>
                                        <p:tav tm="0">
                                          <p:val>
                                            <p:strVal val="hidden"/>
                                          </p:val>
                                        </p:tav>
                                        <p:tav tm="50000">
                                          <p:val>
                                            <p:strVal val="visible"/>
                                          </p:val>
                                        </p:tav>
                                      </p:tavLst>
                                    </p:anim>
                                  </p:childTnLst>
                                </p:cTn>
                              </p:par>
                            </p:childTnLst>
                          </p:cTn>
                        </p:par>
                        <p:par>
                          <p:cTn id="19" fill="hold">
                            <p:stCondLst>
                              <p:cond delay="2000"/>
                            </p:stCondLst>
                            <p:childTnLst>
                              <p:par>
                                <p:cTn id="20" presetID="35" presetClass="emph" presetSubtype="0" fill="hold" nodeType="afterEffect">
                                  <p:stCondLst>
                                    <p:cond delay="0"/>
                                  </p:stCondLst>
                                  <p:childTnLst>
                                    <p:anim calcmode="discrete" valueType="str">
                                      <p:cBhvr>
                                        <p:cTn id="21" dur="1000" fill="hold"/>
                                        <p:tgtEl>
                                          <p:spTgt spid="2"/>
                                        </p:tgtEl>
                                        <p:attrNameLst>
                                          <p:attrName>style.visibility</p:attrName>
                                        </p:attrNameLst>
                                      </p:cBhvr>
                                      <p:tavLst>
                                        <p:tav tm="0">
                                          <p:val>
                                            <p:strVal val="hidden"/>
                                          </p:val>
                                        </p:tav>
                                        <p:tav tm="50000">
                                          <p:val>
                                            <p:strVal val="visible"/>
                                          </p:val>
                                        </p:tav>
                                      </p:tavLst>
                                    </p:anim>
                                  </p:childTnLst>
                                </p:cTn>
                              </p:par>
                              <p:par>
                                <p:cTn id="22" presetID="35" presetClass="emph" presetSubtype="0" fill="hold" nodeType="withEffect">
                                  <p:stCondLst>
                                    <p:cond delay="0"/>
                                  </p:stCondLst>
                                  <p:childTnLst>
                                    <p:anim calcmode="discrete" valueType="str">
                                      <p:cBhvr>
                                        <p:cTn id="23" dur="10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grpId="1" nodeType="clickEffect">
                                  <p:stCondLst>
                                    <p:cond delay="0"/>
                                  </p:stCondLst>
                                  <p:childTnLst>
                                    <p:animEffect transition="out" filter="dissolve">
                                      <p:cBhvr>
                                        <p:cTn id="27" dur="500"/>
                                        <p:tgtEl>
                                          <p:spTgt spid="38"/>
                                        </p:tgtEl>
                                      </p:cBhvr>
                                    </p:animEffect>
                                    <p:set>
                                      <p:cBhvr>
                                        <p:cTn id="28" dur="1" fill="hold">
                                          <p:stCondLst>
                                            <p:cond delay="499"/>
                                          </p:stCondLst>
                                        </p:cTn>
                                        <p:tgtEl>
                                          <p:spTgt spid="38"/>
                                        </p:tgtEl>
                                        <p:attrNameLst>
                                          <p:attrName>style.visibility</p:attrName>
                                        </p:attrNameLst>
                                      </p:cBhvr>
                                      <p:to>
                                        <p:strVal val="hidden"/>
                                      </p:to>
                                    </p:se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1000"/>
                                        <p:tgtEl>
                                          <p:spTgt spid="3"/>
                                        </p:tgtEl>
                                      </p:cBhvr>
                                    </p:animEffect>
                                  </p:childTnLst>
                                </p:cTn>
                              </p:par>
                            </p:childTnLst>
                          </p:cTn>
                        </p:par>
                        <p:par>
                          <p:cTn id="33" fill="hold">
                            <p:stCondLst>
                              <p:cond delay="1500"/>
                            </p:stCondLst>
                            <p:childTnLst>
                              <p:par>
                                <p:cTn id="34" presetID="9" presetClass="entr" presetSubtype="0"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dissolve">
                                      <p:cBhvr>
                                        <p:cTn id="36" dur="10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35" presetClass="emph" presetSubtype="0" fill="hold" nodeType="clickEffect">
                                  <p:stCondLst>
                                    <p:cond delay="0"/>
                                  </p:stCondLst>
                                  <p:childTnLst>
                                    <p:anim calcmode="discrete" valueType="str">
                                      <p:cBhvr>
                                        <p:cTn id="40" dur="1000" fill="hold"/>
                                        <p:tgtEl>
                                          <p:spTgt spid="2"/>
                                        </p:tgtEl>
                                        <p:attrNameLst>
                                          <p:attrName>style.visibility</p:attrName>
                                        </p:attrNameLst>
                                      </p:cBhvr>
                                      <p:tavLst>
                                        <p:tav tm="0">
                                          <p:val>
                                            <p:strVal val="hidden"/>
                                          </p:val>
                                        </p:tav>
                                        <p:tav tm="50000">
                                          <p:val>
                                            <p:strVal val="visible"/>
                                          </p:val>
                                        </p:tav>
                                      </p:tavLst>
                                    </p:anim>
                                  </p:childTnLst>
                                </p:cTn>
                              </p:par>
                            </p:childTnLst>
                          </p:cTn>
                        </p:par>
                        <p:par>
                          <p:cTn id="41" fill="hold">
                            <p:stCondLst>
                              <p:cond delay="1000"/>
                            </p:stCondLst>
                            <p:childTnLst>
                              <p:par>
                                <p:cTn id="42" presetID="35" presetClass="emph" presetSubtype="0" fill="hold" nodeType="afterEffect">
                                  <p:stCondLst>
                                    <p:cond delay="0"/>
                                  </p:stCondLst>
                                  <p:childTnLst>
                                    <p:anim calcmode="discrete" valueType="str">
                                      <p:cBhvr>
                                        <p:cTn id="43" dur="1000" fill="hold"/>
                                        <p:tgtEl>
                                          <p:spTgt spid="2"/>
                                        </p:tgtEl>
                                        <p:attrNameLst>
                                          <p:attrName>style.visibility</p:attrName>
                                        </p:attrNameLst>
                                      </p:cBhvr>
                                      <p:tavLst>
                                        <p:tav tm="0">
                                          <p:val>
                                            <p:strVal val="hidden"/>
                                          </p:val>
                                        </p:tav>
                                        <p:tav tm="50000">
                                          <p:val>
                                            <p:strVal val="visible"/>
                                          </p:val>
                                        </p:tav>
                                      </p:tavLst>
                                    </p:anim>
                                  </p:childTnLst>
                                </p:cTn>
                              </p:par>
                            </p:childTnLst>
                          </p:cTn>
                        </p:par>
                        <p:par>
                          <p:cTn id="44" fill="hold">
                            <p:stCondLst>
                              <p:cond delay="2000"/>
                            </p:stCondLst>
                            <p:childTnLst>
                              <p:par>
                                <p:cTn id="45" presetID="35" presetClass="emph" presetSubtype="0" fill="hold" nodeType="afterEffect">
                                  <p:stCondLst>
                                    <p:cond delay="0"/>
                                  </p:stCondLst>
                                  <p:childTnLst>
                                    <p:anim calcmode="discrete" valueType="str">
                                      <p:cBhvr>
                                        <p:cTn id="46" dur="1000" fill="hold"/>
                                        <p:tgtEl>
                                          <p:spTgt spid="2"/>
                                        </p:tgtEl>
                                        <p:attrNameLst>
                                          <p:attrName>style.visibility</p:attrName>
                                        </p:attrNameLst>
                                      </p:cBhvr>
                                      <p:tavLst>
                                        <p:tav tm="0">
                                          <p:val>
                                            <p:strVal val="hidden"/>
                                          </p:val>
                                        </p:tav>
                                        <p:tav tm="50000">
                                          <p:val>
                                            <p:strVal val="visible"/>
                                          </p:val>
                                        </p:tav>
                                      </p:tavLst>
                                    </p:anim>
                                  </p:childTnLst>
                                </p:cTn>
                              </p:par>
                            </p:childTnLst>
                          </p:cTn>
                        </p:par>
                        <p:par>
                          <p:cTn id="47" fill="hold">
                            <p:stCondLst>
                              <p:cond delay="3000"/>
                            </p:stCondLst>
                            <p:childTnLst>
                              <p:par>
                                <p:cTn id="48" presetID="35" presetClass="emph" presetSubtype="0" fill="hold" nodeType="afterEffect">
                                  <p:stCondLst>
                                    <p:cond delay="0"/>
                                  </p:stCondLst>
                                  <p:childTnLst>
                                    <p:anim calcmode="discrete" valueType="str">
                                      <p:cBhvr>
                                        <p:cTn id="49"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latin typeface="Lucida Bright" panose="02040602050505020304" pitchFamily="18" charset="0"/>
              </a:rPr>
              <a:t>Pro</a:t>
            </a:r>
            <a:r>
              <a:rPr lang="zh-CN" altLang="en-US" sz="3600" b="1" dirty="0">
                <a:latin typeface="Lucida Bright" panose="02040602050505020304" pitchFamily="18" charset="0"/>
              </a:rPr>
              <a:t> </a:t>
            </a:r>
            <a:r>
              <a:rPr lang="en-US" altLang="zh-CN" sz="3600" b="1" dirty="0">
                <a:latin typeface="Lucida Bright" panose="02040602050505020304" pitchFamily="18" charset="0"/>
              </a:rPr>
              <a:t>and</a:t>
            </a:r>
            <a:r>
              <a:rPr lang="zh-CN" altLang="en-US" sz="3600" b="1" dirty="0">
                <a:latin typeface="Lucida Bright" panose="02040602050505020304" pitchFamily="18" charset="0"/>
              </a:rPr>
              <a:t> </a:t>
            </a:r>
            <a:r>
              <a:rPr lang="en-US" altLang="zh-CN" sz="3600" b="1" dirty="0">
                <a:latin typeface="Lucida Bright" panose="02040602050505020304" pitchFamily="18" charset="0"/>
              </a:rPr>
              <a:t>Con</a:t>
            </a:r>
            <a:r>
              <a:rPr lang="zh-CN" altLang="en-US" sz="3600" b="1" dirty="0">
                <a:latin typeface="Lucida Bright" panose="02040602050505020304" pitchFamily="18" charset="0"/>
              </a:rPr>
              <a:t> </a:t>
            </a:r>
            <a:r>
              <a:rPr lang="en-US" altLang="zh-CN" sz="3600" b="1" dirty="0">
                <a:latin typeface="Lucida Bright" panose="02040602050505020304" pitchFamily="18" charset="0"/>
              </a:rPr>
              <a:t>of</a:t>
            </a:r>
            <a:r>
              <a:rPr lang="zh-CN" altLang="en-US" sz="3600" b="1" dirty="0">
                <a:latin typeface="Lucida Bright" panose="02040602050505020304" pitchFamily="18" charset="0"/>
              </a:rPr>
              <a:t> </a:t>
            </a:r>
            <a:r>
              <a:rPr lang="en-US" altLang="zh-CN" sz="3600" b="1" dirty="0">
                <a:latin typeface="Lucida Bright" panose="02040602050505020304" pitchFamily="18" charset="0"/>
              </a:rPr>
              <a:t>Asynchronous</a:t>
            </a:r>
            <a:r>
              <a:rPr lang="zh-CN" altLang="en-US" sz="3600" b="1" dirty="0">
                <a:latin typeface="Lucida Bright" panose="02040602050505020304" pitchFamily="18" charset="0"/>
              </a:rPr>
              <a:t> </a:t>
            </a:r>
            <a:r>
              <a:rPr lang="en-US" altLang="zh-CN" sz="3600" b="1" dirty="0">
                <a:latin typeface="Lucida Bright" panose="02040602050505020304" pitchFamily="18" charset="0"/>
              </a:rPr>
              <a:t>Algorithms</a:t>
            </a:r>
            <a:endParaRPr lang="en-US" sz="3600" dirty="0"/>
          </a:p>
        </p:txBody>
      </p:sp>
      <p:sp>
        <p:nvSpPr>
          <p:cNvPr id="5" name="TextBox 4"/>
          <p:cNvSpPr txBox="1"/>
          <p:nvPr/>
        </p:nvSpPr>
        <p:spPr>
          <a:xfrm>
            <a:off x="990600" y="1160648"/>
            <a:ext cx="10210800" cy="523220"/>
          </a:xfrm>
          <a:prstGeom prst="rect">
            <a:avLst/>
          </a:prstGeom>
          <a:solidFill>
            <a:schemeClr val="accent4">
              <a:lumMod val="20000"/>
              <a:lumOff val="80000"/>
            </a:schemeClr>
          </a:solidFill>
          <a:ln>
            <a:noFill/>
          </a:ln>
        </p:spPr>
        <p:txBody>
          <a:bodyPr wrap="square" rtlCol="0">
            <a:spAutoFit/>
          </a:bodyPr>
          <a:lstStyle/>
          <a:p>
            <a:pPr algn="ctr"/>
            <a:r>
              <a:rPr lang="en-US" altLang="zh-CN" sz="2800" b="1" dirty="0" smtClean="0"/>
              <a:t>Question</a:t>
            </a:r>
            <a:r>
              <a:rPr lang="en-US" altLang="zh-CN" sz="2800" dirty="0" smtClean="0"/>
              <a:t>:</a:t>
            </a:r>
            <a:r>
              <a:rPr lang="zh-CN" altLang="en-US" sz="2800" dirty="0" smtClean="0"/>
              <a:t>  </a:t>
            </a:r>
            <a:r>
              <a:rPr lang="en-US" altLang="zh-CN" sz="2800" dirty="0" smtClean="0"/>
              <a:t>What</a:t>
            </a:r>
            <a:r>
              <a:rPr lang="zh-CN" altLang="en-US" sz="2800" dirty="0" smtClean="0"/>
              <a:t> </a:t>
            </a:r>
            <a:r>
              <a:rPr lang="en-US" altLang="zh-CN" sz="2800" dirty="0" smtClean="0"/>
              <a:t>if</a:t>
            </a:r>
            <a:r>
              <a:rPr lang="zh-CN" altLang="en-US" sz="2800" dirty="0" smtClean="0"/>
              <a:t> </a:t>
            </a:r>
            <a:r>
              <a:rPr lang="en-US" altLang="zh-CN" sz="2800" dirty="0" smtClean="0"/>
              <a:t>a</a:t>
            </a:r>
            <a:r>
              <a:rPr lang="zh-CN" altLang="en-US" sz="2800" dirty="0" smtClean="0"/>
              <a:t> </a:t>
            </a:r>
            <a:r>
              <a:rPr lang="en-US" altLang="zh-CN" sz="2800" dirty="0" smtClean="0"/>
              <a:t>worker</a:t>
            </a:r>
            <a:r>
              <a:rPr lang="zh-CN" altLang="en-US" sz="2800" dirty="0" smtClean="0"/>
              <a:t> </a:t>
            </a:r>
            <a:r>
              <a:rPr lang="en-US" altLang="zh-CN" sz="2800" dirty="0" smtClean="0"/>
              <a:t>is</a:t>
            </a:r>
            <a:r>
              <a:rPr lang="zh-CN" altLang="en-US" sz="2800" dirty="0" smtClean="0"/>
              <a:t> </a:t>
            </a:r>
            <a:r>
              <a:rPr lang="en-US" altLang="zh-CN" sz="2800" dirty="0" smtClean="0"/>
              <a:t>too</a:t>
            </a:r>
            <a:r>
              <a:rPr lang="zh-CN" altLang="en-US" sz="2800" dirty="0" smtClean="0"/>
              <a:t> </a:t>
            </a:r>
            <a:r>
              <a:rPr lang="en-US" altLang="zh-CN" sz="2800" dirty="0" smtClean="0"/>
              <a:t>slow?</a:t>
            </a:r>
            <a:endParaRPr lang="en-US" sz="2800" dirty="0"/>
          </a:p>
        </p:txBody>
      </p:sp>
      <p:sp>
        <p:nvSpPr>
          <p:cNvPr id="6" name="Rectangle 5"/>
          <p:cNvSpPr/>
          <p:nvPr/>
        </p:nvSpPr>
        <p:spPr>
          <a:xfrm>
            <a:off x="2778085" y="2096643"/>
            <a:ext cx="888128"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70204" y="2580116"/>
            <a:ext cx="146356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72687" y="2094227"/>
            <a:ext cx="1037244"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50903" y="2580116"/>
            <a:ext cx="62799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00587" y="2096643"/>
            <a:ext cx="43059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878448" y="2580116"/>
            <a:ext cx="72077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635828" y="2096643"/>
            <a:ext cx="914379"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99447" y="2580116"/>
            <a:ext cx="72274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47034" y="2034407"/>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1</a:t>
            </a:r>
            <a:endParaRPr lang="en-US" sz="2400" b="1" dirty="0">
              <a:latin typeface="Courier New" charset="0"/>
              <a:ea typeface="Courier New" charset="0"/>
              <a:cs typeface="Courier New" charset="0"/>
            </a:endParaRPr>
          </a:p>
        </p:txBody>
      </p:sp>
      <p:sp>
        <p:nvSpPr>
          <p:cNvPr id="15" name="TextBox 14"/>
          <p:cNvSpPr txBox="1"/>
          <p:nvPr/>
        </p:nvSpPr>
        <p:spPr>
          <a:xfrm>
            <a:off x="844607" y="2547030"/>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2</a:t>
            </a:r>
            <a:endParaRPr lang="en-US" sz="2400" b="1" dirty="0">
              <a:latin typeface="Courier New" charset="0"/>
              <a:ea typeface="Courier New" charset="0"/>
              <a:cs typeface="Courier New" charset="0"/>
            </a:endParaRPr>
          </a:p>
        </p:txBody>
      </p:sp>
      <p:sp>
        <p:nvSpPr>
          <p:cNvPr id="16" name="Rectangle 15"/>
          <p:cNvSpPr/>
          <p:nvPr/>
        </p:nvSpPr>
        <p:spPr>
          <a:xfrm>
            <a:off x="6157663" y="2091559"/>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619654" y="2587406"/>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231233" y="2098050"/>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00453" y="2582642"/>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703475" y="2091558"/>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266982" y="2577874"/>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78086" y="3093316"/>
            <a:ext cx="5708690"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38200" y="3060230"/>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3</a:t>
            </a:r>
            <a:endParaRPr lang="en-US" sz="2400" b="1" dirty="0">
              <a:latin typeface="Courier New" charset="0"/>
              <a:ea typeface="Courier New" charset="0"/>
              <a:cs typeface="Courier New" charset="0"/>
            </a:endParaRPr>
          </a:p>
        </p:txBody>
      </p:sp>
      <p:sp>
        <p:nvSpPr>
          <p:cNvPr id="24" name="Rectangle 23"/>
          <p:cNvSpPr/>
          <p:nvPr/>
        </p:nvSpPr>
        <p:spPr>
          <a:xfrm>
            <a:off x="8500073" y="3093302"/>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572564" y="2107369"/>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853331" y="2587406"/>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2726234" y="3679058"/>
            <a:ext cx="71151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2404296" y="3824091"/>
                <a:ext cx="1164037" cy="461665"/>
              </a:xfrm>
              <a:prstGeom prst="rect">
                <a:avLst/>
              </a:prstGeom>
              <a:solidFill>
                <a:schemeClr val="bg2"/>
              </a:solidFill>
            </p:spPr>
            <p:txBody>
              <a:bodyPr wrap="none" rtlCol="0">
                <a:spAutoFit/>
              </a:bodyPr>
              <a:lstStyle/>
              <a:p>
                <a:r>
                  <a:rPr lang="en-US" altLang="zh-CN" sz="2400" b="1" dirty="0" smtClean="0">
                    <a:solidFill>
                      <a:srgbClr val="C00000"/>
                    </a:solidFill>
                  </a:rPr>
                  <a:t>Time</a:t>
                </a:r>
                <a:r>
                  <a:rPr lang="zh-CN" altLang="en-US" sz="2400" b="1" dirty="0" smtClean="0">
                    <a:solidFill>
                      <a:srgbClr val="C00000"/>
                    </a:solidFill>
                  </a:rPr>
                  <a:t> </a:t>
                </a:r>
                <a14:m>
                  <m:oMath xmlns:m="http://schemas.openxmlformats.org/officeDocument/2006/math">
                    <m:sSub>
                      <m:sSubPr>
                        <m:ctrlPr>
                          <a:rPr lang="en-US" altLang="zh-CN" sz="2400" i="1" smtClean="0">
                            <a:solidFill>
                              <a:srgbClr val="C00000"/>
                            </a:solidFill>
                            <a:latin typeface="Cambria Math" panose="02040503050406030204" pitchFamily="18" charset="0"/>
                          </a:rPr>
                        </m:ctrlPr>
                      </m:sSubPr>
                      <m:e>
                        <m:r>
                          <a:rPr lang="en-US" altLang="zh-CN" sz="2400" b="0" i="1" smtClean="0">
                            <a:solidFill>
                              <a:srgbClr val="C00000"/>
                            </a:solidFill>
                            <a:latin typeface="Cambria Math" charset="0"/>
                          </a:rPr>
                          <m:t>𝑡</m:t>
                        </m:r>
                      </m:e>
                      <m:sub>
                        <m:r>
                          <a:rPr lang="en-US" altLang="zh-CN" sz="2400" b="0" i="1" smtClean="0">
                            <a:solidFill>
                              <a:srgbClr val="C00000"/>
                            </a:solidFill>
                            <a:latin typeface="Cambria Math" charset="0"/>
                          </a:rPr>
                          <m:t>0</m:t>
                        </m:r>
                      </m:sub>
                    </m:sSub>
                  </m:oMath>
                </a14:m>
                <a:endParaRPr lang="en-US" sz="2400" dirty="0">
                  <a:solidFill>
                    <a:srgbClr val="C0000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2404296" y="3824091"/>
                <a:ext cx="1164037" cy="461665"/>
              </a:xfrm>
              <a:prstGeom prst="rect">
                <a:avLst/>
              </a:prstGeom>
              <a:blipFill rotWithShape="0">
                <a:blip r:embed="rId3"/>
                <a:stretch>
                  <a:fillRect l="-7853" t="-10526" b="-28947"/>
                </a:stretch>
              </a:blipFill>
            </p:spPr>
            <p:txBody>
              <a:bodyPr/>
              <a:lstStyle/>
              <a:p>
                <a:r>
                  <a:rPr lang="en-US">
                    <a:noFill/>
                  </a:rPr>
                  <a:t> </a:t>
                </a:r>
              </a:p>
            </p:txBody>
          </p:sp>
        </mc:Fallback>
      </mc:AlternateContent>
      <p:sp>
        <p:nvSpPr>
          <p:cNvPr id="32" name="Rectangle 31"/>
          <p:cNvSpPr/>
          <p:nvPr/>
        </p:nvSpPr>
        <p:spPr>
          <a:xfrm>
            <a:off x="8333123" y="2587406"/>
            <a:ext cx="914597"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062618" y="2103545"/>
            <a:ext cx="104480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137584" y="2107368"/>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278858" y="2587406"/>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p:cNvSpPr txBox="1"/>
              <p:nvPr/>
            </p:nvSpPr>
            <p:spPr>
              <a:xfrm>
                <a:off x="1114780" y="4843252"/>
                <a:ext cx="9772296" cy="1200329"/>
              </a:xfrm>
              <a:prstGeom prst="rect">
                <a:avLst/>
              </a:prstGeom>
              <a:solidFill>
                <a:schemeClr val="bg2"/>
              </a:solidFill>
            </p:spPr>
            <p:txBody>
              <a:bodyPr wrap="square" rtlCol="0">
                <a:spAutoFit/>
              </a:bodyPr>
              <a:lstStyle/>
              <a:p>
                <a:pPr marL="285750" indent="-285750">
                  <a:buFont typeface="Arial" charset="0"/>
                  <a:buChar char="•"/>
                </a:pPr>
                <a:r>
                  <a:rPr lang="en-US" altLang="zh-CN" sz="2400" dirty="0" smtClean="0"/>
                  <a:t>At</a:t>
                </a:r>
                <a:r>
                  <a:rPr lang="zh-CN" altLang="en-US" sz="2400" dirty="0" smtClean="0"/>
                  <a:t> </a:t>
                </a:r>
                <a:r>
                  <a:rPr lang="en-US" altLang="zh-CN" sz="2400" dirty="0" smtClean="0">
                    <a:solidFill>
                      <a:srgbClr val="C00000"/>
                    </a:solidFill>
                  </a:rPr>
                  <a:t>time</a:t>
                </a:r>
                <a:r>
                  <a:rPr lang="zh-CN" altLang="en-US" sz="2400" dirty="0" smtClean="0">
                    <a:solidFill>
                      <a:srgbClr val="C00000"/>
                    </a:solidFill>
                  </a:rPr>
                  <a:t> </a:t>
                </a:r>
                <a14:m>
                  <m:oMath xmlns:m="http://schemas.openxmlformats.org/officeDocument/2006/math">
                    <m:sSub>
                      <m:sSubPr>
                        <m:ctrlPr>
                          <a:rPr lang="en-US" altLang="zh-CN" sz="2400" b="0" i="1" smtClean="0">
                            <a:solidFill>
                              <a:srgbClr val="C00000"/>
                            </a:solidFill>
                            <a:latin typeface="Cambria Math" panose="02040503050406030204" pitchFamily="18" charset="0"/>
                          </a:rPr>
                        </m:ctrlPr>
                      </m:sSubPr>
                      <m:e>
                        <m:r>
                          <a:rPr lang="en-US" altLang="zh-CN" sz="2400" b="0" i="1" smtClean="0">
                            <a:solidFill>
                              <a:srgbClr val="C00000"/>
                            </a:solidFill>
                            <a:latin typeface="Cambria Math" charset="0"/>
                          </a:rPr>
                          <m:t>𝑡</m:t>
                        </m:r>
                      </m:e>
                      <m:sub>
                        <m:r>
                          <a:rPr lang="en-US" altLang="zh-CN" sz="2400" b="0" i="1" smtClean="0">
                            <a:solidFill>
                              <a:srgbClr val="C00000"/>
                            </a:solidFill>
                            <a:latin typeface="Cambria Math" charset="0"/>
                          </a:rPr>
                          <m:t>1</m:t>
                        </m:r>
                      </m:sub>
                    </m:sSub>
                  </m:oMath>
                </a14:m>
                <a:r>
                  <a:rPr lang="en-US" altLang="zh-CN" sz="2400" dirty="0" smtClean="0"/>
                  <a:t>,</a:t>
                </a:r>
                <a:r>
                  <a:rPr lang="zh-CN" altLang="en-US" sz="2400" dirty="0" smtClean="0"/>
                  <a:t> </a:t>
                </a:r>
                <a:r>
                  <a:rPr lang="en-US" altLang="zh-CN" sz="2400" dirty="0" smtClean="0"/>
                  <a:t>the</a:t>
                </a:r>
                <a:r>
                  <a:rPr lang="zh-CN" altLang="en-US" sz="2400" dirty="0"/>
                  <a:t> </a:t>
                </a:r>
                <a:r>
                  <a:rPr lang="en-US" altLang="zh-CN" sz="2400" dirty="0" smtClean="0"/>
                  <a:t>parameters</a:t>
                </a:r>
                <a:r>
                  <a:rPr lang="zh-CN" altLang="en-US" sz="2400" dirty="0" smtClean="0"/>
                  <a:t> </a:t>
                </a:r>
                <a:r>
                  <a:rPr lang="en-US" altLang="zh-CN" sz="2400" dirty="0" smtClean="0"/>
                  <a:t>in</a:t>
                </a:r>
                <a:r>
                  <a:rPr lang="zh-CN" altLang="en-US" sz="2400" dirty="0" smtClean="0"/>
                  <a:t> </a:t>
                </a:r>
                <a:r>
                  <a:rPr lang="en-US" altLang="zh-CN" sz="2400" dirty="0" smtClean="0"/>
                  <a:t>the</a:t>
                </a:r>
                <a:r>
                  <a:rPr lang="zh-CN" altLang="en-US" sz="2400" dirty="0" smtClean="0"/>
                  <a:t> </a:t>
                </a:r>
                <a:r>
                  <a:rPr lang="en-US" altLang="zh-CN" sz="2400" dirty="0" smtClean="0"/>
                  <a:t>server</a:t>
                </a:r>
                <a:r>
                  <a:rPr lang="zh-CN" altLang="en-US" sz="2400" dirty="0" smtClean="0"/>
                  <a:t> </a:t>
                </a:r>
                <a:r>
                  <a:rPr lang="en-US" altLang="zh-CN" sz="2400" dirty="0" smtClean="0"/>
                  <a:t>have</a:t>
                </a:r>
                <a:r>
                  <a:rPr lang="zh-CN" altLang="en-US" sz="2400" dirty="0" smtClean="0"/>
                  <a:t> </a:t>
                </a:r>
                <a:r>
                  <a:rPr lang="en-US" altLang="zh-CN" sz="2400" dirty="0" smtClean="0"/>
                  <a:t>been</a:t>
                </a:r>
                <a:r>
                  <a:rPr lang="zh-CN" altLang="en-US" sz="2400" dirty="0" smtClean="0"/>
                  <a:t> </a:t>
                </a:r>
                <a:r>
                  <a:rPr lang="en-US" altLang="zh-CN" sz="2400" dirty="0" smtClean="0"/>
                  <a:t>updated</a:t>
                </a:r>
                <a:r>
                  <a:rPr lang="zh-CN" altLang="en-US" sz="2400" dirty="0" smtClean="0"/>
                  <a:t> </a:t>
                </a:r>
                <a:r>
                  <a:rPr lang="en-US" altLang="zh-CN" sz="2400" dirty="0" smtClean="0"/>
                  <a:t>many</a:t>
                </a:r>
                <a:r>
                  <a:rPr lang="zh-CN" altLang="en-US" sz="2400" dirty="0" smtClean="0"/>
                  <a:t> </a:t>
                </a:r>
                <a:r>
                  <a:rPr lang="en-US" altLang="zh-CN" sz="2400" dirty="0" smtClean="0"/>
                  <a:t>times.</a:t>
                </a:r>
              </a:p>
              <a:p>
                <a:pPr marL="285750" indent="-285750">
                  <a:buFont typeface="Arial" charset="0"/>
                  <a:buChar char="•"/>
                </a:pPr>
                <a:r>
                  <a:rPr lang="en-US" altLang="zh-CN" sz="2400" dirty="0" smtClean="0"/>
                  <a:t>Worker</a:t>
                </a:r>
                <a:r>
                  <a:rPr lang="zh-CN" altLang="en-US" sz="2400" dirty="0" smtClean="0"/>
                  <a:t> </a:t>
                </a:r>
                <a:r>
                  <a:rPr lang="en-US" altLang="zh-CN" sz="2400" dirty="0" smtClean="0"/>
                  <a:t>3’s</a:t>
                </a:r>
                <a:r>
                  <a:rPr lang="zh-CN" altLang="en-US" sz="2400" dirty="0" smtClean="0"/>
                  <a:t> </a:t>
                </a:r>
                <a:r>
                  <a:rPr lang="en-US" altLang="zh-CN" sz="2400" dirty="0" smtClean="0"/>
                  <a:t>gradient</a:t>
                </a:r>
                <a:r>
                  <a:rPr lang="zh-CN" altLang="en-US" sz="2400" dirty="0" smtClean="0"/>
                  <a:t> </a:t>
                </a:r>
                <a:r>
                  <a:rPr lang="en-US" altLang="zh-CN" sz="2400" dirty="0" smtClean="0"/>
                  <a:t>is</a:t>
                </a:r>
                <a:r>
                  <a:rPr lang="zh-CN" altLang="en-US" sz="2400" dirty="0" smtClean="0"/>
                  <a:t> </a:t>
                </a:r>
                <a:r>
                  <a:rPr lang="en-US" altLang="zh-CN" sz="2400" dirty="0" smtClean="0"/>
                  <a:t>based</a:t>
                </a:r>
                <a:r>
                  <a:rPr lang="zh-CN" altLang="en-US" sz="2400" dirty="0" smtClean="0"/>
                  <a:t> </a:t>
                </a:r>
                <a:r>
                  <a:rPr lang="en-US" altLang="zh-CN" sz="2400" dirty="0" smtClean="0"/>
                  <a:t>on</a:t>
                </a:r>
                <a:r>
                  <a:rPr lang="zh-CN" altLang="en-US" sz="2400" dirty="0" smtClean="0"/>
                  <a:t> </a:t>
                </a:r>
                <a:r>
                  <a:rPr lang="en-US" altLang="zh-CN" sz="2400" dirty="0" smtClean="0"/>
                  <a:t>very</a:t>
                </a:r>
                <a:r>
                  <a:rPr lang="zh-CN" altLang="en-US" sz="2400" dirty="0" smtClean="0"/>
                  <a:t> </a:t>
                </a:r>
                <a:r>
                  <a:rPr lang="en-US" altLang="zh-CN" sz="2400" dirty="0" smtClean="0"/>
                  <a:t>old</a:t>
                </a:r>
                <a:r>
                  <a:rPr lang="zh-CN" altLang="en-US" sz="2400" dirty="0" smtClean="0"/>
                  <a:t> </a:t>
                </a:r>
                <a:r>
                  <a:rPr lang="en-US" altLang="zh-CN" sz="2400" dirty="0" smtClean="0"/>
                  <a:t>parameters</a:t>
                </a:r>
                <a:r>
                  <a:rPr lang="zh-CN" altLang="en-US" sz="2400" dirty="0" smtClean="0"/>
                  <a:t> </a:t>
                </a:r>
                <a:r>
                  <a:rPr lang="en-US" altLang="zh-CN" sz="2400" dirty="0" smtClean="0"/>
                  <a:t>(at</a:t>
                </a:r>
                <a:r>
                  <a:rPr lang="zh-CN" altLang="en-US" sz="2400" dirty="0" smtClean="0"/>
                  <a:t> </a:t>
                </a:r>
                <a:r>
                  <a:rPr lang="en-US" altLang="zh-CN" sz="2400" dirty="0" smtClean="0">
                    <a:solidFill>
                      <a:srgbClr val="C00000"/>
                    </a:solidFill>
                  </a:rPr>
                  <a:t>time</a:t>
                </a:r>
                <a:r>
                  <a:rPr lang="zh-CN" altLang="en-US" sz="2400" dirty="0" smtClean="0">
                    <a:solidFill>
                      <a:srgbClr val="C00000"/>
                    </a:solidFill>
                  </a:rPr>
                  <a:t> </a:t>
                </a:r>
                <a14:m>
                  <m:oMath xmlns:m="http://schemas.openxmlformats.org/officeDocument/2006/math">
                    <m:sSub>
                      <m:sSubPr>
                        <m:ctrlPr>
                          <a:rPr lang="en-US" altLang="zh-CN" sz="2400" i="1">
                            <a:solidFill>
                              <a:srgbClr val="C00000"/>
                            </a:solidFill>
                            <a:latin typeface="Cambria Math" panose="02040503050406030204" pitchFamily="18" charset="0"/>
                          </a:rPr>
                        </m:ctrlPr>
                      </m:sSubPr>
                      <m:e>
                        <m:r>
                          <a:rPr lang="en-US" altLang="zh-CN" sz="2400" i="1">
                            <a:solidFill>
                              <a:srgbClr val="C00000"/>
                            </a:solidFill>
                            <a:latin typeface="Cambria Math" charset="0"/>
                          </a:rPr>
                          <m:t>𝑡</m:t>
                        </m:r>
                      </m:e>
                      <m:sub>
                        <m:r>
                          <a:rPr lang="en-US" altLang="zh-CN" sz="2400" b="0" i="1" smtClean="0">
                            <a:solidFill>
                              <a:srgbClr val="C00000"/>
                            </a:solidFill>
                            <a:latin typeface="Cambria Math" charset="0"/>
                          </a:rPr>
                          <m:t>0</m:t>
                        </m:r>
                      </m:sub>
                    </m:sSub>
                  </m:oMath>
                </a14:m>
                <a:r>
                  <a:rPr lang="en-US" altLang="zh-CN" sz="2400" dirty="0" smtClean="0"/>
                  <a:t>)</a:t>
                </a:r>
                <a:r>
                  <a:rPr lang="zh-CN" altLang="en-US" sz="2400" dirty="0" smtClean="0"/>
                  <a:t> </a:t>
                </a:r>
                <a:endParaRPr lang="en-US" altLang="zh-CN" sz="2400" dirty="0" smtClean="0"/>
              </a:p>
              <a:p>
                <a:pPr marL="285750" indent="-285750">
                  <a:buFont typeface="Arial" charset="0"/>
                  <a:buChar char="•"/>
                </a:pPr>
                <a:r>
                  <a:rPr lang="zh-CN" altLang="en-US" sz="2400" dirty="0" smtClean="0">
                    <a:sym typeface="Wingdings"/>
                  </a:rPr>
                  <a:t> </a:t>
                </a:r>
                <a:r>
                  <a:rPr lang="en-US" altLang="zh-CN" sz="2400" dirty="0" smtClean="0">
                    <a:sym typeface="Wingdings"/>
                  </a:rPr>
                  <a:t>Worker</a:t>
                </a:r>
                <a:r>
                  <a:rPr lang="zh-CN" altLang="en-US" sz="2400" dirty="0" smtClean="0">
                    <a:sym typeface="Wingdings"/>
                  </a:rPr>
                  <a:t> </a:t>
                </a:r>
                <a:r>
                  <a:rPr lang="en-US" altLang="zh-CN" sz="2400" dirty="0" smtClean="0">
                    <a:sym typeface="Wingdings"/>
                  </a:rPr>
                  <a:t>3’s</a:t>
                </a:r>
                <a:r>
                  <a:rPr lang="zh-CN" altLang="en-US" sz="2400" dirty="0" smtClean="0">
                    <a:sym typeface="Wingdings"/>
                  </a:rPr>
                  <a:t> </a:t>
                </a:r>
                <a:r>
                  <a:rPr lang="en-US" altLang="zh-CN" sz="2400" dirty="0" smtClean="0">
                    <a:sym typeface="Wingdings"/>
                  </a:rPr>
                  <a:t>gradient</a:t>
                </a:r>
                <a:r>
                  <a:rPr lang="zh-CN" altLang="en-US" sz="2400" dirty="0" smtClean="0">
                    <a:sym typeface="Wingdings"/>
                  </a:rPr>
                  <a:t> </a:t>
                </a:r>
                <a:r>
                  <a:rPr lang="en-US" altLang="zh-CN" sz="2400" dirty="0" smtClean="0">
                    <a:sym typeface="Wingdings"/>
                  </a:rPr>
                  <a:t>is</a:t>
                </a:r>
                <a:r>
                  <a:rPr lang="zh-CN" altLang="en-US" sz="2400" dirty="0" smtClean="0">
                    <a:sym typeface="Wingdings"/>
                  </a:rPr>
                  <a:t> </a:t>
                </a:r>
                <a:r>
                  <a:rPr lang="en-US" altLang="zh-CN" sz="2400" dirty="0" smtClean="0">
                    <a:sym typeface="Wingdings"/>
                  </a:rPr>
                  <a:t>harmful!</a:t>
                </a:r>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1114780" y="4843252"/>
                <a:ext cx="9772296" cy="1200329"/>
              </a:xfrm>
              <a:prstGeom prst="rect">
                <a:avLst/>
              </a:prstGeom>
              <a:blipFill rotWithShape="0">
                <a:blip r:embed="rId4"/>
                <a:stretch>
                  <a:fillRect l="-873" t="-4061" b="-10660"/>
                </a:stretch>
              </a:blipFill>
            </p:spPr>
            <p:txBody>
              <a:bodyPr/>
              <a:lstStyle/>
              <a:p>
                <a:r>
                  <a:rPr lang="en-US">
                    <a:noFill/>
                  </a:rPr>
                  <a:t> </a:t>
                </a:r>
              </a:p>
            </p:txBody>
          </p:sp>
        </mc:Fallback>
      </mc:AlternateContent>
      <p:sp>
        <p:nvSpPr>
          <p:cNvPr id="37" name="Oval 36"/>
          <p:cNvSpPr/>
          <p:nvPr/>
        </p:nvSpPr>
        <p:spPr>
          <a:xfrm>
            <a:off x="2700350" y="3600436"/>
            <a:ext cx="185738" cy="18543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8142382" y="3817093"/>
                <a:ext cx="1164037" cy="461665"/>
              </a:xfrm>
              <a:prstGeom prst="rect">
                <a:avLst/>
              </a:prstGeom>
              <a:solidFill>
                <a:schemeClr val="bg2"/>
              </a:solidFill>
            </p:spPr>
            <p:txBody>
              <a:bodyPr wrap="none" rtlCol="0">
                <a:spAutoFit/>
              </a:bodyPr>
              <a:lstStyle/>
              <a:p>
                <a:r>
                  <a:rPr lang="en-US" altLang="zh-CN" sz="2400" b="1" dirty="0" smtClean="0">
                    <a:solidFill>
                      <a:srgbClr val="C00000"/>
                    </a:solidFill>
                  </a:rPr>
                  <a:t>Time</a:t>
                </a:r>
                <a:r>
                  <a:rPr lang="zh-CN" altLang="en-US" sz="2400" b="1" dirty="0" smtClean="0">
                    <a:solidFill>
                      <a:srgbClr val="C00000"/>
                    </a:solidFill>
                  </a:rPr>
                  <a:t> </a:t>
                </a:r>
                <a14:m>
                  <m:oMath xmlns:m="http://schemas.openxmlformats.org/officeDocument/2006/math">
                    <m:sSub>
                      <m:sSubPr>
                        <m:ctrlPr>
                          <a:rPr lang="en-US" altLang="zh-CN" sz="2400" i="1" smtClean="0">
                            <a:solidFill>
                              <a:srgbClr val="C00000"/>
                            </a:solidFill>
                            <a:latin typeface="Cambria Math" panose="02040503050406030204" pitchFamily="18" charset="0"/>
                          </a:rPr>
                        </m:ctrlPr>
                      </m:sSubPr>
                      <m:e>
                        <m:r>
                          <a:rPr lang="en-US" altLang="zh-CN" sz="2400" b="0" i="1" smtClean="0">
                            <a:solidFill>
                              <a:srgbClr val="C00000"/>
                            </a:solidFill>
                            <a:latin typeface="Cambria Math" charset="0"/>
                          </a:rPr>
                          <m:t>𝑡</m:t>
                        </m:r>
                      </m:e>
                      <m:sub>
                        <m:r>
                          <a:rPr lang="en-US" altLang="zh-CN" sz="2400" b="0" i="1" smtClean="0">
                            <a:solidFill>
                              <a:srgbClr val="C00000"/>
                            </a:solidFill>
                            <a:latin typeface="Cambria Math" charset="0"/>
                          </a:rPr>
                          <m:t>1</m:t>
                        </m:r>
                      </m:sub>
                    </m:sSub>
                  </m:oMath>
                </a14:m>
                <a:endParaRPr lang="en-US" sz="2400" dirty="0">
                  <a:solidFill>
                    <a:srgbClr val="C0000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8142382" y="3817093"/>
                <a:ext cx="1164037" cy="461665"/>
              </a:xfrm>
              <a:prstGeom prst="rect">
                <a:avLst/>
              </a:prstGeom>
              <a:blipFill rotWithShape="0">
                <a:blip r:embed="rId5"/>
                <a:stretch>
                  <a:fillRect l="-8377" t="-10526" b="-28947"/>
                </a:stretch>
              </a:blipFill>
            </p:spPr>
            <p:txBody>
              <a:bodyPr/>
              <a:lstStyle/>
              <a:p>
                <a:r>
                  <a:rPr lang="en-US">
                    <a:noFill/>
                  </a:rPr>
                  <a:t> </a:t>
                </a:r>
              </a:p>
            </p:txBody>
          </p:sp>
        </mc:Fallback>
      </mc:AlternateContent>
      <p:sp>
        <p:nvSpPr>
          <p:cNvPr id="39" name="Oval 38"/>
          <p:cNvSpPr/>
          <p:nvPr/>
        </p:nvSpPr>
        <p:spPr>
          <a:xfrm>
            <a:off x="8438436" y="3593438"/>
            <a:ext cx="185738" cy="18543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flipH="1">
            <a:off x="2774714" y="1828900"/>
            <a:ext cx="55497" cy="17616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8528641" y="1758374"/>
            <a:ext cx="0" cy="1781406"/>
          </a:xfrm>
          <a:prstGeom prst="line">
            <a:avLst/>
          </a:prstGeom>
          <a:ln w="76200">
            <a:solidFill>
              <a:srgbClr val="C0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36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fill="hold" grpId="0" nodeType="afterEffect">
                                  <p:stCondLst>
                                    <p:cond delay="0"/>
                                  </p:stCondLst>
                                  <p:childTnLst>
                                    <p:anim calcmode="discrete" valueType="str">
                                      <p:cBhvr>
                                        <p:cTn id="6" dur="1000" fill="hold"/>
                                        <p:tgtEl>
                                          <p:spTgt spid="22"/>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35" presetClass="emph" presetSubtype="0" fill="hold" grpId="1" nodeType="afterEffect">
                                  <p:stCondLst>
                                    <p:cond delay="0"/>
                                  </p:stCondLst>
                                  <p:childTnLst>
                                    <p:anim calcmode="discrete" valueType="str">
                                      <p:cBhvr>
                                        <p:cTn id="9" dur="1000" fill="hold"/>
                                        <p:tgtEl>
                                          <p:spTgt spid="22"/>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35" presetClass="emph" presetSubtype="0" fill="hold" grpId="2" nodeType="afterEffect">
                                  <p:stCondLst>
                                    <p:cond delay="0"/>
                                  </p:stCondLst>
                                  <p:childTnLst>
                                    <p:anim calcmode="discrete" valueType="str">
                                      <p:cBhvr>
                                        <p:cTn id="12" dur="1000" fill="hold"/>
                                        <p:tgtEl>
                                          <p:spTgt spid="22"/>
                                        </p:tgtEl>
                                        <p:attrNameLst>
                                          <p:attrName>style.visibility</p:attrName>
                                        </p:attrNameLst>
                                      </p:cBhvr>
                                      <p:tavLst>
                                        <p:tav tm="0">
                                          <p:val>
                                            <p:strVal val="hidden"/>
                                          </p:val>
                                        </p:tav>
                                        <p:tav tm="50000">
                                          <p:val>
                                            <p:strVal val="visible"/>
                                          </p:val>
                                        </p:tav>
                                      </p:tavLst>
                                    </p:anim>
                                  </p:childTnLst>
                                </p:cTn>
                              </p:par>
                            </p:childTnLst>
                          </p:cTn>
                        </p:par>
                        <p:par>
                          <p:cTn id="13" fill="hold">
                            <p:stCondLst>
                              <p:cond delay="3000"/>
                            </p:stCondLst>
                            <p:childTnLst>
                              <p:par>
                                <p:cTn id="14" presetID="35" presetClass="emph" presetSubtype="0" fill="hold" grpId="3" nodeType="afterEffect">
                                  <p:stCondLst>
                                    <p:cond delay="0"/>
                                  </p:stCondLst>
                                  <p:childTnLst>
                                    <p:anim calcmode="discrete" valueType="str">
                                      <p:cBhvr>
                                        <p:cTn id="15"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dissolve">
                                      <p:cBhvr>
                                        <p:cTn id="20" dur="1000"/>
                                        <p:tgtEl>
                                          <p:spTgt spid="36"/>
                                        </p:tgtEl>
                                      </p:cBhvr>
                                    </p:animEffect>
                                  </p:childTnLst>
                                </p:cTn>
                              </p:par>
                              <p:par>
                                <p:cTn id="21" presetID="9" presetClass="entr" presetSubtype="0" fill="hold" nodeType="withEffect">
                                  <p:stCondLst>
                                    <p:cond delay="0"/>
                                  </p:stCondLst>
                                  <p:childTnLst>
                                    <p:set>
                                      <p:cBhvr>
                                        <p:cTn id="22" dur="1" fill="hold">
                                          <p:stCondLst>
                                            <p:cond delay="0"/>
                                          </p:stCondLst>
                                        </p:cTn>
                                        <p:tgtEl>
                                          <p:spTgt spid="36">
                                            <p:txEl>
                                              <p:pRg st="0" end="0"/>
                                            </p:txEl>
                                          </p:spTgt>
                                        </p:tgtEl>
                                        <p:attrNameLst>
                                          <p:attrName>style.visibility</p:attrName>
                                        </p:attrNameLst>
                                      </p:cBhvr>
                                      <p:to>
                                        <p:strVal val="visible"/>
                                      </p:to>
                                    </p:set>
                                    <p:animEffect transition="in" filter="dissolve">
                                      <p:cBhvr>
                                        <p:cTn id="23" dur="1000"/>
                                        <p:tgtEl>
                                          <p:spTgt spid="3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6">
                                            <p:txEl>
                                              <p:pRg st="1" end="1"/>
                                            </p:txEl>
                                          </p:spTgt>
                                        </p:tgtEl>
                                        <p:attrNameLst>
                                          <p:attrName>style.visibility</p:attrName>
                                        </p:attrNameLst>
                                      </p:cBhvr>
                                      <p:to>
                                        <p:strVal val="visible"/>
                                      </p:to>
                                    </p:set>
                                    <p:animEffect transition="in" filter="dissolve">
                                      <p:cBhvr>
                                        <p:cTn id="28" dur="1000"/>
                                        <p:tgtEl>
                                          <p:spTgt spid="36">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6">
                                            <p:txEl>
                                              <p:pRg st="2" end="2"/>
                                            </p:txEl>
                                          </p:spTgt>
                                        </p:tgtEl>
                                        <p:attrNameLst>
                                          <p:attrName>style.visibility</p:attrName>
                                        </p:attrNameLst>
                                      </p:cBhvr>
                                      <p:to>
                                        <p:strVal val="visible"/>
                                      </p:to>
                                    </p:set>
                                    <p:animEffect transition="in" filter="dissolve">
                                      <p:cBhvr>
                                        <p:cTn id="33" dur="10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2" grpId="3"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244725"/>
            <a:ext cx="11823700" cy="1325563"/>
          </a:xfrm>
        </p:spPr>
        <p:txBody>
          <a:bodyPr>
            <a:normAutofit/>
          </a:bodyPr>
          <a:lstStyle/>
          <a:p>
            <a:pPr algn="ctr"/>
            <a:r>
              <a:rPr lang="en-US" altLang="zh-CN" sz="3600" b="1" dirty="0" smtClean="0">
                <a:latin typeface="Lucida Bright" panose="02040602050505020304" pitchFamily="18" charset="0"/>
              </a:rPr>
              <a:t>Parallel</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Gradient</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Descent</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in</a:t>
            </a:r>
            <a:r>
              <a:rPr lang="zh-CN" altLang="en-US" sz="3600" b="1" dirty="0" smtClean="0">
                <a:latin typeface="Lucida Bright" panose="02040602050505020304" pitchFamily="18" charset="0"/>
              </a:rPr>
              <a:t> </a:t>
            </a:r>
            <a:r>
              <a:rPr lang="en-US" altLang="zh-CN" sz="3600" b="1" dirty="0">
                <a:latin typeface="Lucida Bright" panose="02040602050505020304" pitchFamily="18" charset="0"/>
              </a:rPr>
              <a:t/>
            </a:r>
            <a:br>
              <a:rPr lang="en-US" altLang="zh-CN" sz="3600" b="1" dirty="0">
                <a:latin typeface="Lucida Bright" panose="02040602050505020304" pitchFamily="18" charset="0"/>
              </a:rPr>
            </a:br>
            <a:r>
              <a:rPr lang="en-US" altLang="zh-CN" sz="3600" b="1" dirty="0" smtClean="0">
                <a:solidFill>
                  <a:schemeClr val="tx1">
                    <a:lumMod val="50000"/>
                    <a:lumOff val="50000"/>
                  </a:schemeClr>
                </a:solidFill>
                <a:latin typeface="Lucida Bright" panose="02040602050505020304" pitchFamily="18" charset="0"/>
              </a:rPr>
              <a:t>Decentralized</a:t>
            </a:r>
            <a:r>
              <a:rPr lang="zh-CN" altLang="en-US" sz="3600" b="1" dirty="0" smtClean="0">
                <a:solidFill>
                  <a:schemeClr val="tx1">
                    <a:lumMod val="50000"/>
                    <a:lumOff val="50000"/>
                  </a:schemeClr>
                </a:solidFill>
                <a:latin typeface="Lucida Bright" panose="02040602050505020304" pitchFamily="18" charset="0"/>
              </a:rPr>
              <a:t> </a:t>
            </a:r>
            <a:r>
              <a:rPr lang="en-US" altLang="zh-CN" sz="3600" b="1" dirty="0" smtClean="0">
                <a:solidFill>
                  <a:schemeClr val="tx1">
                    <a:lumMod val="50000"/>
                    <a:lumOff val="50000"/>
                  </a:schemeClr>
                </a:solidFill>
                <a:latin typeface="Lucida Bright" panose="02040602050505020304" pitchFamily="18" charset="0"/>
              </a:rPr>
              <a:t>Network</a:t>
            </a:r>
            <a:endParaRPr lang="en-US" sz="4000" dirty="0">
              <a:solidFill>
                <a:schemeClr val="tx1">
                  <a:lumMod val="50000"/>
                  <a:lumOff val="50000"/>
                </a:schemeClr>
              </a:solidFill>
            </a:endParaRPr>
          </a:p>
        </p:txBody>
      </p:sp>
    </p:spTree>
    <p:extLst>
      <p:ext uri="{BB962C8B-B14F-4D97-AF65-F5344CB8AC3E}">
        <p14:creationId xmlns:p14="http://schemas.microsoft.com/office/powerpoint/2010/main" val="1536543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244725"/>
            <a:ext cx="11823700" cy="1325563"/>
          </a:xfrm>
        </p:spPr>
        <p:txBody>
          <a:bodyPr>
            <a:normAutofit/>
          </a:bodyPr>
          <a:lstStyle/>
          <a:p>
            <a:pPr algn="ctr"/>
            <a:r>
              <a:rPr lang="en-US" altLang="zh-CN" sz="3600" b="1" dirty="0" smtClean="0">
                <a:latin typeface="Lucida Bright" panose="02040602050505020304" pitchFamily="18" charset="0"/>
              </a:rPr>
              <a:t>Asynchronous</a:t>
            </a:r>
            <a:r>
              <a:rPr lang="zh-CN" altLang="en-US" sz="3600" b="1" dirty="0" smtClean="0">
                <a:latin typeface="Lucida Bright" panose="02040602050505020304" pitchFamily="18" charset="0"/>
              </a:rPr>
              <a:t> </a:t>
            </a:r>
            <a:r>
              <a:rPr lang="en-US" altLang="zh-CN" sz="3600" b="1" dirty="0">
                <a:latin typeface="Lucida Bright" panose="02040602050505020304" pitchFamily="18" charset="0"/>
              </a:rPr>
              <a:t>Parallel</a:t>
            </a:r>
            <a:r>
              <a:rPr lang="zh-CN" altLang="en-US" sz="3600" b="1" dirty="0">
                <a:latin typeface="Lucida Bright" panose="02040602050505020304" pitchFamily="18" charset="0"/>
              </a:rPr>
              <a:t> </a:t>
            </a:r>
            <a:r>
              <a:rPr lang="en-US" altLang="zh-CN" sz="3600" b="1" dirty="0">
                <a:latin typeface="Lucida Bright" panose="02040602050505020304" pitchFamily="18" charset="0"/>
              </a:rPr>
              <a:t>Gradient</a:t>
            </a:r>
            <a:r>
              <a:rPr lang="zh-CN" altLang="en-US" sz="3600" b="1" dirty="0">
                <a:latin typeface="Lucida Bright" panose="02040602050505020304" pitchFamily="18" charset="0"/>
              </a:rPr>
              <a:t> </a:t>
            </a:r>
            <a:r>
              <a:rPr lang="en-US" altLang="zh-CN" sz="3600" b="1" dirty="0">
                <a:latin typeface="Lucida Bright" panose="02040602050505020304" pitchFamily="18" charset="0"/>
              </a:rPr>
              <a:t>Descent</a:t>
            </a:r>
            <a:br>
              <a:rPr lang="en-US" altLang="zh-CN" sz="3600" b="1" dirty="0">
                <a:latin typeface="Lucida Bright" panose="02040602050505020304" pitchFamily="18" charset="0"/>
              </a:rPr>
            </a:br>
            <a:r>
              <a:rPr lang="en-US" altLang="zh-CN" sz="3600" b="1" dirty="0">
                <a:solidFill>
                  <a:schemeClr val="tx1">
                    <a:lumMod val="50000"/>
                    <a:lumOff val="50000"/>
                  </a:schemeClr>
                </a:solidFill>
                <a:latin typeface="Lucida Bright" panose="02040602050505020304" pitchFamily="18" charset="0"/>
              </a:rPr>
              <a:t>Using</a:t>
            </a:r>
            <a:r>
              <a:rPr lang="zh-CN" altLang="en-US" sz="3600" b="1" dirty="0">
                <a:solidFill>
                  <a:schemeClr val="tx1">
                    <a:lumMod val="50000"/>
                    <a:lumOff val="50000"/>
                  </a:schemeClr>
                </a:solidFill>
                <a:latin typeface="Lucida Bright" panose="02040602050505020304" pitchFamily="18" charset="0"/>
              </a:rPr>
              <a:t> </a:t>
            </a:r>
            <a:r>
              <a:rPr lang="en-US" altLang="zh-CN" sz="3600" b="1" dirty="0" smtClean="0">
                <a:solidFill>
                  <a:schemeClr val="tx1">
                    <a:lumMod val="50000"/>
                    <a:lumOff val="50000"/>
                  </a:schemeClr>
                </a:solidFill>
                <a:latin typeface="Lucida Bright" panose="02040602050505020304" pitchFamily="18" charset="0"/>
              </a:rPr>
              <a:t>Parameter</a:t>
            </a:r>
            <a:r>
              <a:rPr lang="zh-CN" altLang="en-US" sz="3600" b="1" dirty="0" smtClean="0">
                <a:solidFill>
                  <a:schemeClr val="tx1">
                    <a:lumMod val="50000"/>
                    <a:lumOff val="50000"/>
                  </a:schemeClr>
                </a:solidFill>
                <a:latin typeface="Lucida Bright" panose="02040602050505020304" pitchFamily="18" charset="0"/>
              </a:rPr>
              <a:t> </a:t>
            </a:r>
            <a:r>
              <a:rPr lang="en-US" altLang="zh-CN" sz="3600" b="1" dirty="0" smtClean="0">
                <a:solidFill>
                  <a:schemeClr val="tx1">
                    <a:lumMod val="50000"/>
                    <a:lumOff val="50000"/>
                  </a:schemeClr>
                </a:solidFill>
                <a:latin typeface="Lucida Bright" panose="02040602050505020304" pitchFamily="18" charset="0"/>
              </a:rPr>
              <a:t>Server</a:t>
            </a:r>
            <a:endParaRPr lang="en-US" sz="4000" dirty="0"/>
          </a:p>
        </p:txBody>
      </p:sp>
    </p:spTree>
    <p:extLst>
      <p:ext uri="{BB962C8B-B14F-4D97-AF65-F5344CB8AC3E}">
        <p14:creationId xmlns:p14="http://schemas.microsoft.com/office/powerpoint/2010/main" val="1618279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637" y="2434413"/>
            <a:ext cx="1139275" cy="1003106"/>
          </a:xfrm>
          <a:prstGeom prst="rect">
            <a:avLst/>
          </a:prstGeom>
        </p:spPr>
      </p:pic>
      <p:cxnSp>
        <p:nvCxnSpPr>
          <p:cNvPr id="24" name="Straight Arrow Connector 23"/>
          <p:cNvCxnSpPr/>
          <p:nvPr/>
        </p:nvCxnSpPr>
        <p:spPr>
          <a:xfrm>
            <a:off x="2829923" y="4578775"/>
            <a:ext cx="1097899" cy="813547"/>
          </a:xfrm>
          <a:prstGeom prst="straightConnector1">
            <a:avLst/>
          </a:prstGeom>
          <a:ln w="381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655519" y="3755064"/>
            <a:ext cx="1107165" cy="1489103"/>
          </a:xfrm>
          <a:prstGeom prst="straightConnector1">
            <a:avLst/>
          </a:prstGeom>
          <a:ln w="381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969594" y="3007217"/>
            <a:ext cx="2704065" cy="363659"/>
          </a:xfrm>
          <a:prstGeom prst="straightConnector1">
            <a:avLst/>
          </a:prstGeom>
          <a:ln w="381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5212548" y="5744787"/>
            <a:ext cx="1928164" cy="13082"/>
          </a:xfrm>
          <a:prstGeom prst="straightConnector1">
            <a:avLst/>
          </a:prstGeom>
          <a:ln w="381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8299353" y="4253639"/>
            <a:ext cx="947231" cy="990528"/>
          </a:xfrm>
          <a:prstGeom prst="straightConnector1">
            <a:avLst/>
          </a:prstGeom>
          <a:ln w="38100">
            <a:solidFill>
              <a:schemeClr val="tx1"/>
            </a:solidFill>
            <a:headEnd type="stealth" w="lg" len="sm"/>
            <a:tailEnd type="stealth" w="lg"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54219" y="4010323"/>
            <a:ext cx="1146468" cy="461665"/>
          </a:xfrm>
          <a:prstGeom prst="rect">
            <a:avLst/>
          </a:prstGeom>
          <a:solidFill>
            <a:schemeClr val="bg2"/>
          </a:solidFill>
        </p:spPr>
        <p:txBody>
          <a:bodyPr wrap="none" rtlCol="0">
            <a:spAutoFit/>
          </a:bodyPr>
          <a:lstStyle/>
          <a:p>
            <a:r>
              <a:rPr lang="en-US" altLang="zh-CN" sz="2400" b="1" dirty="0" smtClean="0">
                <a:latin typeface="Courier New" charset="0"/>
                <a:ea typeface="Courier New" charset="0"/>
                <a:cs typeface="Courier New" charset="0"/>
              </a:rPr>
              <a:t>Node</a:t>
            </a:r>
            <a:r>
              <a:rPr lang="zh-CN" altLang="en-US" sz="2400" b="1" dirty="0" smtClean="0"/>
              <a:t> </a:t>
            </a:r>
            <a:r>
              <a:rPr lang="en-US" altLang="zh-CN" sz="2400" b="1" dirty="0" smtClean="0"/>
              <a:t>1</a:t>
            </a:r>
            <a:endParaRPr lang="en-US" sz="2400" b="1" dirty="0"/>
          </a:p>
        </p:txBody>
      </p:sp>
      <p:sp>
        <p:nvSpPr>
          <p:cNvPr id="33" name="TextBox 32"/>
          <p:cNvSpPr txBox="1"/>
          <p:nvPr/>
        </p:nvSpPr>
        <p:spPr>
          <a:xfrm>
            <a:off x="3835990" y="6292063"/>
            <a:ext cx="1146468" cy="461665"/>
          </a:xfrm>
          <a:prstGeom prst="rect">
            <a:avLst/>
          </a:prstGeom>
          <a:solidFill>
            <a:schemeClr val="bg2"/>
          </a:solidFill>
        </p:spPr>
        <p:txBody>
          <a:bodyPr wrap="none" rtlCol="0">
            <a:spAutoFit/>
          </a:bodyPr>
          <a:lstStyle/>
          <a:p>
            <a:r>
              <a:rPr lang="en-US" altLang="zh-CN" sz="2400" b="1" dirty="0" smtClean="0">
                <a:latin typeface="Courier New" charset="0"/>
                <a:ea typeface="Courier New" charset="0"/>
                <a:cs typeface="Courier New" charset="0"/>
              </a:rPr>
              <a:t>Node</a:t>
            </a:r>
            <a:r>
              <a:rPr lang="zh-CN" altLang="en-US" sz="2400" b="1" dirty="0" smtClean="0"/>
              <a:t> </a:t>
            </a:r>
            <a:r>
              <a:rPr lang="en-US" altLang="zh-CN" sz="2400" b="1" dirty="0" smtClean="0"/>
              <a:t>2</a:t>
            </a:r>
            <a:endParaRPr lang="en-US" sz="2400" b="1" dirty="0"/>
          </a:p>
        </p:txBody>
      </p:sp>
      <p:sp>
        <p:nvSpPr>
          <p:cNvPr id="34" name="TextBox 33"/>
          <p:cNvSpPr txBox="1"/>
          <p:nvPr/>
        </p:nvSpPr>
        <p:spPr>
          <a:xfrm>
            <a:off x="5939656" y="3476474"/>
            <a:ext cx="1146468" cy="461665"/>
          </a:xfrm>
          <a:prstGeom prst="rect">
            <a:avLst/>
          </a:prstGeom>
          <a:solidFill>
            <a:schemeClr val="bg2"/>
          </a:solidFill>
        </p:spPr>
        <p:txBody>
          <a:bodyPr wrap="none" rtlCol="0">
            <a:spAutoFit/>
          </a:bodyPr>
          <a:lstStyle/>
          <a:p>
            <a:r>
              <a:rPr lang="en-US" altLang="zh-CN" sz="2400" b="1" dirty="0" smtClean="0">
                <a:latin typeface="Courier New" charset="0"/>
                <a:ea typeface="Courier New" charset="0"/>
                <a:cs typeface="Courier New" charset="0"/>
              </a:rPr>
              <a:t>Node</a:t>
            </a:r>
            <a:r>
              <a:rPr lang="zh-CN" altLang="en-US" sz="2400" b="1" dirty="0" smtClean="0"/>
              <a:t> </a:t>
            </a:r>
            <a:r>
              <a:rPr lang="en-US" altLang="zh-CN" sz="2400" b="1" dirty="0" smtClean="0"/>
              <a:t>3</a:t>
            </a:r>
            <a:endParaRPr lang="en-US" sz="2400" b="1" dirty="0"/>
          </a:p>
        </p:txBody>
      </p:sp>
      <p:sp>
        <p:nvSpPr>
          <p:cNvPr id="35" name="TextBox 34"/>
          <p:cNvSpPr txBox="1"/>
          <p:nvPr/>
        </p:nvSpPr>
        <p:spPr>
          <a:xfrm>
            <a:off x="9435459" y="4253639"/>
            <a:ext cx="1146468" cy="461665"/>
          </a:xfrm>
          <a:prstGeom prst="rect">
            <a:avLst/>
          </a:prstGeom>
          <a:solidFill>
            <a:schemeClr val="bg2"/>
          </a:solidFill>
        </p:spPr>
        <p:txBody>
          <a:bodyPr wrap="none" rtlCol="0">
            <a:spAutoFit/>
          </a:bodyPr>
          <a:lstStyle/>
          <a:p>
            <a:r>
              <a:rPr lang="en-US" altLang="zh-CN" sz="2400" b="1" dirty="0" smtClean="0">
                <a:latin typeface="Courier New" charset="0"/>
                <a:ea typeface="Courier New" charset="0"/>
                <a:cs typeface="Courier New" charset="0"/>
              </a:rPr>
              <a:t>Node</a:t>
            </a:r>
            <a:r>
              <a:rPr lang="zh-CN" altLang="en-US" sz="2400" b="1" dirty="0" smtClean="0"/>
              <a:t> </a:t>
            </a:r>
            <a:r>
              <a:rPr lang="en-US" altLang="zh-CN" sz="2400" b="1" dirty="0" smtClean="0"/>
              <a:t>5</a:t>
            </a:r>
            <a:endParaRPr lang="en-US" sz="2400" b="1" dirty="0"/>
          </a:p>
        </p:txBody>
      </p:sp>
      <p:sp>
        <p:nvSpPr>
          <p:cNvPr id="36" name="TextBox 35"/>
          <p:cNvSpPr txBox="1"/>
          <p:nvPr/>
        </p:nvSpPr>
        <p:spPr>
          <a:xfrm>
            <a:off x="7462593" y="6292062"/>
            <a:ext cx="1146468" cy="461665"/>
          </a:xfrm>
          <a:prstGeom prst="rect">
            <a:avLst/>
          </a:prstGeom>
          <a:solidFill>
            <a:schemeClr val="bg2"/>
          </a:solidFill>
        </p:spPr>
        <p:txBody>
          <a:bodyPr wrap="none" rtlCol="0">
            <a:spAutoFit/>
          </a:bodyPr>
          <a:lstStyle/>
          <a:p>
            <a:r>
              <a:rPr lang="en-US" altLang="zh-CN" sz="2400" b="1" dirty="0" smtClean="0">
                <a:latin typeface="Courier New" charset="0"/>
                <a:ea typeface="Courier New" charset="0"/>
                <a:cs typeface="Courier New" charset="0"/>
              </a:rPr>
              <a:t>Node</a:t>
            </a:r>
            <a:r>
              <a:rPr lang="zh-CN" altLang="en-US" sz="2400" b="1" dirty="0" smtClean="0"/>
              <a:t> </a:t>
            </a:r>
            <a:r>
              <a:rPr lang="en-US" altLang="zh-CN" sz="2400" b="1" dirty="0" smtClean="0"/>
              <a:t>4</a:t>
            </a:r>
            <a:endParaRPr lang="en-US" sz="2400" b="1" dirty="0"/>
          </a:p>
        </p:txBody>
      </p:sp>
      <p:sp>
        <p:nvSpPr>
          <p:cNvPr id="37" name="Title 1"/>
          <p:cNvSpPr txBox="1">
            <a:spLocks/>
          </p:cNvSpPr>
          <p:nvPr/>
        </p:nvSpPr>
        <p:spPr>
          <a:xfrm>
            <a:off x="0" y="7931"/>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Decentralized</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Network</a:t>
            </a:r>
            <a:endParaRPr lang="en-US" sz="3600" dirty="0"/>
          </a:p>
        </p:txBody>
      </p:sp>
      <p:pic>
        <p:nvPicPr>
          <p:cNvPr id="39"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6254" y="3168595"/>
            <a:ext cx="1139275" cy="1003106"/>
          </a:xfrm>
          <a:prstGeom prst="rect">
            <a:avLst/>
          </a:prstGeom>
        </p:spPr>
      </p:pic>
      <p:pic>
        <p:nvPicPr>
          <p:cNvPr id="40"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20" y="5256316"/>
            <a:ext cx="1139275" cy="1003106"/>
          </a:xfrm>
          <a:prstGeom prst="rect">
            <a:avLst/>
          </a:prstGeom>
        </p:spPr>
      </p:pic>
      <p:pic>
        <p:nvPicPr>
          <p:cNvPr id="41"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3183" y="5256316"/>
            <a:ext cx="1139275" cy="1003106"/>
          </a:xfrm>
          <a:prstGeom prst="rect">
            <a:avLst/>
          </a:prstGeom>
        </p:spPr>
      </p:pic>
      <p:pic>
        <p:nvPicPr>
          <p:cNvPr id="43"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648" y="3007217"/>
            <a:ext cx="1139275" cy="1003106"/>
          </a:xfrm>
          <a:prstGeom prst="rect">
            <a:avLst/>
          </a:prstGeom>
        </p:spPr>
      </p:pic>
      <p:cxnSp>
        <p:nvCxnSpPr>
          <p:cNvPr id="55" name="Straight Arrow Connector 54"/>
          <p:cNvCxnSpPr/>
          <p:nvPr/>
        </p:nvCxnSpPr>
        <p:spPr>
          <a:xfrm flipH="1" flipV="1">
            <a:off x="7230890" y="3043876"/>
            <a:ext cx="2015694" cy="779961"/>
          </a:xfrm>
          <a:prstGeom prst="straightConnector1">
            <a:avLst/>
          </a:prstGeom>
          <a:ln w="381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sp>
        <p:nvSpPr>
          <p:cNvPr id="57" name="Content Placeholder 1"/>
          <p:cNvSpPr>
            <a:spLocks noGrp="1"/>
          </p:cNvSpPr>
          <p:nvPr>
            <p:ph idx="1"/>
          </p:nvPr>
        </p:nvSpPr>
        <p:spPr>
          <a:xfrm>
            <a:off x="744049" y="1225013"/>
            <a:ext cx="10865161" cy="1203325"/>
          </a:xfrm>
        </p:spPr>
        <p:txBody>
          <a:bodyPr>
            <a:normAutofit/>
          </a:bodyPr>
          <a:lstStyle/>
          <a:p>
            <a:r>
              <a:rPr lang="en-US" altLang="zh-CN" dirty="0" smtClean="0"/>
              <a:t>Characters:</a:t>
            </a:r>
            <a:r>
              <a:rPr lang="zh-CN" altLang="en-US" dirty="0" smtClean="0"/>
              <a:t> </a:t>
            </a:r>
            <a:r>
              <a:rPr lang="en-US" altLang="zh-CN" dirty="0" smtClean="0"/>
              <a:t>peer-to-peer</a:t>
            </a:r>
            <a:r>
              <a:rPr lang="zh-CN" altLang="en-US" dirty="0" smtClean="0"/>
              <a:t> </a:t>
            </a:r>
            <a:r>
              <a:rPr lang="en-US" altLang="zh-CN" dirty="0" smtClean="0"/>
              <a:t>architecture</a:t>
            </a:r>
            <a:r>
              <a:rPr lang="zh-CN" altLang="en-US" dirty="0" smtClean="0"/>
              <a:t> </a:t>
            </a:r>
            <a:r>
              <a:rPr lang="en-US" altLang="zh-CN" dirty="0" smtClean="0"/>
              <a:t>(no</a:t>
            </a:r>
            <a:r>
              <a:rPr lang="zh-CN" altLang="en-US" dirty="0" smtClean="0"/>
              <a:t> </a:t>
            </a:r>
            <a:r>
              <a:rPr lang="en-US" altLang="zh-CN" dirty="0" smtClean="0"/>
              <a:t>central</a:t>
            </a:r>
            <a:r>
              <a:rPr lang="zh-CN" altLang="en-US" dirty="0" smtClean="0"/>
              <a:t> </a:t>
            </a:r>
            <a:r>
              <a:rPr lang="en-US" altLang="zh-CN" dirty="0" smtClean="0"/>
              <a:t>server),</a:t>
            </a:r>
            <a:r>
              <a:rPr lang="zh-CN" altLang="en-US" dirty="0" smtClean="0"/>
              <a:t> </a:t>
            </a:r>
            <a:r>
              <a:rPr lang="en-US" altLang="zh-CN" dirty="0" smtClean="0"/>
              <a:t>message-passing</a:t>
            </a:r>
            <a:r>
              <a:rPr lang="zh-CN" altLang="en-US" dirty="0" smtClean="0"/>
              <a:t> </a:t>
            </a:r>
            <a:r>
              <a:rPr lang="en-US" altLang="zh-CN" dirty="0" smtClean="0"/>
              <a:t>communication,</a:t>
            </a:r>
            <a:r>
              <a:rPr lang="zh-CN" altLang="en-US" dirty="0" smtClean="0"/>
              <a:t> </a:t>
            </a:r>
            <a:r>
              <a:rPr lang="en-US" altLang="zh-CN" dirty="0" smtClean="0"/>
              <a:t>a</a:t>
            </a:r>
            <a:r>
              <a:rPr lang="zh-CN" altLang="en-US" dirty="0" smtClean="0"/>
              <a:t> </a:t>
            </a:r>
            <a:r>
              <a:rPr lang="en-US" altLang="zh-CN" dirty="0" smtClean="0"/>
              <a:t>node</a:t>
            </a:r>
            <a:r>
              <a:rPr lang="zh-CN" altLang="en-US" dirty="0" smtClean="0"/>
              <a:t> </a:t>
            </a:r>
            <a:r>
              <a:rPr lang="en-US" altLang="zh-CN" dirty="0" smtClean="0"/>
              <a:t>communicate</a:t>
            </a:r>
            <a:r>
              <a:rPr lang="zh-CN" altLang="en-US" dirty="0" smtClean="0"/>
              <a:t> </a:t>
            </a:r>
            <a:r>
              <a:rPr lang="en-US" altLang="zh-CN" dirty="0" smtClean="0"/>
              <a:t>with</a:t>
            </a:r>
            <a:r>
              <a:rPr lang="zh-CN" altLang="en-US" dirty="0" smtClean="0"/>
              <a:t> </a:t>
            </a:r>
            <a:r>
              <a:rPr lang="en-US" altLang="zh-CN" dirty="0" smtClean="0"/>
              <a:t>its</a:t>
            </a:r>
            <a:r>
              <a:rPr lang="zh-CN" altLang="en-US" dirty="0" smtClean="0"/>
              <a:t> </a:t>
            </a:r>
            <a:r>
              <a:rPr lang="en-US" altLang="zh-CN" dirty="0" smtClean="0"/>
              <a:t>neighbors.</a:t>
            </a:r>
            <a:endParaRPr lang="en-US" dirty="0"/>
          </a:p>
        </p:txBody>
      </p:sp>
    </p:spTree>
    <p:extLst>
      <p:ext uri="{BB962C8B-B14F-4D97-AF65-F5344CB8AC3E}">
        <p14:creationId xmlns:p14="http://schemas.microsoft.com/office/powerpoint/2010/main" val="4672478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637" y="2434413"/>
            <a:ext cx="1139275" cy="1003106"/>
          </a:xfrm>
          <a:prstGeom prst="rect">
            <a:avLst/>
          </a:prstGeom>
        </p:spPr>
      </p:pic>
      <p:cxnSp>
        <p:nvCxnSpPr>
          <p:cNvPr id="24" name="Straight Arrow Connector 23"/>
          <p:cNvCxnSpPr/>
          <p:nvPr/>
        </p:nvCxnSpPr>
        <p:spPr>
          <a:xfrm>
            <a:off x="2829923" y="4578775"/>
            <a:ext cx="1097899" cy="813547"/>
          </a:xfrm>
          <a:prstGeom prst="straightConnector1">
            <a:avLst/>
          </a:prstGeom>
          <a:ln w="381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655519" y="3755064"/>
            <a:ext cx="1107165" cy="1489103"/>
          </a:xfrm>
          <a:prstGeom prst="straightConnector1">
            <a:avLst/>
          </a:prstGeom>
          <a:ln w="381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969594" y="3007217"/>
            <a:ext cx="2704065" cy="363659"/>
          </a:xfrm>
          <a:prstGeom prst="straightConnector1">
            <a:avLst/>
          </a:prstGeom>
          <a:ln w="381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5212548" y="5744787"/>
            <a:ext cx="1928164" cy="13082"/>
          </a:xfrm>
          <a:prstGeom prst="straightConnector1">
            <a:avLst/>
          </a:prstGeom>
          <a:ln w="381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8299353" y="4253639"/>
            <a:ext cx="947231" cy="990528"/>
          </a:xfrm>
          <a:prstGeom prst="straightConnector1">
            <a:avLst/>
          </a:prstGeom>
          <a:ln w="38100">
            <a:solidFill>
              <a:schemeClr val="tx1"/>
            </a:solidFill>
            <a:headEnd type="stealth" w="lg" len="sm"/>
            <a:tailEnd type="stealth" w="lg"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835990" y="6292063"/>
            <a:ext cx="1146468" cy="461665"/>
          </a:xfrm>
          <a:prstGeom prst="rect">
            <a:avLst/>
          </a:prstGeom>
          <a:solidFill>
            <a:schemeClr val="bg2"/>
          </a:solidFill>
        </p:spPr>
        <p:txBody>
          <a:bodyPr wrap="none" rtlCol="0">
            <a:spAutoFit/>
          </a:bodyPr>
          <a:lstStyle/>
          <a:p>
            <a:r>
              <a:rPr lang="en-US" altLang="zh-CN" sz="2400" b="1" dirty="0" smtClean="0">
                <a:latin typeface="Courier New" charset="0"/>
                <a:ea typeface="Courier New" charset="0"/>
                <a:cs typeface="Courier New" charset="0"/>
              </a:rPr>
              <a:t>Node</a:t>
            </a:r>
            <a:r>
              <a:rPr lang="zh-CN" altLang="en-US" sz="2400" b="1" dirty="0" smtClean="0"/>
              <a:t> </a:t>
            </a:r>
            <a:r>
              <a:rPr lang="en-US" altLang="zh-CN" sz="2400" b="1" dirty="0" smtClean="0"/>
              <a:t>2</a:t>
            </a:r>
            <a:endParaRPr lang="en-US" sz="2400" b="1" dirty="0"/>
          </a:p>
        </p:txBody>
      </p:sp>
      <p:sp>
        <p:nvSpPr>
          <p:cNvPr id="34" name="TextBox 33"/>
          <p:cNvSpPr txBox="1"/>
          <p:nvPr/>
        </p:nvSpPr>
        <p:spPr>
          <a:xfrm>
            <a:off x="5939656" y="3476474"/>
            <a:ext cx="1146468" cy="461665"/>
          </a:xfrm>
          <a:prstGeom prst="rect">
            <a:avLst/>
          </a:prstGeom>
          <a:solidFill>
            <a:schemeClr val="bg2"/>
          </a:solidFill>
        </p:spPr>
        <p:txBody>
          <a:bodyPr wrap="none" rtlCol="0">
            <a:spAutoFit/>
          </a:bodyPr>
          <a:lstStyle/>
          <a:p>
            <a:r>
              <a:rPr lang="en-US" altLang="zh-CN" sz="2400" b="1" dirty="0" smtClean="0">
                <a:latin typeface="Courier New" charset="0"/>
                <a:ea typeface="Courier New" charset="0"/>
                <a:cs typeface="Courier New" charset="0"/>
              </a:rPr>
              <a:t>Node</a:t>
            </a:r>
            <a:r>
              <a:rPr lang="zh-CN" altLang="en-US" sz="2400" b="1" dirty="0" smtClean="0"/>
              <a:t> </a:t>
            </a:r>
            <a:r>
              <a:rPr lang="en-US" altLang="zh-CN" sz="2400" b="1" dirty="0" smtClean="0"/>
              <a:t>3</a:t>
            </a:r>
            <a:endParaRPr lang="en-US" sz="2400" b="1" dirty="0"/>
          </a:p>
        </p:txBody>
      </p:sp>
      <p:sp>
        <p:nvSpPr>
          <p:cNvPr id="35" name="TextBox 34"/>
          <p:cNvSpPr txBox="1"/>
          <p:nvPr/>
        </p:nvSpPr>
        <p:spPr>
          <a:xfrm>
            <a:off x="9435459" y="4253639"/>
            <a:ext cx="1146468" cy="461665"/>
          </a:xfrm>
          <a:prstGeom prst="rect">
            <a:avLst/>
          </a:prstGeom>
          <a:solidFill>
            <a:schemeClr val="bg2"/>
          </a:solidFill>
        </p:spPr>
        <p:txBody>
          <a:bodyPr wrap="none" rtlCol="0">
            <a:spAutoFit/>
          </a:bodyPr>
          <a:lstStyle/>
          <a:p>
            <a:r>
              <a:rPr lang="en-US" altLang="zh-CN" sz="2400" b="1" dirty="0" smtClean="0">
                <a:latin typeface="Courier New" charset="0"/>
                <a:ea typeface="Courier New" charset="0"/>
                <a:cs typeface="Courier New" charset="0"/>
              </a:rPr>
              <a:t>Node</a:t>
            </a:r>
            <a:r>
              <a:rPr lang="zh-CN" altLang="en-US" sz="2400" b="1" dirty="0" smtClean="0"/>
              <a:t> </a:t>
            </a:r>
            <a:r>
              <a:rPr lang="en-US" altLang="zh-CN" sz="2400" b="1" dirty="0" smtClean="0"/>
              <a:t>5</a:t>
            </a:r>
            <a:endParaRPr lang="en-US" sz="2400" b="1" dirty="0"/>
          </a:p>
        </p:txBody>
      </p:sp>
      <p:sp>
        <p:nvSpPr>
          <p:cNvPr id="36" name="TextBox 35"/>
          <p:cNvSpPr txBox="1"/>
          <p:nvPr/>
        </p:nvSpPr>
        <p:spPr>
          <a:xfrm>
            <a:off x="7462593" y="6292062"/>
            <a:ext cx="1146468" cy="461665"/>
          </a:xfrm>
          <a:prstGeom prst="rect">
            <a:avLst/>
          </a:prstGeom>
          <a:solidFill>
            <a:schemeClr val="bg2"/>
          </a:solidFill>
        </p:spPr>
        <p:txBody>
          <a:bodyPr wrap="none" rtlCol="0">
            <a:spAutoFit/>
          </a:bodyPr>
          <a:lstStyle/>
          <a:p>
            <a:r>
              <a:rPr lang="en-US" altLang="zh-CN" sz="2400" b="1" dirty="0" smtClean="0">
                <a:latin typeface="Courier New" charset="0"/>
                <a:ea typeface="Courier New" charset="0"/>
                <a:cs typeface="Courier New" charset="0"/>
              </a:rPr>
              <a:t>Node</a:t>
            </a:r>
            <a:r>
              <a:rPr lang="zh-CN" altLang="en-US" sz="2400" b="1" dirty="0" smtClean="0"/>
              <a:t> </a:t>
            </a:r>
            <a:r>
              <a:rPr lang="en-US" altLang="zh-CN" sz="2400" b="1" dirty="0" smtClean="0"/>
              <a:t>4</a:t>
            </a:r>
            <a:endParaRPr lang="en-US" sz="2400" b="1" dirty="0"/>
          </a:p>
        </p:txBody>
      </p:sp>
      <p:sp>
        <p:nvSpPr>
          <p:cNvPr id="37" name="Title 1"/>
          <p:cNvSpPr txBox="1">
            <a:spLocks/>
          </p:cNvSpPr>
          <p:nvPr/>
        </p:nvSpPr>
        <p:spPr>
          <a:xfrm>
            <a:off x="0" y="7931"/>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Decentralized</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Gradient</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Descent</a:t>
            </a:r>
            <a:endParaRPr lang="en-US" sz="3600" dirty="0"/>
          </a:p>
        </p:txBody>
      </p:sp>
      <p:pic>
        <p:nvPicPr>
          <p:cNvPr id="39"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6254" y="3168595"/>
            <a:ext cx="1139275" cy="1003106"/>
          </a:xfrm>
          <a:prstGeom prst="rect">
            <a:avLst/>
          </a:prstGeom>
        </p:spPr>
      </p:pic>
      <p:pic>
        <p:nvPicPr>
          <p:cNvPr id="40"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20" y="5256316"/>
            <a:ext cx="1139275" cy="1003106"/>
          </a:xfrm>
          <a:prstGeom prst="rect">
            <a:avLst/>
          </a:prstGeom>
        </p:spPr>
      </p:pic>
      <p:pic>
        <p:nvPicPr>
          <p:cNvPr id="41"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3183" y="5256316"/>
            <a:ext cx="1139275" cy="1003106"/>
          </a:xfrm>
          <a:prstGeom prst="rect">
            <a:avLst/>
          </a:prstGeom>
        </p:spPr>
      </p:pic>
      <p:cxnSp>
        <p:nvCxnSpPr>
          <p:cNvPr id="55" name="Straight Arrow Connector 54"/>
          <p:cNvCxnSpPr/>
          <p:nvPr/>
        </p:nvCxnSpPr>
        <p:spPr>
          <a:xfrm flipH="1" flipV="1">
            <a:off x="7230890" y="3043876"/>
            <a:ext cx="2015694" cy="779961"/>
          </a:xfrm>
          <a:prstGeom prst="straightConnector1">
            <a:avLst/>
          </a:prstGeom>
          <a:ln w="381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385888" y="2000250"/>
            <a:ext cx="9929812" cy="4857750"/>
          </a:xfrm>
          <a:prstGeom prst="rect">
            <a:avLst/>
          </a:prstGeom>
          <a:solidFill>
            <a:schemeClr val="bg1">
              <a:alpha val="87000"/>
            </a:schemeClr>
          </a:solidFill>
        </p:spPr>
        <p:txBody>
          <a:bodyPr wrap="square" rtlCol="0">
            <a:spAutoFit/>
          </a:bodyPr>
          <a:lstStyle/>
          <a:p>
            <a:endParaRPr lang="en-US"/>
          </a:p>
        </p:txBody>
      </p:sp>
      <p:sp>
        <p:nvSpPr>
          <p:cNvPr id="61" name="TextBox 60"/>
          <p:cNvSpPr txBox="1"/>
          <p:nvPr/>
        </p:nvSpPr>
        <p:spPr>
          <a:xfrm>
            <a:off x="1654219" y="4010323"/>
            <a:ext cx="1146468" cy="461665"/>
          </a:xfrm>
          <a:prstGeom prst="rect">
            <a:avLst/>
          </a:prstGeom>
          <a:solidFill>
            <a:schemeClr val="bg2"/>
          </a:solidFill>
        </p:spPr>
        <p:txBody>
          <a:bodyPr wrap="none" rtlCol="0">
            <a:spAutoFit/>
          </a:bodyPr>
          <a:lstStyle/>
          <a:p>
            <a:r>
              <a:rPr lang="en-US" altLang="zh-CN" sz="2400" b="1" dirty="0" smtClean="0">
                <a:latin typeface="Courier New" charset="0"/>
                <a:ea typeface="Courier New" charset="0"/>
                <a:cs typeface="Courier New" charset="0"/>
              </a:rPr>
              <a:t>Node</a:t>
            </a:r>
            <a:r>
              <a:rPr lang="zh-CN" altLang="en-US" sz="2400" b="1" dirty="0" smtClean="0"/>
              <a:t> </a:t>
            </a:r>
            <a:r>
              <a:rPr lang="en-US" altLang="zh-CN" sz="2400" b="1" dirty="0" smtClean="0"/>
              <a:t>1</a:t>
            </a:r>
            <a:endParaRPr lang="en-US" sz="2400" b="1" dirty="0"/>
          </a:p>
        </p:txBody>
      </p:sp>
      <p:pic>
        <p:nvPicPr>
          <p:cNvPr id="62"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648" y="3007217"/>
            <a:ext cx="1139275" cy="1003106"/>
          </a:xfrm>
          <a:prstGeom prst="rect">
            <a:avLst/>
          </a:prstGeom>
        </p:spPr>
      </p:pic>
    </p:spTree>
    <p:extLst>
      <p:ext uri="{BB962C8B-B14F-4D97-AF65-F5344CB8AC3E}">
        <p14:creationId xmlns:p14="http://schemas.microsoft.com/office/powerpoint/2010/main" val="1277022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637" y="2434413"/>
            <a:ext cx="1139275" cy="1003106"/>
          </a:xfrm>
          <a:prstGeom prst="rect">
            <a:avLst/>
          </a:prstGeom>
        </p:spPr>
      </p:pic>
      <p:cxnSp>
        <p:nvCxnSpPr>
          <p:cNvPr id="24" name="Straight Arrow Connector 23"/>
          <p:cNvCxnSpPr/>
          <p:nvPr/>
        </p:nvCxnSpPr>
        <p:spPr>
          <a:xfrm>
            <a:off x="2829923" y="4578775"/>
            <a:ext cx="1097899" cy="813547"/>
          </a:xfrm>
          <a:prstGeom prst="straightConnector1">
            <a:avLst/>
          </a:prstGeom>
          <a:ln w="381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655519" y="3755064"/>
            <a:ext cx="1107165" cy="1489103"/>
          </a:xfrm>
          <a:prstGeom prst="straightConnector1">
            <a:avLst/>
          </a:prstGeom>
          <a:ln w="381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969594" y="3007217"/>
            <a:ext cx="2704065" cy="363659"/>
          </a:xfrm>
          <a:prstGeom prst="straightConnector1">
            <a:avLst/>
          </a:prstGeom>
          <a:ln w="381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5212548" y="5744787"/>
            <a:ext cx="1928164" cy="13082"/>
          </a:xfrm>
          <a:prstGeom prst="straightConnector1">
            <a:avLst/>
          </a:prstGeom>
          <a:ln w="381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8299353" y="4253639"/>
            <a:ext cx="947231" cy="990528"/>
          </a:xfrm>
          <a:prstGeom prst="straightConnector1">
            <a:avLst/>
          </a:prstGeom>
          <a:ln w="38100">
            <a:solidFill>
              <a:schemeClr val="tx1"/>
            </a:solidFill>
            <a:headEnd type="stealth" w="lg" len="sm"/>
            <a:tailEnd type="stealth" w="lg"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835990" y="6292063"/>
            <a:ext cx="1146468" cy="461665"/>
          </a:xfrm>
          <a:prstGeom prst="rect">
            <a:avLst/>
          </a:prstGeom>
          <a:solidFill>
            <a:schemeClr val="bg2"/>
          </a:solidFill>
        </p:spPr>
        <p:txBody>
          <a:bodyPr wrap="none" rtlCol="0">
            <a:spAutoFit/>
          </a:bodyPr>
          <a:lstStyle/>
          <a:p>
            <a:r>
              <a:rPr lang="en-US" altLang="zh-CN" sz="2400" b="1" dirty="0" smtClean="0">
                <a:latin typeface="Courier New" charset="0"/>
                <a:ea typeface="Courier New" charset="0"/>
                <a:cs typeface="Courier New" charset="0"/>
              </a:rPr>
              <a:t>Node</a:t>
            </a:r>
            <a:r>
              <a:rPr lang="zh-CN" altLang="en-US" sz="2400" b="1" dirty="0" smtClean="0"/>
              <a:t> </a:t>
            </a:r>
            <a:r>
              <a:rPr lang="en-US" altLang="zh-CN" sz="2400" b="1" dirty="0" smtClean="0"/>
              <a:t>2</a:t>
            </a:r>
            <a:endParaRPr lang="en-US" sz="2400" b="1" dirty="0"/>
          </a:p>
        </p:txBody>
      </p:sp>
      <p:sp>
        <p:nvSpPr>
          <p:cNvPr id="34" name="TextBox 33"/>
          <p:cNvSpPr txBox="1"/>
          <p:nvPr/>
        </p:nvSpPr>
        <p:spPr>
          <a:xfrm>
            <a:off x="5939656" y="3476474"/>
            <a:ext cx="1146468" cy="461665"/>
          </a:xfrm>
          <a:prstGeom prst="rect">
            <a:avLst/>
          </a:prstGeom>
          <a:solidFill>
            <a:schemeClr val="bg2"/>
          </a:solidFill>
        </p:spPr>
        <p:txBody>
          <a:bodyPr wrap="none" rtlCol="0">
            <a:spAutoFit/>
          </a:bodyPr>
          <a:lstStyle/>
          <a:p>
            <a:r>
              <a:rPr lang="en-US" altLang="zh-CN" sz="2400" b="1" dirty="0" smtClean="0">
                <a:latin typeface="Courier New" charset="0"/>
                <a:ea typeface="Courier New" charset="0"/>
                <a:cs typeface="Courier New" charset="0"/>
              </a:rPr>
              <a:t>Node</a:t>
            </a:r>
            <a:r>
              <a:rPr lang="zh-CN" altLang="en-US" sz="2400" b="1" dirty="0" smtClean="0"/>
              <a:t> </a:t>
            </a:r>
            <a:r>
              <a:rPr lang="en-US" altLang="zh-CN" sz="2400" b="1" dirty="0" smtClean="0"/>
              <a:t>3</a:t>
            </a:r>
            <a:endParaRPr lang="en-US" sz="2400" b="1" dirty="0"/>
          </a:p>
        </p:txBody>
      </p:sp>
      <p:sp>
        <p:nvSpPr>
          <p:cNvPr id="35" name="TextBox 34"/>
          <p:cNvSpPr txBox="1"/>
          <p:nvPr/>
        </p:nvSpPr>
        <p:spPr>
          <a:xfrm>
            <a:off x="9435459" y="4253639"/>
            <a:ext cx="1146468" cy="461665"/>
          </a:xfrm>
          <a:prstGeom prst="rect">
            <a:avLst/>
          </a:prstGeom>
          <a:solidFill>
            <a:schemeClr val="bg2"/>
          </a:solidFill>
        </p:spPr>
        <p:txBody>
          <a:bodyPr wrap="none" rtlCol="0">
            <a:spAutoFit/>
          </a:bodyPr>
          <a:lstStyle/>
          <a:p>
            <a:r>
              <a:rPr lang="en-US" altLang="zh-CN" sz="2400" b="1" dirty="0" smtClean="0">
                <a:latin typeface="Courier New" charset="0"/>
                <a:ea typeface="Courier New" charset="0"/>
                <a:cs typeface="Courier New" charset="0"/>
              </a:rPr>
              <a:t>Node</a:t>
            </a:r>
            <a:r>
              <a:rPr lang="zh-CN" altLang="en-US" sz="2400" b="1" dirty="0" smtClean="0"/>
              <a:t> </a:t>
            </a:r>
            <a:r>
              <a:rPr lang="en-US" altLang="zh-CN" sz="2400" b="1" dirty="0" smtClean="0"/>
              <a:t>5</a:t>
            </a:r>
            <a:endParaRPr lang="en-US" sz="2400" b="1" dirty="0"/>
          </a:p>
        </p:txBody>
      </p:sp>
      <p:sp>
        <p:nvSpPr>
          <p:cNvPr id="36" name="TextBox 35"/>
          <p:cNvSpPr txBox="1"/>
          <p:nvPr/>
        </p:nvSpPr>
        <p:spPr>
          <a:xfrm>
            <a:off x="7462593" y="6292062"/>
            <a:ext cx="1146468" cy="461665"/>
          </a:xfrm>
          <a:prstGeom prst="rect">
            <a:avLst/>
          </a:prstGeom>
          <a:solidFill>
            <a:schemeClr val="bg2"/>
          </a:solidFill>
        </p:spPr>
        <p:txBody>
          <a:bodyPr wrap="none" rtlCol="0">
            <a:spAutoFit/>
          </a:bodyPr>
          <a:lstStyle/>
          <a:p>
            <a:r>
              <a:rPr lang="en-US" altLang="zh-CN" sz="2400" b="1" dirty="0" smtClean="0">
                <a:latin typeface="Courier New" charset="0"/>
                <a:ea typeface="Courier New" charset="0"/>
                <a:cs typeface="Courier New" charset="0"/>
              </a:rPr>
              <a:t>Node</a:t>
            </a:r>
            <a:r>
              <a:rPr lang="zh-CN" altLang="en-US" sz="2400" b="1" dirty="0" smtClean="0"/>
              <a:t> </a:t>
            </a:r>
            <a:r>
              <a:rPr lang="en-US" altLang="zh-CN" sz="2400" b="1" dirty="0" smtClean="0"/>
              <a:t>4</a:t>
            </a:r>
            <a:endParaRPr lang="en-US" sz="2400" b="1" dirty="0"/>
          </a:p>
        </p:txBody>
      </p:sp>
      <p:sp>
        <p:nvSpPr>
          <p:cNvPr id="37" name="Title 1"/>
          <p:cNvSpPr txBox="1">
            <a:spLocks/>
          </p:cNvSpPr>
          <p:nvPr/>
        </p:nvSpPr>
        <p:spPr>
          <a:xfrm>
            <a:off x="0" y="7931"/>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Decentralized</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Gradient</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Descent</a:t>
            </a:r>
            <a:endParaRPr lang="en-US" sz="3600" dirty="0"/>
          </a:p>
        </p:txBody>
      </p:sp>
      <p:pic>
        <p:nvPicPr>
          <p:cNvPr id="39"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6254" y="3168595"/>
            <a:ext cx="1139275" cy="1003106"/>
          </a:xfrm>
          <a:prstGeom prst="rect">
            <a:avLst/>
          </a:prstGeom>
        </p:spPr>
      </p:pic>
      <p:pic>
        <p:nvPicPr>
          <p:cNvPr id="40"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20" y="5256316"/>
            <a:ext cx="1139275" cy="1003106"/>
          </a:xfrm>
          <a:prstGeom prst="rect">
            <a:avLst/>
          </a:prstGeom>
        </p:spPr>
      </p:pic>
      <p:pic>
        <p:nvPicPr>
          <p:cNvPr id="41"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3183" y="5256316"/>
            <a:ext cx="1139275" cy="1003106"/>
          </a:xfrm>
          <a:prstGeom prst="rect">
            <a:avLst/>
          </a:prstGeom>
        </p:spPr>
      </p:pic>
      <p:cxnSp>
        <p:nvCxnSpPr>
          <p:cNvPr id="55" name="Straight Arrow Connector 54"/>
          <p:cNvCxnSpPr/>
          <p:nvPr/>
        </p:nvCxnSpPr>
        <p:spPr>
          <a:xfrm flipH="1" flipV="1">
            <a:off x="7230890" y="3043876"/>
            <a:ext cx="2015694" cy="779961"/>
          </a:xfrm>
          <a:prstGeom prst="straightConnector1">
            <a:avLst/>
          </a:prstGeom>
          <a:ln w="381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385888" y="2000250"/>
            <a:ext cx="9929812" cy="4857750"/>
          </a:xfrm>
          <a:prstGeom prst="rect">
            <a:avLst/>
          </a:prstGeom>
          <a:solidFill>
            <a:schemeClr val="bg1">
              <a:alpha val="87000"/>
            </a:schemeClr>
          </a:solidFill>
        </p:spPr>
        <p:txBody>
          <a:bodyPr wrap="square" rtlCol="0">
            <a:spAutoFit/>
          </a:bodyPr>
          <a:lstStyle/>
          <a:p>
            <a:endParaRPr lang="en-US"/>
          </a:p>
        </p:txBody>
      </p:sp>
      <p:sp>
        <p:nvSpPr>
          <p:cNvPr id="61" name="TextBox 60"/>
          <p:cNvSpPr txBox="1"/>
          <p:nvPr/>
        </p:nvSpPr>
        <p:spPr>
          <a:xfrm>
            <a:off x="1654219" y="4010323"/>
            <a:ext cx="1146468" cy="461665"/>
          </a:xfrm>
          <a:prstGeom prst="rect">
            <a:avLst/>
          </a:prstGeom>
          <a:solidFill>
            <a:schemeClr val="bg2"/>
          </a:solidFill>
        </p:spPr>
        <p:txBody>
          <a:bodyPr wrap="none" rtlCol="0">
            <a:spAutoFit/>
          </a:bodyPr>
          <a:lstStyle/>
          <a:p>
            <a:r>
              <a:rPr lang="en-US" altLang="zh-CN" sz="2400" b="1" dirty="0" smtClean="0">
                <a:latin typeface="Courier New" charset="0"/>
                <a:ea typeface="Courier New" charset="0"/>
                <a:cs typeface="Courier New" charset="0"/>
              </a:rPr>
              <a:t>Node</a:t>
            </a:r>
            <a:r>
              <a:rPr lang="zh-CN" altLang="en-US" sz="2400" b="1" dirty="0" smtClean="0"/>
              <a:t> </a:t>
            </a:r>
            <a:r>
              <a:rPr lang="en-US" altLang="zh-CN" sz="2400" b="1" dirty="0" smtClean="0"/>
              <a:t>1</a:t>
            </a:r>
            <a:endParaRPr lang="en-US" sz="2400" b="1" dirty="0"/>
          </a:p>
        </p:txBody>
      </p:sp>
      <p:pic>
        <p:nvPicPr>
          <p:cNvPr id="62"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648" y="3007217"/>
            <a:ext cx="1139275" cy="1003106"/>
          </a:xfrm>
          <a:prstGeom prst="rect">
            <a:avLst/>
          </a:prstGeom>
        </p:spPr>
      </p:pic>
      <p:sp>
        <p:nvSpPr>
          <p:cNvPr id="63" name="Rounded Rectangle 62"/>
          <p:cNvSpPr/>
          <p:nvPr/>
        </p:nvSpPr>
        <p:spPr>
          <a:xfrm>
            <a:off x="3927822" y="1704823"/>
            <a:ext cx="7174531" cy="410048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4" name="Content Placeholder 2"/>
              <p:cNvSpPr>
                <a:spLocks noGrp="1"/>
              </p:cNvSpPr>
              <p:nvPr>
                <p:ph idx="1"/>
              </p:nvPr>
            </p:nvSpPr>
            <p:spPr>
              <a:xfrm>
                <a:off x="4199097" y="2590647"/>
                <a:ext cx="6679378" cy="3214658"/>
              </a:xfrm>
            </p:spPr>
            <p:txBody>
              <a:bodyPr>
                <a:normAutofit/>
              </a:bodyPr>
              <a:lstStyle/>
              <a:p>
                <a:pPr marL="514350" indent="-514350">
                  <a:spcAft>
                    <a:spcPts val="600"/>
                  </a:spcAft>
                  <a:buFont typeface="+mj-lt"/>
                  <a:buAutoNum type="arabicPeriod"/>
                </a:pPr>
                <a:r>
                  <a:rPr lang="en-US" altLang="zh-CN" dirty="0" smtClean="0"/>
                  <a:t>Compute</a:t>
                </a:r>
                <a:r>
                  <a:rPr lang="zh-CN" altLang="en-US" dirty="0" smtClean="0"/>
                  <a:t> </a:t>
                </a:r>
                <a:r>
                  <a:rPr lang="en-US" altLang="zh-CN" dirty="0" smtClean="0"/>
                  <a:t>gradient</a:t>
                </a:r>
                <a:r>
                  <a:rPr lang="zh-CN" altLang="en-US" dirty="0" smtClean="0"/>
                  <a:t> </a:t>
                </a:r>
                <a14:m>
                  <m:oMath xmlns:m="http://schemas.openxmlformats.org/officeDocument/2006/math">
                    <m:sSup>
                      <m:sSupPr>
                        <m:ctrlPr>
                          <a:rPr lang="en-US" altLang="zh-CN" b="1" i="1" smtClean="0">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b="0" i="1" smtClean="0">
                            <a:solidFill>
                              <a:srgbClr val="FF0000"/>
                            </a:solidFill>
                            <a:latin typeface="Cambria Math" charset="0"/>
                          </a:rPr>
                          <m:t>𝑖</m:t>
                        </m:r>
                      </m:sup>
                    </m:sSup>
                  </m:oMath>
                </a14:m>
                <a:r>
                  <a:rPr lang="zh-CN" altLang="en-US" dirty="0" smtClean="0"/>
                  <a:t> </a:t>
                </a:r>
                <a:r>
                  <a:rPr lang="en-US" altLang="zh-CN" dirty="0" smtClean="0"/>
                  <a:t>using</a:t>
                </a:r>
                <a:r>
                  <a:rPr lang="zh-CN" altLang="en-US" dirty="0" smtClean="0"/>
                  <a:t> </a:t>
                </a:r>
                <a:r>
                  <a:rPr lang="en-US" altLang="zh-CN" dirty="0" smtClean="0"/>
                  <a:t>its</a:t>
                </a:r>
                <a:r>
                  <a:rPr lang="zh-CN" altLang="en-US" dirty="0" smtClean="0"/>
                  <a:t> </a:t>
                </a:r>
                <a:r>
                  <a:rPr lang="en-US" altLang="zh-CN" dirty="0" smtClean="0">
                    <a:solidFill>
                      <a:schemeClr val="accent6">
                        <a:lumMod val="50000"/>
                      </a:schemeClr>
                    </a:solidFill>
                  </a:rPr>
                  <a:t>local</a:t>
                </a:r>
                <a:r>
                  <a:rPr lang="zh-CN" altLang="en-US" dirty="0" smtClean="0">
                    <a:solidFill>
                      <a:schemeClr val="accent6">
                        <a:lumMod val="50000"/>
                      </a:schemeClr>
                    </a:solidFill>
                  </a:rPr>
                  <a:t> </a:t>
                </a:r>
                <a:r>
                  <a:rPr lang="en-US" altLang="zh-CN" dirty="0" smtClean="0">
                    <a:solidFill>
                      <a:schemeClr val="accent6">
                        <a:lumMod val="50000"/>
                      </a:schemeClr>
                    </a:solidFill>
                  </a:rPr>
                  <a:t>data</a:t>
                </a:r>
                <a:r>
                  <a:rPr lang="zh-CN" altLang="en-US" dirty="0" smtClean="0">
                    <a:solidFill>
                      <a:schemeClr val="accent6">
                        <a:lumMod val="50000"/>
                      </a:schemeClr>
                    </a:solidFill>
                  </a:rPr>
                  <a:t> </a:t>
                </a:r>
                <a:r>
                  <a:rPr lang="en-US" altLang="zh-CN" dirty="0" smtClean="0"/>
                  <a:t>and</a:t>
                </a:r>
                <a:r>
                  <a:rPr lang="zh-CN" altLang="en-US" dirty="0" smtClean="0"/>
                  <a:t> </a:t>
                </a:r>
                <a:r>
                  <a:rPr lang="en-US" altLang="zh-CN" dirty="0" smtClean="0"/>
                  <a:t>current</a:t>
                </a:r>
                <a:r>
                  <a:rPr lang="zh-CN" altLang="en-US" dirty="0" smtClean="0"/>
                  <a:t> </a:t>
                </a:r>
                <a:r>
                  <a:rPr lang="en-US" altLang="zh-CN" dirty="0" smtClean="0"/>
                  <a:t>parameters</a:t>
                </a:r>
                <a:r>
                  <a:rPr lang="zh-CN" altLang="en-US" dirty="0" smtClean="0"/>
                  <a:t> </a:t>
                </a:r>
                <a14:m>
                  <m:oMath xmlns:m="http://schemas.openxmlformats.org/officeDocument/2006/math">
                    <m:sSub>
                      <m:sSubPr>
                        <m:ctrlPr>
                          <a:rPr lang="en-US" altLang="zh-CN" b="1" i="1" dirty="0" smtClean="0">
                            <a:solidFill>
                              <a:srgbClr val="0070C0"/>
                            </a:solidFill>
                            <a:latin typeface="Cambria Math" panose="02040503050406030204" pitchFamily="18" charset="0"/>
                          </a:rPr>
                        </m:ctrlPr>
                      </m:sSubPr>
                      <m:e>
                        <m:acc>
                          <m:accPr>
                            <m:chr m:val="̃"/>
                            <m:ctrlPr>
                              <a:rPr lang="en-US" altLang="zh-CN" b="1" i="1" smtClean="0">
                                <a:solidFill>
                                  <a:srgbClr val="0070C0"/>
                                </a:solidFill>
                                <a:latin typeface="Cambria Math" panose="02040503050406030204" pitchFamily="18" charset="0"/>
                              </a:rPr>
                            </m:ctrlPr>
                          </m:accPr>
                          <m:e>
                            <m:r>
                              <a:rPr lang="en-US" altLang="zh-CN" b="1">
                                <a:solidFill>
                                  <a:srgbClr val="0070C0"/>
                                </a:solidFill>
                                <a:latin typeface="Cambria Math" charset="0"/>
                              </a:rPr>
                              <m:t>𝐰</m:t>
                            </m:r>
                          </m:e>
                        </m:acc>
                      </m:e>
                      <m:sub>
                        <m:r>
                          <a:rPr lang="en-US" altLang="zh-CN" b="0" i="1" dirty="0" smtClean="0">
                            <a:solidFill>
                              <a:srgbClr val="0070C0"/>
                            </a:solidFill>
                            <a:latin typeface="Cambria Math" charset="0"/>
                          </a:rPr>
                          <m:t>𝑖</m:t>
                        </m:r>
                      </m:sub>
                    </m:sSub>
                  </m:oMath>
                </a14:m>
                <a:r>
                  <a:rPr lang="en-US" altLang="zh-CN" dirty="0" smtClean="0"/>
                  <a:t>.</a:t>
                </a:r>
                <a:r>
                  <a:rPr lang="zh-CN" altLang="en-US" dirty="0" smtClean="0"/>
                  <a:t> </a:t>
                </a:r>
                <a:endParaRPr lang="en-US" altLang="zh-CN" dirty="0" smtClean="0"/>
              </a:p>
              <a:p>
                <a:pPr marL="514350" indent="-514350">
                  <a:spcAft>
                    <a:spcPts val="600"/>
                  </a:spcAft>
                  <a:buFont typeface="+mj-lt"/>
                  <a:buAutoNum type="arabicPeriod"/>
                </a:pPr>
                <a:r>
                  <a:rPr lang="en-US" altLang="zh-CN" dirty="0"/>
                  <a:t>Pull</a:t>
                </a:r>
                <a:r>
                  <a:rPr lang="zh-CN" altLang="en-US" dirty="0"/>
                  <a:t> </a:t>
                </a:r>
                <a:r>
                  <a:rPr lang="en-US" altLang="zh-CN" dirty="0"/>
                  <a:t>the</a:t>
                </a:r>
                <a:r>
                  <a:rPr lang="zh-CN" altLang="en-US" dirty="0"/>
                  <a:t> </a:t>
                </a:r>
                <a:r>
                  <a:rPr lang="en-US" altLang="zh-CN" dirty="0"/>
                  <a:t>parameters</a:t>
                </a:r>
                <a:r>
                  <a:rPr lang="zh-CN" altLang="en-US" dirty="0"/>
                  <a:t> </a:t>
                </a:r>
                <a:r>
                  <a:rPr lang="en-US" altLang="zh-CN" dirty="0" smtClean="0"/>
                  <a:t>from</a:t>
                </a:r>
                <a:r>
                  <a:rPr lang="zh-CN" altLang="en-US" dirty="0" smtClean="0"/>
                  <a:t> </a:t>
                </a:r>
                <a:r>
                  <a:rPr lang="en-US" altLang="zh-CN" dirty="0"/>
                  <a:t>its</a:t>
                </a:r>
                <a:r>
                  <a:rPr lang="zh-CN" altLang="en-US" dirty="0"/>
                  <a:t> </a:t>
                </a:r>
                <a:r>
                  <a:rPr lang="en-US" altLang="zh-CN" dirty="0" smtClean="0"/>
                  <a:t>neighbors,</a:t>
                </a:r>
                <a:r>
                  <a:rPr lang="zh-CN" altLang="en-US" dirty="0" smtClean="0"/>
                  <a:t> </a:t>
                </a:r>
                <a:r>
                  <a:rPr lang="en-US" altLang="zh-CN" dirty="0" smtClean="0"/>
                  <a:t>denote</a:t>
                </a:r>
                <a:r>
                  <a:rPr lang="zh-CN" altLang="en-US" dirty="0" smtClean="0"/>
                  <a:t> </a:t>
                </a:r>
                <a14:m>
                  <m:oMath xmlns:m="http://schemas.openxmlformats.org/officeDocument/2006/math">
                    <m:d>
                      <m:dPr>
                        <m:begChr m:val="{"/>
                        <m:endChr m:val="}"/>
                        <m:ctrlPr>
                          <a:rPr lang="en-US" altLang="zh-CN" b="0" i="1" dirty="0" smtClean="0">
                            <a:solidFill>
                              <a:srgbClr val="0070C0"/>
                            </a:solidFill>
                            <a:latin typeface="Cambria Math" panose="02040503050406030204" pitchFamily="18" charset="0"/>
                          </a:rPr>
                        </m:ctrlPr>
                      </m:dPr>
                      <m:e>
                        <m:sSub>
                          <m:sSubPr>
                            <m:ctrlPr>
                              <a:rPr lang="en-US" altLang="zh-CN" b="1" i="1" dirty="0">
                                <a:solidFill>
                                  <a:srgbClr val="0070C0"/>
                                </a:solidFill>
                                <a:latin typeface="Cambria Math" panose="02040503050406030204" pitchFamily="18" charset="0"/>
                              </a:rPr>
                            </m:ctrlPr>
                          </m:sSubPr>
                          <m:e>
                            <m:acc>
                              <m:accPr>
                                <m:chr m:val="̃"/>
                                <m:ctrlPr>
                                  <a:rPr lang="en-US" altLang="zh-CN" b="1" i="1">
                                    <a:solidFill>
                                      <a:srgbClr val="0070C0"/>
                                    </a:solidFill>
                                    <a:latin typeface="Cambria Math" panose="02040503050406030204" pitchFamily="18" charset="0"/>
                                  </a:rPr>
                                </m:ctrlPr>
                              </m:accPr>
                              <m:e>
                                <m:r>
                                  <a:rPr lang="en-US" altLang="zh-CN" b="1">
                                    <a:solidFill>
                                      <a:srgbClr val="0070C0"/>
                                    </a:solidFill>
                                    <a:latin typeface="Cambria Math" charset="0"/>
                                  </a:rPr>
                                  <m:t>𝐰</m:t>
                                </m:r>
                              </m:e>
                            </m:acc>
                          </m:e>
                          <m:sub>
                            <m:r>
                              <a:rPr lang="en-US" altLang="zh-CN" b="0" i="1" dirty="0" smtClean="0">
                                <a:solidFill>
                                  <a:srgbClr val="0070C0"/>
                                </a:solidFill>
                                <a:latin typeface="Cambria Math" charset="0"/>
                              </a:rPr>
                              <m:t>𝑘</m:t>
                            </m:r>
                          </m:sub>
                        </m:sSub>
                      </m:e>
                    </m:d>
                  </m:oMath>
                </a14:m>
                <a:r>
                  <a:rPr lang="en-US" altLang="zh-CN" dirty="0" smtClean="0"/>
                  <a:t>.</a:t>
                </a:r>
              </a:p>
              <a:p>
                <a:pPr marL="514350" indent="-514350">
                  <a:spcAft>
                    <a:spcPts val="600"/>
                  </a:spcAft>
                  <a:buFont typeface="+mj-lt"/>
                  <a:buAutoNum type="arabicPeriod"/>
                </a:pPr>
                <a:r>
                  <a:rPr lang="zh-CN" altLang="en-US" dirty="0" smtClean="0"/>
                  <a:t> </a:t>
                </a:r>
                <a14:m>
                  <m:oMath xmlns:m="http://schemas.openxmlformats.org/officeDocument/2006/math">
                    <m:sSub>
                      <m:sSubPr>
                        <m:ctrlPr>
                          <a:rPr lang="en-US" altLang="zh-CN" b="1" i="1" dirty="0">
                            <a:solidFill>
                              <a:srgbClr val="0070C0"/>
                            </a:solidFill>
                            <a:latin typeface="Cambria Math" panose="02040503050406030204" pitchFamily="18" charset="0"/>
                          </a:rPr>
                        </m:ctrlPr>
                      </m:sSubPr>
                      <m:e>
                        <m:acc>
                          <m:accPr>
                            <m:chr m:val="̃"/>
                            <m:ctrlPr>
                              <a:rPr lang="en-US" altLang="zh-CN" b="1" i="1">
                                <a:solidFill>
                                  <a:srgbClr val="0070C0"/>
                                </a:solidFill>
                                <a:latin typeface="Cambria Math" panose="02040503050406030204" pitchFamily="18" charset="0"/>
                              </a:rPr>
                            </m:ctrlPr>
                          </m:accPr>
                          <m:e>
                            <m:r>
                              <a:rPr lang="en-US" altLang="zh-CN" b="1">
                                <a:solidFill>
                                  <a:srgbClr val="0070C0"/>
                                </a:solidFill>
                                <a:latin typeface="Cambria Math" charset="0"/>
                              </a:rPr>
                              <m:t>𝐰</m:t>
                            </m:r>
                          </m:e>
                        </m:acc>
                      </m:e>
                      <m:sub>
                        <m:r>
                          <a:rPr lang="en-US" altLang="zh-CN" i="1" dirty="0">
                            <a:solidFill>
                              <a:srgbClr val="0070C0"/>
                            </a:solidFill>
                            <a:latin typeface="Cambria Math" charset="0"/>
                          </a:rPr>
                          <m:t>𝑖</m:t>
                        </m:r>
                      </m:sub>
                    </m:sSub>
                    <m:r>
                      <a:rPr lang="en-US" altLang="zh-CN" b="1" i="1" dirty="0" smtClean="0">
                        <a:solidFill>
                          <a:schemeClr val="tx1"/>
                        </a:solidFill>
                        <a:latin typeface="Cambria Math" charset="0"/>
                      </a:rPr>
                      <m:t>←</m:t>
                    </m:r>
                    <m:r>
                      <a:rPr lang="zh-CN" altLang="en-US" b="1" i="1" dirty="0" smtClean="0">
                        <a:solidFill>
                          <a:schemeClr val="tx1"/>
                        </a:solidFill>
                        <a:latin typeface="Cambria Math" charset="0"/>
                      </a:rPr>
                      <m:t> </m:t>
                    </m:r>
                  </m:oMath>
                </a14:m>
                <a:r>
                  <a:rPr lang="en-US" altLang="zh-CN" dirty="0" smtClean="0"/>
                  <a:t>weighted</a:t>
                </a:r>
                <a:r>
                  <a:rPr lang="zh-CN" altLang="en-US" dirty="0" smtClean="0"/>
                  <a:t> </a:t>
                </a:r>
                <a:r>
                  <a:rPr lang="en-US" altLang="zh-CN" dirty="0" smtClean="0"/>
                  <a:t>average</a:t>
                </a:r>
                <a:r>
                  <a:rPr lang="zh-CN" altLang="en-US" dirty="0" smtClean="0"/>
                  <a:t> </a:t>
                </a:r>
                <a:r>
                  <a:rPr lang="en-US" altLang="zh-CN" dirty="0" smtClean="0"/>
                  <a:t>of</a:t>
                </a:r>
                <a:r>
                  <a:rPr lang="zh-CN" altLang="en-US" dirty="0" smtClean="0"/>
                  <a:t> </a:t>
                </a:r>
                <a14:m>
                  <m:oMath xmlns:m="http://schemas.openxmlformats.org/officeDocument/2006/math">
                    <m:sSub>
                      <m:sSubPr>
                        <m:ctrlPr>
                          <a:rPr lang="en-US" altLang="zh-CN" b="1" i="1" dirty="0">
                            <a:solidFill>
                              <a:srgbClr val="0070C0"/>
                            </a:solidFill>
                            <a:latin typeface="Cambria Math" panose="02040503050406030204" pitchFamily="18" charset="0"/>
                          </a:rPr>
                        </m:ctrlPr>
                      </m:sSubPr>
                      <m:e>
                        <m:acc>
                          <m:accPr>
                            <m:chr m:val="̃"/>
                            <m:ctrlPr>
                              <a:rPr lang="en-US" altLang="zh-CN" b="1" i="1">
                                <a:solidFill>
                                  <a:srgbClr val="0070C0"/>
                                </a:solidFill>
                                <a:latin typeface="Cambria Math" panose="02040503050406030204" pitchFamily="18" charset="0"/>
                              </a:rPr>
                            </m:ctrlPr>
                          </m:accPr>
                          <m:e>
                            <m:r>
                              <a:rPr lang="en-US" altLang="zh-CN" b="1">
                                <a:solidFill>
                                  <a:srgbClr val="0070C0"/>
                                </a:solidFill>
                                <a:latin typeface="Cambria Math" charset="0"/>
                              </a:rPr>
                              <m:t>𝐰</m:t>
                            </m:r>
                          </m:e>
                        </m:acc>
                      </m:e>
                      <m:sub>
                        <m:r>
                          <a:rPr lang="en-US" altLang="zh-CN" i="1" dirty="0">
                            <a:solidFill>
                              <a:srgbClr val="0070C0"/>
                            </a:solidFill>
                            <a:latin typeface="Cambria Math" charset="0"/>
                          </a:rPr>
                          <m:t>𝑖</m:t>
                        </m:r>
                      </m:sub>
                    </m:sSub>
                  </m:oMath>
                </a14:m>
                <a:r>
                  <a:rPr lang="zh-CN" altLang="en-US" dirty="0" smtClean="0"/>
                  <a:t> </a:t>
                </a:r>
                <a:r>
                  <a:rPr lang="en-US" altLang="zh-CN" dirty="0" smtClean="0"/>
                  <a:t>and</a:t>
                </a:r>
                <a:r>
                  <a:rPr lang="zh-CN" altLang="en-US" dirty="0" smtClean="0"/>
                  <a:t> </a:t>
                </a:r>
                <a14:m>
                  <m:oMath xmlns:m="http://schemas.openxmlformats.org/officeDocument/2006/math">
                    <m:d>
                      <m:dPr>
                        <m:begChr m:val="{"/>
                        <m:endChr m:val="}"/>
                        <m:ctrlPr>
                          <a:rPr lang="en-US" altLang="zh-CN" i="1" dirty="0">
                            <a:solidFill>
                              <a:srgbClr val="0070C0"/>
                            </a:solidFill>
                            <a:latin typeface="Cambria Math" panose="02040503050406030204" pitchFamily="18" charset="0"/>
                          </a:rPr>
                        </m:ctrlPr>
                      </m:dPr>
                      <m:e>
                        <m:sSub>
                          <m:sSubPr>
                            <m:ctrlPr>
                              <a:rPr lang="en-US" altLang="zh-CN" b="1" i="1" dirty="0">
                                <a:solidFill>
                                  <a:srgbClr val="0070C0"/>
                                </a:solidFill>
                                <a:latin typeface="Cambria Math" panose="02040503050406030204" pitchFamily="18" charset="0"/>
                              </a:rPr>
                            </m:ctrlPr>
                          </m:sSubPr>
                          <m:e>
                            <m:acc>
                              <m:accPr>
                                <m:chr m:val="̃"/>
                                <m:ctrlPr>
                                  <a:rPr lang="en-US" altLang="zh-CN" b="1" i="1">
                                    <a:solidFill>
                                      <a:srgbClr val="0070C0"/>
                                    </a:solidFill>
                                    <a:latin typeface="Cambria Math" panose="02040503050406030204" pitchFamily="18" charset="0"/>
                                  </a:rPr>
                                </m:ctrlPr>
                              </m:accPr>
                              <m:e>
                                <m:r>
                                  <a:rPr lang="en-US" altLang="zh-CN" b="1">
                                    <a:solidFill>
                                      <a:srgbClr val="0070C0"/>
                                    </a:solidFill>
                                    <a:latin typeface="Cambria Math" charset="0"/>
                                  </a:rPr>
                                  <m:t>𝐰</m:t>
                                </m:r>
                              </m:e>
                            </m:acc>
                          </m:e>
                          <m:sub>
                            <m:r>
                              <a:rPr lang="en-US" altLang="zh-CN" i="1" dirty="0">
                                <a:solidFill>
                                  <a:srgbClr val="0070C0"/>
                                </a:solidFill>
                                <a:latin typeface="Cambria Math" charset="0"/>
                              </a:rPr>
                              <m:t>𝑘</m:t>
                            </m:r>
                          </m:sub>
                        </m:sSub>
                      </m:e>
                    </m:d>
                  </m:oMath>
                </a14:m>
                <a:r>
                  <a:rPr lang="en-US" altLang="zh-CN" dirty="0" smtClean="0"/>
                  <a:t>.</a:t>
                </a:r>
              </a:p>
              <a:p>
                <a:pPr marL="514350" indent="-514350">
                  <a:spcAft>
                    <a:spcPts val="600"/>
                  </a:spcAft>
                  <a:buFont typeface="+mj-lt"/>
                  <a:buAutoNum type="arabicPeriod"/>
                </a:pPr>
                <a:r>
                  <a:rPr lang="zh-CN" altLang="en-US" dirty="0"/>
                  <a:t> </a:t>
                </a:r>
                <a14:m>
                  <m:oMath xmlns:m="http://schemas.openxmlformats.org/officeDocument/2006/math">
                    <m:sSub>
                      <m:sSubPr>
                        <m:ctrlPr>
                          <a:rPr lang="en-US" altLang="zh-CN" b="1" i="1" dirty="0">
                            <a:solidFill>
                              <a:srgbClr val="0070C0"/>
                            </a:solidFill>
                            <a:latin typeface="Cambria Math" panose="02040503050406030204" pitchFamily="18" charset="0"/>
                          </a:rPr>
                        </m:ctrlPr>
                      </m:sSubPr>
                      <m:e>
                        <m:acc>
                          <m:accPr>
                            <m:chr m:val="̃"/>
                            <m:ctrlPr>
                              <a:rPr lang="en-US" altLang="zh-CN" b="1" i="1">
                                <a:solidFill>
                                  <a:srgbClr val="0070C0"/>
                                </a:solidFill>
                                <a:latin typeface="Cambria Math" panose="02040503050406030204" pitchFamily="18" charset="0"/>
                              </a:rPr>
                            </m:ctrlPr>
                          </m:accPr>
                          <m:e>
                            <m:r>
                              <a:rPr lang="en-US" altLang="zh-CN" b="1">
                                <a:solidFill>
                                  <a:srgbClr val="0070C0"/>
                                </a:solidFill>
                                <a:latin typeface="Cambria Math" charset="0"/>
                              </a:rPr>
                              <m:t>𝐰</m:t>
                            </m:r>
                          </m:e>
                        </m:acc>
                      </m:e>
                      <m:sub>
                        <m:r>
                          <a:rPr lang="en-US" altLang="zh-CN" i="1" dirty="0">
                            <a:solidFill>
                              <a:srgbClr val="0070C0"/>
                            </a:solidFill>
                            <a:latin typeface="Cambria Math" charset="0"/>
                          </a:rPr>
                          <m:t>𝑖</m:t>
                        </m:r>
                      </m:sub>
                    </m:sSub>
                    <m:r>
                      <a:rPr lang="en-US" altLang="zh-CN" b="1" i="1" dirty="0">
                        <a:latin typeface="Cambria Math" charset="0"/>
                      </a:rPr>
                      <m:t>←</m:t>
                    </m:r>
                    <m:sSub>
                      <m:sSubPr>
                        <m:ctrlPr>
                          <a:rPr lang="en-US" altLang="zh-CN" b="1" i="1" dirty="0">
                            <a:solidFill>
                              <a:srgbClr val="0070C0"/>
                            </a:solidFill>
                            <a:latin typeface="Cambria Math" panose="02040503050406030204" pitchFamily="18" charset="0"/>
                          </a:rPr>
                        </m:ctrlPr>
                      </m:sSubPr>
                      <m:e>
                        <m:acc>
                          <m:accPr>
                            <m:chr m:val="̃"/>
                            <m:ctrlPr>
                              <a:rPr lang="en-US" altLang="zh-CN" b="1" i="1">
                                <a:solidFill>
                                  <a:srgbClr val="0070C0"/>
                                </a:solidFill>
                                <a:latin typeface="Cambria Math" panose="02040503050406030204" pitchFamily="18" charset="0"/>
                              </a:rPr>
                            </m:ctrlPr>
                          </m:accPr>
                          <m:e>
                            <m:r>
                              <a:rPr lang="en-US" altLang="zh-CN" b="1">
                                <a:solidFill>
                                  <a:srgbClr val="0070C0"/>
                                </a:solidFill>
                                <a:latin typeface="Cambria Math" charset="0"/>
                              </a:rPr>
                              <m:t>𝐰</m:t>
                            </m:r>
                          </m:e>
                        </m:acc>
                      </m:e>
                      <m:sub>
                        <m:r>
                          <a:rPr lang="en-US" altLang="zh-CN" i="1" dirty="0">
                            <a:solidFill>
                              <a:srgbClr val="0070C0"/>
                            </a:solidFill>
                            <a:latin typeface="Cambria Math" charset="0"/>
                          </a:rPr>
                          <m:t>𝑖</m:t>
                        </m:r>
                      </m:sub>
                    </m:sSub>
                    <m:r>
                      <a:rPr lang="en-US" altLang="zh-CN" b="0" i="0" dirty="0" smtClean="0">
                        <a:solidFill>
                          <a:schemeClr val="tx1"/>
                        </a:solidFill>
                        <a:latin typeface="Cambria Math" charset="0"/>
                      </a:rPr>
                      <m:t>−</m:t>
                    </m:r>
                    <m:r>
                      <a:rPr lang="en-US" altLang="zh-CN" b="0" i="1" dirty="0" smtClean="0">
                        <a:solidFill>
                          <a:schemeClr val="tx1"/>
                        </a:solidFill>
                        <a:latin typeface="Cambria Math" charset="0"/>
                      </a:rPr>
                      <m:t>𝛼</m:t>
                    </m:r>
                    <m:r>
                      <a:rPr lang="en-US" altLang="zh-CN" b="0" i="1" dirty="0" smtClean="0">
                        <a:solidFill>
                          <a:schemeClr val="tx1"/>
                        </a:solidFill>
                        <a:latin typeface="Cambria Math" charset="0"/>
                      </a:rPr>
                      <m:t>⋅</m:t>
                    </m:r>
                    <m:sSup>
                      <m:sSupPr>
                        <m:ctrlPr>
                          <a:rPr lang="en-US" altLang="zh-CN" b="1" i="1">
                            <a:solidFill>
                              <a:srgbClr val="FF0000"/>
                            </a:solidFill>
                            <a:latin typeface="Cambria Math" panose="02040503050406030204" pitchFamily="18" charset="0"/>
                          </a:rPr>
                        </m:ctrlPr>
                      </m:sSupPr>
                      <m:e>
                        <m:acc>
                          <m:accPr>
                            <m:chr m:val="̃"/>
                            <m:ctrlPr>
                              <a:rPr lang="en-US" altLang="zh-CN" b="1" i="1">
                                <a:solidFill>
                                  <a:srgbClr val="FF0000"/>
                                </a:solidFill>
                                <a:latin typeface="Cambria Math" panose="02040503050406030204" pitchFamily="18" charset="0"/>
                              </a:rPr>
                            </m:ctrlPr>
                          </m:accPr>
                          <m:e>
                            <m:r>
                              <a:rPr lang="en-US" altLang="zh-CN" b="1">
                                <a:solidFill>
                                  <a:srgbClr val="FF0000"/>
                                </a:solidFill>
                                <a:latin typeface="Cambria Math" charset="0"/>
                              </a:rPr>
                              <m:t>𝐠</m:t>
                            </m:r>
                          </m:e>
                        </m:acc>
                      </m:e>
                      <m:sup>
                        <m:r>
                          <a:rPr lang="en-US" altLang="zh-CN" i="1">
                            <a:solidFill>
                              <a:srgbClr val="FF0000"/>
                            </a:solidFill>
                            <a:latin typeface="Cambria Math" charset="0"/>
                          </a:rPr>
                          <m:t>𝑖</m:t>
                        </m:r>
                      </m:sup>
                    </m:sSup>
                  </m:oMath>
                </a14:m>
                <a:r>
                  <a:rPr lang="en-US" altLang="zh-CN" dirty="0" smtClean="0"/>
                  <a:t>.</a:t>
                </a:r>
                <a:endParaRPr lang="en-US" altLang="zh-CN" dirty="0"/>
              </a:p>
            </p:txBody>
          </p:sp>
        </mc:Choice>
        <mc:Fallback xmlns="">
          <p:sp>
            <p:nvSpPr>
              <p:cNvPr id="64" name="Content Placeholder 2"/>
              <p:cNvSpPr>
                <a:spLocks noGrp="1" noRot="1" noChangeAspect="1" noMove="1" noResize="1" noEditPoints="1" noAdjustHandles="1" noChangeArrowheads="1" noChangeShapeType="1" noTextEdit="1"/>
              </p:cNvSpPr>
              <p:nvPr>
                <p:ph idx="1"/>
              </p:nvPr>
            </p:nvSpPr>
            <p:spPr>
              <a:xfrm>
                <a:off x="4199097" y="2590647"/>
                <a:ext cx="6679378" cy="3214658"/>
              </a:xfrm>
              <a:blipFill rotWithShape="0">
                <a:blip r:embed="rId4"/>
                <a:stretch>
                  <a:fillRect l="-1916" t="-30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4199097" y="1775094"/>
                <a:ext cx="4706012" cy="584775"/>
              </a:xfrm>
              <a:prstGeom prst="rect">
                <a:avLst/>
              </a:prstGeom>
              <a:noFill/>
            </p:spPr>
            <p:txBody>
              <a:bodyPr wrap="square" rtlCol="0">
                <a:spAutoFit/>
              </a:bodyPr>
              <a:lstStyle/>
              <a:p>
                <a:r>
                  <a:rPr lang="en-US" altLang="zh-CN" sz="3200" b="1" dirty="0" smtClean="0">
                    <a:solidFill>
                      <a:schemeClr val="accent6">
                        <a:lumMod val="50000"/>
                      </a:schemeClr>
                    </a:solidFill>
                  </a:rPr>
                  <a:t>The</a:t>
                </a:r>
                <a:r>
                  <a:rPr lang="zh-CN" altLang="en-US" sz="3200" b="1" dirty="0" smtClean="0">
                    <a:solidFill>
                      <a:schemeClr val="accent6">
                        <a:lumMod val="50000"/>
                      </a:schemeClr>
                    </a:solidFill>
                  </a:rPr>
                  <a:t> </a:t>
                </a:r>
                <a14:m>
                  <m:oMath xmlns:m="http://schemas.openxmlformats.org/officeDocument/2006/math">
                    <m:r>
                      <a:rPr lang="en-US" altLang="zh-CN" sz="3200" b="1" i="1" smtClean="0">
                        <a:solidFill>
                          <a:schemeClr val="accent6">
                            <a:lumMod val="50000"/>
                          </a:schemeClr>
                        </a:solidFill>
                        <a:latin typeface="Cambria Math" charset="0"/>
                      </a:rPr>
                      <m:t>𝒊</m:t>
                    </m:r>
                  </m:oMath>
                </a14:m>
                <a:r>
                  <a:rPr lang="en-US" altLang="zh-CN" sz="3200" b="1" dirty="0" smtClean="0">
                    <a:solidFill>
                      <a:schemeClr val="accent6">
                        <a:lumMod val="50000"/>
                      </a:schemeClr>
                    </a:solidFill>
                  </a:rPr>
                  <a:t>-</a:t>
                </a:r>
                <a:r>
                  <a:rPr lang="en-US" altLang="zh-CN" sz="3200" b="1" dirty="0" err="1" smtClean="0">
                    <a:solidFill>
                      <a:schemeClr val="accent6">
                        <a:lumMod val="50000"/>
                      </a:schemeClr>
                    </a:solidFill>
                  </a:rPr>
                  <a:t>th</a:t>
                </a:r>
                <a:r>
                  <a:rPr lang="zh-CN" altLang="en-US" sz="3200" b="1" dirty="0" smtClean="0">
                    <a:solidFill>
                      <a:schemeClr val="accent6">
                        <a:lumMod val="50000"/>
                      </a:schemeClr>
                    </a:solidFill>
                  </a:rPr>
                  <a:t> </a:t>
                </a:r>
                <a:r>
                  <a:rPr lang="en-US" altLang="zh-CN" sz="3200" b="1" dirty="0" smtClean="0">
                    <a:solidFill>
                      <a:schemeClr val="accent6">
                        <a:lumMod val="50000"/>
                      </a:schemeClr>
                    </a:solidFill>
                  </a:rPr>
                  <a:t>node</a:t>
                </a:r>
                <a:r>
                  <a:rPr lang="zh-CN" altLang="en-US" sz="3200" b="1" dirty="0" smtClean="0">
                    <a:solidFill>
                      <a:schemeClr val="accent6">
                        <a:lumMod val="50000"/>
                      </a:schemeClr>
                    </a:solidFill>
                  </a:rPr>
                  <a:t> </a:t>
                </a:r>
                <a:r>
                  <a:rPr lang="en-US" altLang="zh-CN" sz="3200" b="1" dirty="0" smtClean="0">
                    <a:solidFill>
                      <a:schemeClr val="accent6">
                        <a:lumMod val="50000"/>
                      </a:schemeClr>
                    </a:solidFill>
                  </a:rPr>
                  <a:t>repeats:</a:t>
                </a:r>
                <a:endParaRPr lang="en-US" sz="3200" b="1" dirty="0">
                  <a:solidFill>
                    <a:schemeClr val="accent6">
                      <a:lumMod val="50000"/>
                    </a:schemeClr>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4199097" y="1775094"/>
                <a:ext cx="4706012" cy="584775"/>
              </a:xfrm>
              <a:prstGeom prst="rect">
                <a:avLst/>
              </a:prstGeom>
              <a:blipFill rotWithShape="0">
                <a:blip r:embed="rId5"/>
                <a:stretch>
                  <a:fillRect l="-3368" t="-12500" b="-34375"/>
                </a:stretch>
              </a:blipFill>
            </p:spPr>
            <p:txBody>
              <a:bodyPr/>
              <a:lstStyle/>
              <a:p>
                <a:r>
                  <a:rPr lang="en-US">
                    <a:noFill/>
                  </a:rPr>
                  <a:t> </a:t>
                </a:r>
              </a:p>
            </p:txBody>
          </p:sp>
        </mc:Fallback>
      </mc:AlternateContent>
      <p:sp>
        <p:nvSpPr>
          <p:cNvPr id="23" name="Right Arrow 22"/>
          <p:cNvSpPr/>
          <p:nvPr/>
        </p:nvSpPr>
        <p:spPr>
          <a:xfrm>
            <a:off x="3690076" y="2577457"/>
            <a:ext cx="500065" cy="445170"/>
          </a:xfrm>
          <a:prstGeom prst="rightArrow">
            <a:avLst/>
          </a:prstGeom>
          <a:solidFill>
            <a:srgbClr val="C00000"/>
          </a:solidFill>
          <a:ln>
            <a:noFill/>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3690076" y="3526079"/>
            <a:ext cx="500065" cy="445170"/>
          </a:xfrm>
          <a:prstGeom prst="rightArrow">
            <a:avLst/>
          </a:prstGeom>
          <a:solidFill>
            <a:srgbClr val="C00000"/>
          </a:solidFill>
          <a:ln>
            <a:noFill/>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3690076" y="4488333"/>
            <a:ext cx="500065" cy="445170"/>
          </a:xfrm>
          <a:prstGeom prst="rightArrow">
            <a:avLst/>
          </a:prstGeom>
          <a:solidFill>
            <a:srgbClr val="C00000"/>
          </a:solidFill>
          <a:ln>
            <a:noFill/>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3690076" y="5095859"/>
            <a:ext cx="500065" cy="445170"/>
          </a:xfrm>
          <a:prstGeom prst="rightArrow">
            <a:avLst/>
          </a:prstGeom>
          <a:solidFill>
            <a:srgbClr val="C00000"/>
          </a:solidFill>
          <a:ln>
            <a:noFill/>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85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1000"/>
                                        <p:tgtEl>
                                          <p:spTgt spid="23"/>
                                        </p:tgtEl>
                                      </p:cBhvr>
                                    </p:animEffect>
                                  </p:childTnLst>
                                </p:cTn>
                              </p:par>
                            </p:childTnLst>
                          </p:cTn>
                        </p:par>
                        <p:par>
                          <p:cTn id="8" fill="hold">
                            <p:stCondLst>
                              <p:cond delay="1000"/>
                            </p:stCondLst>
                            <p:childTnLst>
                              <p:par>
                                <p:cTn id="9" presetID="35" presetClass="emph" presetSubtype="0" fill="hold" grpId="1" nodeType="afterEffect">
                                  <p:stCondLst>
                                    <p:cond delay="0"/>
                                  </p:stCondLst>
                                  <p:childTnLst>
                                    <p:anim calcmode="discrete" valueType="str">
                                      <p:cBhvr>
                                        <p:cTn id="10" dur="750" fill="hold"/>
                                        <p:tgtEl>
                                          <p:spTgt spid="23"/>
                                        </p:tgtEl>
                                        <p:attrNameLst>
                                          <p:attrName>style.visibility</p:attrName>
                                        </p:attrNameLst>
                                      </p:cBhvr>
                                      <p:tavLst>
                                        <p:tav tm="0">
                                          <p:val>
                                            <p:strVal val="hidden"/>
                                          </p:val>
                                        </p:tav>
                                        <p:tav tm="50000">
                                          <p:val>
                                            <p:strVal val="visible"/>
                                          </p:val>
                                        </p:tav>
                                      </p:tavLst>
                                    </p:anim>
                                  </p:childTnLst>
                                </p:cTn>
                              </p:par>
                            </p:childTnLst>
                          </p:cTn>
                        </p:par>
                        <p:par>
                          <p:cTn id="11" fill="hold">
                            <p:stCondLst>
                              <p:cond delay="1750"/>
                            </p:stCondLst>
                            <p:childTnLst>
                              <p:par>
                                <p:cTn id="12" presetID="35" presetClass="emph" presetSubtype="0" fill="hold" grpId="2" nodeType="afterEffect">
                                  <p:stCondLst>
                                    <p:cond delay="0"/>
                                  </p:stCondLst>
                                  <p:childTnLst>
                                    <p:anim calcmode="discrete" valueType="str">
                                      <p:cBhvr>
                                        <p:cTn id="13" dur="750" fill="hold"/>
                                        <p:tgtEl>
                                          <p:spTgt spid="23"/>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35" presetClass="emph" presetSubtype="0" fill="hold" grpId="3" nodeType="afterEffect">
                                  <p:stCondLst>
                                    <p:cond delay="0"/>
                                  </p:stCondLst>
                                  <p:childTnLst>
                                    <p:anim calcmode="discrete" valueType="str">
                                      <p:cBhvr>
                                        <p:cTn id="16" dur="750" fill="hold"/>
                                        <p:tgtEl>
                                          <p:spTgt spid="23"/>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4" nodeType="clickEffect">
                                  <p:stCondLst>
                                    <p:cond delay="0"/>
                                  </p:stCondLst>
                                  <p:childTnLst>
                                    <p:animEffect transition="out" filter="dissolve">
                                      <p:cBhvr>
                                        <p:cTn id="20" dur="500"/>
                                        <p:tgtEl>
                                          <p:spTgt spid="23"/>
                                        </p:tgtEl>
                                      </p:cBhvr>
                                    </p:animEffect>
                                    <p:set>
                                      <p:cBhvr>
                                        <p:cTn id="21" dur="1" fill="hold">
                                          <p:stCondLst>
                                            <p:cond delay="499"/>
                                          </p:stCondLst>
                                        </p:cTn>
                                        <p:tgtEl>
                                          <p:spTgt spid="23"/>
                                        </p:tgtEl>
                                        <p:attrNameLst>
                                          <p:attrName>style.visibility</p:attrName>
                                        </p:attrNameLst>
                                      </p:cBhvr>
                                      <p:to>
                                        <p:strVal val="hidden"/>
                                      </p:to>
                                    </p:se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1000"/>
                                        <p:tgtEl>
                                          <p:spTgt spid="25"/>
                                        </p:tgtEl>
                                      </p:cBhvr>
                                    </p:animEffect>
                                  </p:childTnLst>
                                </p:cTn>
                              </p:par>
                            </p:childTnLst>
                          </p:cTn>
                        </p:par>
                        <p:par>
                          <p:cTn id="26" fill="hold">
                            <p:stCondLst>
                              <p:cond delay="1500"/>
                            </p:stCondLst>
                            <p:childTnLst>
                              <p:par>
                                <p:cTn id="27" presetID="35" presetClass="emph" presetSubtype="0" fill="hold" grpId="1" nodeType="afterEffect">
                                  <p:stCondLst>
                                    <p:cond delay="0"/>
                                  </p:stCondLst>
                                  <p:childTnLst>
                                    <p:anim calcmode="discrete" valueType="str">
                                      <p:cBhvr>
                                        <p:cTn id="28" dur="750" fill="hold"/>
                                        <p:tgtEl>
                                          <p:spTgt spid="25"/>
                                        </p:tgtEl>
                                        <p:attrNameLst>
                                          <p:attrName>style.visibility</p:attrName>
                                        </p:attrNameLst>
                                      </p:cBhvr>
                                      <p:tavLst>
                                        <p:tav tm="0">
                                          <p:val>
                                            <p:strVal val="hidden"/>
                                          </p:val>
                                        </p:tav>
                                        <p:tav tm="50000">
                                          <p:val>
                                            <p:strVal val="visible"/>
                                          </p:val>
                                        </p:tav>
                                      </p:tavLst>
                                    </p:anim>
                                  </p:childTnLst>
                                </p:cTn>
                              </p:par>
                            </p:childTnLst>
                          </p:cTn>
                        </p:par>
                        <p:par>
                          <p:cTn id="29" fill="hold">
                            <p:stCondLst>
                              <p:cond delay="2250"/>
                            </p:stCondLst>
                            <p:childTnLst>
                              <p:par>
                                <p:cTn id="30" presetID="35" presetClass="emph" presetSubtype="0" fill="hold" grpId="2" nodeType="afterEffect">
                                  <p:stCondLst>
                                    <p:cond delay="0"/>
                                  </p:stCondLst>
                                  <p:childTnLst>
                                    <p:anim calcmode="discrete" valueType="str">
                                      <p:cBhvr>
                                        <p:cTn id="31" dur="750" fill="hold"/>
                                        <p:tgtEl>
                                          <p:spTgt spid="25"/>
                                        </p:tgtEl>
                                        <p:attrNameLst>
                                          <p:attrName>style.visibility</p:attrName>
                                        </p:attrNameLst>
                                      </p:cBhvr>
                                      <p:tavLst>
                                        <p:tav tm="0">
                                          <p:val>
                                            <p:strVal val="hidden"/>
                                          </p:val>
                                        </p:tav>
                                        <p:tav tm="50000">
                                          <p:val>
                                            <p:strVal val="visible"/>
                                          </p:val>
                                        </p:tav>
                                      </p:tavLst>
                                    </p:anim>
                                  </p:childTnLst>
                                </p:cTn>
                              </p:par>
                            </p:childTnLst>
                          </p:cTn>
                        </p:par>
                        <p:par>
                          <p:cTn id="32" fill="hold">
                            <p:stCondLst>
                              <p:cond delay="3000"/>
                            </p:stCondLst>
                            <p:childTnLst>
                              <p:par>
                                <p:cTn id="33" presetID="35" presetClass="emph" presetSubtype="0" fill="hold" grpId="3" nodeType="afterEffect">
                                  <p:stCondLst>
                                    <p:cond delay="0"/>
                                  </p:stCondLst>
                                  <p:childTnLst>
                                    <p:anim calcmode="discrete" valueType="str">
                                      <p:cBhvr>
                                        <p:cTn id="34" dur="75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grpId="4" nodeType="clickEffect">
                                  <p:stCondLst>
                                    <p:cond delay="0"/>
                                  </p:stCondLst>
                                  <p:childTnLst>
                                    <p:animEffect transition="out" filter="dissolv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dissolve">
                                      <p:cBhvr>
                                        <p:cTn id="43" dur="1000"/>
                                        <p:tgtEl>
                                          <p:spTgt spid="26"/>
                                        </p:tgtEl>
                                      </p:cBhvr>
                                    </p:animEffect>
                                  </p:childTnLst>
                                </p:cTn>
                              </p:par>
                            </p:childTnLst>
                          </p:cTn>
                        </p:par>
                        <p:par>
                          <p:cTn id="44" fill="hold">
                            <p:stCondLst>
                              <p:cond delay="1500"/>
                            </p:stCondLst>
                            <p:childTnLst>
                              <p:par>
                                <p:cTn id="45" presetID="35" presetClass="emph" presetSubtype="0" fill="hold" grpId="1" nodeType="afterEffect">
                                  <p:stCondLst>
                                    <p:cond delay="0"/>
                                  </p:stCondLst>
                                  <p:childTnLst>
                                    <p:anim calcmode="discrete" valueType="str">
                                      <p:cBhvr>
                                        <p:cTn id="46" dur="750" fill="hold"/>
                                        <p:tgtEl>
                                          <p:spTgt spid="26"/>
                                        </p:tgtEl>
                                        <p:attrNameLst>
                                          <p:attrName>style.visibility</p:attrName>
                                        </p:attrNameLst>
                                      </p:cBhvr>
                                      <p:tavLst>
                                        <p:tav tm="0">
                                          <p:val>
                                            <p:strVal val="hidden"/>
                                          </p:val>
                                        </p:tav>
                                        <p:tav tm="50000">
                                          <p:val>
                                            <p:strVal val="visible"/>
                                          </p:val>
                                        </p:tav>
                                      </p:tavLst>
                                    </p:anim>
                                  </p:childTnLst>
                                </p:cTn>
                              </p:par>
                            </p:childTnLst>
                          </p:cTn>
                        </p:par>
                        <p:par>
                          <p:cTn id="47" fill="hold">
                            <p:stCondLst>
                              <p:cond delay="2250"/>
                            </p:stCondLst>
                            <p:childTnLst>
                              <p:par>
                                <p:cTn id="48" presetID="35" presetClass="emph" presetSubtype="0" fill="hold" grpId="2" nodeType="afterEffect">
                                  <p:stCondLst>
                                    <p:cond delay="0"/>
                                  </p:stCondLst>
                                  <p:childTnLst>
                                    <p:anim calcmode="discrete" valueType="str">
                                      <p:cBhvr>
                                        <p:cTn id="49" dur="750" fill="hold"/>
                                        <p:tgtEl>
                                          <p:spTgt spid="26"/>
                                        </p:tgtEl>
                                        <p:attrNameLst>
                                          <p:attrName>style.visibility</p:attrName>
                                        </p:attrNameLst>
                                      </p:cBhvr>
                                      <p:tavLst>
                                        <p:tav tm="0">
                                          <p:val>
                                            <p:strVal val="hidden"/>
                                          </p:val>
                                        </p:tav>
                                        <p:tav tm="50000">
                                          <p:val>
                                            <p:strVal val="visible"/>
                                          </p:val>
                                        </p:tav>
                                      </p:tavLst>
                                    </p:anim>
                                  </p:childTnLst>
                                </p:cTn>
                              </p:par>
                            </p:childTnLst>
                          </p:cTn>
                        </p:par>
                        <p:par>
                          <p:cTn id="50" fill="hold">
                            <p:stCondLst>
                              <p:cond delay="3000"/>
                            </p:stCondLst>
                            <p:childTnLst>
                              <p:par>
                                <p:cTn id="51" presetID="35" presetClass="emph" presetSubtype="0" fill="hold" grpId="3" nodeType="afterEffect">
                                  <p:stCondLst>
                                    <p:cond delay="0"/>
                                  </p:stCondLst>
                                  <p:childTnLst>
                                    <p:anim calcmode="discrete" valueType="str">
                                      <p:cBhvr>
                                        <p:cTn id="52" dur="75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9" presetClass="exit" presetSubtype="0" fill="hold" grpId="4" nodeType="clickEffect">
                                  <p:stCondLst>
                                    <p:cond delay="0"/>
                                  </p:stCondLst>
                                  <p:childTnLst>
                                    <p:animEffect transition="out" filter="dissolve">
                                      <p:cBhvr>
                                        <p:cTn id="56" dur="500"/>
                                        <p:tgtEl>
                                          <p:spTgt spid="26"/>
                                        </p:tgtEl>
                                      </p:cBhvr>
                                    </p:animEffect>
                                    <p:set>
                                      <p:cBhvr>
                                        <p:cTn id="57" dur="1" fill="hold">
                                          <p:stCondLst>
                                            <p:cond delay="499"/>
                                          </p:stCondLst>
                                        </p:cTn>
                                        <p:tgtEl>
                                          <p:spTgt spid="26"/>
                                        </p:tgtEl>
                                        <p:attrNameLst>
                                          <p:attrName>style.visibility</p:attrName>
                                        </p:attrNameLst>
                                      </p:cBhvr>
                                      <p:to>
                                        <p:strVal val="hidden"/>
                                      </p:to>
                                    </p:set>
                                  </p:childTnLst>
                                </p:cTn>
                              </p:par>
                            </p:childTnLst>
                          </p:cTn>
                        </p:par>
                        <p:par>
                          <p:cTn id="58" fill="hold">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dissolve">
                                      <p:cBhvr>
                                        <p:cTn id="61" dur="1000"/>
                                        <p:tgtEl>
                                          <p:spTgt spid="32"/>
                                        </p:tgtEl>
                                      </p:cBhvr>
                                    </p:animEffect>
                                  </p:childTnLst>
                                </p:cTn>
                              </p:par>
                            </p:childTnLst>
                          </p:cTn>
                        </p:par>
                        <p:par>
                          <p:cTn id="62" fill="hold">
                            <p:stCondLst>
                              <p:cond delay="1500"/>
                            </p:stCondLst>
                            <p:childTnLst>
                              <p:par>
                                <p:cTn id="63" presetID="35" presetClass="emph" presetSubtype="0" fill="hold" grpId="1" nodeType="afterEffect">
                                  <p:stCondLst>
                                    <p:cond delay="0"/>
                                  </p:stCondLst>
                                  <p:childTnLst>
                                    <p:anim calcmode="discrete" valueType="str">
                                      <p:cBhvr>
                                        <p:cTn id="64" dur="750" fill="hold"/>
                                        <p:tgtEl>
                                          <p:spTgt spid="32"/>
                                        </p:tgtEl>
                                        <p:attrNameLst>
                                          <p:attrName>style.visibility</p:attrName>
                                        </p:attrNameLst>
                                      </p:cBhvr>
                                      <p:tavLst>
                                        <p:tav tm="0">
                                          <p:val>
                                            <p:strVal val="hidden"/>
                                          </p:val>
                                        </p:tav>
                                        <p:tav tm="50000">
                                          <p:val>
                                            <p:strVal val="visible"/>
                                          </p:val>
                                        </p:tav>
                                      </p:tavLst>
                                    </p:anim>
                                  </p:childTnLst>
                                </p:cTn>
                              </p:par>
                            </p:childTnLst>
                          </p:cTn>
                        </p:par>
                        <p:par>
                          <p:cTn id="65" fill="hold">
                            <p:stCondLst>
                              <p:cond delay="2250"/>
                            </p:stCondLst>
                            <p:childTnLst>
                              <p:par>
                                <p:cTn id="66" presetID="35" presetClass="emph" presetSubtype="0" fill="hold" grpId="2" nodeType="afterEffect">
                                  <p:stCondLst>
                                    <p:cond delay="0"/>
                                  </p:stCondLst>
                                  <p:childTnLst>
                                    <p:anim calcmode="discrete" valueType="str">
                                      <p:cBhvr>
                                        <p:cTn id="67" dur="750" fill="hold"/>
                                        <p:tgtEl>
                                          <p:spTgt spid="32"/>
                                        </p:tgtEl>
                                        <p:attrNameLst>
                                          <p:attrName>style.visibility</p:attrName>
                                        </p:attrNameLst>
                                      </p:cBhvr>
                                      <p:tavLst>
                                        <p:tav tm="0">
                                          <p:val>
                                            <p:strVal val="hidden"/>
                                          </p:val>
                                        </p:tav>
                                        <p:tav tm="50000">
                                          <p:val>
                                            <p:strVal val="visible"/>
                                          </p:val>
                                        </p:tav>
                                      </p:tavLst>
                                    </p:anim>
                                  </p:childTnLst>
                                </p:cTn>
                              </p:par>
                            </p:childTnLst>
                          </p:cTn>
                        </p:par>
                        <p:par>
                          <p:cTn id="68" fill="hold">
                            <p:stCondLst>
                              <p:cond delay="3000"/>
                            </p:stCondLst>
                            <p:childTnLst>
                              <p:par>
                                <p:cTn id="69" presetID="35" presetClass="emph" presetSubtype="0" fill="hold" grpId="3" nodeType="afterEffect">
                                  <p:stCondLst>
                                    <p:cond delay="0"/>
                                  </p:stCondLst>
                                  <p:childTnLst>
                                    <p:anim calcmode="discrete" valueType="str">
                                      <p:cBhvr>
                                        <p:cTn id="70" dur="750" fill="hold"/>
                                        <p:tgtEl>
                                          <p:spTgt spid="3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23" grpId="3" animBg="1"/>
      <p:bldP spid="23" grpId="4" animBg="1"/>
      <p:bldP spid="25" grpId="0" animBg="1"/>
      <p:bldP spid="25" grpId="1" animBg="1"/>
      <p:bldP spid="25" grpId="2" animBg="1"/>
      <p:bldP spid="25" grpId="3" animBg="1"/>
      <p:bldP spid="25" grpId="4" animBg="1"/>
      <p:bldP spid="26" grpId="0" animBg="1"/>
      <p:bldP spid="26" grpId="1" animBg="1"/>
      <p:bldP spid="26" grpId="2" animBg="1"/>
      <p:bldP spid="26" grpId="3" animBg="1"/>
      <p:bldP spid="26" grpId="4" animBg="1"/>
      <p:bldP spid="32" grpId="0" animBg="1"/>
      <p:bldP spid="32" grpId="1" animBg="1"/>
      <p:bldP spid="32" grpId="2" animBg="1"/>
      <p:bldP spid="32" grpId="3"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57363"/>
            <a:ext cx="10515600" cy="2671762"/>
          </a:xfrm>
        </p:spPr>
        <p:txBody>
          <a:bodyPr/>
          <a:lstStyle/>
          <a:p>
            <a:pPr>
              <a:spcAft>
                <a:spcPts val="600"/>
              </a:spcAft>
            </a:pPr>
            <a:r>
              <a:rPr lang="en-US" altLang="zh-CN" dirty="0" smtClean="0"/>
              <a:t>Decentralized</a:t>
            </a:r>
            <a:r>
              <a:rPr lang="zh-CN" altLang="en-US" dirty="0" smtClean="0"/>
              <a:t> </a:t>
            </a:r>
            <a:r>
              <a:rPr lang="en-US" altLang="zh-CN" dirty="0" smtClean="0"/>
              <a:t>GD</a:t>
            </a:r>
            <a:r>
              <a:rPr lang="zh-CN" altLang="en-US" dirty="0" smtClean="0"/>
              <a:t> </a:t>
            </a:r>
            <a:r>
              <a:rPr lang="en-US" altLang="zh-CN" dirty="0" smtClean="0"/>
              <a:t>and</a:t>
            </a:r>
            <a:r>
              <a:rPr lang="zh-CN" altLang="en-US" dirty="0" smtClean="0"/>
              <a:t> </a:t>
            </a:r>
            <a:r>
              <a:rPr lang="en-US" altLang="zh-CN" dirty="0" smtClean="0"/>
              <a:t>SGD</a:t>
            </a:r>
            <a:r>
              <a:rPr lang="zh-CN" altLang="en-US" dirty="0" smtClean="0"/>
              <a:t> </a:t>
            </a:r>
            <a:r>
              <a:rPr lang="en-US" altLang="zh-CN" dirty="0" smtClean="0"/>
              <a:t>are</a:t>
            </a:r>
            <a:r>
              <a:rPr lang="zh-CN" altLang="en-US" dirty="0" smtClean="0"/>
              <a:t> </a:t>
            </a:r>
            <a:r>
              <a:rPr lang="en-US" altLang="zh-CN" dirty="0" smtClean="0"/>
              <a:t>guaranteed</a:t>
            </a:r>
            <a:r>
              <a:rPr lang="zh-CN" altLang="en-US" dirty="0" smtClean="0"/>
              <a:t> </a:t>
            </a:r>
            <a:r>
              <a:rPr lang="en-US" altLang="zh-CN" dirty="0" smtClean="0"/>
              <a:t>to</a:t>
            </a:r>
            <a:r>
              <a:rPr lang="zh-CN" altLang="en-US" dirty="0" smtClean="0"/>
              <a:t> </a:t>
            </a:r>
            <a:r>
              <a:rPr lang="en-US" altLang="zh-CN" dirty="0" smtClean="0"/>
              <a:t>converge,</a:t>
            </a:r>
            <a:r>
              <a:rPr lang="zh-CN" altLang="en-US" dirty="0" smtClean="0"/>
              <a:t> </a:t>
            </a:r>
            <a:r>
              <a:rPr lang="en-US" altLang="zh-CN" dirty="0" smtClean="0"/>
              <a:t>e.g.,</a:t>
            </a:r>
            <a:r>
              <a:rPr lang="zh-CN" altLang="en-US" dirty="0" smtClean="0"/>
              <a:t> </a:t>
            </a:r>
            <a:r>
              <a:rPr lang="en-US" altLang="zh-CN" dirty="0" smtClean="0"/>
              <a:t>[1].</a:t>
            </a:r>
          </a:p>
        </p:txBody>
      </p:sp>
      <p:sp>
        <p:nvSpPr>
          <p:cNvPr id="4" name="Title 1"/>
          <p:cNvSpPr txBox="1">
            <a:spLocks/>
          </p:cNvSpPr>
          <p:nvPr/>
        </p:nvSpPr>
        <p:spPr>
          <a:xfrm>
            <a:off x="0" y="7931"/>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Theories</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of</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Decentralized</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Algorithms</a:t>
            </a:r>
            <a:endParaRPr lang="en-US" sz="3600" dirty="0"/>
          </a:p>
        </p:txBody>
      </p:sp>
      <p:sp>
        <p:nvSpPr>
          <p:cNvPr id="5" name="Content Placeholder 2"/>
          <p:cNvSpPr txBox="1">
            <a:spLocks/>
          </p:cNvSpPr>
          <p:nvPr/>
        </p:nvSpPr>
        <p:spPr>
          <a:xfrm>
            <a:off x="770627" y="5557837"/>
            <a:ext cx="10814154" cy="885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sz="2000" b="1" dirty="0" smtClean="0"/>
              <a:t>Reference</a:t>
            </a:r>
            <a:endParaRPr lang="en-US" sz="1800" dirty="0" smtClean="0"/>
          </a:p>
          <a:p>
            <a:pPr marL="342900" indent="-342900">
              <a:buFont typeface="+mj-lt"/>
              <a:buAutoNum type="arabicPeriod"/>
            </a:pPr>
            <a:r>
              <a:rPr lang="en-US" altLang="zh-CN" sz="1800" dirty="0" err="1" smtClean="0"/>
              <a:t>Lian</a:t>
            </a:r>
            <a:r>
              <a:rPr lang="en-US" sz="1800" dirty="0" smtClean="0"/>
              <a:t> </a:t>
            </a:r>
            <a:r>
              <a:rPr lang="en-US" sz="1800" dirty="0"/>
              <a:t>and others: </a:t>
            </a:r>
            <a:r>
              <a:rPr lang="en-US" sz="1800" dirty="0">
                <a:solidFill>
                  <a:schemeClr val="accent5">
                    <a:lumMod val="75000"/>
                  </a:schemeClr>
                </a:solidFill>
              </a:rPr>
              <a:t>Can decentralized algorithms outperform centralized algorithms</a:t>
            </a:r>
            <a:r>
              <a:rPr lang="en-US" sz="1800" dirty="0" smtClean="0">
                <a:solidFill>
                  <a:schemeClr val="accent5">
                    <a:lumMod val="75000"/>
                  </a:schemeClr>
                </a:solidFill>
              </a:rPr>
              <a:t>?</a:t>
            </a:r>
            <a:r>
              <a:rPr lang="en-US" sz="1800" dirty="0" smtClean="0"/>
              <a:t> </a:t>
            </a:r>
            <a:r>
              <a:rPr lang="en-US" sz="1800" dirty="0"/>
              <a:t>In </a:t>
            </a:r>
            <a:r>
              <a:rPr lang="en-US" altLang="zh-CN" sz="1800" i="1" dirty="0" smtClean="0"/>
              <a:t>NIPS</a:t>
            </a:r>
            <a:r>
              <a:rPr lang="en-US" sz="1800" dirty="0" smtClean="0"/>
              <a:t>, 20</a:t>
            </a:r>
            <a:r>
              <a:rPr lang="en-US" altLang="zh-CN" sz="1800" dirty="0" smtClean="0"/>
              <a:t>17</a:t>
            </a:r>
            <a:r>
              <a:rPr lang="en-US" sz="1800" dirty="0" smtClean="0"/>
              <a:t>.</a:t>
            </a:r>
          </a:p>
        </p:txBody>
      </p:sp>
    </p:spTree>
    <p:extLst>
      <p:ext uri="{BB962C8B-B14F-4D97-AF65-F5344CB8AC3E}">
        <p14:creationId xmlns:p14="http://schemas.microsoft.com/office/powerpoint/2010/main" val="156775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1000"/>
                                        <p:tgtEl>
                                          <p:spTgt spid="3">
                                            <p:txEl>
                                              <p:pRg st="0" end="0"/>
                                            </p:txEl>
                                          </p:spTgt>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dissolve">
                                      <p:cBhvr>
                                        <p:cTn id="11" dur="750"/>
                                        <p:tgtEl>
                                          <p:spTgt spid="5">
                                            <p:txEl>
                                              <p:pRg st="0" end="0"/>
                                            </p:txEl>
                                          </p:spTgt>
                                        </p:tgtEl>
                                      </p:cBhvr>
                                    </p:animEffect>
                                  </p:childTnLst>
                                </p:cTn>
                              </p:par>
                            </p:childTnLst>
                          </p:cTn>
                        </p:par>
                        <p:par>
                          <p:cTn id="12" fill="hold">
                            <p:stCondLst>
                              <p:cond delay="1750"/>
                            </p:stCondLst>
                            <p:childTnLst>
                              <p:par>
                                <p:cTn id="13" presetID="9" presetClass="entr" presetSubtype="0"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dissolve">
                                      <p:cBhvr>
                                        <p:cTn id="15"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57363"/>
            <a:ext cx="10515600" cy="2671762"/>
          </a:xfrm>
        </p:spPr>
        <p:txBody>
          <a:bodyPr/>
          <a:lstStyle/>
          <a:p>
            <a:pPr>
              <a:spcAft>
                <a:spcPts val="600"/>
              </a:spcAft>
            </a:pPr>
            <a:r>
              <a:rPr lang="en-US" altLang="zh-CN" dirty="0" smtClean="0"/>
              <a:t>Decentralized</a:t>
            </a:r>
            <a:r>
              <a:rPr lang="zh-CN" altLang="en-US" dirty="0" smtClean="0"/>
              <a:t> </a:t>
            </a:r>
            <a:r>
              <a:rPr lang="en-US" altLang="zh-CN" dirty="0" smtClean="0"/>
              <a:t>GD</a:t>
            </a:r>
            <a:r>
              <a:rPr lang="zh-CN" altLang="en-US" dirty="0" smtClean="0"/>
              <a:t> </a:t>
            </a:r>
            <a:r>
              <a:rPr lang="en-US" altLang="zh-CN" dirty="0" smtClean="0"/>
              <a:t>and</a:t>
            </a:r>
            <a:r>
              <a:rPr lang="zh-CN" altLang="en-US" dirty="0" smtClean="0"/>
              <a:t> </a:t>
            </a:r>
            <a:r>
              <a:rPr lang="en-US" altLang="zh-CN" dirty="0" smtClean="0"/>
              <a:t>SGD</a:t>
            </a:r>
            <a:r>
              <a:rPr lang="zh-CN" altLang="en-US" dirty="0" smtClean="0"/>
              <a:t> </a:t>
            </a:r>
            <a:r>
              <a:rPr lang="en-US" altLang="zh-CN" dirty="0" smtClean="0"/>
              <a:t>are</a:t>
            </a:r>
            <a:r>
              <a:rPr lang="zh-CN" altLang="en-US" dirty="0" smtClean="0"/>
              <a:t> </a:t>
            </a:r>
            <a:r>
              <a:rPr lang="en-US" altLang="zh-CN" dirty="0" smtClean="0"/>
              <a:t>guaranteed</a:t>
            </a:r>
            <a:r>
              <a:rPr lang="zh-CN" altLang="en-US" dirty="0" smtClean="0"/>
              <a:t> </a:t>
            </a:r>
            <a:r>
              <a:rPr lang="en-US" altLang="zh-CN" dirty="0" smtClean="0"/>
              <a:t>to</a:t>
            </a:r>
            <a:r>
              <a:rPr lang="zh-CN" altLang="en-US" dirty="0" smtClean="0"/>
              <a:t> </a:t>
            </a:r>
            <a:r>
              <a:rPr lang="en-US" altLang="zh-CN" dirty="0" smtClean="0"/>
              <a:t>converge,</a:t>
            </a:r>
            <a:r>
              <a:rPr lang="zh-CN" altLang="en-US" dirty="0" smtClean="0"/>
              <a:t> </a:t>
            </a:r>
            <a:r>
              <a:rPr lang="en-US" altLang="zh-CN" dirty="0" smtClean="0"/>
              <a:t>e.g.,</a:t>
            </a:r>
            <a:r>
              <a:rPr lang="zh-CN" altLang="en-US" dirty="0" smtClean="0"/>
              <a:t> </a:t>
            </a:r>
            <a:r>
              <a:rPr lang="en-US" altLang="zh-CN" dirty="0" smtClean="0"/>
              <a:t>[1].</a:t>
            </a:r>
          </a:p>
          <a:p>
            <a:pPr>
              <a:spcAft>
                <a:spcPts val="600"/>
              </a:spcAft>
            </a:pPr>
            <a:r>
              <a:rPr lang="en-US" altLang="zh-CN" dirty="0" smtClean="0"/>
              <a:t>Convergence</a:t>
            </a:r>
            <a:r>
              <a:rPr lang="zh-CN" altLang="en-US" dirty="0" smtClean="0"/>
              <a:t> </a:t>
            </a:r>
            <a:r>
              <a:rPr lang="en-US" altLang="zh-CN" dirty="0" smtClean="0"/>
              <a:t>rate</a:t>
            </a:r>
            <a:r>
              <a:rPr lang="zh-CN" altLang="en-US" dirty="0" smtClean="0"/>
              <a:t> </a:t>
            </a:r>
            <a:r>
              <a:rPr lang="en-US" altLang="zh-CN" dirty="0" smtClean="0"/>
              <a:t>depends</a:t>
            </a:r>
            <a:r>
              <a:rPr lang="zh-CN" altLang="en-US" dirty="0" smtClean="0"/>
              <a:t> </a:t>
            </a:r>
            <a:r>
              <a:rPr lang="en-US" altLang="zh-CN" dirty="0" smtClean="0"/>
              <a:t>on</a:t>
            </a:r>
            <a:r>
              <a:rPr lang="zh-CN" altLang="en-US" dirty="0" smtClean="0"/>
              <a:t> </a:t>
            </a:r>
            <a:r>
              <a:rPr lang="en-US" altLang="zh-CN" dirty="0" smtClean="0"/>
              <a:t>how</a:t>
            </a:r>
            <a:r>
              <a:rPr lang="zh-CN" altLang="en-US" dirty="0" smtClean="0"/>
              <a:t> </a:t>
            </a:r>
            <a:r>
              <a:rPr lang="en-US" altLang="zh-CN" dirty="0" smtClean="0"/>
              <a:t>well</a:t>
            </a:r>
            <a:r>
              <a:rPr lang="zh-CN" altLang="en-US" dirty="0" smtClean="0"/>
              <a:t> </a:t>
            </a:r>
            <a:r>
              <a:rPr lang="en-US" altLang="zh-CN" dirty="0" smtClean="0"/>
              <a:t>the</a:t>
            </a:r>
            <a:r>
              <a:rPr lang="zh-CN" altLang="en-US" dirty="0" smtClean="0"/>
              <a:t> </a:t>
            </a:r>
            <a:r>
              <a:rPr lang="en-US" altLang="zh-CN" dirty="0" smtClean="0"/>
              <a:t>nodes</a:t>
            </a:r>
            <a:r>
              <a:rPr lang="zh-CN" altLang="en-US" dirty="0" smtClean="0"/>
              <a:t> </a:t>
            </a:r>
            <a:r>
              <a:rPr lang="en-US" altLang="zh-CN" dirty="0" smtClean="0"/>
              <a:t>are</a:t>
            </a:r>
            <a:r>
              <a:rPr lang="zh-CN" altLang="en-US" dirty="0" smtClean="0"/>
              <a:t> </a:t>
            </a:r>
            <a:r>
              <a:rPr lang="en-US" altLang="zh-CN" dirty="0" smtClean="0"/>
              <a:t>connected.</a:t>
            </a:r>
          </a:p>
          <a:p>
            <a:pPr lvl="1">
              <a:spcAft>
                <a:spcPts val="600"/>
              </a:spcAft>
            </a:pPr>
            <a:r>
              <a:rPr lang="en-US" altLang="zh-CN" dirty="0" smtClean="0"/>
              <a:t>If</a:t>
            </a:r>
            <a:r>
              <a:rPr lang="zh-CN" altLang="en-US" dirty="0" smtClean="0"/>
              <a:t> </a:t>
            </a:r>
            <a:r>
              <a:rPr lang="en-US" altLang="zh-CN" dirty="0" smtClean="0"/>
              <a:t>the</a:t>
            </a:r>
            <a:r>
              <a:rPr lang="zh-CN" altLang="en-US" dirty="0" smtClean="0"/>
              <a:t> </a:t>
            </a:r>
            <a:r>
              <a:rPr lang="en-US" altLang="zh-CN" dirty="0" smtClean="0"/>
              <a:t>nodes</a:t>
            </a:r>
            <a:r>
              <a:rPr lang="zh-CN" altLang="en-US" dirty="0" smtClean="0"/>
              <a:t> </a:t>
            </a:r>
            <a:r>
              <a:rPr lang="en-US" altLang="zh-CN" dirty="0" smtClean="0"/>
              <a:t>are well connected,</a:t>
            </a:r>
            <a:r>
              <a:rPr lang="zh-CN" altLang="en-US" dirty="0" smtClean="0"/>
              <a:t> </a:t>
            </a:r>
            <a:r>
              <a:rPr lang="en-US" altLang="zh-CN" dirty="0" smtClean="0"/>
              <a:t>then</a:t>
            </a:r>
            <a:r>
              <a:rPr lang="zh-CN" altLang="en-US" dirty="0" smtClean="0"/>
              <a:t> </a:t>
            </a:r>
            <a:r>
              <a:rPr lang="en-US" altLang="zh-CN" dirty="0" smtClean="0"/>
              <a:t>it</a:t>
            </a:r>
            <a:r>
              <a:rPr lang="zh-CN" altLang="en-US" dirty="0" smtClean="0"/>
              <a:t> </a:t>
            </a:r>
            <a:r>
              <a:rPr lang="en-US" altLang="zh-CN" dirty="0" smtClean="0"/>
              <a:t>has</a:t>
            </a:r>
            <a:r>
              <a:rPr lang="zh-CN" altLang="en-US" dirty="0" smtClean="0"/>
              <a:t> </a:t>
            </a:r>
            <a:r>
              <a:rPr lang="en-US" altLang="zh-CN" dirty="0" smtClean="0"/>
              <a:t>fast</a:t>
            </a:r>
            <a:r>
              <a:rPr lang="zh-CN" altLang="en-US" dirty="0" smtClean="0"/>
              <a:t> </a:t>
            </a:r>
            <a:r>
              <a:rPr lang="en-US" altLang="zh-CN" dirty="0" smtClean="0"/>
              <a:t>convergence.</a:t>
            </a:r>
          </a:p>
        </p:txBody>
      </p:sp>
      <p:sp>
        <p:nvSpPr>
          <p:cNvPr id="4" name="Title 1"/>
          <p:cNvSpPr txBox="1">
            <a:spLocks/>
          </p:cNvSpPr>
          <p:nvPr/>
        </p:nvSpPr>
        <p:spPr>
          <a:xfrm>
            <a:off x="0" y="7931"/>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Theories</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of</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Decentralized</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Algorithms</a:t>
            </a:r>
            <a:endParaRPr lang="en-US" sz="3600" dirty="0"/>
          </a:p>
        </p:txBody>
      </p:sp>
      <p:sp>
        <p:nvSpPr>
          <p:cNvPr id="5" name="Content Placeholder 2"/>
          <p:cNvSpPr txBox="1">
            <a:spLocks/>
          </p:cNvSpPr>
          <p:nvPr/>
        </p:nvSpPr>
        <p:spPr>
          <a:xfrm>
            <a:off x="770627" y="5557837"/>
            <a:ext cx="10814154" cy="885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sz="2000" b="1" dirty="0" smtClean="0"/>
              <a:t>Reference</a:t>
            </a:r>
            <a:endParaRPr lang="en-US" sz="1800" dirty="0" smtClean="0"/>
          </a:p>
          <a:p>
            <a:pPr marL="342900" indent="-342900">
              <a:buFont typeface="+mj-lt"/>
              <a:buAutoNum type="arabicPeriod"/>
            </a:pPr>
            <a:r>
              <a:rPr lang="en-US" altLang="zh-CN" sz="1800" dirty="0" err="1" smtClean="0"/>
              <a:t>Lian</a:t>
            </a:r>
            <a:r>
              <a:rPr lang="en-US" sz="1800" dirty="0" smtClean="0"/>
              <a:t> </a:t>
            </a:r>
            <a:r>
              <a:rPr lang="en-US" sz="1800" dirty="0"/>
              <a:t>and others: </a:t>
            </a:r>
            <a:r>
              <a:rPr lang="en-US" sz="1800" dirty="0">
                <a:solidFill>
                  <a:schemeClr val="accent5">
                    <a:lumMod val="75000"/>
                  </a:schemeClr>
                </a:solidFill>
              </a:rPr>
              <a:t>Can decentralized algorithms outperform centralized algorithms</a:t>
            </a:r>
            <a:r>
              <a:rPr lang="en-US" sz="1800" dirty="0" smtClean="0">
                <a:solidFill>
                  <a:schemeClr val="accent5">
                    <a:lumMod val="75000"/>
                  </a:schemeClr>
                </a:solidFill>
              </a:rPr>
              <a:t>?</a:t>
            </a:r>
            <a:r>
              <a:rPr lang="en-US" sz="1800" dirty="0" smtClean="0"/>
              <a:t> </a:t>
            </a:r>
            <a:r>
              <a:rPr lang="en-US" sz="1800" dirty="0"/>
              <a:t>In </a:t>
            </a:r>
            <a:r>
              <a:rPr lang="en-US" altLang="zh-CN" sz="1800" i="1" dirty="0" smtClean="0"/>
              <a:t>NIPS</a:t>
            </a:r>
            <a:r>
              <a:rPr lang="en-US" sz="1800" dirty="0" smtClean="0"/>
              <a:t>, 20</a:t>
            </a:r>
            <a:r>
              <a:rPr lang="en-US" altLang="zh-CN" sz="1800" dirty="0" smtClean="0"/>
              <a:t>17</a:t>
            </a:r>
            <a:r>
              <a:rPr lang="en-US" sz="1800" dirty="0" smtClean="0"/>
              <a:t>.</a:t>
            </a:r>
          </a:p>
        </p:txBody>
      </p:sp>
      <p:grpSp>
        <p:nvGrpSpPr>
          <p:cNvPr id="9" name="Group 8"/>
          <p:cNvGrpSpPr/>
          <p:nvPr/>
        </p:nvGrpSpPr>
        <p:grpSpPr>
          <a:xfrm>
            <a:off x="971551" y="4100513"/>
            <a:ext cx="4191892" cy="1295400"/>
            <a:chOff x="971551" y="4100513"/>
            <a:chExt cx="4191892" cy="1295400"/>
          </a:xfrm>
        </p:grpSpPr>
        <p:sp>
          <p:nvSpPr>
            <p:cNvPr id="2" name="Oval 1"/>
            <p:cNvSpPr/>
            <p:nvPr/>
          </p:nvSpPr>
          <p:spPr>
            <a:xfrm>
              <a:off x="971551" y="4100513"/>
              <a:ext cx="328612" cy="32861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38351" y="4100513"/>
              <a:ext cx="328612" cy="32861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71551" y="5067301"/>
              <a:ext cx="328612" cy="32861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38351" y="5067301"/>
              <a:ext cx="328612" cy="32861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endCxn id="7" idx="0"/>
            </p:cNvCxnSpPr>
            <p:nvPr/>
          </p:nvCxnSpPr>
          <p:spPr>
            <a:xfrm>
              <a:off x="1135857" y="4429125"/>
              <a:ext cx="0" cy="63817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202657" y="4429125"/>
              <a:ext cx="0" cy="63817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 idx="6"/>
              <a:endCxn id="6" idx="2"/>
            </p:cNvCxnSpPr>
            <p:nvPr/>
          </p:nvCxnSpPr>
          <p:spPr>
            <a:xfrm>
              <a:off x="1300163" y="4264819"/>
              <a:ext cx="738188"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6" idx="6"/>
            </p:cNvCxnSpPr>
            <p:nvPr/>
          </p:nvCxnSpPr>
          <p:spPr>
            <a:xfrm>
              <a:off x="1300163" y="5231607"/>
              <a:ext cx="738188"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71835" y="4591049"/>
              <a:ext cx="1891608" cy="369332"/>
            </a:xfrm>
            <a:prstGeom prst="rect">
              <a:avLst/>
            </a:prstGeom>
            <a:solidFill>
              <a:schemeClr val="bg2"/>
            </a:solidFill>
          </p:spPr>
          <p:txBody>
            <a:bodyPr wrap="none" rtlCol="0">
              <a:spAutoFit/>
            </a:bodyPr>
            <a:lstStyle/>
            <a:p>
              <a:r>
                <a:rPr lang="en-US" dirty="0" smtClean="0"/>
                <a:t>Good connectivity</a:t>
              </a:r>
              <a:endParaRPr lang="en-US" dirty="0"/>
            </a:p>
          </p:txBody>
        </p:sp>
        <p:sp>
          <p:nvSpPr>
            <p:cNvPr id="27" name="Oval 26"/>
            <p:cNvSpPr/>
            <p:nvPr/>
          </p:nvSpPr>
          <p:spPr>
            <a:xfrm>
              <a:off x="2732485" y="4638911"/>
              <a:ext cx="328612" cy="32861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6" idx="5"/>
              <a:endCxn id="27" idx="1"/>
            </p:cNvCxnSpPr>
            <p:nvPr/>
          </p:nvCxnSpPr>
          <p:spPr>
            <a:xfrm>
              <a:off x="2318839" y="4381001"/>
              <a:ext cx="461770" cy="306034"/>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7"/>
              <a:endCxn id="27" idx="3"/>
            </p:cNvCxnSpPr>
            <p:nvPr/>
          </p:nvCxnSpPr>
          <p:spPr>
            <a:xfrm flipV="1">
              <a:off x="2318839" y="4919399"/>
              <a:ext cx="461770" cy="1960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6940282" y="4100513"/>
            <a:ext cx="4163426" cy="1295400"/>
            <a:chOff x="6940282" y="4100513"/>
            <a:chExt cx="4163426" cy="1295400"/>
          </a:xfrm>
        </p:grpSpPr>
        <p:sp>
          <p:nvSpPr>
            <p:cNvPr id="26" name="TextBox 25"/>
            <p:cNvSpPr txBox="1"/>
            <p:nvPr/>
          </p:nvSpPr>
          <p:spPr>
            <a:xfrm>
              <a:off x="9196391" y="4591049"/>
              <a:ext cx="1907317" cy="369332"/>
            </a:xfrm>
            <a:prstGeom prst="rect">
              <a:avLst/>
            </a:prstGeom>
            <a:solidFill>
              <a:schemeClr val="bg2"/>
            </a:solidFill>
          </p:spPr>
          <p:txBody>
            <a:bodyPr wrap="none" rtlCol="0">
              <a:spAutoFit/>
            </a:bodyPr>
            <a:lstStyle/>
            <a:p>
              <a:r>
                <a:rPr lang="en-US" dirty="0" smtClean="0"/>
                <a:t>Weak </a:t>
              </a:r>
              <a:r>
                <a:rPr lang="en-US" dirty="0"/>
                <a:t>connectivity</a:t>
              </a:r>
            </a:p>
          </p:txBody>
        </p:sp>
        <p:sp>
          <p:nvSpPr>
            <p:cNvPr id="35" name="Oval 34"/>
            <p:cNvSpPr/>
            <p:nvPr/>
          </p:nvSpPr>
          <p:spPr>
            <a:xfrm>
              <a:off x="6940282" y="4100513"/>
              <a:ext cx="328612" cy="32861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007082" y="4100513"/>
              <a:ext cx="328612" cy="32861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940282" y="5067301"/>
              <a:ext cx="328612" cy="32861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007082" y="5067301"/>
              <a:ext cx="328612" cy="32861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a:stCxn id="35" idx="6"/>
            </p:cNvCxnSpPr>
            <p:nvPr/>
          </p:nvCxnSpPr>
          <p:spPr>
            <a:xfrm>
              <a:off x="7268894" y="4264819"/>
              <a:ext cx="738188"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68894" y="5231607"/>
              <a:ext cx="738188"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8701216" y="4638911"/>
              <a:ext cx="328612" cy="32861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8287570" y="4381001"/>
              <a:ext cx="461770" cy="306034"/>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7"/>
            </p:cNvCxnSpPr>
            <p:nvPr/>
          </p:nvCxnSpPr>
          <p:spPr>
            <a:xfrm flipV="1">
              <a:off x="8287570" y="4919399"/>
              <a:ext cx="461770" cy="19602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458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1000"/>
                                        <p:tgtEl>
                                          <p:spTgt spid="3">
                                            <p:txEl>
                                              <p:pRg st="1" end="1"/>
                                            </p:txEl>
                                          </p:spTgt>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dissolve">
                                      <p:cBhvr>
                                        <p:cTn id="11" dur="10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57363"/>
            <a:ext cx="10515600" cy="2671762"/>
          </a:xfrm>
        </p:spPr>
        <p:txBody>
          <a:bodyPr/>
          <a:lstStyle/>
          <a:p>
            <a:pPr>
              <a:spcAft>
                <a:spcPts val="600"/>
              </a:spcAft>
            </a:pPr>
            <a:r>
              <a:rPr lang="en-US" altLang="zh-CN" dirty="0" smtClean="0"/>
              <a:t>Decentralized</a:t>
            </a:r>
            <a:r>
              <a:rPr lang="zh-CN" altLang="en-US" dirty="0" smtClean="0"/>
              <a:t> </a:t>
            </a:r>
            <a:r>
              <a:rPr lang="en-US" altLang="zh-CN" dirty="0" smtClean="0"/>
              <a:t>GD</a:t>
            </a:r>
            <a:r>
              <a:rPr lang="zh-CN" altLang="en-US" dirty="0" smtClean="0"/>
              <a:t> </a:t>
            </a:r>
            <a:r>
              <a:rPr lang="en-US" altLang="zh-CN" dirty="0" smtClean="0"/>
              <a:t>and</a:t>
            </a:r>
            <a:r>
              <a:rPr lang="zh-CN" altLang="en-US" dirty="0" smtClean="0"/>
              <a:t> </a:t>
            </a:r>
            <a:r>
              <a:rPr lang="en-US" altLang="zh-CN" dirty="0" smtClean="0"/>
              <a:t>SGD</a:t>
            </a:r>
            <a:r>
              <a:rPr lang="zh-CN" altLang="en-US" dirty="0" smtClean="0"/>
              <a:t> </a:t>
            </a:r>
            <a:r>
              <a:rPr lang="en-US" altLang="zh-CN" dirty="0" smtClean="0"/>
              <a:t>are</a:t>
            </a:r>
            <a:r>
              <a:rPr lang="zh-CN" altLang="en-US" dirty="0" smtClean="0"/>
              <a:t> </a:t>
            </a:r>
            <a:r>
              <a:rPr lang="en-US" altLang="zh-CN" dirty="0" smtClean="0"/>
              <a:t>guaranteed</a:t>
            </a:r>
            <a:r>
              <a:rPr lang="zh-CN" altLang="en-US" dirty="0" smtClean="0"/>
              <a:t> </a:t>
            </a:r>
            <a:r>
              <a:rPr lang="en-US" altLang="zh-CN" dirty="0" smtClean="0"/>
              <a:t>to</a:t>
            </a:r>
            <a:r>
              <a:rPr lang="zh-CN" altLang="en-US" dirty="0" smtClean="0"/>
              <a:t> </a:t>
            </a:r>
            <a:r>
              <a:rPr lang="en-US" altLang="zh-CN" dirty="0" smtClean="0"/>
              <a:t>converge,</a:t>
            </a:r>
            <a:r>
              <a:rPr lang="zh-CN" altLang="en-US" dirty="0" smtClean="0"/>
              <a:t> </a:t>
            </a:r>
            <a:r>
              <a:rPr lang="en-US" altLang="zh-CN" dirty="0" smtClean="0"/>
              <a:t>e.g.,</a:t>
            </a:r>
            <a:r>
              <a:rPr lang="zh-CN" altLang="en-US" dirty="0" smtClean="0"/>
              <a:t> </a:t>
            </a:r>
            <a:r>
              <a:rPr lang="en-US" altLang="zh-CN" dirty="0" smtClean="0"/>
              <a:t>[1].</a:t>
            </a:r>
          </a:p>
          <a:p>
            <a:pPr>
              <a:spcAft>
                <a:spcPts val="600"/>
              </a:spcAft>
            </a:pPr>
            <a:r>
              <a:rPr lang="en-US" altLang="zh-CN" dirty="0" smtClean="0"/>
              <a:t>Convergence</a:t>
            </a:r>
            <a:r>
              <a:rPr lang="zh-CN" altLang="en-US" dirty="0" smtClean="0"/>
              <a:t> </a:t>
            </a:r>
            <a:r>
              <a:rPr lang="en-US" altLang="zh-CN" dirty="0" smtClean="0"/>
              <a:t>rate</a:t>
            </a:r>
            <a:r>
              <a:rPr lang="zh-CN" altLang="en-US" dirty="0" smtClean="0"/>
              <a:t> </a:t>
            </a:r>
            <a:r>
              <a:rPr lang="en-US" altLang="zh-CN" dirty="0" smtClean="0"/>
              <a:t>depends</a:t>
            </a:r>
            <a:r>
              <a:rPr lang="zh-CN" altLang="en-US" dirty="0" smtClean="0"/>
              <a:t> </a:t>
            </a:r>
            <a:r>
              <a:rPr lang="en-US" altLang="zh-CN" dirty="0" smtClean="0"/>
              <a:t>on</a:t>
            </a:r>
            <a:r>
              <a:rPr lang="zh-CN" altLang="en-US" dirty="0" smtClean="0"/>
              <a:t> </a:t>
            </a:r>
            <a:r>
              <a:rPr lang="en-US" altLang="zh-CN" dirty="0" smtClean="0"/>
              <a:t>how</a:t>
            </a:r>
            <a:r>
              <a:rPr lang="zh-CN" altLang="en-US" dirty="0" smtClean="0"/>
              <a:t> </a:t>
            </a:r>
            <a:r>
              <a:rPr lang="en-US" altLang="zh-CN" dirty="0" smtClean="0"/>
              <a:t>well</a:t>
            </a:r>
            <a:r>
              <a:rPr lang="zh-CN" altLang="en-US" dirty="0" smtClean="0"/>
              <a:t> </a:t>
            </a:r>
            <a:r>
              <a:rPr lang="en-US" altLang="zh-CN" dirty="0" smtClean="0"/>
              <a:t>the</a:t>
            </a:r>
            <a:r>
              <a:rPr lang="zh-CN" altLang="en-US" dirty="0" smtClean="0"/>
              <a:t> </a:t>
            </a:r>
            <a:r>
              <a:rPr lang="en-US" altLang="zh-CN" dirty="0" smtClean="0"/>
              <a:t>nodes</a:t>
            </a:r>
            <a:r>
              <a:rPr lang="zh-CN" altLang="en-US" dirty="0" smtClean="0"/>
              <a:t> </a:t>
            </a:r>
            <a:r>
              <a:rPr lang="en-US" altLang="zh-CN" dirty="0" smtClean="0"/>
              <a:t>are</a:t>
            </a:r>
            <a:r>
              <a:rPr lang="zh-CN" altLang="en-US" dirty="0" smtClean="0"/>
              <a:t> </a:t>
            </a:r>
            <a:r>
              <a:rPr lang="en-US" altLang="zh-CN" dirty="0" smtClean="0"/>
              <a:t>connected.</a:t>
            </a:r>
          </a:p>
          <a:p>
            <a:pPr lvl="1">
              <a:spcAft>
                <a:spcPts val="600"/>
              </a:spcAft>
            </a:pPr>
            <a:r>
              <a:rPr lang="en-US" altLang="zh-CN" dirty="0"/>
              <a:t>If</a:t>
            </a:r>
            <a:r>
              <a:rPr lang="zh-CN" altLang="en-US" dirty="0"/>
              <a:t> </a:t>
            </a:r>
            <a:r>
              <a:rPr lang="en-US" altLang="zh-CN" dirty="0"/>
              <a:t>the</a:t>
            </a:r>
            <a:r>
              <a:rPr lang="zh-CN" altLang="en-US" dirty="0"/>
              <a:t> </a:t>
            </a:r>
            <a:r>
              <a:rPr lang="en-US" altLang="zh-CN" dirty="0"/>
              <a:t>nodes</a:t>
            </a:r>
            <a:r>
              <a:rPr lang="zh-CN" altLang="en-US" dirty="0"/>
              <a:t> </a:t>
            </a:r>
            <a:r>
              <a:rPr lang="en-US" altLang="zh-CN" dirty="0"/>
              <a:t>are well connected,</a:t>
            </a:r>
            <a:r>
              <a:rPr lang="zh-CN" altLang="en-US" dirty="0"/>
              <a:t> </a:t>
            </a:r>
            <a:r>
              <a:rPr lang="en-US" altLang="zh-CN" dirty="0"/>
              <a:t>then</a:t>
            </a:r>
            <a:r>
              <a:rPr lang="zh-CN" altLang="en-US" dirty="0"/>
              <a:t> </a:t>
            </a:r>
            <a:r>
              <a:rPr lang="en-US" altLang="zh-CN" dirty="0"/>
              <a:t>it</a:t>
            </a:r>
            <a:r>
              <a:rPr lang="zh-CN" altLang="en-US" dirty="0"/>
              <a:t> </a:t>
            </a:r>
            <a:r>
              <a:rPr lang="en-US" altLang="zh-CN" dirty="0"/>
              <a:t>has</a:t>
            </a:r>
            <a:r>
              <a:rPr lang="zh-CN" altLang="en-US" dirty="0"/>
              <a:t> </a:t>
            </a:r>
            <a:r>
              <a:rPr lang="en-US" altLang="zh-CN" dirty="0" smtClean="0"/>
              <a:t>fast</a:t>
            </a:r>
            <a:r>
              <a:rPr lang="zh-CN" altLang="en-US" dirty="0" smtClean="0"/>
              <a:t> </a:t>
            </a:r>
            <a:r>
              <a:rPr lang="en-US" altLang="zh-CN" dirty="0"/>
              <a:t>convergence.</a:t>
            </a:r>
          </a:p>
          <a:p>
            <a:pPr lvl="1">
              <a:spcAft>
                <a:spcPts val="600"/>
              </a:spcAft>
            </a:pPr>
            <a:r>
              <a:rPr lang="en-US" altLang="zh-CN" dirty="0" smtClean="0"/>
              <a:t>If</a:t>
            </a:r>
            <a:r>
              <a:rPr lang="zh-CN" altLang="en-US" dirty="0" smtClean="0"/>
              <a:t> </a:t>
            </a:r>
            <a:r>
              <a:rPr lang="en-US" altLang="zh-CN" dirty="0" smtClean="0"/>
              <a:t>the</a:t>
            </a:r>
            <a:r>
              <a:rPr lang="zh-CN" altLang="en-US" dirty="0" smtClean="0"/>
              <a:t> </a:t>
            </a:r>
            <a:r>
              <a:rPr lang="en-US" altLang="zh-CN" dirty="0" smtClean="0"/>
              <a:t>graph</a:t>
            </a:r>
            <a:r>
              <a:rPr lang="zh-CN" altLang="en-US" dirty="0" smtClean="0"/>
              <a:t> </a:t>
            </a:r>
            <a:r>
              <a:rPr lang="en-US" altLang="zh-CN" dirty="0" smtClean="0"/>
              <a:t>is</a:t>
            </a:r>
            <a:r>
              <a:rPr lang="zh-CN" altLang="en-US" dirty="0" smtClean="0"/>
              <a:t> </a:t>
            </a:r>
            <a:r>
              <a:rPr lang="en-US" altLang="zh-CN" dirty="0" smtClean="0"/>
              <a:t>not</a:t>
            </a:r>
            <a:r>
              <a:rPr lang="zh-CN" altLang="en-US" dirty="0" smtClean="0"/>
              <a:t> </a:t>
            </a:r>
            <a:r>
              <a:rPr lang="en-US" altLang="zh-CN" dirty="0" smtClean="0"/>
              <a:t>strongly</a:t>
            </a:r>
            <a:r>
              <a:rPr lang="zh-CN" altLang="en-US" dirty="0" smtClean="0"/>
              <a:t> </a:t>
            </a:r>
            <a:r>
              <a:rPr lang="en-US" altLang="zh-CN" dirty="0" smtClean="0"/>
              <a:t>connected,</a:t>
            </a:r>
            <a:r>
              <a:rPr lang="zh-CN" altLang="en-US" dirty="0" smtClean="0"/>
              <a:t> </a:t>
            </a:r>
            <a:r>
              <a:rPr lang="en-US" altLang="zh-CN" dirty="0" smtClean="0"/>
              <a:t>then</a:t>
            </a:r>
            <a:r>
              <a:rPr lang="zh-CN" altLang="en-US" dirty="0" smtClean="0"/>
              <a:t> </a:t>
            </a:r>
            <a:r>
              <a:rPr lang="en-US" altLang="zh-CN" dirty="0" smtClean="0"/>
              <a:t>it</a:t>
            </a:r>
            <a:r>
              <a:rPr lang="zh-CN" altLang="en-US" dirty="0" smtClean="0"/>
              <a:t> </a:t>
            </a:r>
            <a:r>
              <a:rPr lang="en-US" altLang="zh-CN" dirty="0" smtClean="0"/>
              <a:t>does</a:t>
            </a:r>
            <a:r>
              <a:rPr lang="zh-CN" altLang="en-US" dirty="0" smtClean="0"/>
              <a:t> </a:t>
            </a:r>
            <a:r>
              <a:rPr lang="en-US" altLang="zh-CN" dirty="0" smtClean="0"/>
              <a:t>not</a:t>
            </a:r>
            <a:r>
              <a:rPr lang="zh-CN" altLang="en-US" dirty="0" smtClean="0"/>
              <a:t> </a:t>
            </a:r>
            <a:r>
              <a:rPr lang="en-US" altLang="zh-CN" dirty="0" smtClean="0"/>
              <a:t>converge.</a:t>
            </a:r>
            <a:endParaRPr lang="en-US" dirty="0"/>
          </a:p>
        </p:txBody>
      </p:sp>
      <p:sp>
        <p:nvSpPr>
          <p:cNvPr id="4" name="Title 1"/>
          <p:cNvSpPr txBox="1">
            <a:spLocks/>
          </p:cNvSpPr>
          <p:nvPr/>
        </p:nvSpPr>
        <p:spPr>
          <a:xfrm>
            <a:off x="0" y="7931"/>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Theories</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of</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Decentralized</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Algorithms</a:t>
            </a:r>
            <a:endParaRPr lang="en-US" sz="3600" dirty="0"/>
          </a:p>
        </p:txBody>
      </p:sp>
      <p:sp>
        <p:nvSpPr>
          <p:cNvPr id="5" name="Content Placeholder 2"/>
          <p:cNvSpPr txBox="1">
            <a:spLocks/>
          </p:cNvSpPr>
          <p:nvPr/>
        </p:nvSpPr>
        <p:spPr>
          <a:xfrm>
            <a:off x="770627" y="5557837"/>
            <a:ext cx="10814154" cy="885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sz="2000" b="1" dirty="0" smtClean="0"/>
              <a:t>Reference</a:t>
            </a:r>
            <a:endParaRPr lang="en-US" sz="1800" dirty="0" smtClean="0"/>
          </a:p>
          <a:p>
            <a:pPr marL="342900" indent="-342900">
              <a:buFont typeface="+mj-lt"/>
              <a:buAutoNum type="arabicPeriod"/>
            </a:pPr>
            <a:r>
              <a:rPr lang="en-US" altLang="zh-CN" sz="1800" dirty="0" err="1" smtClean="0"/>
              <a:t>Lian</a:t>
            </a:r>
            <a:r>
              <a:rPr lang="en-US" sz="1800" dirty="0" smtClean="0"/>
              <a:t> </a:t>
            </a:r>
            <a:r>
              <a:rPr lang="en-US" sz="1800" dirty="0"/>
              <a:t>and others: </a:t>
            </a:r>
            <a:r>
              <a:rPr lang="en-US" sz="1800" dirty="0">
                <a:solidFill>
                  <a:schemeClr val="accent5">
                    <a:lumMod val="75000"/>
                  </a:schemeClr>
                </a:solidFill>
              </a:rPr>
              <a:t>Can decentralized algorithms outperform centralized algorithms</a:t>
            </a:r>
            <a:r>
              <a:rPr lang="en-US" sz="1800" dirty="0" smtClean="0">
                <a:solidFill>
                  <a:schemeClr val="accent5">
                    <a:lumMod val="75000"/>
                  </a:schemeClr>
                </a:solidFill>
              </a:rPr>
              <a:t>?</a:t>
            </a:r>
            <a:r>
              <a:rPr lang="en-US" sz="1800" dirty="0" smtClean="0"/>
              <a:t> </a:t>
            </a:r>
            <a:r>
              <a:rPr lang="en-US" sz="1800" dirty="0"/>
              <a:t>In </a:t>
            </a:r>
            <a:r>
              <a:rPr lang="en-US" altLang="zh-CN" sz="1800" i="1" dirty="0" smtClean="0"/>
              <a:t>NIPS</a:t>
            </a:r>
            <a:r>
              <a:rPr lang="en-US" sz="1800" dirty="0" smtClean="0"/>
              <a:t>, 20</a:t>
            </a:r>
            <a:r>
              <a:rPr lang="en-US" altLang="zh-CN" sz="1800" dirty="0" smtClean="0"/>
              <a:t>17</a:t>
            </a:r>
            <a:r>
              <a:rPr lang="en-US" sz="1800" dirty="0" smtClean="0"/>
              <a:t>.</a:t>
            </a:r>
          </a:p>
        </p:txBody>
      </p:sp>
      <p:grpSp>
        <p:nvGrpSpPr>
          <p:cNvPr id="2" name="Group 1"/>
          <p:cNvGrpSpPr/>
          <p:nvPr/>
        </p:nvGrpSpPr>
        <p:grpSpPr>
          <a:xfrm>
            <a:off x="3949432" y="4100513"/>
            <a:ext cx="4631246" cy="1295400"/>
            <a:chOff x="3949432" y="4100513"/>
            <a:chExt cx="4631246" cy="1295400"/>
          </a:xfrm>
        </p:grpSpPr>
        <p:sp>
          <p:nvSpPr>
            <p:cNvPr id="39" name="TextBox 38"/>
            <p:cNvSpPr txBox="1"/>
            <p:nvPr/>
          </p:nvSpPr>
          <p:spPr>
            <a:xfrm>
              <a:off x="6205541" y="4591049"/>
              <a:ext cx="2375137" cy="369332"/>
            </a:xfrm>
            <a:prstGeom prst="rect">
              <a:avLst/>
            </a:prstGeom>
            <a:solidFill>
              <a:schemeClr val="bg2"/>
            </a:solidFill>
          </p:spPr>
          <p:txBody>
            <a:bodyPr wrap="none" rtlCol="0">
              <a:spAutoFit/>
            </a:bodyPr>
            <a:lstStyle/>
            <a:p>
              <a:r>
                <a:rPr lang="en-US" dirty="0" smtClean="0"/>
                <a:t>Not strongly connected</a:t>
              </a:r>
              <a:endParaRPr lang="en-US" dirty="0"/>
            </a:p>
          </p:txBody>
        </p:sp>
        <p:sp>
          <p:nvSpPr>
            <p:cNvPr id="43" name="Oval 42"/>
            <p:cNvSpPr/>
            <p:nvPr/>
          </p:nvSpPr>
          <p:spPr>
            <a:xfrm>
              <a:off x="3949432" y="4100513"/>
              <a:ext cx="328612" cy="32861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016232" y="4100513"/>
              <a:ext cx="328612" cy="32861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949432" y="5067301"/>
              <a:ext cx="328612" cy="32861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016232" y="5067301"/>
              <a:ext cx="328612" cy="32861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4278044" y="4264819"/>
              <a:ext cx="738188"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278044" y="5231607"/>
              <a:ext cx="738188"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710366" y="4638911"/>
              <a:ext cx="328612" cy="32861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5296720" y="4381001"/>
              <a:ext cx="461770" cy="306034"/>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974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1000"/>
                                        <p:tgtEl>
                                          <p:spTgt spid="3">
                                            <p:txEl>
                                              <p:pRg st="3" end="3"/>
                                            </p:txEl>
                                          </p:spTgt>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244725"/>
            <a:ext cx="11823700" cy="1325563"/>
          </a:xfrm>
        </p:spPr>
        <p:txBody>
          <a:bodyPr>
            <a:normAutofit/>
          </a:bodyPr>
          <a:lstStyle/>
          <a:p>
            <a:pPr algn="ctr"/>
            <a:r>
              <a:rPr lang="en-US" altLang="zh-CN" sz="3600" b="1" dirty="0" smtClean="0">
                <a:latin typeface="Lucida Bright" panose="02040602050505020304" pitchFamily="18" charset="0"/>
              </a:rPr>
              <a:t>Summary</a:t>
            </a:r>
            <a:endParaRPr lang="en-US" sz="4000" dirty="0">
              <a:solidFill>
                <a:schemeClr val="tx1">
                  <a:lumMod val="50000"/>
                  <a:lumOff val="50000"/>
                </a:schemeClr>
              </a:solidFill>
            </a:endParaRPr>
          </a:p>
        </p:txBody>
      </p:sp>
    </p:spTree>
    <p:extLst>
      <p:ext uri="{BB962C8B-B14F-4D97-AF65-F5344CB8AC3E}">
        <p14:creationId xmlns:p14="http://schemas.microsoft.com/office/powerpoint/2010/main" val="126434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Aft>
                <a:spcPts val="600"/>
              </a:spcAft>
            </a:pPr>
            <a:r>
              <a:rPr lang="en-US" altLang="zh-CN" dirty="0" smtClean="0">
                <a:solidFill>
                  <a:srgbClr val="C00000"/>
                </a:solidFill>
              </a:rPr>
              <a:t>Why?</a:t>
            </a:r>
            <a:r>
              <a:rPr lang="zh-CN" altLang="en-US" dirty="0" smtClean="0">
                <a:solidFill>
                  <a:srgbClr val="C00000"/>
                </a:solidFill>
              </a:rPr>
              <a:t> </a:t>
            </a:r>
            <a:r>
              <a:rPr lang="en-US" altLang="zh-CN" dirty="0" smtClean="0"/>
              <a:t>To</a:t>
            </a:r>
            <a:r>
              <a:rPr lang="zh-CN" altLang="en-US" dirty="0" smtClean="0"/>
              <a:t> </a:t>
            </a:r>
            <a:r>
              <a:rPr lang="en-US" altLang="zh-CN" dirty="0" smtClean="0"/>
              <a:t>make</a:t>
            </a:r>
            <a:r>
              <a:rPr lang="zh-CN" altLang="en-US" dirty="0" smtClean="0"/>
              <a:t> </a:t>
            </a:r>
            <a:r>
              <a:rPr lang="en-US" altLang="zh-CN" dirty="0" smtClean="0"/>
              <a:t>the</a:t>
            </a:r>
            <a:r>
              <a:rPr lang="zh-CN" altLang="en-US" dirty="0" smtClean="0"/>
              <a:t> </a:t>
            </a:r>
            <a:r>
              <a:rPr lang="en-US" altLang="zh-CN" dirty="0" smtClean="0"/>
              <a:t>wall-clock</a:t>
            </a:r>
            <a:r>
              <a:rPr lang="zh-CN" altLang="en-US" dirty="0" smtClean="0"/>
              <a:t> </a:t>
            </a:r>
            <a:r>
              <a:rPr lang="en-US" altLang="zh-CN" dirty="0" smtClean="0"/>
              <a:t>runtime</a:t>
            </a:r>
            <a:r>
              <a:rPr lang="zh-CN" altLang="en-US" dirty="0" smtClean="0"/>
              <a:t> </a:t>
            </a:r>
            <a:r>
              <a:rPr lang="en-US" altLang="zh-CN" dirty="0" smtClean="0"/>
              <a:t>shorter.</a:t>
            </a:r>
          </a:p>
          <a:p>
            <a:pPr>
              <a:spcAft>
                <a:spcPts val="600"/>
              </a:spcAft>
            </a:pPr>
            <a:r>
              <a:rPr lang="en-US" altLang="zh-CN" dirty="0" smtClean="0">
                <a:solidFill>
                  <a:srgbClr val="C00000"/>
                </a:solidFill>
              </a:rPr>
              <a:t>How?</a:t>
            </a:r>
            <a:r>
              <a:rPr lang="zh-CN" altLang="en-US" dirty="0" smtClean="0">
                <a:solidFill>
                  <a:srgbClr val="C00000"/>
                </a:solidFill>
              </a:rPr>
              <a:t> </a:t>
            </a:r>
            <a:r>
              <a:rPr lang="en-US" altLang="zh-CN" dirty="0" smtClean="0"/>
              <a:t>Use</a:t>
            </a:r>
            <a:r>
              <a:rPr lang="zh-CN" altLang="en-US" dirty="0" smtClean="0"/>
              <a:t> </a:t>
            </a:r>
            <a:r>
              <a:rPr lang="en-US" altLang="zh-CN" dirty="0" smtClean="0"/>
              <a:t>multiple</a:t>
            </a:r>
            <a:r>
              <a:rPr lang="zh-CN" altLang="en-US" dirty="0" smtClean="0"/>
              <a:t> </a:t>
            </a:r>
            <a:r>
              <a:rPr lang="en-US" altLang="zh-CN" dirty="0" smtClean="0"/>
              <a:t>processors</a:t>
            </a:r>
            <a:r>
              <a:rPr lang="zh-CN" altLang="en-US" dirty="0" smtClean="0"/>
              <a:t> </a:t>
            </a:r>
            <a:r>
              <a:rPr lang="en-US" altLang="zh-CN" dirty="0" smtClean="0"/>
              <a:t>and/or</a:t>
            </a:r>
            <a:r>
              <a:rPr lang="zh-CN" altLang="en-US" dirty="0" smtClean="0"/>
              <a:t> </a:t>
            </a:r>
            <a:r>
              <a:rPr lang="en-US" altLang="zh-CN" dirty="0" smtClean="0"/>
              <a:t>multiple</a:t>
            </a:r>
            <a:r>
              <a:rPr lang="zh-CN" altLang="en-US" dirty="0" smtClean="0"/>
              <a:t> </a:t>
            </a:r>
            <a:r>
              <a:rPr lang="en-US" altLang="zh-CN" dirty="0" smtClean="0"/>
              <a:t>nodes.</a:t>
            </a:r>
          </a:p>
          <a:p>
            <a:pPr>
              <a:spcAft>
                <a:spcPts val="600"/>
              </a:spcAft>
            </a:pPr>
            <a:endParaRPr lang="en-US" dirty="0"/>
          </a:p>
        </p:txBody>
      </p:sp>
      <p:sp>
        <p:nvSpPr>
          <p:cNvPr id="4"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Parallel</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Computing</a:t>
            </a:r>
            <a:endParaRPr lang="en-US" sz="3600" dirty="0"/>
          </a:p>
        </p:txBody>
      </p:sp>
    </p:spTree>
    <p:extLst>
      <p:ext uri="{BB962C8B-B14F-4D97-AF65-F5344CB8AC3E}">
        <p14:creationId xmlns:p14="http://schemas.microsoft.com/office/powerpoint/2010/main" val="110929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Aft>
                <a:spcPts val="600"/>
              </a:spcAft>
            </a:pPr>
            <a:r>
              <a:rPr lang="en-US" altLang="zh-CN" dirty="0">
                <a:solidFill>
                  <a:srgbClr val="C00000"/>
                </a:solidFill>
              </a:rPr>
              <a:t>Communication:</a:t>
            </a:r>
            <a:r>
              <a:rPr lang="zh-CN" altLang="en-US" dirty="0">
                <a:solidFill>
                  <a:srgbClr val="C00000"/>
                </a:solidFill>
              </a:rPr>
              <a:t> </a:t>
            </a:r>
            <a:r>
              <a:rPr lang="en-US" altLang="zh-CN" dirty="0"/>
              <a:t>sharing</a:t>
            </a:r>
            <a:r>
              <a:rPr lang="zh-CN" altLang="en-US" dirty="0"/>
              <a:t> </a:t>
            </a:r>
            <a:r>
              <a:rPr lang="en-US" altLang="zh-CN" dirty="0"/>
              <a:t>memory</a:t>
            </a:r>
            <a:r>
              <a:rPr lang="zh-CN" altLang="en-US" dirty="0"/>
              <a:t> </a:t>
            </a:r>
            <a:r>
              <a:rPr lang="en-US" altLang="zh-CN" b="1" dirty="0" smtClean="0"/>
              <a:t>V.S.</a:t>
            </a:r>
            <a:r>
              <a:rPr lang="zh-CN" altLang="en-US" dirty="0" smtClean="0"/>
              <a:t> </a:t>
            </a:r>
            <a:r>
              <a:rPr lang="en-US" altLang="zh-CN" dirty="0"/>
              <a:t>message</a:t>
            </a:r>
            <a:r>
              <a:rPr lang="zh-CN" altLang="en-US" dirty="0"/>
              <a:t> </a:t>
            </a:r>
            <a:r>
              <a:rPr lang="en-US" altLang="zh-CN" dirty="0"/>
              <a:t>passing.</a:t>
            </a:r>
          </a:p>
          <a:p>
            <a:pPr>
              <a:spcAft>
                <a:spcPts val="600"/>
              </a:spcAft>
            </a:pPr>
            <a:r>
              <a:rPr lang="en-US" altLang="zh-CN" dirty="0">
                <a:solidFill>
                  <a:srgbClr val="C00000"/>
                </a:solidFill>
              </a:rPr>
              <a:t>Architecture:</a:t>
            </a:r>
            <a:r>
              <a:rPr lang="zh-CN" altLang="en-US" dirty="0">
                <a:solidFill>
                  <a:srgbClr val="C00000"/>
                </a:solidFill>
              </a:rPr>
              <a:t> </a:t>
            </a:r>
            <a:r>
              <a:rPr lang="en-US" altLang="zh-CN" dirty="0"/>
              <a:t>client-server</a:t>
            </a:r>
            <a:r>
              <a:rPr lang="zh-CN" altLang="en-US" dirty="0"/>
              <a:t> </a:t>
            </a:r>
            <a:r>
              <a:rPr lang="en-US" altLang="zh-CN" b="1" dirty="0"/>
              <a:t>V.S.</a:t>
            </a:r>
            <a:r>
              <a:rPr lang="zh-CN" altLang="en-US" dirty="0" smtClean="0"/>
              <a:t> </a:t>
            </a:r>
            <a:r>
              <a:rPr lang="en-US" altLang="zh-CN" dirty="0"/>
              <a:t>peer-to-peer</a:t>
            </a:r>
            <a:r>
              <a:rPr lang="en-US" altLang="zh-CN" dirty="0" smtClean="0"/>
              <a:t>.</a:t>
            </a:r>
            <a:endParaRPr lang="en-US" altLang="zh-CN" dirty="0"/>
          </a:p>
        </p:txBody>
      </p:sp>
      <p:sp>
        <p:nvSpPr>
          <p:cNvPr id="4"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Important</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Concepts</a:t>
            </a:r>
            <a:endParaRPr lang="en-US" sz="3600" dirty="0"/>
          </a:p>
        </p:txBody>
      </p:sp>
    </p:spTree>
    <p:extLst>
      <p:ext uri="{BB962C8B-B14F-4D97-AF65-F5344CB8AC3E}">
        <p14:creationId xmlns:p14="http://schemas.microsoft.com/office/powerpoint/2010/main" val="91401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Aft>
                <a:spcPts val="600"/>
              </a:spcAft>
            </a:pPr>
            <a:r>
              <a:rPr lang="en-US" altLang="zh-CN" dirty="0">
                <a:solidFill>
                  <a:srgbClr val="C00000"/>
                </a:solidFill>
              </a:rPr>
              <a:t>Communication:</a:t>
            </a:r>
            <a:r>
              <a:rPr lang="zh-CN" altLang="en-US" dirty="0">
                <a:solidFill>
                  <a:srgbClr val="C00000"/>
                </a:solidFill>
              </a:rPr>
              <a:t> </a:t>
            </a:r>
            <a:r>
              <a:rPr lang="en-US" altLang="zh-CN" dirty="0"/>
              <a:t>sharing</a:t>
            </a:r>
            <a:r>
              <a:rPr lang="zh-CN" altLang="en-US" dirty="0"/>
              <a:t> </a:t>
            </a:r>
            <a:r>
              <a:rPr lang="en-US" altLang="zh-CN" dirty="0"/>
              <a:t>memory</a:t>
            </a:r>
            <a:r>
              <a:rPr lang="zh-CN" altLang="en-US" dirty="0"/>
              <a:t> </a:t>
            </a:r>
            <a:r>
              <a:rPr lang="en-US" altLang="zh-CN" b="1" dirty="0" smtClean="0"/>
              <a:t>V.S.</a:t>
            </a:r>
            <a:r>
              <a:rPr lang="zh-CN" altLang="en-US" dirty="0" smtClean="0"/>
              <a:t> </a:t>
            </a:r>
            <a:r>
              <a:rPr lang="en-US" altLang="zh-CN" dirty="0"/>
              <a:t>message</a:t>
            </a:r>
            <a:r>
              <a:rPr lang="zh-CN" altLang="en-US" dirty="0"/>
              <a:t> </a:t>
            </a:r>
            <a:r>
              <a:rPr lang="en-US" altLang="zh-CN" dirty="0"/>
              <a:t>passing.</a:t>
            </a:r>
          </a:p>
          <a:p>
            <a:pPr>
              <a:spcAft>
                <a:spcPts val="600"/>
              </a:spcAft>
            </a:pPr>
            <a:r>
              <a:rPr lang="en-US" altLang="zh-CN" dirty="0">
                <a:solidFill>
                  <a:srgbClr val="C00000"/>
                </a:solidFill>
              </a:rPr>
              <a:t>Architecture:</a:t>
            </a:r>
            <a:r>
              <a:rPr lang="zh-CN" altLang="en-US" dirty="0">
                <a:solidFill>
                  <a:srgbClr val="C00000"/>
                </a:solidFill>
              </a:rPr>
              <a:t> </a:t>
            </a:r>
            <a:r>
              <a:rPr lang="en-US" altLang="zh-CN" dirty="0"/>
              <a:t>client-server</a:t>
            </a:r>
            <a:r>
              <a:rPr lang="zh-CN" altLang="en-US" dirty="0"/>
              <a:t> </a:t>
            </a:r>
            <a:r>
              <a:rPr lang="en-US" altLang="zh-CN" b="1" dirty="0"/>
              <a:t>V.S.</a:t>
            </a:r>
            <a:r>
              <a:rPr lang="zh-CN" altLang="en-US" dirty="0" smtClean="0"/>
              <a:t> </a:t>
            </a:r>
            <a:r>
              <a:rPr lang="en-US" altLang="zh-CN" dirty="0"/>
              <a:t>peer-to-peer.</a:t>
            </a:r>
          </a:p>
          <a:p>
            <a:pPr>
              <a:spcAft>
                <a:spcPts val="600"/>
              </a:spcAft>
            </a:pPr>
            <a:r>
              <a:rPr lang="en-US" altLang="zh-CN" dirty="0">
                <a:solidFill>
                  <a:srgbClr val="C00000"/>
                </a:solidFill>
              </a:rPr>
              <a:t>Synchronization:</a:t>
            </a:r>
            <a:r>
              <a:rPr lang="zh-CN" altLang="en-US" dirty="0">
                <a:solidFill>
                  <a:srgbClr val="C00000"/>
                </a:solidFill>
              </a:rPr>
              <a:t> </a:t>
            </a:r>
            <a:r>
              <a:rPr lang="en-US" altLang="zh-CN" dirty="0"/>
              <a:t>bulk</a:t>
            </a:r>
            <a:r>
              <a:rPr lang="zh-CN" altLang="en-US" dirty="0"/>
              <a:t> </a:t>
            </a:r>
            <a:r>
              <a:rPr lang="en-US" altLang="zh-CN" dirty="0"/>
              <a:t>synchronous</a:t>
            </a:r>
            <a:r>
              <a:rPr lang="zh-CN" altLang="en-US" dirty="0"/>
              <a:t> </a:t>
            </a:r>
            <a:r>
              <a:rPr lang="en-US" altLang="zh-CN" b="1" dirty="0"/>
              <a:t>V.S.</a:t>
            </a:r>
            <a:r>
              <a:rPr lang="zh-CN" altLang="en-US" dirty="0" smtClean="0"/>
              <a:t> </a:t>
            </a:r>
            <a:r>
              <a:rPr lang="en-US" altLang="zh-CN" dirty="0"/>
              <a:t>asynchronous</a:t>
            </a:r>
            <a:r>
              <a:rPr lang="en-US" altLang="zh-CN" dirty="0" smtClean="0"/>
              <a:t>.</a:t>
            </a:r>
            <a:endParaRPr lang="en-US" dirty="0"/>
          </a:p>
        </p:txBody>
      </p:sp>
      <p:sp>
        <p:nvSpPr>
          <p:cNvPr id="4"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Important</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Concepts</a:t>
            </a:r>
            <a:endParaRPr lang="en-US" sz="3600" dirty="0"/>
          </a:p>
        </p:txBody>
      </p:sp>
    </p:spTree>
    <p:extLst>
      <p:ext uri="{BB962C8B-B14F-4D97-AF65-F5344CB8AC3E}">
        <p14:creationId xmlns:p14="http://schemas.microsoft.com/office/powerpoint/2010/main" val="13138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0" y="7931"/>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Parameter</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Server’s</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Architecture</a:t>
            </a:r>
            <a:endParaRPr lang="en-US" sz="3600" dirty="0"/>
          </a:p>
        </p:txBody>
      </p:sp>
      <p:grpSp>
        <p:nvGrpSpPr>
          <p:cNvPr id="34" name="Group 33"/>
          <p:cNvGrpSpPr/>
          <p:nvPr/>
        </p:nvGrpSpPr>
        <p:grpSpPr>
          <a:xfrm>
            <a:off x="3751076" y="1693402"/>
            <a:ext cx="4410978" cy="701372"/>
            <a:chOff x="3804878" y="2072449"/>
            <a:chExt cx="3564847" cy="713614"/>
          </a:xfrm>
        </p:grpSpPr>
        <p:sp>
          <p:nvSpPr>
            <p:cNvPr id="32" name="Rounded Rectangle 31"/>
            <p:cNvSpPr/>
            <p:nvPr/>
          </p:nvSpPr>
          <p:spPr>
            <a:xfrm>
              <a:off x="3804878" y="2072449"/>
              <a:ext cx="3564847" cy="713614"/>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972275" y="2167433"/>
              <a:ext cx="1190831" cy="532352"/>
            </a:xfrm>
            <a:prstGeom prst="rect">
              <a:avLst/>
            </a:prstGeom>
            <a:noFill/>
          </p:spPr>
          <p:txBody>
            <a:bodyPr wrap="none" rtlCol="0">
              <a:spAutoFit/>
            </a:bodyPr>
            <a:lstStyle/>
            <a:p>
              <a:pPr algn="ctr"/>
              <a:r>
                <a:rPr lang="en-US" altLang="zh-CN" sz="2800" b="1" dirty="0" smtClean="0">
                  <a:latin typeface="Courier New" charset="0"/>
                  <a:ea typeface="Courier New" charset="0"/>
                  <a:cs typeface="Courier New" charset="0"/>
                </a:rPr>
                <a:t>Server</a:t>
              </a:r>
              <a:endParaRPr lang="en-US" sz="2800" b="1" dirty="0">
                <a:latin typeface="Courier New" charset="0"/>
                <a:ea typeface="Courier New" charset="0"/>
                <a:cs typeface="Courier New" charset="0"/>
              </a:endParaRPr>
            </a:p>
          </p:txBody>
        </p:sp>
      </p:grpSp>
      <mc:AlternateContent xmlns:mc="http://schemas.openxmlformats.org/markup-compatibility/2006" xmlns:a14="http://schemas.microsoft.com/office/drawing/2010/main">
        <mc:Choice Requires="a14">
          <p:sp>
            <p:nvSpPr>
              <p:cNvPr id="35" name="Rectangle 34"/>
              <p:cNvSpPr/>
              <p:nvPr/>
            </p:nvSpPr>
            <p:spPr>
              <a:xfrm>
                <a:off x="5218274" y="4531213"/>
                <a:ext cx="1428053" cy="132343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8000" b="1" i="1" smtClean="0">
                          <a:latin typeface="Cambria Math" charset="0"/>
                        </a:rPr>
                        <m:t>⋯</m:t>
                      </m:r>
                    </m:oMath>
                  </m:oMathPara>
                </a14:m>
                <a:endParaRPr lang="en-US" sz="8000" b="1" dirty="0"/>
              </a:p>
            </p:txBody>
          </p:sp>
        </mc:Choice>
        <mc:Fallback xmlns="">
          <p:sp>
            <p:nvSpPr>
              <p:cNvPr id="35" name="Rectangle 34"/>
              <p:cNvSpPr>
                <a:spLocks noRot="1" noChangeAspect="1" noMove="1" noResize="1" noEditPoints="1" noAdjustHandles="1" noChangeArrowheads="1" noChangeShapeType="1" noTextEdit="1"/>
              </p:cNvSpPr>
              <p:nvPr/>
            </p:nvSpPr>
            <p:spPr>
              <a:xfrm>
                <a:off x="5218274" y="4531213"/>
                <a:ext cx="1428053" cy="1323439"/>
              </a:xfrm>
              <a:prstGeom prst="rect">
                <a:avLst/>
              </a:prstGeom>
              <a:blipFill rotWithShape="0">
                <a:blip r:embed="rId3"/>
                <a:stretch>
                  <a:fillRect/>
                </a:stretch>
              </a:blipFill>
            </p:spPr>
            <p:txBody>
              <a:bodyPr/>
              <a:lstStyle/>
              <a:p>
                <a:r>
                  <a:rPr lang="en-US">
                    <a:noFill/>
                  </a:rPr>
                  <a:t> </a:t>
                </a:r>
              </a:p>
            </p:txBody>
          </p:sp>
        </mc:Fallback>
      </mc:AlternateContent>
      <p:cxnSp>
        <p:nvCxnSpPr>
          <p:cNvPr id="36" name="Straight Arrow Connector 35"/>
          <p:cNvCxnSpPr/>
          <p:nvPr/>
        </p:nvCxnSpPr>
        <p:spPr>
          <a:xfrm flipH="1">
            <a:off x="3643468" y="2440588"/>
            <a:ext cx="1036301" cy="2707590"/>
          </a:xfrm>
          <a:prstGeom prst="straightConnector1">
            <a:avLst/>
          </a:prstGeom>
          <a:ln w="3810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070708" y="2394775"/>
            <a:ext cx="1091346" cy="2738696"/>
          </a:xfrm>
          <a:prstGeom prst="straightConnector1">
            <a:avLst/>
          </a:prstGeom>
          <a:ln w="3810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034494" y="3977970"/>
            <a:ext cx="1723549" cy="400110"/>
          </a:xfrm>
          <a:prstGeom prst="rect">
            <a:avLst/>
          </a:prstGeom>
          <a:solidFill>
            <a:schemeClr val="bg2"/>
          </a:solidFill>
        </p:spPr>
        <p:txBody>
          <a:bodyPr wrap="none" rtlCol="0">
            <a:spAutoFit/>
          </a:bodyPr>
          <a:lstStyle/>
          <a:p>
            <a:r>
              <a:rPr lang="en-US" altLang="zh-CN" sz="2000" b="1" dirty="0" smtClean="0">
                <a:latin typeface="Courier New" charset="0"/>
                <a:ea typeface="Courier New" charset="0"/>
                <a:cs typeface="Courier New" charset="0"/>
              </a:rPr>
              <a:t>Parameters</a:t>
            </a:r>
            <a:endParaRPr lang="en-US" sz="2000" b="1" dirty="0">
              <a:latin typeface="Courier New" charset="0"/>
              <a:ea typeface="Courier New" charset="0"/>
              <a:cs typeface="Courier New" charset="0"/>
            </a:endParaRPr>
          </a:p>
        </p:txBody>
      </p:sp>
      <p:grpSp>
        <p:nvGrpSpPr>
          <p:cNvPr id="9" name="Group 8"/>
          <p:cNvGrpSpPr/>
          <p:nvPr/>
        </p:nvGrpSpPr>
        <p:grpSpPr>
          <a:xfrm>
            <a:off x="1745406" y="5162885"/>
            <a:ext cx="2547493" cy="691767"/>
            <a:chOff x="1066137" y="5091445"/>
            <a:chExt cx="2547493" cy="691767"/>
          </a:xfrm>
        </p:grpSpPr>
        <p:sp>
          <p:nvSpPr>
            <p:cNvPr id="16" name="Rounded Rectangle 15"/>
            <p:cNvSpPr/>
            <p:nvPr/>
          </p:nvSpPr>
          <p:spPr>
            <a:xfrm>
              <a:off x="1066137" y="5091445"/>
              <a:ext cx="2547493" cy="691767"/>
            </a:xfrm>
            <a:prstGeom prst="round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066138" y="5168365"/>
              <a:ext cx="2547492" cy="523220"/>
            </a:xfrm>
            <a:prstGeom prst="rect">
              <a:avLst/>
            </a:prstGeom>
            <a:noFill/>
          </p:spPr>
          <p:txBody>
            <a:bodyPr wrap="none" rtlCol="0">
              <a:spAutoFit/>
            </a:bodyPr>
            <a:lstStyle/>
            <a:p>
              <a:pPr algn="ctr"/>
              <a:r>
                <a:rPr lang="en-US" altLang="zh-CN" sz="2800" b="1" dirty="0" smtClean="0">
                  <a:latin typeface="Courier New" charset="0"/>
                  <a:ea typeface="Courier New" charset="0"/>
                  <a:cs typeface="Courier New" charset="0"/>
                </a:rPr>
                <a:t>worker</a:t>
              </a:r>
              <a:r>
                <a:rPr lang="zh-CN" altLang="en-US" sz="2800" b="1" dirty="0" smtClean="0">
                  <a:latin typeface="Courier New" charset="0"/>
                  <a:ea typeface="Courier New" charset="0"/>
                  <a:cs typeface="Courier New" charset="0"/>
                </a:rPr>
                <a:t> </a:t>
              </a:r>
              <a:r>
                <a:rPr lang="en-US" altLang="zh-CN" sz="2800" b="1" dirty="0" smtClean="0">
                  <a:latin typeface="Courier New" charset="0"/>
                  <a:ea typeface="Courier New" charset="0"/>
                  <a:cs typeface="Courier New" charset="0"/>
                </a:rPr>
                <a:t>node</a:t>
              </a:r>
              <a:endParaRPr lang="en-US" sz="2800" b="1" dirty="0">
                <a:latin typeface="Courier New" charset="0"/>
                <a:ea typeface="Courier New" charset="0"/>
                <a:cs typeface="Courier New" charset="0"/>
              </a:endParaRPr>
            </a:p>
          </p:txBody>
        </p:sp>
      </p:grpSp>
      <p:grpSp>
        <p:nvGrpSpPr>
          <p:cNvPr id="41" name="Group 40"/>
          <p:cNvGrpSpPr/>
          <p:nvPr/>
        </p:nvGrpSpPr>
        <p:grpSpPr>
          <a:xfrm>
            <a:off x="7476666" y="5148178"/>
            <a:ext cx="2547493" cy="691767"/>
            <a:chOff x="1066137" y="5091445"/>
            <a:chExt cx="2547493" cy="691767"/>
          </a:xfrm>
        </p:grpSpPr>
        <p:sp>
          <p:nvSpPr>
            <p:cNvPr id="42" name="Rounded Rectangle 41"/>
            <p:cNvSpPr/>
            <p:nvPr/>
          </p:nvSpPr>
          <p:spPr>
            <a:xfrm>
              <a:off x="1066137" y="5091445"/>
              <a:ext cx="2547493" cy="691767"/>
            </a:xfrm>
            <a:prstGeom prst="round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66138" y="5168365"/>
              <a:ext cx="2547492" cy="523220"/>
            </a:xfrm>
            <a:prstGeom prst="rect">
              <a:avLst/>
            </a:prstGeom>
            <a:noFill/>
          </p:spPr>
          <p:txBody>
            <a:bodyPr wrap="none" rtlCol="0">
              <a:spAutoFit/>
            </a:bodyPr>
            <a:lstStyle/>
            <a:p>
              <a:pPr algn="ctr"/>
              <a:r>
                <a:rPr lang="en-US" altLang="zh-CN" sz="2800" b="1" dirty="0" smtClean="0">
                  <a:latin typeface="Courier New" charset="0"/>
                  <a:ea typeface="Courier New" charset="0"/>
                  <a:cs typeface="Courier New" charset="0"/>
                </a:rPr>
                <a:t>worker</a:t>
              </a:r>
              <a:r>
                <a:rPr lang="zh-CN" altLang="en-US" sz="2800" b="1" dirty="0" smtClean="0">
                  <a:latin typeface="Courier New" charset="0"/>
                  <a:ea typeface="Courier New" charset="0"/>
                  <a:cs typeface="Courier New" charset="0"/>
                </a:rPr>
                <a:t> </a:t>
              </a:r>
              <a:r>
                <a:rPr lang="en-US" altLang="zh-CN" sz="2800" b="1" dirty="0" smtClean="0">
                  <a:latin typeface="Courier New" charset="0"/>
                  <a:ea typeface="Courier New" charset="0"/>
                  <a:cs typeface="Courier New" charset="0"/>
                </a:rPr>
                <a:t>node</a:t>
              </a:r>
              <a:endParaRPr lang="en-US" sz="2800" b="1" dirty="0">
                <a:latin typeface="Courier New" charset="0"/>
                <a:ea typeface="Courier New" charset="0"/>
                <a:cs typeface="Courier New" charset="0"/>
              </a:endParaRPr>
            </a:p>
          </p:txBody>
        </p:sp>
      </p:grpSp>
      <p:cxnSp>
        <p:nvCxnSpPr>
          <p:cNvPr id="46" name="Straight Arrow Connector 45"/>
          <p:cNvCxnSpPr/>
          <p:nvPr/>
        </p:nvCxnSpPr>
        <p:spPr>
          <a:xfrm flipH="1">
            <a:off x="3279250" y="2417675"/>
            <a:ext cx="1036301" cy="2707590"/>
          </a:xfrm>
          <a:prstGeom prst="straightConnector1">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434926" y="2404252"/>
            <a:ext cx="1091346" cy="2738696"/>
          </a:xfrm>
          <a:prstGeom prst="straightConnector1">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758043" y="3200618"/>
            <a:ext cx="1723549" cy="400110"/>
          </a:xfrm>
          <a:prstGeom prst="rect">
            <a:avLst/>
          </a:prstGeom>
          <a:solidFill>
            <a:schemeClr val="bg2"/>
          </a:solidFill>
        </p:spPr>
        <p:txBody>
          <a:bodyPr wrap="none" rtlCol="0">
            <a:spAutoFit/>
          </a:bodyPr>
          <a:lstStyle/>
          <a:p>
            <a:r>
              <a:rPr lang="en-US" altLang="zh-CN" sz="2000" b="1" dirty="0" smtClean="0">
                <a:latin typeface="Courier New" charset="0"/>
                <a:ea typeface="Courier New" charset="0"/>
                <a:cs typeface="Courier New" charset="0"/>
              </a:rPr>
              <a:t>Parameters</a:t>
            </a:r>
            <a:endParaRPr lang="en-US" sz="2000" b="1" dirty="0">
              <a:latin typeface="Courier New" charset="0"/>
              <a:ea typeface="Courier New" charset="0"/>
              <a:cs typeface="Courier New" charset="0"/>
            </a:endParaRPr>
          </a:p>
        </p:txBody>
      </p:sp>
      <p:sp>
        <p:nvSpPr>
          <p:cNvPr id="49" name="TextBox 48"/>
          <p:cNvSpPr txBox="1"/>
          <p:nvPr/>
        </p:nvSpPr>
        <p:spPr>
          <a:xfrm>
            <a:off x="8042526" y="3571415"/>
            <a:ext cx="1415772" cy="400110"/>
          </a:xfrm>
          <a:prstGeom prst="rect">
            <a:avLst/>
          </a:prstGeom>
          <a:solidFill>
            <a:schemeClr val="bg2"/>
          </a:solidFill>
        </p:spPr>
        <p:txBody>
          <a:bodyPr wrap="none" rtlCol="0">
            <a:spAutoFit/>
          </a:bodyPr>
          <a:lstStyle/>
          <a:p>
            <a:r>
              <a:rPr lang="en-US" altLang="zh-CN" sz="2000" b="1" dirty="0" smtClean="0">
                <a:latin typeface="Courier New" charset="0"/>
                <a:ea typeface="Courier New" charset="0"/>
                <a:cs typeface="Courier New" charset="0"/>
              </a:rPr>
              <a:t>Gradient</a:t>
            </a:r>
            <a:endParaRPr lang="en-US" sz="2000" b="1" dirty="0">
              <a:latin typeface="Courier New" charset="0"/>
              <a:ea typeface="Courier New" charset="0"/>
              <a:cs typeface="Courier New" charset="0"/>
            </a:endParaRPr>
          </a:p>
        </p:txBody>
      </p:sp>
      <p:sp>
        <p:nvSpPr>
          <p:cNvPr id="50" name="TextBox 49"/>
          <p:cNvSpPr txBox="1"/>
          <p:nvPr/>
        </p:nvSpPr>
        <p:spPr>
          <a:xfrm>
            <a:off x="2421326" y="3377887"/>
            <a:ext cx="1415772" cy="400110"/>
          </a:xfrm>
          <a:prstGeom prst="rect">
            <a:avLst/>
          </a:prstGeom>
          <a:solidFill>
            <a:schemeClr val="bg2"/>
          </a:solidFill>
        </p:spPr>
        <p:txBody>
          <a:bodyPr wrap="none" rtlCol="0">
            <a:spAutoFit/>
          </a:bodyPr>
          <a:lstStyle/>
          <a:p>
            <a:r>
              <a:rPr lang="en-US" altLang="zh-CN" sz="2000" b="1" smtClean="0">
                <a:latin typeface="Courier New" charset="0"/>
                <a:ea typeface="Courier New" charset="0"/>
                <a:cs typeface="Courier New" charset="0"/>
              </a:rPr>
              <a:t>Gradient</a:t>
            </a:r>
            <a:endParaRPr lang="en-US" sz="2000" b="1" dirty="0">
              <a:latin typeface="Courier New" charset="0"/>
              <a:ea typeface="Courier New" charset="0"/>
              <a:cs typeface="Courier New" charset="0"/>
            </a:endParaRPr>
          </a:p>
        </p:txBody>
      </p:sp>
    </p:spTree>
    <p:extLst>
      <p:ext uri="{BB962C8B-B14F-4D97-AF65-F5344CB8AC3E}">
        <p14:creationId xmlns:p14="http://schemas.microsoft.com/office/powerpoint/2010/main" val="618947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Aft>
                <a:spcPts val="600"/>
              </a:spcAft>
            </a:pPr>
            <a:r>
              <a:rPr lang="en-US" altLang="zh-CN" dirty="0">
                <a:solidFill>
                  <a:srgbClr val="C00000"/>
                </a:solidFill>
              </a:rPr>
              <a:t>Communication:</a:t>
            </a:r>
            <a:r>
              <a:rPr lang="zh-CN" altLang="en-US" dirty="0">
                <a:solidFill>
                  <a:srgbClr val="C00000"/>
                </a:solidFill>
              </a:rPr>
              <a:t> </a:t>
            </a:r>
            <a:r>
              <a:rPr lang="en-US" altLang="zh-CN" dirty="0"/>
              <a:t>sharing</a:t>
            </a:r>
            <a:r>
              <a:rPr lang="zh-CN" altLang="en-US" dirty="0"/>
              <a:t> </a:t>
            </a:r>
            <a:r>
              <a:rPr lang="en-US" altLang="zh-CN" dirty="0"/>
              <a:t>memory</a:t>
            </a:r>
            <a:r>
              <a:rPr lang="zh-CN" altLang="en-US" dirty="0"/>
              <a:t> </a:t>
            </a:r>
            <a:r>
              <a:rPr lang="en-US" altLang="zh-CN" b="1" dirty="0" smtClean="0"/>
              <a:t>V.S.</a:t>
            </a:r>
            <a:r>
              <a:rPr lang="zh-CN" altLang="en-US" dirty="0" smtClean="0"/>
              <a:t> </a:t>
            </a:r>
            <a:r>
              <a:rPr lang="en-US" altLang="zh-CN" dirty="0"/>
              <a:t>message</a:t>
            </a:r>
            <a:r>
              <a:rPr lang="zh-CN" altLang="en-US" dirty="0"/>
              <a:t> </a:t>
            </a:r>
            <a:r>
              <a:rPr lang="en-US" altLang="zh-CN" dirty="0"/>
              <a:t>passing.</a:t>
            </a:r>
          </a:p>
          <a:p>
            <a:pPr>
              <a:spcAft>
                <a:spcPts val="600"/>
              </a:spcAft>
            </a:pPr>
            <a:r>
              <a:rPr lang="en-US" altLang="zh-CN" dirty="0">
                <a:solidFill>
                  <a:srgbClr val="C00000"/>
                </a:solidFill>
              </a:rPr>
              <a:t>Architecture:</a:t>
            </a:r>
            <a:r>
              <a:rPr lang="zh-CN" altLang="en-US" dirty="0">
                <a:solidFill>
                  <a:srgbClr val="C00000"/>
                </a:solidFill>
              </a:rPr>
              <a:t> </a:t>
            </a:r>
            <a:r>
              <a:rPr lang="en-US" altLang="zh-CN" dirty="0"/>
              <a:t>client-server</a:t>
            </a:r>
            <a:r>
              <a:rPr lang="zh-CN" altLang="en-US" dirty="0"/>
              <a:t> </a:t>
            </a:r>
            <a:r>
              <a:rPr lang="en-US" altLang="zh-CN" b="1" dirty="0"/>
              <a:t>V.S.</a:t>
            </a:r>
            <a:r>
              <a:rPr lang="zh-CN" altLang="en-US" dirty="0" smtClean="0"/>
              <a:t> </a:t>
            </a:r>
            <a:r>
              <a:rPr lang="en-US" altLang="zh-CN" dirty="0"/>
              <a:t>peer-to-peer.</a:t>
            </a:r>
          </a:p>
          <a:p>
            <a:pPr>
              <a:spcAft>
                <a:spcPts val="600"/>
              </a:spcAft>
            </a:pPr>
            <a:r>
              <a:rPr lang="en-US" altLang="zh-CN" dirty="0">
                <a:solidFill>
                  <a:srgbClr val="C00000"/>
                </a:solidFill>
              </a:rPr>
              <a:t>Synchronization:</a:t>
            </a:r>
            <a:r>
              <a:rPr lang="zh-CN" altLang="en-US" dirty="0">
                <a:solidFill>
                  <a:srgbClr val="C00000"/>
                </a:solidFill>
              </a:rPr>
              <a:t> </a:t>
            </a:r>
            <a:r>
              <a:rPr lang="en-US" altLang="zh-CN" dirty="0"/>
              <a:t>bulk</a:t>
            </a:r>
            <a:r>
              <a:rPr lang="zh-CN" altLang="en-US" dirty="0"/>
              <a:t> </a:t>
            </a:r>
            <a:r>
              <a:rPr lang="en-US" altLang="zh-CN" dirty="0"/>
              <a:t>synchronous</a:t>
            </a:r>
            <a:r>
              <a:rPr lang="zh-CN" altLang="en-US" dirty="0"/>
              <a:t> </a:t>
            </a:r>
            <a:r>
              <a:rPr lang="en-US" altLang="zh-CN" b="1" dirty="0"/>
              <a:t>V.S.</a:t>
            </a:r>
            <a:r>
              <a:rPr lang="zh-CN" altLang="en-US" dirty="0" smtClean="0"/>
              <a:t> </a:t>
            </a:r>
            <a:r>
              <a:rPr lang="en-US" altLang="zh-CN" dirty="0"/>
              <a:t>asynchronous.</a:t>
            </a:r>
            <a:endParaRPr lang="en-US" dirty="0"/>
          </a:p>
          <a:p>
            <a:pPr>
              <a:spcAft>
                <a:spcPts val="600"/>
              </a:spcAft>
            </a:pPr>
            <a:r>
              <a:rPr lang="en-US" altLang="zh-CN" dirty="0" smtClean="0">
                <a:solidFill>
                  <a:srgbClr val="C00000"/>
                </a:solidFill>
              </a:rPr>
              <a:t>Parallelism:</a:t>
            </a:r>
            <a:r>
              <a:rPr lang="zh-CN" altLang="en-US" dirty="0" smtClean="0">
                <a:solidFill>
                  <a:srgbClr val="C00000"/>
                </a:solidFill>
              </a:rPr>
              <a:t> </a:t>
            </a:r>
            <a:r>
              <a:rPr lang="en-US" altLang="zh-CN" dirty="0" smtClean="0"/>
              <a:t>data</a:t>
            </a:r>
            <a:r>
              <a:rPr lang="zh-CN" altLang="en-US" dirty="0" smtClean="0"/>
              <a:t> </a:t>
            </a:r>
            <a:r>
              <a:rPr lang="en-US" altLang="zh-CN" dirty="0" smtClean="0"/>
              <a:t>parallelism</a:t>
            </a:r>
            <a:r>
              <a:rPr lang="zh-CN" altLang="en-US" dirty="0" smtClean="0"/>
              <a:t> </a:t>
            </a:r>
            <a:r>
              <a:rPr lang="en-US" altLang="zh-CN" dirty="0" smtClean="0">
                <a:solidFill>
                  <a:schemeClr val="tx1">
                    <a:lumMod val="50000"/>
                    <a:lumOff val="50000"/>
                  </a:schemeClr>
                </a:solidFill>
              </a:rPr>
              <a:t>(more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popular)</a:t>
            </a:r>
            <a:r>
              <a:rPr lang="zh-CN" altLang="en-US" dirty="0" smtClean="0">
                <a:solidFill>
                  <a:schemeClr val="tx1">
                    <a:lumMod val="50000"/>
                    <a:lumOff val="50000"/>
                  </a:schemeClr>
                </a:solidFill>
              </a:rPr>
              <a:t> </a:t>
            </a:r>
            <a:r>
              <a:rPr lang="en-US" altLang="zh-CN" b="1" dirty="0"/>
              <a:t>V.S.</a:t>
            </a:r>
            <a:r>
              <a:rPr lang="zh-CN" altLang="en-US" dirty="0" smtClean="0"/>
              <a:t> </a:t>
            </a:r>
            <a:r>
              <a:rPr lang="en-US" altLang="zh-CN" dirty="0" smtClean="0"/>
              <a:t>model</a:t>
            </a:r>
            <a:r>
              <a:rPr lang="zh-CN" altLang="en-US" dirty="0" smtClean="0"/>
              <a:t> </a:t>
            </a:r>
            <a:r>
              <a:rPr lang="en-US" altLang="zh-CN" dirty="0" smtClean="0"/>
              <a:t>parallelism.</a:t>
            </a:r>
            <a:endParaRPr lang="en-US" dirty="0"/>
          </a:p>
        </p:txBody>
      </p:sp>
      <p:sp>
        <p:nvSpPr>
          <p:cNvPr id="4"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Important</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Concepts</a:t>
            </a:r>
            <a:endParaRPr lang="en-US" sz="3600" dirty="0"/>
          </a:p>
        </p:txBody>
      </p:sp>
    </p:spTree>
    <p:extLst>
      <p:ext uri="{BB962C8B-B14F-4D97-AF65-F5344CB8AC3E}">
        <p14:creationId xmlns:p14="http://schemas.microsoft.com/office/powerpoint/2010/main" val="59308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71675"/>
            <a:ext cx="10515600" cy="3933826"/>
          </a:xfrm>
        </p:spPr>
        <p:txBody>
          <a:bodyPr>
            <a:normAutofit/>
          </a:bodyPr>
          <a:lstStyle/>
          <a:p>
            <a:pPr>
              <a:spcAft>
                <a:spcPts val="600"/>
              </a:spcAft>
            </a:pPr>
            <a:r>
              <a:rPr lang="en-US" altLang="zh-CN" dirty="0" smtClean="0">
                <a:solidFill>
                  <a:srgbClr val="C00000"/>
                </a:solidFill>
              </a:rPr>
              <a:t>MapReduce:</a:t>
            </a:r>
            <a:r>
              <a:rPr lang="zh-CN" altLang="en-US" dirty="0" smtClean="0">
                <a:solidFill>
                  <a:srgbClr val="C00000"/>
                </a:solidFill>
              </a:rPr>
              <a:t> </a:t>
            </a:r>
            <a:r>
              <a:rPr lang="en-US" altLang="zh-CN" dirty="0" smtClean="0"/>
              <a:t>Message</a:t>
            </a:r>
            <a:r>
              <a:rPr lang="zh-CN" altLang="en-US" dirty="0" smtClean="0"/>
              <a:t> </a:t>
            </a:r>
            <a:r>
              <a:rPr lang="en-US" altLang="zh-CN" dirty="0" smtClean="0"/>
              <a:t>passing,</a:t>
            </a:r>
            <a:r>
              <a:rPr lang="zh-CN" altLang="en-US" dirty="0" smtClean="0"/>
              <a:t> </a:t>
            </a:r>
            <a:r>
              <a:rPr lang="en-US" altLang="zh-CN" dirty="0" smtClean="0"/>
              <a:t>client-server,</a:t>
            </a:r>
            <a:r>
              <a:rPr lang="zh-CN" altLang="en-US" dirty="0" smtClean="0"/>
              <a:t> </a:t>
            </a:r>
            <a:r>
              <a:rPr lang="en-US" altLang="zh-CN" dirty="0" smtClean="0"/>
              <a:t>and</a:t>
            </a:r>
            <a:r>
              <a:rPr lang="zh-CN" altLang="en-US" dirty="0" smtClean="0"/>
              <a:t> </a:t>
            </a:r>
            <a:r>
              <a:rPr lang="en-US" altLang="zh-CN" dirty="0" smtClean="0"/>
              <a:t>synchronous.</a:t>
            </a:r>
          </a:p>
          <a:p>
            <a:pPr>
              <a:spcAft>
                <a:spcPts val="600"/>
              </a:spcAft>
            </a:pPr>
            <a:r>
              <a:rPr lang="en-US" altLang="zh-CN" dirty="0" smtClean="0">
                <a:solidFill>
                  <a:srgbClr val="C00000"/>
                </a:solidFill>
              </a:rPr>
              <a:t>Parameter</a:t>
            </a:r>
            <a:r>
              <a:rPr lang="zh-CN" altLang="en-US" dirty="0" smtClean="0">
                <a:solidFill>
                  <a:srgbClr val="C00000"/>
                </a:solidFill>
              </a:rPr>
              <a:t> </a:t>
            </a:r>
            <a:r>
              <a:rPr lang="en-US" altLang="zh-CN" dirty="0">
                <a:solidFill>
                  <a:srgbClr val="C00000"/>
                </a:solidFill>
              </a:rPr>
              <a:t>S</a:t>
            </a:r>
            <a:r>
              <a:rPr lang="en-US" altLang="zh-CN" dirty="0" smtClean="0">
                <a:solidFill>
                  <a:srgbClr val="C00000"/>
                </a:solidFill>
              </a:rPr>
              <a:t>erver:</a:t>
            </a:r>
            <a:r>
              <a:rPr lang="zh-CN" altLang="en-US" dirty="0" smtClean="0">
                <a:solidFill>
                  <a:srgbClr val="C00000"/>
                </a:solidFill>
              </a:rPr>
              <a:t> </a:t>
            </a:r>
            <a:r>
              <a:rPr lang="en-US" altLang="zh-CN" dirty="0"/>
              <a:t>Message</a:t>
            </a:r>
            <a:r>
              <a:rPr lang="zh-CN" altLang="en-US" dirty="0"/>
              <a:t> </a:t>
            </a:r>
            <a:r>
              <a:rPr lang="en-US" altLang="zh-CN" dirty="0"/>
              <a:t>passing,</a:t>
            </a:r>
            <a:r>
              <a:rPr lang="zh-CN" altLang="en-US" dirty="0"/>
              <a:t> </a:t>
            </a:r>
            <a:r>
              <a:rPr lang="en-US" altLang="zh-CN" dirty="0"/>
              <a:t>client-server,</a:t>
            </a:r>
            <a:r>
              <a:rPr lang="zh-CN" altLang="en-US" dirty="0"/>
              <a:t> </a:t>
            </a:r>
            <a:r>
              <a:rPr lang="en-US" altLang="zh-CN" dirty="0"/>
              <a:t>and</a:t>
            </a:r>
            <a:r>
              <a:rPr lang="zh-CN" altLang="en-US" dirty="0"/>
              <a:t> </a:t>
            </a:r>
            <a:r>
              <a:rPr lang="en-US" altLang="zh-CN" dirty="0" smtClean="0"/>
              <a:t>asynchronous.</a:t>
            </a:r>
          </a:p>
          <a:p>
            <a:pPr>
              <a:spcAft>
                <a:spcPts val="600"/>
              </a:spcAft>
            </a:pPr>
            <a:r>
              <a:rPr lang="en-US" altLang="zh-CN" dirty="0" smtClean="0">
                <a:solidFill>
                  <a:srgbClr val="C00000"/>
                </a:solidFill>
              </a:rPr>
              <a:t>Decentralized:</a:t>
            </a:r>
            <a:r>
              <a:rPr lang="zh-CN" altLang="en-US" dirty="0" smtClean="0">
                <a:solidFill>
                  <a:srgbClr val="C00000"/>
                </a:solidFill>
              </a:rPr>
              <a:t> </a:t>
            </a:r>
            <a:r>
              <a:rPr lang="en-US" altLang="zh-CN" dirty="0"/>
              <a:t>Message</a:t>
            </a:r>
            <a:r>
              <a:rPr lang="zh-CN" altLang="en-US" dirty="0"/>
              <a:t> </a:t>
            </a:r>
            <a:r>
              <a:rPr lang="en-US" altLang="zh-CN" dirty="0"/>
              <a:t>passing,</a:t>
            </a:r>
            <a:r>
              <a:rPr lang="zh-CN" altLang="en-US" dirty="0"/>
              <a:t> </a:t>
            </a:r>
            <a:r>
              <a:rPr lang="en-US" altLang="zh-CN" dirty="0" smtClean="0"/>
              <a:t>peer-to-peer,</a:t>
            </a:r>
            <a:r>
              <a:rPr lang="zh-CN" altLang="en-US" dirty="0" smtClean="0"/>
              <a:t> </a:t>
            </a:r>
            <a:r>
              <a:rPr lang="en-US" altLang="zh-CN" dirty="0" smtClean="0"/>
              <a:t>synchronous</a:t>
            </a:r>
            <a:r>
              <a:rPr lang="zh-CN" altLang="en-US" dirty="0" smtClean="0"/>
              <a:t> </a:t>
            </a:r>
            <a:r>
              <a:rPr lang="en-US" altLang="zh-CN" dirty="0" smtClean="0"/>
              <a:t>or</a:t>
            </a:r>
            <a:r>
              <a:rPr lang="zh-CN" altLang="en-US" dirty="0" smtClean="0"/>
              <a:t> </a:t>
            </a:r>
            <a:r>
              <a:rPr lang="en-US" altLang="zh-CN" dirty="0"/>
              <a:t>asynchronous</a:t>
            </a:r>
            <a:r>
              <a:rPr lang="en-US" altLang="zh-CN" dirty="0" smtClean="0"/>
              <a:t>.</a:t>
            </a:r>
            <a:endParaRPr lang="en-US" dirty="0"/>
          </a:p>
        </p:txBody>
      </p:sp>
      <p:sp>
        <p:nvSpPr>
          <p:cNvPr id="4"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Parallel</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Programming</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Models</a:t>
            </a:r>
            <a:endParaRPr lang="en-US" sz="3600" dirty="0"/>
          </a:p>
        </p:txBody>
      </p:sp>
    </p:spTree>
    <p:extLst>
      <p:ext uri="{BB962C8B-B14F-4D97-AF65-F5344CB8AC3E}">
        <p14:creationId xmlns:p14="http://schemas.microsoft.com/office/powerpoint/2010/main" val="14223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599" y="2571749"/>
            <a:ext cx="10210801" cy="3743324"/>
          </a:xfrm>
        </p:spPr>
        <p:txBody>
          <a:bodyPr>
            <a:normAutofit/>
          </a:bodyPr>
          <a:lstStyle/>
          <a:p>
            <a:r>
              <a:rPr lang="en-US" altLang="zh-CN" dirty="0" smtClean="0"/>
              <a:t>It</a:t>
            </a:r>
            <a:r>
              <a:rPr lang="zh-CN" altLang="en-US" dirty="0" smtClean="0"/>
              <a:t> </a:t>
            </a:r>
            <a:r>
              <a:rPr lang="en-US" altLang="zh-CN" dirty="0" smtClean="0"/>
              <a:t>is</a:t>
            </a:r>
            <a:r>
              <a:rPr lang="zh-CN" altLang="en-US" dirty="0" smtClean="0"/>
              <a:t> </a:t>
            </a:r>
            <a:r>
              <a:rPr lang="en-US" altLang="zh-CN" dirty="0" smtClean="0"/>
              <a:t>not</a:t>
            </a:r>
            <a:r>
              <a:rPr lang="zh-CN" altLang="en-US" dirty="0" smtClean="0"/>
              <a:t> </a:t>
            </a:r>
            <a:r>
              <a:rPr lang="en-US" altLang="zh-CN" dirty="0" smtClean="0"/>
              <a:t>black</a:t>
            </a:r>
            <a:r>
              <a:rPr lang="zh-CN" altLang="en-US" dirty="0" smtClean="0"/>
              <a:t> </a:t>
            </a:r>
            <a:r>
              <a:rPr lang="en-US" altLang="zh-CN" dirty="0" smtClean="0"/>
              <a:t>and</a:t>
            </a:r>
            <a:r>
              <a:rPr lang="zh-CN" altLang="en-US" dirty="0" smtClean="0"/>
              <a:t> </a:t>
            </a:r>
            <a:r>
              <a:rPr lang="en-US" altLang="zh-CN" dirty="0" smtClean="0"/>
              <a:t>white.</a:t>
            </a:r>
            <a:r>
              <a:rPr lang="zh-CN" altLang="en-US" dirty="0" smtClean="0"/>
              <a:t> </a:t>
            </a:r>
            <a:r>
              <a:rPr lang="en-US" altLang="zh-CN" dirty="0" smtClean="0"/>
              <a:t>No</a:t>
            </a:r>
            <a:r>
              <a:rPr lang="zh-CN" altLang="en-US" dirty="0" smtClean="0"/>
              <a:t> </a:t>
            </a:r>
            <a:r>
              <a:rPr lang="en-US" altLang="zh-CN" dirty="0" smtClean="0"/>
              <a:t>consensus</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academia.</a:t>
            </a:r>
          </a:p>
        </p:txBody>
      </p:sp>
      <p:sp>
        <p:nvSpPr>
          <p:cNvPr id="4" name="Title 1"/>
          <p:cNvSpPr txBox="1">
            <a:spLocks/>
          </p:cNvSpPr>
          <p:nvPr/>
        </p:nvSpPr>
        <p:spPr>
          <a:xfrm>
            <a:off x="0" y="7931"/>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Parallel</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Computing</a:t>
            </a:r>
            <a:r>
              <a:rPr lang="zh-CN" altLang="en-US" sz="3600" b="1" dirty="0" smtClean="0">
                <a:latin typeface="Lucida Bright" panose="02040602050505020304" pitchFamily="18" charset="0"/>
              </a:rPr>
              <a:t> </a:t>
            </a:r>
            <a:r>
              <a:rPr lang="en-US" altLang="zh-CN" sz="3600" b="1" dirty="0" err="1" smtClean="0">
                <a:latin typeface="Lucida Bright" panose="02040602050505020304" pitchFamily="18" charset="0"/>
              </a:rPr>
              <a:t>v.s</a:t>
            </a:r>
            <a:r>
              <a:rPr lang="en-US" altLang="zh-CN" sz="3600" b="1" dirty="0" smtClean="0">
                <a:latin typeface="Lucida Bright" panose="02040602050505020304" pitchFamily="18" charset="0"/>
              </a:rPr>
              <a:t>.</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Distributed</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Computing</a:t>
            </a:r>
            <a:endParaRPr lang="en-US" sz="3600" dirty="0"/>
          </a:p>
        </p:txBody>
      </p:sp>
      <p:sp>
        <p:nvSpPr>
          <p:cNvPr id="5" name="TextBox 4"/>
          <p:cNvSpPr txBox="1"/>
          <p:nvPr/>
        </p:nvSpPr>
        <p:spPr>
          <a:xfrm>
            <a:off x="990600" y="1160648"/>
            <a:ext cx="10210800" cy="523220"/>
          </a:xfrm>
          <a:prstGeom prst="rect">
            <a:avLst/>
          </a:prstGeom>
          <a:solidFill>
            <a:schemeClr val="bg2"/>
          </a:solidFill>
          <a:ln>
            <a:noFill/>
          </a:ln>
        </p:spPr>
        <p:txBody>
          <a:bodyPr wrap="square" rtlCol="0">
            <a:spAutoFit/>
          </a:bodyPr>
          <a:lstStyle/>
          <a:p>
            <a:r>
              <a:rPr lang="en-US" altLang="zh-CN" sz="2800" dirty="0"/>
              <a:t>Distributed</a:t>
            </a:r>
            <a:r>
              <a:rPr lang="zh-CN" altLang="en-US" sz="2800" dirty="0"/>
              <a:t> </a:t>
            </a:r>
            <a:r>
              <a:rPr lang="en-US" altLang="zh-CN" sz="2800" dirty="0"/>
              <a:t>computing</a:t>
            </a:r>
            <a:r>
              <a:rPr lang="zh-CN" altLang="en-US" sz="2800" dirty="0"/>
              <a:t> </a:t>
            </a:r>
            <a:r>
              <a:rPr lang="en-US" altLang="zh-CN" sz="2800" dirty="0"/>
              <a:t>is</a:t>
            </a:r>
            <a:r>
              <a:rPr lang="zh-CN" altLang="en-US" sz="2800" dirty="0"/>
              <a:t> </a:t>
            </a:r>
            <a:r>
              <a:rPr lang="en-US" altLang="zh-CN" sz="2800" dirty="0"/>
              <a:t>a</a:t>
            </a:r>
            <a:r>
              <a:rPr lang="zh-CN" altLang="en-US" sz="2800" dirty="0"/>
              <a:t> </a:t>
            </a:r>
            <a:r>
              <a:rPr lang="en-US" altLang="zh-CN" sz="2800" dirty="0"/>
              <a:t>kind</a:t>
            </a:r>
            <a:r>
              <a:rPr lang="zh-CN" altLang="en-US" sz="2800" dirty="0"/>
              <a:t> </a:t>
            </a:r>
            <a:r>
              <a:rPr lang="en-US" altLang="zh-CN" sz="2800" dirty="0"/>
              <a:t>of</a:t>
            </a:r>
            <a:r>
              <a:rPr lang="zh-CN" altLang="en-US" sz="2800" dirty="0"/>
              <a:t> </a:t>
            </a:r>
            <a:r>
              <a:rPr lang="en-US" altLang="zh-CN" sz="2800" dirty="0"/>
              <a:t>parallel</a:t>
            </a:r>
            <a:r>
              <a:rPr lang="zh-CN" altLang="en-US" sz="2800" dirty="0"/>
              <a:t> </a:t>
            </a:r>
            <a:r>
              <a:rPr lang="en-US" altLang="zh-CN" sz="2800" dirty="0"/>
              <a:t>computing.</a:t>
            </a:r>
          </a:p>
        </p:txBody>
      </p:sp>
      <p:sp>
        <p:nvSpPr>
          <p:cNvPr id="6" name="TextBox 5"/>
          <p:cNvSpPr txBox="1"/>
          <p:nvPr/>
        </p:nvSpPr>
        <p:spPr>
          <a:xfrm>
            <a:off x="990600" y="1923349"/>
            <a:ext cx="10210800" cy="523220"/>
          </a:xfrm>
          <a:prstGeom prst="rect">
            <a:avLst/>
          </a:prstGeom>
          <a:solidFill>
            <a:schemeClr val="accent4">
              <a:lumMod val="20000"/>
              <a:lumOff val="80000"/>
            </a:schemeClr>
          </a:solidFill>
          <a:ln>
            <a:noFill/>
          </a:ln>
        </p:spPr>
        <p:txBody>
          <a:bodyPr wrap="square" rtlCol="0">
            <a:spAutoFit/>
          </a:bodyPr>
          <a:lstStyle/>
          <a:p>
            <a:r>
              <a:rPr lang="en-US" altLang="zh-CN" sz="2800" b="1" dirty="0" smtClean="0"/>
              <a:t>Question:</a:t>
            </a:r>
            <a:r>
              <a:rPr lang="zh-CN" altLang="en-US" sz="2800" b="1" dirty="0" smtClean="0"/>
              <a:t> </a:t>
            </a:r>
            <a:r>
              <a:rPr lang="en-US" altLang="zh-CN" sz="2800" dirty="0" smtClean="0"/>
              <a:t>What</a:t>
            </a:r>
            <a:r>
              <a:rPr lang="zh-CN" altLang="en-US" sz="2800" dirty="0" smtClean="0"/>
              <a:t> </a:t>
            </a:r>
            <a:r>
              <a:rPr lang="en-US" altLang="zh-CN" sz="2800" dirty="0" smtClean="0"/>
              <a:t>is</a:t>
            </a:r>
            <a:r>
              <a:rPr lang="zh-CN" altLang="en-US" sz="2800" dirty="0" smtClean="0"/>
              <a:t> </a:t>
            </a:r>
            <a:r>
              <a:rPr lang="en-US" altLang="zh-CN" sz="2800" dirty="0" smtClean="0"/>
              <a:t>the</a:t>
            </a:r>
            <a:r>
              <a:rPr lang="zh-CN" altLang="en-US" sz="2800" dirty="0" smtClean="0"/>
              <a:t> </a:t>
            </a:r>
            <a:r>
              <a:rPr lang="en-US" altLang="zh-CN" sz="2800" dirty="0" smtClean="0"/>
              <a:t>difference?</a:t>
            </a:r>
            <a:endParaRPr lang="en-US" altLang="zh-CN" sz="2800" dirty="0"/>
          </a:p>
        </p:txBody>
      </p:sp>
    </p:spTree>
    <p:extLst>
      <p:ext uri="{BB962C8B-B14F-4D97-AF65-F5344CB8AC3E}">
        <p14:creationId xmlns:p14="http://schemas.microsoft.com/office/powerpoint/2010/main" val="119447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dissolv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599" y="2571749"/>
            <a:ext cx="10210801" cy="3743324"/>
          </a:xfrm>
        </p:spPr>
        <p:txBody>
          <a:bodyPr>
            <a:normAutofit/>
          </a:bodyPr>
          <a:lstStyle/>
          <a:p>
            <a:r>
              <a:rPr lang="en-US" altLang="zh-CN" dirty="0" smtClean="0"/>
              <a:t>It</a:t>
            </a:r>
            <a:r>
              <a:rPr lang="zh-CN" altLang="en-US" dirty="0" smtClean="0"/>
              <a:t> </a:t>
            </a:r>
            <a:r>
              <a:rPr lang="en-US" altLang="zh-CN" dirty="0" smtClean="0"/>
              <a:t>is</a:t>
            </a:r>
            <a:r>
              <a:rPr lang="zh-CN" altLang="en-US" dirty="0" smtClean="0"/>
              <a:t> </a:t>
            </a:r>
            <a:r>
              <a:rPr lang="en-US" altLang="zh-CN" dirty="0" smtClean="0"/>
              <a:t>not</a:t>
            </a:r>
            <a:r>
              <a:rPr lang="zh-CN" altLang="en-US" dirty="0" smtClean="0"/>
              <a:t> </a:t>
            </a:r>
            <a:r>
              <a:rPr lang="en-US" altLang="zh-CN" dirty="0" smtClean="0"/>
              <a:t>black</a:t>
            </a:r>
            <a:r>
              <a:rPr lang="zh-CN" altLang="en-US" dirty="0" smtClean="0"/>
              <a:t> </a:t>
            </a:r>
            <a:r>
              <a:rPr lang="en-US" altLang="zh-CN" dirty="0" smtClean="0"/>
              <a:t>and</a:t>
            </a:r>
            <a:r>
              <a:rPr lang="zh-CN" altLang="en-US" dirty="0" smtClean="0"/>
              <a:t> </a:t>
            </a:r>
            <a:r>
              <a:rPr lang="en-US" altLang="zh-CN" dirty="0" smtClean="0"/>
              <a:t>white.</a:t>
            </a:r>
            <a:r>
              <a:rPr lang="zh-CN" altLang="en-US" dirty="0" smtClean="0"/>
              <a:t> </a:t>
            </a:r>
            <a:r>
              <a:rPr lang="en-US" altLang="zh-CN" dirty="0" smtClean="0"/>
              <a:t>No</a:t>
            </a:r>
            <a:r>
              <a:rPr lang="zh-CN" altLang="en-US" dirty="0" smtClean="0"/>
              <a:t> </a:t>
            </a:r>
            <a:r>
              <a:rPr lang="en-US" altLang="zh-CN" dirty="0" smtClean="0"/>
              <a:t>consensus</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academia.</a:t>
            </a:r>
          </a:p>
          <a:p>
            <a:r>
              <a:rPr lang="en-US" altLang="zh-CN" dirty="0" smtClean="0">
                <a:solidFill>
                  <a:srgbClr val="C00000"/>
                </a:solidFill>
              </a:rPr>
              <a:t>HPC</a:t>
            </a:r>
            <a:r>
              <a:rPr lang="zh-CN" altLang="en-US" dirty="0" smtClean="0">
                <a:solidFill>
                  <a:srgbClr val="C00000"/>
                </a:solidFill>
              </a:rPr>
              <a:t> </a:t>
            </a:r>
            <a:r>
              <a:rPr lang="en-US" altLang="zh-CN" dirty="0" smtClean="0">
                <a:solidFill>
                  <a:srgbClr val="C00000"/>
                </a:solidFill>
              </a:rPr>
              <a:t>people’s</a:t>
            </a:r>
            <a:r>
              <a:rPr lang="zh-CN" altLang="en-US" dirty="0" smtClean="0">
                <a:solidFill>
                  <a:srgbClr val="C00000"/>
                </a:solidFill>
              </a:rPr>
              <a:t> </a:t>
            </a:r>
            <a:r>
              <a:rPr lang="en-US" altLang="zh-CN" dirty="0" smtClean="0">
                <a:solidFill>
                  <a:srgbClr val="C00000"/>
                </a:solidFill>
              </a:rPr>
              <a:t>opinion:</a:t>
            </a:r>
            <a:r>
              <a:rPr lang="zh-CN" altLang="en-US" dirty="0" smtClean="0">
                <a:solidFill>
                  <a:srgbClr val="C00000"/>
                </a:solidFill>
              </a:rPr>
              <a:t> </a:t>
            </a:r>
            <a:endParaRPr lang="en-US" altLang="zh-CN" dirty="0" smtClean="0">
              <a:solidFill>
                <a:srgbClr val="C00000"/>
              </a:solidFill>
            </a:endParaRPr>
          </a:p>
          <a:p>
            <a:pPr lvl="1"/>
            <a:r>
              <a:rPr lang="en-US" altLang="zh-CN" dirty="0" smtClean="0"/>
              <a:t>When</a:t>
            </a:r>
            <a:r>
              <a:rPr lang="zh-CN" altLang="en-US" dirty="0" smtClean="0"/>
              <a:t> </a:t>
            </a:r>
            <a:r>
              <a:rPr lang="en-US" altLang="zh-CN" dirty="0" smtClean="0"/>
              <a:t>the</a:t>
            </a:r>
            <a:r>
              <a:rPr lang="zh-CN" altLang="en-US" dirty="0" smtClean="0"/>
              <a:t> </a:t>
            </a:r>
            <a:r>
              <a:rPr lang="en-US" altLang="zh-CN" dirty="0" smtClean="0"/>
              <a:t>compute</a:t>
            </a:r>
            <a:r>
              <a:rPr lang="zh-CN" altLang="en-US" dirty="0" smtClean="0"/>
              <a:t> </a:t>
            </a:r>
            <a:r>
              <a:rPr lang="en-US" altLang="zh-CN" dirty="0" smtClean="0"/>
              <a:t>nodes</a:t>
            </a:r>
            <a:r>
              <a:rPr lang="zh-CN" altLang="en-US" dirty="0" smtClean="0"/>
              <a:t> </a:t>
            </a:r>
            <a:r>
              <a:rPr lang="en-US" altLang="zh-CN" dirty="0" smtClean="0"/>
              <a:t>are</a:t>
            </a:r>
            <a:r>
              <a:rPr lang="zh-CN" altLang="en-US" dirty="0" smtClean="0"/>
              <a:t> </a:t>
            </a:r>
            <a:r>
              <a:rPr lang="en-US" altLang="zh-CN" dirty="0" smtClean="0"/>
              <a:t>not</a:t>
            </a:r>
            <a:r>
              <a:rPr lang="zh-CN" altLang="en-US" dirty="0" smtClean="0"/>
              <a:t> </a:t>
            </a:r>
            <a:r>
              <a:rPr lang="en-US" altLang="zh-CN" dirty="0" smtClean="0"/>
              <a:t>in</a:t>
            </a:r>
            <a:r>
              <a:rPr lang="zh-CN" altLang="en-US" dirty="0" smtClean="0"/>
              <a:t> </a:t>
            </a:r>
            <a:r>
              <a:rPr lang="en-US" altLang="zh-CN" dirty="0" smtClean="0"/>
              <a:t>the same</a:t>
            </a:r>
            <a:r>
              <a:rPr lang="zh-CN" altLang="en-US" dirty="0" smtClean="0"/>
              <a:t> </a:t>
            </a:r>
            <a:r>
              <a:rPr lang="en-US" altLang="zh-CN" dirty="0" smtClean="0"/>
              <a:t>physical</a:t>
            </a:r>
            <a:r>
              <a:rPr lang="zh-CN" altLang="en-US" dirty="0" smtClean="0"/>
              <a:t> </a:t>
            </a:r>
            <a:r>
              <a:rPr lang="en-US" altLang="zh-CN" dirty="0" smtClean="0"/>
              <a:t>location,</a:t>
            </a:r>
            <a:r>
              <a:rPr lang="zh-CN" altLang="en-US" dirty="0" smtClean="0"/>
              <a:t> </a:t>
            </a:r>
            <a:r>
              <a:rPr lang="en-US" altLang="zh-CN" dirty="0" smtClean="0"/>
              <a:t>parallel</a:t>
            </a:r>
            <a:r>
              <a:rPr lang="zh-CN" altLang="en-US" dirty="0" smtClean="0"/>
              <a:t> </a:t>
            </a:r>
            <a:r>
              <a:rPr lang="en-US" altLang="zh-CN" dirty="0" smtClean="0"/>
              <a:t>computing</a:t>
            </a:r>
            <a:r>
              <a:rPr lang="zh-CN" altLang="en-US" dirty="0" smtClean="0"/>
              <a:t> </a:t>
            </a:r>
            <a:r>
              <a:rPr lang="en-US" altLang="zh-CN" dirty="0" smtClean="0"/>
              <a:t>is</a:t>
            </a:r>
            <a:r>
              <a:rPr lang="zh-CN" altLang="en-US" dirty="0" smtClean="0"/>
              <a:t> </a:t>
            </a:r>
            <a:r>
              <a:rPr lang="en-US" altLang="zh-CN" dirty="0" smtClean="0"/>
              <a:t>called</a:t>
            </a:r>
            <a:r>
              <a:rPr lang="zh-CN" altLang="en-US" dirty="0" smtClean="0"/>
              <a:t> </a:t>
            </a:r>
            <a:r>
              <a:rPr lang="en-US" altLang="zh-CN" dirty="0" smtClean="0"/>
              <a:t>distributed</a:t>
            </a:r>
            <a:r>
              <a:rPr lang="zh-CN" altLang="en-US" dirty="0" smtClean="0"/>
              <a:t> </a:t>
            </a:r>
            <a:r>
              <a:rPr lang="en-US" altLang="zh-CN" dirty="0" smtClean="0"/>
              <a:t>computing.</a:t>
            </a:r>
          </a:p>
          <a:p>
            <a:r>
              <a:rPr lang="en-US" altLang="zh-CN" dirty="0" smtClean="0">
                <a:solidFill>
                  <a:srgbClr val="C00000"/>
                </a:solidFill>
              </a:rPr>
              <a:t>ML</a:t>
            </a:r>
            <a:r>
              <a:rPr lang="zh-CN" altLang="en-US" dirty="0" smtClean="0">
                <a:solidFill>
                  <a:srgbClr val="C00000"/>
                </a:solidFill>
              </a:rPr>
              <a:t> </a:t>
            </a:r>
            <a:r>
              <a:rPr lang="en-US" altLang="zh-CN" dirty="0" smtClean="0">
                <a:solidFill>
                  <a:srgbClr val="C00000"/>
                </a:solidFill>
              </a:rPr>
              <a:t>people’s</a:t>
            </a:r>
            <a:r>
              <a:rPr lang="zh-CN" altLang="en-US" dirty="0" smtClean="0">
                <a:solidFill>
                  <a:srgbClr val="C00000"/>
                </a:solidFill>
              </a:rPr>
              <a:t> </a:t>
            </a:r>
            <a:r>
              <a:rPr lang="en-US" altLang="zh-CN" dirty="0" smtClean="0">
                <a:solidFill>
                  <a:srgbClr val="C00000"/>
                </a:solidFill>
              </a:rPr>
              <a:t>opinion:</a:t>
            </a:r>
            <a:r>
              <a:rPr lang="zh-CN" altLang="en-US" dirty="0" smtClean="0">
                <a:solidFill>
                  <a:srgbClr val="C00000"/>
                </a:solidFill>
              </a:rPr>
              <a:t> </a:t>
            </a:r>
            <a:endParaRPr lang="en-US" altLang="zh-CN" dirty="0" smtClean="0">
              <a:solidFill>
                <a:srgbClr val="C00000"/>
              </a:solidFill>
            </a:endParaRPr>
          </a:p>
          <a:p>
            <a:pPr lvl="1"/>
            <a:r>
              <a:rPr lang="en-US" altLang="zh-CN" dirty="0" smtClean="0"/>
              <a:t>When</a:t>
            </a:r>
            <a:r>
              <a:rPr lang="zh-CN" altLang="en-US" dirty="0" smtClean="0"/>
              <a:t> </a:t>
            </a:r>
            <a:r>
              <a:rPr lang="en-US" altLang="zh-CN" dirty="0" smtClean="0"/>
              <a:t>the</a:t>
            </a:r>
            <a:r>
              <a:rPr lang="zh-CN" altLang="en-US" dirty="0" smtClean="0"/>
              <a:t> </a:t>
            </a:r>
            <a:r>
              <a:rPr lang="en-US" altLang="zh-CN" dirty="0" smtClean="0"/>
              <a:t>data</a:t>
            </a:r>
            <a:r>
              <a:rPr lang="zh-CN" altLang="en-US" dirty="0" smtClean="0"/>
              <a:t> </a:t>
            </a:r>
            <a:r>
              <a:rPr lang="en-US" altLang="zh-CN" dirty="0" smtClean="0"/>
              <a:t>or</a:t>
            </a:r>
            <a:r>
              <a:rPr lang="zh-CN" altLang="en-US" dirty="0" smtClean="0"/>
              <a:t> </a:t>
            </a:r>
            <a:r>
              <a:rPr lang="en-US" altLang="zh-CN" dirty="0" smtClean="0"/>
              <a:t>model</a:t>
            </a:r>
            <a:r>
              <a:rPr lang="zh-CN" altLang="en-US" dirty="0" smtClean="0"/>
              <a:t> </a:t>
            </a:r>
            <a:r>
              <a:rPr lang="en-US" altLang="zh-CN" dirty="0" smtClean="0"/>
              <a:t>are</a:t>
            </a:r>
            <a:r>
              <a:rPr lang="zh-CN" altLang="en-US" dirty="0" smtClean="0"/>
              <a:t> </a:t>
            </a:r>
            <a:r>
              <a:rPr lang="en-US" altLang="zh-CN" dirty="0" smtClean="0"/>
              <a:t>partitioned</a:t>
            </a:r>
            <a:r>
              <a:rPr lang="zh-CN" altLang="en-US" dirty="0" smtClean="0"/>
              <a:t> </a:t>
            </a:r>
            <a:r>
              <a:rPr lang="en-US" altLang="zh-CN" dirty="0" smtClean="0"/>
              <a:t>among</a:t>
            </a:r>
            <a:r>
              <a:rPr lang="zh-CN" altLang="en-US" dirty="0" smtClean="0"/>
              <a:t> </a:t>
            </a:r>
            <a:r>
              <a:rPr lang="en-US" altLang="zh-CN" dirty="0" smtClean="0"/>
              <a:t>multiple</a:t>
            </a:r>
            <a:r>
              <a:rPr lang="zh-CN" altLang="en-US" dirty="0" smtClean="0"/>
              <a:t> </a:t>
            </a:r>
            <a:r>
              <a:rPr lang="en-US" altLang="zh-CN" dirty="0" smtClean="0"/>
              <a:t>nodes,</a:t>
            </a:r>
            <a:r>
              <a:rPr lang="zh-CN" altLang="en-US" dirty="0" smtClean="0"/>
              <a:t> </a:t>
            </a:r>
            <a:r>
              <a:rPr lang="en-US" altLang="zh-CN" dirty="0"/>
              <a:t>parallel</a:t>
            </a:r>
            <a:r>
              <a:rPr lang="zh-CN" altLang="en-US" dirty="0"/>
              <a:t> </a:t>
            </a:r>
            <a:r>
              <a:rPr lang="en-US" altLang="zh-CN" dirty="0"/>
              <a:t>computing</a:t>
            </a:r>
            <a:r>
              <a:rPr lang="zh-CN" altLang="en-US" dirty="0"/>
              <a:t> </a:t>
            </a:r>
            <a:r>
              <a:rPr lang="en-US" altLang="zh-CN" dirty="0"/>
              <a:t>is</a:t>
            </a:r>
            <a:r>
              <a:rPr lang="zh-CN" altLang="en-US" dirty="0"/>
              <a:t> </a:t>
            </a:r>
            <a:r>
              <a:rPr lang="en-US" altLang="zh-CN" dirty="0"/>
              <a:t>called</a:t>
            </a:r>
            <a:r>
              <a:rPr lang="zh-CN" altLang="en-US" dirty="0"/>
              <a:t> </a:t>
            </a:r>
            <a:r>
              <a:rPr lang="en-US" altLang="zh-CN" dirty="0"/>
              <a:t>distributed</a:t>
            </a:r>
            <a:r>
              <a:rPr lang="zh-CN" altLang="en-US" dirty="0"/>
              <a:t> </a:t>
            </a:r>
            <a:r>
              <a:rPr lang="en-US" altLang="zh-CN" dirty="0"/>
              <a:t>computing</a:t>
            </a:r>
            <a:r>
              <a:rPr lang="en-US" altLang="zh-CN" dirty="0" smtClean="0"/>
              <a:t>.</a:t>
            </a:r>
          </a:p>
          <a:p>
            <a:pPr lvl="1"/>
            <a:r>
              <a:rPr lang="en-US" altLang="zh-CN" dirty="0" smtClean="0"/>
              <a:t>In</a:t>
            </a:r>
            <a:r>
              <a:rPr lang="zh-CN" altLang="en-US" dirty="0" smtClean="0"/>
              <a:t> </a:t>
            </a:r>
            <a:r>
              <a:rPr lang="en-US" altLang="zh-CN" dirty="0" smtClean="0"/>
              <a:t>contrast,</a:t>
            </a:r>
            <a:r>
              <a:rPr lang="zh-CN" altLang="en-US" dirty="0" smtClean="0"/>
              <a:t> </a:t>
            </a:r>
            <a:r>
              <a:rPr lang="en-US" altLang="zh-CN" dirty="0" smtClean="0"/>
              <a:t>computation</a:t>
            </a:r>
            <a:r>
              <a:rPr lang="zh-CN" altLang="en-US" dirty="0" smtClean="0"/>
              <a:t> </a:t>
            </a:r>
            <a:r>
              <a:rPr lang="en-US" altLang="zh-CN" dirty="0" smtClean="0"/>
              <a:t>in</a:t>
            </a:r>
            <a:r>
              <a:rPr lang="zh-CN" altLang="en-US" dirty="0" smtClean="0"/>
              <a:t> </a:t>
            </a:r>
            <a:r>
              <a:rPr lang="en-US" altLang="zh-CN" dirty="0" smtClean="0"/>
              <a:t>one</a:t>
            </a:r>
            <a:r>
              <a:rPr lang="zh-CN" altLang="en-US" dirty="0" smtClean="0"/>
              <a:t> </a:t>
            </a:r>
            <a:r>
              <a:rPr lang="en-US" altLang="zh-CN" dirty="0" smtClean="0"/>
              <a:t>node</a:t>
            </a:r>
            <a:r>
              <a:rPr lang="zh-CN" altLang="en-US" dirty="0" smtClean="0"/>
              <a:t> </a:t>
            </a:r>
            <a:r>
              <a:rPr lang="en-US" altLang="zh-CN" dirty="0" smtClean="0">
                <a:solidFill>
                  <a:schemeClr val="tx1">
                    <a:lumMod val="50000"/>
                    <a:lumOff val="50000"/>
                  </a:schemeClr>
                </a:solidFill>
              </a:rPr>
              <a:t>(which</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has</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many</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processors)</a:t>
            </a:r>
            <a:r>
              <a:rPr lang="zh-CN" altLang="en-US" dirty="0" smtClean="0">
                <a:solidFill>
                  <a:schemeClr val="tx1">
                    <a:lumMod val="50000"/>
                    <a:lumOff val="50000"/>
                  </a:schemeClr>
                </a:solidFill>
              </a:rPr>
              <a:t> </a:t>
            </a:r>
            <a:r>
              <a:rPr lang="en-US" altLang="zh-CN" dirty="0" smtClean="0"/>
              <a:t>is</a:t>
            </a:r>
            <a:r>
              <a:rPr lang="zh-CN" altLang="en-US" dirty="0" smtClean="0"/>
              <a:t> </a:t>
            </a:r>
            <a:r>
              <a:rPr lang="en-US" altLang="zh-CN" dirty="0" smtClean="0"/>
              <a:t>not</a:t>
            </a:r>
            <a:r>
              <a:rPr lang="zh-CN" altLang="en-US" dirty="0" smtClean="0"/>
              <a:t> </a:t>
            </a:r>
            <a:r>
              <a:rPr lang="en-US" altLang="zh-CN" dirty="0" smtClean="0"/>
              <a:t>distributed</a:t>
            </a:r>
            <a:r>
              <a:rPr lang="zh-CN" altLang="en-US" dirty="0" smtClean="0"/>
              <a:t> </a:t>
            </a:r>
            <a:r>
              <a:rPr lang="en-US" altLang="zh-CN" dirty="0" smtClean="0"/>
              <a:t>computing.</a:t>
            </a:r>
            <a:endParaRPr lang="en-US" altLang="zh-CN" dirty="0"/>
          </a:p>
        </p:txBody>
      </p:sp>
      <p:sp>
        <p:nvSpPr>
          <p:cNvPr id="4" name="Title 1"/>
          <p:cNvSpPr txBox="1">
            <a:spLocks/>
          </p:cNvSpPr>
          <p:nvPr/>
        </p:nvSpPr>
        <p:spPr>
          <a:xfrm>
            <a:off x="0" y="7931"/>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Parallel</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Computing</a:t>
            </a:r>
            <a:r>
              <a:rPr lang="zh-CN" altLang="en-US" sz="3600" b="1" dirty="0" smtClean="0">
                <a:latin typeface="Lucida Bright" panose="02040602050505020304" pitchFamily="18" charset="0"/>
              </a:rPr>
              <a:t> </a:t>
            </a:r>
            <a:r>
              <a:rPr lang="en-US" altLang="zh-CN" sz="3600" b="1" dirty="0" err="1" smtClean="0">
                <a:latin typeface="Lucida Bright" panose="02040602050505020304" pitchFamily="18" charset="0"/>
              </a:rPr>
              <a:t>v.s</a:t>
            </a:r>
            <a:r>
              <a:rPr lang="en-US" altLang="zh-CN" sz="3600" b="1" dirty="0" smtClean="0">
                <a:latin typeface="Lucida Bright" panose="02040602050505020304" pitchFamily="18" charset="0"/>
              </a:rPr>
              <a:t>.</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Distributed</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Computing</a:t>
            </a:r>
            <a:endParaRPr lang="en-US" sz="3600" dirty="0"/>
          </a:p>
        </p:txBody>
      </p:sp>
      <p:sp>
        <p:nvSpPr>
          <p:cNvPr id="5" name="TextBox 4"/>
          <p:cNvSpPr txBox="1"/>
          <p:nvPr/>
        </p:nvSpPr>
        <p:spPr>
          <a:xfrm>
            <a:off x="990600" y="1160648"/>
            <a:ext cx="10210800" cy="523220"/>
          </a:xfrm>
          <a:prstGeom prst="rect">
            <a:avLst/>
          </a:prstGeom>
          <a:solidFill>
            <a:schemeClr val="bg2"/>
          </a:solidFill>
          <a:ln>
            <a:noFill/>
          </a:ln>
        </p:spPr>
        <p:txBody>
          <a:bodyPr wrap="square" rtlCol="0">
            <a:spAutoFit/>
          </a:bodyPr>
          <a:lstStyle/>
          <a:p>
            <a:r>
              <a:rPr lang="en-US" altLang="zh-CN" sz="2800" dirty="0"/>
              <a:t>Distributed</a:t>
            </a:r>
            <a:r>
              <a:rPr lang="zh-CN" altLang="en-US" sz="2800" dirty="0"/>
              <a:t> </a:t>
            </a:r>
            <a:r>
              <a:rPr lang="en-US" altLang="zh-CN" sz="2800" dirty="0"/>
              <a:t>computing</a:t>
            </a:r>
            <a:r>
              <a:rPr lang="zh-CN" altLang="en-US" sz="2800" dirty="0"/>
              <a:t> </a:t>
            </a:r>
            <a:r>
              <a:rPr lang="en-US" altLang="zh-CN" sz="2800" dirty="0"/>
              <a:t>is</a:t>
            </a:r>
            <a:r>
              <a:rPr lang="zh-CN" altLang="en-US" sz="2800" dirty="0"/>
              <a:t> </a:t>
            </a:r>
            <a:r>
              <a:rPr lang="en-US" altLang="zh-CN" sz="2800" dirty="0"/>
              <a:t>a</a:t>
            </a:r>
            <a:r>
              <a:rPr lang="zh-CN" altLang="en-US" sz="2800" dirty="0"/>
              <a:t> </a:t>
            </a:r>
            <a:r>
              <a:rPr lang="en-US" altLang="zh-CN" sz="2800" dirty="0"/>
              <a:t>kind</a:t>
            </a:r>
            <a:r>
              <a:rPr lang="zh-CN" altLang="en-US" sz="2800" dirty="0"/>
              <a:t> </a:t>
            </a:r>
            <a:r>
              <a:rPr lang="en-US" altLang="zh-CN" sz="2800" dirty="0"/>
              <a:t>of</a:t>
            </a:r>
            <a:r>
              <a:rPr lang="zh-CN" altLang="en-US" sz="2800" dirty="0"/>
              <a:t> </a:t>
            </a:r>
            <a:r>
              <a:rPr lang="en-US" altLang="zh-CN" sz="2800" dirty="0"/>
              <a:t>parallel</a:t>
            </a:r>
            <a:r>
              <a:rPr lang="zh-CN" altLang="en-US" sz="2800" dirty="0"/>
              <a:t> </a:t>
            </a:r>
            <a:r>
              <a:rPr lang="en-US" altLang="zh-CN" sz="2800" dirty="0"/>
              <a:t>computing.</a:t>
            </a:r>
          </a:p>
        </p:txBody>
      </p:sp>
      <p:sp>
        <p:nvSpPr>
          <p:cNvPr id="6" name="TextBox 5"/>
          <p:cNvSpPr txBox="1"/>
          <p:nvPr/>
        </p:nvSpPr>
        <p:spPr>
          <a:xfrm>
            <a:off x="990600" y="1923349"/>
            <a:ext cx="10210800" cy="523220"/>
          </a:xfrm>
          <a:prstGeom prst="rect">
            <a:avLst/>
          </a:prstGeom>
          <a:solidFill>
            <a:schemeClr val="accent4">
              <a:lumMod val="20000"/>
              <a:lumOff val="80000"/>
            </a:schemeClr>
          </a:solidFill>
          <a:ln>
            <a:noFill/>
          </a:ln>
        </p:spPr>
        <p:txBody>
          <a:bodyPr wrap="square" rtlCol="0">
            <a:spAutoFit/>
          </a:bodyPr>
          <a:lstStyle/>
          <a:p>
            <a:r>
              <a:rPr lang="en-US" altLang="zh-CN" sz="2800" b="1" dirty="0" smtClean="0"/>
              <a:t>Question:</a:t>
            </a:r>
            <a:r>
              <a:rPr lang="zh-CN" altLang="en-US" sz="2800" b="1" dirty="0" smtClean="0"/>
              <a:t> </a:t>
            </a:r>
            <a:r>
              <a:rPr lang="en-US" altLang="zh-CN" sz="2800" dirty="0" smtClean="0"/>
              <a:t>What</a:t>
            </a:r>
            <a:r>
              <a:rPr lang="zh-CN" altLang="en-US" sz="2800" dirty="0" smtClean="0"/>
              <a:t> </a:t>
            </a:r>
            <a:r>
              <a:rPr lang="en-US" altLang="zh-CN" sz="2800" dirty="0" smtClean="0"/>
              <a:t>is</a:t>
            </a:r>
            <a:r>
              <a:rPr lang="zh-CN" altLang="en-US" sz="2800" dirty="0" smtClean="0"/>
              <a:t> </a:t>
            </a:r>
            <a:r>
              <a:rPr lang="en-US" altLang="zh-CN" sz="2800" dirty="0" smtClean="0"/>
              <a:t>the</a:t>
            </a:r>
            <a:r>
              <a:rPr lang="zh-CN" altLang="en-US" sz="2800" dirty="0" smtClean="0"/>
              <a:t> </a:t>
            </a:r>
            <a:r>
              <a:rPr lang="en-US" altLang="zh-CN" sz="2800" dirty="0" smtClean="0"/>
              <a:t>difference?</a:t>
            </a:r>
            <a:endParaRPr lang="en-US" altLang="zh-CN" sz="2800" dirty="0"/>
          </a:p>
        </p:txBody>
      </p:sp>
    </p:spTree>
    <p:extLst>
      <p:ext uri="{BB962C8B-B14F-4D97-AF65-F5344CB8AC3E}">
        <p14:creationId xmlns:p14="http://schemas.microsoft.com/office/powerpoint/2010/main" val="212134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1000"/>
                                        <p:tgtEl>
                                          <p:spTgt spid="3">
                                            <p:txEl>
                                              <p:pRg st="1" end="1"/>
                                            </p:txEl>
                                          </p:spTgt>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dissolve">
                                      <p:cBhvr>
                                        <p:cTn id="11" dur="10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1000"/>
                                        <p:tgtEl>
                                          <p:spTgt spid="3">
                                            <p:txEl>
                                              <p:pRg st="3" end="3"/>
                                            </p:txEl>
                                          </p:spTgt>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10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dissolve">
                                      <p:cBhvr>
                                        <p:cTn id="25"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244725"/>
            <a:ext cx="11823700" cy="1325563"/>
          </a:xfrm>
        </p:spPr>
        <p:txBody>
          <a:bodyPr>
            <a:normAutofit/>
          </a:bodyPr>
          <a:lstStyle/>
          <a:p>
            <a:pPr algn="ctr"/>
            <a:r>
              <a:rPr lang="en-US" altLang="zh-CN" sz="3600" b="1" dirty="0" smtClean="0">
                <a:latin typeface="Lucida Bright" panose="02040602050505020304" pitchFamily="18" charset="0"/>
              </a:rPr>
              <a:t>Thank</a:t>
            </a:r>
            <a:r>
              <a:rPr lang="zh-CN" altLang="en-US" sz="3600" b="1" dirty="0" smtClean="0">
                <a:latin typeface="Lucida Bright" panose="02040602050505020304" pitchFamily="18" charset="0"/>
              </a:rPr>
              <a:t> </a:t>
            </a:r>
            <a:r>
              <a:rPr lang="en-US" altLang="zh-CN" sz="3600" b="1" dirty="0">
                <a:latin typeface="Lucida Bright" panose="02040602050505020304" pitchFamily="18" charset="0"/>
              </a:rPr>
              <a:t>Y</a:t>
            </a:r>
            <a:r>
              <a:rPr lang="en-US" altLang="zh-CN" sz="3600" b="1" dirty="0" smtClean="0">
                <a:latin typeface="Lucida Bright" panose="02040602050505020304" pitchFamily="18" charset="0"/>
              </a:rPr>
              <a:t>ou!</a:t>
            </a:r>
            <a:endParaRPr lang="en-US" sz="4000" dirty="0">
              <a:solidFill>
                <a:schemeClr val="tx1">
                  <a:lumMod val="50000"/>
                  <a:lumOff val="50000"/>
                </a:schemeClr>
              </a:solidFill>
            </a:endParaRPr>
          </a:p>
        </p:txBody>
      </p:sp>
      <p:sp>
        <p:nvSpPr>
          <p:cNvPr id="3" name="Rectangle 2"/>
          <p:cNvSpPr/>
          <p:nvPr/>
        </p:nvSpPr>
        <p:spPr>
          <a:xfrm>
            <a:off x="3911143" y="6457890"/>
            <a:ext cx="4493538" cy="400110"/>
          </a:xfrm>
          <a:prstGeom prst="rect">
            <a:avLst/>
          </a:prstGeom>
        </p:spPr>
        <p:txBody>
          <a:bodyPr wrap="none">
            <a:spAutoFit/>
          </a:bodyPr>
          <a:lstStyle/>
          <a:p>
            <a:r>
              <a:rPr lang="en-US" sz="2000" dirty="0">
                <a:solidFill>
                  <a:schemeClr val="tx1">
                    <a:lumMod val="50000"/>
                    <a:lumOff val="50000"/>
                  </a:schemeClr>
                </a:solidFill>
                <a:latin typeface="Courier New" charset="0"/>
                <a:ea typeface="Courier New" charset="0"/>
                <a:cs typeface="Courier New" charset="0"/>
              </a:rPr>
              <a:t>http://wangshusen.github.io/</a:t>
            </a:r>
            <a:endParaRPr lang="en-US" sz="2000" b="1" dirty="0">
              <a:solidFill>
                <a:schemeClr val="tx1">
                  <a:lumMod val="50000"/>
                  <a:lumOff val="5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185576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The</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Parameter</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Server</a:t>
            </a:r>
            <a:endParaRPr lang="en-US" sz="3600" dirty="0"/>
          </a:p>
        </p:txBody>
      </p:sp>
      <p:sp>
        <p:nvSpPr>
          <p:cNvPr id="7" name="Content Placeholder 2"/>
          <p:cNvSpPr txBox="1">
            <a:spLocks/>
          </p:cNvSpPr>
          <p:nvPr/>
        </p:nvSpPr>
        <p:spPr>
          <a:xfrm>
            <a:off x="770627" y="5145089"/>
            <a:ext cx="10814154" cy="1298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sz="2000" b="1" dirty="0" smtClean="0"/>
              <a:t>Reference</a:t>
            </a:r>
            <a:endParaRPr lang="en-US" sz="1800" dirty="0" smtClean="0"/>
          </a:p>
          <a:p>
            <a:pPr marL="342900" indent="-342900">
              <a:buFont typeface="+mj-lt"/>
              <a:buAutoNum type="arabicPeriod"/>
            </a:pPr>
            <a:r>
              <a:rPr lang="en-US" altLang="zh-CN" sz="1800" dirty="0"/>
              <a:t>Li</a:t>
            </a:r>
            <a:r>
              <a:rPr lang="en-US" sz="1800" dirty="0"/>
              <a:t> and others: </a:t>
            </a:r>
            <a:r>
              <a:rPr lang="en-US" sz="1800" dirty="0">
                <a:solidFill>
                  <a:schemeClr val="accent5">
                    <a:lumMod val="75000"/>
                  </a:schemeClr>
                </a:solidFill>
              </a:rPr>
              <a:t>Scaling </a:t>
            </a:r>
            <a:r>
              <a:rPr lang="en-US" altLang="zh-CN" sz="1800" dirty="0">
                <a:solidFill>
                  <a:schemeClr val="accent5">
                    <a:lumMod val="75000"/>
                  </a:schemeClr>
                </a:solidFill>
              </a:rPr>
              <a:t>d</a:t>
            </a:r>
            <a:r>
              <a:rPr lang="en-US" sz="1800" dirty="0">
                <a:solidFill>
                  <a:schemeClr val="accent5">
                    <a:lumMod val="75000"/>
                  </a:schemeClr>
                </a:solidFill>
              </a:rPr>
              <a:t>istributed </a:t>
            </a:r>
            <a:r>
              <a:rPr lang="en-US" altLang="zh-CN" sz="1800" dirty="0">
                <a:solidFill>
                  <a:schemeClr val="accent5">
                    <a:lumMod val="75000"/>
                  </a:schemeClr>
                </a:solidFill>
              </a:rPr>
              <a:t>m</a:t>
            </a:r>
            <a:r>
              <a:rPr lang="en-US" sz="1800" dirty="0">
                <a:solidFill>
                  <a:schemeClr val="accent5">
                    <a:lumMod val="75000"/>
                  </a:schemeClr>
                </a:solidFill>
              </a:rPr>
              <a:t>achine </a:t>
            </a:r>
            <a:r>
              <a:rPr lang="en-US" altLang="zh-CN" sz="1800" dirty="0">
                <a:solidFill>
                  <a:schemeClr val="accent5">
                    <a:lumMod val="75000"/>
                  </a:schemeClr>
                </a:solidFill>
              </a:rPr>
              <a:t>l</a:t>
            </a:r>
            <a:r>
              <a:rPr lang="en-US" sz="1800" dirty="0">
                <a:solidFill>
                  <a:schemeClr val="accent5">
                    <a:lumMod val="75000"/>
                  </a:schemeClr>
                </a:solidFill>
              </a:rPr>
              <a:t>earning with the </a:t>
            </a:r>
            <a:r>
              <a:rPr lang="en-US" altLang="zh-CN" sz="1800" dirty="0">
                <a:solidFill>
                  <a:schemeClr val="accent5">
                    <a:lumMod val="75000"/>
                  </a:schemeClr>
                </a:solidFill>
              </a:rPr>
              <a:t>p</a:t>
            </a:r>
            <a:r>
              <a:rPr lang="en-US" sz="1800" dirty="0">
                <a:solidFill>
                  <a:schemeClr val="accent5">
                    <a:lumMod val="75000"/>
                  </a:schemeClr>
                </a:solidFill>
              </a:rPr>
              <a:t>arameter </a:t>
            </a:r>
            <a:r>
              <a:rPr lang="en-US" altLang="zh-CN" sz="1800" dirty="0">
                <a:solidFill>
                  <a:schemeClr val="accent5">
                    <a:lumMod val="75000"/>
                  </a:schemeClr>
                </a:solidFill>
              </a:rPr>
              <a:t>s</a:t>
            </a:r>
            <a:r>
              <a:rPr lang="en-US" sz="1800" dirty="0">
                <a:solidFill>
                  <a:schemeClr val="accent5">
                    <a:lumMod val="75000"/>
                  </a:schemeClr>
                </a:solidFill>
              </a:rPr>
              <a:t>erver.</a:t>
            </a:r>
            <a:r>
              <a:rPr lang="en-US" sz="1800" dirty="0"/>
              <a:t> In </a:t>
            </a:r>
            <a:r>
              <a:rPr lang="en-US" altLang="zh-CN" sz="1800" i="1" dirty="0"/>
              <a:t>OSDI</a:t>
            </a:r>
            <a:r>
              <a:rPr lang="en-US" sz="1800" dirty="0"/>
              <a:t>, 20</a:t>
            </a:r>
            <a:r>
              <a:rPr lang="en-US" altLang="zh-CN" sz="1800" dirty="0"/>
              <a:t>14</a:t>
            </a:r>
            <a:r>
              <a:rPr lang="en-US" sz="1800" dirty="0" smtClean="0"/>
              <a:t>.</a:t>
            </a:r>
          </a:p>
        </p:txBody>
      </p:sp>
      <p:sp>
        <p:nvSpPr>
          <p:cNvPr id="2" name="Content Placeholder 1"/>
          <p:cNvSpPr>
            <a:spLocks noGrp="1"/>
          </p:cNvSpPr>
          <p:nvPr>
            <p:ph idx="1"/>
          </p:nvPr>
        </p:nvSpPr>
        <p:spPr>
          <a:xfrm>
            <a:off x="607218" y="1476369"/>
            <a:ext cx="10977563" cy="3095631"/>
          </a:xfrm>
        </p:spPr>
        <p:txBody>
          <a:bodyPr/>
          <a:lstStyle/>
          <a:p>
            <a:r>
              <a:rPr lang="en-US" altLang="zh-CN" dirty="0" smtClean="0"/>
              <a:t>The</a:t>
            </a:r>
            <a:r>
              <a:rPr lang="zh-CN" altLang="en-US" dirty="0" smtClean="0"/>
              <a:t> </a:t>
            </a:r>
            <a:r>
              <a:rPr lang="en-US" altLang="zh-CN" dirty="0" smtClean="0"/>
              <a:t>parameter</a:t>
            </a:r>
            <a:r>
              <a:rPr lang="zh-CN" altLang="en-US" dirty="0" smtClean="0"/>
              <a:t> </a:t>
            </a:r>
            <a:r>
              <a:rPr lang="en-US" altLang="zh-CN" dirty="0" smtClean="0"/>
              <a:t>server</a:t>
            </a:r>
            <a:r>
              <a:rPr lang="zh-CN" altLang="en-US" dirty="0" smtClean="0"/>
              <a:t> </a:t>
            </a:r>
            <a:r>
              <a:rPr lang="en-US" altLang="zh-CN" dirty="0" smtClean="0"/>
              <a:t>was</a:t>
            </a:r>
            <a:r>
              <a:rPr lang="zh-CN" altLang="en-US" dirty="0" smtClean="0"/>
              <a:t> </a:t>
            </a:r>
            <a:r>
              <a:rPr lang="en-US" altLang="zh-CN" dirty="0" smtClean="0"/>
              <a:t>proposed</a:t>
            </a:r>
            <a:r>
              <a:rPr lang="zh-CN" altLang="en-US" dirty="0" smtClean="0"/>
              <a:t> </a:t>
            </a:r>
            <a:r>
              <a:rPr lang="en-US" altLang="zh-CN" dirty="0" smtClean="0"/>
              <a:t>by</a:t>
            </a:r>
            <a:r>
              <a:rPr lang="zh-CN" altLang="en-US" dirty="0" smtClean="0"/>
              <a:t> </a:t>
            </a:r>
            <a:r>
              <a:rPr lang="en-US" altLang="zh-CN" dirty="0" smtClean="0"/>
              <a:t>[</a:t>
            </a:r>
            <a:r>
              <a:rPr lang="en-US" altLang="zh-CN" dirty="0" smtClean="0">
                <a:solidFill>
                  <a:schemeClr val="accent5"/>
                </a:solidFill>
              </a:rPr>
              <a:t>1</a:t>
            </a:r>
            <a:r>
              <a:rPr lang="en-US" altLang="zh-CN" dirty="0" smtClean="0"/>
              <a:t>]</a:t>
            </a:r>
            <a:r>
              <a:rPr lang="zh-CN" altLang="en-US" dirty="0" smtClean="0"/>
              <a:t> </a:t>
            </a:r>
            <a:r>
              <a:rPr lang="en-US" altLang="zh-CN" dirty="0" smtClean="0"/>
              <a:t>for</a:t>
            </a:r>
            <a:r>
              <a:rPr lang="zh-CN" altLang="en-US" dirty="0" smtClean="0"/>
              <a:t> </a:t>
            </a:r>
            <a:r>
              <a:rPr lang="en-US" altLang="zh-CN" dirty="0" smtClean="0"/>
              <a:t>scalable</a:t>
            </a:r>
            <a:r>
              <a:rPr lang="zh-CN" altLang="en-US" dirty="0" smtClean="0"/>
              <a:t> </a:t>
            </a:r>
            <a:r>
              <a:rPr lang="en-US" altLang="zh-CN" dirty="0" smtClean="0"/>
              <a:t>machine</a:t>
            </a:r>
            <a:r>
              <a:rPr lang="zh-CN" altLang="en-US" dirty="0" smtClean="0"/>
              <a:t> </a:t>
            </a:r>
            <a:r>
              <a:rPr lang="en-US" altLang="zh-CN" dirty="0" smtClean="0"/>
              <a:t>learning.</a:t>
            </a:r>
          </a:p>
          <a:p>
            <a:r>
              <a:rPr lang="en-US" altLang="zh-CN" b="1" dirty="0" smtClean="0"/>
              <a:t>Characters:</a:t>
            </a:r>
            <a:r>
              <a:rPr lang="zh-CN" altLang="en-US" b="1" dirty="0" smtClean="0"/>
              <a:t> </a:t>
            </a:r>
            <a:r>
              <a:rPr lang="en-US" altLang="zh-CN" dirty="0" smtClean="0"/>
              <a:t>client-server</a:t>
            </a:r>
            <a:r>
              <a:rPr lang="zh-CN" altLang="en-US" dirty="0" smtClean="0"/>
              <a:t> </a:t>
            </a:r>
            <a:r>
              <a:rPr lang="en-US" altLang="zh-CN" dirty="0" smtClean="0"/>
              <a:t>architecture,</a:t>
            </a:r>
            <a:r>
              <a:rPr lang="zh-CN" altLang="en-US" dirty="0" smtClean="0"/>
              <a:t> </a:t>
            </a:r>
            <a:r>
              <a:rPr lang="en-US" altLang="zh-CN" dirty="0" smtClean="0"/>
              <a:t>message-passing</a:t>
            </a:r>
            <a:r>
              <a:rPr lang="zh-CN" altLang="en-US" dirty="0" smtClean="0"/>
              <a:t> </a:t>
            </a:r>
            <a:r>
              <a:rPr lang="en-US" altLang="zh-CN" dirty="0" smtClean="0"/>
              <a:t>communication,</a:t>
            </a:r>
            <a:r>
              <a:rPr lang="zh-CN" altLang="en-US" dirty="0" smtClean="0"/>
              <a:t> </a:t>
            </a:r>
            <a:r>
              <a:rPr lang="en-US" altLang="zh-CN" dirty="0" smtClean="0"/>
              <a:t>and</a:t>
            </a:r>
            <a:r>
              <a:rPr lang="zh-CN" altLang="en-US" dirty="0" smtClean="0"/>
              <a:t> </a:t>
            </a:r>
            <a:r>
              <a:rPr lang="en-US" altLang="zh-CN" dirty="0" smtClean="0">
                <a:solidFill>
                  <a:srgbClr val="C00000"/>
                </a:solidFill>
              </a:rPr>
              <a:t>asynchronous</a:t>
            </a:r>
            <a:r>
              <a:rPr lang="en-US" altLang="zh-CN" dirty="0" smtClean="0"/>
              <a:t>.</a:t>
            </a:r>
          </a:p>
          <a:p>
            <a:r>
              <a:rPr lang="en-US" altLang="zh-CN" dirty="0" smtClean="0"/>
              <a:t>(Note</a:t>
            </a:r>
            <a:r>
              <a:rPr lang="zh-CN" altLang="en-US" dirty="0" smtClean="0"/>
              <a:t> </a:t>
            </a:r>
            <a:r>
              <a:rPr lang="en-US" altLang="zh-CN" dirty="0" smtClean="0"/>
              <a:t>that</a:t>
            </a:r>
            <a:r>
              <a:rPr lang="zh-CN" altLang="en-US" dirty="0" smtClean="0"/>
              <a:t> </a:t>
            </a:r>
            <a:r>
              <a:rPr lang="en-US" altLang="zh-CN" dirty="0" smtClean="0"/>
              <a:t>MapReduce</a:t>
            </a:r>
            <a:r>
              <a:rPr lang="zh-CN" altLang="en-US" dirty="0" smtClean="0"/>
              <a:t> </a:t>
            </a:r>
            <a:r>
              <a:rPr lang="en-US" altLang="zh-CN" dirty="0" smtClean="0"/>
              <a:t>is</a:t>
            </a:r>
            <a:r>
              <a:rPr lang="zh-CN" altLang="en-US" dirty="0" smtClean="0"/>
              <a:t> </a:t>
            </a:r>
            <a:r>
              <a:rPr lang="en-US" altLang="zh-CN" dirty="0" smtClean="0">
                <a:solidFill>
                  <a:srgbClr val="C00000"/>
                </a:solidFill>
              </a:rPr>
              <a:t>bulk</a:t>
            </a:r>
            <a:r>
              <a:rPr lang="zh-CN" altLang="en-US" dirty="0" smtClean="0">
                <a:solidFill>
                  <a:srgbClr val="C00000"/>
                </a:solidFill>
              </a:rPr>
              <a:t> </a:t>
            </a:r>
            <a:r>
              <a:rPr lang="en-US" altLang="zh-CN" dirty="0" smtClean="0">
                <a:solidFill>
                  <a:srgbClr val="C00000"/>
                </a:solidFill>
              </a:rPr>
              <a:t>synchronous</a:t>
            </a:r>
            <a:r>
              <a:rPr lang="en-US" altLang="zh-CN" dirty="0" smtClean="0"/>
              <a:t>.)</a:t>
            </a:r>
          </a:p>
        </p:txBody>
      </p:sp>
    </p:spTree>
    <p:extLst>
      <p:ext uri="{BB962C8B-B14F-4D97-AF65-F5344CB8AC3E}">
        <p14:creationId xmlns:p14="http://schemas.microsoft.com/office/powerpoint/2010/main" val="146946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750"/>
                                        <p:tgtEl>
                                          <p:spTgt spid="2">
                                            <p:txEl>
                                              <p:pRg st="0" end="0"/>
                                            </p:txEl>
                                          </p:spTgt>
                                        </p:tgtEl>
                                      </p:cBhvr>
                                    </p:animEffect>
                                  </p:childTnLst>
                                </p:cTn>
                              </p:par>
                            </p:childTnLst>
                          </p:cTn>
                        </p:par>
                        <p:par>
                          <p:cTn id="8" fill="hold">
                            <p:stCondLst>
                              <p:cond delay="750"/>
                            </p:stCondLst>
                            <p:childTnLst>
                              <p:par>
                                <p:cTn id="9" presetID="9" presetClass="entr" presetSubtype="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dissolve">
                                      <p:cBhvr>
                                        <p:cTn id="11" dur="750"/>
                                        <p:tgtEl>
                                          <p:spTgt spid="7">
                                            <p:txEl>
                                              <p:pRg st="0" end="0"/>
                                            </p:txEl>
                                          </p:spTgt>
                                        </p:tgtEl>
                                      </p:cBhvr>
                                    </p:animEffect>
                                  </p:childTnLst>
                                </p:cTn>
                              </p:par>
                            </p:childTnLst>
                          </p:cTn>
                        </p:par>
                        <p:par>
                          <p:cTn id="12" fill="hold">
                            <p:stCondLst>
                              <p:cond delay="1500"/>
                            </p:stCondLst>
                            <p:childTnLst>
                              <p:par>
                                <p:cTn id="13" presetID="9" presetClass="entr" presetSubtype="0" fill="hold"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dissolve">
                                      <p:cBhvr>
                                        <p:cTn id="15" dur="75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dissolve">
                                      <p:cBhvr>
                                        <p:cTn id="20" dur="750"/>
                                        <p:tgtEl>
                                          <p:spTgt spid="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dissolve">
                                      <p:cBhvr>
                                        <p:cTn id="25" dur="7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The</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Parameter</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Server</a:t>
            </a:r>
            <a:endParaRPr lang="en-US" sz="3600" dirty="0"/>
          </a:p>
        </p:txBody>
      </p:sp>
      <p:sp>
        <p:nvSpPr>
          <p:cNvPr id="7" name="Content Placeholder 2"/>
          <p:cNvSpPr txBox="1">
            <a:spLocks/>
          </p:cNvSpPr>
          <p:nvPr/>
        </p:nvSpPr>
        <p:spPr>
          <a:xfrm>
            <a:off x="770627" y="5145089"/>
            <a:ext cx="10814154" cy="1298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sz="2000" b="1" dirty="0" smtClean="0"/>
              <a:t>Reference</a:t>
            </a:r>
            <a:endParaRPr lang="en-US" sz="1800" dirty="0" smtClean="0"/>
          </a:p>
          <a:p>
            <a:pPr marL="342900" indent="-342900">
              <a:buFont typeface="+mj-lt"/>
              <a:buAutoNum type="arabicPeriod"/>
            </a:pPr>
            <a:r>
              <a:rPr lang="en-US" altLang="zh-CN" sz="1800" dirty="0"/>
              <a:t>Li</a:t>
            </a:r>
            <a:r>
              <a:rPr lang="en-US" sz="1800" dirty="0"/>
              <a:t> and others: </a:t>
            </a:r>
            <a:r>
              <a:rPr lang="en-US" sz="1800" dirty="0">
                <a:solidFill>
                  <a:schemeClr val="accent5">
                    <a:lumMod val="75000"/>
                  </a:schemeClr>
                </a:solidFill>
              </a:rPr>
              <a:t>Scaling </a:t>
            </a:r>
            <a:r>
              <a:rPr lang="en-US" altLang="zh-CN" sz="1800" dirty="0">
                <a:solidFill>
                  <a:schemeClr val="accent5">
                    <a:lumMod val="75000"/>
                  </a:schemeClr>
                </a:solidFill>
              </a:rPr>
              <a:t>d</a:t>
            </a:r>
            <a:r>
              <a:rPr lang="en-US" sz="1800" dirty="0">
                <a:solidFill>
                  <a:schemeClr val="accent5">
                    <a:lumMod val="75000"/>
                  </a:schemeClr>
                </a:solidFill>
              </a:rPr>
              <a:t>istributed </a:t>
            </a:r>
            <a:r>
              <a:rPr lang="en-US" altLang="zh-CN" sz="1800" dirty="0">
                <a:solidFill>
                  <a:schemeClr val="accent5">
                    <a:lumMod val="75000"/>
                  </a:schemeClr>
                </a:solidFill>
              </a:rPr>
              <a:t>m</a:t>
            </a:r>
            <a:r>
              <a:rPr lang="en-US" sz="1800" dirty="0">
                <a:solidFill>
                  <a:schemeClr val="accent5">
                    <a:lumMod val="75000"/>
                  </a:schemeClr>
                </a:solidFill>
              </a:rPr>
              <a:t>achine </a:t>
            </a:r>
            <a:r>
              <a:rPr lang="en-US" altLang="zh-CN" sz="1800" dirty="0">
                <a:solidFill>
                  <a:schemeClr val="accent5">
                    <a:lumMod val="75000"/>
                  </a:schemeClr>
                </a:solidFill>
              </a:rPr>
              <a:t>l</a:t>
            </a:r>
            <a:r>
              <a:rPr lang="en-US" sz="1800" dirty="0">
                <a:solidFill>
                  <a:schemeClr val="accent5">
                    <a:lumMod val="75000"/>
                  </a:schemeClr>
                </a:solidFill>
              </a:rPr>
              <a:t>earning with the </a:t>
            </a:r>
            <a:r>
              <a:rPr lang="en-US" altLang="zh-CN" sz="1800" dirty="0">
                <a:solidFill>
                  <a:schemeClr val="accent5">
                    <a:lumMod val="75000"/>
                  </a:schemeClr>
                </a:solidFill>
              </a:rPr>
              <a:t>p</a:t>
            </a:r>
            <a:r>
              <a:rPr lang="en-US" sz="1800" dirty="0">
                <a:solidFill>
                  <a:schemeClr val="accent5">
                    <a:lumMod val="75000"/>
                  </a:schemeClr>
                </a:solidFill>
              </a:rPr>
              <a:t>arameter </a:t>
            </a:r>
            <a:r>
              <a:rPr lang="en-US" altLang="zh-CN" sz="1800" dirty="0">
                <a:solidFill>
                  <a:schemeClr val="accent5">
                    <a:lumMod val="75000"/>
                  </a:schemeClr>
                </a:solidFill>
              </a:rPr>
              <a:t>s</a:t>
            </a:r>
            <a:r>
              <a:rPr lang="en-US" sz="1800" dirty="0">
                <a:solidFill>
                  <a:schemeClr val="accent5">
                    <a:lumMod val="75000"/>
                  </a:schemeClr>
                </a:solidFill>
              </a:rPr>
              <a:t>erver.</a:t>
            </a:r>
            <a:r>
              <a:rPr lang="en-US" sz="1800" dirty="0"/>
              <a:t> In </a:t>
            </a:r>
            <a:r>
              <a:rPr lang="en-US" altLang="zh-CN" sz="1800" i="1" dirty="0"/>
              <a:t>OSDI</a:t>
            </a:r>
            <a:r>
              <a:rPr lang="en-US" sz="1800" dirty="0"/>
              <a:t>, 20</a:t>
            </a:r>
            <a:r>
              <a:rPr lang="en-US" altLang="zh-CN" sz="1800" dirty="0"/>
              <a:t>14</a:t>
            </a:r>
            <a:r>
              <a:rPr lang="en-US" sz="1800" dirty="0" smtClean="0"/>
              <a:t>.</a:t>
            </a:r>
          </a:p>
          <a:p>
            <a:pPr marL="342900" indent="-342900">
              <a:buFont typeface="+mj-lt"/>
              <a:buAutoNum type="arabicPeriod"/>
            </a:pPr>
            <a:r>
              <a:rPr lang="en-US" sz="1800" dirty="0" smtClean="0"/>
              <a:t>Moritz</a:t>
            </a:r>
            <a:r>
              <a:rPr lang="zh-CN" altLang="en-US" sz="1800" dirty="0" smtClean="0"/>
              <a:t> </a:t>
            </a:r>
            <a:r>
              <a:rPr lang="en-US" altLang="zh-CN" sz="1800" dirty="0" smtClean="0"/>
              <a:t>and</a:t>
            </a:r>
            <a:r>
              <a:rPr lang="zh-CN" altLang="en-US" sz="1800" dirty="0" smtClean="0"/>
              <a:t> </a:t>
            </a:r>
            <a:r>
              <a:rPr lang="en-US" altLang="zh-CN" sz="1800" dirty="0" smtClean="0"/>
              <a:t>others:</a:t>
            </a:r>
            <a:r>
              <a:rPr lang="zh-CN" altLang="en-US" sz="1800" dirty="0" smtClean="0"/>
              <a:t> </a:t>
            </a:r>
            <a:r>
              <a:rPr lang="en-US" sz="1800" dirty="0" smtClean="0">
                <a:solidFill>
                  <a:schemeClr val="accent5">
                    <a:lumMod val="75000"/>
                  </a:schemeClr>
                </a:solidFill>
              </a:rPr>
              <a:t>Ray</a:t>
            </a:r>
            <a:r>
              <a:rPr lang="en-US" sz="1800" dirty="0">
                <a:solidFill>
                  <a:schemeClr val="accent5">
                    <a:lumMod val="75000"/>
                  </a:schemeClr>
                </a:solidFill>
              </a:rPr>
              <a:t>: A distributed framework for emerging </a:t>
            </a:r>
            <a:r>
              <a:rPr lang="en-US" altLang="zh-CN" sz="1800" dirty="0" smtClean="0">
                <a:solidFill>
                  <a:schemeClr val="accent5">
                    <a:lumMod val="75000"/>
                  </a:schemeClr>
                </a:solidFill>
              </a:rPr>
              <a:t>AI</a:t>
            </a:r>
            <a:r>
              <a:rPr lang="zh-CN" altLang="en-US" sz="1800" dirty="0" smtClean="0">
                <a:solidFill>
                  <a:schemeClr val="accent5">
                    <a:lumMod val="75000"/>
                  </a:schemeClr>
                </a:solidFill>
              </a:rPr>
              <a:t> </a:t>
            </a:r>
            <a:r>
              <a:rPr lang="en-US" sz="1800" dirty="0" smtClean="0">
                <a:solidFill>
                  <a:schemeClr val="accent5">
                    <a:lumMod val="75000"/>
                  </a:schemeClr>
                </a:solidFill>
              </a:rPr>
              <a:t>applications</a:t>
            </a:r>
            <a:r>
              <a:rPr lang="en-US" altLang="zh-CN" sz="1800" dirty="0" smtClean="0">
                <a:solidFill>
                  <a:schemeClr val="accent5">
                    <a:lumMod val="75000"/>
                  </a:schemeClr>
                </a:solidFill>
              </a:rPr>
              <a:t>.</a:t>
            </a:r>
            <a:r>
              <a:rPr lang="zh-CN" altLang="en-US" sz="1800" dirty="0" smtClean="0">
                <a:solidFill>
                  <a:schemeClr val="accent5"/>
                </a:solidFill>
              </a:rPr>
              <a:t> </a:t>
            </a:r>
            <a:r>
              <a:rPr lang="en-US" altLang="zh-CN" sz="1800" dirty="0" smtClean="0"/>
              <a:t>In</a:t>
            </a:r>
            <a:r>
              <a:rPr lang="zh-CN" altLang="en-US" sz="1800" dirty="0" smtClean="0"/>
              <a:t> </a:t>
            </a:r>
            <a:r>
              <a:rPr lang="en-US" altLang="zh-CN" sz="1800" i="1" dirty="0" smtClean="0"/>
              <a:t>OSDI</a:t>
            </a:r>
            <a:r>
              <a:rPr lang="en-US" altLang="zh-CN" sz="1800" dirty="0" smtClean="0"/>
              <a:t>,</a:t>
            </a:r>
            <a:r>
              <a:rPr lang="en-US" sz="1800" dirty="0" smtClean="0"/>
              <a:t> </a:t>
            </a:r>
            <a:r>
              <a:rPr lang="en-US" sz="1800" dirty="0"/>
              <a:t>2018.</a:t>
            </a:r>
          </a:p>
        </p:txBody>
      </p:sp>
      <p:sp>
        <p:nvSpPr>
          <p:cNvPr id="2" name="Content Placeholder 1"/>
          <p:cNvSpPr>
            <a:spLocks noGrp="1"/>
          </p:cNvSpPr>
          <p:nvPr>
            <p:ph idx="1"/>
          </p:nvPr>
        </p:nvSpPr>
        <p:spPr>
          <a:xfrm>
            <a:off x="607218" y="1476369"/>
            <a:ext cx="10977563" cy="3095631"/>
          </a:xfrm>
        </p:spPr>
        <p:txBody>
          <a:bodyPr/>
          <a:lstStyle/>
          <a:p>
            <a:r>
              <a:rPr lang="en-US" altLang="zh-CN" dirty="0" smtClean="0"/>
              <a:t>The</a:t>
            </a:r>
            <a:r>
              <a:rPr lang="zh-CN" altLang="en-US" dirty="0" smtClean="0"/>
              <a:t> </a:t>
            </a:r>
            <a:r>
              <a:rPr lang="en-US" altLang="zh-CN" dirty="0" smtClean="0"/>
              <a:t>parameter</a:t>
            </a:r>
            <a:r>
              <a:rPr lang="zh-CN" altLang="en-US" dirty="0" smtClean="0"/>
              <a:t> </a:t>
            </a:r>
            <a:r>
              <a:rPr lang="en-US" altLang="zh-CN" dirty="0" smtClean="0"/>
              <a:t>server</a:t>
            </a:r>
            <a:r>
              <a:rPr lang="zh-CN" altLang="en-US" dirty="0" smtClean="0"/>
              <a:t> </a:t>
            </a:r>
            <a:r>
              <a:rPr lang="en-US" altLang="zh-CN" dirty="0" smtClean="0"/>
              <a:t>was</a:t>
            </a:r>
            <a:r>
              <a:rPr lang="zh-CN" altLang="en-US" dirty="0" smtClean="0"/>
              <a:t> </a:t>
            </a:r>
            <a:r>
              <a:rPr lang="en-US" altLang="zh-CN" dirty="0" smtClean="0"/>
              <a:t>proposed</a:t>
            </a:r>
            <a:r>
              <a:rPr lang="zh-CN" altLang="en-US" dirty="0" smtClean="0"/>
              <a:t> </a:t>
            </a:r>
            <a:r>
              <a:rPr lang="en-US" altLang="zh-CN" dirty="0" smtClean="0"/>
              <a:t>by</a:t>
            </a:r>
            <a:r>
              <a:rPr lang="zh-CN" altLang="en-US" dirty="0" smtClean="0"/>
              <a:t> </a:t>
            </a:r>
            <a:r>
              <a:rPr lang="en-US" altLang="zh-CN" dirty="0" smtClean="0"/>
              <a:t>[</a:t>
            </a:r>
            <a:r>
              <a:rPr lang="en-US" altLang="zh-CN" dirty="0" smtClean="0">
                <a:solidFill>
                  <a:schemeClr val="accent5"/>
                </a:solidFill>
              </a:rPr>
              <a:t>1</a:t>
            </a:r>
            <a:r>
              <a:rPr lang="en-US" altLang="zh-CN" dirty="0" smtClean="0"/>
              <a:t>]</a:t>
            </a:r>
            <a:r>
              <a:rPr lang="zh-CN" altLang="en-US" dirty="0" smtClean="0"/>
              <a:t> </a:t>
            </a:r>
            <a:r>
              <a:rPr lang="en-US" altLang="zh-CN" dirty="0" smtClean="0"/>
              <a:t>for</a:t>
            </a:r>
            <a:r>
              <a:rPr lang="zh-CN" altLang="en-US" dirty="0" smtClean="0"/>
              <a:t> </a:t>
            </a:r>
            <a:r>
              <a:rPr lang="en-US" altLang="zh-CN" dirty="0" smtClean="0"/>
              <a:t>scalable</a:t>
            </a:r>
            <a:r>
              <a:rPr lang="zh-CN" altLang="en-US" dirty="0" smtClean="0"/>
              <a:t> </a:t>
            </a:r>
            <a:r>
              <a:rPr lang="en-US" altLang="zh-CN" dirty="0" smtClean="0"/>
              <a:t>machine</a:t>
            </a:r>
            <a:r>
              <a:rPr lang="zh-CN" altLang="en-US" dirty="0" smtClean="0"/>
              <a:t> </a:t>
            </a:r>
            <a:r>
              <a:rPr lang="en-US" altLang="zh-CN" dirty="0" smtClean="0"/>
              <a:t>learning.</a:t>
            </a:r>
          </a:p>
          <a:p>
            <a:r>
              <a:rPr lang="en-US" altLang="zh-CN" b="1" dirty="0" smtClean="0"/>
              <a:t>Characters:</a:t>
            </a:r>
            <a:r>
              <a:rPr lang="zh-CN" altLang="en-US" b="1" dirty="0" smtClean="0"/>
              <a:t> </a:t>
            </a:r>
            <a:r>
              <a:rPr lang="en-US" altLang="zh-CN" dirty="0" smtClean="0"/>
              <a:t>client-server</a:t>
            </a:r>
            <a:r>
              <a:rPr lang="zh-CN" altLang="en-US" dirty="0" smtClean="0"/>
              <a:t> </a:t>
            </a:r>
            <a:r>
              <a:rPr lang="en-US" altLang="zh-CN" dirty="0" smtClean="0"/>
              <a:t>architecture,</a:t>
            </a:r>
            <a:r>
              <a:rPr lang="zh-CN" altLang="en-US" dirty="0" smtClean="0"/>
              <a:t> </a:t>
            </a:r>
            <a:r>
              <a:rPr lang="en-US" altLang="zh-CN" dirty="0" smtClean="0"/>
              <a:t>message-passing</a:t>
            </a:r>
            <a:r>
              <a:rPr lang="zh-CN" altLang="en-US" dirty="0" smtClean="0"/>
              <a:t> </a:t>
            </a:r>
            <a:r>
              <a:rPr lang="en-US" altLang="zh-CN" dirty="0" smtClean="0"/>
              <a:t>communication,</a:t>
            </a:r>
            <a:r>
              <a:rPr lang="zh-CN" altLang="en-US" dirty="0" smtClean="0"/>
              <a:t> </a:t>
            </a:r>
            <a:r>
              <a:rPr lang="en-US" altLang="zh-CN" dirty="0" smtClean="0"/>
              <a:t>and</a:t>
            </a:r>
            <a:r>
              <a:rPr lang="zh-CN" altLang="en-US" dirty="0" smtClean="0"/>
              <a:t> </a:t>
            </a:r>
            <a:r>
              <a:rPr lang="en-US" altLang="zh-CN" dirty="0" smtClean="0">
                <a:solidFill>
                  <a:srgbClr val="C00000"/>
                </a:solidFill>
              </a:rPr>
              <a:t>asynchronous</a:t>
            </a:r>
            <a:r>
              <a:rPr lang="en-US" altLang="zh-CN" dirty="0" smtClean="0"/>
              <a:t>.</a:t>
            </a:r>
          </a:p>
          <a:p>
            <a:r>
              <a:rPr lang="en-US" altLang="zh-CN" dirty="0" smtClean="0"/>
              <a:t>(Note</a:t>
            </a:r>
            <a:r>
              <a:rPr lang="zh-CN" altLang="en-US" dirty="0" smtClean="0"/>
              <a:t> </a:t>
            </a:r>
            <a:r>
              <a:rPr lang="en-US" altLang="zh-CN" dirty="0" smtClean="0"/>
              <a:t>that</a:t>
            </a:r>
            <a:r>
              <a:rPr lang="zh-CN" altLang="en-US" dirty="0" smtClean="0"/>
              <a:t> </a:t>
            </a:r>
            <a:r>
              <a:rPr lang="en-US" altLang="zh-CN" dirty="0" smtClean="0"/>
              <a:t>MapReduce</a:t>
            </a:r>
            <a:r>
              <a:rPr lang="zh-CN" altLang="en-US" dirty="0" smtClean="0"/>
              <a:t> </a:t>
            </a:r>
            <a:r>
              <a:rPr lang="en-US" altLang="zh-CN" dirty="0" smtClean="0"/>
              <a:t>is</a:t>
            </a:r>
            <a:r>
              <a:rPr lang="zh-CN" altLang="en-US" dirty="0" smtClean="0"/>
              <a:t> </a:t>
            </a:r>
            <a:r>
              <a:rPr lang="en-US" altLang="zh-CN" dirty="0" smtClean="0">
                <a:solidFill>
                  <a:srgbClr val="C00000"/>
                </a:solidFill>
              </a:rPr>
              <a:t>bulk</a:t>
            </a:r>
            <a:r>
              <a:rPr lang="zh-CN" altLang="en-US" dirty="0" smtClean="0">
                <a:solidFill>
                  <a:srgbClr val="C00000"/>
                </a:solidFill>
              </a:rPr>
              <a:t> </a:t>
            </a:r>
            <a:r>
              <a:rPr lang="en-US" altLang="zh-CN" dirty="0" smtClean="0">
                <a:solidFill>
                  <a:srgbClr val="C00000"/>
                </a:solidFill>
              </a:rPr>
              <a:t>synchronous</a:t>
            </a:r>
            <a:r>
              <a:rPr lang="en-US" altLang="zh-CN" dirty="0" smtClean="0"/>
              <a:t>.)</a:t>
            </a:r>
          </a:p>
          <a:p>
            <a:r>
              <a:rPr lang="en-US" altLang="zh-CN" dirty="0" smtClean="0"/>
              <a:t>Ray</a:t>
            </a:r>
            <a:r>
              <a:rPr lang="zh-CN" altLang="en-US" dirty="0" smtClean="0"/>
              <a:t> </a:t>
            </a:r>
            <a:r>
              <a:rPr lang="en-US" altLang="zh-CN" dirty="0" smtClean="0"/>
              <a:t>[</a:t>
            </a:r>
            <a:r>
              <a:rPr lang="en-US" altLang="zh-CN" dirty="0" smtClean="0">
                <a:solidFill>
                  <a:schemeClr val="accent5"/>
                </a:solidFill>
              </a:rPr>
              <a:t>2</a:t>
            </a:r>
            <a:r>
              <a:rPr lang="en-US" altLang="zh-CN" dirty="0" smtClean="0"/>
              <a:t>]</a:t>
            </a:r>
            <a:r>
              <a:rPr lang="en-US" altLang="zh-CN" dirty="0"/>
              <a:t>,</a:t>
            </a:r>
            <a:r>
              <a:rPr lang="zh-CN" altLang="en-US" dirty="0" smtClean="0"/>
              <a:t> </a:t>
            </a:r>
            <a:r>
              <a:rPr lang="en-US" altLang="zh-CN" dirty="0" smtClean="0"/>
              <a:t>an</a:t>
            </a:r>
            <a:r>
              <a:rPr lang="zh-CN" altLang="en-US" dirty="0" smtClean="0"/>
              <a:t> </a:t>
            </a:r>
            <a:r>
              <a:rPr lang="en-US" altLang="zh-CN" dirty="0" smtClean="0"/>
              <a:t>open-source</a:t>
            </a:r>
            <a:r>
              <a:rPr lang="zh-CN" altLang="en-US" dirty="0" smtClean="0"/>
              <a:t> </a:t>
            </a:r>
            <a:r>
              <a:rPr lang="en-US" altLang="zh-CN" dirty="0" smtClean="0"/>
              <a:t>software</a:t>
            </a:r>
            <a:r>
              <a:rPr lang="zh-CN" altLang="en-US" dirty="0" smtClean="0"/>
              <a:t> </a:t>
            </a:r>
            <a:r>
              <a:rPr lang="en-US" altLang="zh-CN" dirty="0" smtClean="0"/>
              <a:t>system,</a:t>
            </a:r>
            <a:r>
              <a:rPr lang="zh-CN" altLang="en-US" dirty="0" smtClean="0"/>
              <a:t> </a:t>
            </a:r>
            <a:r>
              <a:rPr lang="en-US" altLang="zh-CN" dirty="0" smtClean="0"/>
              <a:t>supports</a:t>
            </a:r>
            <a:r>
              <a:rPr lang="zh-CN" altLang="en-US" dirty="0" smtClean="0"/>
              <a:t> </a:t>
            </a:r>
            <a:r>
              <a:rPr lang="en-US" altLang="zh-CN" dirty="0" smtClean="0"/>
              <a:t>parameter</a:t>
            </a:r>
            <a:r>
              <a:rPr lang="zh-CN" altLang="en-US" dirty="0" smtClean="0"/>
              <a:t> </a:t>
            </a:r>
            <a:r>
              <a:rPr lang="en-US" altLang="zh-CN" dirty="0" smtClean="0"/>
              <a:t>server.</a:t>
            </a:r>
          </a:p>
        </p:txBody>
      </p:sp>
    </p:spTree>
    <p:extLst>
      <p:ext uri="{BB962C8B-B14F-4D97-AF65-F5344CB8AC3E}">
        <p14:creationId xmlns:p14="http://schemas.microsoft.com/office/powerpoint/2010/main" val="136522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dissolve">
                                      <p:cBhvr>
                                        <p:cTn id="7" dur="750"/>
                                        <p:tgtEl>
                                          <p:spTgt spid="2">
                                            <p:txEl>
                                              <p:pRg st="3" end="3"/>
                                            </p:txEl>
                                          </p:spTgt>
                                        </p:tgtEl>
                                      </p:cBhvr>
                                    </p:animEffect>
                                  </p:childTnLst>
                                </p:cTn>
                              </p:par>
                            </p:childTnLst>
                          </p:cTn>
                        </p:par>
                        <p:par>
                          <p:cTn id="8" fill="hold">
                            <p:stCondLst>
                              <p:cond delay="750"/>
                            </p:stCondLst>
                            <p:childTnLst>
                              <p:par>
                                <p:cTn id="9" presetID="9" presetClass="entr" presetSubtype="0" fill="hold"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dissolve">
                                      <p:cBhvr>
                                        <p:cTn id="11" dur="75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14326" y="1100136"/>
            <a:ext cx="11472870" cy="4329112"/>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Let</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us</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recall</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synchronous</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algorithm</a:t>
            </a:r>
            <a:endParaRPr lang="en-US" sz="3600" dirty="0"/>
          </a:p>
        </p:txBody>
      </p:sp>
      <p:grpSp>
        <p:nvGrpSpPr>
          <p:cNvPr id="19" name="Group 18"/>
          <p:cNvGrpSpPr/>
          <p:nvPr/>
        </p:nvGrpSpPr>
        <p:grpSpPr>
          <a:xfrm>
            <a:off x="2549919" y="1663420"/>
            <a:ext cx="1753747" cy="3268705"/>
            <a:chOff x="2549919" y="1663420"/>
            <a:chExt cx="1753747" cy="3268705"/>
          </a:xfrm>
        </p:grpSpPr>
        <p:sp>
          <p:nvSpPr>
            <p:cNvPr id="6" name="Rectangle 5"/>
            <p:cNvSpPr/>
            <p:nvPr/>
          </p:nvSpPr>
          <p:spPr>
            <a:xfrm>
              <a:off x="2561580" y="1663420"/>
              <a:ext cx="1742086"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64207" y="2146893"/>
              <a:ext cx="112986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57799" y="2630371"/>
              <a:ext cx="1277007"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57800" y="3113844"/>
              <a:ext cx="620110"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549919" y="3597317"/>
              <a:ext cx="1007681"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57799" y="4080790"/>
              <a:ext cx="888128"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4206" y="4564263"/>
              <a:ext cx="146356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p:cNvSpPr/>
          <p:nvPr/>
        </p:nvSpPr>
        <p:spPr>
          <a:xfrm>
            <a:off x="2490634" y="1532042"/>
            <a:ext cx="73572" cy="3610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32994" y="1616518"/>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1</a:t>
            </a:r>
            <a:endParaRPr lang="en-US" sz="2400" b="1" dirty="0">
              <a:latin typeface="Courier New" charset="0"/>
              <a:ea typeface="Courier New" charset="0"/>
              <a:cs typeface="Courier New" charset="0"/>
            </a:endParaRPr>
          </a:p>
        </p:txBody>
      </p:sp>
      <p:sp>
        <p:nvSpPr>
          <p:cNvPr id="52" name="TextBox 51"/>
          <p:cNvSpPr txBox="1"/>
          <p:nvPr/>
        </p:nvSpPr>
        <p:spPr>
          <a:xfrm>
            <a:off x="632994" y="2132900"/>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2</a:t>
            </a:r>
            <a:endParaRPr lang="en-US" sz="2400" b="1" dirty="0">
              <a:latin typeface="Courier New" charset="0"/>
              <a:ea typeface="Courier New" charset="0"/>
              <a:cs typeface="Courier New" charset="0"/>
            </a:endParaRPr>
          </a:p>
        </p:txBody>
      </p:sp>
      <p:sp>
        <p:nvSpPr>
          <p:cNvPr id="53" name="TextBox 52"/>
          <p:cNvSpPr txBox="1"/>
          <p:nvPr/>
        </p:nvSpPr>
        <p:spPr>
          <a:xfrm>
            <a:off x="630367" y="2594565"/>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3</a:t>
            </a:r>
            <a:endParaRPr lang="en-US" sz="2400" b="1" dirty="0">
              <a:latin typeface="Courier New" charset="0"/>
              <a:ea typeface="Courier New" charset="0"/>
              <a:cs typeface="Courier New" charset="0"/>
            </a:endParaRPr>
          </a:p>
        </p:txBody>
      </p:sp>
      <p:sp>
        <p:nvSpPr>
          <p:cNvPr id="54" name="TextBox 53"/>
          <p:cNvSpPr txBox="1"/>
          <p:nvPr/>
        </p:nvSpPr>
        <p:spPr>
          <a:xfrm>
            <a:off x="629375" y="3097659"/>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4</a:t>
            </a:r>
            <a:endParaRPr lang="en-US" sz="2400" b="1" dirty="0">
              <a:latin typeface="Courier New" charset="0"/>
              <a:ea typeface="Courier New" charset="0"/>
              <a:cs typeface="Courier New" charset="0"/>
            </a:endParaRPr>
          </a:p>
        </p:txBody>
      </p:sp>
      <p:sp>
        <p:nvSpPr>
          <p:cNvPr id="55" name="TextBox 54"/>
          <p:cNvSpPr txBox="1"/>
          <p:nvPr/>
        </p:nvSpPr>
        <p:spPr>
          <a:xfrm>
            <a:off x="629375" y="3614041"/>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5</a:t>
            </a:r>
            <a:endParaRPr lang="en-US" sz="2400" b="1" dirty="0">
              <a:latin typeface="Courier New" charset="0"/>
              <a:ea typeface="Courier New" charset="0"/>
              <a:cs typeface="Courier New" charset="0"/>
            </a:endParaRPr>
          </a:p>
        </p:txBody>
      </p:sp>
      <p:sp>
        <p:nvSpPr>
          <p:cNvPr id="56" name="TextBox 55"/>
          <p:cNvSpPr txBox="1"/>
          <p:nvPr/>
        </p:nvSpPr>
        <p:spPr>
          <a:xfrm>
            <a:off x="626748" y="4075706"/>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6</a:t>
            </a:r>
            <a:endParaRPr lang="en-US" sz="2400" b="1" dirty="0">
              <a:latin typeface="Courier New" charset="0"/>
              <a:ea typeface="Courier New" charset="0"/>
              <a:cs typeface="Courier New" charset="0"/>
            </a:endParaRPr>
          </a:p>
        </p:txBody>
      </p:sp>
      <p:sp>
        <p:nvSpPr>
          <p:cNvPr id="57" name="TextBox 56"/>
          <p:cNvSpPr txBox="1"/>
          <p:nvPr/>
        </p:nvSpPr>
        <p:spPr>
          <a:xfrm>
            <a:off x="624321" y="4588329"/>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7</a:t>
            </a:r>
            <a:endParaRPr lang="en-US" sz="2400" b="1" dirty="0">
              <a:latin typeface="Courier New" charset="0"/>
              <a:ea typeface="Courier New" charset="0"/>
              <a:cs typeface="Courier New" charset="0"/>
            </a:endParaRPr>
          </a:p>
        </p:txBody>
      </p:sp>
      <p:sp>
        <p:nvSpPr>
          <p:cNvPr id="58" name="Rectangle 57"/>
          <p:cNvSpPr/>
          <p:nvPr/>
        </p:nvSpPr>
        <p:spPr>
          <a:xfrm>
            <a:off x="462584" y="5834581"/>
            <a:ext cx="1101498"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548763" y="5771482"/>
            <a:ext cx="2047035" cy="461665"/>
          </a:xfrm>
          <a:prstGeom prst="rect">
            <a:avLst/>
          </a:prstGeom>
          <a:noFill/>
        </p:spPr>
        <p:txBody>
          <a:bodyPr wrap="none" rtlCol="0">
            <a:spAutoFit/>
          </a:bodyPr>
          <a:lstStyle/>
          <a:p>
            <a:r>
              <a:rPr lang="en-US" altLang="zh-CN" sz="2400" b="1" dirty="0" smtClean="0">
                <a:solidFill>
                  <a:schemeClr val="accent5">
                    <a:lumMod val="75000"/>
                  </a:schemeClr>
                </a:solidFill>
              </a:rPr>
              <a:t>:</a:t>
            </a:r>
            <a:r>
              <a:rPr lang="zh-CN" altLang="en-US" sz="2400" b="1" dirty="0" smtClean="0">
                <a:solidFill>
                  <a:schemeClr val="accent5">
                    <a:lumMod val="75000"/>
                  </a:schemeClr>
                </a:solidFill>
              </a:rPr>
              <a:t>  </a:t>
            </a:r>
            <a:r>
              <a:rPr lang="en-US" altLang="zh-CN" sz="2400" b="1" dirty="0" smtClean="0">
                <a:solidFill>
                  <a:schemeClr val="accent5">
                    <a:lumMod val="75000"/>
                  </a:schemeClr>
                </a:solidFill>
              </a:rPr>
              <a:t>computation</a:t>
            </a:r>
            <a:endParaRPr lang="en-US" sz="2400" b="1" dirty="0">
              <a:solidFill>
                <a:schemeClr val="accent5">
                  <a:lumMod val="75000"/>
                </a:schemeClr>
              </a:solidFill>
            </a:endParaRPr>
          </a:p>
        </p:txBody>
      </p:sp>
      <p:sp>
        <p:nvSpPr>
          <p:cNvPr id="60" name="Rectangle 59"/>
          <p:cNvSpPr/>
          <p:nvPr/>
        </p:nvSpPr>
        <p:spPr>
          <a:xfrm flipH="1">
            <a:off x="9359074" y="5584587"/>
            <a:ext cx="74809" cy="7731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9433883" y="5739694"/>
            <a:ext cx="2534797" cy="461665"/>
          </a:xfrm>
          <a:prstGeom prst="rect">
            <a:avLst/>
          </a:prstGeom>
          <a:noFill/>
        </p:spPr>
        <p:txBody>
          <a:bodyPr wrap="square" rtlCol="0">
            <a:spAutoFit/>
          </a:bodyPr>
          <a:lstStyle/>
          <a:p>
            <a:r>
              <a:rPr lang="en-US" altLang="zh-CN" sz="2400" b="1" dirty="0" smtClean="0"/>
              <a:t>:</a:t>
            </a:r>
            <a:r>
              <a:rPr lang="zh-CN" altLang="en-US" sz="2400" b="1" dirty="0" smtClean="0"/>
              <a:t>  </a:t>
            </a:r>
            <a:r>
              <a:rPr lang="en-US" altLang="zh-CN" sz="2400" b="1" dirty="0" smtClean="0"/>
              <a:t>synchronization</a:t>
            </a:r>
            <a:endParaRPr lang="en-US" sz="2400" b="1" dirty="0"/>
          </a:p>
        </p:txBody>
      </p:sp>
      <p:sp>
        <p:nvSpPr>
          <p:cNvPr id="77" name="Rectangle 76"/>
          <p:cNvSpPr/>
          <p:nvPr/>
        </p:nvSpPr>
        <p:spPr>
          <a:xfrm>
            <a:off x="4703075" y="5829920"/>
            <a:ext cx="1101498" cy="3678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5789254" y="5766821"/>
            <a:ext cx="2394502" cy="461665"/>
          </a:xfrm>
          <a:prstGeom prst="rect">
            <a:avLst/>
          </a:prstGeom>
          <a:noFill/>
        </p:spPr>
        <p:txBody>
          <a:bodyPr wrap="none" rtlCol="0">
            <a:spAutoFit/>
          </a:bodyPr>
          <a:lstStyle/>
          <a:p>
            <a:r>
              <a:rPr lang="en-US" altLang="zh-CN" sz="2400" b="1" dirty="0" smtClean="0">
                <a:solidFill>
                  <a:schemeClr val="accent6">
                    <a:lumMod val="75000"/>
                  </a:schemeClr>
                </a:solidFill>
              </a:rPr>
              <a:t>:</a:t>
            </a:r>
            <a:r>
              <a:rPr lang="zh-CN" altLang="en-US" sz="2400" b="1" dirty="0" smtClean="0">
                <a:solidFill>
                  <a:schemeClr val="accent6">
                    <a:lumMod val="75000"/>
                  </a:schemeClr>
                </a:solidFill>
              </a:rPr>
              <a:t>  </a:t>
            </a:r>
            <a:r>
              <a:rPr lang="en-US" altLang="zh-CN" sz="2400" b="1" dirty="0" smtClean="0">
                <a:solidFill>
                  <a:schemeClr val="accent6">
                    <a:lumMod val="75000"/>
                  </a:schemeClr>
                </a:solidFill>
              </a:rPr>
              <a:t>communication</a:t>
            </a:r>
            <a:endParaRPr lang="en-US" sz="2400" b="1" dirty="0">
              <a:solidFill>
                <a:schemeClr val="accent6">
                  <a:lumMod val="75000"/>
                </a:schemeClr>
              </a:solidFill>
            </a:endParaRPr>
          </a:p>
        </p:txBody>
      </p:sp>
      <p:grpSp>
        <p:nvGrpSpPr>
          <p:cNvPr id="2" name="Group 1"/>
          <p:cNvGrpSpPr/>
          <p:nvPr/>
        </p:nvGrpSpPr>
        <p:grpSpPr>
          <a:xfrm>
            <a:off x="2195846" y="5211767"/>
            <a:ext cx="9538655" cy="461665"/>
            <a:chOff x="2195846" y="5211767"/>
            <a:chExt cx="9538655" cy="461665"/>
          </a:xfrm>
        </p:grpSpPr>
        <p:cxnSp>
          <p:nvCxnSpPr>
            <p:cNvPr id="62" name="Straight Arrow Connector 61"/>
            <p:cNvCxnSpPr/>
            <p:nvPr/>
          </p:nvCxnSpPr>
          <p:spPr>
            <a:xfrm>
              <a:off x="2195846" y="5429248"/>
              <a:ext cx="8616124" cy="0"/>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0916648" y="5211767"/>
              <a:ext cx="817853" cy="461665"/>
            </a:xfrm>
            <a:prstGeom prst="rect">
              <a:avLst/>
            </a:prstGeom>
            <a:solidFill>
              <a:schemeClr val="bg2"/>
            </a:solidFill>
          </p:spPr>
          <p:txBody>
            <a:bodyPr wrap="none" rtlCol="0">
              <a:spAutoFit/>
            </a:bodyPr>
            <a:lstStyle/>
            <a:p>
              <a:r>
                <a:rPr lang="en-US" altLang="zh-CN" sz="2400" b="1" dirty="0" smtClean="0">
                  <a:solidFill>
                    <a:srgbClr val="C00000"/>
                  </a:solidFill>
                </a:rPr>
                <a:t>Time</a:t>
              </a:r>
              <a:endParaRPr lang="en-US" sz="2400" dirty="0">
                <a:solidFill>
                  <a:srgbClr val="C00000"/>
                </a:solidFill>
              </a:endParaRPr>
            </a:p>
          </p:txBody>
        </p:sp>
      </p:grpSp>
    </p:spTree>
    <p:extLst>
      <p:ext uri="{BB962C8B-B14F-4D97-AF65-F5344CB8AC3E}">
        <p14:creationId xmlns:p14="http://schemas.microsoft.com/office/powerpoint/2010/main" val="64109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300"/>
                                        <p:tgtEl>
                                          <p:spTgt spid="4"/>
                                        </p:tgtEl>
                                      </p:cBhvr>
                                    </p:animEffect>
                                  </p:childTnLst>
                                </p:cTn>
                              </p:par>
                            </p:childTnLst>
                          </p:cTn>
                        </p:par>
                        <p:par>
                          <p:cTn id="8" fill="hold">
                            <p:stCondLst>
                              <p:cond delay="300"/>
                            </p:stCondLst>
                            <p:childTnLst>
                              <p:par>
                                <p:cTn id="9" presetID="9"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dissolve">
                                      <p:cBhvr>
                                        <p:cTn id="11" dur="300"/>
                                        <p:tgtEl>
                                          <p:spTgt spid="52"/>
                                        </p:tgtEl>
                                      </p:cBhvr>
                                    </p:animEffect>
                                  </p:childTnLst>
                                </p:cTn>
                              </p:par>
                            </p:childTnLst>
                          </p:cTn>
                        </p:par>
                        <p:par>
                          <p:cTn id="12" fill="hold">
                            <p:stCondLst>
                              <p:cond delay="600"/>
                            </p:stCondLst>
                            <p:childTnLst>
                              <p:par>
                                <p:cTn id="13" presetID="9" presetClass="entr" presetSubtype="0"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dissolve">
                                      <p:cBhvr>
                                        <p:cTn id="15" dur="300"/>
                                        <p:tgtEl>
                                          <p:spTgt spid="53"/>
                                        </p:tgtEl>
                                      </p:cBhvr>
                                    </p:animEffect>
                                  </p:childTnLst>
                                </p:cTn>
                              </p:par>
                            </p:childTnLst>
                          </p:cTn>
                        </p:par>
                        <p:par>
                          <p:cTn id="16" fill="hold">
                            <p:stCondLst>
                              <p:cond delay="900"/>
                            </p:stCondLst>
                            <p:childTnLst>
                              <p:par>
                                <p:cTn id="17" presetID="9" presetClass="entr" presetSubtype="0"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dissolve">
                                      <p:cBhvr>
                                        <p:cTn id="19" dur="300"/>
                                        <p:tgtEl>
                                          <p:spTgt spid="54"/>
                                        </p:tgtEl>
                                      </p:cBhvr>
                                    </p:animEffect>
                                  </p:childTnLst>
                                </p:cTn>
                              </p:par>
                            </p:childTnLst>
                          </p:cTn>
                        </p:par>
                        <p:par>
                          <p:cTn id="20" fill="hold">
                            <p:stCondLst>
                              <p:cond delay="1200"/>
                            </p:stCondLst>
                            <p:childTnLst>
                              <p:par>
                                <p:cTn id="21" presetID="9" presetClass="entr" presetSubtype="0" fill="hold" grpId="0"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dissolve">
                                      <p:cBhvr>
                                        <p:cTn id="23" dur="300"/>
                                        <p:tgtEl>
                                          <p:spTgt spid="55"/>
                                        </p:tgtEl>
                                      </p:cBhvr>
                                    </p:animEffect>
                                  </p:childTnLst>
                                </p:cTn>
                              </p:par>
                            </p:childTnLst>
                          </p:cTn>
                        </p:par>
                        <p:par>
                          <p:cTn id="24" fill="hold">
                            <p:stCondLst>
                              <p:cond delay="1500"/>
                            </p:stCondLst>
                            <p:childTnLst>
                              <p:par>
                                <p:cTn id="25" presetID="9" presetClass="entr" presetSubtype="0" fill="hold" grpId="0" nodeType="after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dissolve">
                                      <p:cBhvr>
                                        <p:cTn id="27" dur="300"/>
                                        <p:tgtEl>
                                          <p:spTgt spid="56"/>
                                        </p:tgtEl>
                                      </p:cBhvr>
                                    </p:animEffect>
                                  </p:childTnLst>
                                </p:cTn>
                              </p:par>
                            </p:childTnLst>
                          </p:cTn>
                        </p:par>
                        <p:par>
                          <p:cTn id="28" fill="hold">
                            <p:stCondLst>
                              <p:cond delay="1800"/>
                            </p:stCondLst>
                            <p:childTnLst>
                              <p:par>
                                <p:cTn id="29" presetID="9" presetClass="entr" presetSubtype="0" fill="hold" grpId="0"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dissolve">
                                      <p:cBhvr>
                                        <p:cTn id="31" dur="300"/>
                                        <p:tgtEl>
                                          <p:spTgt spid="5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dissolve">
                                      <p:cBhvr>
                                        <p:cTn id="36" dur="10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dissolve">
                                      <p:cBhvr>
                                        <p:cTn id="41" dur="10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dissolve">
                                      <p:cBhvr>
                                        <p:cTn id="4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p:bldP spid="52" grpId="0"/>
      <p:bldP spid="53" grpId="0"/>
      <p:bldP spid="54" grpId="0"/>
      <p:bldP spid="55" grpId="0"/>
      <p:bldP spid="56"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14326" y="1100136"/>
            <a:ext cx="11472870" cy="4329112"/>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Let</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us</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recall</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synchronous</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algorithm</a:t>
            </a:r>
            <a:endParaRPr lang="en-US" sz="3600" dirty="0"/>
          </a:p>
        </p:txBody>
      </p:sp>
      <p:sp>
        <p:nvSpPr>
          <p:cNvPr id="6" name="Rectangle 5"/>
          <p:cNvSpPr/>
          <p:nvPr/>
        </p:nvSpPr>
        <p:spPr>
          <a:xfrm>
            <a:off x="2561580" y="1663420"/>
            <a:ext cx="1742086"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64207" y="2146893"/>
            <a:ext cx="112986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57799" y="2630371"/>
            <a:ext cx="1277007"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57800" y="3113844"/>
            <a:ext cx="620110"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549919" y="3597317"/>
            <a:ext cx="1007681"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57799" y="4080790"/>
            <a:ext cx="888128"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4206" y="4564263"/>
            <a:ext cx="146356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90634" y="1532042"/>
            <a:ext cx="73572" cy="3610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10193903" y="1663420"/>
            <a:ext cx="1406090" cy="3268705"/>
            <a:chOff x="10193903" y="1663420"/>
            <a:chExt cx="1406090" cy="3268705"/>
          </a:xfrm>
        </p:grpSpPr>
        <p:sp>
          <p:nvSpPr>
            <p:cNvPr id="36" name="Rectangle 35"/>
            <p:cNvSpPr/>
            <p:nvPr/>
          </p:nvSpPr>
          <p:spPr>
            <a:xfrm>
              <a:off x="10205565" y="1663420"/>
              <a:ext cx="996019"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208192" y="2146893"/>
              <a:ext cx="613704"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0201785" y="2630371"/>
              <a:ext cx="1253026"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0201785" y="3113844"/>
              <a:ext cx="437657"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0193904" y="3597317"/>
              <a:ext cx="123613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0201783" y="4080790"/>
              <a:ext cx="1398210"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193903" y="4564263"/>
              <a:ext cx="72274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632994" y="1616518"/>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1</a:t>
            </a:r>
            <a:endParaRPr lang="en-US" sz="2400" b="1" dirty="0">
              <a:latin typeface="Courier New" charset="0"/>
              <a:ea typeface="Courier New" charset="0"/>
              <a:cs typeface="Courier New" charset="0"/>
            </a:endParaRPr>
          </a:p>
        </p:txBody>
      </p:sp>
      <p:sp>
        <p:nvSpPr>
          <p:cNvPr id="52" name="TextBox 51"/>
          <p:cNvSpPr txBox="1"/>
          <p:nvPr/>
        </p:nvSpPr>
        <p:spPr>
          <a:xfrm>
            <a:off x="632994" y="2132900"/>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2</a:t>
            </a:r>
            <a:endParaRPr lang="en-US" sz="2400" b="1" dirty="0">
              <a:latin typeface="Courier New" charset="0"/>
              <a:ea typeface="Courier New" charset="0"/>
              <a:cs typeface="Courier New" charset="0"/>
            </a:endParaRPr>
          </a:p>
        </p:txBody>
      </p:sp>
      <p:sp>
        <p:nvSpPr>
          <p:cNvPr id="53" name="TextBox 52"/>
          <p:cNvSpPr txBox="1"/>
          <p:nvPr/>
        </p:nvSpPr>
        <p:spPr>
          <a:xfrm>
            <a:off x="630367" y="2594565"/>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3</a:t>
            </a:r>
            <a:endParaRPr lang="en-US" sz="2400" b="1" dirty="0">
              <a:latin typeface="Courier New" charset="0"/>
              <a:ea typeface="Courier New" charset="0"/>
              <a:cs typeface="Courier New" charset="0"/>
            </a:endParaRPr>
          </a:p>
        </p:txBody>
      </p:sp>
      <p:sp>
        <p:nvSpPr>
          <p:cNvPr id="54" name="TextBox 53"/>
          <p:cNvSpPr txBox="1"/>
          <p:nvPr/>
        </p:nvSpPr>
        <p:spPr>
          <a:xfrm>
            <a:off x="629375" y="3097659"/>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4</a:t>
            </a:r>
            <a:endParaRPr lang="en-US" sz="2400" b="1" dirty="0">
              <a:latin typeface="Courier New" charset="0"/>
              <a:ea typeface="Courier New" charset="0"/>
              <a:cs typeface="Courier New" charset="0"/>
            </a:endParaRPr>
          </a:p>
        </p:txBody>
      </p:sp>
      <p:sp>
        <p:nvSpPr>
          <p:cNvPr id="55" name="TextBox 54"/>
          <p:cNvSpPr txBox="1"/>
          <p:nvPr/>
        </p:nvSpPr>
        <p:spPr>
          <a:xfrm>
            <a:off x="629375" y="3614041"/>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5</a:t>
            </a:r>
            <a:endParaRPr lang="en-US" sz="2400" b="1" dirty="0">
              <a:latin typeface="Courier New" charset="0"/>
              <a:ea typeface="Courier New" charset="0"/>
              <a:cs typeface="Courier New" charset="0"/>
            </a:endParaRPr>
          </a:p>
        </p:txBody>
      </p:sp>
      <p:sp>
        <p:nvSpPr>
          <p:cNvPr id="56" name="TextBox 55"/>
          <p:cNvSpPr txBox="1"/>
          <p:nvPr/>
        </p:nvSpPr>
        <p:spPr>
          <a:xfrm>
            <a:off x="626748" y="4075706"/>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6</a:t>
            </a:r>
            <a:endParaRPr lang="en-US" sz="2400" b="1" dirty="0">
              <a:latin typeface="Courier New" charset="0"/>
              <a:ea typeface="Courier New" charset="0"/>
              <a:cs typeface="Courier New" charset="0"/>
            </a:endParaRPr>
          </a:p>
        </p:txBody>
      </p:sp>
      <p:sp>
        <p:nvSpPr>
          <p:cNvPr id="57" name="TextBox 56"/>
          <p:cNvSpPr txBox="1"/>
          <p:nvPr/>
        </p:nvSpPr>
        <p:spPr>
          <a:xfrm>
            <a:off x="624321" y="4588329"/>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7</a:t>
            </a:r>
            <a:endParaRPr lang="en-US" sz="2400" b="1" dirty="0">
              <a:latin typeface="Courier New" charset="0"/>
              <a:ea typeface="Courier New" charset="0"/>
              <a:cs typeface="Courier New" charset="0"/>
            </a:endParaRPr>
          </a:p>
        </p:txBody>
      </p:sp>
      <p:sp>
        <p:nvSpPr>
          <p:cNvPr id="58" name="Rectangle 57"/>
          <p:cNvSpPr/>
          <p:nvPr/>
        </p:nvSpPr>
        <p:spPr>
          <a:xfrm>
            <a:off x="462584" y="5834581"/>
            <a:ext cx="1101498"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548763" y="5771482"/>
            <a:ext cx="2047035" cy="461665"/>
          </a:xfrm>
          <a:prstGeom prst="rect">
            <a:avLst/>
          </a:prstGeom>
          <a:noFill/>
        </p:spPr>
        <p:txBody>
          <a:bodyPr wrap="none" rtlCol="0">
            <a:spAutoFit/>
          </a:bodyPr>
          <a:lstStyle/>
          <a:p>
            <a:r>
              <a:rPr lang="en-US" altLang="zh-CN" sz="2400" b="1" dirty="0" smtClean="0">
                <a:solidFill>
                  <a:schemeClr val="accent5">
                    <a:lumMod val="75000"/>
                  </a:schemeClr>
                </a:solidFill>
              </a:rPr>
              <a:t>:</a:t>
            </a:r>
            <a:r>
              <a:rPr lang="zh-CN" altLang="en-US" sz="2400" b="1" dirty="0" smtClean="0">
                <a:solidFill>
                  <a:schemeClr val="accent5">
                    <a:lumMod val="75000"/>
                  </a:schemeClr>
                </a:solidFill>
              </a:rPr>
              <a:t>  </a:t>
            </a:r>
            <a:r>
              <a:rPr lang="en-US" altLang="zh-CN" sz="2400" b="1" dirty="0" smtClean="0">
                <a:solidFill>
                  <a:schemeClr val="accent5">
                    <a:lumMod val="75000"/>
                  </a:schemeClr>
                </a:solidFill>
              </a:rPr>
              <a:t>computation</a:t>
            </a:r>
            <a:endParaRPr lang="en-US" sz="2400" b="1" dirty="0">
              <a:solidFill>
                <a:schemeClr val="accent5">
                  <a:lumMod val="75000"/>
                </a:schemeClr>
              </a:solidFill>
            </a:endParaRPr>
          </a:p>
        </p:txBody>
      </p:sp>
      <p:sp>
        <p:nvSpPr>
          <p:cNvPr id="60" name="Rectangle 59"/>
          <p:cNvSpPr/>
          <p:nvPr/>
        </p:nvSpPr>
        <p:spPr>
          <a:xfrm flipH="1">
            <a:off x="9359074" y="5584587"/>
            <a:ext cx="74809" cy="7731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9433883" y="5739694"/>
            <a:ext cx="2534797" cy="461665"/>
          </a:xfrm>
          <a:prstGeom prst="rect">
            <a:avLst/>
          </a:prstGeom>
          <a:noFill/>
        </p:spPr>
        <p:txBody>
          <a:bodyPr wrap="square" rtlCol="0">
            <a:spAutoFit/>
          </a:bodyPr>
          <a:lstStyle/>
          <a:p>
            <a:r>
              <a:rPr lang="en-US" altLang="zh-CN" sz="2400" b="1" dirty="0" smtClean="0"/>
              <a:t>:</a:t>
            </a:r>
            <a:r>
              <a:rPr lang="zh-CN" altLang="en-US" sz="2400" b="1" dirty="0" smtClean="0"/>
              <a:t>  </a:t>
            </a:r>
            <a:r>
              <a:rPr lang="en-US" altLang="zh-CN" sz="2400" b="1" dirty="0" smtClean="0"/>
              <a:t>synchronization</a:t>
            </a:r>
            <a:endParaRPr lang="en-US" sz="2400" b="1" dirty="0"/>
          </a:p>
        </p:txBody>
      </p:sp>
      <p:sp>
        <p:nvSpPr>
          <p:cNvPr id="63" name="Rectangle 62"/>
          <p:cNvSpPr/>
          <p:nvPr/>
        </p:nvSpPr>
        <p:spPr>
          <a:xfrm>
            <a:off x="4306878" y="1532264"/>
            <a:ext cx="73572" cy="3610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434643" y="1667299"/>
            <a:ext cx="481831" cy="32648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968778" y="1532041"/>
            <a:ext cx="73572" cy="3610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5030689" y="1663420"/>
            <a:ext cx="1341556" cy="3268705"/>
            <a:chOff x="5030689" y="1663420"/>
            <a:chExt cx="1341556" cy="3268705"/>
          </a:xfrm>
        </p:grpSpPr>
        <p:sp>
          <p:nvSpPr>
            <p:cNvPr id="20" name="Rectangle 19"/>
            <p:cNvSpPr/>
            <p:nvPr/>
          </p:nvSpPr>
          <p:spPr>
            <a:xfrm>
              <a:off x="5042350" y="1663420"/>
              <a:ext cx="89863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044977" y="2146893"/>
              <a:ext cx="1327268"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038570" y="2630371"/>
              <a:ext cx="714864"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038570" y="3113844"/>
              <a:ext cx="437657"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030689" y="3597317"/>
              <a:ext cx="1007681"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038568" y="4080790"/>
              <a:ext cx="999801"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044977" y="4564263"/>
              <a:ext cx="62799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p:cNvSpPr/>
          <p:nvPr/>
        </p:nvSpPr>
        <p:spPr>
          <a:xfrm>
            <a:off x="6378231" y="1537563"/>
            <a:ext cx="73572" cy="3610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498785" y="1671067"/>
            <a:ext cx="493150" cy="32648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039316" y="1532041"/>
            <a:ext cx="73572" cy="3610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7101228" y="1663420"/>
            <a:ext cx="2399988" cy="3268705"/>
            <a:chOff x="7101228" y="1663420"/>
            <a:chExt cx="2399988" cy="3268705"/>
          </a:xfrm>
        </p:grpSpPr>
        <p:sp>
          <p:nvSpPr>
            <p:cNvPr id="28" name="Rectangle 27"/>
            <p:cNvSpPr/>
            <p:nvPr/>
          </p:nvSpPr>
          <p:spPr>
            <a:xfrm>
              <a:off x="7112889" y="1663420"/>
              <a:ext cx="426810"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115515" y="2146893"/>
              <a:ext cx="99339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109108" y="2630371"/>
              <a:ext cx="1326598"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109108" y="3113844"/>
              <a:ext cx="2392108"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101228" y="3597317"/>
              <a:ext cx="62602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109107" y="4080790"/>
              <a:ext cx="43059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115514" y="4564263"/>
              <a:ext cx="72077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9491602" y="1537563"/>
            <a:ext cx="73572" cy="3610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9612156" y="1671067"/>
            <a:ext cx="448654" cy="32648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703075" y="5829920"/>
            <a:ext cx="1101498" cy="3678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5789254" y="5766821"/>
            <a:ext cx="2394502" cy="461665"/>
          </a:xfrm>
          <a:prstGeom prst="rect">
            <a:avLst/>
          </a:prstGeom>
          <a:noFill/>
        </p:spPr>
        <p:txBody>
          <a:bodyPr wrap="none" rtlCol="0">
            <a:spAutoFit/>
          </a:bodyPr>
          <a:lstStyle/>
          <a:p>
            <a:r>
              <a:rPr lang="en-US" altLang="zh-CN" sz="2400" b="1" dirty="0" smtClean="0">
                <a:solidFill>
                  <a:schemeClr val="accent6">
                    <a:lumMod val="75000"/>
                  </a:schemeClr>
                </a:solidFill>
              </a:rPr>
              <a:t>:</a:t>
            </a:r>
            <a:r>
              <a:rPr lang="zh-CN" altLang="en-US" sz="2400" b="1" dirty="0" smtClean="0">
                <a:solidFill>
                  <a:schemeClr val="accent6">
                    <a:lumMod val="75000"/>
                  </a:schemeClr>
                </a:solidFill>
              </a:rPr>
              <a:t>  </a:t>
            </a:r>
            <a:r>
              <a:rPr lang="en-US" altLang="zh-CN" sz="2400" b="1" dirty="0" smtClean="0">
                <a:solidFill>
                  <a:schemeClr val="accent6">
                    <a:lumMod val="75000"/>
                  </a:schemeClr>
                </a:solidFill>
              </a:rPr>
              <a:t>communication</a:t>
            </a:r>
            <a:endParaRPr lang="en-US" sz="2400" b="1" dirty="0">
              <a:solidFill>
                <a:schemeClr val="accent6">
                  <a:lumMod val="75000"/>
                </a:schemeClr>
              </a:solidFill>
            </a:endParaRPr>
          </a:p>
        </p:txBody>
      </p:sp>
      <p:grpSp>
        <p:nvGrpSpPr>
          <p:cNvPr id="2" name="Group 1"/>
          <p:cNvGrpSpPr/>
          <p:nvPr/>
        </p:nvGrpSpPr>
        <p:grpSpPr>
          <a:xfrm>
            <a:off x="2195846" y="5211767"/>
            <a:ext cx="9538655" cy="461665"/>
            <a:chOff x="2195846" y="5211767"/>
            <a:chExt cx="9538655" cy="461665"/>
          </a:xfrm>
        </p:grpSpPr>
        <p:cxnSp>
          <p:nvCxnSpPr>
            <p:cNvPr id="62" name="Straight Arrow Connector 61"/>
            <p:cNvCxnSpPr/>
            <p:nvPr/>
          </p:nvCxnSpPr>
          <p:spPr>
            <a:xfrm>
              <a:off x="2195846" y="5429248"/>
              <a:ext cx="8616124" cy="0"/>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0916648" y="5211767"/>
              <a:ext cx="817853" cy="461665"/>
            </a:xfrm>
            <a:prstGeom prst="rect">
              <a:avLst/>
            </a:prstGeom>
            <a:solidFill>
              <a:schemeClr val="bg2"/>
            </a:solidFill>
          </p:spPr>
          <p:txBody>
            <a:bodyPr wrap="none" rtlCol="0">
              <a:spAutoFit/>
            </a:bodyPr>
            <a:lstStyle/>
            <a:p>
              <a:r>
                <a:rPr lang="en-US" altLang="zh-CN" sz="2400" b="1" dirty="0" smtClean="0">
                  <a:solidFill>
                    <a:srgbClr val="C00000"/>
                  </a:solidFill>
                </a:rPr>
                <a:t>Time</a:t>
              </a:r>
              <a:endParaRPr lang="en-US" sz="2400" dirty="0">
                <a:solidFill>
                  <a:srgbClr val="C00000"/>
                </a:solidFill>
              </a:endParaRPr>
            </a:p>
          </p:txBody>
        </p:sp>
      </p:grpSp>
      <p:sp>
        <p:nvSpPr>
          <p:cNvPr id="68" name="Rectangle 67"/>
          <p:cNvSpPr/>
          <p:nvPr/>
        </p:nvSpPr>
        <p:spPr>
          <a:xfrm>
            <a:off x="10131993" y="1532041"/>
            <a:ext cx="73572" cy="3610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35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10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fill="hold" grpId="0" nodeType="clickEffect">
                                  <p:stCondLst>
                                    <p:cond delay="0"/>
                                  </p:stCondLst>
                                  <p:childTnLst>
                                    <p:anim calcmode="discrete" valueType="str">
                                      <p:cBhvr>
                                        <p:cTn id="11" dur="750" fill="hold"/>
                                        <p:tgtEl>
                                          <p:spTgt spid="6"/>
                                        </p:tgtEl>
                                        <p:attrNameLst>
                                          <p:attrName>style.visibility</p:attrName>
                                        </p:attrNameLst>
                                      </p:cBhvr>
                                      <p:tavLst>
                                        <p:tav tm="0">
                                          <p:val>
                                            <p:strVal val="hidden"/>
                                          </p:val>
                                        </p:tav>
                                        <p:tav tm="50000">
                                          <p:val>
                                            <p:strVal val="visible"/>
                                          </p:val>
                                        </p:tav>
                                      </p:tavLst>
                                    </p:anim>
                                  </p:childTnLst>
                                </p:cTn>
                              </p:par>
                            </p:childTnLst>
                          </p:cTn>
                        </p:par>
                        <p:par>
                          <p:cTn id="12" fill="hold">
                            <p:stCondLst>
                              <p:cond delay="750"/>
                            </p:stCondLst>
                            <p:childTnLst>
                              <p:par>
                                <p:cTn id="13" presetID="35" presetClass="emph" presetSubtype="0" fill="hold" grpId="1" nodeType="afterEffect">
                                  <p:stCondLst>
                                    <p:cond delay="0"/>
                                  </p:stCondLst>
                                  <p:childTnLst>
                                    <p:anim calcmode="discrete" valueType="str">
                                      <p:cBhvr>
                                        <p:cTn id="14" dur="750" fill="hold"/>
                                        <p:tgtEl>
                                          <p:spTgt spid="6"/>
                                        </p:tgtEl>
                                        <p:attrNameLst>
                                          <p:attrName>style.visibility</p:attrName>
                                        </p:attrNameLst>
                                      </p:cBhvr>
                                      <p:tavLst>
                                        <p:tav tm="0">
                                          <p:val>
                                            <p:strVal val="hidden"/>
                                          </p:val>
                                        </p:tav>
                                        <p:tav tm="50000">
                                          <p:val>
                                            <p:strVal val="visible"/>
                                          </p:val>
                                        </p:tav>
                                      </p:tavLst>
                                    </p:anim>
                                  </p:childTnLst>
                                </p:cTn>
                              </p:par>
                            </p:childTnLst>
                          </p:cTn>
                        </p:par>
                        <p:par>
                          <p:cTn id="15" fill="hold">
                            <p:stCondLst>
                              <p:cond delay="1500"/>
                            </p:stCondLst>
                            <p:childTnLst>
                              <p:par>
                                <p:cTn id="16" presetID="35" presetClass="emph" presetSubtype="0" fill="hold" grpId="2" nodeType="afterEffect">
                                  <p:stCondLst>
                                    <p:cond delay="0"/>
                                  </p:stCondLst>
                                  <p:childTnLst>
                                    <p:anim calcmode="discrete" valueType="str">
                                      <p:cBhvr>
                                        <p:cTn id="17" dur="750" fill="hold"/>
                                        <p:tgtEl>
                                          <p:spTgt spid="6"/>
                                        </p:tgtEl>
                                        <p:attrNameLst>
                                          <p:attrName>style.visibility</p:attrName>
                                        </p:attrNameLst>
                                      </p:cBhvr>
                                      <p:tavLst>
                                        <p:tav tm="0">
                                          <p:val>
                                            <p:strVal val="hidden"/>
                                          </p:val>
                                        </p:tav>
                                        <p:tav tm="50000">
                                          <p:val>
                                            <p:strVal val="visible"/>
                                          </p:val>
                                        </p:tav>
                                      </p:tavLst>
                                    </p:anim>
                                  </p:childTnLst>
                                </p:cTn>
                              </p:par>
                            </p:childTnLst>
                          </p:cTn>
                        </p:par>
                        <p:par>
                          <p:cTn id="18" fill="hold">
                            <p:stCondLst>
                              <p:cond delay="2250"/>
                            </p:stCondLst>
                            <p:childTnLst>
                              <p:par>
                                <p:cTn id="19" presetID="35" presetClass="emph" presetSubtype="0" fill="hold" grpId="3" nodeType="afterEffect">
                                  <p:stCondLst>
                                    <p:cond delay="0"/>
                                  </p:stCondLst>
                                  <p:childTnLst>
                                    <p:anim calcmode="discrete" valueType="str">
                                      <p:cBhvr>
                                        <p:cTn id="20" dur="75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dissolve">
                                      <p:cBhvr>
                                        <p:cTn id="25" dur="750"/>
                                        <p:tgtEl>
                                          <p:spTgt spid="64"/>
                                        </p:tgtEl>
                                      </p:cBhvr>
                                    </p:animEffect>
                                  </p:childTnLst>
                                </p:cTn>
                              </p:par>
                            </p:childTnLst>
                          </p:cTn>
                        </p:par>
                        <p:par>
                          <p:cTn id="26" fill="hold">
                            <p:stCondLst>
                              <p:cond delay="750"/>
                            </p:stCondLst>
                            <p:childTnLst>
                              <p:par>
                                <p:cTn id="27" presetID="9"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750"/>
                                        <p:tgtEl>
                                          <p:spTgt spid="15"/>
                                        </p:tgtEl>
                                      </p:cBhvr>
                                    </p:animEffect>
                                  </p:childTnLst>
                                </p:cTn>
                              </p:par>
                            </p:childTnLst>
                          </p:cTn>
                        </p:par>
                        <p:par>
                          <p:cTn id="30" fill="hold">
                            <p:stCondLst>
                              <p:cond delay="1500"/>
                            </p:stCondLst>
                            <p:childTnLst>
                              <p:par>
                                <p:cTn id="31" presetID="9" presetClass="entr" presetSubtype="0"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750"/>
                                        <p:tgtEl>
                                          <p:spTgt spid="19"/>
                                        </p:tgtEl>
                                      </p:cBhvr>
                                    </p:animEffect>
                                  </p:childTnLst>
                                </p:cTn>
                              </p:par>
                            </p:childTnLst>
                          </p:cTn>
                        </p:par>
                        <p:par>
                          <p:cTn id="34" fill="hold">
                            <p:stCondLst>
                              <p:cond delay="2250"/>
                            </p:stCondLst>
                            <p:childTnLst>
                              <p:par>
                                <p:cTn id="35" presetID="9" presetClass="entr" presetSubtype="0"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dissolve">
                                      <p:cBhvr>
                                        <p:cTn id="37" dur="75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dissolve">
                                      <p:cBhvr>
                                        <p:cTn id="42" dur="750"/>
                                        <p:tgtEl>
                                          <p:spTgt spid="66"/>
                                        </p:tgtEl>
                                      </p:cBhvr>
                                    </p:animEffect>
                                  </p:childTnLst>
                                </p:cTn>
                              </p:par>
                            </p:childTnLst>
                          </p:cTn>
                        </p:par>
                        <p:par>
                          <p:cTn id="43" fill="hold">
                            <p:stCondLst>
                              <p:cond delay="750"/>
                            </p:stCondLst>
                            <p:childTnLst>
                              <p:par>
                                <p:cTn id="44" presetID="9" presetClass="entr" presetSubtype="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dissolve">
                                      <p:cBhvr>
                                        <p:cTn id="46" dur="750"/>
                                        <p:tgtEl>
                                          <p:spTgt spid="27"/>
                                        </p:tgtEl>
                                      </p:cBhvr>
                                    </p:animEffect>
                                  </p:childTnLst>
                                </p:cTn>
                              </p:par>
                            </p:childTnLst>
                          </p:cTn>
                        </p:par>
                        <p:par>
                          <p:cTn id="47" fill="hold">
                            <p:stCondLst>
                              <p:cond delay="1500"/>
                            </p:stCondLst>
                            <p:childTnLst>
                              <p:par>
                                <p:cTn id="48" presetID="9" presetClass="entr" presetSubtype="0" fill="hold" nodeType="after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dissolve">
                                      <p:cBhvr>
                                        <p:cTn id="50" dur="750"/>
                                        <p:tgtEl>
                                          <p:spTgt spid="43"/>
                                        </p:tgtEl>
                                      </p:cBhvr>
                                    </p:animEffect>
                                  </p:childTnLst>
                                </p:cTn>
                              </p:par>
                            </p:childTnLst>
                          </p:cTn>
                        </p:par>
                        <p:par>
                          <p:cTn id="51" fill="hold">
                            <p:stCondLst>
                              <p:cond delay="2250"/>
                            </p:stCondLst>
                            <p:childTnLst>
                              <p:par>
                                <p:cTn id="52" presetID="9" presetClass="entr" presetSubtype="0"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dissolve">
                                      <p:cBhvr>
                                        <p:cTn id="54" dur="750"/>
                                        <p:tgtEl>
                                          <p:spTgt spid="75"/>
                                        </p:tgtEl>
                                      </p:cBhvr>
                                    </p:animEffect>
                                  </p:childTnLst>
                                </p:cTn>
                              </p:par>
                            </p:childTnLst>
                          </p:cTn>
                        </p:par>
                        <p:par>
                          <p:cTn id="55" fill="hold">
                            <p:stCondLst>
                              <p:cond delay="3000"/>
                            </p:stCondLst>
                            <p:childTnLst>
                              <p:par>
                                <p:cTn id="56" presetID="9" presetClass="entr" presetSubtype="0" fill="hold" grpId="0" nodeType="after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dissolve">
                                      <p:cBhvr>
                                        <p:cTn id="58" dur="750"/>
                                        <p:tgtEl>
                                          <p:spTgt spid="76"/>
                                        </p:tgtEl>
                                      </p:cBhvr>
                                    </p:animEffect>
                                  </p:childTnLst>
                                </p:cTn>
                              </p:par>
                            </p:childTnLst>
                          </p:cTn>
                        </p:par>
                        <p:par>
                          <p:cTn id="59" fill="hold">
                            <p:stCondLst>
                              <p:cond delay="3750"/>
                            </p:stCondLst>
                            <p:childTnLst>
                              <p:par>
                                <p:cTn id="60" presetID="9" presetClass="entr" presetSubtype="0" fill="hold" grpId="0" nodeType="after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dissolve">
                                      <p:cBhvr>
                                        <p:cTn id="62" dur="750"/>
                                        <p:tgtEl>
                                          <p:spTgt spid="68"/>
                                        </p:tgtEl>
                                      </p:cBhvr>
                                    </p:animEffect>
                                  </p:childTnLst>
                                </p:cTn>
                              </p:par>
                            </p:childTnLst>
                          </p:cTn>
                        </p:par>
                        <p:par>
                          <p:cTn id="63" fill="hold">
                            <p:stCondLst>
                              <p:cond delay="4500"/>
                            </p:stCondLst>
                            <p:childTnLst>
                              <p:par>
                                <p:cTn id="64" presetID="9" presetClass="entr" presetSubtype="0" fill="hold"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dissolve">
                                      <p:cBhvr>
                                        <p:cTn id="66"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3" grpId="0" animBg="1"/>
      <p:bldP spid="64" grpId="0" animBg="1"/>
      <p:bldP spid="15" grpId="0" animBg="1"/>
      <p:bldP spid="65" grpId="0" animBg="1"/>
      <p:bldP spid="66" grpId="0" animBg="1"/>
      <p:bldP spid="27" grpId="0" animBg="1"/>
      <p:bldP spid="75" grpId="0" animBg="1"/>
      <p:bldP spid="76"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14326" y="1100136"/>
            <a:ext cx="11472870" cy="4329112"/>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smtClean="0">
                <a:latin typeface="Lucida Bright" panose="02040602050505020304" pitchFamily="18" charset="0"/>
              </a:rPr>
              <a:t>Let</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us</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recall</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synchronous</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algorithm</a:t>
            </a:r>
            <a:endParaRPr lang="en-US" sz="3600" dirty="0"/>
          </a:p>
        </p:txBody>
      </p:sp>
      <p:sp>
        <p:nvSpPr>
          <p:cNvPr id="8" name="Rectangle 7"/>
          <p:cNvSpPr/>
          <p:nvPr/>
        </p:nvSpPr>
        <p:spPr>
          <a:xfrm>
            <a:off x="2564207" y="2146893"/>
            <a:ext cx="1129862" cy="36786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57799" y="2630371"/>
            <a:ext cx="1277007" cy="36786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57800" y="3113844"/>
            <a:ext cx="620110" cy="36786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549919" y="3597317"/>
            <a:ext cx="1007681" cy="36786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57799" y="4080790"/>
            <a:ext cx="888128" cy="36786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4206" y="4564263"/>
            <a:ext cx="1463565" cy="36786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90634" y="1532042"/>
            <a:ext cx="73572" cy="3610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10193903" y="1663420"/>
            <a:ext cx="1260908" cy="3268705"/>
            <a:chOff x="10193903" y="1663420"/>
            <a:chExt cx="1260908" cy="3268705"/>
          </a:xfrm>
          <a:solidFill>
            <a:schemeClr val="accent5">
              <a:lumMod val="20000"/>
              <a:lumOff val="80000"/>
            </a:schemeClr>
          </a:solidFill>
        </p:grpSpPr>
        <p:sp>
          <p:nvSpPr>
            <p:cNvPr id="36" name="Rectangle 35"/>
            <p:cNvSpPr/>
            <p:nvPr/>
          </p:nvSpPr>
          <p:spPr>
            <a:xfrm>
              <a:off x="10205565" y="1663420"/>
              <a:ext cx="996019"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208192" y="2146893"/>
              <a:ext cx="613704"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0201785" y="2630371"/>
              <a:ext cx="1253026"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0201785" y="3113844"/>
              <a:ext cx="437657"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0193904" y="3597317"/>
              <a:ext cx="1236132"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193903" y="4564263"/>
              <a:ext cx="722745"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632994" y="1616518"/>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1</a:t>
            </a:r>
            <a:endParaRPr lang="en-US" sz="2400" b="1" dirty="0">
              <a:latin typeface="Courier New" charset="0"/>
              <a:ea typeface="Courier New" charset="0"/>
              <a:cs typeface="Courier New" charset="0"/>
            </a:endParaRPr>
          </a:p>
        </p:txBody>
      </p:sp>
      <p:sp>
        <p:nvSpPr>
          <p:cNvPr id="52" name="TextBox 51"/>
          <p:cNvSpPr txBox="1"/>
          <p:nvPr/>
        </p:nvSpPr>
        <p:spPr>
          <a:xfrm>
            <a:off x="632994" y="2132900"/>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2</a:t>
            </a:r>
            <a:endParaRPr lang="en-US" sz="2400" b="1" dirty="0">
              <a:latin typeface="Courier New" charset="0"/>
              <a:ea typeface="Courier New" charset="0"/>
              <a:cs typeface="Courier New" charset="0"/>
            </a:endParaRPr>
          </a:p>
        </p:txBody>
      </p:sp>
      <p:sp>
        <p:nvSpPr>
          <p:cNvPr id="53" name="TextBox 52"/>
          <p:cNvSpPr txBox="1"/>
          <p:nvPr/>
        </p:nvSpPr>
        <p:spPr>
          <a:xfrm>
            <a:off x="630367" y="2594565"/>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3</a:t>
            </a:r>
            <a:endParaRPr lang="en-US" sz="2400" b="1" dirty="0">
              <a:latin typeface="Courier New" charset="0"/>
              <a:ea typeface="Courier New" charset="0"/>
              <a:cs typeface="Courier New" charset="0"/>
            </a:endParaRPr>
          </a:p>
        </p:txBody>
      </p:sp>
      <p:sp>
        <p:nvSpPr>
          <p:cNvPr id="54" name="TextBox 53"/>
          <p:cNvSpPr txBox="1"/>
          <p:nvPr/>
        </p:nvSpPr>
        <p:spPr>
          <a:xfrm>
            <a:off x="629375" y="3097659"/>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4</a:t>
            </a:r>
            <a:endParaRPr lang="en-US" sz="2400" b="1" dirty="0">
              <a:latin typeface="Courier New" charset="0"/>
              <a:ea typeface="Courier New" charset="0"/>
              <a:cs typeface="Courier New" charset="0"/>
            </a:endParaRPr>
          </a:p>
        </p:txBody>
      </p:sp>
      <p:sp>
        <p:nvSpPr>
          <p:cNvPr id="55" name="TextBox 54"/>
          <p:cNvSpPr txBox="1"/>
          <p:nvPr/>
        </p:nvSpPr>
        <p:spPr>
          <a:xfrm>
            <a:off x="629375" y="3614041"/>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5</a:t>
            </a:r>
            <a:endParaRPr lang="en-US" sz="2400" b="1" dirty="0">
              <a:latin typeface="Courier New" charset="0"/>
              <a:ea typeface="Courier New" charset="0"/>
              <a:cs typeface="Courier New" charset="0"/>
            </a:endParaRPr>
          </a:p>
        </p:txBody>
      </p:sp>
      <p:sp>
        <p:nvSpPr>
          <p:cNvPr id="56" name="TextBox 55"/>
          <p:cNvSpPr txBox="1"/>
          <p:nvPr/>
        </p:nvSpPr>
        <p:spPr>
          <a:xfrm>
            <a:off x="626748" y="4075706"/>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6</a:t>
            </a:r>
            <a:endParaRPr lang="en-US" sz="2400" b="1" dirty="0">
              <a:latin typeface="Courier New" charset="0"/>
              <a:ea typeface="Courier New" charset="0"/>
              <a:cs typeface="Courier New" charset="0"/>
            </a:endParaRPr>
          </a:p>
        </p:txBody>
      </p:sp>
      <p:sp>
        <p:nvSpPr>
          <p:cNvPr id="57" name="TextBox 56"/>
          <p:cNvSpPr txBox="1"/>
          <p:nvPr/>
        </p:nvSpPr>
        <p:spPr>
          <a:xfrm>
            <a:off x="624321" y="4588329"/>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7</a:t>
            </a:r>
            <a:endParaRPr lang="en-US" sz="2400" b="1" dirty="0">
              <a:latin typeface="Courier New" charset="0"/>
              <a:ea typeface="Courier New" charset="0"/>
              <a:cs typeface="Courier New" charset="0"/>
            </a:endParaRPr>
          </a:p>
        </p:txBody>
      </p:sp>
      <p:sp>
        <p:nvSpPr>
          <p:cNvPr id="58" name="Rectangle 57"/>
          <p:cNvSpPr/>
          <p:nvPr/>
        </p:nvSpPr>
        <p:spPr>
          <a:xfrm>
            <a:off x="462584" y="5834581"/>
            <a:ext cx="1101498"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548763" y="5771482"/>
            <a:ext cx="2047035" cy="461665"/>
          </a:xfrm>
          <a:prstGeom prst="rect">
            <a:avLst/>
          </a:prstGeom>
          <a:noFill/>
        </p:spPr>
        <p:txBody>
          <a:bodyPr wrap="none" rtlCol="0">
            <a:spAutoFit/>
          </a:bodyPr>
          <a:lstStyle/>
          <a:p>
            <a:r>
              <a:rPr lang="en-US" altLang="zh-CN" sz="2400" b="1" dirty="0" smtClean="0">
                <a:solidFill>
                  <a:schemeClr val="accent5">
                    <a:lumMod val="75000"/>
                  </a:schemeClr>
                </a:solidFill>
              </a:rPr>
              <a:t>:</a:t>
            </a:r>
            <a:r>
              <a:rPr lang="zh-CN" altLang="en-US" sz="2400" b="1" dirty="0" smtClean="0">
                <a:solidFill>
                  <a:schemeClr val="accent5">
                    <a:lumMod val="75000"/>
                  </a:schemeClr>
                </a:solidFill>
              </a:rPr>
              <a:t>  </a:t>
            </a:r>
            <a:r>
              <a:rPr lang="en-US" altLang="zh-CN" sz="2400" b="1" dirty="0" smtClean="0">
                <a:solidFill>
                  <a:schemeClr val="accent5">
                    <a:lumMod val="75000"/>
                  </a:schemeClr>
                </a:solidFill>
              </a:rPr>
              <a:t>computation</a:t>
            </a:r>
            <a:endParaRPr lang="en-US" sz="2400" b="1" dirty="0">
              <a:solidFill>
                <a:schemeClr val="accent5">
                  <a:lumMod val="75000"/>
                </a:schemeClr>
              </a:solidFill>
            </a:endParaRPr>
          </a:p>
        </p:txBody>
      </p:sp>
      <p:sp>
        <p:nvSpPr>
          <p:cNvPr id="60" name="Rectangle 59"/>
          <p:cNvSpPr/>
          <p:nvPr/>
        </p:nvSpPr>
        <p:spPr>
          <a:xfrm flipH="1">
            <a:off x="9359074" y="5584587"/>
            <a:ext cx="74809" cy="7731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9433883" y="5739694"/>
            <a:ext cx="2534797" cy="461665"/>
          </a:xfrm>
          <a:prstGeom prst="rect">
            <a:avLst/>
          </a:prstGeom>
          <a:noFill/>
        </p:spPr>
        <p:txBody>
          <a:bodyPr wrap="square" rtlCol="0">
            <a:spAutoFit/>
          </a:bodyPr>
          <a:lstStyle/>
          <a:p>
            <a:r>
              <a:rPr lang="en-US" altLang="zh-CN" sz="2400" b="1" dirty="0" smtClean="0"/>
              <a:t>:</a:t>
            </a:r>
            <a:r>
              <a:rPr lang="zh-CN" altLang="en-US" sz="2400" b="1" dirty="0" smtClean="0"/>
              <a:t>  </a:t>
            </a:r>
            <a:r>
              <a:rPr lang="en-US" altLang="zh-CN" sz="2400" b="1" dirty="0" smtClean="0"/>
              <a:t>synchronization</a:t>
            </a:r>
            <a:endParaRPr lang="en-US" sz="2400" b="1" dirty="0"/>
          </a:p>
        </p:txBody>
      </p:sp>
      <p:sp>
        <p:nvSpPr>
          <p:cNvPr id="63" name="Rectangle 62"/>
          <p:cNvSpPr/>
          <p:nvPr/>
        </p:nvSpPr>
        <p:spPr>
          <a:xfrm>
            <a:off x="4306878" y="1532264"/>
            <a:ext cx="73572" cy="3610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434643" y="1667299"/>
            <a:ext cx="481831" cy="32648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968778" y="1532041"/>
            <a:ext cx="73572" cy="3610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5030689" y="1663420"/>
            <a:ext cx="1007681" cy="3268705"/>
            <a:chOff x="5030689" y="1663420"/>
            <a:chExt cx="1007681" cy="3268705"/>
          </a:xfrm>
          <a:solidFill>
            <a:schemeClr val="accent5">
              <a:lumMod val="20000"/>
              <a:lumOff val="80000"/>
            </a:schemeClr>
          </a:solidFill>
        </p:grpSpPr>
        <p:sp>
          <p:nvSpPr>
            <p:cNvPr id="20" name="Rectangle 19"/>
            <p:cNvSpPr/>
            <p:nvPr/>
          </p:nvSpPr>
          <p:spPr>
            <a:xfrm>
              <a:off x="5042350" y="1663420"/>
              <a:ext cx="898635"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038570" y="2630371"/>
              <a:ext cx="714864"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038570" y="3113844"/>
              <a:ext cx="437657"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030689" y="3597317"/>
              <a:ext cx="1007681"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038568" y="4080790"/>
              <a:ext cx="999801"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044977" y="4564263"/>
              <a:ext cx="627992"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p:cNvSpPr/>
          <p:nvPr/>
        </p:nvSpPr>
        <p:spPr>
          <a:xfrm>
            <a:off x="6378231" y="1537563"/>
            <a:ext cx="73572" cy="3610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498785" y="1671067"/>
            <a:ext cx="493150" cy="32648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039316" y="1532041"/>
            <a:ext cx="73572" cy="3610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7101228" y="1663420"/>
            <a:ext cx="1334478" cy="3268705"/>
            <a:chOff x="7101228" y="1663420"/>
            <a:chExt cx="1334478" cy="3268705"/>
          </a:xfrm>
          <a:solidFill>
            <a:schemeClr val="accent5">
              <a:lumMod val="20000"/>
              <a:lumOff val="80000"/>
            </a:schemeClr>
          </a:solidFill>
        </p:grpSpPr>
        <p:sp>
          <p:nvSpPr>
            <p:cNvPr id="28" name="Rectangle 27"/>
            <p:cNvSpPr/>
            <p:nvPr/>
          </p:nvSpPr>
          <p:spPr>
            <a:xfrm>
              <a:off x="7112889" y="1663420"/>
              <a:ext cx="426810"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115515" y="2146893"/>
              <a:ext cx="993392"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109108" y="2630371"/>
              <a:ext cx="1326598"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101228" y="3597317"/>
              <a:ext cx="626022"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109107" y="4080790"/>
              <a:ext cx="430592"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115514" y="4564263"/>
              <a:ext cx="720775" cy="3678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9491602" y="1537563"/>
            <a:ext cx="73572" cy="3610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9612156" y="1671067"/>
            <a:ext cx="448654" cy="32648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703075" y="5829920"/>
            <a:ext cx="1101498" cy="3678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5789254" y="5766821"/>
            <a:ext cx="2394502" cy="461665"/>
          </a:xfrm>
          <a:prstGeom prst="rect">
            <a:avLst/>
          </a:prstGeom>
          <a:noFill/>
        </p:spPr>
        <p:txBody>
          <a:bodyPr wrap="none" rtlCol="0">
            <a:spAutoFit/>
          </a:bodyPr>
          <a:lstStyle/>
          <a:p>
            <a:r>
              <a:rPr lang="en-US" altLang="zh-CN" sz="2400" b="1" dirty="0" smtClean="0">
                <a:solidFill>
                  <a:schemeClr val="accent6">
                    <a:lumMod val="75000"/>
                  </a:schemeClr>
                </a:solidFill>
              </a:rPr>
              <a:t>:</a:t>
            </a:r>
            <a:r>
              <a:rPr lang="zh-CN" altLang="en-US" sz="2400" b="1" dirty="0" smtClean="0">
                <a:solidFill>
                  <a:schemeClr val="accent6">
                    <a:lumMod val="75000"/>
                  </a:schemeClr>
                </a:solidFill>
              </a:rPr>
              <a:t>  </a:t>
            </a:r>
            <a:r>
              <a:rPr lang="en-US" altLang="zh-CN" sz="2400" b="1" dirty="0" smtClean="0">
                <a:solidFill>
                  <a:schemeClr val="accent6">
                    <a:lumMod val="75000"/>
                  </a:schemeClr>
                </a:solidFill>
              </a:rPr>
              <a:t>communication</a:t>
            </a:r>
            <a:endParaRPr lang="en-US" sz="2400" b="1" dirty="0">
              <a:solidFill>
                <a:schemeClr val="accent6">
                  <a:lumMod val="75000"/>
                </a:schemeClr>
              </a:solidFill>
            </a:endParaRPr>
          </a:p>
        </p:txBody>
      </p:sp>
      <p:grpSp>
        <p:nvGrpSpPr>
          <p:cNvPr id="2" name="Group 1"/>
          <p:cNvGrpSpPr/>
          <p:nvPr/>
        </p:nvGrpSpPr>
        <p:grpSpPr>
          <a:xfrm>
            <a:off x="2195846" y="5211767"/>
            <a:ext cx="9538655" cy="461665"/>
            <a:chOff x="2195846" y="5211767"/>
            <a:chExt cx="9538655" cy="461665"/>
          </a:xfrm>
        </p:grpSpPr>
        <p:cxnSp>
          <p:nvCxnSpPr>
            <p:cNvPr id="62" name="Straight Arrow Connector 61"/>
            <p:cNvCxnSpPr/>
            <p:nvPr/>
          </p:nvCxnSpPr>
          <p:spPr>
            <a:xfrm>
              <a:off x="2195846" y="5429248"/>
              <a:ext cx="8616124" cy="0"/>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0916648" y="5211767"/>
              <a:ext cx="817853" cy="461665"/>
            </a:xfrm>
            <a:prstGeom prst="rect">
              <a:avLst/>
            </a:prstGeom>
            <a:solidFill>
              <a:schemeClr val="bg2"/>
            </a:solidFill>
          </p:spPr>
          <p:txBody>
            <a:bodyPr wrap="none" rtlCol="0">
              <a:spAutoFit/>
            </a:bodyPr>
            <a:lstStyle/>
            <a:p>
              <a:r>
                <a:rPr lang="en-US" altLang="zh-CN" sz="2400" b="1" dirty="0" smtClean="0">
                  <a:solidFill>
                    <a:srgbClr val="C00000"/>
                  </a:solidFill>
                </a:rPr>
                <a:t>Time</a:t>
              </a:r>
              <a:endParaRPr lang="en-US" sz="2400" dirty="0">
                <a:solidFill>
                  <a:srgbClr val="C00000"/>
                </a:solidFill>
              </a:endParaRPr>
            </a:p>
          </p:txBody>
        </p:sp>
      </p:grpSp>
      <p:sp>
        <p:nvSpPr>
          <p:cNvPr id="68" name="Rectangle 67"/>
          <p:cNvSpPr/>
          <p:nvPr/>
        </p:nvSpPr>
        <p:spPr>
          <a:xfrm>
            <a:off x="10131993" y="1532041"/>
            <a:ext cx="73572" cy="3610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2561580" y="1663420"/>
            <a:ext cx="9038413" cy="2785232"/>
            <a:chOff x="2561580" y="1663420"/>
            <a:chExt cx="9038413" cy="2785232"/>
          </a:xfrm>
        </p:grpSpPr>
        <p:sp>
          <p:nvSpPr>
            <p:cNvPr id="6" name="Rectangle 5"/>
            <p:cNvSpPr/>
            <p:nvPr/>
          </p:nvSpPr>
          <p:spPr>
            <a:xfrm>
              <a:off x="2561580" y="1663420"/>
              <a:ext cx="1742086" cy="367862"/>
            </a:xfrm>
            <a:prstGeom prst="rect">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044977" y="2146893"/>
              <a:ext cx="1327268" cy="367862"/>
            </a:xfrm>
            <a:prstGeom prst="rect">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7109108" y="3113844"/>
              <a:ext cx="2392108" cy="367862"/>
            </a:xfrm>
            <a:prstGeom prst="rect">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0201783" y="4080790"/>
              <a:ext cx="1398210" cy="367862"/>
            </a:xfrm>
            <a:prstGeom prst="rect">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324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750" fill="hold"/>
                                        <p:tgtEl>
                                          <p:spTgt spid="7"/>
                                        </p:tgtEl>
                                        <p:attrNameLst>
                                          <p:attrName>style.visibility</p:attrName>
                                        </p:attrNameLst>
                                      </p:cBhvr>
                                      <p:tavLst>
                                        <p:tav tm="0">
                                          <p:val>
                                            <p:strVal val="hidden"/>
                                          </p:val>
                                        </p:tav>
                                        <p:tav tm="50000">
                                          <p:val>
                                            <p:strVal val="visible"/>
                                          </p:val>
                                        </p:tav>
                                      </p:tavLst>
                                    </p:anim>
                                  </p:childTnLst>
                                </p:cTn>
                              </p:par>
                            </p:childTnLst>
                          </p:cTn>
                        </p:par>
                        <p:par>
                          <p:cTn id="7" fill="hold">
                            <p:stCondLst>
                              <p:cond delay="750"/>
                            </p:stCondLst>
                            <p:childTnLst>
                              <p:par>
                                <p:cTn id="8" presetID="35" presetClass="emph" presetSubtype="0" fill="hold" nodeType="afterEffect">
                                  <p:stCondLst>
                                    <p:cond delay="0"/>
                                  </p:stCondLst>
                                  <p:childTnLst>
                                    <p:anim calcmode="discrete" valueType="str">
                                      <p:cBhvr>
                                        <p:cTn id="9" dur="750" fill="hold"/>
                                        <p:tgtEl>
                                          <p:spTgt spid="7"/>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35" presetClass="emph" presetSubtype="0" fill="hold" nodeType="afterEffect">
                                  <p:stCondLst>
                                    <p:cond delay="0"/>
                                  </p:stCondLst>
                                  <p:childTnLst>
                                    <p:anim calcmode="discrete" valueType="str">
                                      <p:cBhvr>
                                        <p:cTn id="12" dur="750" fill="hold"/>
                                        <p:tgtEl>
                                          <p:spTgt spid="7"/>
                                        </p:tgtEl>
                                        <p:attrNameLst>
                                          <p:attrName>style.visibility</p:attrName>
                                        </p:attrNameLst>
                                      </p:cBhvr>
                                      <p:tavLst>
                                        <p:tav tm="0">
                                          <p:val>
                                            <p:strVal val="hidden"/>
                                          </p:val>
                                        </p:tav>
                                        <p:tav tm="50000">
                                          <p:val>
                                            <p:strVal val="visible"/>
                                          </p:val>
                                        </p:tav>
                                      </p:tavLst>
                                    </p:anim>
                                  </p:childTnLst>
                                </p:cTn>
                              </p:par>
                            </p:childTnLst>
                          </p:cTn>
                        </p:par>
                        <p:par>
                          <p:cTn id="13" fill="hold">
                            <p:stCondLst>
                              <p:cond delay="2250"/>
                            </p:stCondLst>
                            <p:childTnLst>
                              <p:par>
                                <p:cTn id="14" presetID="35" presetClass="emph" presetSubtype="0" fill="hold" nodeType="afterEffect">
                                  <p:stCondLst>
                                    <p:cond delay="0"/>
                                  </p:stCondLst>
                                  <p:childTnLst>
                                    <p:anim calcmode="discrete" valueType="str">
                                      <p:cBhvr>
                                        <p:cTn id="15" dur="75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79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latin typeface="Lucida Bright" panose="02040602050505020304" pitchFamily="18" charset="0"/>
              </a:rPr>
              <a:t>A</a:t>
            </a:r>
            <a:r>
              <a:rPr lang="en-US" altLang="zh-CN" sz="3600" b="1" dirty="0" smtClean="0">
                <a:latin typeface="Lucida Bright" panose="02040602050505020304" pitchFamily="18" charset="0"/>
              </a:rPr>
              <a:t>synchronous</a:t>
            </a:r>
            <a:r>
              <a:rPr lang="zh-CN" altLang="en-US" sz="3600" b="1" dirty="0" smtClean="0">
                <a:latin typeface="Lucida Bright" panose="02040602050505020304" pitchFamily="18" charset="0"/>
              </a:rPr>
              <a:t> </a:t>
            </a:r>
            <a:r>
              <a:rPr lang="en-US" altLang="zh-CN" sz="3600" b="1" dirty="0" smtClean="0">
                <a:latin typeface="Lucida Bright" panose="02040602050505020304" pitchFamily="18" charset="0"/>
              </a:rPr>
              <a:t>algorithm</a:t>
            </a:r>
            <a:endParaRPr lang="en-US" sz="3600" dirty="0"/>
          </a:p>
        </p:txBody>
      </p:sp>
      <p:sp>
        <p:nvSpPr>
          <p:cNvPr id="62" name="Rounded Rectangle 61"/>
          <p:cNvSpPr/>
          <p:nvPr/>
        </p:nvSpPr>
        <p:spPr>
          <a:xfrm>
            <a:off x="314326" y="1100136"/>
            <a:ext cx="11472870" cy="4329112"/>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2561580" y="1663420"/>
            <a:ext cx="1742086"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564207" y="2146893"/>
            <a:ext cx="112986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2557799" y="2630371"/>
            <a:ext cx="1277007"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557800" y="3113844"/>
            <a:ext cx="620110"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2549919" y="3597317"/>
            <a:ext cx="1007681"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557799" y="4080790"/>
            <a:ext cx="888128"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564206" y="4564263"/>
            <a:ext cx="146356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490634" y="1532042"/>
            <a:ext cx="73572" cy="36103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813746" y="1663420"/>
            <a:ext cx="89863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4230572" y="2146893"/>
            <a:ext cx="1327268"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4338469" y="2630371"/>
            <a:ext cx="714864"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3681231" y="3113844"/>
            <a:ext cx="437657"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059120" y="3597317"/>
            <a:ext cx="1007681"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952696" y="4080790"/>
            <a:ext cx="999801"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544905" y="4564263"/>
            <a:ext cx="62799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212757" y="1663420"/>
            <a:ext cx="426810"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058214" y="2146893"/>
            <a:ext cx="99339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551742" y="2630371"/>
            <a:ext cx="1326598"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623032" y="3113844"/>
            <a:ext cx="2392108"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572437" y="3597317"/>
            <a:ext cx="62602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480301" y="4080790"/>
            <a:ext cx="43059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672450" y="4564263"/>
            <a:ext cx="72077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7147995" y="1663420"/>
            <a:ext cx="996019"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7564961" y="2146893"/>
            <a:ext cx="613704"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7372820" y="2630371"/>
            <a:ext cx="1253026"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7515678" y="3113844"/>
            <a:ext cx="437657"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6693419" y="3597317"/>
            <a:ext cx="1236132"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15542" y="4080790"/>
            <a:ext cx="1398210"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6893449" y="4564263"/>
            <a:ext cx="722745"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632994" y="1616518"/>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1</a:t>
            </a:r>
            <a:endParaRPr lang="en-US" sz="2400" b="1" dirty="0">
              <a:latin typeface="Courier New" charset="0"/>
              <a:ea typeface="Courier New" charset="0"/>
              <a:cs typeface="Courier New" charset="0"/>
            </a:endParaRPr>
          </a:p>
        </p:txBody>
      </p:sp>
      <p:sp>
        <p:nvSpPr>
          <p:cNvPr id="96" name="TextBox 95"/>
          <p:cNvSpPr txBox="1"/>
          <p:nvPr/>
        </p:nvSpPr>
        <p:spPr>
          <a:xfrm>
            <a:off x="632994" y="2132900"/>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2</a:t>
            </a:r>
            <a:endParaRPr lang="en-US" sz="2400" b="1" dirty="0">
              <a:latin typeface="Courier New" charset="0"/>
              <a:ea typeface="Courier New" charset="0"/>
              <a:cs typeface="Courier New" charset="0"/>
            </a:endParaRPr>
          </a:p>
        </p:txBody>
      </p:sp>
      <p:sp>
        <p:nvSpPr>
          <p:cNvPr id="97" name="TextBox 96"/>
          <p:cNvSpPr txBox="1"/>
          <p:nvPr/>
        </p:nvSpPr>
        <p:spPr>
          <a:xfrm>
            <a:off x="630367" y="2594565"/>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3</a:t>
            </a:r>
            <a:endParaRPr lang="en-US" sz="2400" b="1" dirty="0">
              <a:latin typeface="Courier New" charset="0"/>
              <a:ea typeface="Courier New" charset="0"/>
              <a:cs typeface="Courier New" charset="0"/>
            </a:endParaRPr>
          </a:p>
        </p:txBody>
      </p:sp>
      <p:sp>
        <p:nvSpPr>
          <p:cNvPr id="98" name="TextBox 97"/>
          <p:cNvSpPr txBox="1"/>
          <p:nvPr/>
        </p:nvSpPr>
        <p:spPr>
          <a:xfrm>
            <a:off x="629375" y="3097659"/>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4</a:t>
            </a:r>
            <a:endParaRPr lang="en-US" sz="2400" b="1" dirty="0">
              <a:latin typeface="Courier New" charset="0"/>
              <a:ea typeface="Courier New" charset="0"/>
              <a:cs typeface="Courier New" charset="0"/>
            </a:endParaRPr>
          </a:p>
        </p:txBody>
      </p:sp>
      <p:sp>
        <p:nvSpPr>
          <p:cNvPr id="99" name="TextBox 98"/>
          <p:cNvSpPr txBox="1"/>
          <p:nvPr/>
        </p:nvSpPr>
        <p:spPr>
          <a:xfrm>
            <a:off x="629375" y="3614041"/>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5</a:t>
            </a:r>
            <a:endParaRPr lang="en-US" sz="2400" b="1" dirty="0">
              <a:latin typeface="Courier New" charset="0"/>
              <a:ea typeface="Courier New" charset="0"/>
              <a:cs typeface="Courier New" charset="0"/>
            </a:endParaRPr>
          </a:p>
        </p:txBody>
      </p:sp>
      <p:sp>
        <p:nvSpPr>
          <p:cNvPr id="100" name="TextBox 99"/>
          <p:cNvSpPr txBox="1"/>
          <p:nvPr/>
        </p:nvSpPr>
        <p:spPr>
          <a:xfrm>
            <a:off x="626748" y="4075706"/>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6</a:t>
            </a:r>
            <a:endParaRPr lang="en-US" sz="2400" b="1" dirty="0">
              <a:latin typeface="Courier New" charset="0"/>
              <a:ea typeface="Courier New" charset="0"/>
              <a:cs typeface="Courier New" charset="0"/>
            </a:endParaRPr>
          </a:p>
        </p:txBody>
      </p:sp>
      <p:sp>
        <p:nvSpPr>
          <p:cNvPr id="101" name="TextBox 100"/>
          <p:cNvSpPr txBox="1"/>
          <p:nvPr/>
        </p:nvSpPr>
        <p:spPr>
          <a:xfrm>
            <a:off x="624321" y="4588329"/>
            <a:ext cx="1659429" cy="461665"/>
          </a:xfrm>
          <a:prstGeom prst="rect">
            <a:avLst/>
          </a:prstGeom>
          <a:noFill/>
        </p:spPr>
        <p:txBody>
          <a:bodyPr wrap="none" rtlCol="0">
            <a:spAutoFit/>
          </a:bodyPr>
          <a:lstStyle/>
          <a:p>
            <a:r>
              <a:rPr lang="en-US" altLang="zh-CN" sz="2400" b="1" dirty="0" smtClean="0">
                <a:latin typeface="Courier New" charset="0"/>
                <a:ea typeface="Courier New" charset="0"/>
                <a:cs typeface="Courier New" charset="0"/>
              </a:rPr>
              <a:t>Worker</a:t>
            </a:r>
            <a:r>
              <a:rPr lang="zh-CN" altLang="en-US" sz="2400" b="1" dirty="0" smtClean="0">
                <a:latin typeface="Courier New" charset="0"/>
                <a:ea typeface="Courier New" charset="0"/>
                <a:cs typeface="Courier New" charset="0"/>
              </a:rPr>
              <a:t> </a:t>
            </a:r>
            <a:r>
              <a:rPr lang="en-US" altLang="zh-CN" sz="2400" b="1" dirty="0" smtClean="0">
                <a:latin typeface="Courier New" charset="0"/>
                <a:ea typeface="Courier New" charset="0"/>
                <a:cs typeface="Courier New" charset="0"/>
              </a:rPr>
              <a:t>7</a:t>
            </a:r>
            <a:endParaRPr lang="en-US" sz="2400" b="1" dirty="0">
              <a:latin typeface="Courier New" charset="0"/>
              <a:ea typeface="Courier New" charset="0"/>
              <a:cs typeface="Courier New" charset="0"/>
            </a:endParaRPr>
          </a:p>
        </p:txBody>
      </p:sp>
      <p:sp>
        <p:nvSpPr>
          <p:cNvPr id="102" name="Rectangle 101"/>
          <p:cNvSpPr/>
          <p:nvPr/>
        </p:nvSpPr>
        <p:spPr>
          <a:xfrm>
            <a:off x="462584" y="5834581"/>
            <a:ext cx="1101498" cy="367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548763" y="5771482"/>
            <a:ext cx="2047035" cy="461665"/>
          </a:xfrm>
          <a:prstGeom prst="rect">
            <a:avLst/>
          </a:prstGeom>
          <a:noFill/>
        </p:spPr>
        <p:txBody>
          <a:bodyPr wrap="none" rtlCol="0">
            <a:spAutoFit/>
          </a:bodyPr>
          <a:lstStyle/>
          <a:p>
            <a:r>
              <a:rPr lang="en-US" altLang="zh-CN" sz="2400" b="1" dirty="0" smtClean="0">
                <a:solidFill>
                  <a:schemeClr val="accent5">
                    <a:lumMod val="75000"/>
                  </a:schemeClr>
                </a:solidFill>
              </a:rPr>
              <a:t>:</a:t>
            </a:r>
            <a:r>
              <a:rPr lang="zh-CN" altLang="en-US" sz="2400" b="1" dirty="0" smtClean="0">
                <a:solidFill>
                  <a:schemeClr val="accent5">
                    <a:lumMod val="75000"/>
                  </a:schemeClr>
                </a:solidFill>
              </a:rPr>
              <a:t>  </a:t>
            </a:r>
            <a:r>
              <a:rPr lang="en-US" altLang="zh-CN" sz="2400" b="1" dirty="0" smtClean="0">
                <a:solidFill>
                  <a:schemeClr val="accent5">
                    <a:lumMod val="75000"/>
                  </a:schemeClr>
                </a:solidFill>
              </a:rPr>
              <a:t>computation</a:t>
            </a:r>
            <a:endParaRPr lang="en-US" sz="2400" b="1" dirty="0">
              <a:solidFill>
                <a:schemeClr val="accent5">
                  <a:lumMod val="75000"/>
                </a:schemeClr>
              </a:solidFill>
            </a:endParaRPr>
          </a:p>
        </p:txBody>
      </p:sp>
      <p:sp>
        <p:nvSpPr>
          <p:cNvPr id="104" name="Rectangle 103"/>
          <p:cNvSpPr/>
          <p:nvPr/>
        </p:nvSpPr>
        <p:spPr>
          <a:xfrm flipH="1">
            <a:off x="9359074" y="5584587"/>
            <a:ext cx="74809" cy="7731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9433883" y="5739694"/>
            <a:ext cx="2534797" cy="461665"/>
          </a:xfrm>
          <a:prstGeom prst="rect">
            <a:avLst/>
          </a:prstGeom>
          <a:noFill/>
        </p:spPr>
        <p:txBody>
          <a:bodyPr wrap="square" rtlCol="0">
            <a:spAutoFit/>
          </a:bodyPr>
          <a:lstStyle/>
          <a:p>
            <a:r>
              <a:rPr lang="en-US" altLang="zh-CN" sz="2400" b="1" dirty="0" smtClean="0"/>
              <a:t>:</a:t>
            </a:r>
            <a:r>
              <a:rPr lang="zh-CN" altLang="en-US" sz="2400" b="1" dirty="0" smtClean="0"/>
              <a:t>  </a:t>
            </a:r>
            <a:r>
              <a:rPr lang="en-US" altLang="zh-CN" sz="2400" b="1" dirty="0" smtClean="0"/>
              <a:t>synchronization</a:t>
            </a:r>
            <a:endParaRPr lang="en-US" sz="2400" b="1" dirty="0"/>
          </a:p>
        </p:txBody>
      </p:sp>
      <p:sp>
        <p:nvSpPr>
          <p:cNvPr id="111" name="Rectangle 110"/>
          <p:cNvSpPr/>
          <p:nvPr/>
        </p:nvSpPr>
        <p:spPr>
          <a:xfrm>
            <a:off x="6670522" y="1671067"/>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03075" y="5829920"/>
            <a:ext cx="1101498" cy="3678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5789254" y="5766821"/>
            <a:ext cx="2394502" cy="461665"/>
          </a:xfrm>
          <a:prstGeom prst="rect">
            <a:avLst/>
          </a:prstGeom>
          <a:noFill/>
        </p:spPr>
        <p:txBody>
          <a:bodyPr wrap="none" rtlCol="0">
            <a:spAutoFit/>
          </a:bodyPr>
          <a:lstStyle/>
          <a:p>
            <a:r>
              <a:rPr lang="en-US" altLang="zh-CN" sz="2400" b="1" dirty="0" smtClean="0">
                <a:solidFill>
                  <a:schemeClr val="accent6">
                    <a:lumMod val="75000"/>
                  </a:schemeClr>
                </a:solidFill>
              </a:rPr>
              <a:t>:</a:t>
            </a:r>
            <a:r>
              <a:rPr lang="zh-CN" altLang="en-US" sz="2400" b="1" dirty="0" smtClean="0">
                <a:solidFill>
                  <a:schemeClr val="accent6">
                    <a:lumMod val="75000"/>
                  </a:schemeClr>
                </a:solidFill>
              </a:rPr>
              <a:t>  </a:t>
            </a:r>
            <a:r>
              <a:rPr lang="en-US" altLang="zh-CN" sz="2400" b="1" dirty="0" smtClean="0">
                <a:solidFill>
                  <a:schemeClr val="accent6">
                    <a:lumMod val="75000"/>
                  </a:schemeClr>
                </a:solidFill>
              </a:rPr>
              <a:t>communication</a:t>
            </a:r>
            <a:endParaRPr lang="en-US" sz="2400" b="1" dirty="0">
              <a:solidFill>
                <a:schemeClr val="accent6">
                  <a:lumMod val="75000"/>
                </a:schemeClr>
              </a:solidFill>
            </a:endParaRPr>
          </a:p>
        </p:txBody>
      </p:sp>
      <p:sp>
        <p:nvSpPr>
          <p:cNvPr id="114" name="Rectangle 113"/>
          <p:cNvSpPr/>
          <p:nvPr/>
        </p:nvSpPr>
        <p:spPr>
          <a:xfrm>
            <a:off x="7084861" y="2150716"/>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6899127" y="2643838"/>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7041985" y="3109199"/>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6223133" y="3596057"/>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937377" y="4075706"/>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6413656" y="4557265"/>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5737081" y="1666303"/>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5579912" y="2145952"/>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5079847" y="2639074"/>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4151137" y="3118723"/>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5103948" y="3591293"/>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5003933" y="4070942"/>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5194455" y="4552501"/>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4332146" y="1661535"/>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3746345" y="2141184"/>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3860649" y="2634306"/>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3203411" y="3113955"/>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3584707" y="3586525"/>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3484692" y="4066174"/>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4060984" y="4547733"/>
            <a:ext cx="448654" cy="36021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2195846" y="5211767"/>
            <a:ext cx="9538655" cy="461665"/>
            <a:chOff x="2195846" y="5211767"/>
            <a:chExt cx="9538655" cy="461665"/>
          </a:xfrm>
        </p:grpSpPr>
        <p:cxnSp>
          <p:nvCxnSpPr>
            <p:cNvPr id="79" name="Straight Arrow Connector 78"/>
            <p:cNvCxnSpPr/>
            <p:nvPr/>
          </p:nvCxnSpPr>
          <p:spPr>
            <a:xfrm>
              <a:off x="2195846" y="5429248"/>
              <a:ext cx="8616124" cy="0"/>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916648" y="5211767"/>
              <a:ext cx="817853" cy="461665"/>
            </a:xfrm>
            <a:prstGeom prst="rect">
              <a:avLst/>
            </a:prstGeom>
            <a:solidFill>
              <a:schemeClr val="bg2"/>
            </a:solidFill>
          </p:spPr>
          <p:txBody>
            <a:bodyPr wrap="none" rtlCol="0">
              <a:spAutoFit/>
            </a:bodyPr>
            <a:lstStyle/>
            <a:p>
              <a:r>
                <a:rPr lang="en-US" altLang="zh-CN" sz="2400" b="1" dirty="0" smtClean="0">
                  <a:solidFill>
                    <a:srgbClr val="C00000"/>
                  </a:solidFill>
                </a:rPr>
                <a:t>Time</a:t>
              </a:r>
              <a:endParaRPr lang="en-US" sz="2400" dirty="0">
                <a:solidFill>
                  <a:srgbClr val="C00000"/>
                </a:solidFill>
              </a:endParaRPr>
            </a:p>
          </p:txBody>
        </p:sp>
      </p:grpSp>
    </p:spTree>
    <p:extLst>
      <p:ext uri="{BB962C8B-B14F-4D97-AF65-F5344CB8AC3E}">
        <p14:creationId xmlns:p14="http://schemas.microsoft.com/office/powerpoint/2010/main" val="1198913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48774</TotalTime>
  <Words>7079</Words>
  <Application>Microsoft Office PowerPoint</Application>
  <PresentationFormat>宽屏</PresentationFormat>
  <Paragraphs>965</Paragraphs>
  <Slides>34</Slides>
  <Notes>34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DengXian</vt:lpstr>
      <vt:lpstr>DengXian Light</vt:lpstr>
      <vt:lpstr>Arial</vt:lpstr>
      <vt:lpstr>Calibri</vt:lpstr>
      <vt:lpstr>Calibri Light</vt:lpstr>
      <vt:lpstr>Cambria Math</vt:lpstr>
      <vt:lpstr>Courier New</vt:lpstr>
      <vt:lpstr>Lucida Bright</vt:lpstr>
      <vt:lpstr>Wingdings</vt:lpstr>
      <vt:lpstr>Office Theme</vt:lpstr>
      <vt:lpstr>Parallel Computing for Machine Learning (Part 2)</vt:lpstr>
      <vt:lpstr>Asynchronous Parallel Gradient Descent Using Parameter Server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Parallel Gradient Descent in  Decentralized Network</vt:lpstr>
      <vt:lpstr>PowerPoint 演示文稿</vt:lpstr>
      <vt:lpstr>PowerPoint 演示文稿</vt:lpstr>
      <vt:lpstr>PowerPoint 演示文稿</vt:lpstr>
      <vt:lpstr>PowerPoint 演示文稿</vt:lpstr>
      <vt:lpstr>PowerPoint 演示文稿</vt:lpstr>
      <vt:lpstr>PowerPoint 演示文稿</vt:lpstr>
      <vt:lpstr>Summary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shusen wang</dc:creator>
  <cp:lastModifiedBy>Shusen</cp:lastModifiedBy>
  <cp:revision>900</cp:revision>
  <dcterms:created xsi:type="dcterms:W3CDTF">2017-08-22T04:44:10Z</dcterms:created>
  <dcterms:modified xsi:type="dcterms:W3CDTF">2021-03-26T21:11:40Z</dcterms:modified>
</cp:coreProperties>
</file>