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885" r:id="rId5"/>
    <p:sldId id="884" r:id="rId6"/>
    <p:sldId id="876" r:id="rId7"/>
    <p:sldId id="878" r:id="rId8"/>
    <p:sldId id="879" r:id="rId9"/>
    <p:sldId id="877" r:id="rId10"/>
    <p:sldId id="880" r:id="rId11"/>
    <p:sldId id="881" r:id="rId12"/>
    <p:sldId id="883" r:id="rId13"/>
    <p:sldId id="882" r:id="rId14"/>
    <p:sldId id="825" r:id="rId15"/>
    <p:sldId id="826" r:id="rId16"/>
    <p:sldId id="856" r:id="rId17"/>
    <p:sldId id="902" r:id="rId18"/>
    <p:sldId id="855" r:id="rId19"/>
    <p:sldId id="887" r:id="rId20"/>
    <p:sldId id="858" r:id="rId21"/>
    <p:sldId id="860" r:id="rId22"/>
    <p:sldId id="861" r:id="rId23"/>
    <p:sldId id="863" r:id="rId24"/>
    <p:sldId id="865" r:id="rId25"/>
    <p:sldId id="866" r:id="rId26"/>
    <p:sldId id="867" r:id="rId27"/>
    <p:sldId id="888" r:id="rId28"/>
    <p:sldId id="890" r:id="rId29"/>
    <p:sldId id="897" r:id="rId30"/>
    <p:sldId id="898" r:id="rId31"/>
    <p:sldId id="899" r:id="rId32"/>
    <p:sldId id="900" r:id="rId33"/>
    <p:sldId id="901" r:id="rId34"/>
    <p:sldId id="805" r:id="rId35"/>
    <p:sldId id="896" r:id="rId36"/>
    <p:sldId id="891" r:id="rId37"/>
    <p:sldId id="892" r:id="rId38"/>
    <p:sldId id="893" r:id="rId39"/>
    <p:sldId id="8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4FB"/>
    <a:srgbClr val="EFBEF0"/>
    <a:srgbClr val="F6DCDD"/>
    <a:srgbClr val="BD1BBD"/>
    <a:srgbClr val="F80545"/>
    <a:srgbClr val="F7F7F7"/>
    <a:srgbClr val="020C7E"/>
    <a:srgbClr val="750308"/>
    <a:srgbClr val="7F0F7E"/>
    <a:srgbClr val="BFB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1"/>
    <p:restoredTop sz="66855"/>
  </p:normalViewPr>
  <p:slideViewPr>
    <p:cSldViewPr snapToGrid="0" snapToObjects="1">
      <p:cViewPr>
        <p:scale>
          <a:sx n="87" d="100"/>
          <a:sy n="87" d="100"/>
        </p:scale>
        <p:origin x="1992" y="272"/>
      </p:cViewPr>
      <p:guideLst/>
    </p:cSldViewPr>
  </p:slid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9C357-7F3A-6747-BE66-3881BDA4D39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这节课我们学习</a:t>
            </a:r>
            <a:r>
              <a:rPr lang="en-US" altLang="zh-CN" sz="1600" dirty="0" smtClean="0"/>
              <a:t>multi-agent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reinforcement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learning</a:t>
            </a:r>
            <a:r>
              <a:rPr lang="zh-CN" altLang="en-US" sz="1600" dirty="0" smtClean="0"/>
              <a:t>，翻译成“多智能体 强化学习”。</a:t>
            </a:r>
            <a:endParaRPr lang="en-US" altLang="zh-CN" sz="1600" dirty="0" smtClean="0"/>
          </a:p>
          <a:p>
            <a:r>
              <a:rPr lang="en-US" altLang="zh-CN" sz="1600" dirty="0" smtClean="0"/>
              <a:t>-------------</a:t>
            </a:r>
            <a:endParaRPr lang="en-US" altLang="zh-CN" sz="1600" dirty="0" smtClean="0"/>
          </a:p>
          <a:p>
            <a:r>
              <a:rPr lang="en-US" altLang="zh-CN" sz="1600" dirty="0" smtClean="0"/>
              <a:t>multi-agent</a:t>
            </a:r>
            <a:r>
              <a:rPr lang="zh-CN" altLang="en-US" sz="1600" dirty="0" smtClean="0"/>
              <a:t>比之前学的</a:t>
            </a:r>
            <a:r>
              <a:rPr lang="en-US" altLang="zh-CN" sz="1600" dirty="0" smtClean="0"/>
              <a:t>single-agent</a:t>
            </a:r>
            <a:r>
              <a:rPr lang="zh-CN" altLang="en-US" sz="1600" dirty="0" smtClean="0"/>
              <a:t>复杂，概念不太好理解。</a:t>
            </a:r>
            <a:endParaRPr lang="en-US" altLang="zh-CN" sz="1600" dirty="0" smtClean="0"/>
          </a:p>
          <a:p>
            <a:r>
              <a:rPr lang="zh-CN" altLang="en-US" sz="1600" dirty="0" smtClean="0"/>
              <a:t>我尽量给一些通俗的解释，帮助大家理解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multi-agent</a:t>
            </a:r>
            <a:r>
              <a:rPr lang="zh-CN" altLang="en-US" sz="1600" baseline="0" dirty="0" smtClean="0"/>
              <a:t> </a:t>
            </a:r>
            <a:r>
              <a:rPr lang="en-US" altLang="zh-CN" sz="1600" dirty="0" smtClean="0"/>
              <a:t>reinforcement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learning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dirty="0" smtClean="0"/>
              <a:t>-------------</a:t>
            </a:r>
            <a:endParaRPr lang="en-US" altLang="zh-CN" sz="1600" dirty="0" smtClean="0"/>
          </a:p>
          <a:p>
            <a:r>
              <a:rPr lang="zh-CN" altLang="en-US" sz="1600" dirty="0" smtClean="0"/>
              <a:t>在开始这节课之前，你需要熟悉 </a:t>
            </a:r>
            <a:r>
              <a:rPr lang="en-US" altLang="zh-CN" sz="1600" dirty="0" smtClean="0"/>
              <a:t>single-agent</a:t>
            </a:r>
            <a:r>
              <a:rPr lang="zh-CN" altLang="en-US" sz="1600" dirty="0" smtClean="0"/>
              <a:t> 强化学习，尤其是策略学习。</a:t>
            </a:r>
            <a:endParaRPr lang="en-US" sz="1600" dirty="0" smtClean="0"/>
          </a:p>
          <a:p>
            <a:r>
              <a:rPr lang="zh-CN" altLang="en-US" sz="1600" dirty="0" smtClean="0"/>
              <a:t>不熟悉的话请先看</a:t>
            </a:r>
            <a:r>
              <a:rPr lang="zh-CN" altLang="en-US" sz="1600" baseline="0" dirty="0" smtClean="0"/>
              <a:t> 前面的视频。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第四种设定是 </a:t>
            </a:r>
            <a:r>
              <a:rPr lang="en-US" altLang="zh-CN" sz="1600" dirty="0" smtClean="0"/>
              <a:t>self-interested</a:t>
            </a:r>
            <a:r>
              <a:rPr lang="zh-CN" altLang="en-US" sz="1600" dirty="0" smtClean="0"/>
              <a:t>，也就是“利己主义”。</a:t>
            </a:r>
            <a:endParaRPr lang="en-US" altLang="zh-CN" sz="1600" dirty="0" smtClean="0"/>
          </a:p>
          <a:p>
            <a:r>
              <a:rPr lang="zh-CN" altLang="en-US" sz="1600" dirty="0" smtClean="0"/>
              <a:t>系统里有多个</a:t>
            </a:r>
            <a:r>
              <a:rPr lang="en-US" altLang="zh-CN" sz="1600" dirty="0" smtClean="0"/>
              <a:t>agents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一个</a:t>
            </a:r>
            <a:r>
              <a:rPr lang="en-US" altLang="zh-CN" sz="1600" dirty="0" smtClean="0"/>
              <a:t>agent</a:t>
            </a:r>
            <a:r>
              <a:rPr lang="zh-CN" altLang="en-US" sz="1600" dirty="0" smtClean="0"/>
              <a:t>的动作会改变环境的状态，可能让别人 获益 或者 受损失。</a:t>
            </a:r>
            <a:endParaRPr lang="en-US" altLang="zh-CN" sz="1600" dirty="0" smtClean="0"/>
          </a:p>
          <a:p>
            <a:r>
              <a:rPr lang="zh-CN" altLang="en-US" sz="1600" dirty="0" smtClean="0"/>
              <a:t>利己主义的意思是</a:t>
            </a:r>
            <a:r>
              <a:rPr lang="zh-CN" altLang="en-US" sz="1600" baseline="0" dirty="0" smtClean="0"/>
              <a:t> 每个</a:t>
            </a:r>
            <a:r>
              <a:rPr lang="en-US" altLang="zh-CN" sz="1600" baseline="0" dirty="0" smtClean="0"/>
              <a:t>agent</a:t>
            </a:r>
            <a:r>
              <a:rPr lang="zh-CN" altLang="en-US" sz="1600" baseline="0" dirty="0" smtClean="0"/>
              <a:t>只想要</a:t>
            </a:r>
            <a:r>
              <a:rPr lang="zh-CN" altLang="en-US" sz="1600" dirty="0" smtClean="0"/>
              <a:t>最大化自身利益；至于让别人受益或是受损，它不在乎。</a:t>
            </a:r>
            <a:endParaRPr lang="en-US" altLang="zh-CN" sz="1600" dirty="0" smtClean="0"/>
          </a:p>
          <a:p>
            <a:r>
              <a:rPr lang="en-US" altLang="zh-CN" sz="1600" dirty="0" smtClean="0"/>
              <a:t>-----------</a:t>
            </a:r>
            <a:endParaRPr lang="en-US" altLang="zh-CN" sz="1600" dirty="0" smtClean="0"/>
          </a:p>
          <a:p>
            <a:r>
              <a:rPr lang="zh-CN" altLang="en-US" sz="1600" dirty="0" smtClean="0"/>
              <a:t>这与合作和竞争 有所不同。</a:t>
            </a:r>
            <a:endParaRPr lang="en-US" altLang="zh-CN" sz="1600" dirty="0" smtClean="0"/>
          </a:p>
          <a:p>
            <a:r>
              <a:rPr lang="zh-CN" altLang="en-US" sz="1600" dirty="0" smtClean="0"/>
              <a:t>合作的目标是有钱大家一起赚；竞争的目标是让对手受损。</a:t>
            </a:r>
            <a:endParaRPr lang="en-US" altLang="zh-CN" sz="1600" dirty="0" smtClean="0"/>
          </a:p>
          <a:p>
            <a:r>
              <a:rPr lang="zh-CN" altLang="en-US" sz="1600" dirty="0" smtClean="0"/>
              <a:t>利己主义者不会 刻意帮别人或者害别人，尽管他的行为</a:t>
            </a:r>
            <a:r>
              <a:rPr lang="zh-CN" altLang="en-US" sz="1600" baseline="0" dirty="0" smtClean="0"/>
              <a:t>在</a:t>
            </a:r>
            <a:r>
              <a:rPr lang="zh-CN" altLang="en-US" sz="1600" dirty="0" smtClean="0"/>
              <a:t>客观上会影响别人的利益。</a:t>
            </a:r>
            <a:endParaRPr lang="en-US" altLang="zh-CN" sz="1600" dirty="0" smtClean="0"/>
          </a:p>
          <a:p>
            <a:r>
              <a:rPr lang="en-US" altLang="zh-CN" sz="1600" dirty="0" smtClean="0"/>
              <a:t>-------------------------------------</a:t>
            </a:r>
            <a:endParaRPr lang="en-US" altLang="zh-CN" sz="1600" dirty="0" smtClean="0"/>
          </a:p>
          <a:p>
            <a:r>
              <a:rPr lang="zh-CN" altLang="en-US" sz="1600" dirty="0" smtClean="0"/>
              <a:t>这个例子是 股票和期货的自动交易系统。</a:t>
            </a:r>
            <a:endParaRPr lang="en-US" altLang="zh-CN" sz="1600" dirty="0" smtClean="0"/>
          </a:p>
          <a:p>
            <a:r>
              <a:rPr lang="zh-CN" altLang="en-US" sz="1600" baseline="0" dirty="0" smtClean="0"/>
              <a:t>可以把它看做 一个</a:t>
            </a:r>
            <a:r>
              <a:rPr lang="en-US" altLang="zh-CN" sz="1600" baseline="0" dirty="0" smtClean="0"/>
              <a:t>agent</a:t>
            </a:r>
            <a:r>
              <a:rPr lang="zh-CN" altLang="en-US" sz="1600" baseline="0" dirty="0" smtClean="0"/>
              <a:t>。</a:t>
            </a:r>
            <a:endParaRPr lang="en-US" altLang="zh-CN" sz="1600" baseline="0" dirty="0" smtClean="0"/>
          </a:p>
          <a:p>
            <a:r>
              <a:rPr lang="zh-CN" altLang="en-US" sz="1600" baseline="0" dirty="0" smtClean="0"/>
              <a:t>自动交易系统的交易量很大，每一笔交易都会影响股价。</a:t>
            </a:r>
            <a:endParaRPr lang="en-US" altLang="zh-CN" sz="1600" baseline="0" dirty="0" smtClean="0"/>
          </a:p>
          <a:p>
            <a:r>
              <a:rPr lang="zh-CN" altLang="en-US" sz="1600" baseline="0" dirty="0" smtClean="0"/>
              <a:t>也就是说他的动作 会 影响 股市的状态。</a:t>
            </a:r>
            <a:endParaRPr lang="en-US" altLang="zh-CN" sz="1600" baseline="0" dirty="0" smtClean="0"/>
          </a:p>
          <a:p>
            <a:r>
              <a:rPr lang="en-US" altLang="zh-CN" sz="1600" dirty="0" smtClean="0"/>
              <a:t>------------</a:t>
            </a:r>
            <a:endParaRPr lang="en-US" altLang="zh-CN" sz="1600" dirty="0" smtClean="0"/>
          </a:p>
          <a:p>
            <a:r>
              <a:rPr lang="zh-CN" altLang="en-US" sz="1600" dirty="0" smtClean="0"/>
              <a:t>股市里有非常多的自动交易系统，他们对市场的影响非常大。</a:t>
            </a:r>
            <a:endParaRPr lang="en-US" altLang="zh-CN" sz="1600" dirty="0" smtClean="0"/>
          </a:p>
          <a:p>
            <a:r>
              <a:rPr lang="zh-CN" altLang="en-US" sz="1600" dirty="0" smtClean="0"/>
              <a:t>这些系统是</a:t>
            </a:r>
            <a:r>
              <a:rPr lang="en-US" altLang="zh-CN" sz="1600" dirty="0" smtClean="0"/>
              <a:t>self-interested</a:t>
            </a:r>
            <a:r>
              <a:rPr lang="zh-CN" altLang="en-US" sz="1600" dirty="0" smtClean="0"/>
              <a:t>，目标是最大化自己的</a:t>
            </a:r>
            <a:r>
              <a:rPr lang="zh-CN" altLang="en-US" sz="1600" baseline="0" dirty="0" smtClean="0"/>
              <a:t> 收</a:t>
            </a:r>
            <a:r>
              <a:rPr lang="zh-CN" altLang="en-US" sz="1600" dirty="0" smtClean="0"/>
              <a:t>益。</a:t>
            </a:r>
            <a:endParaRPr lang="en-US" altLang="zh-CN" sz="1600" dirty="0" smtClean="0"/>
          </a:p>
          <a:p>
            <a:r>
              <a:rPr lang="zh-CN" altLang="en-US" sz="1600" dirty="0" smtClean="0"/>
              <a:t>他们在最大化自己利益的同时，客观上会导致其他交易系统 受益或者受损。</a:t>
            </a:r>
            <a:endParaRPr lang="en-US" altLang="zh-CN" sz="1600" dirty="0" smtClean="0"/>
          </a:p>
          <a:p>
            <a:r>
              <a:rPr lang="en-US" altLang="zh-CN" sz="1600" dirty="0" smtClean="0"/>
              <a:t>------------</a:t>
            </a:r>
            <a:endParaRPr lang="en-US" altLang="zh-CN" sz="1600" dirty="0" smtClean="0"/>
          </a:p>
          <a:p>
            <a:r>
              <a:rPr lang="en-US" altLang="zh-CN" sz="1600" dirty="0" smtClean="0"/>
              <a:t>2010</a:t>
            </a:r>
            <a:r>
              <a:rPr lang="zh-CN" altLang="en-US" sz="1600" dirty="0" smtClean="0"/>
              <a:t>年的时候，美国一家叫做</a:t>
            </a:r>
            <a:r>
              <a:rPr lang="en-US" altLang="zh-CN" sz="1600" dirty="0" smtClean="0"/>
              <a:t>Knight Capital</a:t>
            </a:r>
            <a:r>
              <a:rPr lang="zh-CN" altLang="en-US" sz="1600" dirty="0" smtClean="0"/>
              <a:t>的公司 自动交易程序出错，造成股市巨大波动，让一些股票暴涨，一些股票暴跌，甚至触发了熔断。</a:t>
            </a:r>
            <a:endParaRPr lang="en-US" altLang="zh-CN" sz="1600" dirty="0" smtClean="0"/>
          </a:p>
          <a:p>
            <a:r>
              <a:rPr lang="en-US" altLang="zh-CN" sz="1600" dirty="0" smtClean="0"/>
              <a:t>Knight Capital</a:t>
            </a:r>
            <a:r>
              <a:rPr lang="zh-CN" altLang="en-US" sz="1600" dirty="0" smtClean="0"/>
              <a:t>的决策在无意中造成其他交易系统 获利或者受损失。</a:t>
            </a:r>
            <a:endParaRPr lang="en-US" altLang="zh-CN" sz="1600" dirty="0" smtClean="0"/>
          </a:p>
          <a:p>
            <a:r>
              <a:rPr lang="en-US" altLang="zh-CN" sz="1600" dirty="0" smtClean="0"/>
              <a:t>------------</a:t>
            </a:r>
            <a:endParaRPr lang="en-US" altLang="zh-CN" sz="1600" dirty="0" smtClean="0"/>
          </a:p>
          <a:p>
            <a:r>
              <a:rPr lang="zh-CN" altLang="en-US" sz="1600" dirty="0" smtClean="0"/>
              <a:t>我举这个例子想说明：</a:t>
            </a:r>
            <a:r>
              <a:rPr lang="en-US" altLang="zh-CN" sz="1600" dirty="0" smtClean="0"/>
              <a:t>agents</a:t>
            </a:r>
            <a:r>
              <a:rPr lang="zh-CN" altLang="en-US" sz="1600" dirty="0" smtClean="0"/>
              <a:t>会互相影响，我们不能把  </a:t>
            </a:r>
            <a:r>
              <a:rPr lang="en-US" altLang="zh-CN" sz="1600" dirty="0" smtClean="0"/>
              <a:t>agents</a:t>
            </a:r>
            <a:r>
              <a:rPr lang="zh-CN" altLang="en-US" sz="1600" dirty="0" smtClean="0"/>
              <a:t> 看做独立的个体。</a:t>
            </a:r>
            <a:endParaRPr lang="en-US" altLang="zh-CN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automated trading system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另一个利己主义的例子是无人车。</a:t>
            </a:r>
            <a:endParaRPr lang="en-US" altLang="zh-CN" sz="1600" dirty="0" smtClean="0"/>
          </a:p>
          <a:p>
            <a:r>
              <a:rPr lang="en-US" altLang="zh-CN" sz="1600" dirty="0" smtClean="0"/>
              <a:t>--------------</a:t>
            </a:r>
            <a:endParaRPr lang="en-US" altLang="zh-CN" sz="1600" dirty="0" smtClean="0"/>
          </a:p>
          <a:p>
            <a:r>
              <a:rPr lang="zh-CN" altLang="en-US" sz="1600" dirty="0" smtClean="0"/>
              <a:t>假如街上的无人车很少，那么无人车之间几乎不会相互影响，无人车可以看做是</a:t>
            </a:r>
            <a:r>
              <a:rPr lang="en-US" altLang="zh-CN" sz="1600" dirty="0" smtClean="0"/>
              <a:t>single-agent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假如几十年后 路上一半的车都是无人车，那么无人车 就要被看做是</a:t>
            </a:r>
            <a:r>
              <a:rPr lang="en-US" altLang="zh-CN" sz="1600" dirty="0" smtClean="0"/>
              <a:t>multi-agent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system</a:t>
            </a:r>
            <a:r>
              <a:rPr lang="zh-CN" altLang="en-US" sz="1600" dirty="0" smtClean="0"/>
              <a:t>，因为一辆无人车</a:t>
            </a:r>
            <a:r>
              <a:rPr lang="zh-CN" altLang="en-US" sz="1600" baseline="0" dirty="0" smtClean="0"/>
              <a:t> </a:t>
            </a:r>
            <a:r>
              <a:rPr lang="zh-CN" altLang="en-US" sz="1600" dirty="0" smtClean="0"/>
              <a:t>的策略或者动作 会影响其他无人车。</a:t>
            </a:r>
            <a:endParaRPr lang="en-US" altLang="zh-CN" sz="1600" dirty="0" smtClean="0"/>
          </a:p>
          <a:p>
            <a:r>
              <a:rPr lang="zh-CN" altLang="en-US" sz="1600" dirty="0" smtClean="0"/>
              <a:t>一辆车刹车或者变道，会影响其他无人车。</a:t>
            </a:r>
            <a:endParaRPr lang="en-US" altLang="zh-CN" sz="1600" dirty="0" smtClean="0"/>
          </a:p>
          <a:p>
            <a:r>
              <a:rPr lang="en-US" altLang="zh-CN" sz="1600" dirty="0" smtClean="0"/>
              <a:t>-------------</a:t>
            </a:r>
            <a:endParaRPr lang="en-US" altLang="zh-CN" sz="1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 smtClean="0"/>
              <a:t>无人车的目标都是在保障安全驾驶的前提下，尽快到达目的地。</a:t>
            </a:r>
            <a:endParaRPr lang="en-US" altLang="zh-CN" sz="1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 smtClean="0"/>
              <a:t>无人车可以看做是</a:t>
            </a:r>
            <a:r>
              <a:rPr lang="en-US" altLang="zh-CN" sz="1600" dirty="0" smtClean="0"/>
              <a:t>self-interested</a:t>
            </a:r>
            <a:r>
              <a:rPr lang="zh-CN" altLang="en-US" sz="1600" dirty="0" smtClean="0"/>
              <a:t>，因为无人车不在乎别人的利益。</a:t>
            </a:r>
            <a:endParaRPr lang="en-US" altLang="zh-CN" sz="1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 smtClean="0"/>
              <a:t>无人车的利己主义 通常对其他车辆有好处；</a:t>
            </a:r>
            <a:r>
              <a:rPr lang="zh-CN" altLang="en-US" sz="1600" baseline="0" dirty="0" smtClean="0"/>
              <a:t>无人车为了维护自己的利益，要尽量避免发生事故，所以有利于其他车辆的安全。</a:t>
            </a:r>
            <a:endParaRPr lang="en-US" altLang="zh-CN" sz="16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aseline="0" dirty="0" smtClean="0"/>
              <a:t>但无人车也可能有竞争关系；为了尽快到达目的地，可能会变道，抢别人的路，让别人变慢。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Self-driving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cars.</a:t>
            </a:r>
            <a:endParaRPr lang="en-US" altLang="zh-CN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b="0" dirty="0" smtClean="0">
                <a:solidFill>
                  <a:schemeClr val="tx1"/>
                </a:solidFill>
                <a:latin typeface="+mn-lt"/>
              </a:rPr>
              <a:t>接下来我要讲</a:t>
            </a:r>
            <a:r>
              <a:rPr lang="en-US" altLang="zh-CN" sz="1600" b="0" dirty="0" smtClean="0">
                <a:solidFill>
                  <a:schemeClr val="tx1"/>
                </a:solidFill>
                <a:latin typeface="+mn-lt"/>
              </a:rPr>
              <a:t>multi-agent</a:t>
            </a:r>
            <a:r>
              <a:rPr lang="zh-CN" altLang="en-US" sz="16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  <a:latin typeface="+mn-lt"/>
              </a:rPr>
              <a:t>reinforcement</a:t>
            </a:r>
            <a:r>
              <a:rPr lang="zh-CN" altLang="en-US" sz="16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  <a:latin typeface="+mn-lt"/>
              </a:rPr>
              <a:t>learning</a:t>
            </a:r>
            <a:r>
              <a:rPr lang="zh-CN" altLang="en-US" sz="1600" b="0" dirty="0" smtClean="0">
                <a:solidFill>
                  <a:schemeClr val="tx1"/>
                </a:solidFill>
                <a:latin typeface="+mn-lt"/>
              </a:rPr>
              <a:t>的一些专业术语。</a:t>
            </a:r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r>
              <a:rPr lang="zh-CN" altLang="en-US" sz="1600" b="0" dirty="0" smtClean="0">
                <a:solidFill>
                  <a:schemeClr val="tx1"/>
                </a:solidFill>
                <a:latin typeface="+mn-lt"/>
              </a:rPr>
              <a:t>这些概念 我们 前面都学过，不过是在 </a:t>
            </a:r>
            <a:r>
              <a:rPr lang="en-US" altLang="zh-CN" sz="1600" b="0" dirty="0" smtClean="0">
                <a:solidFill>
                  <a:schemeClr val="tx1"/>
                </a:solidFill>
                <a:latin typeface="+mn-lt"/>
              </a:rPr>
              <a:t>single-agent</a:t>
            </a:r>
            <a:r>
              <a:rPr lang="zh-CN" altLang="en-US" sz="1600" b="0" dirty="0" smtClean="0">
                <a:solidFill>
                  <a:schemeClr val="tx1"/>
                </a:solidFill>
                <a:latin typeface="+mn-lt"/>
              </a:rPr>
              <a:t> 设定下。</a:t>
            </a:r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r>
              <a:rPr lang="zh-CN" altLang="en-US" sz="1600" b="0" dirty="0" smtClean="0">
                <a:solidFill>
                  <a:schemeClr val="tx1"/>
                </a:solidFill>
                <a:latin typeface="+mn-lt"/>
              </a:rPr>
              <a:t>到了</a:t>
            </a:r>
            <a:r>
              <a:rPr lang="en-US" altLang="zh-CN" sz="1600" b="0" dirty="0" smtClean="0">
                <a:solidFill>
                  <a:schemeClr val="tx1"/>
                </a:solidFill>
                <a:latin typeface="+mn-lt"/>
              </a:rPr>
              <a:t>multi-agent</a:t>
            </a:r>
            <a:r>
              <a:rPr lang="zh-CN" altLang="en-US" sz="1600" b="0" dirty="0" smtClean="0">
                <a:solidFill>
                  <a:schemeClr val="tx1"/>
                </a:solidFill>
                <a:latin typeface="+mn-lt"/>
              </a:rPr>
              <a:t>问题中，有些概念会</a:t>
            </a:r>
            <a:r>
              <a:rPr lang="zh-CN" altLang="en-US" sz="1600" b="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zh-CN" altLang="en-US" sz="1600" b="0" dirty="0" smtClean="0">
                <a:solidFill>
                  <a:schemeClr val="tx1"/>
                </a:solidFill>
                <a:latin typeface="+mn-lt"/>
              </a:rPr>
              <a:t>有所不同。</a:t>
            </a:r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假设系统里一共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有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n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个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agents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====================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字母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表示状态。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====================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表示第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个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的动作。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上标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对应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的编号。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用大写字母表示 随机变量，小写字母表示 观测值。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====================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p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是状态转移函数，它是个 条件概率密度函数。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给定 当前状态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以及 所有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agents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的动作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p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函数输出下一个状态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的概率。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我们不知道状态转移函数；只有环境自己知道状态转移函数。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====================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Multi-agent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reinforcement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learning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难点在于 下一个状态 受所有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agents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动作的影响。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每一个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的动作会改变下一个状态，从而影响其余所有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agents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这说明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agents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之间会相互影响，而非彼此独立。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r="-1667" b="-13292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下一个概念是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reward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，奖励。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有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个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，所以每一轮都有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个奖励。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 第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个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的奖励记做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，上标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表示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编号。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===========================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举个例子。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在合作的设定下，每个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获得的奖励 都相等。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===========================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在竞争的设定下，一个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获得的奖励 是另一个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受的损失。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会正比于 负的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===========================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一个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获得的奖励不仅取决于它自己的动作，也取决于其他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的动作。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比如在足球比赛中，假如对方失误，自己进了个乌龙球。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你什么也没做，就获得了一分的奖励。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9906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下一个概念是</a:t>
            </a:r>
            <a:r>
              <a:rPr lang="en-US" altLang="zh-CN" sz="1600" dirty="0" smtClean="0">
                <a:solidFill>
                  <a:schemeClr val="tx1"/>
                </a:solidFill>
              </a:rPr>
              <a:t>return</a:t>
            </a:r>
            <a:r>
              <a:rPr lang="zh-CN" altLang="en-US" sz="1600" dirty="0" smtClean="0">
                <a:solidFill>
                  <a:schemeClr val="tx1"/>
                </a:solidFill>
              </a:rPr>
              <a:t>，翻译成回报。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用下标 </a:t>
            </a:r>
            <a:r>
              <a:rPr lang="en-US" altLang="zh-CN" sz="1600" dirty="0" smtClean="0">
                <a:solidFill>
                  <a:schemeClr val="tx1"/>
                </a:solidFill>
              </a:rPr>
              <a:t>t</a:t>
            </a:r>
            <a:r>
              <a:rPr lang="zh-CN" altLang="en-US" sz="1600" dirty="0" smtClean="0">
                <a:solidFill>
                  <a:schemeClr val="tx1"/>
                </a:solidFill>
              </a:rPr>
              <a:t> 来表示 时间 </a:t>
            </a:r>
            <a:r>
              <a:rPr lang="en-US" altLang="zh-CN" sz="1600" dirty="0" smtClean="0">
                <a:solidFill>
                  <a:schemeClr val="tx1"/>
                </a:solidFill>
              </a:rPr>
              <a:t>t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R</a:t>
            </a:r>
            <a:r>
              <a:rPr lang="zh-CN" altLang="en-US" sz="1600" dirty="0" smtClean="0">
                <a:solidFill>
                  <a:schemeClr val="tx1"/>
                </a:solidFill>
              </a:rPr>
              <a:t>上标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下标 </a:t>
            </a:r>
            <a:r>
              <a:rPr lang="en-US" altLang="zh-CN" sz="1600" baseline="0" dirty="0" smtClean="0">
                <a:solidFill>
                  <a:schemeClr val="tx1"/>
                </a:solidFill>
              </a:rPr>
              <a:t>t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表示 第 </a:t>
            </a:r>
            <a:r>
              <a:rPr lang="en-US" altLang="zh-CN" sz="1600" baseline="0" dirty="0" err="1" smtClean="0">
                <a:solidFill>
                  <a:schemeClr val="tx1"/>
                </a:solidFill>
              </a:rPr>
              <a:t>i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个 </a:t>
            </a:r>
            <a:r>
              <a:rPr lang="en-US" altLang="zh-CN" sz="1600" baseline="0" dirty="0" smtClean="0">
                <a:solidFill>
                  <a:schemeClr val="tx1"/>
                </a:solidFill>
              </a:rPr>
              <a:t>agent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在时间 </a:t>
            </a:r>
            <a:r>
              <a:rPr lang="en-US" altLang="zh-CN" sz="1600" baseline="0" dirty="0" smtClean="0">
                <a:solidFill>
                  <a:schemeClr val="tx1"/>
                </a:solidFill>
              </a:rPr>
              <a:t>t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获得的奖励。</a:t>
            </a:r>
            <a:endParaRPr lang="en-US" altLang="zh-CN" sz="1600" baseline="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=========================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用 </a:t>
            </a:r>
            <a:r>
              <a:rPr lang="en-US" altLang="zh-CN" sz="1600" dirty="0" smtClean="0">
                <a:solidFill>
                  <a:schemeClr val="tx1"/>
                </a:solidFill>
              </a:rPr>
              <a:t>U</a:t>
            </a:r>
            <a:r>
              <a:rPr lang="zh-CN" altLang="en-US" sz="1600" dirty="0" smtClean="0">
                <a:solidFill>
                  <a:schemeClr val="tx1"/>
                </a:solidFill>
              </a:rPr>
              <a:t>上标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下标 </a:t>
            </a:r>
            <a:r>
              <a:rPr lang="en-US" altLang="zh-CN" sz="1600" baseline="0" dirty="0" smtClean="0">
                <a:solidFill>
                  <a:schemeClr val="tx1"/>
                </a:solidFill>
              </a:rPr>
              <a:t>t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表示 第 </a:t>
            </a:r>
            <a:r>
              <a:rPr lang="en-US" altLang="zh-CN" sz="1600" baseline="0" dirty="0" err="1" smtClean="0">
                <a:solidFill>
                  <a:schemeClr val="tx1"/>
                </a:solidFill>
              </a:rPr>
              <a:t>i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个 </a:t>
            </a:r>
            <a:r>
              <a:rPr lang="en-US" altLang="zh-CN" sz="1600" baseline="0" dirty="0" smtClean="0">
                <a:solidFill>
                  <a:schemeClr val="tx1"/>
                </a:solidFill>
              </a:rPr>
              <a:t>agent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在时间 </a:t>
            </a:r>
            <a:r>
              <a:rPr lang="en-US" altLang="zh-CN" sz="1600" baseline="0" dirty="0" smtClean="0">
                <a:solidFill>
                  <a:schemeClr val="tx1"/>
                </a:solidFill>
              </a:rPr>
              <a:t>t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的 回报。</a:t>
            </a:r>
            <a:endParaRPr lang="en-US" altLang="zh-CN" sz="1600" baseline="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aseline="0" dirty="0" smtClean="0">
                <a:solidFill>
                  <a:schemeClr val="tx1"/>
                </a:solidFill>
              </a:rPr>
              <a:t>它等于 从 </a:t>
            </a:r>
            <a:r>
              <a:rPr lang="en-US" altLang="zh-CN" sz="1600" baseline="0" dirty="0" smtClean="0">
                <a:solidFill>
                  <a:schemeClr val="tx1"/>
                </a:solidFill>
              </a:rPr>
              <a:t>t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时刻开始，</a:t>
            </a:r>
            <a:r>
              <a:rPr lang="en-US" altLang="zh-CN" sz="1600" baseline="0" dirty="0" smtClean="0">
                <a:solidFill>
                  <a:schemeClr val="tx1"/>
                </a:solidFill>
              </a:rPr>
              <a:t>agent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aseline="0" dirty="0" err="1" smtClean="0">
                <a:solidFill>
                  <a:schemeClr val="tx1"/>
                </a:solidFill>
              </a:rPr>
              <a:t>i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在未来获得的奖励的总和。</a:t>
            </a:r>
            <a:endParaRPr lang="en-US" altLang="zh-CN" sz="1600" baseline="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回报 的定义 跟 </a:t>
            </a:r>
            <a:r>
              <a:rPr lang="en-US" altLang="zh-CN" sz="1600" dirty="0" smtClean="0">
                <a:solidFill>
                  <a:schemeClr val="tx1"/>
                </a:solidFill>
              </a:rPr>
              <a:t>single-agent</a:t>
            </a:r>
            <a:r>
              <a:rPr lang="zh-CN" altLang="en-US" sz="1600" dirty="0" smtClean="0">
                <a:solidFill>
                  <a:schemeClr val="tx1"/>
                </a:solidFill>
              </a:rPr>
              <a:t> 设定下 是一样的。</a:t>
            </a:r>
            <a:endParaRPr lang="en-US" altLang="zh-CN" sz="1600" baseline="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=========================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折扣回报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是未来所有奖励的 加权和。</a:t>
            </a:r>
            <a:endParaRPr lang="en-US" altLang="zh-CN" sz="1600" baseline="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离当前越远的奖励，权重越小，越不重要。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这里的 </a:t>
            </a:r>
            <a:r>
              <a:rPr lang="en-US" altLang="zh-CN" sz="1600" dirty="0" smtClean="0">
                <a:solidFill>
                  <a:schemeClr val="tx1"/>
                </a:solidFill>
              </a:rPr>
              <a:t>gamma</a:t>
            </a:r>
            <a:r>
              <a:rPr lang="zh-CN" altLang="en-US" sz="1600" dirty="0" smtClean="0">
                <a:solidFill>
                  <a:schemeClr val="tx1"/>
                </a:solidFill>
              </a:rPr>
              <a:t> 是折扣率。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Policy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，策略网络。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意思是用 神经网络来近似 策略函数。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每一个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都有自己的策略网络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第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个策略网络的参数是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策略网络的输入是 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，输出是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动作 的概率值。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策略网络可以告诉我们 哪个动作好，哪个动作不好。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===================================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在有些应用中，策略网络是可互换的。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比如同一款无人车的策略网络可以全都一样。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这种情况下，所有的参数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都相等。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===================================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在很多应用中，策略网络不能互换。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比如足球机器人的应用，球员有的是负责进攻的前锋，有的是负责防守的后卫，还有一个守门员。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他们的策略网络不能互换。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他们的策略网络的结构可以相同，但是参数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不同。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baseline="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21486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奖励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和回报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U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都有 随机性。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我们来分析一下随机性的来源。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第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个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在时间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获得的奖励 记做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之前说过了，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依赖于 当前的状态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，还依赖于 所有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当前的动作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状态有随机性。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随机性的来源是 状态转移函数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p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动作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也有随机性。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随机性的来源是 策略网络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动作是根据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做随机抽样得到的。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回报 记做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，它是 从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时刻开始，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获得的 所有奖励 的加权和。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=========================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所以它依赖于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时刻开始所有的状态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，依赖于 所有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的动作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15100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之前讲“策略学习”的时候  反复用到过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state-value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function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，状态价值函数。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multi-agent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问题 中的“状态价值函数”的定义 很类似，但是有一些区别。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 第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个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 状态价值函数 记做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𝑉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上标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它是 回报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U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上标 </a:t>
                </a:r>
                <a:r>
                  <a:rPr lang="en-US" altLang="zh-CN" sz="1600" baseline="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下标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的条件期望。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我刚说过，回报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的随机性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来源于 未来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所有的状态和所有的动作。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=====================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假设当前状态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已经被观测到。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用期望消除掉 除了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之外的所有状态，消除掉 所有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的动作。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这样得到的 状态价值函数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只依赖于状态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动作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是随机的，它是根据 策略网络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来随机抽样得到的。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 第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j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个  策略网络 会影响到 状态价值函数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，哪怕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j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不等于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这就是为什么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会依赖于 所有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个策略网络的参数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13661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我再强调一遍，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err="1" smtClean="0"/>
                  <a:t>i</a:t>
                </a:r>
                <a:r>
                  <a:rPr lang="zh-CN" altLang="en-US" sz="1600" dirty="0" smtClean="0"/>
                  <a:t>的状态价值函数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不仅依赖于 它自己的 策略，也依赖于 其他所有</a:t>
                </a:r>
                <a:r>
                  <a:rPr lang="en-US" altLang="zh-CN" sz="1600" dirty="0" smtClean="0"/>
                  <a:t>agents</a:t>
                </a:r>
                <a:r>
                  <a:rPr lang="zh-CN" altLang="en-US" sz="1600" dirty="0" smtClean="0"/>
                  <a:t>的策略。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道理是这样的。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假如你有个猪队友，你未来 获得不了多少奖励，所以你的 价值函数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会比较小。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dirty="0" smtClean="0"/>
                  <a:t>假如把猪队友换成靠谱的队友，你的价值函数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会变大。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如果有一个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改变了自己的策略，那么所有</a:t>
                </a:r>
                <a:r>
                  <a:rPr lang="en-US" altLang="zh-CN" sz="1600" dirty="0" smtClean="0"/>
                  <a:t>agents</a:t>
                </a:r>
                <a:r>
                  <a:rPr lang="zh-CN" altLang="en-US" sz="1600" dirty="0" smtClean="0"/>
                  <a:t>的价值函数 </a:t>
                </a:r>
                <a:r>
                  <a:rPr lang="en-US" altLang="zh-CN" sz="1600" dirty="0" smtClean="0"/>
                  <a:t>V</a:t>
                </a:r>
                <a:r>
                  <a:rPr lang="zh-CN" altLang="en-US" sz="1600" dirty="0" smtClean="0"/>
                  <a:t> 都会变化。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举个足球机器人的例子。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假如其他所有人的 策略 都没变化，只有</a:t>
                </a:r>
                <a:r>
                  <a:rPr lang="zh-CN" altLang="en-US" sz="1600" baseline="0" dirty="0" smtClean="0"/>
                  <a:t> </a:t>
                </a:r>
                <a:r>
                  <a:rPr lang="zh-CN" altLang="en-US" sz="1600" dirty="0" smtClean="0"/>
                  <a:t>一个前锋  改进了自己的策略，让自己变得更好。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那么它的队友的 状态价值</a:t>
                </a:r>
                <a:r>
                  <a:rPr lang="zh-CN" altLang="en-US" sz="1600" baseline="0" dirty="0" smtClean="0"/>
                  <a:t> </a:t>
                </a:r>
                <a:r>
                  <a:rPr lang="zh-CN" altLang="en-US" sz="1600" dirty="0" smtClean="0"/>
                  <a:t>会变大，而对手的 状态价值 会变小。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这个例子说明 一个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的策略 会影响到 所有</a:t>
                </a:r>
                <a:r>
                  <a:rPr lang="en-US" altLang="zh-CN" sz="1600" dirty="0" smtClean="0"/>
                  <a:t>agents</a:t>
                </a:r>
                <a:r>
                  <a:rPr lang="zh-CN" altLang="en-US" sz="1600" dirty="0" smtClean="0"/>
                  <a:t>的价值函数</a:t>
                </a:r>
                <a:r>
                  <a:rPr lang="en-US" altLang="zh-CN" sz="1600" dirty="0" smtClean="0"/>
                  <a:t>V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--------------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这就是</a:t>
                </a:r>
                <a:r>
                  <a:rPr lang="en-US" altLang="zh-CN" sz="1600" dirty="0" smtClean="0"/>
                  <a:t>multi-agent</a:t>
                </a:r>
                <a:r>
                  <a:rPr lang="zh-CN" altLang="en-US" sz="1600" dirty="0" smtClean="0"/>
                  <a:t> 问题的复杂之处。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你的状态价值函数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不仅取决于你的策略，它也受其他人的策略的影响。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你改进自己的策略， 未必会让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变大；因为其他人的策略都在发生变化。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16206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b="0" dirty="0" smtClean="0">
                <a:solidFill>
                  <a:schemeClr val="tx1"/>
                </a:solidFill>
                <a:latin typeface="+mn-lt"/>
              </a:rPr>
              <a:t>首先介绍 </a:t>
            </a:r>
            <a:r>
              <a:rPr lang="en-US" altLang="zh-CN" sz="1600" b="0" dirty="0" smtClean="0">
                <a:solidFill>
                  <a:schemeClr val="tx1"/>
                </a:solidFill>
                <a:latin typeface="+mn-lt"/>
              </a:rPr>
              <a:t>multi-agent</a:t>
            </a:r>
            <a:r>
              <a:rPr lang="zh-CN" altLang="en-US" sz="1600" b="0" dirty="0" smtClean="0">
                <a:solidFill>
                  <a:schemeClr val="tx1"/>
                </a:solidFill>
                <a:latin typeface="+mn-lt"/>
              </a:rPr>
              <a:t> 系统的常见设定，帮助大家理解 什么是 </a:t>
            </a:r>
            <a:r>
              <a:rPr lang="en-US" altLang="zh-CN" sz="1600" b="0" dirty="0" smtClean="0">
                <a:solidFill>
                  <a:schemeClr val="tx1"/>
                </a:solidFill>
                <a:latin typeface="+mn-lt"/>
              </a:rPr>
              <a:t>multi-agent</a:t>
            </a:r>
            <a:r>
              <a:rPr lang="zh-CN" altLang="en-US" sz="1600" b="0" dirty="0" smtClean="0">
                <a:solidFill>
                  <a:schemeClr val="tx1"/>
                </a:solidFill>
                <a:latin typeface="+mn-lt"/>
              </a:rPr>
              <a:t>。</a:t>
            </a:r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b="0" dirty="0" smtClean="0">
                <a:solidFill>
                  <a:schemeClr val="tx1"/>
                </a:solidFill>
                <a:latin typeface="+mn-lt"/>
              </a:rPr>
              <a:t>下面我们来研究</a:t>
            </a:r>
            <a:r>
              <a:rPr lang="en-US" altLang="zh-CN" sz="1600" b="0" dirty="0" smtClean="0">
                <a:solidFill>
                  <a:schemeClr val="tx1"/>
                </a:solidFill>
                <a:latin typeface="+mn-lt"/>
              </a:rPr>
              <a:t>multi-agent</a:t>
            </a:r>
            <a:r>
              <a:rPr lang="zh-CN" altLang="en-US" sz="16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  <a:latin typeface="+mn-lt"/>
              </a:rPr>
              <a:t>reinforcement</a:t>
            </a:r>
            <a:r>
              <a:rPr lang="zh-CN" altLang="en-US" sz="1600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  <a:latin typeface="+mn-lt"/>
              </a:rPr>
              <a:t>learning</a:t>
            </a:r>
            <a:r>
              <a:rPr lang="zh-CN" altLang="en-US" sz="1600" b="0" dirty="0" smtClean="0">
                <a:solidFill>
                  <a:schemeClr val="tx1"/>
                </a:solidFill>
                <a:latin typeface="+mn-lt"/>
              </a:rPr>
              <a:t>的收敛问题。</a:t>
            </a:r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r>
              <a:rPr lang="zh-CN" altLang="en-US" sz="1600" b="0" dirty="0" smtClean="0">
                <a:solidFill>
                  <a:schemeClr val="tx1"/>
                </a:solidFill>
                <a:latin typeface="+mn-lt"/>
              </a:rPr>
              <a:t>什么叫收敛呢？</a:t>
            </a:r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r>
              <a:rPr lang="zh-CN" altLang="en-US" sz="1600" b="0" dirty="0" smtClean="0">
                <a:solidFill>
                  <a:schemeClr val="tx1"/>
                </a:solidFill>
                <a:latin typeface="+mn-lt"/>
              </a:rPr>
              <a:t>收敛的意思是</a:t>
            </a:r>
            <a:r>
              <a:rPr lang="zh-CN" altLang="en-US" sz="1600" b="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zh-CN" altLang="en-US" sz="1600" b="0" dirty="0" smtClean="0">
                <a:solidFill>
                  <a:schemeClr val="tx1"/>
                </a:solidFill>
                <a:latin typeface="+mn-lt"/>
              </a:rPr>
              <a:t>无法通过改进策略 来获得更大的期望回报。</a:t>
            </a:r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r>
              <a:rPr lang="zh-CN" altLang="en-US" sz="1600" b="0" dirty="0" smtClean="0">
                <a:solidFill>
                  <a:schemeClr val="tx1"/>
                </a:solidFill>
                <a:latin typeface="+mn-lt"/>
              </a:rPr>
              <a:t>如果所有的</a:t>
            </a:r>
            <a:r>
              <a:rPr lang="en-US" altLang="zh-CN" sz="1600" b="0" dirty="0" smtClean="0">
                <a:solidFill>
                  <a:schemeClr val="tx1"/>
                </a:solidFill>
                <a:latin typeface="+mn-lt"/>
              </a:rPr>
              <a:t>agent</a:t>
            </a:r>
            <a:r>
              <a:rPr lang="zh-CN" altLang="en-US" sz="1600" b="0" dirty="0" smtClean="0">
                <a:solidFill>
                  <a:schemeClr val="tx1"/>
                </a:solidFill>
                <a:latin typeface="+mn-lt"/>
              </a:rPr>
              <a:t>都找不到更好的策略，就说明 已经收敛，可以终止训练。</a:t>
            </a:r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来回顾一下</a:t>
                </a:r>
                <a:r>
                  <a:rPr lang="en-US" altLang="zh-CN" sz="1600" dirty="0" smtClean="0"/>
                  <a:t>single-agent</a:t>
                </a:r>
                <a:r>
                  <a:rPr lang="zh-CN" altLang="en-US" sz="1600" dirty="0" smtClean="0"/>
                  <a:t>设定下的 策略学习。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只有一个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，所以只有一个策略网络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/>
                  <a:t>，它的参数是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状态价值函数记做 </a:t>
                </a:r>
                <a:r>
                  <a:rPr lang="en-US" altLang="zh-CN" sz="1600" dirty="0" smtClean="0"/>
                  <a:t>V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它只依赖于 当前状态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 和 策略网络参数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对 </a:t>
                </a:r>
                <a:r>
                  <a:rPr lang="en-US" altLang="zh-CN" sz="1600" dirty="0" smtClean="0"/>
                  <a:t>V</a:t>
                </a:r>
                <a:r>
                  <a:rPr lang="zh-CN" altLang="en-US" sz="1600" dirty="0" smtClean="0"/>
                  <a:t>关于 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 求期望，把状态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 给消掉。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把期望记做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sz="1600" dirty="0" smtClean="0"/>
                  <a:t> 可以评价策略网络的好坏。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策略越好，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sz="1600" dirty="0" smtClean="0"/>
                  <a:t> 越大。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只有一个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，所以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sz="1600" dirty="0" smtClean="0"/>
                  <a:t> 只取决于这一个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的策略。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通过改进 策略，可以让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sz="1600" dirty="0" smtClean="0"/>
                  <a:t> 变大。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希望找到参数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，使得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sz="1600" dirty="0" smtClean="0"/>
                  <a:t> 最大化。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sz="1600" dirty="0" smtClean="0"/>
                  <a:t> 停止增长，说明无法让策略变得更好，说明已经达到收敛。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r="-764" b="-11798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如果有多个</a:t>
            </a:r>
            <a:r>
              <a:rPr lang="en-US" altLang="zh-CN" sz="1600" dirty="0" smtClean="0"/>
              <a:t>agents</a:t>
            </a:r>
            <a:r>
              <a:rPr lang="zh-CN" altLang="en-US" sz="1600" dirty="0" smtClean="0"/>
              <a:t>，那么判断收敛的标准 就是“纳什均衡”。</a:t>
            </a:r>
            <a:endParaRPr lang="en-US" altLang="zh-CN" sz="1600" dirty="0" smtClean="0"/>
          </a:p>
          <a:p>
            <a:r>
              <a:rPr lang="zh-CN" altLang="en-US" sz="1600" dirty="0" smtClean="0"/>
              <a:t>纳什均衡是这样定义的。</a:t>
            </a:r>
            <a:endParaRPr lang="en-US" altLang="zh-CN" sz="1600" dirty="0" smtClean="0"/>
          </a:p>
          <a:p>
            <a:r>
              <a:rPr lang="zh-CN" altLang="en-US" sz="1600" dirty="0" smtClean="0"/>
              <a:t>当其余所有</a:t>
            </a:r>
            <a:r>
              <a:rPr lang="en-US" altLang="zh-CN" sz="1600" dirty="0" smtClean="0"/>
              <a:t>agents</a:t>
            </a:r>
            <a:r>
              <a:rPr lang="zh-CN" altLang="en-US" sz="1600" dirty="0" smtClean="0"/>
              <a:t>都不改变策略的情况下，一个</a:t>
            </a:r>
            <a:r>
              <a:rPr lang="en-US" altLang="zh-CN" sz="1600" dirty="0" smtClean="0"/>
              <a:t>agent</a:t>
            </a:r>
            <a:r>
              <a:rPr lang="zh-CN" altLang="en-US" sz="1600" dirty="0" smtClean="0"/>
              <a:t>单独改变策略，不会让自己获得更高的回报。</a:t>
            </a:r>
            <a:endParaRPr lang="en-US" altLang="zh-CN" sz="1600" dirty="0" smtClean="0"/>
          </a:p>
          <a:p>
            <a:r>
              <a:rPr lang="en-US" altLang="zh-CN" sz="1600" dirty="0" smtClean="0"/>
              <a:t>================</a:t>
            </a:r>
            <a:endParaRPr lang="en-US" altLang="zh-CN" sz="1600" dirty="0" smtClean="0"/>
          </a:p>
          <a:p>
            <a:r>
              <a:rPr lang="zh-CN" altLang="en-US" sz="1600" dirty="0" smtClean="0"/>
              <a:t>有多个</a:t>
            </a:r>
            <a:r>
              <a:rPr lang="en-US" altLang="zh-CN" sz="1600" dirty="0" smtClean="0"/>
              <a:t>agents</a:t>
            </a:r>
            <a:r>
              <a:rPr lang="zh-CN" altLang="en-US" sz="1600" dirty="0" smtClean="0"/>
              <a:t>在参与博弈。</a:t>
            </a:r>
            <a:endParaRPr lang="en-US" altLang="zh-CN" sz="1600" dirty="0" smtClean="0"/>
          </a:p>
          <a:p>
            <a:r>
              <a:rPr lang="zh-CN" altLang="en-US" sz="1600" dirty="0" smtClean="0"/>
              <a:t>一个</a:t>
            </a:r>
            <a:r>
              <a:rPr lang="en-US" altLang="zh-CN" sz="1600" dirty="0" smtClean="0"/>
              <a:t>agent</a:t>
            </a:r>
            <a:r>
              <a:rPr lang="zh-CN" altLang="en-US" sz="1600" dirty="0" smtClean="0"/>
              <a:t>制定策略的时候  要考虑到其他各方的策略。</a:t>
            </a:r>
            <a:endParaRPr lang="en-US" altLang="zh-CN" sz="1600" dirty="0" smtClean="0"/>
          </a:p>
          <a:p>
            <a:r>
              <a:rPr lang="zh-CN" altLang="en-US" sz="1600" dirty="0" smtClean="0"/>
              <a:t>在纳什均衡的情况下， 每一个</a:t>
            </a:r>
            <a:r>
              <a:rPr lang="en-US" altLang="zh-CN" sz="1600" dirty="0" smtClean="0"/>
              <a:t>agent</a:t>
            </a:r>
            <a:r>
              <a:rPr lang="zh-CN" altLang="en-US" sz="1600" dirty="0" smtClean="0"/>
              <a:t> 都在以最优的方式  来应对 其他各方的策略。</a:t>
            </a:r>
            <a:endParaRPr lang="en-US" altLang="zh-CN" sz="1600" dirty="0" smtClean="0"/>
          </a:p>
          <a:p>
            <a:r>
              <a:rPr lang="en-US" altLang="zh-CN" sz="1600" dirty="0" smtClean="0"/>
              <a:t>=================</a:t>
            </a:r>
            <a:endParaRPr lang="en-US" altLang="zh-CN" sz="1600" dirty="0" smtClean="0"/>
          </a:p>
          <a:p>
            <a:r>
              <a:rPr lang="zh-CN" altLang="en-US" sz="1600" dirty="0" smtClean="0"/>
              <a:t>如果所有</a:t>
            </a:r>
            <a:r>
              <a:rPr lang="en-US" altLang="zh-CN" sz="1600" dirty="0" smtClean="0"/>
              <a:t>agents</a:t>
            </a:r>
            <a:r>
              <a:rPr lang="zh-CN" altLang="en-US" sz="1600" dirty="0" smtClean="0"/>
              <a:t>都是理性的，那么在纳什均衡的情况下，谁也没有动机去改变自己的策略，因为改变策略不会增加自己的收益。</a:t>
            </a:r>
            <a:endParaRPr lang="en-US" altLang="zh-CN" sz="1600" dirty="0" smtClean="0"/>
          </a:p>
          <a:p>
            <a:r>
              <a:rPr lang="zh-CN" altLang="en-US" sz="1600" dirty="0" smtClean="0"/>
              <a:t>这样就达到了一种平衡状态，所有</a:t>
            </a:r>
            <a:r>
              <a:rPr lang="en-US" altLang="zh-CN" sz="1600" dirty="0" smtClean="0"/>
              <a:t>agents</a:t>
            </a:r>
            <a:r>
              <a:rPr lang="zh-CN" altLang="en-US" sz="1600" dirty="0" smtClean="0"/>
              <a:t>都找不到更好的策略。</a:t>
            </a:r>
            <a:endParaRPr lang="en-US" altLang="zh-CN" sz="1600" dirty="0" smtClean="0"/>
          </a:p>
          <a:p>
            <a:r>
              <a:rPr lang="zh-CN" altLang="en-US" sz="1600" dirty="0" smtClean="0"/>
              <a:t>这种平衡状态就算是收敛。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b="0" dirty="0" smtClean="0">
                <a:solidFill>
                  <a:schemeClr val="tx1"/>
                </a:solidFill>
                <a:latin typeface="+mn-lt"/>
              </a:rPr>
              <a:t>多个</a:t>
            </a:r>
            <a:r>
              <a:rPr lang="en-US" altLang="zh-CN" sz="1600" b="0" dirty="0" smtClean="0">
                <a:solidFill>
                  <a:schemeClr val="tx1"/>
                </a:solidFill>
                <a:latin typeface="+mn-lt"/>
              </a:rPr>
              <a:t>agents</a:t>
            </a:r>
            <a:r>
              <a:rPr lang="zh-CN" altLang="en-US" sz="1600" b="0" dirty="0" smtClean="0">
                <a:solidFill>
                  <a:schemeClr val="tx1"/>
                </a:solidFill>
                <a:latin typeface="+mn-lt"/>
              </a:rPr>
              <a:t>会让强化学习变得更困难。</a:t>
            </a:r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r>
              <a:rPr lang="zh-CN" altLang="en-US" sz="1600" b="0" dirty="0" smtClean="0">
                <a:solidFill>
                  <a:schemeClr val="tx1"/>
                </a:solidFill>
                <a:latin typeface="+mn-lt"/>
              </a:rPr>
              <a:t>直接套用</a:t>
            </a:r>
            <a:r>
              <a:rPr lang="en-US" altLang="zh-CN" sz="1600" b="0" dirty="0" smtClean="0">
                <a:solidFill>
                  <a:schemeClr val="tx1"/>
                </a:solidFill>
                <a:latin typeface="+mn-lt"/>
              </a:rPr>
              <a:t>single-agent</a:t>
            </a:r>
            <a:r>
              <a:rPr lang="zh-CN" altLang="en-US" sz="1600" b="0" dirty="0" smtClean="0">
                <a:solidFill>
                  <a:schemeClr val="tx1"/>
                </a:solidFill>
                <a:latin typeface="+mn-lt"/>
              </a:rPr>
              <a:t>算法效果不好，可能会不收敛。</a:t>
            </a:r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r>
              <a:rPr lang="zh-CN" altLang="en-US" sz="1600" b="0" dirty="0" smtClean="0">
                <a:solidFill>
                  <a:schemeClr val="tx1"/>
                </a:solidFill>
                <a:latin typeface="+mn-lt"/>
              </a:rPr>
              <a:t>下面我要解释其中的原因。</a:t>
            </a:r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我们来把</a:t>
                </a:r>
                <a:r>
                  <a:rPr lang="en-US" altLang="zh-CN" sz="1600" dirty="0" smtClean="0"/>
                  <a:t>single-agent</a:t>
                </a:r>
                <a:r>
                  <a:rPr lang="zh-CN" altLang="en-US" sz="1600" dirty="0" smtClean="0"/>
                  <a:t>策略梯度算法直接套用到 </a:t>
                </a:r>
                <a:r>
                  <a:rPr lang="en-US" altLang="zh-CN" sz="1600" dirty="0" smtClean="0"/>
                  <a:t>multi-agent</a:t>
                </a:r>
                <a:r>
                  <a:rPr lang="zh-CN" altLang="en-US" sz="1600" dirty="0" smtClean="0"/>
                  <a:t>问题上。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系统里有 </a:t>
                </a:r>
                <a:r>
                  <a:rPr lang="en-US" altLang="zh-CN" sz="1600" dirty="0" smtClean="0"/>
                  <a:t>n</a:t>
                </a:r>
                <a:r>
                  <a:rPr lang="zh-CN" altLang="en-US" sz="1600" dirty="0" smtClean="0"/>
                  <a:t> 个</a:t>
                </a:r>
                <a:r>
                  <a:rPr lang="en-US" altLang="zh-CN" sz="1600" dirty="0" smtClean="0"/>
                  <a:t>agents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让它们独立跟 环境交互。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每个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都能观测到环境的状态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，能接收到环境给的奖励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每个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自主做决策，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600" dirty="0" smtClean="0"/>
                  <a:t>=============================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算出动作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，并且执行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每个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独立用 状态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、奖励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、以及 动作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来计算策略梯度，然后更新自己的策略网络。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这跟 </a:t>
                </a:r>
                <a:r>
                  <a:rPr lang="en-US" altLang="zh-CN" sz="1600" dirty="0" smtClean="0"/>
                  <a:t>single-agent</a:t>
                </a:r>
                <a:r>
                  <a:rPr lang="zh-CN" altLang="en-US" sz="1600" dirty="0" smtClean="0"/>
                  <a:t> 策略梯度算法完全相同。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自始至终，这些</a:t>
                </a:r>
                <a:r>
                  <a:rPr lang="en-US" altLang="zh-CN" sz="1600" dirty="0" smtClean="0"/>
                  <a:t>agents</a:t>
                </a:r>
                <a:r>
                  <a:rPr lang="zh-CN" altLang="en-US" sz="1600" dirty="0" smtClean="0"/>
                  <a:t>之间都不通信，不知道其他</a:t>
                </a:r>
                <a:r>
                  <a:rPr lang="en-US" altLang="zh-CN" sz="1600" dirty="0" smtClean="0"/>
                  <a:t>agents</a:t>
                </a:r>
                <a:r>
                  <a:rPr lang="zh-CN" altLang="en-US" sz="1600" dirty="0" smtClean="0"/>
                  <a:t>的信息。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9973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我们来推导一下算法。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的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策略网络 参数是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 它的 状态价值函数记做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刚才说过，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不仅依赖于 第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个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自己的策略，还依赖于 其余所有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的策略。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这些参数任何一个发生变化，都会改变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关于 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求期望，消除掉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把期望记做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𝐽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它依赖于 所有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个策略网络的参数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想要 获得更大的回报。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所以它 改进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自己的策略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𝐽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变大。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𝐽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变大意味着  期望回报 变大。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9709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这些</a:t>
                </a:r>
                <a:r>
                  <a:rPr lang="en-US" altLang="zh-CN" sz="1600" dirty="0" smtClean="0"/>
                  <a:t>agents</a:t>
                </a:r>
                <a:r>
                  <a:rPr lang="zh-CN" altLang="en-US" sz="1600" dirty="0" smtClean="0"/>
                  <a:t>各自有各自的目标函数，分别是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J1</a:t>
                </a:r>
                <a:r>
                  <a:rPr lang="zh-CN" altLang="en-US" sz="1600" dirty="0" smtClean="0"/>
                  <a:t>，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J2</a:t>
                </a:r>
                <a:r>
                  <a:rPr lang="zh-CN" altLang="en-US" sz="1600" baseline="0" dirty="0" smtClean="0"/>
                  <a:t>，一直到 </a:t>
                </a:r>
                <a:r>
                  <a:rPr lang="en-US" altLang="zh-CN" sz="1600" baseline="0" dirty="0" err="1" smtClean="0"/>
                  <a:t>Jn</a:t>
                </a:r>
                <a:r>
                  <a:rPr lang="zh-CN" altLang="en-US" sz="1600" baseline="0" dirty="0" smtClean="0"/>
                  <a:t>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注意，这些目标函数各不相同；</a:t>
                </a:r>
                <a:r>
                  <a:rPr lang="en-US" altLang="zh-CN" sz="1600" baseline="0" dirty="0" smtClean="0"/>
                  <a:t>agents</a:t>
                </a:r>
                <a:r>
                  <a:rPr lang="zh-CN" altLang="en-US" sz="1600" baseline="0" dirty="0" smtClean="0"/>
                  <a:t>没有共同的目标。</a:t>
                </a:r>
                <a:endParaRPr lang="en-US" altLang="zh-CN" sz="1600" baseline="0" dirty="0" smtClean="0"/>
              </a:p>
              <a:p>
                <a:r>
                  <a:rPr lang="en-US" altLang="zh-CN" sz="1600" baseline="0" dirty="0" smtClean="0"/>
                  <a:t>-------------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这些</a:t>
                </a:r>
                <a:r>
                  <a:rPr lang="en-US" altLang="zh-CN" sz="1600" baseline="0" dirty="0" smtClean="0"/>
                  <a:t>agents</a:t>
                </a:r>
                <a:r>
                  <a:rPr lang="zh-CN" altLang="en-US" sz="1600" baseline="0" dirty="0" smtClean="0"/>
                  <a:t>各自更新各自的参数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baseline="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这样做可能永远也无法收敛。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原因是 一个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更新策略，会导致其他所有</a:t>
                </a:r>
                <a:r>
                  <a:rPr lang="en-US" altLang="zh-CN" sz="1600" dirty="0" smtClean="0"/>
                  <a:t>agents</a:t>
                </a:r>
                <a:r>
                  <a:rPr lang="zh-CN" altLang="en-US" sz="1600" dirty="0" smtClean="0"/>
                  <a:t>的目标函数发生变化。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大家的目标函数都不停在变化。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9158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问题出在哪了呢？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我给个直观的解释。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 </a:t>
                </a:r>
                <a:r>
                  <a:rPr lang="en-US" altLang="zh-CN" sz="1600" dirty="0" err="1" smtClean="0"/>
                  <a:t>i</a:t>
                </a:r>
                <a:r>
                  <a:rPr lang="zh-CN" altLang="en-US" sz="1600" dirty="0" smtClean="0"/>
                  <a:t> 个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 想要改进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，从而 最大化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𝐽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假设它找到最优的</a:t>
                </a:r>
                <a:r>
                  <a:rPr lang="zh-CN" altLang="en-US" sz="1600" baseline="0" dirty="0" smtClean="0"/>
                  <a:t> 策略</a:t>
                </a:r>
                <a:r>
                  <a:rPr lang="zh-CN" altLang="en-US" sz="1600" dirty="0" smtClean="0"/>
                  <a:t>了，记做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星号。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它无法 通过改进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从而 增加自己的收益。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这时候另一个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 改变了策略。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由于另一个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charset="0"/>
                      </a:rPr>
                      <m:t>𝜽</m:t>
                    </m:r>
                    <m:r>
                      <a:rPr lang="zh-CN" altLang="en-US" sz="1600" b="1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zh-CN" altLang="en-US" sz="1600" dirty="0" smtClean="0"/>
                  <a:t> 发生了变化，原本找到的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星号不再是 最优的策略。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第 </a:t>
                </a:r>
                <a:r>
                  <a:rPr lang="en-US" altLang="zh-CN" sz="1600" dirty="0" err="1" smtClean="0"/>
                  <a:t>i</a:t>
                </a:r>
                <a:r>
                  <a:rPr lang="zh-CN" altLang="en-US" sz="1600" dirty="0" smtClean="0"/>
                  <a:t> 个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 还得再更新自己的策略，重新寻找 最优的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600" dirty="0" smtClean="0"/>
                  <a:t>=================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它改变自己策略，会导致别人的策略不再最优，所以别人也得改变策略。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这会出什么问题呢？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所有</a:t>
                </a:r>
                <a:r>
                  <a:rPr lang="en-US" altLang="zh-CN" sz="1600" dirty="0" smtClean="0"/>
                  <a:t>agents</a:t>
                </a:r>
                <a:r>
                  <a:rPr lang="zh-CN" altLang="en-US" sz="1600" dirty="0" smtClean="0"/>
                  <a:t>都在不停改变自己的策略，可能无法收敛。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18238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b="0" dirty="0" smtClean="0">
                <a:solidFill>
                  <a:schemeClr val="tx1"/>
                </a:solidFill>
                <a:latin typeface="+mn-lt"/>
              </a:rPr>
              <a:t>最后总结一下这节课的内容。</a:t>
            </a:r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  <a:p>
            <a:endParaRPr lang="en-US" altLang="zh-CN" sz="1600" b="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这节课我们学习了</a:t>
            </a:r>
            <a:r>
              <a:rPr lang="en-US" altLang="zh-CN" sz="1600" dirty="0" smtClean="0"/>
              <a:t>multi-agent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reinforcement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learning</a:t>
            </a:r>
            <a:r>
              <a:rPr lang="zh-CN" altLang="en-US" sz="1600" baseline="0" dirty="0" smtClean="0"/>
              <a:t>，翻译成多智能体强化学习。</a:t>
            </a:r>
            <a:endParaRPr lang="en-US" altLang="zh-CN" sz="1600" dirty="0" smtClean="0"/>
          </a:p>
          <a:p>
            <a:r>
              <a:rPr lang="zh-CN" altLang="en-US" sz="1600" dirty="0" smtClean="0"/>
              <a:t>系统里有 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 个</a:t>
            </a:r>
            <a:r>
              <a:rPr lang="en-US" altLang="zh-CN" sz="1600" dirty="0" smtClean="0"/>
              <a:t>agents</a:t>
            </a:r>
            <a:r>
              <a:rPr lang="zh-CN" altLang="en-US" sz="1600" dirty="0" smtClean="0"/>
              <a:t>，它们会相互影响。</a:t>
            </a:r>
            <a:endParaRPr lang="en-US" sz="1600" dirty="0" smtClean="0"/>
          </a:p>
          <a:p>
            <a:r>
              <a:rPr lang="en-US" altLang="zh-CN" sz="1600" dirty="0" smtClean="0"/>
              <a:t>===========================</a:t>
            </a:r>
            <a:endParaRPr lang="en-US" altLang="zh-CN" sz="1600" dirty="0" smtClean="0"/>
          </a:p>
          <a:p>
            <a:r>
              <a:rPr lang="zh-CN" altLang="en-US" sz="1600" dirty="0" smtClean="0"/>
              <a:t>每个</a:t>
            </a:r>
            <a:r>
              <a:rPr lang="en-US" altLang="zh-CN" sz="1600" dirty="0" smtClean="0"/>
              <a:t>agent</a:t>
            </a:r>
            <a:r>
              <a:rPr lang="zh-CN" altLang="en-US" sz="1600" dirty="0" smtClean="0"/>
              <a:t>的动作都会影响下一个状态，从而影响到其他所有</a:t>
            </a:r>
            <a:r>
              <a:rPr lang="en-US" altLang="zh-CN" sz="1600" dirty="0" smtClean="0"/>
              <a:t>agents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设计强化学习方法的时候，要考虑到 </a:t>
            </a:r>
            <a:r>
              <a:rPr lang="en-US" altLang="zh-CN" sz="1600" dirty="0" smtClean="0"/>
              <a:t>agents</a:t>
            </a:r>
            <a:r>
              <a:rPr lang="zh-CN" altLang="en-US" sz="1600" dirty="0" smtClean="0"/>
              <a:t>之间的影响，不能假设 </a:t>
            </a:r>
            <a:r>
              <a:rPr lang="en-US" altLang="zh-CN" sz="1600" dirty="0" smtClean="0"/>
              <a:t>agents</a:t>
            </a:r>
            <a:r>
              <a:rPr lang="zh-CN" altLang="en-US" sz="1600" dirty="0" smtClean="0"/>
              <a:t> 是彼此独立的个体。</a:t>
            </a:r>
            <a:endParaRPr lang="en-US" altLang="zh-CN" sz="1600" dirty="0" smtClean="0"/>
          </a:p>
          <a:p>
            <a:r>
              <a:rPr lang="en-US" altLang="zh-CN" sz="1600" dirty="0" smtClean="0"/>
              <a:t>===========================</a:t>
            </a:r>
            <a:endParaRPr lang="en-US" altLang="zh-CN" sz="1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 smtClean="0"/>
              <a:t>不能简单地把 以前学的 </a:t>
            </a:r>
            <a:r>
              <a:rPr lang="en-US" altLang="zh-CN" sz="1600" dirty="0" smtClean="0"/>
              <a:t>single-agent</a:t>
            </a:r>
            <a:r>
              <a:rPr lang="zh-CN" altLang="en-US" sz="1600" dirty="0" smtClean="0"/>
              <a:t> 强化学习方法 直接用到 </a:t>
            </a:r>
            <a:r>
              <a:rPr lang="en-US" altLang="zh-CN" sz="1600" dirty="0" smtClean="0"/>
              <a:t>multi-agent</a:t>
            </a:r>
            <a:r>
              <a:rPr lang="zh-CN" altLang="en-US" sz="1600" dirty="0" smtClean="0"/>
              <a:t>问题上，否则可能不收敛。</a:t>
            </a:r>
            <a:endParaRPr lang="en-US" altLang="zh-CN" sz="1600" dirty="0" smtClean="0"/>
          </a:p>
          <a:p>
            <a:r>
              <a:rPr lang="zh-CN" altLang="en-US" sz="1600" dirty="0" smtClean="0"/>
              <a:t>只有当</a:t>
            </a:r>
            <a:r>
              <a:rPr lang="zh-CN" altLang="en-US" sz="1600" baseline="0" dirty="0" smtClean="0"/>
              <a:t> </a:t>
            </a:r>
            <a:r>
              <a:rPr lang="zh-CN" altLang="en-US" sz="1600" dirty="0" smtClean="0"/>
              <a:t>所有的 </a:t>
            </a:r>
            <a:r>
              <a:rPr lang="en-US" altLang="zh-CN" sz="1600" dirty="0" smtClean="0"/>
              <a:t>agents</a:t>
            </a:r>
            <a:r>
              <a:rPr lang="zh-CN" altLang="en-US" sz="1600" dirty="0" smtClean="0"/>
              <a:t> 都彼此独立，才能</a:t>
            </a:r>
            <a:r>
              <a:rPr lang="zh-CN" altLang="en-US" sz="1600" baseline="0" dirty="0" smtClean="0"/>
              <a:t> </a:t>
            </a:r>
            <a:r>
              <a:rPr lang="zh-CN" altLang="en-US" sz="1600" dirty="0" smtClean="0"/>
              <a:t>用 </a:t>
            </a:r>
            <a:r>
              <a:rPr lang="en-US" altLang="zh-CN" sz="1600" dirty="0" smtClean="0"/>
              <a:t>single-agent</a:t>
            </a:r>
            <a:r>
              <a:rPr lang="zh-CN" altLang="en-US" sz="1600" dirty="0" smtClean="0"/>
              <a:t> 的方法 解决 </a:t>
            </a:r>
            <a:r>
              <a:rPr lang="en-US" altLang="zh-CN" sz="1600" dirty="0" smtClean="0"/>
              <a:t>multi-agent</a:t>
            </a:r>
            <a:r>
              <a:rPr lang="zh-CN" altLang="en-US" sz="1600" dirty="0" smtClean="0"/>
              <a:t>问题。</a:t>
            </a:r>
            <a:endParaRPr lang="en-US" sz="1600" dirty="0" smtClean="0"/>
          </a:p>
          <a:p>
            <a:r>
              <a:rPr lang="en-US" altLang="zh-CN" sz="1600" dirty="0" smtClean="0"/>
              <a:t>----------------</a:t>
            </a:r>
            <a:endParaRPr lang="en-US" altLang="zh-CN" sz="1600" dirty="0" smtClean="0"/>
          </a:p>
          <a:p>
            <a:r>
              <a:rPr lang="zh-CN" altLang="en-US" sz="1600" dirty="0" smtClean="0"/>
              <a:t>比如说机器人都被隔绝开，一个房间里有一个机器人，这样他们彼此几乎没有影响。</a:t>
            </a:r>
            <a:endParaRPr lang="en-US" altLang="zh-CN" sz="1600" dirty="0" smtClean="0"/>
          </a:p>
          <a:p>
            <a:r>
              <a:rPr lang="zh-CN" altLang="en-US" sz="1600" dirty="0" smtClean="0"/>
              <a:t>这种情况下可以用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single-agent</a:t>
            </a:r>
            <a:r>
              <a:rPr lang="zh-CN" altLang="en-US" sz="1600" baseline="0" dirty="0" smtClean="0"/>
              <a:t> 方法。</a:t>
            </a:r>
            <a:endParaRPr lang="en-US" altLang="zh-CN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/>
              <a:t>multi-agent</a:t>
            </a:r>
            <a:r>
              <a:rPr lang="zh-CN" altLang="en-US" sz="1600" dirty="0" smtClean="0"/>
              <a:t>有四种常见的设定。</a:t>
            </a:r>
            <a:endParaRPr lang="en-US" altLang="zh-CN" sz="1600" dirty="0" smtClean="0"/>
          </a:p>
          <a:p>
            <a:r>
              <a:rPr lang="zh-CN" altLang="en-US" sz="1600" dirty="0" smtClean="0"/>
              <a:t>分别是 合作关系、竞争关系、合作竞争的混合、以及 利己主义。</a:t>
            </a:r>
            <a:endParaRPr lang="en-US" altLang="zh-CN" sz="1600" dirty="0" smtClean="0"/>
          </a:p>
          <a:p>
            <a:r>
              <a:rPr lang="zh-CN" altLang="en-US" sz="1600" dirty="0" smtClean="0"/>
              <a:t>我举些例子来解释这</a:t>
            </a:r>
            <a:r>
              <a:rPr lang="zh-CN" altLang="en-US" sz="1600" baseline="0" dirty="0" smtClean="0"/>
              <a:t> 四种</a:t>
            </a:r>
            <a:r>
              <a:rPr lang="zh-CN" altLang="en-US" sz="1600" dirty="0" smtClean="0"/>
              <a:t>设定。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/>
              <a:t>multi-agent</a:t>
            </a:r>
            <a:r>
              <a:rPr lang="zh-CN" altLang="en-US" sz="1600" baseline="0" dirty="0" smtClean="0"/>
              <a:t> 问题</a:t>
            </a:r>
            <a:r>
              <a:rPr lang="zh-CN" altLang="en-US" sz="1600" dirty="0" smtClean="0"/>
              <a:t>有四种常见的设定。</a:t>
            </a:r>
            <a:endParaRPr lang="en-US" altLang="zh-CN" sz="1600" dirty="0" smtClean="0"/>
          </a:p>
          <a:p>
            <a:r>
              <a:rPr lang="zh-CN" altLang="en-US" sz="1600" dirty="0" smtClean="0"/>
              <a:t>第一，</a:t>
            </a:r>
            <a:r>
              <a:rPr lang="en-US" altLang="zh-CN" sz="1600" b="0" dirty="0" smtClean="0"/>
              <a:t>Fully</a:t>
            </a:r>
            <a:r>
              <a:rPr lang="zh-CN" altLang="en-US" sz="1600" b="0" dirty="0" smtClean="0"/>
              <a:t> </a:t>
            </a:r>
            <a:r>
              <a:rPr lang="en-US" altLang="zh-CN" sz="1600" b="0" dirty="0" smtClean="0"/>
              <a:t>cooperative</a:t>
            </a:r>
            <a:r>
              <a:rPr lang="zh-CN" altLang="en-US" sz="1600" b="0" dirty="0" smtClean="0"/>
              <a:t>，</a:t>
            </a:r>
            <a:r>
              <a:rPr lang="zh-CN" altLang="en-US" sz="1600" dirty="0" smtClean="0"/>
              <a:t>合作关系，比如工业机器人。</a:t>
            </a:r>
            <a:endParaRPr lang="en-US" altLang="zh-CN" sz="1600" dirty="0" smtClean="0"/>
          </a:p>
          <a:p>
            <a:r>
              <a:rPr lang="zh-CN" altLang="en-US" sz="1600" dirty="0" smtClean="0"/>
              <a:t>他们有共同的目标、共同的利益。</a:t>
            </a:r>
            <a:endParaRPr lang="en-US" altLang="zh-CN" sz="1600" dirty="0" smtClean="0"/>
          </a:p>
          <a:p>
            <a:r>
              <a:rPr lang="en-US" altLang="zh-CN" sz="1600" dirty="0" smtClean="0"/>
              <a:t>======================</a:t>
            </a:r>
            <a:endParaRPr lang="en-US" altLang="zh-CN" sz="1600" dirty="0" smtClean="0"/>
          </a:p>
          <a:p>
            <a:r>
              <a:rPr lang="zh-CN" altLang="en-US" sz="1600" dirty="0" smtClean="0"/>
              <a:t>第二，</a:t>
            </a:r>
            <a:r>
              <a:rPr lang="en-US" altLang="zh-CN" sz="1600" b="0" dirty="0" smtClean="0"/>
              <a:t>Fully</a:t>
            </a:r>
            <a:r>
              <a:rPr lang="zh-CN" altLang="en-US" sz="1600" b="0" dirty="0" smtClean="0"/>
              <a:t> </a:t>
            </a:r>
            <a:r>
              <a:rPr lang="en-US" altLang="zh-CN" sz="1600" b="0" dirty="0" smtClean="0"/>
              <a:t>competitive</a:t>
            </a:r>
            <a:r>
              <a:rPr lang="zh-CN" altLang="en-US" sz="1600" b="0" dirty="0" smtClean="0"/>
              <a:t>，</a:t>
            </a:r>
            <a:r>
              <a:rPr lang="zh-CN" altLang="en-US" sz="1600" dirty="0" smtClean="0"/>
              <a:t>竞争关系，比如捕食者和猎物。</a:t>
            </a:r>
            <a:endParaRPr lang="en-US" altLang="zh-CN" sz="1600" dirty="0" smtClean="0"/>
          </a:p>
          <a:p>
            <a:r>
              <a:rPr lang="zh-CN" altLang="en-US" sz="1600" dirty="0" smtClean="0"/>
              <a:t>他们的利益是相悖的，一方的获利是另一方的损失。</a:t>
            </a:r>
            <a:endParaRPr lang="en-US" altLang="zh-CN" sz="1600" dirty="0" smtClean="0"/>
          </a:p>
          <a:p>
            <a:r>
              <a:rPr lang="en-US" altLang="zh-CN" sz="1600" dirty="0" smtClean="0"/>
              <a:t>======================</a:t>
            </a:r>
            <a:endParaRPr lang="en-US" altLang="zh-CN" sz="1600" dirty="0" smtClean="0"/>
          </a:p>
          <a:p>
            <a:r>
              <a:rPr lang="zh-CN" altLang="en-US" sz="1600" dirty="0" smtClean="0"/>
              <a:t>第三，合作和竞争的混合，比如足球。</a:t>
            </a:r>
            <a:endParaRPr lang="en-US" altLang="zh-CN" sz="1600" dirty="0" smtClean="0"/>
          </a:p>
          <a:p>
            <a:r>
              <a:rPr lang="zh-CN" altLang="en-US" sz="1600" dirty="0" smtClean="0"/>
              <a:t>一个球队的队员之间 利益是一致的，是合作关系。</a:t>
            </a:r>
            <a:endParaRPr lang="en-US" altLang="zh-CN" sz="1600" dirty="0" smtClean="0"/>
          </a:p>
          <a:p>
            <a:r>
              <a:rPr lang="zh-CN" altLang="en-US" sz="1600" dirty="0" smtClean="0"/>
              <a:t>两个球队之间是 竞争关系。</a:t>
            </a:r>
            <a:endParaRPr lang="en-US" altLang="zh-CN" sz="1600" dirty="0" smtClean="0"/>
          </a:p>
          <a:p>
            <a:r>
              <a:rPr lang="zh-CN" altLang="en-US" sz="1600" dirty="0" smtClean="0"/>
              <a:t>所以足球运动 既有合作，也有竞争。</a:t>
            </a:r>
            <a:endParaRPr lang="en-US" altLang="zh-CN" sz="1600" dirty="0" smtClean="0"/>
          </a:p>
          <a:p>
            <a:r>
              <a:rPr lang="en-US" altLang="zh-CN" sz="1600" dirty="0" smtClean="0"/>
              <a:t>======================</a:t>
            </a:r>
            <a:endParaRPr lang="en-US" altLang="zh-CN" sz="1600" dirty="0" smtClean="0"/>
          </a:p>
          <a:p>
            <a:r>
              <a:rPr lang="zh-CN" altLang="en-US" sz="1600" dirty="0" smtClean="0"/>
              <a:t>第四种设定是 </a:t>
            </a:r>
            <a:r>
              <a:rPr lang="en-US" altLang="zh-CN" sz="1600" b="0" dirty="0" smtClean="0"/>
              <a:t>Self-interested</a:t>
            </a:r>
            <a:r>
              <a:rPr lang="zh-CN" altLang="en-US" sz="1600" b="0" dirty="0" smtClean="0"/>
              <a:t>，</a:t>
            </a:r>
            <a:r>
              <a:rPr lang="zh-CN" altLang="en-US" sz="1600" dirty="0" smtClean="0"/>
              <a:t> 利己主义，比如股票自动交易系统。</a:t>
            </a:r>
            <a:endParaRPr lang="en-US" altLang="zh-CN" sz="1600" dirty="0" smtClean="0"/>
          </a:p>
          <a:p>
            <a:r>
              <a:rPr lang="en-US" altLang="zh-CN" sz="1600" dirty="0" smtClean="0"/>
              <a:t>agent</a:t>
            </a:r>
            <a:r>
              <a:rPr lang="zh-CN" altLang="en-US" sz="1600" dirty="0" smtClean="0"/>
              <a:t>的唯一目标就是让自己获利。</a:t>
            </a:r>
            <a:endParaRPr lang="en-US" altLang="zh-CN" sz="1600" dirty="0" smtClean="0"/>
          </a:p>
          <a:p>
            <a:r>
              <a:rPr lang="zh-CN" altLang="en-US" sz="1600" dirty="0" smtClean="0"/>
              <a:t>它们不会刻意去帮别人、或者害别人。</a:t>
            </a:r>
            <a:endParaRPr lang="en-US" altLang="zh-CN" sz="1600" dirty="0" smtClean="0"/>
          </a:p>
          <a:p>
            <a:r>
              <a:rPr lang="zh-CN" altLang="en-US" sz="1600" dirty="0" smtClean="0"/>
              <a:t>当然，一个</a:t>
            </a:r>
            <a:r>
              <a:rPr lang="en-US" altLang="zh-CN" sz="1600" dirty="0" smtClean="0"/>
              <a:t>agent</a:t>
            </a:r>
            <a:r>
              <a:rPr lang="zh-CN" altLang="en-US" sz="1600" dirty="0" smtClean="0"/>
              <a:t>的动作 在客观上会让其他</a:t>
            </a:r>
            <a:r>
              <a:rPr lang="en-US" altLang="zh-CN" sz="1600" dirty="0" smtClean="0"/>
              <a:t>agents</a:t>
            </a:r>
            <a:r>
              <a:rPr lang="zh-CN" altLang="en-US" sz="1600" dirty="0" smtClean="0"/>
              <a:t>受益或者受损。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一个</a:t>
            </a:r>
            <a:r>
              <a:rPr lang="en-US" altLang="zh-CN" sz="1600" dirty="0" smtClean="0"/>
              <a:t>agent</a:t>
            </a:r>
            <a:r>
              <a:rPr lang="zh-CN" altLang="en-US" sz="1600" dirty="0" smtClean="0"/>
              <a:t>只能控制自己的策略，而无法改变别人的策略。</a:t>
            </a:r>
            <a:endParaRPr lang="en-US" altLang="zh-CN" sz="1600" dirty="0" smtClean="0"/>
          </a:p>
          <a:p>
            <a:r>
              <a:rPr lang="zh-CN" altLang="en-US" sz="1600" dirty="0" smtClean="0"/>
              <a:t>它想获得更高受益，唯一办法就是改进自己的策略。</a:t>
            </a:r>
            <a:endParaRPr lang="en-US" altLang="zh-CN" sz="1600" dirty="0" smtClean="0"/>
          </a:p>
          <a:p>
            <a:r>
              <a:rPr lang="en-US" altLang="zh-CN" sz="1600" dirty="0" smtClean="0"/>
              <a:t>------------</a:t>
            </a:r>
            <a:endParaRPr lang="en-US" altLang="zh-CN" sz="1600" dirty="0" smtClean="0"/>
          </a:p>
          <a:p>
            <a:r>
              <a:rPr lang="zh-CN" altLang="en-US" sz="1600" dirty="0" smtClean="0"/>
              <a:t>算法收敛的 意思是 所有</a:t>
            </a:r>
            <a:r>
              <a:rPr lang="en-US" altLang="zh-CN" sz="1600" dirty="0" smtClean="0"/>
              <a:t>agents</a:t>
            </a:r>
            <a:r>
              <a:rPr lang="zh-CN" altLang="en-US" sz="1600" dirty="0" smtClean="0"/>
              <a:t>都无法 通过改进 自己的策略 使自己的期望回报增加。</a:t>
            </a:r>
            <a:endParaRPr lang="en-US" altLang="zh-CN" sz="1600" dirty="0" smtClean="0"/>
          </a:p>
          <a:p>
            <a:r>
              <a:rPr lang="en-US" altLang="zh-CN" sz="1600" dirty="0" smtClean="0"/>
              <a:t>==================</a:t>
            </a:r>
            <a:endParaRPr lang="en-US" altLang="zh-CN" sz="1600" dirty="0" smtClean="0"/>
          </a:p>
          <a:p>
            <a:r>
              <a:rPr lang="zh-CN" altLang="en-US" sz="1600" dirty="0" smtClean="0"/>
              <a:t>如果系统里只有一个</a:t>
            </a:r>
            <a:r>
              <a:rPr lang="en-US" altLang="zh-CN" sz="1600" dirty="0" smtClean="0"/>
              <a:t>agent</a:t>
            </a:r>
            <a:r>
              <a:rPr lang="zh-CN" altLang="en-US" sz="1600" dirty="0" smtClean="0"/>
              <a:t>，收敛很好判断。</a:t>
            </a:r>
            <a:endParaRPr lang="en-US" altLang="zh-CN" sz="1600" dirty="0" smtClean="0"/>
          </a:p>
          <a:p>
            <a:r>
              <a:rPr lang="zh-CN" altLang="en-US" sz="1600" dirty="0" smtClean="0"/>
              <a:t>当目标函数不再上升，就达到了收敛。</a:t>
            </a:r>
            <a:endParaRPr lang="en-US" altLang="zh-CN" sz="1600" dirty="0" smtClean="0"/>
          </a:p>
          <a:p>
            <a:r>
              <a:rPr lang="en-US" altLang="zh-CN" sz="1600" dirty="0" smtClean="0"/>
              <a:t>==================</a:t>
            </a:r>
            <a:endParaRPr lang="en-US" altLang="zh-CN" sz="1600" dirty="0" smtClean="0"/>
          </a:p>
          <a:p>
            <a:r>
              <a:rPr lang="zh-CN" altLang="en-US" sz="1600" dirty="0" smtClean="0"/>
              <a:t>如果系统里有多个</a:t>
            </a:r>
            <a:r>
              <a:rPr lang="en-US" altLang="zh-CN" sz="1600" dirty="0" smtClean="0"/>
              <a:t>agents</a:t>
            </a:r>
            <a:r>
              <a:rPr lang="zh-CN" altLang="en-US" sz="1600" dirty="0" smtClean="0"/>
              <a:t>，收敛指的是纳什均衡。</a:t>
            </a:r>
            <a:endParaRPr lang="en-US" altLang="zh-CN" sz="1600" dirty="0" smtClean="0"/>
          </a:p>
          <a:p>
            <a:r>
              <a:rPr lang="zh-CN" altLang="en-US" sz="1600" dirty="0" smtClean="0"/>
              <a:t>在这种平衡状态下，大家都没有动机 去改变策略。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这节课就讲到这里，感谢大家观看。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课件和相关信息 在视频下方的信息区。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---------------------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下节课介绍 </a:t>
            </a:r>
            <a:r>
              <a:rPr lang="en-US" altLang="zh-CN" sz="1600" dirty="0" smtClean="0">
                <a:solidFill>
                  <a:schemeClr val="tx1"/>
                </a:solidFill>
              </a:rPr>
              <a:t>multi-agent</a:t>
            </a:r>
            <a:r>
              <a:rPr lang="zh-CN" altLang="en-US" sz="1600" dirty="0" smtClean="0">
                <a:solidFill>
                  <a:schemeClr val="tx1"/>
                </a:solidFill>
              </a:rPr>
              <a:t> 强化学习的 三种常用方法。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由于环境不是稳态的，单</a:t>
            </a:r>
            <a:r>
              <a:rPr lang="en-US" altLang="zh-CN" sz="1600" dirty="0" smtClean="0"/>
              <a:t>agent</a:t>
            </a:r>
            <a:r>
              <a:rPr lang="zh-CN" altLang="en-US" sz="1600" dirty="0" smtClean="0"/>
              <a:t>的强化学习方法都不适用。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由于环境不是稳态的，单</a:t>
            </a:r>
            <a:r>
              <a:rPr lang="en-US" altLang="zh-CN" sz="1600" dirty="0" smtClean="0"/>
              <a:t>agent</a:t>
            </a:r>
            <a:r>
              <a:rPr lang="zh-CN" altLang="en-US" sz="1600" dirty="0" smtClean="0"/>
              <a:t>的强化学习方法都不适用。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由于环境不是稳态的，单</a:t>
            </a:r>
            <a:r>
              <a:rPr lang="en-US" altLang="zh-CN" sz="1600" dirty="0" smtClean="0"/>
              <a:t>agent</a:t>
            </a:r>
            <a:r>
              <a:rPr lang="zh-CN" altLang="en-US" sz="1600" dirty="0" smtClean="0"/>
              <a:t>的强化学习方法都不适用。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第一种设定是完全合作关系。</a:t>
            </a:r>
            <a:endParaRPr lang="en-US" altLang="zh-CN" sz="1600" dirty="0" smtClean="0"/>
          </a:p>
          <a:p>
            <a:r>
              <a:rPr lang="en-US" altLang="zh-CN" sz="1600" dirty="0" smtClean="0"/>
              <a:t>Agents</a:t>
            </a:r>
            <a:r>
              <a:rPr lang="zh-CN" altLang="en-US" sz="1600" dirty="0" smtClean="0"/>
              <a:t>的利益一致，获得的奖励相同，他们有共同的目标。</a:t>
            </a:r>
            <a:endParaRPr lang="en-US" altLang="zh-CN" sz="1600" dirty="0" smtClean="0"/>
          </a:p>
          <a:p>
            <a:r>
              <a:rPr lang="zh-CN" altLang="en-US" sz="1600" dirty="0" smtClean="0"/>
              <a:t>这个例子中，多个工业机器人</a:t>
            </a:r>
            <a:r>
              <a:rPr lang="zh-CN" altLang="en-US" sz="1600" baseline="0" dirty="0" smtClean="0"/>
              <a:t> 协同 </a:t>
            </a:r>
            <a:r>
              <a:rPr lang="zh-CN" altLang="en-US" sz="1600" dirty="0" smtClean="0"/>
              <a:t>装配汽车。</a:t>
            </a:r>
            <a:endParaRPr lang="en-US" altLang="zh-CN" sz="1600" dirty="0" smtClean="0"/>
          </a:p>
          <a:p>
            <a:r>
              <a:rPr lang="zh-CN" altLang="en-US" sz="1600" dirty="0" smtClean="0"/>
              <a:t>他们的目标是相同的，都希望把汽车装好。</a:t>
            </a:r>
            <a:endParaRPr lang="en-US" altLang="zh-CN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这个例子也是合作关系。</a:t>
            </a:r>
            <a:endParaRPr lang="en-US" altLang="zh-CN" sz="1600" dirty="0" smtClean="0"/>
          </a:p>
          <a:p>
            <a:r>
              <a:rPr lang="zh-CN" altLang="en-US" sz="1600" dirty="0" smtClean="0"/>
              <a:t>一个机器手臂负责取箱子，另一个机器人负责运送箱子。</a:t>
            </a:r>
            <a:endParaRPr lang="en-US" altLang="zh-CN" sz="1600" dirty="0" smtClean="0"/>
          </a:p>
          <a:p>
            <a:r>
              <a:rPr lang="zh-CN" altLang="en-US" sz="1600" dirty="0" smtClean="0"/>
              <a:t>两个</a:t>
            </a:r>
            <a:r>
              <a:rPr lang="en-US" altLang="zh-CN" sz="1600" dirty="0" smtClean="0"/>
              <a:t>agents</a:t>
            </a:r>
            <a:r>
              <a:rPr lang="zh-CN" altLang="en-US" sz="1600" dirty="0" smtClean="0"/>
              <a:t>需要相互配合</a:t>
            </a:r>
            <a:r>
              <a:rPr lang="zh-CN" altLang="en-US" sz="1600" baseline="0" dirty="0" smtClean="0"/>
              <a:t>，才能</a:t>
            </a:r>
            <a:r>
              <a:rPr lang="zh-CN" altLang="en-US" sz="1600" dirty="0" smtClean="0"/>
              <a:t>完成任务。</a:t>
            </a:r>
            <a:endParaRPr lang="en-US" altLang="zh-CN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第二种设定是完全竞争关系。</a:t>
            </a:r>
            <a:endParaRPr lang="en-US" altLang="zh-CN" sz="1600" dirty="0" smtClean="0"/>
          </a:p>
          <a:p>
            <a:r>
              <a:rPr lang="zh-CN" altLang="en-US" sz="1600" dirty="0" smtClean="0"/>
              <a:t>一方的</a:t>
            </a:r>
            <a:r>
              <a:rPr lang="zh-CN" altLang="en-US" sz="1600" baseline="0" dirty="0" smtClean="0"/>
              <a:t> 收</a:t>
            </a:r>
            <a:r>
              <a:rPr lang="zh-CN" altLang="en-US" sz="1600" dirty="0" smtClean="0"/>
              <a:t>益 是另一方的损失。</a:t>
            </a:r>
            <a:endParaRPr lang="en-US" altLang="zh-CN" sz="1600" dirty="0" smtClean="0"/>
          </a:p>
          <a:p>
            <a:r>
              <a:rPr lang="zh-CN" altLang="en-US" sz="1600" dirty="0" smtClean="0"/>
              <a:t>比较典型的就是 零和博弈，双方的获得的奖励总和等于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 。</a:t>
            </a:r>
            <a:endParaRPr lang="en-US" altLang="zh-CN" sz="1600" dirty="0" smtClean="0"/>
          </a:p>
          <a:p>
            <a:r>
              <a:rPr lang="en-US" altLang="zh-CN" sz="1600" dirty="0" smtClean="0"/>
              <a:t>---------</a:t>
            </a:r>
            <a:endParaRPr lang="en-US" altLang="zh-CN" sz="1600" dirty="0" smtClean="0"/>
          </a:p>
          <a:p>
            <a:r>
              <a:rPr lang="zh-CN" altLang="en-US" sz="1600" dirty="0" smtClean="0"/>
              <a:t>这个例子是 机器人格斗。</a:t>
            </a:r>
            <a:endParaRPr lang="en-US" altLang="zh-CN" sz="1600" dirty="0" smtClean="0"/>
          </a:p>
          <a:p>
            <a:r>
              <a:rPr lang="zh-CN" altLang="en-US" sz="1600" dirty="0" smtClean="0"/>
              <a:t>一方赢了 另一方就会输，显然是零和博弈。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捕猎也可以看做是竞争关系，一方的收获一定是对方的损失。</a:t>
            </a:r>
            <a:endParaRPr lang="en-US" altLang="zh-CN" sz="1600" dirty="0" smtClean="0"/>
          </a:p>
          <a:p>
            <a:r>
              <a:rPr lang="zh-CN" altLang="en-US" sz="1600" dirty="0" smtClean="0"/>
              <a:t>捕猎不算是零和博弈。</a:t>
            </a:r>
            <a:endParaRPr lang="en-US" altLang="zh-CN" sz="1600" dirty="0" smtClean="0"/>
          </a:p>
          <a:p>
            <a:r>
              <a:rPr lang="zh-CN" altLang="en-US" sz="1600" dirty="0" smtClean="0"/>
              <a:t>假如猎豹赢了，它得到的是一顿饭，而小鹿损失的是一条命。</a:t>
            </a:r>
            <a:endParaRPr lang="en-US" altLang="zh-CN" sz="1600" dirty="0" smtClean="0"/>
          </a:p>
          <a:p>
            <a:r>
              <a:rPr lang="zh-CN" altLang="en-US" sz="1600" dirty="0" smtClean="0"/>
              <a:t>小鹿的损失大于猎豹的受益。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第三种设定是 既有竞争，也有合作。</a:t>
            </a:r>
            <a:endParaRPr lang="en-US" altLang="zh-CN" sz="1600" dirty="0" smtClean="0"/>
          </a:p>
          <a:p>
            <a:r>
              <a:rPr lang="zh-CN" altLang="en-US" sz="1600" dirty="0" smtClean="0"/>
              <a:t>这个例子是</a:t>
            </a:r>
            <a:r>
              <a:rPr lang="zh-CN" altLang="en-US" sz="1600" baseline="0" dirty="0" smtClean="0"/>
              <a:t> </a:t>
            </a:r>
            <a:r>
              <a:rPr lang="zh-CN" altLang="en-US" sz="1600" dirty="0" smtClean="0"/>
              <a:t>足球机器人。</a:t>
            </a:r>
            <a:endParaRPr lang="en-US" altLang="zh-CN" sz="1600" dirty="0" smtClean="0"/>
          </a:p>
          <a:p>
            <a:r>
              <a:rPr lang="zh-CN" altLang="en-US" sz="1600" dirty="0" smtClean="0"/>
              <a:t>有两支球队，他们是竞争关系，一方获得的奖励就是对方的损失。</a:t>
            </a:r>
            <a:endParaRPr lang="en-US" altLang="zh-CN" sz="1600" dirty="0" smtClean="0"/>
          </a:p>
          <a:p>
            <a:r>
              <a:rPr lang="zh-CN" altLang="en-US" sz="1600" dirty="0" smtClean="0"/>
              <a:t>但是球队内部成员 是合作关系，队友的利益是完全一致的。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Robotic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soccer.</a:t>
            </a:r>
            <a:endParaRPr lang="en-US" altLang="zh-CN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另一个例子是星际争霸游戏。</a:t>
            </a:r>
            <a:endParaRPr lang="en-US" altLang="zh-CN" sz="1600" dirty="0" smtClean="0"/>
          </a:p>
          <a:p>
            <a:r>
              <a:rPr lang="zh-CN" altLang="en-US" sz="1600" dirty="0" smtClean="0"/>
              <a:t>游戏有多个玩家，玩家之间是竞争关系，最终只有一个玩家胜出。</a:t>
            </a:r>
            <a:endParaRPr lang="en-US" altLang="zh-CN" sz="1600" dirty="0" smtClean="0"/>
          </a:p>
          <a:p>
            <a:r>
              <a:rPr lang="zh-CN" altLang="en-US" sz="1600" dirty="0" smtClean="0"/>
              <a:t>一个玩家控制很多个士兵，士兵是合作关系。</a:t>
            </a:r>
            <a:endParaRPr lang="en-US" altLang="zh-CN" sz="1600" dirty="0" smtClean="0"/>
          </a:p>
          <a:p>
            <a:r>
              <a:rPr lang="zh-CN" altLang="en-US" sz="1600" dirty="0" smtClean="0"/>
              <a:t>相同玩家控制的士兵的利益是一致的：要么消灭对手，要么被对手干掉。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StarCraft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1BEC6-6A63-824C-87BE-D4DB4459AF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7813-053C-4741-9A44-EFFF2EE8F05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106" y="1179513"/>
            <a:ext cx="11377612" cy="1963737"/>
          </a:xfrm>
        </p:spPr>
        <p:txBody>
          <a:bodyPr>
            <a:normAutofit/>
          </a:bodyPr>
          <a:lstStyle/>
          <a:p>
            <a:r>
              <a:rPr lang="en-US" altLang="zh-CN" sz="4400" b="1" dirty="0" smtClean="0">
                <a:latin typeface="Lucida Bright" charset="0"/>
                <a:ea typeface="Lucida Bright" charset="0"/>
                <a:cs typeface="Lucida Bright" charset="0"/>
              </a:rPr>
              <a:t>Multi-Agent</a:t>
            </a:r>
            <a:r>
              <a:rPr lang="zh-CN" altLang="en-US" sz="4400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4400" b="1" dirty="0" smtClean="0">
                <a:latin typeface="Lucida Bright" charset="0"/>
                <a:ea typeface="Lucida Bright" charset="0"/>
                <a:cs typeface="Lucida Bright" charset="0"/>
              </a:rPr>
              <a:t>Reinforcement</a:t>
            </a:r>
            <a:r>
              <a:rPr lang="zh-CN" altLang="en-US" sz="4400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4400" b="1" dirty="0" smtClean="0">
                <a:latin typeface="Lucida Bright" charset="0"/>
                <a:ea typeface="Lucida Bright" charset="0"/>
                <a:cs typeface="Lucida Bright" charset="0"/>
              </a:rPr>
              <a:t>Learning: Concepts</a:t>
            </a:r>
            <a:r>
              <a:rPr lang="zh-CN" altLang="en-US" sz="4400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4400" b="1" dirty="0" smtClean="0">
                <a:latin typeface="Lucida Bright" charset="0"/>
                <a:ea typeface="Lucida Bright" charset="0"/>
                <a:cs typeface="Lucida Bright" charset="0"/>
              </a:rPr>
              <a:t>and</a:t>
            </a:r>
            <a:r>
              <a:rPr lang="zh-CN" altLang="en-US" sz="4400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4400" b="1" dirty="0" smtClean="0">
                <a:latin typeface="Lucida Bright" charset="0"/>
                <a:ea typeface="Lucida Bright" charset="0"/>
                <a:cs typeface="Lucida Bright" charset="0"/>
              </a:rPr>
              <a:t>Challenges</a:t>
            </a:r>
            <a:endParaRPr lang="en-US" sz="4400" b="1" dirty="0">
              <a:latin typeface="Lucida Bright" charset="0"/>
              <a:ea typeface="Lucida Bright" charset="0"/>
              <a:cs typeface="Lucida Bright" charset="0"/>
            </a:endParaRPr>
          </a:p>
        </p:txBody>
      </p:sp>
      <p:sp>
        <p:nvSpPr>
          <p:cNvPr id="8" name="Subtitle 2"/>
          <p:cNvSpPr txBox="1"/>
          <p:nvPr/>
        </p:nvSpPr>
        <p:spPr>
          <a:xfrm>
            <a:off x="4883944" y="4268789"/>
            <a:ext cx="254793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Lucida Bright" charset="0"/>
                <a:ea typeface="Lucida Bright" charset="0"/>
                <a:cs typeface="Lucida Bright" charset="0"/>
              </a:rPr>
              <a:t>Shusen</a:t>
            </a:r>
            <a:r>
              <a:rPr lang="zh-CN" altLang="en-US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b="1" dirty="0" smtClean="0">
                <a:latin typeface="Lucida Bright" charset="0"/>
                <a:ea typeface="Lucida Bright" charset="0"/>
                <a:cs typeface="Lucida Bright" charset="0"/>
              </a:rPr>
              <a:t>Wang</a:t>
            </a:r>
            <a:endParaRPr lang="en-US" altLang="zh-CN" b="1" dirty="0" smtClean="0">
              <a:latin typeface="Lucida Bright" charset="0"/>
              <a:ea typeface="Lucida Bright" charset="0"/>
              <a:cs typeface="Lucida Bright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11143" y="6457890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http://wangshusen.github.io/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charset="0"/>
              </a:rPr>
              <a:t>Self-Interested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Setting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343" y="1844542"/>
            <a:ext cx="8132035" cy="41237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0373" y="1053891"/>
            <a:ext cx="98512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Agents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self-interested.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Their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rewards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not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conflict.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charset="0"/>
              </a:rPr>
              <a:t>Self-Interested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Setting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782" y="1920925"/>
            <a:ext cx="6817204" cy="45448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0373" y="1053891"/>
            <a:ext cx="98512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Agents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self-interested.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Their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rewards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not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conflict.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Terminologies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70373" y="1504913"/>
                <a:ext cx="9851253" cy="4433444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There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agents.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Let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state.</a:t>
                </a:r>
                <a:endParaRPr lang="en-US" dirty="0" smtClean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Let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agent’s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a</a:t>
                </a:r>
                <a:r>
                  <a:rPr lang="en-US" dirty="0" smtClean="0"/>
                  <a:t>ction.</a:t>
                </a:r>
                <a:endParaRPr lang="en-US" dirty="0" smtClean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State transition: </a:t>
                </a:r>
                <a:endParaRPr lang="en-US" altLang="zh-CN" dirty="0" smtClean="0"/>
              </a:p>
              <a:p>
                <a:pPr marL="0" indent="0" algn="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 ⋯, 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i="1" dirty="0">
                        <a:latin typeface="Cambria Math" charset="0"/>
                      </a:rPr>
                      <m:t>=</m:t>
                    </m:r>
                    <m:r>
                      <a:rPr lang="en-US" altLang="zh-CN" i="1" dirty="0">
                        <a:latin typeface="Cambria Math" charset="0"/>
                      </a:rPr>
                      <m:t>ℙ</m:t>
                    </m:r>
                    <m:d>
                      <m:d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𝑆</m:t>
                        </m:r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⋯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dirty="0" smtClean="0"/>
                  <a:t>The next state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:r>
                  <a:rPr lang="en-US" dirty="0" smtClean="0"/>
                  <a:t> depends on all the agents’ actions.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0373" y="1504913"/>
                <a:ext cx="9851253" cy="4433444"/>
              </a:xfrm>
              <a:blipFill rotWithShape="1">
                <a:blip r:embed="rId1"/>
                <a:stretch>
                  <a:fillRect l="-1" t="-13" r="6" b="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charset="0"/>
              </a:rPr>
              <a:t>State,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Action,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State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Transition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958813" y="3859079"/>
            <a:ext cx="1613187" cy="712921"/>
          </a:xfrm>
          <a:custGeom>
            <a:avLst/>
            <a:gdLst>
              <a:gd name="connsiteX0" fmla="*/ 295833 w 2063853"/>
              <a:gd name="connsiteY0" fmla="*/ 17114 h 746121"/>
              <a:gd name="connsiteX1" fmla="*/ 1520199 w 2063853"/>
              <a:gd name="connsiteY1" fmla="*/ 17114 h 746121"/>
              <a:gd name="connsiteX2" fmla="*/ 2000646 w 2063853"/>
              <a:gd name="connsiteY2" fmla="*/ 203094 h 746121"/>
              <a:gd name="connsiteX3" fmla="*/ 2031643 w 2063853"/>
              <a:gd name="connsiteY3" fmla="*/ 575053 h 746121"/>
              <a:gd name="connsiteX4" fmla="*/ 1752673 w 2063853"/>
              <a:gd name="connsiteY4" fmla="*/ 714538 h 746121"/>
              <a:gd name="connsiteX5" fmla="*/ 1039751 w 2063853"/>
              <a:gd name="connsiteY5" fmla="*/ 745534 h 746121"/>
              <a:gd name="connsiteX6" fmla="*/ 373324 w 2063853"/>
              <a:gd name="connsiteY6" fmla="*/ 699040 h 746121"/>
              <a:gd name="connsiteX7" fmla="*/ 109853 w 2063853"/>
              <a:gd name="connsiteY7" fmla="*/ 621548 h 746121"/>
              <a:gd name="connsiteX8" fmla="*/ 1365 w 2063853"/>
              <a:gd name="connsiteY8" fmla="*/ 358077 h 746121"/>
              <a:gd name="connsiteX9" fmla="*/ 63358 w 2063853"/>
              <a:gd name="connsiteY9" fmla="*/ 94606 h 746121"/>
              <a:gd name="connsiteX10" fmla="*/ 295833 w 2063853"/>
              <a:gd name="connsiteY10" fmla="*/ 17114 h 74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63853" h="746121">
                <a:moveTo>
                  <a:pt x="295833" y="17114"/>
                </a:moveTo>
                <a:cubicBezTo>
                  <a:pt x="538640" y="4199"/>
                  <a:pt x="1236064" y="-13883"/>
                  <a:pt x="1520199" y="17114"/>
                </a:cubicBezTo>
                <a:cubicBezTo>
                  <a:pt x="1804335" y="48111"/>
                  <a:pt x="1915405" y="110104"/>
                  <a:pt x="2000646" y="203094"/>
                </a:cubicBezTo>
                <a:cubicBezTo>
                  <a:pt x="2085887" y="296084"/>
                  <a:pt x="2072972" y="489812"/>
                  <a:pt x="2031643" y="575053"/>
                </a:cubicBezTo>
                <a:cubicBezTo>
                  <a:pt x="1990314" y="660294"/>
                  <a:pt x="1917988" y="686125"/>
                  <a:pt x="1752673" y="714538"/>
                </a:cubicBezTo>
                <a:cubicBezTo>
                  <a:pt x="1587358" y="742951"/>
                  <a:pt x="1269642" y="748117"/>
                  <a:pt x="1039751" y="745534"/>
                </a:cubicBezTo>
                <a:cubicBezTo>
                  <a:pt x="809860" y="742951"/>
                  <a:pt x="528307" y="719704"/>
                  <a:pt x="373324" y="699040"/>
                </a:cubicBezTo>
                <a:cubicBezTo>
                  <a:pt x="218341" y="678376"/>
                  <a:pt x="171846" y="678375"/>
                  <a:pt x="109853" y="621548"/>
                </a:cubicBezTo>
                <a:cubicBezTo>
                  <a:pt x="47860" y="564721"/>
                  <a:pt x="9114" y="445901"/>
                  <a:pt x="1365" y="358077"/>
                </a:cubicBezTo>
                <a:cubicBezTo>
                  <a:pt x="-6384" y="270253"/>
                  <a:pt x="19446" y="148850"/>
                  <a:pt x="63358" y="94606"/>
                </a:cubicBezTo>
                <a:cubicBezTo>
                  <a:pt x="107270" y="40362"/>
                  <a:pt x="53026" y="30029"/>
                  <a:pt x="295833" y="17114"/>
                </a:cubicBezTo>
                <a:close/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70373" y="1549831"/>
                <a:ext cx="9851253" cy="423354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Let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dirty="0"/>
                  <a:t> be the reward received by the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agent.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Fully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</a:t>
                </a:r>
                <a:r>
                  <a:rPr lang="en-US" dirty="0" smtClean="0"/>
                  <a:t>ooperative: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⋯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Fully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</a:t>
                </a:r>
                <a:r>
                  <a:rPr lang="en-US" dirty="0" smtClean="0"/>
                  <a:t>ompetitive: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</a:rPr>
                      <m:t>∝</m:t>
                    </m:r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dirty="0"/>
                  <a:t>depends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as well as all the other agents’ 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  <m:r>
                          <a:rPr lang="en-US" i="1">
                            <a:latin typeface="Cambria Math" charset="0"/>
                          </a:rPr>
                          <m:t>≠</m:t>
                        </m:r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0373" y="1549831"/>
                <a:ext cx="9851253" cy="4233546"/>
              </a:xfrm>
              <a:blipFill rotWithShape="1">
                <a:blip r:embed="rId1"/>
                <a:stretch>
                  <a:fillRect l="-1" t="-10" r="6" b="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charset="0"/>
              </a:rPr>
              <a:t>Rewards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70373" y="1255364"/>
                <a:ext cx="9851253" cy="511444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be the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reward</a:t>
                </a:r>
                <a:r>
                  <a:rPr lang="en-US" altLang="zh-CN" dirty="0" smtClean="0"/>
                  <a:t> received by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 err="1" smtClean="0"/>
                  <a:t>-th</a:t>
                </a:r>
                <a:r>
                  <a:rPr lang="en-US" altLang="zh-CN" dirty="0" smtClean="0"/>
                  <a:t> agent at time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Return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/>
                  <a:t>(of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dirty="0" err="1" smtClean="0"/>
                  <a:t>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agent): </a:t>
                </a:r>
                <a:endParaRPr lang="en-US" altLang="zh-CN" dirty="0" smtClean="0"/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rgbClr val="0B24FB"/>
                            </a:solidFill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bSup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bSup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bSup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b="0" i="1" smtClean="0">
                        <a:latin typeface="Cambria Math" charset="0"/>
                      </a:rPr>
                      <m:t>⋯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endParaRPr lang="en-US" altLang="zh-CN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b="1" dirty="0">
                    <a:solidFill>
                      <a:srgbClr val="C00000"/>
                    </a:solidFill>
                  </a:rPr>
                  <a:t>Discounted return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(of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agent): </a:t>
                </a:r>
                <a:endParaRPr lang="en-US" altLang="zh-CN" dirty="0"/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bSup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bSup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bSup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bSup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bSup>
                    <m:r>
                      <a:rPr lang="en-US" altLang="zh-CN" i="1">
                        <a:latin typeface="Cambria Math" charset="0"/>
                      </a:rPr>
                      <m:t>+⋯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zh-CN" altLang="en-US" dirty="0" smtClean="0"/>
                  <a:t>   </a:t>
                </a:r>
                <a:r>
                  <a:rPr lang="en-US" altLang="zh-CN" dirty="0" smtClean="0"/>
                  <a:t>Here,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b="0" i="1" smtClean="0">
                        <a:latin typeface="Cambria Math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is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the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discount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rate.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0373" y="1255364"/>
                <a:ext cx="9851253" cy="5114440"/>
              </a:xfrm>
              <a:blipFill rotWithShape="1">
                <a:blip r:embed="rId1"/>
                <a:stretch>
                  <a:fillRect l="-1" t="-12" r="6" b="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charset="0"/>
              </a:rPr>
              <a:t>Returns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charset="0"/>
              </a:rPr>
              <a:t>Policy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54302" y="1489414"/>
                <a:ext cx="9851253" cy="4433444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Each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its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own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network:</a:t>
                </a:r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|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exchangeable: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</a:rPr>
                      <m:t>=⋯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S</a:t>
                </a:r>
                <a:r>
                  <a:rPr lang="en-US" altLang="zh-CN" dirty="0" smtClean="0"/>
                  <a:t>elf-driving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cars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same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policy.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Policy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nonexchangeable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  <m:r>
                      <a:rPr lang="en-US" altLang="zh-CN" i="1" smtClean="0">
                        <a:latin typeface="Cambria Math" charset="0"/>
                      </a:rPr>
                      <m:t>≠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Soccer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players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different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roles,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e.g.,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striker,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defender,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goalkeeper.</a:t>
                </a:r>
                <a:endParaRPr lang="en-US" altLang="zh-CN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4302" y="1489414"/>
                <a:ext cx="9851253" cy="4433444"/>
              </a:xfrm>
              <a:blipFill rotWithShape="1">
                <a:blip r:embed="rId1"/>
                <a:stretch>
                  <a:fillRect l="-5" t="-8" r="4" b="-333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7375829" y="1348353"/>
            <a:ext cx="2063853" cy="837494"/>
          </a:xfrm>
          <a:custGeom>
            <a:avLst/>
            <a:gdLst>
              <a:gd name="connsiteX0" fmla="*/ 295833 w 2063853"/>
              <a:gd name="connsiteY0" fmla="*/ 17114 h 746121"/>
              <a:gd name="connsiteX1" fmla="*/ 1520199 w 2063853"/>
              <a:gd name="connsiteY1" fmla="*/ 17114 h 746121"/>
              <a:gd name="connsiteX2" fmla="*/ 2000646 w 2063853"/>
              <a:gd name="connsiteY2" fmla="*/ 203094 h 746121"/>
              <a:gd name="connsiteX3" fmla="*/ 2031643 w 2063853"/>
              <a:gd name="connsiteY3" fmla="*/ 575053 h 746121"/>
              <a:gd name="connsiteX4" fmla="*/ 1752673 w 2063853"/>
              <a:gd name="connsiteY4" fmla="*/ 714538 h 746121"/>
              <a:gd name="connsiteX5" fmla="*/ 1039751 w 2063853"/>
              <a:gd name="connsiteY5" fmla="*/ 745534 h 746121"/>
              <a:gd name="connsiteX6" fmla="*/ 373324 w 2063853"/>
              <a:gd name="connsiteY6" fmla="*/ 699040 h 746121"/>
              <a:gd name="connsiteX7" fmla="*/ 109853 w 2063853"/>
              <a:gd name="connsiteY7" fmla="*/ 621548 h 746121"/>
              <a:gd name="connsiteX8" fmla="*/ 1365 w 2063853"/>
              <a:gd name="connsiteY8" fmla="*/ 358077 h 746121"/>
              <a:gd name="connsiteX9" fmla="*/ 63358 w 2063853"/>
              <a:gd name="connsiteY9" fmla="*/ 94606 h 746121"/>
              <a:gd name="connsiteX10" fmla="*/ 295833 w 2063853"/>
              <a:gd name="connsiteY10" fmla="*/ 17114 h 74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63853" h="746121">
                <a:moveTo>
                  <a:pt x="295833" y="17114"/>
                </a:moveTo>
                <a:cubicBezTo>
                  <a:pt x="538640" y="4199"/>
                  <a:pt x="1236064" y="-13883"/>
                  <a:pt x="1520199" y="17114"/>
                </a:cubicBezTo>
                <a:cubicBezTo>
                  <a:pt x="1804335" y="48111"/>
                  <a:pt x="1915405" y="110104"/>
                  <a:pt x="2000646" y="203094"/>
                </a:cubicBezTo>
                <a:cubicBezTo>
                  <a:pt x="2085887" y="296084"/>
                  <a:pt x="2072972" y="489812"/>
                  <a:pt x="2031643" y="575053"/>
                </a:cubicBezTo>
                <a:cubicBezTo>
                  <a:pt x="1990314" y="660294"/>
                  <a:pt x="1917988" y="686125"/>
                  <a:pt x="1752673" y="714538"/>
                </a:cubicBezTo>
                <a:cubicBezTo>
                  <a:pt x="1587358" y="742951"/>
                  <a:pt x="1269642" y="748117"/>
                  <a:pt x="1039751" y="745534"/>
                </a:cubicBezTo>
                <a:cubicBezTo>
                  <a:pt x="809860" y="742951"/>
                  <a:pt x="528307" y="719704"/>
                  <a:pt x="373324" y="699040"/>
                </a:cubicBezTo>
                <a:cubicBezTo>
                  <a:pt x="218341" y="678376"/>
                  <a:pt x="171846" y="678375"/>
                  <a:pt x="109853" y="621548"/>
                </a:cubicBezTo>
                <a:cubicBezTo>
                  <a:pt x="47860" y="564721"/>
                  <a:pt x="9114" y="445901"/>
                  <a:pt x="1365" y="358077"/>
                </a:cubicBezTo>
                <a:cubicBezTo>
                  <a:pt x="-6384" y="270253"/>
                  <a:pt x="19446" y="148850"/>
                  <a:pt x="63358" y="94606"/>
                </a:cubicBezTo>
                <a:cubicBezTo>
                  <a:pt x="107270" y="40362"/>
                  <a:pt x="53026" y="30029"/>
                  <a:pt x="295833" y="17114"/>
                </a:cubicBezTo>
                <a:close/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70373" y="1255364"/>
                <a:ext cx="9851253" cy="511444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reward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depends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r>
                      <a:rPr lang="zh-CN" alt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r>
                      <a:rPr lang="zh-CN" alt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⋯,</m:t>
                    </m:r>
                    <m:r>
                      <a:rPr lang="zh-CN" alt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Uncertainty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transition,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Uncertainty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⋅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return,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bSup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depends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on:</a:t>
                </a:r>
                <a:endParaRPr lang="en-US" altLang="zh-CN" dirty="0" smtClean="0"/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all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future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states:</a:t>
                </a:r>
                <a:r>
                  <a:rPr lang="zh-CN" altLang="en-US" dirty="0" smtClean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⋯</m:t>
                        </m:r>
                      </m:e>
                    </m:d>
                  </m:oMath>
                </a14:m>
                <a:r>
                  <a:rPr lang="en-US" altLang="zh-CN" dirty="0" smtClean="0"/>
                  <a:t>;</a:t>
                </a:r>
                <a:endParaRPr lang="en-US" altLang="zh-CN" dirty="0" smtClean="0"/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all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future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actions: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⋯</m:t>
                        </m:r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𝑖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1</m:t>
                    </m:r>
                    <m:r>
                      <a:rPr lang="en-US" altLang="zh-CN" i="1">
                        <a:latin typeface="Cambria Math" charset="0"/>
                      </a:rPr>
                      <m:t>, ⋯, </m:t>
                    </m:r>
                    <m:r>
                      <a:rPr lang="en-US" altLang="zh-CN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0373" y="1255364"/>
                <a:ext cx="9851253" cy="5114440"/>
              </a:xfrm>
              <a:blipFill rotWithShape="1">
                <a:blip r:embed="rId1"/>
                <a:stretch>
                  <a:fillRect l="-1" t="-12" r="6" b="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charset="0"/>
              </a:rPr>
              <a:t>Uncertainty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in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the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Return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charset="0"/>
              </a:rPr>
              <a:t>State-Value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Function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54302" y="1317356"/>
                <a:ext cx="9773481" cy="475798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State-value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dirty="0" err="1" smtClean="0"/>
                  <a:t>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agent: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⋯,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zh-CN" altLang="en-US" b="0" i="1" smtClean="0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p>
                        </m:sSubSup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|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expectation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taken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w.r.t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all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future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actions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states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except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Randomness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actions: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𝑗</m:t>
                        </m:r>
                      </m:sup>
                    </m:sSubSup>
                    <m:r>
                      <a:rPr lang="zh-CN" altLang="en-US" b="0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~</m:t>
                    </m:r>
                    <m:r>
                      <a:rPr lang="zh-CN" alt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b="0" i="1" smtClean="0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⋅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|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all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𝑗</m:t>
                    </m:r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</a:rPr>
                      <m:t>1</m:t>
                    </m:r>
                    <m:r>
                      <a:rPr lang="en-US" altLang="zh-CN" b="0" i="1" smtClean="0">
                        <a:latin typeface="Cambria Math" charset="0"/>
                      </a:rPr>
                      <m:t>, ⋯, </m:t>
                    </m:r>
                    <m:r>
                      <a:rPr lang="en-US" altLang="zh-CN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    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(That</a:t>
                </a:r>
                <a:r>
                  <a:rPr lang="zh-CN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is</a:t>
                </a:r>
                <a:r>
                  <a:rPr lang="zh-CN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why</a:t>
                </a:r>
                <a:r>
                  <a:rPr lang="zh-CN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</a:t>
                </a:r>
                <a:r>
                  <a:rPr lang="zh-CN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state-value</a:t>
                </a:r>
                <a:r>
                  <a:rPr lang="zh-CN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depends</a:t>
                </a:r>
                <a:r>
                  <a:rPr lang="zh-CN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on</a:t>
                </a:r>
                <a:r>
                  <a:rPr lang="zh-CN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⋯,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.)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5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4302" y="1317356"/>
                <a:ext cx="9773481" cy="4757980"/>
              </a:xfrm>
              <a:blipFill rotWithShape="1">
                <a:blip r:embed="rId1"/>
                <a:stretch>
                  <a:fillRect l="-5" t="-8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charset="0"/>
              </a:rPr>
              <a:t>State-Value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Function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54302" y="1489414"/>
                <a:ext cx="9851253" cy="4433444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One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agent’s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state-value,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⋯,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depends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all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agents’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policies.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If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changes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its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all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r>
                      <a:rPr lang="en-US" altLang="zh-CN" b="0" i="1" smtClean="0">
                        <a:latin typeface="Cambria Math" charset="0"/>
                      </a:rPr>
                      <m:t>⋯,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change.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Example: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soccer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game.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striker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improves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while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everyone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else’s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policies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fixed.</a:t>
                </a:r>
                <a:endParaRPr lang="en-US" altLang="zh-CN" dirty="0" smtClean="0"/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His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teammates’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state-values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all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increase.</a:t>
                </a:r>
                <a:endParaRPr lang="en-US" altLang="zh-CN" dirty="0" smtClean="0"/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opposing players’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state-values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decrease.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5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4302" y="1489414"/>
                <a:ext cx="9851253" cy="4433444"/>
              </a:xfrm>
              <a:blipFill rotWithShape="1">
                <a:blip r:embed="rId1"/>
                <a:stretch>
                  <a:fillRect l="-5" t="-8" r="4" b="-124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charset="0"/>
              </a:rPr>
              <a:t>Settings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charset="0"/>
              </a:rPr>
              <a:t>Convergence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charset="0"/>
              </a:rPr>
              <a:t>Single-Agent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Policy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Learning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54302" y="1489414"/>
                <a:ext cx="9851253" cy="4433444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network:</a:t>
                </a:r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State-value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function:</a:t>
                </a:r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𝑉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evaluates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how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good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is.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Learn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network’s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parameter,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𝛉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endParaRPr lang="en-US" altLang="zh-CN" dirty="0" smtClean="0"/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1" i="0" smtClean="0">
                                <a:latin typeface="Cambria Math" charset="0"/>
                              </a:rPr>
                              <m:t>𝛉</m:t>
                            </m:r>
                          </m:lim>
                        </m:limLow>
                      </m:fName>
                      <m:e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Convergence: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stops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increasing.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5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4302" y="1489414"/>
                <a:ext cx="9851253" cy="4433444"/>
              </a:xfrm>
              <a:blipFill rotWithShape="1">
                <a:blip r:embed="rId1"/>
                <a:stretch>
                  <a:fillRect l="-5" t="-8" r="4" b="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charset="0"/>
              </a:rPr>
              <a:t>Multi-Agent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Policy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Learning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54302" y="2216258"/>
                <a:ext cx="9851253" cy="398306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While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all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other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agents’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policy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remain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same,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 err="1" smtClean="0"/>
                  <a:t>-th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cannot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better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expected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return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changing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its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own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policy.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Every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</a:t>
                </a:r>
                <a:r>
                  <a:rPr lang="en-US" altLang="zh-CN" dirty="0"/>
                  <a:t>playing a best-response to the other </a:t>
                </a:r>
                <a:r>
                  <a:rPr lang="en-US" altLang="zh-CN" dirty="0" smtClean="0"/>
                  <a:t>agents’ </a:t>
                </a:r>
                <a:r>
                  <a:rPr lang="en-US" altLang="zh-CN" dirty="0"/>
                  <a:t>policies</a:t>
                </a:r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Nash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equilibrium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indicates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convergence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because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one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has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any incentive to </a:t>
                </a:r>
                <a:r>
                  <a:rPr lang="en-US" altLang="zh-CN" dirty="0" smtClean="0"/>
                  <a:t>deviate.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5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4302" y="2216258"/>
                <a:ext cx="9851253" cy="3983064"/>
              </a:xfrm>
              <a:blipFill rotWithShape="1">
                <a:blip r:embed="rId1"/>
                <a:stretch>
                  <a:fillRect l="-5" t="-3" r="4" b="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354302" y="1313766"/>
            <a:ext cx="98512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Nash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Equilibrium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charset="0"/>
              </a:rPr>
              <a:t>Difficulty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of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MARL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charset="0"/>
              </a:rPr>
              <a:t>Single-Agent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Policy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Gradient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for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MARL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09895" y="5285105"/>
            <a:ext cx="5513070" cy="508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Environment</a:t>
            </a:r>
            <a:endParaRPr lang="en-US" sz="36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000885" y="1990725"/>
            <a:ext cx="1060450" cy="534035"/>
          </a:xfrm>
          <a:prstGeom prst="roundRect">
            <a:avLst/>
          </a:prstGeom>
          <a:solidFill>
            <a:srgbClr val="F6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Agent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033645" y="1990725"/>
            <a:ext cx="1060450" cy="534035"/>
          </a:xfrm>
          <a:prstGeom prst="roundRect">
            <a:avLst/>
          </a:prstGeom>
          <a:solidFill>
            <a:srgbClr val="F6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Agent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38495" y="4051935"/>
            <a:ext cx="4257675" cy="870585"/>
            <a:chOff x="1415582" y="2524562"/>
            <a:chExt cx="8580911" cy="2397958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962538" y="2524562"/>
              <a:ext cx="3422" cy="2397958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415582" y="3325013"/>
                  <a:ext cx="635046" cy="1465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582" y="3325013"/>
                  <a:ext cx="635046" cy="1465710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/>
            <p:nvPr/>
          </p:nvCxnSpPr>
          <p:spPr>
            <a:xfrm>
              <a:off x="4995298" y="2524562"/>
              <a:ext cx="3422" cy="2397958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17862" y="3325013"/>
                  <a:ext cx="642740" cy="1465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862" y="3325013"/>
                  <a:ext cx="642740" cy="146571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/>
            <p:cNvCxnSpPr/>
            <p:nvPr/>
          </p:nvCxnSpPr>
          <p:spPr>
            <a:xfrm>
              <a:off x="9924308" y="2524562"/>
              <a:ext cx="3422" cy="2397958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9331632" y="3325013"/>
                  <a:ext cx="664861" cy="1437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1632" y="3325013"/>
                  <a:ext cx="664861" cy="143772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6539230" y="3863975"/>
            <a:ext cx="4610735" cy="1058545"/>
            <a:chOff x="2236858" y="2524562"/>
            <a:chExt cx="8912543" cy="23979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236858" y="3325013"/>
                  <a:ext cx="920958" cy="11479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6858" y="3325013"/>
                  <a:ext cx="920958" cy="1147913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2236858" y="2524562"/>
              <a:ext cx="3422" cy="2397958"/>
            </a:xfrm>
            <a:prstGeom prst="line">
              <a:avLst/>
            </a:prstGeom>
            <a:ln w="57150">
              <a:solidFill>
                <a:schemeClr val="tx2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269618" y="3325013"/>
                  <a:ext cx="920958" cy="11479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i="1" dirty="0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 dirty="0">
                            <a:latin typeface="Cambria Math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800" i="1" dirty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9618" y="3325013"/>
                  <a:ext cx="920958" cy="1147913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>
              <a:off x="5269618" y="2524562"/>
              <a:ext cx="3422" cy="2397958"/>
            </a:xfrm>
            <a:prstGeom prst="line">
              <a:avLst/>
            </a:prstGeom>
            <a:ln w="57150">
              <a:solidFill>
                <a:schemeClr val="tx2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0198628" y="3325013"/>
                  <a:ext cx="950773" cy="1182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i="1" dirty="0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 dirty="0">
                            <a:latin typeface="Cambria Math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800" i="1" dirty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8628" y="3325013"/>
                  <a:ext cx="950773" cy="1182436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198628" y="2524562"/>
              <a:ext cx="3422" cy="2397958"/>
            </a:xfrm>
            <a:prstGeom prst="line">
              <a:avLst/>
            </a:prstGeom>
            <a:ln w="57150">
              <a:solidFill>
                <a:schemeClr val="tx2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ounded Rectangle 23"/>
          <p:cNvSpPr/>
          <p:nvPr/>
        </p:nvSpPr>
        <p:spPr>
          <a:xfrm>
            <a:off x="9963150" y="1990725"/>
            <a:ext cx="1060450" cy="534035"/>
          </a:xfrm>
          <a:prstGeom prst="roundRect">
            <a:avLst/>
          </a:prstGeom>
          <a:solidFill>
            <a:srgbClr val="F6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Agent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7599680" y="2084070"/>
                <a:ext cx="374015" cy="7385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charset="0"/>
                        </a:rPr>
                        <m:t>⋯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680" y="2084070"/>
                <a:ext cx="374015" cy="738505"/>
              </a:xfrm>
              <a:prstGeom prst="rect">
                <a:avLst/>
              </a:prstGeom>
              <a:blipFill rotWithShape="1">
                <a:blip r:embed="rId7"/>
                <a:stretch>
                  <a:fillRect r="-4838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Single-Agent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Policy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Gradient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for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MARL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54302" y="1489414"/>
                <a:ext cx="9851253" cy="444643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 err="1" smtClean="0"/>
                  <a:t>-th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agent’s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network:</a:t>
                </a:r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 err="1"/>
                  <a:t>-th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agent’s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state-value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⋯,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b="0" dirty="0" smtClean="0"/>
                  <a:t>Objective</a:t>
                </a:r>
                <a:r>
                  <a:rPr lang="zh-CN" altLang="en-US" b="0" dirty="0" smtClean="0"/>
                  <a:t> </a:t>
                </a:r>
                <a:r>
                  <a:rPr lang="en-US" altLang="zh-CN" b="0" dirty="0" smtClean="0"/>
                  <a:t>function:</a:t>
                </a:r>
                <a:r>
                  <a:rPr lang="zh-CN" altLang="en-US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𝐽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⋯,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⋯,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Learn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network’s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parameter,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endParaRPr lang="en-US" altLang="zh-CN" dirty="0" smtClean="0"/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0" smtClean="0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⋯,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5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4302" y="1489414"/>
                <a:ext cx="9851253" cy="4446437"/>
              </a:xfrm>
              <a:blipFill rotWithShape="1">
                <a:blip r:embed="rId1"/>
                <a:stretch>
                  <a:fillRect l="-5" t="-8" r="4" b="-727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Single-Agent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Policy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Gradient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for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MARL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54302" y="1489414"/>
                <a:ext cx="9851253" cy="33460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charset="0"/>
                      </a:rPr>
                      <m:t>1</m:t>
                    </m:r>
                    <m:r>
                      <a:rPr lang="en-US" altLang="zh-CN" i="1" baseline="30000" dirty="0" smtClean="0">
                        <a:solidFill>
                          <a:srgbClr val="C00000"/>
                        </a:solidFill>
                        <a:latin typeface="Cambria Math" charset="0"/>
                      </a:rPr>
                      <m:t>𝑠𝑡</m:t>
                    </m:r>
                  </m:oMath>
                </a14:m>
                <a:r>
                  <a:rPr lang="zh-CN" altLang="en-US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solves:</a:t>
                </a:r>
                <a:r>
                  <a:rPr lang="zh-CN" altLang="en-US" dirty="0" smtClean="0"/>
                  <a:t>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0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charset="0"/>
                              </a:rPr>
                              <m:t>,⋯,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charset="0"/>
                      </a:rPr>
                      <m:t>2</m:t>
                    </m:r>
                    <m:r>
                      <a:rPr lang="en-US" altLang="zh-CN" i="1" baseline="30000" dirty="0" smtClean="0">
                        <a:solidFill>
                          <a:srgbClr val="C00000"/>
                        </a:solidFill>
                        <a:latin typeface="Cambria Math" charset="0"/>
                      </a:rPr>
                      <m:t>𝑛𝑑</m:t>
                    </m:r>
                  </m:oMath>
                </a14:m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solves:</a:t>
                </a:r>
                <a:r>
                  <a:rPr lang="zh-CN" altLang="en-US" dirty="0" smtClean="0"/>
                  <a:t>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charset="0"/>
                              </a:rPr>
                              <m:t>,⋯,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zh-CN" altLang="en-US" b="0" dirty="0" smtClean="0"/>
                  <a:t>           </a:t>
                </a:r>
                <a:r>
                  <a:rPr lang="zh-CN" altLang="en-US" b="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⋮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charset="0"/>
                      </a:rPr>
                      <m:t>𝑛</m:t>
                    </m:r>
                    <m:r>
                      <a:rPr lang="en-US" altLang="zh-CN" i="1" baseline="30000" dirty="0" smtClean="0">
                        <a:solidFill>
                          <a:srgbClr val="C00000"/>
                        </a:solidFill>
                        <a:latin typeface="Cambria Math" charset="0"/>
                      </a:rPr>
                      <m:t>𝑡ℎ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solves:</a:t>
                </a:r>
                <a:r>
                  <a:rPr lang="zh-CN" altLang="en-US" dirty="0" smtClean="0"/>
                  <a:t>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charset="0"/>
                              </a:rPr>
                              <m:t>,⋯,</m:t>
                            </m:r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5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4302" y="1489414"/>
                <a:ext cx="9851253" cy="3346057"/>
              </a:xfrm>
              <a:blipFill rotWithShape="1">
                <a:blip r:embed="rId1"/>
                <a:stretch>
                  <a:fillRect l="-5" t="-1452" r="4" b="1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354302" y="5083448"/>
            <a:ext cx="98512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It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not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converge</a:t>
            </a:r>
            <a:r>
              <a:rPr lang="en-US" altLang="zh-CN" sz="2800" dirty="0" smtClean="0"/>
              <a:t>…</a:t>
            </a:r>
            <a:endParaRPr lang="en-US" sz="2800" dirty="0"/>
          </a:p>
        </p:txBody>
      </p:sp>
      <p:sp>
        <p:nvSpPr>
          <p:cNvPr id="3" name="Freeform 2"/>
          <p:cNvSpPr/>
          <p:nvPr/>
        </p:nvSpPr>
        <p:spPr>
          <a:xfrm>
            <a:off x="5919019" y="1366685"/>
            <a:ext cx="491613" cy="678425"/>
          </a:xfrm>
          <a:custGeom>
            <a:avLst/>
            <a:gdLst>
              <a:gd name="connsiteX0" fmla="*/ 78658 w 491613"/>
              <a:gd name="connsiteY0" fmla="*/ 796413 h 806245"/>
              <a:gd name="connsiteX1" fmla="*/ 117987 w 491613"/>
              <a:gd name="connsiteY1" fmla="*/ 806245 h 806245"/>
              <a:gd name="connsiteX2" fmla="*/ 245807 w 491613"/>
              <a:gd name="connsiteY2" fmla="*/ 786581 h 806245"/>
              <a:gd name="connsiteX3" fmla="*/ 275304 w 491613"/>
              <a:gd name="connsiteY3" fmla="*/ 776749 h 806245"/>
              <a:gd name="connsiteX4" fmla="*/ 344129 w 491613"/>
              <a:gd name="connsiteY4" fmla="*/ 757084 h 806245"/>
              <a:gd name="connsiteX5" fmla="*/ 373626 w 491613"/>
              <a:gd name="connsiteY5" fmla="*/ 737420 h 806245"/>
              <a:gd name="connsiteX6" fmla="*/ 432620 w 491613"/>
              <a:gd name="connsiteY6" fmla="*/ 648929 h 806245"/>
              <a:gd name="connsiteX7" fmla="*/ 452284 w 491613"/>
              <a:gd name="connsiteY7" fmla="*/ 619433 h 806245"/>
              <a:gd name="connsiteX8" fmla="*/ 481781 w 491613"/>
              <a:gd name="connsiteY8" fmla="*/ 530942 h 806245"/>
              <a:gd name="connsiteX9" fmla="*/ 491613 w 491613"/>
              <a:gd name="connsiteY9" fmla="*/ 501445 h 806245"/>
              <a:gd name="connsiteX10" fmla="*/ 481781 w 491613"/>
              <a:gd name="connsiteY10" fmla="*/ 127820 h 806245"/>
              <a:gd name="connsiteX11" fmla="*/ 471949 w 491613"/>
              <a:gd name="connsiteY11" fmla="*/ 78658 h 806245"/>
              <a:gd name="connsiteX12" fmla="*/ 462116 w 491613"/>
              <a:gd name="connsiteY12" fmla="*/ 49162 h 806245"/>
              <a:gd name="connsiteX13" fmla="*/ 363794 w 491613"/>
              <a:gd name="connsiteY13" fmla="*/ 0 h 806245"/>
              <a:gd name="connsiteX14" fmla="*/ 304800 w 491613"/>
              <a:gd name="connsiteY14" fmla="*/ 9833 h 806245"/>
              <a:gd name="connsiteX15" fmla="*/ 275304 w 491613"/>
              <a:gd name="connsiteY15" fmla="*/ 49162 h 806245"/>
              <a:gd name="connsiteX16" fmla="*/ 235975 w 491613"/>
              <a:gd name="connsiteY16" fmla="*/ 78658 h 806245"/>
              <a:gd name="connsiteX17" fmla="*/ 196646 w 491613"/>
              <a:gd name="connsiteY17" fmla="*/ 137652 h 806245"/>
              <a:gd name="connsiteX18" fmla="*/ 147484 w 491613"/>
              <a:gd name="connsiteY18" fmla="*/ 196645 h 806245"/>
              <a:gd name="connsiteX19" fmla="*/ 108155 w 491613"/>
              <a:gd name="connsiteY19" fmla="*/ 265471 h 806245"/>
              <a:gd name="connsiteX20" fmla="*/ 88491 w 491613"/>
              <a:gd name="connsiteY20" fmla="*/ 304800 h 806245"/>
              <a:gd name="connsiteX21" fmla="*/ 49162 w 491613"/>
              <a:gd name="connsiteY21" fmla="*/ 363794 h 806245"/>
              <a:gd name="connsiteX22" fmla="*/ 29497 w 491613"/>
              <a:gd name="connsiteY22" fmla="*/ 422787 h 806245"/>
              <a:gd name="connsiteX23" fmla="*/ 0 w 491613"/>
              <a:gd name="connsiteY23" fmla="*/ 481781 h 806245"/>
              <a:gd name="connsiteX24" fmla="*/ 9833 w 491613"/>
              <a:gd name="connsiteY24" fmla="*/ 698091 h 806245"/>
              <a:gd name="connsiteX25" fmla="*/ 49162 w 491613"/>
              <a:gd name="connsiteY25" fmla="*/ 786581 h 806245"/>
              <a:gd name="connsiteX26" fmla="*/ 78658 w 491613"/>
              <a:gd name="connsiteY26" fmla="*/ 796413 h 80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91613" h="806245">
                <a:moveTo>
                  <a:pt x="78658" y="796413"/>
                </a:moveTo>
                <a:cubicBezTo>
                  <a:pt x="90129" y="799690"/>
                  <a:pt x="104474" y="806245"/>
                  <a:pt x="117987" y="806245"/>
                </a:cubicBezTo>
                <a:cubicBezTo>
                  <a:pt x="161571" y="806245"/>
                  <a:pt x="204247" y="798455"/>
                  <a:pt x="245807" y="786581"/>
                </a:cubicBezTo>
                <a:cubicBezTo>
                  <a:pt x="255772" y="783734"/>
                  <a:pt x="265339" y="779596"/>
                  <a:pt x="275304" y="776749"/>
                </a:cubicBezTo>
                <a:cubicBezTo>
                  <a:pt x="290001" y="772550"/>
                  <a:pt x="328416" y="764941"/>
                  <a:pt x="344129" y="757084"/>
                </a:cubicBezTo>
                <a:cubicBezTo>
                  <a:pt x="354698" y="751799"/>
                  <a:pt x="363794" y="743975"/>
                  <a:pt x="373626" y="737420"/>
                </a:cubicBezTo>
                <a:lnTo>
                  <a:pt x="432620" y="648929"/>
                </a:lnTo>
                <a:lnTo>
                  <a:pt x="452284" y="619433"/>
                </a:lnTo>
                <a:lnTo>
                  <a:pt x="481781" y="530942"/>
                </a:lnTo>
                <a:lnTo>
                  <a:pt x="491613" y="501445"/>
                </a:lnTo>
                <a:cubicBezTo>
                  <a:pt x="488336" y="376903"/>
                  <a:pt x="487569" y="252270"/>
                  <a:pt x="481781" y="127820"/>
                </a:cubicBezTo>
                <a:cubicBezTo>
                  <a:pt x="481005" y="111126"/>
                  <a:pt x="476002" y="94871"/>
                  <a:pt x="471949" y="78658"/>
                </a:cubicBezTo>
                <a:cubicBezTo>
                  <a:pt x="469435" y="68604"/>
                  <a:pt x="469444" y="56490"/>
                  <a:pt x="462116" y="49162"/>
                </a:cubicBezTo>
                <a:cubicBezTo>
                  <a:pt x="423095" y="10142"/>
                  <a:pt x="408202" y="11103"/>
                  <a:pt x="363794" y="0"/>
                </a:cubicBezTo>
                <a:cubicBezTo>
                  <a:pt x="344129" y="3278"/>
                  <a:pt x="322227" y="151"/>
                  <a:pt x="304800" y="9833"/>
                </a:cubicBezTo>
                <a:cubicBezTo>
                  <a:pt x="290475" y="17791"/>
                  <a:pt x="286891" y="37575"/>
                  <a:pt x="275304" y="49162"/>
                </a:cubicBezTo>
                <a:cubicBezTo>
                  <a:pt x="263717" y="60749"/>
                  <a:pt x="249085" y="68826"/>
                  <a:pt x="235975" y="78658"/>
                </a:cubicBezTo>
                <a:cubicBezTo>
                  <a:pt x="218695" y="130495"/>
                  <a:pt x="237562" y="88552"/>
                  <a:pt x="196646" y="137652"/>
                </a:cubicBezTo>
                <a:cubicBezTo>
                  <a:pt x="128217" y="219768"/>
                  <a:pt x="233641" y="110491"/>
                  <a:pt x="147484" y="196645"/>
                </a:cubicBezTo>
                <a:cubicBezTo>
                  <a:pt x="128167" y="254596"/>
                  <a:pt x="150674" y="197441"/>
                  <a:pt x="108155" y="265471"/>
                </a:cubicBezTo>
                <a:cubicBezTo>
                  <a:pt x="100387" y="277900"/>
                  <a:pt x="96032" y="292232"/>
                  <a:pt x="88491" y="304800"/>
                </a:cubicBezTo>
                <a:cubicBezTo>
                  <a:pt x="76332" y="325066"/>
                  <a:pt x="56636" y="341373"/>
                  <a:pt x="49162" y="363794"/>
                </a:cubicBezTo>
                <a:cubicBezTo>
                  <a:pt x="42607" y="383458"/>
                  <a:pt x="40995" y="405540"/>
                  <a:pt x="29497" y="422787"/>
                </a:cubicBezTo>
                <a:cubicBezTo>
                  <a:pt x="4084" y="460908"/>
                  <a:pt x="13570" y="441074"/>
                  <a:pt x="0" y="481781"/>
                </a:cubicBezTo>
                <a:cubicBezTo>
                  <a:pt x="3278" y="553884"/>
                  <a:pt x="2144" y="626324"/>
                  <a:pt x="9833" y="698091"/>
                </a:cubicBezTo>
                <a:cubicBezTo>
                  <a:pt x="15091" y="747168"/>
                  <a:pt x="28342" y="751882"/>
                  <a:pt x="49162" y="786581"/>
                </a:cubicBezTo>
                <a:cubicBezTo>
                  <a:pt x="52932" y="792865"/>
                  <a:pt x="67187" y="793136"/>
                  <a:pt x="78658" y="796413"/>
                </a:cubicBezTo>
                <a:close/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948308" y="2290916"/>
            <a:ext cx="422995" cy="560439"/>
          </a:xfrm>
          <a:custGeom>
            <a:avLst/>
            <a:gdLst>
              <a:gd name="connsiteX0" fmla="*/ 364002 w 422995"/>
              <a:gd name="connsiteY0" fmla="*/ 0 h 560439"/>
              <a:gd name="connsiteX1" fmla="*/ 177189 w 422995"/>
              <a:gd name="connsiteY1" fmla="*/ 19665 h 560439"/>
              <a:gd name="connsiteX2" fmla="*/ 118195 w 422995"/>
              <a:gd name="connsiteY2" fmla="*/ 39329 h 560439"/>
              <a:gd name="connsiteX3" fmla="*/ 88698 w 422995"/>
              <a:gd name="connsiteY3" fmla="*/ 58994 h 560439"/>
              <a:gd name="connsiteX4" fmla="*/ 59202 w 422995"/>
              <a:gd name="connsiteY4" fmla="*/ 127819 h 560439"/>
              <a:gd name="connsiteX5" fmla="*/ 39537 w 422995"/>
              <a:gd name="connsiteY5" fmla="*/ 186813 h 560439"/>
              <a:gd name="connsiteX6" fmla="*/ 29705 w 422995"/>
              <a:gd name="connsiteY6" fmla="*/ 216310 h 560439"/>
              <a:gd name="connsiteX7" fmla="*/ 19873 w 422995"/>
              <a:gd name="connsiteY7" fmla="*/ 245807 h 560439"/>
              <a:gd name="connsiteX8" fmla="*/ 59202 w 422995"/>
              <a:gd name="connsiteY8" fmla="*/ 550607 h 560439"/>
              <a:gd name="connsiteX9" fmla="*/ 88698 w 422995"/>
              <a:gd name="connsiteY9" fmla="*/ 560439 h 560439"/>
              <a:gd name="connsiteX10" fmla="*/ 206686 w 422995"/>
              <a:gd name="connsiteY10" fmla="*/ 550607 h 560439"/>
              <a:gd name="connsiteX11" fmla="*/ 246015 w 422995"/>
              <a:gd name="connsiteY11" fmla="*/ 540774 h 560439"/>
              <a:gd name="connsiteX12" fmla="*/ 305008 w 422995"/>
              <a:gd name="connsiteY12" fmla="*/ 501445 h 560439"/>
              <a:gd name="connsiteX13" fmla="*/ 334505 w 422995"/>
              <a:gd name="connsiteY13" fmla="*/ 481781 h 560439"/>
              <a:gd name="connsiteX14" fmla="*/ 393498 w 422995"/>
              <a:gd name="connsiteY14" fmla="*/ 363794 h 560439"/>
              <a:gd name="connsiteX15" fmla="*/ 403331 w 422995"/>
              <a:gd name="connsiteY15" fmla="*/ 334297 h 560439"/>
              <a:gd name="connsiteX16" fmla="*/ 422995 w 422995"/>
              <a:gd name="connsiteY16" fmla="*/ 186813 h 560439"/>
              <a:gd name="connsiteX17" fmla="*/ 413163 w 422995"/>
              <a:gd name="connsiteY17" fmla="*/ 68826 h 560439"/>
              <a:gd name="connsiteX18" fmla="*/ 413163 w 422995"/>
              <a:gd name="connsiteY18" fmla="*/ 49161 h 560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2995" h="560439">
                <a:moveTo>
                  <a:pt x="364002" y="0"/>
                </a:moveTo>
                <a:cubicBezTo>
                  <a:pt x="245479" y="29630"/>
                  <a:pt x="452623" y="-19683"/>
                  <a:pt x="177189" y="19665"/>
                </a:cubicBezTo>
                <a:cubicBezTo>
                  <a:pt x="156669" y="22596"/>
                  <a:pt x="118195" y="39329"/>
                  <a:pt x="118195" y="39329"/>
                </a:cubicBezTo>
                <a:cubicBezTo>
                  <a:pt x="108363" y="45884"/>
                  <a:pt x="97054" y="50638"/>
                  <a:pt x="88698" y="58994"/>
                </a:cubicBezTo>
                <a:cubicBezTo>
                  <a:pt x="64185" y="83507"/>
                  <a:pt x="68873" y="95583"/>
                  <a:pt x="59202" y="127819"/>
                </a:cubicBezTo>
                <a:cubicBezTo>
                  <a:pt x="53246" y="147673"/>
                  <a:pt x="46092" y="167148"/>
                  <a:pt x="39537" y="186813"/>
                </a:cubicBezTo>
                <a:lnTo>
                  <a:pt x="29705" y="216310"/>
                </a:lnTo>
                <a:lnTo>
                  <a:pt x="19873" y="245807"/>
                </a:lnTo>
                <a:cubicBezTo>
                  <a:pt x="25000" y="394493"/>
                  <a:pt x="-48789" y="496611"/>
                  <a:pt x="59202" y="550607"/>
                </a:cubicBezTo>
                <a:cubicBezTo>
                  <a:pt x="68472" y="555242"/>
                  <a:pt x="78866" y="557162"/>
                  <a:pt x="88698" y="560439"/>
                </a:cubicBezTo>
                <a:cubicBezTo>
                  <a:pt x="128027" y="557162"/>
                  <a:pt x="167525" y="555502"/>
                  <a:pt x="206686" y="550607"/>
                </a:cubicBezTo>
                <a:cubicBezTo>
                  <a:pt x="220095" y="548931"/>
                  <a:pt x="233928" y="546817"/>
                  <a:pt x="246015" y="540774"/>
                </a:cubicBezTo>
                <a:cubicBezTo>
                  <a:pt x="267153" y="530205"/>
                  <a:pt x="285344" y="514555"/>
                  <a:pt x="305008" y="501445"/>
                </a:cubicBezTo>
                <a:lnTo>
                  <a:pt x="334505" y="481781"/>
                </a:lnTo>
                <a:cubicBezTo>
                  <a:pt x="385334" y="405538"/>
                  <a:pt x="366359" y="445210"/>
                  <a:pt x="393498" y="363794"/>
                </a:cubicBezTo>
                <a:lnTo>
                  <a:pt x="403331" y="334297"/>
                </a:lnTo>
                <a:cubicBezTo>
                  <a:pt x="405755" y="317326"/>
                  <a:pt x="422995" y="199519"/>
                  <a:pt x="422995" y="186813"/>
                </a:cubicBezTo>
                <a:cubicBezTo>
                  <a:pt x="422995" y="147348"/>
                  <a:pt x="415975" y="108191"/>
                  <a:pt x="413163" y="68826"/>
                </a:cubicBezTo>
                <a:cubicBezTo>
                  <a:pt x="412696" y="62288"/>
                  <a:pt x="413163" y="55716"/>
                  <a:pt x="413163" y="49161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919019" y="3834502"/>
            <a:ext cx="442452" cy="570350"/>
          </a:xfrm>
          <a:custGeom>
            <a:avLst/>
            <a:gdLst>
              <a:gd name="connsiteX0" fmla="*/ 363794 w 442452"/>
              <a:gd name="connsiteY0" fmla="*/ 9911 h 570350"/>
              <a:gd name="connsiteX1" fmla="*/ 324465 w 442452"/>
              <a:gd name="connsiteY1" fmla="*/ 19743 h 570350"/>
              <a:gd name="connsiteX2" fmla="*/ 294968 w 442452"/>
              <a:gd name="connsiteY2" fmla="*/ 9911 h 570350"/>
              <a:gd name="connsiteX3" fmla="*/ 226142 w 442452"/>
              <a:gd name="connsiteY3" fmla="*/ 79 h 570350"/>
              <a:gd name="connsiteX4" fmla="*/ 68826 w 442452"/>
              <a:gd name="connsiteY4" fmla="*/ 9911 h 570350"/>
              <a:gd name="connsiteX5" fmla="*/ 29497 w 442452"/>
              <a:gd name="connsiteY5" fmla="*/ 68904 h 570350"/>
              <a:gd name="connsiteX6" fmla="*/ 0 w 442452"/>
              <a:gd name="connsiteY6" fmla="*/ 196724 h 570350"/>
              <a:gd name="connsiteX7" fmla="*/ 9833 w 442452"/>
              <a:gd name="connsiteY7" fmla="*/ 481859 h 570350"/>
              <a:gd name="connsiteX8" fmla="*/ 19665 w 442452"/>
              <a:gd name="connsiteY8" fmla="*/ 511356 h 570350"/>
              <a:gd name="connsiteX9" fmla="*/ 98323 w 442452"/>
              <a:gd name="connsiteY9" fmla="*/ 560517 h 570350"/>
              <a:gd name="connsiteX10" fmla="*/ 127820 w 442452"/>
              <a:gd name="connsiteY10" fmla="*/ 570350 h 570350"/>
              <a:gd name="connsiteX11" fmla="*/ 285136 w 442452"/>
              <a:gd name="connsiteY11" fmla="*/ 560517 h 570350"/>
              <a:gd name="connsiteX12" fmla="*/ 344129 w 442452"/>
              <a:gd name="connsiteY12" fmla="*/ 540853 h 570350"/>
              <a:gd name="connsiteX13" fmla="*/ 373626 w 442452"/>
              <a:gd name="connsiteY13" fmla="*/ 481859 h 570350"/>
              <a:gd name="connsiteX14" fmla="*/ 393291 w 442452"/>
              <a:gd name="connsiteY14" fmla="*/ 422866 h 570350"/>
              <a:gd name="connsiteX15" fmla="*/ 412955 w 442452"/>
              <a:gd name="connsiteY15" fmla="*/ 314711 h 570350"/>
              <a:gd name="connsiteX16" fmla="*/ 442452 w 442452"/>
              <a:gd name="connsiteY16" fmla="*/ 147563 h 570350"/>
              <a:gd name="connsiteX17" fmla="*/ 432620 w 442452"/>
              <a:gd name="connsiteY17" fmla="*/ 29575 h 570350"/>
              <a:gd name="connsiteX18" fmla="*/ 412955 w 442452"/>
              <a:gd name="connsiteY18" fmla="*/ 79 h 57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2452" h="570350">
                <a:moveTo>
                  <a:pt x="363794" y="9911"/>
                </a:moveTo>
                <a:cubicBezTo>
                  <a:pt x="350684" y="13188"/>
                  <a:pt x="337978" y="19743"/>
                  <a:pt x="324465" y="19743"/>
                </a:cubicBezTo>
                <a:cubicBezTo>
                  <a:pt x="314101" y="19743"/>
                  <a:pt x="305131" y="11944"/>
                  <a:pt x="294968" y="9911"/>
                </a:cubicBezTo>
                <a:cubicBezTo>
                  <a:pt x="272243" y="5366"/>
                  <a:pt x="249084" y="3356"/>
                  <a:pt x="226142" y="79"/>
                </a:cubicBezTo>
                <a:lnTo>
                  <a:pt x="68826" y="9911"/>
                </a:lnTo>
                <a:cubicBezTo>
                  <a:pt x="46519" y="17718"/>
                  <a:pt x="29497" y="68904"/>
                  <a:pt x="29497" y="68904"/>
                </a:cubicBezTo>
                <a:cubicBezTo>
                  <a:pt x="2505" y="149884"/>
                  <a:pt x="12765" y="107378"/>
                  <a:pt x="0" y="196724"/>
                </a:cubicBezTo>
                <a:cubicBezTo>
                  <a:pt x="3278" y="291769"/>
                  <a:pt x="3901" y="386943"/>
                  <a:pt x="9833" y="481859"/>
                </a:cubicBezTo>
                <a:cubicBezTo>
                  <a:pt x="10480" y="492203"/>
                  <a:pt x="15030" y="502086"/>
                  <a:pt x="19665" y="511356"/>
                </a:cubicBezTo>
                <a:cubicBezTo>
                  <a:pt x="41479" y="554985"/>
                  <a:pt x="44516" y="542581"/>
                  <a:pt x="98323" y="560517"/>
                </a:cubicBezTo>
                <a:lnTo>
                  <a:pt x="127820" y="570350"/>
                </a:lnTo>
                <a:cubicBezTo>
                  <a:pt x="180259" y="567072"/>
                  <a:pt x="233077" y="567616"/>
                  <a:pt x="285136" y="560517"/>
                </a:cubicBezTo>
                <a:cubicBezTo>
                  <a:pt x="305674" y="557716"/>
                  <a:pt x="344129" y="540853"/>
                  <a:pt x="344129" y="540853"/>
                </a:cubicBezTo>
                <a:cubicBezTo>
                  <a:pt x="379992" y="433271"/>
                  <a:pt x="322795" y="596227"/>
                  <a:pt x="373626" y="481859"/>
                </a:cubicBezTo>
                <a:cubicBezTo>
                  <a:pt x="382044" y="462917"/>
                  <a:pt x="388264" y="442975"/>
                  <a:pt x="393291" y="422866"/>
                </a:cubicBezTo>
                <a:cubicBezTo>
                  <a:pt x="410701" y="353225"/>
                  <a:pt x="397855" y="410341"/>
                  <a:pt x="412955" y="314711"/>
                </a:cubicBezTo>
                <a:cubicBezTo>
                  <a:pt x="429762" y="208268"/>
                  <a:pt x="427150" y="224074"/>
                  <a:pt x="442452" y="147563"/>
                </a:cubicBezTo>
                <a:cubicBezTo>
                  <a:pt x="439175" y="108234"/>
                  <a:pt x="437836" y="68694"/>
                  <a:pt x="432620" y="29575"/>
                </a:cubicBezTo>
                <a:cubicBezTo>
                  <a:pt x="428273" y="-3030"/>
                  <a:pt x="431089" y="79"/>
                  <a:pt x="412955" y="79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212446" y="1443884"/>
            <a:ext cx="805968" cy="715642"/>
          </a:xfrm>
          <a:custGeom>
            <a:avLst/>
            <a:gdLst>
              <a:gd name="connsiteX0" fmla="*/ 432079 w 502417"/>
              <a:gd name="connsiteY0" fmla="*/ 4981 h 507399"/>
              <a:gd name="connsiteX1" fmla="*/ 371789 w 502417"/>
              <a:gd name="connsiteY1" fmla="*/ 15030 h 507399"/>
              <a:gd name="connsiteX2" fmla="*/ 90435 w 502417"/>
              <a:gd name="connsiteY2" fmla="*/ 35126 h 507399"/>
              <a:gd name="connsiteX3" fmla="*/ 50242 w 502417"/>
              <a:gd name="connsiteY3" fmla="*/ 95417 h 507399"/>
              <a:gd name="connsiteX4" fmla="*/ 20096 w 502417"/>
              <a:gd name="connsiteY4" fmla="*/ 205948 h 507399"/>
              <a:gd name="connsiteX5" fmla="*/ 10048 w 502417"/>
              <a:gd name="connsiteY5" fmla="*/ 236093 h 507399"/>
              <a:gd name="connsiteX6" fmla="*/ 0 w 502417"/>
              <a:gd name="connsiteY6" fmla="*/ 266239 h 507399"/>
              <a:gd name="connsiteX7" fmla="*/ 10048 w 502417"/>
              <a:gd name="connsiteY7" fmla="*/ 336577 h 507399"/>
              <a:gd name="connsiteX8" fmla="*/ 60290 w 502417"/>
              <a:gd name="connsiteY8" fmla="*/ 447109 h 507399"/>
              <a:gd name="connsiteX9" fmla="*/ 110532 w 502417"/>
              <a:gd name="connsiteY9" fmla="*/ 507399 h 507399"/>
              <a:gd name="connsiteX10" fmla="*/ 301450 w 502417"/>
              <a:gd name="connsiteY10" fmla="*/ 497351 h 507399"/>
              <a:gd name="connsiteX11" fmla="*/ 371789 w 502417"/>
              <a:gd name="connsiteY11" fmla="*/ 477254 h 507399"/>
              <a:gd name="connsiteX12" fmla="*/ 401934 w 502417"/>
              <a:gd name="connsiteY12" fmla="*/ 457157 h 507399"/>
              <a:gd name="connsiteX13" fmla="*/ 452176 w 502417"/>
              <a:gd name="connsiteY13" fmla="*/ 396867 h 507399"/>
              <a:gd name="connsiteX14" fmla="*/ 462224 w 502417"/>
              <a:gd name="connsiteY14" fmla="*/ 366722 h 507399"/>
              <a:gd name="connsiteX15" fmla="*/ 482321 w 502417"/>
              <a:gd name="connsiteY15" fmla="*/ 326529 h 507399"/>
              <a:gd name="connsiteX16" fmla="*/ 492369 w 502417"/>
              <a:gd name="connsiteY16" fmla="*/ 246142 h 507399"/>
              <a:gd name="connsiteX17" fmla="*/ 502417 w 502417"/>
              <a:gd name="connsiteY17" fmla="*/ 215997 h 507399"/>
              <a:gd name="connsiteX18" fmla="*/ 492369 w 502417"/>
              <a:gd name="connsiteY18" fmla="*/ 105465 h 507399"/>
              <a:gd name="connsiteX19" fmla="*/ 432079 w 502417"/>
              <a:gd name="connsiteY19" fmla="*/ 4981 h 50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2417" h="507399">
                <a:moveTo>
                  <a:pt x="432079" y="4981"/>
                </a:moveTo>
                <a:cubicBezTo>
                  <a:pt x="411982" y="-10091"/>
                  <a:pt x="392121" y="13718"/>
                  <a:pt x="371789" y="15030"/>
                </a:cubicBezTo>
                <a:cubicBezTo>
                  <a:pt x="86118" y="33461"/>
                  <a:pt x="203101" y="-2428"/>
                  <a:pt x="90435" y="35126"/>
                </a:cubicBezTo>
                <a:cubicBezTo>
                  <a:pt x="77037" y="55223"/>
                  <a:pt x="54979" y="71733"/>
                  <a:pt x="50242" y="95417"/>
                </a:cubicBezTo>
                <a:cubicBezTo>
                  <a:pt x="36038" y="166433"/>
                  <a:pt x="45594" y="129453"/>
                  <a:pt x="20096" y="205948"/>
                </a:cubicBezTo>
                <a:lnTo>
                  <a:pt x="10048" y="236093"/>
                </a:lnTo>
                <a:lnTo>
                  <a:pt x="0" y="266239"/>
                </a:lnTo>
                <a:cubicBezTo>
                  <a:pt x="3349" y="289685"/>
                  <a:pt x="5403" y="313353"/>
                  <a:pt x="10048" y="336577"/>
                </a:cubicBezTo>
                <a:cubicBezTo>
                  <a:pt x="16556" y="369116"/>
                  <a:pt x="52168" y="430866"/>
                  <a:pt x="60290" y="447109"/>
                </a:cubicBezTo>
                <a:cubicBezTo>
                  <a:pt x="85788" y="498103"/>
                  <a:pt x="67924" y="478993"/>
                  <a:pt x="110532" y="507399"/>
                </a:cubicBezTo>
                <a:cubicBezTo>
                  <a:pt x="174171" y="504050"/>
                  <a:pt x="237962" y="502872"/>
                  <a:pt x="301450" y="497351"/>
                </a:cubicBezTo>
                <a:cubicBezTo>
                  <a:pt x="318517" y="495867"/>
                  <a:pt x="354161" y="483130"/>
                  <a:pt x="371789" y="477254"/>
                </a:cubicBezTo>
                <a:cubicBezTo>
                  <a:pt x="381837" y="470555"/>
                  <a:pt x="394203" y="466435"/>
                  <a:pt x="401934" y="457157"/>
                </a:cubicBezTo>
                <a:cubicBezTo>
                  <a:pt x="465678" y="380664"/>
                  <a:pt x="378732" y="445830"/>
                  <a:pt x="452176" y="396867"/>
                </a:cubicBezTo>
                <a:cubicBezTo>
                  <a:pt x="455525" y="386819"/>
                  <a:pt x="458052" y="376457"/>
                  <a:pt x="462224" y="366722"/>
                </a:cubicBezTo>
                <a:cubicBezTo>
                  <a:pt x="468125" y="352954"/>
                  <a:pt x="478688" y="341061"/>
                  <a:pt x="482321" y="326529"/>
                </a:cubicBezTo>
                <a:cubicBezTo>
                  <a:pt x="488870" y="300331"/>
                  <a:pt x="487539" y="272711"/>
                  <a:pt x="492369" y="246142"/>
                </a:cubicBezTo>
                <a:cubicBezTo>
                  <a:pt x="494264" y="235721"/>
                  <a:pt x="499068" y="226045"/>
                  <a:pt x="502417" y="215997"/>
                </a:cubicBezTo>
                <a:cubicBezTo>
                  <a:pt x="499068" y="179153"/>
                  <a:pt x="502808" y="140958"/>
                  <a:pt x="492369" y="105465"/>
                </a:cubicBezTo>
                <a:cubicBezTo>
                  <a:pt x="483448" y="75133"/>
                  <a:pt x="452176" y="20053"/>
                  <a:pt x="432079" y="4981"/>
                </a:cubicBezTo>
                <a:close/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212446" y="2324255"/>
            <a:ext cx="805968" cy="704001"/>
          </a:xfrm>
          <a:custGeom>
            <a:avLst/>
            <a:gdLst>
              <a:gd name="connsiteX0" fmla="*/ 363794 w 442452"/>
              <a:gd name="connsiteY0" fmla="*/ 9911 h 570350"/>
              <a:gd name="connsiteX1" fmla="*/ 324465 w 442452"/>
              <a:gd name="connsiteY1" fmla="*/ 19743 h 570350"/>
              <a:gd name="connsiteX2" fmla="*/ 294968 w 442452"/>
              <a:gd name="connsiteY2" fmla="*/ 9911 h 570350"/>
              <a:gd name="connsiteX3" fmla="*/ 226142 w 442452"/>
              <a:gd name="connsiteY3" fmla="*/ 79 h 570350"/>
              <a:gd name="connsiteX4" fmla="*/ 68826 w 442452"/>
              <a:gd name="connsiteY4" fmla="*/ 9911 h 570350"/>
              <a:gd name="connsiteX5" fmla="*/ 29497 w 442452"/>
              <a:gd name="connsiteY5" fmla="*/ 68904 h 570350"/>
              <a:gd name="connsiteX6" fmla="*/ 0 w 442452"/>
              <a:gd name="connsiteY6" fmla="*/ 196724 h 570350"/>
              <a:gd name="connsiteX7" fmla="*/ 9833 w 442452"/>
              <a:gd name="connsiteY7" fmla="*/ 481859 h 570350"/>
              <a:gd name="connsiteX8" fmla="*/ 19665 w 442452"/>
              <a:gd name="connsiteY8" fmla="*/ 511356 h 570350"/>
              <a:gd name="connsiteX9" fmla="*/ 98323 w 442452"/>
              <a:gd name="connsiteY9" fmla="*/ 560517 h 570350"/>
              <a:gd name="connsiteX10" fmla="*/ 127820 w 442452"/>
              <a:gd name="connsiteY10" fmla="*/ 570350 h 570350"/>
              <a:gd name="connsiteX11" fmla="*/ 285136 w 442452"/>
              <a:gd name="connsiteY11" fmla="*/ 560517 h 570350"/>
              <a:gd name="connsiteX12" fmla="*/ 344129 w 442452"/>
              <a:gd name="connsiteY12" fmla="*/ 540853 h 570350"/>
              <a:gd name="connsiteX13" fmla="*/ 373626 w 442452"/>
              <a:gd name="connsiteY13" fmla="*/ 481859 h 570350"/>
              <a:gd name="connsiteX14" fmla="*/ 393291 w 442452"/>
              <a:gd name="connsiteY14" fmla="*/ 422866 h 570350"/>
              <a:gd name="connsiteX15" fmla="*/ 412955 w 442452"/>
              <a:gd name="connsiteY15" fmla="*/ 314711 h 570350"/>
              <a:gd name="connsiteX16" fmla="*/ 442452 w 442452"/>
              <a:gd name="connsiteY16" fmla="*/ 147563 h 570350"/>
              <a:gd name="connsiteX17" fmla="*/ 432620 w 442452"/>
              <a:gd name="connsiteY17" fmla="*/ 29575 h 570350"/>
              <a:gd name="connsiteX18" fmla="*/ 412955 w 442452"/>
              <a:gd name="connsiteY18" fmla="*/ 79 h 57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2452" h="570350">
                <a:moveTo>
                  <a:pt x="363794" y="9911"/>
                </a:moveTo>
                <a:cubicBezTo>
                  <a:pt x="350684" y="13188"/>
                  <a:pt x="337978" y="19743"/>
                  <a:pt x="324465" y="19743"/>
                </a:cubicBezTo>
                <a:cubicBezTo>
                  <a:pt x="314101" y="19743"/>
                  <a:pt x="305131" y="11944"/>
                  <a:pt x="294968" y="9911"/>
                </a:cubicBezTo>
                <a:cubicBezTo>
                  <a:pt x="272243" y="5366"/>
                  <a:pt x="249084" y="3356"/>
                  <a:pt x="226142" y="79"/>
                </a:cubicBezTo>
                <a:lnTo>
                  <a:pt x="68826" y="9911"/>
                </a:lnTo>
                <a:cubicBezTo>
                  <a:pt x="46519" y="17718"/>
                  <a:pt x="29497" y="68904"/>
                  <a:pt x="29497" y="68904"/>
                </a:cubicBezTo>
                <a:cubicBezTo>
                  <a:pt x="2505" y="149884"/>
                  <a:pt x="12765" y="107378"/>
                  <a:pt x="0" y="196724"/>
                </a:cubicBezTo>
                <a:cubicBezTo>
                  <a:pt x="3278" y="291769"/>
                  <a:pt x="3901" y="386943"/>
                  <a:pt x="9833" y="481859"/>
                </a:cubicBezTo>
                <a:cubicBezTo>
                  <a:pt x="10480" y="492203"/>
                  <a:pt x="15030" y="502086"/>
                  <a:pt x="19665" y="511356"/>
                </a:cubicBezTo>
                <a:cubicBezTo>
                  <a:pt x="41479" y="554985"/>
                  <a:pt x="44516" y="542581"/>
                  <a:pt x="98323" y="560517"/>
                </a:cubicBezTo>
                <a:lnTo>
                  <a:pt x="127820" y="570350"/>
                </a:lnTo>
                <a:cubicBezTo>
                  <a:pt x="180259" y="567072"/>
                  <a:pt x="233077" y="567616"/>
                  <a:pt x="285136" y="560517"/>
                </a:cubicBezTo>
                <a:cubicBezTo>
                  <a:pt x="305674" y="557716"/>
                  <a:pt x="344129" y="540853"/>
                  <a:pt x="344129" y="540853"/>
                </a:cubicBezTo>
                <a:cubicBezTo>
                  <a:pt x="379992" y="433271"/>
                  <a:pt x="322795" y="596227"/>
                  <a:pt x="373626" y="481859"/>
                </a:cubicBezTo>
                <a:cubicBezTo>
                  <a:pt x="382044" y="462917"/>
                  <a:pt x="388264" y="442975"/>
                  <a:pt x="393291" y="422866"/>
                </a:cubicBezTo>
                <a:cubicBezTo>
                  <a:pt x="410701" y="353225"/>
                  <a:pt x="397855" y="410341"/>
                  <a:pt x="412955" y="314711"/>
                </a:cubicBezTo>
                <a:cubicBezTo>
                  <a:pt x="429762" y="208268"/>
                  <a:pt x="427150" y="224074"/>
                  <a:pt x="442452" y="147563"/>
                </a:cubicBezTo>
                <a:cubicBezTo>
                  <a:pt x="439175" y="108234"/>
                  <a:pt x="437836" y="68694"/>
                  <a:pt x="432620" y="29575"/>
                </a:cubicBezTo>
                <a:cubicBezTo>
                  <a:pt x="428273" y="-3030"/>
                  <a:pt x="431089" y="79"/>
                  <a:pt x="412955" y="79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065955" y="3819004"/>
            <a:ext cx="952459" cy="752996"/>
          </a:xfrm>
          <a:custGeom>
            <a:avLst/>
            <a:gdLst>
              <a:gd name="connsiteX0" fmla="*/ 364002 w 422995"/>
              <a:gd name="connsiteY0" fmla="*/ 0 h 560439"/>
              <a:gd name="connsiteX1" fmla="*/ 177189 w 422995"/>
              <a:gd name="connsiteY1" fmla="*/ 19665 h 560439"/>
              <a:gd name="connsiteX2" fmla="*/ 118195 w 422995"/>
              <a:gd name="connsiteY2" fmla="*/ 39329 h 560439"/>
              <a:gd name="connsiteX3" fmla="*/ 88698 w 422995"/>
              <a:gd name="connsiteY3" fmla="*/ 58994 h 560439"/>
              <a:gd name="connsiteX4" fmla="*/ 59202 w 422995"/>
              <a:gd name="connsiteY4" fmla="*/ 127819 h 560439"/>
              <a:gd name="connsiteX5" fmla="*/ 39537 w 422995"/>
              <a:gd name="connsiteY5" fmla="*/ 186813 h 560439"/>
              <a:gd name="connsiteX6" fmla="*/ 29705 w 422995"/>
              <a:gd name="connsiteY6" fmla="*/ 216310 h 560439"/>
              <a:gd name="connsiteX7" fmla="*/ 19873 w 422995"/>
              <a:gd name="connsiteY7" fmla="*/ 245807 h 560439"/>
              <a:gd name="connsiteX8" fmla="*/ 59202 w 422995"/>
              <a:gd name="connsiteY8" fmla="*/ 550607 h 560439"/>
              <a:gd name="connsiteX9" fmla="*/ 88698 w 422995"/>
              <a:gd name="connsiteY9" fmla="*/ 560439 h 560439"/>
              <a:gd name="connsiteX10" fmla="*/ 206686 w 422995"/>
              <a:gd name="connsiteY10" fmla="*/ 550607 h 560439"/>
              <a:gd name="connsiteX11" fmla="*/ 246015 w 422995"/>
              <a:gd name="connsiteY11" fmla="*/ 540774 h 560439"/>
              <a:gd name="connsiteX12" fmla="*/ 305008 w 422995"/>
              <a:gd name="connsiteY12" fmla="*/ 501445 h 560439"/>
              <a:gd name="connsiteX13" fmla="*/ 334505 w 422995"/>
              <a:gd name="connsiteY13" fmla="*/ 481781 h 560439"/>
              <a:gd name="connsiteX14" fmla="*/ 393498 w 422995"/>
              <a:gd name="connsiteY14" fmla="*/ 363794 h 560439"/>
              <a:gd name="connsiteX15" fmla="*/ 403331 w 422995"/>
              <a:gd name="connsiteY15" fmla="*/ 334297 h 560439"/>
              <a:gd name="connsiteX16" fmla="*/ 422995 w 422995"/>
              <a:gd name="connsiteY16" fmla="*/ 186813 h 560439"/>
              <a:gd name="connsiteX17" fmla="*/ 413163 w 422995"/>
              <a:gd name="connsiteY17" fmla="*/ 68826 h 560439"/>
              <a:gd name="connsiteX18" fmla="*/ 413163 w 422995"/>
              <a:gd name="connsiteY18" fmla="*/ 49161 h 560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2995" h="560439">
                <a:moveTo>
                  <a:pt x="364002" y="0"/>
                </a:moveTo>
                <a:cubicBezTo>
                  <a:pt x="245479" y="29630"/>
                  <a:pt x="452623" y="-19683"/>
                  <a:pt x="177189" y="19665"/>
                </a:cubicBezTo>
                <a:cubicBezTo>
                  <a:pt x="156669" y="22596"/>
                  <a:pt x="118195" y="39329"/>
                  <a:pt x="118195" y="39329"/>
                </a:cubicBezTo>
                <a:cubicBezTo>
                  <a:pt x="108363" y="45884"/>
                  <a:pt x="97054" y="50638"/>
                  <a:pt x="88698" y="58994"/>
                </a:cubicBezTo>
                <a:cubicBezTo>
                  <a:pt x="64185" y="83507"/>
                  <a:pt x="68873" y="95583"/>
                  <a:pt x="59202" y="127819"/>
                </a:cubicBezTo>
                <a:cubicBezTo>
                  <a:pt x="53246" y="147673"/>
                  <a:pt x="46092" y="167148"/>
                  <a:pt x="39537" y="186813"/>
                </a:cubicBezTo>
                <a:lnTo>
                  <a:pt x="29705" y="216310"/>
                </a:lnTo>
                <a:lnTo>
                  <a:pt x="19873" y="245807"/>
                </a:lnTo>
                <a:cubicBezTo>
                  <a:pt x="25000" y="394493"/>
                  <a:pt x="-48789" y="496611"/>
                  <a:pt x="59202" y="550607"/>
                </a:cubicBezTo>
                <a:cubicBezTo>
                  <a:pt x="68472" y="555242"/>
                  <a:pt x="78866" y="557162"/>
                  <a:pt x="88698" y="560439"/>
                </a:cubicBezTo>
                <a:cubicBezTo>
                  <a:pt x="128027" y="557162"/>
                  <a:pt x="167525" y="555502"/>
                  <a:pt x="206686" y="550607"/>
                </a:cubicBezTo>
                <a:cubicBezTo>
                  <a:pt x="220095" y="548931"/>
                  <a:pt x="233928" y="546817"/>
                  <a:pt x="246015" y="540774"/>
                </a:cubicBezTo>
                <a:cubicBezTo>
                  <a:pt x="267153" y="530205"/>
                  <a:pt x="285344" y="514555"/>
                  <a:pt x="305008" y="501445"/>
                </a:cubicBezTo>
                <a:lnTo>
                  <a:pt x="334505" y="481781"/>
                </a:lnTo>
                <a:cubicBezTo>
                  <a:pt x="385334" y="405538"/>
                  <a:pt x="366359" y="445210"/>
                  <a:pt x="393498" y="363794"/>
                </a:cubicBezTo>
                <a:lnTo>
                  <a:pt x="403331" y="334297"/>
                </a:lnTo>
                <a:cubicBezTo>
                  <a:pt x="405755" y="317326"/>
                  <a:pt x="422995" y="199519"/>
                  <a:pt x="422995" y="186813"/>
                </a:cubicBezTo>
                <a:cubicBezTo>
                  <a:pt x="422995" y="147348"/>
                  <a:pt x="415975" y="108191"/>
                  <a:pt x="413163" y="68826"/>
                </a:cubicBezTo>
                <a:cubicBezTo>
                  <a:pt x="412696" y="62288"/>
                  <a:pt x="413163" y="55716"/>
                  <a:pt x="413163" y="49161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Single-Agent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Policy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Gradient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for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MARL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54302" y="2154263"/>
                <a:ext cx="9851253" cy="413804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dirty="0" err="1" smtClean="0"/>
                  <a:t>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found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⋆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bSup>
                    <m:r>
                      <a:rPr lang="en-US" altLang="zh-CN" b="0" i="0" smtClean="0">
                        <a:latin typeface="Cambria Math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arg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max</m:t>
                        </m:r>
                      </m:e>
                      <m:lim>
                        <m:sSup>
                          <m:sSupPr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</m:lim>
                    </m:limLow>
                    <m:r>
                      <a:rPr lang="zh-CN" alt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𝐽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⋯,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Now,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another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changes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its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So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⋆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longer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best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agent.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find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new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other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agents’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objective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will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change,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therefore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will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change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their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policies</a:t>
                </a:r>
                <a:r>
                  <a:rPr lang="en-US" altLang="zh-CN" dirty="0" smtClean="0"/>
                  <a:t>…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5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4302" y="2154263"/>
                <a:ext cx="9851253" cy="4138048"/>
              </a:xfrm>
              <a:blipFill rotWithShape="1">
                <a:blip r:embed="rId1"/>
                <a:stretch>
                  <a:fillRect l="-5" t="-8" r="4" b="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354302" y="1298269"/>
            <a:ext cx="98512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What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wrong?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charset="0"/>
              </a:rPr>
              <a:t>Summary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69823" y="1611823"/>
                <a:ext cx="9452353" cy="402956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There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𝑛</m:t>
                    </m:r>
                    <m:r>
                      <a:rPr lang="en-US" altLang="zh-CN" b="0" i="1" smtClean="0">
                        <a:latin typeface="Cambria Math" charset="0"/>
                      </a:rPr>
                      <m:t>&gt;</m:t>
                    </m:r>
                    <m:r>
                      <a:rPr lang="en-US" altLang="zh-CN" b="0" i="1" smtClean="0">
                        <a:latin typeface="Cambria Math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agents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system.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agents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usually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not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independent.</a:t>
                </a:r>
                <a:endParaRPr lang="en-US" altLang="zh-CN" dirty="0" smtClean="0"/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Every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agent’s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affect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next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state.</a:t>
                </a:r>
                <a:endParaRPr lang="en-US" altLang="zh-CN" dirty="0" smtClean="0"/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Thus,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every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affect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all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other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agents.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Unless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agents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independent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each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other,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single-agent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methods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not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well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MARL.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9823" y="1611823"/>
                <a:ext cx="9452353" cy="4029560"/>
              </a:xfrm>
              <a:blipFill rotWithShape="1">
                <a:blip r:embed="rId1"/>
                <a:stretch>
                  <a:fillRect l="-1" t="-5" r="5" b="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dirty="0" smtClean="0">
                <a:latin typeface="Lucida Bright" charset="0"/>
              </a:rPr>
              <a:t>Multi-Agent</a:t>
            </a:r>
            <a:r>
              <a:rPr lang="zh-CN" altLang="en-US" sz="3200" b="1" dirty="0" smtClean="0">
                <a:latin typeface="Lucida Bright" charset="0"/>
              </a:rPr>
              <a:t> </a:t>
            </a:r>
            <a:r>
              <a:rPr lang="en-US" altLang="zh-CN" sz="3200" b="1" dirty="0" smtClean="0">
                <a:latin typeface="Lucida Bright" charset="0"/>
              </a:rPr>
              <a:t>Reinforcement</a:t>
            </a:r>
            <a:r>
              <a:rPr lang="zh-CN" altLang="en-US" sz="3200" b="1" dirty="0" smtClean="0">
                <a:latin typeface="Lucida Bright" charset="0"/>
              </a:rPr>
              <a:t> </a:t>
            </a:r>
            <a:r>
              <a:rPr lang="en-US" altLang="zh-CN" sz="3200" b="1" dirty="0" smtClean="0">
                <a:latin typeface="Lucida Bright" charset="0"/>
              </a:rPr>
              <a:t>Learning</a:t>
            </a:r>
            <a:r>
              <a:rPr lang="zh-CN" altLang="en-US" sz="3200" b="1" dirty="0" smtClean="0">
                <a:latin typeface="Lucida Bright" charset="0"/>
              </a:rPr>
              <a:t> </a:t>
            </a:r>
            <a:r>
              <a:rPr lang="en-US" altLang="zh-CN" sz="3200" b="1" dirty="0" smtClean="0">
                <a:latin typeface="Lucida Bright" charset="0"/>
              </a:rPr>
              <a:t>(MARL)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6198" y="1841123"/>
            <a:ext cx="8579603" cy="4351338"/>
          </a:xfrm>
        </p:spPr>
        <p:txBody>
          <a:bodyPr/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altLang="zh-CN" dirty="0" smtClean="0"/>
              <a:t>Fully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cooperative.</a:t>
            </a:r>
            <a:endParaRPr lang="en-US" altLang="zh-CN" dirty="0" smtClean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altLang="zh-CN" dirty="0" smtClean="0"/>
              <a:t>Fully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competitive.</a:t>
            </a:r>
            <a:endParaRPr lang="en-US" altLang="zh-CN" dirty="0" smtClean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altLang="zh-CN" dirty="0" smtClean="0"/>
              <a:t>Mixed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cooperative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competitive.</a:t>
            </a:r>
            <a:endParaRPr lang="en-US" altLang="zh-CN" dirty="0" smtClean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altLang="zh-CN" dirty="0" smtClean="0"/>
              <a:t>Self-interested.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charset="0"/>
              </a:rPr>
              <a:t>Settings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7939" y="1596325"/>
            <a:ext cx="8996121" cy="3595607"/>
          </a:xfrm>
        </p:spPr>
        <p:txBody>
          <a:bodyPr/>
          <a:lstStyle/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b="1" dirty="0" smtClean="0"/>
              <a:t>Fully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cooperative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e.g.,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industrial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robots.</a:t>
            </a:r>
            <a:endParaRPr lang="en-US" altLang="zh-CN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b="1" dirty="0" smtClean="0"/>
              <a:t>Fully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competitive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e.g.,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predator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prey.</a:t>
            </a:r>
            <a:endParaRPr lang="en-US" altLang="zh-CN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b="1" dirty="0" smtClean="0"/>
              <a:t>Mixed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cooperative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&amp;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competitive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e.g.,</a:t>
            </a:r>
            <a:r>
              <a:rPr lang="zh-CN" altLang="en-US" dirty="0" smtClean="0"/>
              <a:t> </a:t>
            </a:r>
            <a:r>
              <a:rPr lang="en-US" altLang="zh-CN" dirty="0" smtClean="0"/>
              <a:t>robotic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soccer.</a:t>
            </a:r>
            <a:endParaRPr lang="en-US" altLang="zh-CN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b="1" dirty="0" smtClean="0"/>
              <a:t>Self-interested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e.g.,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automated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charset="0"/>
              </a:rPr>
              <a:t>Settings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of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MARL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923" y="1612330"/>
            <a:ext cx="9186154" cy="402956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b="1" dirty="0" smtClean="0"/>
              <a:t>Convergence: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policy.</a:t>
            </a: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agent,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convergence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increase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more.</a:t>
            </a: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agents,</a:t>
            </a:r>
            <a:r>
              <a:rPr lang="zh-CN" altLang="en-US" dirty="0" smtClean="0"/>
              <a:t> </a:t>
            </a:r>
            <a:r>
              <a:rPr lang="en-US" altLang="zh-CN" dirty="0" smtClean="0"/>
              <a:t>Nash</a:t>
            </a:r>
            <a:r>
              <a:rPr lang="zh-CN" altLang="en-US" dirty="0" smtClean="0"/>
              <a:t> </a:t>
            </a:r>
            <a:r>
              <a:rPr lang="en-US" altLang="zh-CN" dirty="0" smtClean="0"/>
              <a:t>equilibrium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convergence.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dirty="0" smtClean="0">
                <a:latin typeface="Lucida Bright" charset="0"/>
              </a:rPr>
              <a:t>Convergence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charset="0"/>
              </a:rPr>
              <a:t>Thank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smtClean="0">
                <a:latin typeface="Lucida Bright" charset="0"/>
              </a:rPr>
              <a:t>you!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charset="0"/>
              </a:rPr>
              <a:t>Stationary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VS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Non-stationary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3950" y="1386840"/>
                <a:ext cx="9944100" cy="457200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zh-CN" dirty="0" smtClean="0"/>
                  <a:t>Consider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single-agent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/>
                  <a:t>setting.</a:t>
                </a:r>
                <a:endParaRPr lang="en-US" altLang="zh-CN" dirty="0" smtClean="0"/>
              </a:p>
              <a:p>
                <a:pPr>
                  <a:spcAft>
                    <a:spcPts val="600"/>
                  </a:spcAft>
                </a:pPr>
                <a:r>
                  <a:rPr lang="en-US" altLang="zh-CN" dirty="0" smtClean="0">
                    <a:solidFill>
                      <a:srgbClr val="C00000"/>
                    </a:solidFill>
                  </a:rPr>
                  <a:t>Stationary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environment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/>
                  <a:t>requires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transition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fixed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throughout.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transition: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 smtClean="0"/>
                  <a:t>Given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𝑠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probability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distribution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next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state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always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same.</a:t>
                </a:r>
                <a:endParaRPr lang="en-US" altLang="zh-CN" dirty="0" smtClean="0"/>
              </a:p>
              <a:p>
                <a:pPr>
                  <a:spcAft>
                    <a:spcPts val="600"/>
                  </a:spcAft>
                </a:pPr>
                <a:r>
                  <a:rPr lang="en-US" altLang="zh-CN" dirty="0" smtClean="0"/>
                  <a:t>All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single-agent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methods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learned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far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require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stationary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environment.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10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3950" y="1386840"/>
                <a:ext cx="9944100" cy="4572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Stationary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VS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Non-stationary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3950" y="1208868"/>
                <a:ext cx="9944100" cy="5083444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zh-CN" dirty="0"/>
                  <a:t>Consider</a:t>
                </a:r>
                <a:r>
                  <a:rPr lang="zh-CN" altLang="en-US" dirty="0"/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multi-agent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setting</a:t>
                </a:r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>
                  <a:spcAft>
                    <a:spcPts val="600"/>
                  </a:spcAft>
                </a:pPr>
                <a:r>
                  <a:rPr lang="en-US" altLang="zh-CN" dirty="0">
                    <a:solidFill>
                      <a:srgbClr val="C00000"/>
                    </a:solidFill>
                  </a:rPr>
                  <a:t>Stationary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environment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requires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transition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fixed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throughout.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transition: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⋯,</m:t>
                        </m:r>
                        <m:r>
                          <a:rPr lang="zh-CN" altLang="en-US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Given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𝑠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r>
                      <a:rPr lang="zh-CN" altLang="en-US" i="1" dirty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charset="0"/>
                      </a:rPr>
                      <m:t>⋯,</m:t>
                    </m:r>
                    <m:r>
                      <a:rPr lang="zh-CN" altLang="en-US" i="1" dirty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probability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distribution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next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always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same</a:t>
                </a:r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10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3950" y="1208868"/>
                <a:ext cx="9944100" cy="5083444"/>
              </a:xfrm>
              <a:blipFill rotWithShape="1">
                <a:blip r:embed="rId1"/>
                <a:stretch>
                  <a:fillRect t="-9" b="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Stationary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VS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Non-stationary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3950" y="1208868"/>
                <a:ext cx="9944100" cy="5083444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zh-CN" dirty="0"/>
                  <a:t>Consider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multi-agent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setting</a:t>
                </a:r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>
                  <a:spcAft>
                    <a:spcPts val="600"/>
                  </a:spcAft>
                </a:pPr>
                <a:r>
                  <a:rPr lang="en-US" altLang="zh-CN" dirty="0"/>
                  <a:t>Stationary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environment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requires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transition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fixed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throughout.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>
                  <a:spcAft>
                    <a:spcPts val="600"/>
                  </a:spcAft>
                </a:pP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environment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typically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stationary.</a:t>
                </a:r>
                <a:endParaRPr lang="en-US" altLang="zh-CN" dirty="0" smtClean="0"/>
              </a:p>
              <a:p>
                <a:pPr>
                  <a:spcAft>
                    <a:spcPts val="600"/>
                  </a:spcAft>
                </a:pPr>
                <a:r>
                  <a:rPr lang="en-US" altLang="zh-CN" dirty="0" smtClean="0"/>
                  <a:t>However,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single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agent’s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perspective,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environment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non-stationary.</a:t>
                </a:r>
                <a:endParaRPr lang="en-US" altLang="zh-CN" dirty="0" smtClean="0"/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/>
                  <a:t>depends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𝑠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also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agents’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actions.</a:t>
                </a:r>
                <a:endParaRPr lang="en-US" altLang="zh-CN" dirty="0" smtClean="0"/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 smtClean="0"/>
                  <a:t>If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dirty="0" err="1" smtClean="0"/>
                  <a:t>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knows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only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𝑠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its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perspective,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transition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not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fixed.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10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3950" y="1208868"/>
                <a:ext cx="9944100" cy="5083444"/>
              </a:xfrm>
              <a:blipFill rotWithShape="1">
                <a:blip r:embed="rId1"/>
                <a:stretch>
                  <a:fillRect t="-9" b="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</a:rPr>
              <a:t>Stationary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VS</a:t>
            </a:r>
            <a:r>
              <a:rPr lang="zh-CN" altLang="en-US" sz="3600" b="1" dirty="0">
                <a:latin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</a:rPr>
              <a:t>Non-stationary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123950" y="1208868"/>
            <a:ext cx="9944100" cy="50834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 smtClean="0"/>
              <a:t>multi-agent</a:t>
            </a:r>
            <a:r>
              <a:rPr lang="zh-CN" altLang="en-US" dirty="0" smtClean="0"/>
              <a:t> </a:t>
            </a:r>
            <a:r>
              <a:rPr lang="en-US" altLang="zh-CN" dirty="0"/>
              <a:t>setting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C00000"/>
                </a:solidFill>
              </a:rPr>
              <a:t>Stationary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environment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requires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transition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fixed</a:t>
            </a:r>
            <a:r>
              <a:rPr lang="zh-CN" altLang="en-US" dirty="0"/>
              <a:t> </a:t>
            </a:r>
            <a:r>
              <a:rPr lang="en-US" altLang="zh-CN" dirty="0"/>
              <a:t>throughout.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environment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typically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stationary.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en-US" altLang="zh-CN" dirty="0" smtClean="0"/>
              <a:t>However,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agent’s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perspective,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environment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non-stationary.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en-US" altLang="zh-CN" dirty="0"/>
              <a:t>Thus,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single-agent</a:t>
            </a:r>
            <a:r>
              <a:rPr lang="zh-CN" altLang="en-US" dirty="0"/>
              <a:t> </a:t>
            </a:r>
            <a:r>
              <a:rPr lang="en-US" altLang="zh-CN" dirty="0"/>
              <a:t>RL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learned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applicable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charset="0"/>
              </a:rPr>
              <a:t>Fully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Cooperative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Setting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0373" y="1053891"/>
            <a:ext cx="98512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Agents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collaborate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optimize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common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return.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827" y="1763793"/>
            <a:ext cx="7164737" cy="4776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826" y="1763792"/>
            <a:ext cx="7164737" cy="477649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charset="0"/>
              </a:rPr>
              <a:t>Fully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Cooperative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Setting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0373" y="1053891"/>
            <a:ext cx="98512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Agents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collaborate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optimize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common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return.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charset="0"/>
              </a:rPr>
              <a:t>Fully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Competitive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Setting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78" y="1919979"/>
            <a:ext cx="8083013" cy="45466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0373" y="1053891"/>
            <a:ext cx="98512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One</a:t>
            </a:r>
            <a:r>
              <a:rPr lang="zh-CN" altLang="en-US" sz="2800" dirty="0"/>
              <a:t> </a:t>
            </a:r>
            <a:r>
              <a:rPr lang="en-US" altLang="zh-CN" sz="2800" dirty="0"/>
              <a:t>agent’s</a:t>
            </a:r>
            <a:r>
              <a:rPr lang="zh-CN" altLang="en-US" sz="2800" dirty="0"/>
              <a:t> </a:t>
            </a:r>
            <a:r>
              <a:rPr lang="en-US" altLang="zh-CN" sz="2800" dirty="0"/>
              <a:t>gain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other</a:t>
            </a:r>
            <a:r>
              <a:rPr lang="zh-CN" altLang="en-US" sz="2800" dirty="0"/>
              <a:t> </a:t>
            </a:r>
            <a:r>
              <a:rPr lang="en-US" altLang="zh-CN" sz="2800" dirty="0"/>
              <a:t>agent’s</a:t>
            </a:r>
            <a:r>
              <a:rPr lang="zh-CN" altLang="en-US" sz="2800" dirty="0"/>
              <a:t> </a:t>
            </a:r>
            <a:r>
              <a:rPr lang="en-US" altLang="zh-CN" sz="2800" dirty="0"/>
              <a:t>loss.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charset="0"/>
              </a:rPr>
              <a:t>Fully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Competitive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Setting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844" y="1919979"/>
            <a:ext cx="6971082" cy="45466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0373" y="1053891"/>
            <a:ext cx="98512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One</a:t>
            </a:r>
            <a:r>
              <a:rPr lang="zh-CN" altLang="en-US" sz="2800" dirty="0"/>
              <a:t> </a:t>
            </a:r>
            <a:r>
              <a:rPr lang="en-US" altLang="zh-CN" sz="2800" dirty="0"/>
              <a:t>agent’s</a:t>
            </a:r>
            <a:r>
              <a:rPr lang="zh-CN" altLang="en-US" sz="2800" dirty="0"/>
              <a:t> </a:t>
            </a:r>
            <a:r>
              <a:rPr lang="en-US" altLang="zh-CN" sz="2800" dirty="0"/>
              <a:t>gain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other</a:t>
            </a:r>
            <a:r>
              <a:rPr lang="zh-CN" altLang="en-US" sz="2800" dirty="0"/>
              <a:t> </a:t>
            </a:r>
            <a:r>
              <a:rPr lang="en-US" altLang="zh-CN" sz="2800" dirty="0"/>
              <a:t>agent’s</a:t>
            </a:r>
            <a:r>
              <a:rPr lang="zh-CN" altLang="en-US" sz="2800" dirty="0"/>
              <a:t> </a:t>
            </a:r>
            <a:r>
              <a:rPr lang="en-US" altLang="zh-CN" sz="2800" dirty="0"/>
              <a:t>loss.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charset="0"/>
              </a:rPr>
              <a:t>Mixed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Cooperative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&amp;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Competitive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559" y="1919979"/>
            <a:ext cx="8079651" cy="45466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0373" y="1053891"/>
            <a:ext cx="98512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There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both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cooperative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setting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competitive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setting.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charset="0"/>
              </a:rPr>
              <a:t>Mixed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Cooperative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&amp;</a:t>
            </a:r>
            <a:r>
              <a:rPr lang="zh-CN" altLang="en-US" sz="3600" b="1" dirty="0" smtClean="0">
                <a:latin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</a:rPr>
              <a:t>Competitive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559" y="1920925"/>
            <a:ext cx="8079651" cy="45448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0373" y="1053891"/>
            <a:ext cx="98512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There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both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cooperative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setting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competitive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setting.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7076</Words>
  <Application>WPS Presentation</Application>
  <PresentationFormat>Widescreen</PresentationFormat>
  <Paragraphs>238</Paragraphs>
  <Slides>37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6" baseType="lpstr">
      <vt:lpstr>Arial</vt:lpstr>
      <vt:lpstr>SimSun</vt:lpstr>
      <vt:lpstr>Wingdings</vt:lpstr>
      <vt:lpstr>Arial</vt:lpstr>
      <vt:lpstr>Nimbus Roman No9 L</vt:lpstr>
      <vt:lpstr>Lucida Bright</vt:lpstr>
      <vt:lpstr>Comfortaa Light</vt:lpstr>
      <vt:lpstr>Courier New</vt:lpstr>
      <vt:lpstr>DejaVu Sans</vt:lpstr>
      <vt:lpstr>Microsoft YaHei</vt:lpstr>
      <vt:lpstr>Droid Sans Fallback</vt:lpstr>
      <vt:lpstr>Arial Unicode MS</vt:lpstr>
      <vt:lpstr>Calibri Light</vt:lpstr>
      <vt:lpstr>Calibri</vt:lpstr>
      <vt:lpstr>DengXian</vt:lpstr>
      <vt:lpstr>SimSun</vt:lpstr>
      <vt:lpstr>Cambria Math</vt:lpstr>
      <vt:lpstr>DejaVu Math TeX Gyre</vt:lpstr>
      <vt:lpstr>Office Theme</vt:lpstr>
      <vt:lpstr>Multi-Agent Reinforcement Learning: Concepts and Challenges</vt:lpstr>
      <vt:lpstr>Settings</vt:lpstr>
      <vt:lpstr>Settings</vt:lpstr>
      <vt:lpstr>Fully Cooperative Setting</vt:lpstr>
      <vt:lpstr>Fully Cooperative Setting</vt:lpstr>
      <vt:lpstr>Fully Competitive Setting</vt:lpstr>
      <vt:lpstr>Fully Competitive Setting</vt:lpstr>
      <vt:lpstr>Mixed Cooperative &amp; Competitive</vt:lpstr>
      <vt:lpstr>Mixed Cooperative &amp; Competitive</vt:lpstr>
      <vt:lpstr>Self-Interested Setting</vt:lpstr>
      <vt:lpstr>Self-Interested Setting</vt:lpstr>
      <vt:lpstr>Terminologies</vt:lpstr>
      <vt:lpstr>State, Action, State Transition</vt:lpstr>
      <vt:lpstr>Rewards</vt:lpstr>
      <vt:lpstr>Returns</vt:lpstr>
      <vt:lpstr>Policy Network</vt:lpstr>
      <vt:lpstr>Uncertainty in the Return</vt:lpstr>
      <vt:lpstr>State-Value Function</vt:lpstr>
      <vt:lpstr>State-Value Function</vt:lpstr>
      <vt:lpstr>Convergence</vt:lpstr>
      <vt:lpstr>Single-Agent Policy Learning</vt:lpstr>
      <vt:lpstr>Multi-Agent Policy Learning</vt:lpstr>
      <vt:lpstr>Difficulty of MARL</vt:lpstr>
      <vt:lpstr>Single-Agent Policy Gradient for MARL</vt:lpstr>
      <vt:lpstr>Single-Agent Policy Gradient for MARL</vt:lpstr>
      <vt:lpstr>Single-Agent Policy Gradient for MARL</vt:lpstr>
      <vt:lpstr>Single-Agent Policy Gradient for MARL</vt:lpstr>
      <vt:lpstr>Summary</vt:lpstr>
      <vt:lpstr>Multi-Agent Reinforcement Learning (MARL)</vt:lpstr>
      <vt:lpstr>Settings of MARL</vt:lpstr>
      <vt:lpstr>Convergence</vt:lpstr>
      <vt:lpstr>Thank you!</vt:lpstr>
      <vt:lpstr>PowerPoint 演示文稿</vt:lpstr>
      <vt:lpstr>Stationary VS Non-stationary</vt:lpstr>
      <vt:lpstr>Stationary VS Non-stationary</vt:lpstr>
      <vt:lpstr>Stationary VS Non-stationary</vt:lpstr>
      <vt:lpstr>Stationary VS Non-stationary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shusen wang</dc:creator>
  <cp:lastModifiedBy>WPS_1702375838</cp:lastModifiedBy>
  <cp:revision>1229</cp:revision>
  <cp:lastPrinted>2023-12-23T09:13:27Z</cp:lastPrinted>
  <dcterms:created xsi:type="dcterms:W3CDTF">2023-12-23T09:13:27Z</dcterms:created>
  <dcterms:modified xsi:type="dcterms:W3CDTF">2023-12-23T09:13:27Z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1033-11.1.0.11711</vt:lpwstr>
  </property>
</Properties>
</file>