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1371" r:id="rId3"/>
    <p:sldId id="1362" r:id="rId4"/>
    <p:sldId id="1373" r:id="rId5"/>
    <p:sldId id="1386" r:id="rId6"/>
    <p:sldId id="1403" r:id="rId7"/>
    <p:sldId id="1374" r:id="rId8"/>
    <p:sldId id="1364" r:id="rId9"/>
    <p:sldId id="1376" r:id="rId10"/>
    <p:sldId id="1295" r:id="rId11"/>
    <p:sldId id="1354" r:id="rId12"/>
    <p:sldId id="1357" r:id="rId13"/>
    <p:sldId id="1372" r:id="rId14"/>
    <p:sldId id="1365" r:id="rId15"/>
    <p:sldId id="1402" r:id="rId16"/>
    <p:sldId id="1377" r:id="rId17"/>
    <p:sldId id="1366" r:id="rId18"/>
    <p:sldId id="1368" r:id="rId19"/>
    <p:sldId id="1378" r:id="rId20"/>
    <p:sldId id="1380" r:id="rId21"/>
    <p:sldId id="1388" r:id="rId22"/>
    <p:sldId id="1389" r:id="rId23"/>
    <p:sldId id="1390" r:id="rId24"/>
    <p:sldId id="1392" r:id="rId25"/>
    <p:sldId id="1394" r:id="rId26"/>
    <p:sldId id="1396" r:id="rId27"/>
    <p:sldId id="1397" r:id="rId28"/>
    <p:sldId id="1398" r:id="rId29"/>
    <p:sldId id="1400" r:id="rId30"/>
    <p:sldId id="1401" r:id="rId31"/>
    <p:sldId id="133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4FC"/>
    <a:srgbClr val="F6DCDD"/>
    <a:srgbClr val="F80545"/>
    <a:srgbClr val="EFAFED"/>
    <a:srgbClr val="EDA9A2"/>
    <a:srgbClr val="F1DFF6"/>
    <a:srgbClr val="E9887C"/>
    <a:srgbClr val="02FCE0"/>
    <a:srgbClr val="4A16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7"/>
    <p:restoredTop sz="62611"/>
  </p:normalViewPr>
  <p:slideViewPr>
    <p:cSldViewPr snapToGrid="0" snapToObjects="1">
      <p:cViewPr>
        <p:scale>
          <a:sx n="92" d="100"/>
          <a:sy n="92" d="100"/>
        </p:scale>
        <p:origin x="480" y="-152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we</a:t>
            </a:r>
            <a:r>
              <a:rPr lang="zh-CN" altLang="en-US" sz="1600" dirty="0"/>
              <a:t> </a:t>
            </a:r>
            <a:r>
              <a:rPr lang="en-US" altLang="zh-CN" sz="1600" dirty="0"/>
              <a:t>analyze</a:t>
            </a:r>
            <a:r>
              <a:rPr lang="zh-CN" altLang="en-US" sz="1600" dirty="0"/>
              <a:t> </a:t>
            </a:r>
            <a:r>
              <a:rPr lang="en-US" altLang="zh-CN" sz="1600" dirty="0"/>
              <a:t>randomized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algorithms,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we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often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use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concentration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inequalities.</a:t>
            </a:r>
          </a:p>
          <a:p>
            <a:r>
              <a:rPr lang="en-US" altLang="zh-CN" sz="1600" baseline="0" dirty="0"/>
              <a:t>They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are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also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known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as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tail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bounds.</a:t>
            </a:r>
          </a:p>
          <a:p>
            <a:r>
              <a:rPr lang="en-US" altLang="zh-CN" sz="1600" baseline="0" dirty="0"/>
              <a:t>There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are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many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families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of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concentrations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inequalities.</a:t>
            </a:r>
          </a:p>
          <a:p>
            <a:r>
              <a:rPr lang="en-US" altLang="zh-CN" sz="1600" baseline="0" dirty="0"/>
              <a:t>I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introduce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only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one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of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them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and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use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it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analyze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our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Monte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Carlo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algorithms.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分析随机算法理论性质往往要用到 概率不等式。</a:t>
            </a:r>
            <a:endParaRPr lang="en-US" altLang="zh-CN" sz="1600" dirty="0"/>
          </a:p>
          <a:p>
            <a:r>
              <a:rPr lang="zh-CN" altLang="en-US" sz="1600" dirty="0"/>
              <a:t>概率不等式有很多种，我不打算一一介绍。</a:t>
            </a:r>
            <a:endParaRPr lang="en-US" altLang="zh-CN" sz="1600" dirty="0"/>
          </a:p>
          <a:p>
            <a:r>
              <a:rPr lang="zh-CN" altLang="en-US" sz="1600" dirty="0"/>
              <a:t>我只介绍一个常用的，然后用它来分析蒙特卡洛算法。</a:t>
            </a:r>
            <a:endParaRPr lang="en-US" altLang="zh-CN" sz="1600" dirty="0"/>
          </a:p>
          <a:p>
            <a:r>
              <a:rPr lang="zh-CN" altLang="en-US" sz="1600" dirty="0"/>
              <a:t>学会这个，其他概率不等式也不难理解。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previous</a:t>
            </a:r>
            <a:r>
              <a:rPr lang="zh-CN" altLang="en-US" sz="1600" dirty="0"/>
              <a:t> </a:t>
            </a:r>
            <a:r>
              <a:rPr lang="en-US" altLang="zh-CN" sz="1600" dirty="0"/>
              <a:t>lecture,</a:t>
            </a:r>
            <a:r>
              <a:rPr lang="zh-CN" altLang="en-US" sz="1600" dirty="0"/>
              <a:t> </a:t>
            </a:r>
            <a:r>
              <a:rPr lang="en-US" altLang="zh-CN" sz="1600" dirty="0"/>
              <a:t>we</a:t>
            </a:r>
            <a:r>
              <a:rPr lang="zh-CN" altLang="en-US" sz="1600" dirty="0"/>
              <a:t> </a:t>
            </a:r>
            <a:r>
              <a:rPr lang="en-US" altLang="zh-CN" sz="1600" dirty="0"/>
              <a:t>used</a:t>
            </a:r>
            <a:r>
              <a:rPr lang="zh-CN" altLang="en-US" sz="1600" dirty="0"/>
              <a:t> </a:t>
            </a:r>
            <a:r>
              <a:rPr lang="en-US" altLang="zh-CN" sz="1600" dirty="0"/>
              <a:t>Monte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Carlo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approximate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Pi.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/>
              <a:t>Let’s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briefly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review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the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Monte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Carlo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algorithm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and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then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use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Bernstein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inequality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prove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the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convergence.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上节课我们用蒙特卡洛来近似</a:t>
            </a:r>
            <a:r>
              <a:rPr lang="en-US" altLang="zh-CN" sz="1600" dirty="0"/>
              <a:t>pi</a:t>
            </a:r>
            <a:r>
              <a:rPr lang="zh-CN" altLang="en-US" sz="1600" dirty="0"/>
              <a:t>值。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先回顾一下上节课的内容。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然后我要用 </a:t>
            </a:r>
            <a:r>
              <a:rPr lang="en-US" altLang="zh-CN" sz="1600" dirty="0"/>
              <a:t>Bernstein</a:t>
            </a:r>
            <a:r>
              <a:rPr lang="zh-CN" altLang="en-US" sz="1600" dirty="0"/>
              <a:t> 不等式来证明蒙特卡洛算法的收敛率。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/>
                  <a:t>Define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bivariate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function.</a:t>
                </a:r>
              </a:p>
              <a:p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two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variables: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x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y.</a:t>
                </a:r>
              </a:p>
              <a:p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green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circle,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4.</a:t>
                </a:r>
              </a:p>
              <a:p>
                <a:r>
                  <a:rPr lang="en-US" altLang="zh-CN" sz="1600" baseline="0" dirty="0"/>
                  <a:t>Otherwise,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zero.</a:t>
                </a:r>
              </a:p>
              <a:p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定义二元函数</a:t>
                </a:r>
                <a:r>
                  <a:rPr lang="en-US" altLang="zh-CN" sz="1600" dirty="0"/>
                  <a:t>f</a:t>
                </a:r>
                <a:r>
                  <a:rPr lang="zh-CN" altLang="en-US" sz="1600" dirty="0"/>
                  <a:t>，它有两个变量：</a:t>
                </a:r>
                <a:r>
                  <a:rPr lang="en-US" altLang="zh-CN" sz="1600" dirty="0"/>
                  <a:t>x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y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如果点</a:t>
                </a:r>
                <a:r>
                  <a:rPr lang="en-US" altLang="zh-CN" sz="1600" dirty="0"/>
                  <a:t>(x,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y)</a:t>
                </a:r>
                <a:r>
                  <a:rPr lang="zh-CN" altLang="en-US" sz="1600" dirty="0"/>
                  <a:t>在这个圆里，那么函数值</a:t>
                </a:r>
                <a:r>
                  <a:rPr lang="en-US" altLang="zh-CN" sz="1600" dirty="0"/>
                  <a:t>f</a:t>
                </a:r>
                <a:r>
                  <a:rPr lang="zh-CN" altLang="en-US" sz="1600" dirty="0"/>
                  <a:t>就是</a:t>
                </a:r>
                <a:r>
                  <a:rPr lang="en-US" altLang="zh-CN" sz="1600" dirty="0"/>
                  <a:t>4.</a:t>
                </a:r>
              </a:p>
              <a:p>
                <a:r>
                  <a:rPr lang="zh-CN" altLang="en-US" sz="1600" dirty="0"/>
                  <a:t>如果点在圆外面，那么函数值就是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Draw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samples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from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square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uniformly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/>
                  <a:t>Denote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samples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</a:rPr>
                      <m:t>⋯,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baseline="0" dirty="0"/>
                  <a:t>.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For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each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random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sample,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evaluate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function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and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take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average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Denote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baseline="0" dirty="0"/>
                  <a:t>.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previous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lecture,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proved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expectation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equal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pi.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That’s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why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can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use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for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approximating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pi.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在正方形中做随机抽样，把样本记做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charset="0"/>
                      </a:rPr>
                      <m:t>⋯,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===============</a:t>
                </a:r>
              </a:p>
              <a:p>
                <a:r>
                  <a:rPr lang="zh-CN" altLang="en-US" sz="1600" dirty="0"/>
                  <a:t>对每一个样本，计算函数 </a:t>
                </a:r>
                <a:r>
                  <a:rPr lang="en-US" altLang="zh-CN" sz="1600" dirty="0"/>
                  <a:t>f</a:t>
                </a:r>
                <a:r>
                  <a:rPr lang="zh-CN" altLang="en-US" sz="1600" dirty="0"/>
                  <a:t> 的值，然后把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个函数值做平均。</a:t>
                </a:r>
                <a:endParaRPr lang="en-US" altLang="zh-CN" sz="1600" dirty="0"/>
              </a:p>
              <a:p>
                <a:r>
                  <a:rPr lang="zh-CN" altLang="en-US" sz="1600" dirty="0"/>
                  <a:t>把均值记做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</a:t>
                </a:r>
              </a:p>
              <a:p>
                <a:r>
                  <a:rPr lang="zh-CN" altLang="en-US" sz="1600" dirty="0"/>
                  <a:t>上节课我们证明过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的期望等于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所以可以拿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来近似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 值。</a:t>
                </a:r>
                <a:endParaRPr lang="en-US" altLang="zh-CN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4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Let’s</a:t>
            </a:r>
            <a:r>
              <a:rPr lang="zh-CN" altLang="en-US" sz="1600" dirty="0"/>
              <a:t> </a:t>
            </a: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Bernstein</a:t>
            </a:r>
            <a:r>
              <a:rPr lang="zh-CN" altLang="en-US" sz="1600" dirty="0"/>
              <a:t> </a:t>
            </a:r>
            <a:r>
              <a:rPr lang="en-US" altLang="zh-CN" sz="1600" dirty="0"/>
              <a:t>inequality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for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analyzing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the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convergence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rate.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下面我们用</a:t>
            </a:r>
            <a:r>
              <a:rPr lang="en-US" altLang="zh-CN" sz="1600" dirty="0"/>
              <a:t>Bernstein</a:t>
            </a:r>
            <a:r>
              <a:rPr lang="zh-CN" altLang="en-US" sz="1600" dirty="0"/>
              <a:t>不等式来分析算法收敛率。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48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Define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minus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Pi.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pair,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variable.</a:t>
                </a:r>
              </a:p>
              <a:p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uniformly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distributed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square.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value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function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either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4.</a:t>
                </a:r>
              </a:p>
              <a:p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green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circle,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4;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other,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0.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定义随机变量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 等于 </a:t>
                </a:r>
                <a:r>
                  <a:rPr lang="en-US" altLang="zh-CN" sz="1600" dirty="0"/>
                  <a:t>f(X,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Y)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-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是个随机变量，它在刚才蓝色正方形中均匀分布。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f</a:t>
                </a:r>
                <a:r>
                  <a:rPr lang="zh-CN" altLang="en-US" sz="1600" baseline="0" dirty="0"/>
                  <a:t> 的函数值要么是</a:t>
                </a:r>
                <a:r>
                  <a:rPr lang="en-US" altLang="zh-CN" sz="1600" baseline="0" dirty="0"/>
                  <a:t>0</a:t>
                </a:r>
                <a:r>
                  <a:rPr lang="zh-CN" altLang="en-US" sz="1600" baseline="0" dirty="0"/>
                  <a:t>，要么是</a:t>
                </a:r>
                <a:r>
                  <a:rPr lang="en-US" altLang="zh-CN" sz="1600" baseline="0" dirty="0"/>
                  <a:t>4</a:t>
                </a:r>
                <a:r>
                  <a:rPr lang="zh-CN" altLang="en-US" sz="1600" baseline="0" dirty="0"/>
                  <a:t> 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如果</a:t>
                </a:r>
                <a:r>
                  <a:rPr lang="en-US" altLang="zh-CN" sz="1600" baseline="0" dirty="0"/>
                  <a:t>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在圆中，那么 </a:t>
                </a:r>
                <a:r>
                  <a:rPr lang="en-US" altLang="zh-CN" sz="1600" baseline="0" dirty="0"/>
                  <a:t>f(X,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就是</a:t>
                </a:r>
                <a:r>
                  <a:rPr lang="en-US" altLang="zh-CN" sz="1600" baseline="0" dirty="0"/>
                  <a:t>4</a:t>
                </a:r>
                <a:r>
                  <a:rPr lang="zh-CN" altLang="en-US" sz="1600" baseline="0" dirty="0"/>
                  <a:t>；否则 </a:t>
                </a:r>
                <a:r>
                  <a:rPr lang="en-US" altLang="zh-CN" sz="1600" baseline="0" dirty="0"/>
                  <a:t>f</a:t>
                </a:r>
                <a:r>
                  <a:rPr lang="zh-CN" altLang="en-US" sz="1600" baseline="0" dirty="0"/>
                  <a:t> 就是</a:t>
                </a:r>
                <a:r>
                  <a:rPr lang="en-US" altLang="zh-CN" sz="1600" baseline="0" dirty="0"/>
                  <a:t>0</a:t>
                </a:r>
                <a:r>
                  <a:rPr lang="zh-CN" altLang="en-US" sz="1600" baseline="0" dirty="0"/>
                  <a:t>。</a:t>
                </a:r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expectation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zero.</a:t>
                </a:r>
              </a:p>
              <a:p>
                <a:r>
                  <a:rPr lang="en-US" altLang="zh-CN" sz="1600" dirty="0"/>
                  <a:t>It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because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expectation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f(X,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Y)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/>
                  <a:t>=================</a:t>
                </a:r>
              </a:p>
              <a:p>
                <a:r>
                  <a:rPr lang="en-US" altLang="zh-CN" sz="1600" dirty="0"/>
                  <a:t>I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plot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axis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illustrate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variable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Z.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mean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0.</a:t>
                </a:r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baseline="0" dirty="0"/>
                  <a:t>随机变量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的期望等于 </a:t>
                </a:r>
                <a:r>
                  <a:rPr lang="en-US" altLang="zh-CN" sz="1600" baseline="0" dirty="0"/>
                  <a:t>0</a:t>
                </a:r>
                <a:r>
                  <a:rPr lang="zh-CN" altLang="en-US" sz="1600" baseline="0" dirty="0"/>
                  <a:t> 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这是因为 函数 </a:t>
                </a:r>
                <a:r>
                  <a:rPr lang="en-US" altLang="zh-CN" sz="1600" baseline="0" dirty="0"/>
                  <a:t>f</a:t>
                </a:r>
                <a:r>
                  <a:rPr lang="zh-CN" altLang="en-US" sz="1600" baseline="0" dirty="0"/>
                  <a:t> 的期望等于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上节课我们分析过。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=================</a:t>
                </a:r>
              </a:p>
              <a:p>
                <a:r>
                  <a:rPr lang="zh-CN" altLang="en-US" sz="1600" baseline="0" dirty="0"/>
                  <a:t>我画一根数轴来表示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的期望等于 </a:t>
                </a:r>
                <a:r>
                  <a:rPr lang="en-US" altLang="zh-CN" sz="1600" baseline="0" dirty="0"/>
                  <a:t>0</a:t>
                </a:r>
                <a:r>
                  <a:rPr lang="zh-CN" altLang="en-US" sz="1600" baseline="0" dirty="0"/>
                  <a:t>。</a:t>
                </a:r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1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variable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either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negative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4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minus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pi.</a:t>
                </a:r>
              </a:p>
              <a:p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because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f(X,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Y)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either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4.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随机变量 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要么是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，要么是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4−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这是因为 </a:t>
                </a:r>
                <a:r>
                  <a:rPr lang="en-US" altLang="zh-CN" sz="1600" dirty="0"/>
                  <a:t>f</a:t>
                </a:r>
                <a:r>
                  <a:rPr lang="zh-CN" altLang="en-US" sz="1600" dirty="0"/>
                  <a:t>的函数值 要么是 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，要么是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either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4-pi.</a:t>
                </a:r>
              </a:p>
              <a:p>
                <a:r>
                  <a:rPr lang="en-US" altLang="zh-CN" sz="1600" baseline="0" dirty="0"/>
                  <a:t>Thus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most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</a:t>
                </a:r>
              </a:p>
              <a:p>
                <a:r>
                  <a:rPr lang="en-US" altLang="zh-CN" sz="1600" dirty="0"/>
                  <a:t>Similarly,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square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most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square.</a:t>
                </a:r>
              </a:p>
              <a:p>
                <a:r>
                  <a:rPr lang="en-US" altLang="zh-CN" sz="1600" baseline="0" dirty="0"/>
                  <a:t>Thus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variance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less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square.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-----------------------------</a:t>
                </a:r>
              </a:p>
              <a:p>
                <a:r>
                  <a:rPr lang="en-US" altLang="zh-CN" sz="1600" dirty="0"/>
                  <a:t>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sum,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variable.</a:t>
                </a:r>
              </a:p>
              <a:p>
                <a:r>
                  <a:rPr lang="en-US" altLang="zh-CN" sz="1600" baseline="0" dirty="0"/>
                  <a:t>Its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expectation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0.</a:t>
                </a:r>
              </a:p>
              <a:p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most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pi.</a:t>
                </a:r>
              </a:p>
              <a:p>
                <a:r>
                  <a:rPr lang="en-US" altLang="zh-CN" sz="1600" baseline="0" dirty="0"/>
                  <a:t>Its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variance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most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square.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-----------------------------</a:t>
                </a:r>
              </a:p>
              <a:p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apply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must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zero-mean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have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variance.</a:t>
                </a:r>
              </a:p>
              <a:p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satisfies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all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requirements.</a:t>
                </a:r>
              </a:p>
              <a:p>
                <a:r>
                  <a:rPr lang="en-US" altLang="zh-CN" sz="1600" baseline="0" dirty="0"/>
                  <a:t>So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apply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inequality.</a:t>
                </a:r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Z</a:t>
                </a:r>
                <a:r>
                  <a:rPr lang="zh-CN" altLang="en-US" sz="1600" dirty="0"/>
                  <a:t> 的绝对值要么是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，要么是 </a:t>
                </a:r>
                <a:r>
                  <a:rPr lang="en-US" altLang="zh-CN" sz="1600" dirty="0"/>
                  <a:t>4-pi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所以 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的绝对值 肯定不超过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 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</a:t>
                </a:r>
              </a:p>
              <a:p>
                <a:r>
                  <a:rPr lang="zh-CN" altLang="en-US" sz="1600" dirty="0"/>
                  <a:t>同样的 道理，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的平方 不超过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平方，所以方差不超过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平方。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-----------------------------</a:t>
                </a:r>
              </a:p>
              <a:p>
                <a:r>
                  <a:rPr lang="zh-CN" altLang="en-US" sz="1600" dirty="0"/>
                  <a:t>总结一下。</a:t>
                </a:r>
                <a:endParaRPr lang="en-US" altLang="zh-CN" sz="1600" dirty="0"/>
              </a:p>
              <a:p>
                <a:r>
                  <a:rPr lang="en-US" altLang="zh-CN" sz="1600" dirty="0"/>
                  <a:t>Z</a:t>
                </a:r>
                <a:r>
                  <a:rPr lang="zh-CN" altLang="en-US" sz="1600" dirty="0"/>
                  <a:t>是个随机变量，它的均值等于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，绝对值不超过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，方差不超过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 平方。</a:t>
                </a:r>
                <a:endParaRPr lang="en-US" altLang="zh-CN" sz="1600" dirty="0"/>
              </a:p>
              <a:p>
                <a:r>
                  <a:rPr lang="zh-CN" altLang="en-US" sz="1600" dirty="0"/>
                  <a:t>想要用 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 不等式的话，变了必须均值为零，而且绝对值和方差都有界。</a:t>
                </a:r>
                <a:endParaRPr lang="en-US" altLang="zh-CN" sz="1600" dirty="0"/>
              </a:p>
              <a:p>
                <a:r>
                  <a:rPr lang="zh-CN" altLang="en-US" sz="1600" dirty="0"/>
                  <a:t>变量 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 满足了使用 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不等式</a:t>
                </a:r>
                <a:r>
                  <a:rPr lang="zh-CN" altLang="en-US" sz="1600" baseline="0" dirty="0"/>
                  <a:t> 的条件。</a:t>
                </a:r>
                <a:endParaRPr lang="en-US" altLang="zh-CN" sz="1600" baseline="0" dirty="0"/>
              </a:p>
              <a:p>
                <a:endParaRPr lang="en-US" sz="1600" baseline="0" dirty="0"/>
              </a:p>
              <a:p>
                <a:endParaRPr lang="en-US" sz="1600" baseline="0" dirty="0"/>
              </a:p>
              <a:p>
                <a:endParaRPr lang="en-US" sz="1600" baseline="0" dirty="0"/>
              </a:p>
              <a:p>
                <a:endParaRPr lang="en-US" sz="1600" baseline="0" dirty="0"/>
              </a:p>
              <a:p>
                <a:endParaRPr lang="en-US" sz="1600" baseline="0" dirty="0"/>
              </a:p>
              <a:p>
                <a:endParaRPr lang="en-US" sz="1600" baseline="0" dirty="0"/>
              </a:p>
              <a:p>
                <a:endParaRPr lang="en-US" sz="1600" baseline="0" dirty="0"/>
              </a:p>
              <a:p>
                <a:endParaRPr lang="en-US" sz="1600" baseline="0" dirty="0"/>
              </a:p>
              <a:p>
                <a:endParaRPr lang="en-US" sz="1600" baseline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1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Now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let’s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apply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inequality.</a:t>
                </a:r>
              </a:p>
              <a:p>
                <a:r>
                  <a:rPr lang="en-US" altLang="zh-CN" sz="1600" baseline="0" dirty="0"/>
                  <a:t>Let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be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It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random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variable.</a:t>
                </a:r>
              </a:p>
              <a:p>
                <a:r>
                  <a:rPr lang="en-US" altLang="zh-CN" sz="1600" dirty="0"/>
                  <a:t>If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repeat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random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sampling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times,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will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such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variables.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</a:t>
                </a:r>
              </a:p>
              <a:p>
                <a:r>
                  <a:rPr lang="en-US" altLang="zh-CN" sz="1600" dirty="0"/>
                  <a:t>This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inequality.</a:t>
                </a:r>
              </a:p>
              <a:p>
                <a:r>
                  <a:rPr lang="en-US" altLang="zh-CN" sz="1600" dirty="0"/>
                  <a:t>I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explained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its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meaning.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 err="1"/>
                  <a:t>righthand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side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contains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v.</a:t>
                </a:r>
              </a:p>
              <a:p>
                <a:r>
                  <a:rPr lang="en-US" altLang="zh-CN" sz="1600" baseline="0" dirty="0"/>
                  <a:t>b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Z.</a:t>
                </a:r>
              </a:p>
              <a:p>
                <a:r>
                  <a:rPr lang="en-US" altLang="zh-CN" sz="1600" baseline="0" dirty="0"/>
                  <a:t>v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variance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Z.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</a:t>
                </a:r>
              </a:p>
              <a:p>
                <a:r>
                  <a:rPr lang="en-US" altLang="zh-CN" sz="1600" dirty="0"/>
                  <a:t>I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shown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and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square.</a:t>
                </a:r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我们现在来用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 不等式。</a:t>
                </a:r>
                <a:endParaRPr lang="en-US" altLang="zh-CN" sz="1600" dirty="0"/>
              </a:p>
              <a:p>
                <a:r>
                  <a:rPr lang="zh-CN" altLang="en-US" sz="1600" dirty="0"/>
                  <a:t>设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  为一个随机变量。</a:t>
                </a:r>
                <a:endParaRPr lang="en-US" altLang="zh-CN" sz="1600" dirty="0"/>
              </a:p>
              <a:p>
                <a:r>
                  <a:rPr lang="zh-CN" altLang="en-US" sz="1600" dirty="0"/>
                  <a:t>如果我们做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次随机抽样，那么就有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个这样的随机样本。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=====================</a:t>
                </a:r>
              </a:p>
              <a:p>
                <a:r>
                  <a:rPr lang="zh-CN" altLang="en-US" sz="1600" dirty="0"/>
                  <a:t>这是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不等式，我之前解释过。</a:t>
                </a:r>
                <a:endParaRPr lang="en-US" altLang="zh-CN" sz="1600" dirty="0"/>
              </a:p>
              <a:p>
                <a:r>
                  <a:rPr lang="zh-CN" altLang="en-US" sz="1600" dirty="0"/>
                  <a:t>不等式右边的指数里有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</a:t>
                </a:r>
                <a:r>
                  <a:rPr lang="zh-CN" altLang="en-US" sz="1600" baseline="0" dirty="0"/>
                  <a:t> 和 </a:t>
                </a:r>
                <a:r>
                  <a:rPr lang="en-US" altLang="zh-CN" sz="1600" baseline="0" dirty="0"/>
                  <a:t>v</a:t>
                </a:r>
                <a:r>
                  <a:rPr lang="zh-CN" altLang="en-US" sz="1600" baseline="0" dirty="0"/>
                  <a:t>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b</a:t>
                </a:r>
                <a:r>
                  <a:rPr lang="zh-CN" altLang="en-US" sz="1600" baseline="0" dirty="0"/>
                  <a:t>是变量绝对值的上界，</a:t>
                </a:r>
                <a:r>
                  <a:rPr lang="en-US" altLang="zh-CN" sz="1600" baseline="0" dirty="0"/>
                  <a:t>v</a:t>
                </a:r>
                <a:r>
                  <a:rPr lang="zh-CN" altLang="en-US" sz="1600" baseline="0" dirty="0"/>
                  <a:t>是方差的上界。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=====================</a:t>
                </a:r>
              </a:p>
              <a:p>
                <a:r>
                  <a:rPr lang="zh-CN" altLang="en-US" sz="1600" dirty="0"/>
                  <a:t>刚才我推导出 </a:t>
                </a:r>
                <a:r>
                  <a:rPr lang="en-US" altLang="zh-CN" sz="1600" dirty="0"/>
                  <a:t>b</a:t>
                </a:r>
                <a:r>
                  <a:rPr lang="zh-CN" altLang="en-US" sz="1600" dirty="0"/>
                  <a:t> 等于 </a:t>
                </a:r>
                <a:r>
                  <a:rPr lang="en-US" altLang="zh-CN" sz="1600" dirty="0"/>
                  <a:t>pi</a:t>
                </a:r>
                <a:r>
                  <a:rPr lang="zh-CN" altLang="en-US" sz="1600" dirty="0"/>
                  <a:t>，方差</a:t>
                </a:r>
                <a:r>
                  <a:rPr lang="en-US" altLang="zh-CN" sz="1600" dirty="0"/>
                  <a:t>v</a:t>
                </a:r>
                <a:r>
                  <a:rPr lang="zh-CN" altLang="en-US" sz="1600" baseline="0" dirty="0"/>
                  <a:t> 最多是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平方。</a:t>
                </a:r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/>
                  <a:t>With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substituted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substituted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pi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squared,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becomes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1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below.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guarantees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/>
                  <a:t>===============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1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show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convergence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Monte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Carlo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algorithm.</a:t>
                </a:r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r>
                  <a:rPr lang="zh-CN" altLang="en-US" sz="1600" baseline="0" dirty="0"/>
                  <a:t>把 </a:t>
                </a:r>
                <a:r>
                  <a:rPr lang="en-US" altLang="zh-CN" sz="1600" baseline="0" dirty="0"/>
                  <a:t>b</a:t>
                </a:r>
                <a:r>
                  <a:rPr lang="zh-CN" altLang="en-US" sz="1600" baseline="0" dirty="0"/>
                  <a:t> 和 </a:t>
                </a:r>
                <a:r>
                  <a:rPr lang="en-US" altLang="zh-CN" sz="1600" baseline="0" dirty="0"/>
                  <a:t>v</a:t>
                </a:r>
                <a:r>
                  <a:rPr lang="zh-CN" altLang="en-US" sz="1600" baseline="0" dirty="0"/>
                  <a:t> 的值都带入 </a:t>
                </a:r>
                <a:r>
                  <a:rPr lang="en-US" altLang="zh-CN" sz="1600" baseline="0" dirty="0"/>
                  <a:t>Bernstein</a:t>
                </a:r>
                <a:r>
                  <a:rPr lang="zh-CN" altLang="en-US" sz="1600" baseline="0" dirty="0"/>
                  <a:t> 不等式，就有了下面的 引理一。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引理保证变量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的均值 不会很大。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===============</a:t>
                </a:r>
              </a:p>
              <a:p>
                <a:r>
                  <a:rPr lang="zh-CN" altLang="en-US" sz="1600" baseline="0" dirty="0"/>
                  <a:t>现在我们 用 引理一 推导 蒙特卡洛算法的收敛率。</a:t>
                </a:r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one</a:t>
            </a:r>
            <a:r>
              <a:rPr lang="zh-CN" altLang="en-US" sz="1600" dirty="0"/>
              <a:t> </a:t>
            </a:r>
            <a:r>
              <a:rPr lang="en-US" altLang="zh-CN" sz="1600" dirty="0"/>
              <a:t>I</a:t>
            </a:r>
            <a:r>
              <a:rPr lang="zh-CN" altLang="en-US" sz="1600" dirty="0"/>
              <a:t> </a:t>
            </a:r>
            <a:r>
              <a:rPr lang="en-US" altLang="zh-CN" sz="1600" dirty="0"/>
              <a:t>am</a:t>
            </a:r>
            <a:r>
              <a:rPr lang="zh-CN" altLang="en-US" sz="1600" dirty="0"/>
              <a:t> </a:t>
            </a:r>
            <a:r>
              <a:rPr lang="en-US" altLang="zh-CN" sz="1600" dirty="0"/>
              <a:t>going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introduce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Bernstein</a:t>
            </a:r>
            <a:r>
              <a:rPr lang="zh-CN" altLang="en-US" sz="1600" dirty="0"/>
              <a:t> </a:t>
            </a:r>
            <a:r>
              <a:rPr lang="en-US" altLang="zh-CN" sz="1600" dirty="0"/>
              <a:t>inequality.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/>
              <a:t>I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will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use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Bernstein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inequality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show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the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convergence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of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the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Monte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Carlo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algorithm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for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estimating</a:t>
            </a:r>
            <a:r>
              <a:rPr lang="zh-CN" altLang="en-US" sz="1600" baseline="0" dirty="0"/>
              <a:t> </a:t>
            </a:r>
            <a:r>
              <a:rPr lang="en-US" altLang="zh-CN" sz="1600" baseline="0" dirty="0"/>
              <a:t>Pi.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我要讲的是</a:t>
            </a:r>
            <a:r>
              <a:rPr lang="en-US" altLang="zh-CN" sz="1600" dirty="0"/>
              <a:t>Bernstein</a:t>
            </a:r>
            <a:r>
              <a:rPr lang="zh-CN" altLang="en-US" sz="1600" dirty="0"/>
              <a:t> </a:t>
            </a:r>
            <a:r>
              <a:rPr lang="en-US" altLang="zh-CN" sz="1600" dirty="0"/>
              <a:t>Inequality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用它可以证明出上节课蒙特卡洛算法的收敛率。</a:t>
            </a: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lemma,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righthand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side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exponential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function.</a:t>
                </a:r>
              </a:p>
              <a:p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upper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probability.</a:t>
                </a:r>
              </a:p>
              <a:p>
                <a:r>
                  <a:rPr lang="en-US" altLang="zh-CN" sz="1600" baseline="0" dirty="0"/>
                  <a:t>====================</a:t>
                </a:r>
              </a:p>
              <a:p>
                <a:r>
                  <a:rPr lang="en-US" altLang="zh-CN" sz="1600" dirty="0"/>
                  <a:t>Denote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exponential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delta.</a:t>
                </a:r>
                <a:endParaRPr lang="en-US" altLang="zh-CN" sz="1600" dirty="0"/>
              </a:p>
              <a:p>
                <a:r>
                  <a:rPr lang="en-US" altLang="zh-CN" sz="1600" dirty="0"/>
                  <a:t>delta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probability.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引理一 中等式右边 是一个指数函数。</a:t>
                </a:r>
                <a:endParaRPr lang="en-US" altLang="zh-CN" sz="1600" dirty="0"/>
              </a:p>
              <a:p>
                <a:r>
                  <a:rPr lang="zh-CN" altLang="en-US" sz="1600" dirty="0"/>
                  <a:t>它是失败概率的上界。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/>
                  <a:t>====================</a:t>
                </a:r>
              </a:p>
              <a:p>
                <a:r>
                  <a:rPr lang="zh-CN" altLang="en-US" sz="1600" dirty="0"/>
                  <a:t>我用 符号 </a:t>
                </a:r>
                <a:r>
                  <a:rPr lang="en-US" altLang="zh-CN" sz="1600" dirty="0"/>
                  <a:t>delta</a:t>
                </a:r>
                <a:r>
                  <a:rPr lang="zh-CN" altLang="en-US" sz="1600" dirty="0"/>
                  <a:t> 表示这个指数函数。</a:t>
                </a:r>
                <a:endParaRPr lang="en-US" altLang="zh-CN" sz="1600" dirty="0"/>
              </a:p>
              <a:p>
                <a:r>
                  <a:rPr lang="zh-CN" altLang="en-US" sz="1600" dirty="0"/>
                  <a:t>我把等式给变换一下，把指数函数中的 </a:t>
                </a:r>
                <a:r>
                  <a:rPr lang="en-US" altLang="zh-CN" sz="1600" dirty="0"/>
                  <a:t>epsilon</a:t>
                </a:r>
                <a:r>
                  <a:rPr lang="zh-CN" altLang="en-US" sz="1600" dirty="0"/>
                  <a:t>提取出来。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引理一 中等式右边 的指数函数 是概率的上界。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我用 符号 </a:t>
                </a:r>
                <a:r>
                  <a:rPr lang="en-US" altLang="zh-CN" sz="1600" dirty="0" smtClean="0"/>
                  <a:t>delta</a:t>
                </a:r>
                <a:r>
                  <a:rPr lang="zh-CN" altLang="en-US" sz="1600" dirty="0" smtClean="0"/>
                  <a:t> 表示这个上界。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我把等式给变换一下，把指数函数中的 </a:t>
                </a:r>
                <a:r>
                  <a:rPr lang="en-US" altLang="zh-CN" sz="1600" dirty="0" smtClean="0"/>
                  <a:t>epsilon</a:t>
                </a:r>
                <a:r>
                  <a:rPr lang="zh-CN" altLang="en-US" sz="1600" dirty="0" smtClean="0"/>
                  <a:t>提取出来。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得到这个等式：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𝜖= </a:t>
                </a:r>
                <a:r>
                  <a:rPr lang="en-US" altLang="zh-CN" sz="1600" i="0">
                    <a:latin typeface="Cambria Math" charset="0"/>
                  </a:rPr>
                  <a:t> 4.7/√𝑛</a:t>
                </a:r>
                <a:r>
                  <a:rPr lang="zh-CN" altLang="en-US" sz="1600" dirty="0" smtClean="0"/>
                  <a:t> 在乘以一个对数。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推导的时候 我假设</a:t>
                </a:r>
                <a:r>
                  <a:rPr lang="en-US" altLang="zh-CN" sz="1600" dirty="0" smtClean="0"/>
                  <a:t>epsilon</a:t>
                </a:r>
                <a:r>
                  <a:rPr lang="zh-CN" altLang="en-US" sz="1600" dirty="0" smtClean="0"/>
                  <a:t> 是介于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到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之间的数。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把 引理一 不等式等式右边换成 </a:t>
                </a:r>
                <a:r>
                  <a:rPr lang="en-US" altLang="zh-CN" sz="1600" dirty="0" smtClean="0"/>
                  <a:t>Delta</a:t>
                </a:r>
                <a:r>
                  <a:rPr lang="zh-CN" altLang="en-US" sz="1600" dirty="0" smtClean="0"/>
                  <a:t>，不等式变成这个。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5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Here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defined: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delta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exponential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function.</a:t>
                </a:r>
              </a:p>
              <a:p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 err="1"/>
                  <a:t>righthand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side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above.</a:t>
                </a:r>
              </a:p>
              <a:p>
                <a:r>
                  <a:rPr lang="en-US" altLang="zh-CN" sz="1600" baseline="0" dirty="0"/>
                  <a:t>-----------------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exponent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contains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epsilon.</a:t>
                </a:r>
              </a:p>
              <a:p>
                <a:r>
                  <a:rPr lang="en-US" altLang="zh-CN" sz="1600" baseline="0" dirty="0"/>
                  <a:t>I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transform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equation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move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left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side.</a:t>
                </a:r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引理一 中等式右边 的指数函数 是概率的上界。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我用 符号 </a:t>
                </a:r>
                <a:r>
                  <a:rPr lang="en-US" altLang="zh-CN" sz="1600" dirty="0" smtClean="0"/>
                  <a:t>delta</a:t>
                </a:r>
                <a:r>
                  <a:rPr lang="zh-CN" altLang="en-US" sz="1600" dirty="0" smtClean="0"/>
                  <a:t> 表示这个上界。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我把等式给变换一下，把指数函数中的 </a:t>
                </a:r>
                <a:r>
                  <a:rPr lang="en-US" altLang="zh-CN" sz="1600" dirty="0" smtClean="0"/>
                  <a:t>epsilon</a:t>
                </a:r>
                <a:r>
                  <a:rPr lang="zh-CN" altLang="en-US" sz="1600" dirty="0" smtClean="0"/>
                  <a:t>提取出来。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得到这个等式：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𝜖= </a:t>
                </a:r>
                <a:r>
                  <a:rPr lang="en-US" altLang="zh-CN" sz="1600" i="0">
                    <a:latin typeface="Cambria Math" charset="0"/>
                  </a:rPr>
                  <a:t> 4.7/√𝑛</a:t>
                </a:r>
                <a:r>
                  <a:rPr lang="zh-CN" altLang="en-US" sz="1600" dirty="0" smtClean="0"/>
                  <a:t> 在乘以一个对数。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推导的时候 我假设</a:t>
                </a:r>
                <a:r>
                  <a:rPr lang="en-US" altLang="zh-CN" sz="1600" dirty="0" smtClean="0"/>
                  <a:t>epsilon</a:t>
                </a:r>
                <a:r>
                  <a:rPr lang="zh-CN" altLang="en-US" sz="1600" dirty="0" smtClean="0"/>
                  <a:t> 是介于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到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之间的数。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把 引理一 不等式等式右边换成 </a:t>
                </a:r>
                <a:r>
                  <a:rPr lang="en-US" altLang="zh-CN" sz="1600" dirty="0" smtClean="0"/>
                  <a:t>Delta</a:t>
                </a:r>
                <a:r>
                  <a:rPr lang="zh-CN" altLang="en-US" sz="1600" dirty="0" smtClean="0"/>
                  <a:t>，不等式变成这个。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get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equation.</a:t>
                </a:r>
              </a:p>
              <a:p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written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delta.</a:t>
                </a:r>
              </a:p>
              <a:p>
                <a:r>
                  <a:rPr lang="en-US" altLang="zh-CN" sz="1600" baseline="0" dirty="0"/>
                  <a:t>Using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equation,</a:t>
                </a:r>
              </a:p>
              <a:p>
                <a:r>
                  <a:rPr lang="en-US" altLang="zh-CN" sz="1600" baseline="0" dirty="0"/>
                  <a:t>====================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replace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1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delta.</a:t>
                </a:r>
              </a:p>
              <a:p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引理一 中等式右边 的指数函数 是概率的上界。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我用 符号 </a:t>
                </a:r>
                <a:r>
                  <a:rPr lang="en-US" altLang="zh-CN" sz="1600" dirty="0" smtClean="0"/>
                  <a:t>delta</a:t>
                </a:r>
                <a:r>
                  <a:rPr lang="zh-CN" altLang="en-US" sz="1600" dirty="0" smtClean="0"/>
                  <a:t> 表示这个上界。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我把等式给变换一下，把指数函数中的 </a:t>
                </a:r>
                <a:r>
                  <a:rPr lang="en-US" altLang="zh-CN" sz="1600" dirty="0" smtClean="0"/>
                  <a:t>epsilon</a:t>
                </a:r>
                <a:r>
                  <a:rPr lang="zh-CN" altLang="en-US" sz="1600" dirty="0" smtClean="0"/>
                  <a:t>提取出来。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得到这个等式：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𝜖= </a:t>
                </a:r>
                <a:r>
                  <a:rPr lang="en-US" altLang="zh-CN" sz="1600" i="0">
                    <a:latin typeface="Cambria Math" charset="0"/>
                  </a:rPr>
                  <a:t> 4.7/√𝑛</a:t>
                </a:r>
                <a:r>
                  <a:rPr lang="zh-CN" altLang="en-US" sz="1600" dirty="0" smtClean="0"/>
                  <a:t> 在乘以一个对数。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推导的时候 我假设</a:t>
                </a:r>
                <a:r>
                  <a:rPr lang="en-US" altLang="zh-CN" sz="1600" dirty="0" smtClean="0"/>
                  <a:t>epsilon</a:t>
                </a:r>
                <a:r>
                  <a:rPr lang="zh-CN" altLang="en-US" sz="1600" dirty="0" smtClean="0"/>
                  <a:t> 是介于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到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之间的数。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把 引理一 不等式等式右边换成 </a:t>
                </a:r>
                <a:r>
                  <a:rPr lang="en-US" altLang="zh-CN" sz="1600" dirty="0" smtClean="0"/>
                  <a:t>Delta</a:t>
                </a:r>
                <a:r>
                  <a:rPr lang="zh-CN" altLang="en-US" sz="1600" dirty="0" smtClean="0"/>
                  <a:t>，不等式变成这个。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way,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1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equivalently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transformed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2.</a:t>
                </a:r>
              </a:p>
              <a:p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2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contains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only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delta;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does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not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contain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epsilon.</a:t>
                </a:r>
              </a:p>
              <a:p>
                <a:r>
                  <a:rPr lang="en-US" altLang="zh-CN" sz="1600" baseline="0" dirty="0"/>
                  <a:t>=========================</a:t>
                </a:r>
              </a:p>
              <a:p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2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looks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complicated.</a:t>
                </a:r>
              </a:p>
              <a:p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not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easy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understand.</a:t>
                </a:r>
              </a:p>
              <a:p>
                <a:r>
                  <a:rPr lang="en-US" altLang="zh-CN" sz="1600" baseline="0" dirty="0"/>
                  <a:t>Let's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write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equivalent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way.</a:t>
                </a:r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引理一 中等式右边 的指数函数 是概率的上界。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我用 符号 </a:t>
                </a:r>
                <a:r>
                  <a:rPr lang="en-US" altLang="zh-CN" sz="1600" dirty="0" smtClean="0"/>
                  <a:t>delta</a:t>
                </a:r>
                <a:r>
                  <a:rPr lang="zh-CN" altLang="en-US" sz="1600" dirty="0" smtClean="0"/>
                  <a:t> 表示这个上界。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我把等式给变换一下，把指数函数中的 </a:t>
                </a:r>
                <a:r>
                  <a:rPr lang="en-US" altLang="zh-CN" sz="1600" dirty="0" smtClean="0"/>
                  <a:t>epsilon</a:t>
                </a:r>
                <a:r>
                  <a:rPr lang="zh-CN" altLang="en-US" sz="1600" dirty="0" smtClean="0"/>
                  <a:t>提取出来。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得到这个等式：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𝜖= </a:t>
                </a:r>
                <a:r>
                  <a:rPr lang="en-US" altLang="zh-CN" sz="1600" i="0">
                    <a:latin typeface="Cambria Math" charset="0"/>
                  </a:rPr>
                  <a:t> 4.7/√𝑛</a:t>
                </a:r>
                <a:r>
                  <a:rPr lang="zh-CN" altLang="en-US" sz="1600" dirty="0" smtClean="0"/>
                  <a:t> 在乘以一个对数。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推导的时候 我假设</a:t>
                </a:r>
                <a:r>
                  <a:rPr lang="en-US" altLang="zh-CN" sz="1600" dirty="0" smtClean="0"/>
                  <a:t>epsilon</a:t>
                </a:r>
                <a:r>
                  <a:rPr lang="zh-CN" altLang="en-US" sz="1600" dirty="0" smtClean="0"/>
                  <a:t> 是介于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到</a:t>
                </a:r>
                <a:r>
                  <a:rPr lang="en-US" altLang="zh-CN" sz="1600" dirty="0" smtClean="0"/>
                  <a:t>1</a:t>
                </a:r>
                <a:r>
                  <a:rPr lang="zh-CN" altLang="en-US" sz="1600" dirty="0" smtClean="0"/>
                  <a:t>之间的数。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</a:t>
                </a:r>
              </a:p>
              <a:p>
                <a:r>
                  <a:rPr lang="zh-CN" altLang="en-US" sz="1600" dirty="0" smtClean="0"/>
                  <a:t>把 引理一 不等式等式右边换成 </a:t>
                </a:r>
                <a:r>
                  <a:rPr lang="en-US" altLang="zh-CN" sz="1600" dirty="0" smtClean="0"/>
                  <a:t>Delta</a:t>
                </a:r>
                <a:r>
                  <a:rPr lang="zh-CN" altLang="en-US" sz="1600" dirty="0" smtClean="0"/>
                  <a:t>，不等式变成这个。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I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write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Lemma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2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way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make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easier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understand.</a:t>
                </a:r>
              </a:p>
              <a:p>
                <a:r>
                  <a:rPr lang="en-US" altLang="zh-CN" sz="1600" dirty="0"/>
                  <a:t>==========================</a:t>
                </a:r>
              </a:p>
              <a:p>
                <a:r>
                  <a:rPr lang="en-US" altLang="zh-CN" sz="1600" dirty="0"/>
                  <a:t>This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inequality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means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==========================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term.</a:t>
                </a:r>
              </a:p>
              <a:p>
                <a:r>
                  <a:rPr lang="en-US" altLang="zh-CN" sz="1600" dirty="0"/>
                  <a:t>----------------------------------------------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Because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randomness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sometimes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==========================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delta.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holds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with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least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1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minus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delta.</a:t>
                </a:r>
                <a:endParaRPr lang="en-US" sz="1600" dirty="0"/>
              </a:p>
              <a:p>
                <a:r>
                  <a:rPr lang="en-US" altLang="zh-CN" sz="1600" dirty="0"/>
                  <a:t>----------------------------------------------</a:t>
                </a:r>
              </a:p>
              <a:p>
                <a:r>
                  <a:rPr lang="en-US" altLang="zh-CN" sz="1600" dirty="0"/>
                  <a:t>Next,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let’s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use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Lemma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show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convergence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Monte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Carlo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algorithm.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最后我要拿 引理二 来推导出蒙特卡洛算法的收敛率。</a:t>
                </a:r>
                <a:endParaRPr lang="en-US" altLang="zh-CN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1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defined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variables,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and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==========================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defined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as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charset="0"/>
                      </a:rPr>
                      <m:t>−</m:t>
                    </m:r>
                    <m:r>
                      <a:rPr lang="en-US" altLang="zh-CN" sz="1600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Recall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that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baseline="0" dirty="0"/>
                  <a:t>estimate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based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only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one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random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sample.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b="0" i="0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16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charset="0"/>
                      </a:rPr>
                      <m:t>−</m:t>
                    </m:r>
                    <m:r>
                      <a:rPr lang="en-US" altLang="zh-CN" sz="1600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error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approximation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==========================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average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outcome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Monte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Carlo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estimation.</a:t>
                </a:r>
              </a:p>
              <a:p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big,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should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very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close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4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Using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definition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/>
                  <a:t>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obtain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equation.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equal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average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minus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By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definition,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average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equal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/>
                  <a:t>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5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therefore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obtain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righthand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side,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conclude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3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proved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equal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Now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explain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what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inequality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is.</a:t>
                </a:r>
              </a:p>
              <a:p>
                <a:r>
                  <a:rPr lang="en-US" altLang="zh-CN" sz="1600" dirty="0"/>
                  <a:t>Let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be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independent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zero-mean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variables.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don’t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need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know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distributions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variables.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just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need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know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independent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have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</a:t>
                </a:r>
              </a:p>
              <a:p>
                <a:r>
                  <a:rPr lang="en-US" altLang="zh-CN" sz="1600" dirty="0"/>
                  <a:t>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addition,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random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variables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must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bounded.</a:t>
                </a:r>
              </a:p>
              <a:p>
                <a:r>
                  <a:rPr lang="en-US" altLang="zh-CN" sz="1600" baseline="0" dirty="0"/>
                  <a:t>Let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upper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their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</a:t>
                </a:r>
              </a:p>
              <a:p>
                <a:r>
                  <a:rPr lang="en-US" altLang="zh-CN" sz="1600" dirty="0"/>
                  <a:t>Their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variance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must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bounded,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too.</a:t>
                </a:r>
              </a:p>
              <a:p>
                <a:r>
                  <a:rPr lang="en-US" altLang="zh-CN" sz="1600" baseline="0" dirty="0"/>
                  <a:t>Variance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expectation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square.</a:t>
                </a:r>
              </a:p>
              <a:p>
                <a:r>
                  <a:rPr lang="en-US" altLang="zh-CN" sz="1600" baseline="0" dirty="0"/>
                  <a:t>Let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upper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bound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their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variance.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下面我解释什么是 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不等式 。</a:t>
                </a:r>
                <a:endParaRPr lang="en-US" altLang="zh-CN" sz="1600" dirty="0"/>
              </a:p>
              <a:p>
                <a:r>
                  <a:rPr lang="zh-CN" altLang="en-US" sz="16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为独立的、且期望等于零的随机变量。</a:t>
                </a:r>
                <a:endParaRPr lang="en-US" altLang="zh-CN" sz="1600" dirty="0"/>
              </a:p>
              <a:p>
                <a:r>
                  <a:rPr lang="zh-CN" altLang="en-US" sz="1600" dirty="0"/>
                  <a:t>不用管他们的概率分布；任何均值为零的概率分布都可以。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</a:t>
                </a:r>
              </a:p>
              <a:p>
                <a:r>
                  <a:rPr lang="zh-CN" altLang="en-US" sz="1600" dirty="0"/>
                  <a:t>这些随机变量 都是有界的； 他们的绝对值都小于 </a:t>
                </a:r>
                <a:r>
                  <a:rPr lang="en-US" altLang="zh-CN" sz="1600" dirty="0"/>
                  <a:t>b</a:t>
                </a:r>
                <a:r>
                  <a:rPr lang="zh-CN" altLang="en-US" sz="1600" dirty="0"/>
                  <a:t> 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</a:t>
                </a:r>
              </a:p>
              <a:p>
                <a:r>
                  <a:rPr lang="zh-CN" altLang="en-US" sz="1600" dirty="0"/>
                  <a:t>他们的方差 也是有界的。</a:t>
                </a:r>
                <a:endParaRPr lang="en-US" altLang="zh-CN" sz="1600" dirty="0"/>
              </a:p>
              <a:p>
                <a:r>
                  <a:rPr lang="zh-CN" altLang="en-US" sz="1600" dirty="0"/>
                  <a:t>方差是随机变量 </a:t>
                </a:r>
                <a:r>
                  <a:rPr lang="en-US" altLang="zh-CN" sz="1600" dirty="0"/>
                  <a:t>Z</a:t>
                </a:r>
                <a:r>
                  <a:rPr lang="zh-CN" altLang="en-US" sz="1600" baseline="0" dirty="0"/>
                  <a:t> 的平方。</a:t>
                </a:r>
                <a:endParaRPr lang="en-US" altLang="zh-CN" sz="1600" dirty="0"/>
              </a:p>
              <a:p>
                <a:r>
                  <a:rPr lang="zh-CN" altLang="en-US" sz="1600" dirty="0"/>
                  <a:t>方差全都小于 </a:t>
                </a:r>
                <a:r>
                  <a:rPr lang="en-US" altLang="zh-CN" sz="1600" dirty="0"/>
                  <a:t>v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8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Finally,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obtain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our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main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theorem.</a:t>
                </a:r>
              </a:p>
              <a:p>
                <a:r>
                  <a:rPr lang="en-US" altLang="zh-CN" sz="1600" baseline="0" dirty="0"/>
                  <a:t>======================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 err="1"/>
                  <a:t>lefthand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side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baseline="0" dirty="0"/>
                  <a:t>.</a:t>
                </a:r>
                <a:endParaRPr lang="en-US" altLang="zh-CN" sz="1600" dirty="0"/>
              </a:p>
              <a:p>
                <a:r>
                  <a:rPr lang="en-US" altLang="zh-CN" sz="1600" dirty="0"/>
                  <a:t>Recall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that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outcome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Monte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Carlo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approximation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based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samples.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use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approximate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So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error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Monte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Carlo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approximation.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wish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error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small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possible.</a:t>
                </a:r>
                <a:endParaRPr lang="en-US" altLang="zh-CN" sz="1600" dirty="0"/>
              </a:p>
              <a:p>
                <a:r>
                  <a:rPr lang="en-US" altLang="zh-CN" sz="1600" baseline="0" dirty="0"/>
                  <a:t>======================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theorem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shows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error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bounded.</a:t>
                </a:r>
              </a:p>
              <a:p>
                <a:r>
                  <a:rPr lang="en-US" altLang="zh-CN" sz="1600" dirty="0"/>
                  <a:t>Look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underlined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term.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error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decays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grows.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convergence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one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over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square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root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n.</a:t>
                </a:r>
              </a:p>
              <a:p>
                <a:r>
                  <a:rPr lang="en-US" altLang="zh-CN" sz="1600" dirty="0"/>
                  <a:t>It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means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grow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100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times,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error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will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10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times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smaller</a:t>
                </a:r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If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grow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million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times,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error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will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get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1000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times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smaller.</a:t>
                </a:r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9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这节课就讲到这里，感谢大家观看。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Under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aforementioned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conditions,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inequality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holds.</a:t>
                </a:r>
              </a:p>
              <a:p>
                <a:r>
                  <a:rPr lang="en-US" altLang="zh-CN" sz="1600" dirty="0"/>
                  <a:t>Thi</a:t>
                </a:r>
                <a:r>
                  <a:rPr lang="en-US" altLang="zh-CN" sz="1600" baseline="0" dirty="0"/>
                  <a:t>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knowns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inequality.</a:t>
                </a:r>
              </a:p>
              <a:p>
                <a:r>
                  <a:rPr lang="en-US" altLang="zh-CN" sz="1600" baseline="0" dirty="0"/>
                  <a:t>Let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explain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meaning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inequality.</a:t>
                </a:r>
              </a:p>
              <a:p>
                <a:r>
                  <a:rPr lang="en-US" altLang="zh-CN" sz="1600" baseline="0" dirty="0"/>
                  <a:t>--------------------</a:t>
                </a:r>
              </a:p>
              <a:p>
                <a:r>
                  <a:rPr lang="en-US" altLang="zh-CN" sz="1600" baseline="0" dirty="0"/>
                  <a:t>Suppose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male’s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height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70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inches.</a:t>
                </a:r>
              </a:p>
              <a:p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choose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street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measure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height,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may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get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number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quite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different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from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70.</a:t>
                </a:r>
              </a:p>
              <a:p>
                <a:r>
                  <a:rPr lang="en-US" altLang="zh-CN" sz="1600" baseline="0" dirty="0"/>
                  <a:t>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may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short;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may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very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tall.</a:t>
                </a:r>
              </a:p>
              <a:p>
                <a:r>
                  <a:rPr lang="en-US" altLang="zh-CN" sz="1600" dirty="0"/>
                  <a:t>But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you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randomly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find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10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males,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measure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their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heights,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take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outcome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not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from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70.</a:t>
                </a:r>
              </a:p>
              <a:p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find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100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men,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their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height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very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70.</a:t>
                </a:r>
                <a:endParaRPr lang="en-US" altLang="zh-CN" sz="1600" dirty="0"/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more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samples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have,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expectation.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--------------------</a:t>
                </a:r>
              </a:p>
              <a:p>
                <a:r>
                  <a:rPr lang="en-US" altLang="zh-CN" sz="1600" dirty="0"/>
                  <a:t>That’s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basically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what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inequality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tells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us.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random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variables,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/>
                  <a:t>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have</a:t>
                </a:r>
                <a:r>
                  <a:rPr lang="zh-CN" altLang="en-US" sz="1600" dirty="0"/>
                  <a:t> </a:t>
                </a:r>
                <a:r>
                  <a:rPr lang="en-US" altLang="zh-CN" sz="1600" baseline="0" dirty="0"/>
                  <a:t>zero-mean.</a:t>
                </a:r>
              </a:p>
              <a:p>
                <a:r>
                  <a:rPr lang="en-US" altLang="zh-CN" sz="1600" dirty="0"/>
                  <a:t>If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you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observe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only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one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can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quite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different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from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0.</a:t>
                </a:r>
              </a:p>
              <a:p>
                <a:r>
                  <a:rPr lang="en-US" altLang="zh-CN" sz="1600" baseline="0" dirty="0"/>
                  <a:t>However,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take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sample,</a:t>
                </a:r>
                <a:r>
                  <a:rPr lang="zh-CN" altLang="en-US" sz="16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/>
                  <a:t>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their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0.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bigger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closer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approaches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zero.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只要变量满足上述条件，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不等式就成立。</a:t>
                </a:r>
                <a:endParaRPr lang="en-US" altLang="zh-CN" sz="1600" dirty="0"/>
              </a:p>
              <a:p>
                <a:r>
                  <a:rPr lang="zh-CN" altLang="en-US" sz="1600" dirty="0"/>
                  <a:t>这就是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不等式。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我来解释一下不等式的直观含义。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--------------------</a:t>
                </a:r>
              </a:p>
              <a:p>
                <a:r>
                  <a:rPr lang="zh-CN" altLang="en-US" sz="1600" dirty="0"/>
                  <a:t>举个例子。</a:t>
                </a:r>
                <a:endParaRPr lang="en-US" altLang="zh-CN" sz="1600" dirty="0"/>
              </a:p>
              <a:p>
                <a:r>
                  <a:rPr lang="zh-CN" altLang="en-US" sz="1600" dirty="0"/>
                  <a:t>男性平均身高是一米七。</a:t>
                </a:r>
                <a:endParaRPr lang="en-US" altLang="zh-CN" sz="1600" dirty="0"/>
              </a:p>
              <a:p>
                <a:r>
                  <a:rPr lang="zh-CN" altLang="en-US" sz="1600" dirty="0"/>
                  <a:t>你在路上随便找一个男的，他的身高可能很高，可能很矮，离一米七差的挺远。</a:t>
                </a:r>
                <a:endParaRPr lang="en-US" altLang="zh-CN" sz="1600" dirty="0"/>
              </a:p>
              <a:p>
                <a:r>
                  <a:rPr lang="zh-CN" altLang="en-US" sz="1600" dirty="0"/>
                  <a:t>如果你随机找</a:t>
                </a:r>
                <a:r>
                  <a:rPr lang="en-US" altLang="zh-CN" sz="1600" dirty="0"/>
                  <a:t>10</a:t>
                </a:r>
                <a:r>
                  <a:rPr lang="zh-CN" altLang="en-US" sz="1600" dirty="0"/>
                  <a:t>个男性，观测他们的平均身高，那么结果</a:t>
                </a:r>
                <a:r>
                  <a:rPr lang="zh-CN" altLang="en-US" sz="1600" baseline="0" dirty="0"/>
                  <a:t> 不会离一米七太远。</a:t>
                </a:r>
                <a:endParaRPr lang="en-US" altLang="zh-CN" sz="1600" dirty="0"/>
              </a:p>
              <a:p>
                <a:r>
                  <a:rPr lang="zh-CN" altLang="en-US" sz="1600" dirty="0"/>
                  <a:t>假如你随机找 </a:t>
                </a:r>
                <a:r>
                  <a:rPr lang="en-US" altLang="zh-CN" sz="1600" dirty="0"/>
                  <a:t>1000</a:t>
                </a:r>
                <a:r>
                  <a:rPr lang="zh-CN" altLang="en-US" sz="1600" baseline="0" dirty="0"/>
                  <a:t> 个男性，观测他们的平均身高，你会发现观测值 非常接近 一米七。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样本越多，观测到的均值越接近期望。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 不等式就是这个意思。</a:t>
                </a:r>
                <a:endParaRPr lang="en-US" altLang="zh-CN" sz="1600" dirty="0"/>
              </a:p>
              <a:p>
                <a:r>
                  <a:rPr lang="zh-CN" altLang="en-US" sz="1600" dirty="0"/>
                  <a:t>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sz="16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 的期望都是 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如果你只观测一个变量，那么它可能离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 很远。</a:t>
                </a:r>
                <a:endParaRPr lang="en-US" altLang="zh-CN" sz="1600" dirty="0"/>
              </a:p>
              <a:p>
                <a:r>
                  <a:rPr lang="zh-CN" altLang="en-US" sz="1600" dirty="0"/>
                  <a:t>如果你把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个变量做平均，那么观测到的均值会很接近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n</a:t>
                </a:r>
                <a:r>
                  <a:rPr lang="zh-CN" altLang="en-US" sz="1600" dirty="0"/>
                  <a:t> 越大，平均值越接近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</a:t>
                </a:r>
                <a:r>
                  <a:rPr lang="zh-CN" altLang="en-US" sz="1600" baseline="0" dirty="0"/>
                  <a:t>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Look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part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inequality.</a:t>
                </a:r>
              </a:p>
              <a:p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--------------------</a:t>
                </a:r>
              </a:p>
              <a:p>
                <a:r>
                  <a:rPr lang="en-US" altLang="zh-CN" sz="1600" dirty="0"/>
                  <a:t>All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variables,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/>
                  <a:t>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zero-mean.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dirty="0"/>
                  <a:t>average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should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zero.</a:t>
                </a:r>
              </a:p>
              <a:p>
                <a:r>
                  <a:rPr lang="en-US" altLang="zh-CN" sz="1600" baseline="0" dirty="0"/>
                  <a:t>Let’s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consider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average.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should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small.</a:t>
                </a:r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我们来仔细看一下不等式。</a:t>
                </a:r>
                <a:endParaRPr lang="en-US" altLang="zh-CN" sz="1600" dirty="0"/>
              </a:p>
              <a:p>
                <a:r>
                  <a:rPr lang="zh-CN" altLang="en-US" sz="1600" dirty="0"/>
                  <a:t>先看一下 绝对值里面的部分。</a:t>
                </a:r>
                <a:endParaRPr lang="en-US" altLang="zh-CN" sz="1600" dirty="0"/>
              </a:p>
              <a:p>
                <a:r>
                  <a:rPr lang="zh-CN" altLang="en-US" sz="1600" dirty="0"/>
                  <a:t>这是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 变量的均值。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每一个变量 </a:t>
                </a:r>
                <a:r>
                  <a:rPr lang="en-US" altLang="zh-CN" sz="1600" dirty="0"/>
                  <a:t>Z</a:t>
                </a:r>
                <a:r>
                  <a:rPr lang="zh-CN" altLang="en-US" sz="1600" dirty="0"/>
                  <a:t> 的期望都是 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 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把这些变量取平均，结果会接近 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 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我们来研究均值的绝对值。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这个绝对值不会太大。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consider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event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absolute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value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greater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epsilon.</a:t>
                </a:r>
              </a:p>
              <a:p>
                <a:r>
                  <a:rPr lang="en-US" altLang="zh-CN" sz="1600" baseline="0" dirty="0"/>
                  <a:t>This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event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should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not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often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happen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because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zero.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don’t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want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event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happen.</a:t>
                </a:r>
              </a:p>
              <a:p>
                <a:endParaRPr lang="en-US" altLang="zh-CN" sz="1600" baseline="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绝对值超过 </a:t>
                </a:r>
                <a:r>
                  <a:rPr lang="en-US" altLang="zh-CN" sz="1600" dirty="0"/>
                  <a:t>epsilon</a:t>
                </a:r>
                <a:r>
                  <a:rPr lang="zh-CN" altLang="en-US" sz="1600" dirty="0"/>
                  <a:t> 是一个小概率事件。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我们不希望这个小概率事件发生。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34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lefthand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side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event.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call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probability.</a:t>
                </a:r>
              </a:p>
              <a:p>
                <a:r>
                  <a:rPr lang="en-US" altLang="zh-CN" sz="1600" baseline="0" dirty="0"/>
                  <a:t>----------------</a:t>
                </a:r>
              </a:p>
              <a:p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hope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Z’s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zero.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event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average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away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from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margin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epsilon.</a:t>
                </a:r>
              </a:p>
              <a:p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why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think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probability.</a:t>
                </a:r>
                <a:endParaRPr lang="en-US" altLang="zh-CN" sz="1600" dirty="0"/>
              </a:p>
              <a:p>
                <a:r>
                  <a:rPr lang="en-US" altLang="zh-CN" sz="160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guarantees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event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happens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with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low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=========================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righthand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side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exponential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=========================</a:t>
                </a:r>
              </a:p>
              <a:p>
                <a:r>
                  <a:rPr lang="en-US" altLang="zh-CN" sz="1600" baseline="0" dirty="0"/>
                  <a:t>Here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negative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sign.</a:t>
                </a:r>
              </a:p>
              <a:p>
                <a:r>
                  <a:rPr lang="en-US" altLang="zh-CN" sz="1600" baseline="0" dirty="0"/>
                  <a:t>So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exponential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function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decays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very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rapidly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grows.</a:t>
                </a:r>
              </a:p>
              <a:p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big,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must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very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small.</a:t>
                </a:r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左边这一项 是小概率事件 的概率，也就是失败的概率。</a:t>
                </a:r>
                <a:endParaRPr lang="en-US" altLang="zh-CN" sz="1600" dirty="0"/>
              </a:p>
              <a:p>
                <a:r>
                  <a:rPr lang="zh-CN" altLang="en-US" sz="1600" dirty="0"/>
                  <a:t>这种事件会发生，但是发生的概率不大。</a:t>
                </a:r>
                <a:endParaRPr lang="en-US" altLang="zh-CN" sz="1600" dirty="0"/>
              </a:p>
              <a:p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 不等式 保证了这个概率会小于 右边的值。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=========================</a:t>
                </a:r>
              </a:p>
              <a:p>
                <a:r>
                  <a:rPr lang="zh-CN" altLang="en-US" sz="1600" dirty="0"/>
                  <a:t>右边是一个指数函数。</a:t>
                </a:r>
                <a:endParaRPr lang="en-US" altLang="zh-CN" sz="1600" dirty="0"/>
              </a:p>
              <a:p>
                <a:r>
                  <a:rPr lang="zh-CN" altLang="en-US" sz="1600" dirty="0"/>
                  <a:t>它会随着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 的增大而减小，而且是指数衰减。</a:t>
                </a:r>
                <a:endParaRPr lang="en-US" altLang="zh-CN" sz="1600" dirty="0"/>
              </a:p>
              <a:p>
                <a:r>
                  <a:rPr lang="zh-CN" altLang="en-US" sz="1600" dirty="0"/>
                  <a:t>所以当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很大的时候，左边的概率一定会非常小。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I’d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like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explain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once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again.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x-axis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variables.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also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variable;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its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expectation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0.</a:t>
                </a:r>
              </a:p>
              <a:p>
                <a:r>
                  <a:rPr lang="en-US" altLang="zh-CN" sz="1600" baseline="0" dirty="0"/>
                  <a:t>---------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red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curve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its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density.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density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big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around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0.</a:t>
                </a:r>
              </a:p>
              <a:p>
                <a:r>
                  <a:rPr lang="en-US" altLang="zh-CN" sz="1600" baseline="0" dirty="0"/>
                  <a:t>Away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from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density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small.</a:t>
                </a:r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我再解释一下 </a:t>
                </a:r>
                <a:r>
                  <a:rPr lang="en-US" altLang="zh-CN" sz="1600" dirty="0"/>
                  <a:t>Bernstein</a:t>
                </a:r>
                <a:r>
                  <a:rPr lang="zh-CN" altLang="en-US" sz="1600" dirty="0"/>
                  <a:t>不等式的含义。</a:t>
                </a:r>
                <a:endParaRPr lang="en-US" altLang="zh-CN" sz="1600" dirty="0"/>
              </a:p>
              <a:p>
                <a:r>
                  <a:rPr lang="zh-CN" altLang="en-US" sz="1600" dirty="0"/>
                  <a:t>横轴是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个随机变量的均值。</a:t>
                </a:r>
                <a:endParaRPr lang="en-US" altLang="zh-CN" sz="1600" dirty="0"/>
              </a:p>
              <a:p>
                <a:r>
                  <a:rPr lang="zh-CN" altLang="en-US" sz="1600" dirty="0"/>
                  <a:t>这个均值本身也是个随机变量，它的期望等于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 。</a:t>
                </a:r>
                <a:endParaRPr lang="en-US" altLang="zh-CN" sz="1600" dirty="0"/>
              </a:p>
              <a:p>
                <a:r>
                  <a:rPr lang="en-US" altLang="zh-CN" sz="1600" dirty="0"/>
                  <a:t>---------</a:t>
                </a:r>
              </a:p>
              <a:p>
                <a:r>
                  <a:rPr lang="zh-CN" altLang="en-US" sz="1600" dirty="0"/>
                  <a:t>红色的曲线是它的概率密度。</a:t>
                </a:r>
                <a:endParaRPr lang="en-US" altLang="zh-CN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/>
                  <a:t>在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附近的概率很大，远离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的概率较小。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6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/>
                  <a:t>I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marked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epsilon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and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negative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epsilon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x-axis.</a:t>
                </a:r>
              </a:p>
              <a:p>
                <a:r>
                  <a:rPr lang="en-US" altLang="zh-CN" sz="1600" dirty="0"/>
                  <a:t>Epsilon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arbitrary.</a:t>
                </a:r>
              </a:p>
              <a:p>
                <a:r>
                  <a:rPr lang="en-US" altLang="zh-CN" sz="1600" baseline="0" dirty="0"/>
                  <a:t>It’s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up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/>
                  <a:t>====================</a:t>
                </a:r>
              </a:p>
              <a:p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grey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regions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represent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probability.</a:t>
                </a:r>
              </a:p>
              <a:p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least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away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from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0.</a:t>
                </a:r>
              </a:p>
              <a:p>
                <a:r>
                  <a:rPr lang="en-US" altLang="zh-CN" sz="1600" baseline="0" dirty="0"/>
                  <a:t>------------------</a:t>
                </a:r>
              </a:p>
              <a:p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dependents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epsilon.</a:t>
                </a:r>
              </a:p>
              <a:p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set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small,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big.</a:t>
                </a:r>
              </a:p>
              <a:p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say,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require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very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close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zero,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often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happen.</a:t>
                </a:r>
                <a:endParaRPr lang="en-US" altLang="zh-CN" sz="1600" dirty="0"/>
              </a:p>
              <a:p>
                <a:r>
                  <a:rPr lang="en-US" altLang="zh-CN" sz="1600" dirty="0"/>
                  <a:t>Otherwise,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set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big,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small.</a:t>
                </a:r>
              </a:p>
              <a:p>
                <a:r>
                  <a:rPr lang="en-US" altLang="zh-CN" sz="1600" baseline="0" dirty="0"/>
                  <a:t>It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you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willing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tolerate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a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big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mean,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hardly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happen.</a:t>
                </a:r>
              </a:p>
              <a:p>
                <a:r>
                  <a:rPr lang="en-US" altLang="zh-CN" sz="1600" baseline="0" dirty="0"/>
                  <a:t>------------------</a:t>
                </a:r>
              </a:p>
              <a:p>
                <a:r>
                  <a:rPr lang="en-US" altLang="zh-CN" sz="1600" baseline="0" dirty="0"/>
                  <a:t>Bernstein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inequality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guarantees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that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cannot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too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big.</a:t>
                </a:r>
              </a:p>
              <a:p>
                <a:r>
                  <a:rPr lang="en-US" altLang="zh-CN" sz="1600" baseline="0" dirty="0"/>
                  <a:t>Furthermore,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number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of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random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variables,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n,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big,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then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the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failure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probability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is</a:t>
                </a:r>
                <a:r>
                  <a:rPr lang="zh-CN" altLang="en-US" sz="1600" baseline="0" dirty="0"/>
                  <a:t> </a:t>
                </a:r>
                <a:r>
                  <a:rPr lang="en-US" altLang="zh-CN" sz="1600" baseline="0" dirty="0"/>
                  <a:t>small.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zh-CN" altLang="en-US" sz="1600" dirty="0"/>
                  <a:t>在横轴上标出 </a:t>
                </a:r>
                <a:r>
                  <a:rPr lang="en-US" altLang="zh-CN" sz="1600" dirty="0"/>
                  <a:t>epsilon</a:t>
                </a:r>
                <a:r>
                  <a:rPr lang="zh-CN" altLang="en-US" sz="1600" dirty="0"/>
                  <a:t> 和 负</a:t>
                </a:r>
                <a:r>
                  <a:rPr lang="en-US" altLang="zh-CN" sz="1600" dirty="0"/>
                  <a:t>epsilon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en-US" altLang="zh-CN" sz="1600" dirty="0"/>
                  <a:t>====================</a:t>
                </a:r>
              </a:p>
              <a:p>
                <a:r>
                  <a:rPr lang="zh-CN" altLang="en-US" sz="1600" dirty="0"/>
                  <a:t>阴影部分是</a:t>
                </a:r>
                <a:r>
                  <a:rPr lang="zh-CN" altLang="en-US" sz="1600" baseline="0" dirty="0"/>
                  <a:t> 绝对值大于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的概率，也就是失败的概率。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------------------</a:t>
                </a:r>
              </a:p>
              <a:p>
                <a:r>
                  <a:rPr lang="zh-CN" altLang="en-US" sz="1600" baseline="0" dirty="0"/>
                  <a:t>失败的概率取决于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的大小。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如果你把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设置得很小，那么失败概率就会很大。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也就是说，如果你要求均值非常接近零，那么失败的概率就会比较大。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如果你把 </a:t>
                </a:r>
                <a:r>
                  <a:rPr lang="en-US" altLang="zh-CN" sz="1600" baseline="0" dirty="0"/>
                  <a:t>epsilon</a:t>
                </a:r>
                <a:r>
                  <a:rPr lang="zh-CN" altLang="en-US" sz="1600" baseline="0" dirty="0"/>
                  <a:t> 设置得比较大，那么失败概率就会很小。</a:t>
                </a:r>
                <a:endParaRPr lang="en-US" altLang="zh-CN" sz="1600" baseline="0" dirty="0"/>
              </a:p>
              <a:p>
                <a:r>
                  <a:rPr lang="zh-CN" altLang="en-US" sz="1600" baseline="0" dirty="0"/>
                  <a:t>换句话说，如果你能容忍均值离 </a:t>
                </a:r>
                <a:r>
                  <a:rPr lang="en-US" altLang="zh-CN" sz="1600" baseline="0" dirty="0"/>
                  <a:t>0</a:t>
                </a:r>
                <a:r>
                  <a:rPr lang="zh-CN" altLang="en-US" sz="1600" baseline="0" dirty="0"/>
                  <a:t> 比较远，那么就不太可能会失败。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------------------</a:t>
                </a:r>
              </a:p>
              <a:p>
                <a:r>
                  <a:rPr lang="en-US" altLang="zh-CN" sz="1600" baseline="0" dirty="0"/>
                  <a:t>Bernstein</a:t>
                </a:r>
                <a:r>
                  <a:rPr lang="zh-CN" altLang="en-US" sz="1600" baseline="0" dirty="0"/>
                  <a:t>不等式 保证了这个概率不会很大。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是随机变量 </a:t>
                </a:r>
                <a:r>
                  <a:rPr lang="en-US" altLang="zh-CN" sz="1600" baseline="0" dirty="0"/>
                  <a:t>Z</a:t>
                </a:r>
                <a:r>
                  <a:rPr lang="zh-CN" altLang="en-US" sz="1600" baseline="0" dirty="0"/>
                  <a:t> 的数量。</a:t>
                </a:r>
                <a:endParaRPr lang="en-US" altLang="zh-CN" sz="1600" baseline="0" dirty="0"/>
              </a:p>
              <a:p>
                <a:r>
                  <a:rPr lang="en-US" altLang="zh-CN" sz="1600" baseline="0" dirty="0"/>
                  <a:t>n</a:t>
                </a:r>
                <a:r>
                  <a:rPr lang="zh-CN" altLang="en-US" sz="1600" baseline="0" dirty="0"/>
                  <a:t> 越大，失败的概率越小。</a:t>
                </a:r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  <a:p>
                <a:endParaRPr lang="en-US" altLang="zh-CN" sz="1600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我们来看一个</a:t>
                </a:r>
                <a:r>
                  <a:rPr lang="zh-CN" altLang="en-US" sz="1600" baseline="0" dirty="0" smtClean="0"/>
                  <a:t> 二元函数 </a:t>
                </a:r>
                <a:r>
                  <a:rPr lang="zh-CN" altLang="en-US" sz="1600" dirty="0" smtClean="0"/>
                  <a:t>的例子。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这是从另一个角度来解释 蒙特卡洛近似</a:t>
                </a:r>
                <a:r>
                  <a:rPr lang="en-US" altLang="zh-CN" sz="1600" dirty="0" smtClean="0"/>
                  <a:t>pi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函数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有两个变量：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y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如果点</a:t>
                </a:r>
                <a:r>
                  <a:rPr lang="en-US" altLang="zh-CN" sz="1600" dirty="0" smtClean="0"/>
                  <a:t>(x,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y)</a:t>
                </a:r>
                <a:r>
                  <a:rPr lang="zh-CN" altLang="en-US" sz="1600" dirty="0" smtClean="0"/>
                  <a:t>在这个圆里，那么函数值</a:t>
                </a:r>
                <a:r>
                  <a:rPr lang="en-US" altLang="zh-CN" sz="1600" dirty="0" smtClean="0"/>
                  <a:t>f</a:t>
                </a:r>
                <a:r>
                  <a:rPr lang="zh-CN" altLang="en-US" sz="1600" dirty="0" smtClean="0"/>
                  <a:t>就是</a:t>
                </a:r>
                <a:r>
                  <a:rPr lang="en-US" altLang="zh-CN" sz="1600" dirty="0" smtClean="0"/>
                  <a:t>1.</a:t>
                </a:r>
              </a:p>
              <a:p>
                <a:r>
                  <a:rPr lang="zh-CN" altLang="en-US" sz="1600" dirty="0" smtClean="0"/>
                  <a:t>如果点在圆外面，那么函数值就是</a:t>
                </a:r>
                <a:r>
                  <a:rPr lang="en-US" altLang="zh-CN" sz="1600" dirty="0" smtClean="0"/>
                  <a:t>0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思考一下，函数 </a:t>
                </a:r>
                <a:r>
                  <a:rPr lang="en-US" altLang="zh-CN" sz="1600" b="0" i="0" smtClean="0">
                    <a:latin typeface="Cambria Math" charset="0"/>
                  </a:rPr>
                  <a:t>𝑓</a:t>
                </a:r>
                <a:r>
                  <a:rPr lang="en-US" altLang="zh-CN" sz="1600" b="0" i="0" smtClean="0">
                    <a:latin typeface="Cambria Math" charset="0"/>
                  </a:rPr>
                  <a:t>(𝑥,𝑦)</a:t>
                </a:r>
                <a:r>
                  <a:rPr lang="zh-CN" altLang="en-US" sz="1600" dirty="0" smtClean="0"/>
                  <a:t> 在这个正方形集合上的定积分 是什么？</a:t>
                </a:r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2" y="1393825"/>
            <a:ext cx="11087100" cy="1963737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Concentration</a:t>
            </a:r>
            <a:r>
              <a:rPr lang="zh-CN" altLang="en-US" sz="44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>
                <a:latin typeface="Lucida Bright" charset="0"/>
                <a:ea typeface="Lucida Bright" charset="0"/>
                <a:cs typeface="Lucida Bright" charset="0"/>
              </a:rPr>
              <a:t>Inequalities</a:t>
            </a:r>
            <a:endParaRPr 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Approximating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Pi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Using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Monte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Carlo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Monte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Carlo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Pi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1870" y="2517943"/>
            <a:ext cx="2743200" cy="2743200"/>
            <a:chOff x="4038600" y="2247900"/>
            <a:chExt cx="2743200" cy="2743200"/>
          </a:xfrm>
        </p:grpSpPr>
        <p:sp>
          <p:nvSpPr>
            <p:cNvPr id="6" name="Rectangle 5"/>
            <p:cNvSpPr/>
            <p:nvPr/>
          </p:nvSpPr>
          <p:spPr>
            <a:xfrm>
              <a:off x="4038600" y="2247900"/>
              <a:ext cx="2743200" cy="2743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2247900"/>
              <a:ext cx="2743200" cy="274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470570" y="3889543"/>
            <a:ext cx="34036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83470" y="2086143"/>
            <a:ext cx="0" cy="3429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36025" y="3559055"/>
                <a:ext cx="5080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25" y="3559055"/>
                <a:ext cx="50808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29426" y="1604819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26" y="1604819"/>
                <a:ext cx="51385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24092" y="2299810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92" y="2299810"/>
                <a:ext cx="42351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94113" y="3838742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13" y="3838742"/>
                <a:ext cx="42351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6814" y="5068410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14" y="5068410"/>
                <a:ext cx="65274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5498" y="3402478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8" y="3402478"/>
                <a:ext cx="65274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5168898" y="1502653"/>
                <a:ext cx="6380747" cy="4673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if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≤1;</m:t>
                            </m:r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0,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otherwise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98" y="1502653"/>
                <a:ext cx="6380747" cy="4673558"/>
              </a:xfrm>
              <a:prstGeom prst="rect">
                <a:avLst/>
              </a:prstGeom>
              <a:blipFill rotWithShape="0">
                <a:blip r:embed="rId8"/>
                <a:stretch>
                  <a:fillRect l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Monte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Carlo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Pi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5168898" y="1502653"/>
                <a:ext cx="6686218" cy="4673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if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charset="0"/>
                              </a:rPr>
                              <m:t>≤1;</m:t>
                            </m:r>
                          </m: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0,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otherwise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Draw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samples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uniformly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denote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charset="0"/>
                      </a:rPr>
                      <m:t>⋯,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98" y="1502653"/>
                <a:ext cx="6686218" cy="4673558"/>
              </a:xfrm>
              <a:prstGeom prst="rect">
                <a:avLst/>
              </a:prstGeom>
              <a:blipFill rotWithShape="0">
                <a:blip r:embed="rId3"/>
                <a:stretch>
                  <a:fillRect l="-1641"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11870" y="2517943"/>
            <a:ext cx="2743200" cy="2743200"/>
            <a:chOff x="4038600" y="2247900"/>
            <a:chExt cx="2743200" cy="2743200"/>
          </a:xfrm>
        </p:grpSpPr>
        <p:sp>
          <p:nvSpPr>
            <p:cNvPr id="34" name="Rectangle 33"/>
            <p:cNvSpPr/>
            <p:nvPr/>
          </p:nvSpPr>
          <p:spPr>
            <a:xfrm>
              <a:off x="4038600" y="2247900"/>
              <a:ext cx="2743200" cy="2743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247900"/>
              <a:ext cx="2743200" cy="274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470570" y="3889543"/>
            <a:ext cx="34036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083470" y="2086143"/>
            <a:ext cx="0" cy="3429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36025" y="3559055"/>
                <a:ext cx="5080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25" y="3559055"/>
                <a:ext cx="50808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829426" y="1604819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26" y="1604819"/>
                <a:ext cx="51385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24092" y="2299810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92" y="2299810"/>
                <a:ext cx="42351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94113" y="3838742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13" y="3838742"/>
                <a:ext cx="42351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36814" y="5068410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14" y="5068410"/>
                <a:ext cx="65274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5498" y="3402478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8" y="3402478"/>
                <a:ext cx="65274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2883570" y="3483143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35970" y="2784643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35870" y="4194343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308770" y="4346743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359570" y="5108743"/>
            <a:ext cx="127000" cy="127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Analyzing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1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Applying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689415" y="1223766"/>
                <a:ext cx="8813170" cy="37995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15" y="1223766"/>
                <a:ext cx="8813170" cy="3799531"/>
              </a:xfrm>
              <a:prstGeom prst="rect">
                <a:avLst/>
              </a:prstGeom>
              <a:blipFill rotWithShape="0">
                <a:blip r:embed="rId3"/>
                <a:stretch>
                  <a:fillRect l="-1245" t="-2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Applying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689415" y="1223766"/>
                <a:ext cx="8813170" cy="37995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(Because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15" y="1223766"/>
                <a:ext cx="8813170" cy="3799531"/>
              </a:xfrm>
              <a:prstGeom prst="rect">
                <a:avLst/>
              </a:prstGeom>
              <a:blipFill rotWithShape="0">
                <a:blip r:embed="rId3"/>
                <a:stretch>
                  <a:fillRect l="-1245" t="-2729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293749" y="5194660"/>
            <a:ext cx="7692116" cy="1063141"/>
            <a:chOff x="2293749" y="5194660"/>
            <a:chExt cx="7692116" cy="106314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293749" y="5551678"/>
              <a:ext cx="7172929" cy="44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428533" y="5194660"/>
                  <a:ext cx="5573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533" y="5194660"/>
                  <a:ext cx="557332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6196093" y="5490761"/>
              <a:ext cx="127000" cy="127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993784" y="5673026"/>
                  <a:ext cx="50526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784" y="5673026"/>
                  <a:ext cx="505267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89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Applying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689415" y="1223766"/>
                <a:ext cx="8813170" cy="37995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𝑍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(Because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 4−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        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(Because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is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either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4.)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15" y="1223766"/>
                <a:ext cx="8813170" cy="3799531"/>
              </a:xfrm>
              <a:prstGeom prst="rect">
                <a:avLst/>
              </a:prstGeom>
              <a:blipFill rotWithShape="0">
                <a:blip r:embed="rId3"/>
                <a:stretch>
                  <a:fillRect l="-1245" t="-2729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293749" y="5551678"/>
            <a:ext cx="7172929" cy="44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28533" y="5194660"/>
                <a:ext cx="557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533" y="5194660"/>
                <a:ext cx="557332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196093" y="5490761"/>
            <a:ext cx="127000" cy="127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38864" y="5488181"/>
            <a:ext cx="127000" cy="127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5399" y="5488178"/>
            <a:ext cx="127000" cy="127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93784" y="5673026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84" y="5673026"/>
                <a:ext cx="50526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70261" y="5672148"/>
                <a:ext cx="12463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4−</m:t>
                      </m:r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61" y="5672148"/>
                <a:ext cx="12463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75989" y="5557903"/>
                <a:ext cx="8363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989" y="5557903"/>
                <a:ext cx="83631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5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Applying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689415" y="1223766"/>
                <a:ext cx="8813170" cy="37995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𝑍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𝑍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(Because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 4−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        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(Because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is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either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4.)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  <m:r>
                      <a:rPr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charset="0"/>
                          </a:rPr>
                          <m:t>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15" y="1223766"/>
                <a:ext cx="8813170" cy="3799531"/>
              </a:xfrm>
              <a:prstGeom prst="rect">
                <a:avLst/>
              </a:prstGeom>
              <a:blipFill rotWithShape="0">
                <a:blip r:embed="rId3"/>
                <a:stretch>
                  <a:fillRect l="-1245" t="-2729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293749" y="5551678"/>
            <a:ext cx="7172929" cy="446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428533" y="5194660"/>
                <a:ext cx="557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533" y="5194660"/>
                <a:ext cx="557332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196093" y="5490761"/>
            <a:ext cx="127000" cy="127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38864" y="5488181"/>
            <a:ext cx="127000" cy="127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5399" y="5488178"/>
            <a:ext cx="127000" cy="127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93784" y="5673026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84" y="5673026"/>
                <a:ext cx="50526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70261" y="5672148"/>
                <a:ext cx="12463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4−</m:t>
                      </m:r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61" y="5672148"/>
                <a:ext cx="124630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75989" y="5557903"/>
                <a:ext cx="8363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989" y="5557903"/>
                <a:ext cx="83631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6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Applying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1299412"/>
                <a:ext cx="9608550" cy="2916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Bernstein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inequality: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≥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299412"/>
                <a:ext cx="9608550" cy="2916128"/>
              </a:xfrm>
              <a:prstGeom prst="rect">
                <a:avLst/>
              </a:prstGeom>
              <a:blipFill rotWithShape="0">
                <a:blip r:embed="rId3"/>
                <a:stretch>
                  <a:fillRect l="-1142" t="-3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02B05C-9047-6640-8C6A-142747467E9E}"/>
              </a:ext>
            </a:extLst>
          </p:cNvPr>
          <p:cNvSpPr txBox="1"/>
          <p:nvPr/>
        </p:nvSpPr>
        <p:spPr>
          <a:xfrm>
            <a:off x="6816435" y="2438400"/>
            <a:ext cx="2549237" cy="990600"/>
          </a:xfrm>
          <a:custGeom>
            <a:avLst/>
            <a:gdLst>
              <a:gd name="connsiteX0" fmla="*/ 0 w 2549237"/>
              <a:gd name="connsiteY0" fmla="*/ 0 h 990600"/>
              <a:gd name="connsiteX1" fmla="*/ 484355 w 2549237"/>
              <a:gd name="connsiteY1" fmla="*/ 0 h 990600"/>
              <a:gd name="connsiteX2" fmla="*/ 917725 w 2549237"/>
              <a:gd name="connsiteY2" fmla="*/ 0 h 990600"/>
              <a:gd name="connsiteX3" fmla="*/ 1478557 w 2549237"/>
              <a:gd name="connsiteY3" fmla="*/ 0 h 990600"/>
              <a:gd name="connsiteX4" fmla="*/ 1962912 w 2549237"/>
              <a:gd name="connsiteY4" fmla="*/ 0 h 990600"/>
              <a:gd name="connsiteX5" fmla="*/ 2549237 w 2549237"/>
              <a:gd name="connsiteY5" fmla="*/ 0 h 990600"/>
              <a:gd name="connsiteX6" fmla="*/ 2549237 w 2549237"/>
              <a:gd name="connsiteY6" fmla="*/ 515112 h 990600"/>
              <a:gd name="connsiteX7" fmla="*/ 2549237 w 2549237"/>
              <a:gd name="connsiteY7" fmla="*/ 990600 h 990600"/>
              <a:gd name="connsiteX8" fmla="*/ 2039390 w 2549237"/>
              <a:gd name="connsiteY8" fmla="*/ 990600 h 990600"/>
              <a:gd name="connsiteX9" fmla="*/ 1606019 w 2549237"/>
              <a:gd name="connsiteY9" fmla="*/ 990600 h 990600"/>
              <a:gd name="connsiteX10" fmla="*/ 1096172 w 2549237"/>
              <a:gd name="connsiteY10" fmla="*/ 990600 h 990600"/>
              <a:gd name="connsiteX11" fmla="*/ 586325 w 2549237"/>
              <a:gd name="connsiteY11" fmla="*/ 990600 h 990600"/>
              <a:gd name="connsiteX12" fmla="*/ 0 w 2549237"/>
              <a:gd name="connsiteY12" fmla="*/ 990600 h 990600"/>
              <a:gd name="connsiteX13" fmla="*/ 0 w 2549237"/>
              <a:gd name="connsiteY13" fmla="*/ 475488 h 990600"/>
              <a:gd name="connsiteX14" fmla="*/ 0 w 2549237"/>
              <a:gd name="connsiteY1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49237" h="990600" extrusionOk="0">
                <a:moveTo>
                  <a:pt x="0" y="0"/>
                </a:moveTo>
                <a:cubicBezTo>
                  <a:pt x="235321" y="-2247"/>
                  <a:pt x="298562" y="34251"/>
                  <a:pt x="484355" y="0"/>
                </a:cubicBezTo>
                <a:cubicBezTo>
                  <a:pt x="670148" y="-34251"/>
                  <a:pt x="799155" y="7173"/>
                  <a:pt x="917725" y="0"/>
                </a:cubicBezTo>
                <a:cubicBezTo>
                  <a:pt x="1036295" y="-7173"/>
                  <a:pt x="1337833" y="19992"/>
                  <a:pt x="1478557" y="0"/>
                </a:cubicBezTo>
                <a:cubicBezTo>
                  <a:pt x="1619281" y="-19992"/>
                  <a:pt x="1765636" y="53377"/>
                  <a:pt x="1962912" y="0"/>
                </a:cubicBezTo>
                <a:cubicBezTo>
                  <a:pt x="2160189" y="-53377"/>
                  <a:pt x="2366904" y="4540"/>
                  <a:pt x="2549237" y="0"/>
                </a:cubicBezTo>
                <a:cubicBezTo>
                  <a:pt x="2602191" y="193840"/>
                  <a:pt x="2530418" y="397463"/>
                  <a:pt x="2549237" y="515112"/>
                </a:cubicBezTo>
                <a:cubicBezTo>
                  <a:pt x="2568056" y="632761"/>
                  <a:pt x="2500577" y="775823"/>
                  <a:pt x="2549237" y="990600"/>
                </a:cubicBezTo>
                <a:cubicBezTo>
                  <a:pt x="2354894" y="1033860"/>
                  <a:pt x="2180449" y="959960"/>
                  <a:pt x="2039390" y="990600"/>
                </a:cubicBezTo>
                <a:cubicBezTo>
                  <a:pt x="1898331" y="1021240"/>
                  <a:pt x="1800627" y="966222"/>
                  <a:pt x="1606019" y="990600"/>
                </a:cubicBezTo>
                <a:cubicBezTo>
                  <a:pt x="1411411" y="1014978"/>
                  <a:pt x="1302535" y="983962"/>
                  <a:pt x="1096172" y="990600"/>
                </a:cubicBezTo>
                <a:cubicBezTo>
                  <a:pt x="889809" y="997238"/>
                  <a:pt x="799838" y="949983"/>
                  <a:pt x="586325" y="990600"/>
                </a:cubicBezTo>
                <a:cubicBezTo>
                  <a:pt x="372812" y="1031217"/>
                  <a:pt x="222781" y="946781"/>
                  <a:pt x="0" y="990600"/>
                </a:cubicBezTo>
                <a:cubicBezTo>
                  <a:pt x="-18765" y="864495"/>
                  <a:pt x="43454" y="670954"/>
                  <a:pt x="0" y="475488"/>
                </a:cubicBezTo>
                <a:cubicBezTo>
                  <a:pt x="-43454" y="280022"/>
                  <a:pt x="17248" y="222100"/>
                  <a:pt x="0" y="0"/>
                </a:cubicBezTo>
                <a:close/>
              </a:path>
            </a:pathLst>
          </a:custGeom>
          <a:noFill/>
          <a:ln w="76200">
            <a:solidFill>
              <a:srgbClr val="0A24FC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Applying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1299412"/>
                <a:ext cx="9608550" cy="2916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Bernstein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inequality: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≥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299412"/>
                <a:ext cx="9608550" cy="2916128"/>
              </a:xfrm>
              <a:prstGeom prst="rect">
                <a:avLst/>
              </a:prstGeom>
              <a:blipFill rotWithShape="0">
                <a:blip r:embed="rId3"/>
                <a:stretch>
                  <a:fillRect l="-1142" t="-3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1725" y="4730162"/>
                <a:ext cx="9608550" cy="8169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1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𝜖𝜋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4730162"/>
                <a:ext cx="9608550" cy="816955"/>
              </a:xfrm>
              <a:prstGeom prst="rect">
                <a:avLst/>
              </a:prstGeom>
              <a:blipFill rotWithShape="0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2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0026 -0.535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70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1725" y="1057064"/>
                <a:ext cx="9608550" cy="8169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1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sz="280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16955"/>
              </a:xfrm>
              <a:prstGeom prst="rect">
                <a:avLst/>
              </a:prstGeom>
              <a:blipFill rotWithShape="0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1129" y="1049601"/>
            <a:ext cx="2647950" cy="838200"/>
          </a:xfrm>
          <a:prstGeom prst="rect">
            <a:avLst/>
          </a:prstGeom>
          <a:noFill/>
          <a:ln w="76200">
            <a:solidFill>
              <a:srgbClr val="0A24F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50609" y="1937983"/>
                <a:ext cx="102483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≜</m:t>
                      </m:r>
                      <m:r>
                        <a:rPr lang="zh-CN" altLang="en-US" sz="3200" b="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3200" b="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rgbClr val="0A24FC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609" y="1937983"/>
                <a:ext cx="102483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1725" y="1057064"/>
                <a:ext cx="9608550" cy="8169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1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sz="280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16955"/>
              </a:xfrm>
              <a:prstGeom prst="rect">
                <a:avLst/>
              </a:prstGeom>
              <a:blipFill rotWithShape="0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1129" y="1049601"/>
            <a:ext cx="2647950" cy="838200"/>
          </a:xfrm>
          <a:prstGeom prst="rect">
            <a:avLst/>
          </a:prstGeom>
          <a:noFill/>
          <a:ln w="76200">
            <a:solidFill>
              <a:srgbClr val="0A24F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50609" y="1937983"/>
                <a:ext cx="102483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≜</m:t>
                      </m:r>
                      <m:r>
                        <a:rPr lang="zh-CN" altLang="en-US" sz="3200" b="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3200" b="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rgbClr val="0A24FC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609" y="1937983"/>
                <a:ext cx="102483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291725" y="3357578"/>
                <a:ext cx="9608550" cy="16716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  <m:r>
                      <a:rPr lang="zh-CN" altLang="en-US" i="1">
                        <a:latin typeface="Cambria Math" charset="0"/>
                      </a:rPr>
                      <m:t>≜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         </a:t>
                </a:r>
                <a:r>
                  <a:rPr lang="zh-CN" altLang="en-US" dirty="0">
                    <a:solidFill>
                      <a:schemeClr val="bg1"/>
                    </a:solidFill>
                    <a:sym typeface="Wingdings"/>
                  </a:rPr>
                  <a:t>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charset="0"/>
                      </a:rPr>
                      <m:t>𝜖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solidFill>
                          <a:schemeClr val="bg1"/>
                        </a:solidFill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3357578"/>
                <a:ext cx="9608550" cy="1671634"/>
              </a:xfrm>
              <a:prstGeom prst="rect">
                <a:avLst/>
              </a:prstGeom>
              <a:blipFill rotWithShape="0">
                <a:blip r:embed="rId5"/>
                <a:stretch>
                  <a:fillRect l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1725" y="1057064"/>
                <a:ext cx="9608550" cy="8169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1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sz="280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𝜋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16955"/>
              </a:xfrm>
              <a:prstGeom prst="rect">
                <a:avLst/>
              </a:prstGeom>
              <a:blipFill rotWithShape="0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71129" y="1049601"/>
            <a:ext cx="2647950" cy="838200"/>
          </a:xfrm>
          <a:prstGeom prst="rect">
            <a:avLst/>
          </a:prstGeom>
          <a:noFill/>
          <a:ln w="76200">
            <a:solidFill>
              <a:srgbClr val="0A24FC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450609" y="1937983"/>
                <a:ext cx="102483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≜</m:t>
                      </m:r>
                      <m:r>
                        <a:rPr lang="zh-CN" altLang="en-US" sz="3200" b="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3200" b="0" i="1" smtClean="0">
                          <a:solidFill>
                            <a:srgbClr val="0A24FC"/>
                          </a:solidFill>
                          <a:latin typeface="Cambria Math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rgbClr val="0A24FC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609" y="1937983"/>
                <a:ext cx="102483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291725" y="3357578"/>
                <a:ext cx="9608550" cy="16716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  <m:r>
                      <a:rPr lang="zh-CN" altLang="en-US" i="1">
                        <a:latin typeface="Cambria Math" charset="0"/>
                      </a:rPr>
                      <m:t>≜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         </a:t>
                </a:r>
                <a:r>
                  <a:rPr lang="zh-CN" altLang="en-US" dirty="0">
                    <a:sym typeface="Wingdings"/>
                  </a:rPr>
                  <a:t>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𝜖</m:t>
                    </m:r>
                    <m:r>
                      <a:rPr lang="en-US" altLang="zh-CN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3357578"/>
                <a:ext cx="9608550" cy="1671634"/>
              </a:xfrm>
              <a:prstGeom prst="rect">
                <a:avLst/>
              </a:prstGeom>
              <a:blipFill rotWithShape="0">
                <a:blip r:embed="rId5"/>
                <a:stretch>
                  <a:fillRect l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56067" y="4150531"/>
            <a:ext cx="2373659" cy="457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09176" y="1033200"/>
            <a:ext cx="318315" cy="83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58163" y="1926784"/>
                <a:ext cx="2352439" cy="826508"/>
              </a:xfrm>
              <a:prstGeom prst="rect">
                <a:avLst/>
              </a:prstGeom>
              <a:solidFill>
                <a:srgbClr val="F6DCDD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63" y="1926784"/>
                <a:ext cx="2352439" cy="8265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0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25" y="5117719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srgbClr val="0A24FC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5117719"/>
                <a:ext cx="9608550" cy="826508"/>
              </a:xfrm>
              <a:prstGeom prst="rect">
                <a:avLst/>
              </a:prstGeom>
              <a:blipFill rotWithShape="0">
                <a:blip r:embed="rId3"/>
                <a:stretch>
                  <a:fillRect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291725" y="1033200"/>
            <a:ext cx="9608550" cy="1720092"/>
            <a:chOff x="1291725" y="1033200"/>
            <a:chExt cx="9608550" cy="17200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291725" y="1057064"/>
                  <a:ext cx="9608550" cy="81695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b="1" dirty="0"/>
                    <a:t>Lemma</a:t>
                  </a:r>
                  <a:r>
                    <a:rPr lang="zh-CN" altLang="en-US" sz="2800" b="1" dirty="0"/>
                    <a:t> </a:t>
                  </a:r>
                  <a:r>
                    <a:rPr lang="en-US" altLang="zh-CN" sz="2800" b="1" dirty="0"/>
                    <a:t>1</a:t>
                  </a:r>
                  <a:r>
                    <a:rPr lang="en-US" altLang="zh-CN" sz="2800" dirty="0"/>
                    <a:t>:</a:t>
                  </a:r>
                  <a:r>
                    <a:rPr lang="zh-CN" altLang="en-US" sz="2800" dirty="0"/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zh-CN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≥</m:t>
                          </m:r>
                          <m:r>
                            <a:rPr lang="zh-CN" altLang="en-US" sz="28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80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zh-CN" altLang="en-US" sz="2800" i="1">
                          <a:latin typeface="Cambria Math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charset="0"/>
                        </a:rPr>
                        <m:t>≤</m:t>
                      </m:r>
                      <m:r>
                        <a:rPr lang="zh-CN" altLang="en-US" sz="2800" i="1">
                          <a:latin typeface="Cambria Math" charset="0"/>
                        </a:rPr>
                        <m:t> </m:t>
                      </m:r>
                      <m:func>
                        <m:func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/2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800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altLang="zh-CN" sz="2800" i="1" smtClean="0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</a:rPr>
                                    <m:t>𝜖</m:t>
                                  </m:r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𝜋</m:t>
                                  </m:r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/3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r>
                    <a:rPr lang="en-US" altLang="zh-CN" sz="2800" dirty="0"/>
                    <a:t>.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725" y="1057064"/>
                  <a:ext cx="9608550" cy="8169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7471129" y="1049601"/>
              <a:ext cx="2647950" cy="838200"/>
            </a:xfrm>
            <a:prstGeom prst="rect">
              <a:avLst/>
            </a:prstGeom>
            <a:noFill/>
            <a:ln w="76200">
              <a:solidFill>
                <a:srgbClr val="0A24FC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450609" y="1937983"/>
                  <a:ext cx="102483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rgbClr val="0A24FC"/>
                            </a:solidFill>
                            <a:latin typeface="Cambria Math" charset="0"/>
                          </a:rPr>
                          <m:t>≜</m:t>
                        </m:r>
                        <m:r>
                          <a:rPr lang="zh-CN" altLang="en-US" sz="3200" b="0" i="1" smtClean="0">
                            <a:solidFill>
                              <a:srgbClr val="0A24FC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solidFill>
                              <a:srgbClr val="0A24FC"/>
                            </a:solidFill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en-US" sz="3200" dirty="0">
                    <a:solidFill>
                      <a:srgbClr val="0A24FC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609" y="1937983"/>
                  <a:ext cx="1024832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6509176" y="1033200"/>
              <a:ext cx="318315" cy="8382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358163" y="1926784"/>
                  <a:ext cx="2352439" cy="826508"/>
                </a:xfrm>
                <a:prstGeom prst="rect">
                  <a:avLst/>
                </a:prstGeom>
                <a:solidFill>
                  <a:srgbClr val="F6DCDD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</a:rPr>
                            <m:t>4.7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zh-CN" sz="2800" i="1">
                          <a:latin typeface="Cambria Math" charset="0"/>
                        </a:rPr>
                        <m:t>⋅</m:t>
                      </m:r>
                      <m:func>
                        <m:func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charset="0"/>
                                </a:rPr>
                                <m:t>ln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rgbClr val="0A24FC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r>
                    <a:rPr lang="zh-CN" altLang="en-US" sz="2800" dirty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163" y="1926784"/>
                  <a:ext cx="2352439" cy="8265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75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921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srgbClr val="0A24FC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blipFill rotWithShape="0"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2’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holds</a:t>
                </a:r>
                <a:r>
                  <a:rPr lang="zh-CN" altLang="en-US" sz="2800" dirty="0"/>
                  <a:t> </a:t>
                </a:r>
                <a:r>
                  <a:rPr lang="en-US" altLang="zh-CN" sz="2800" dirty="0" err="1"/>
                  <a:t>w.p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least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A24FC"/>
                        </a:solidFill>
                        <a:latin typeface="Cambria Math" charset="0"/>
                      </a:rPr>
                      <m:t>1−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blipFill rotWithShape="0">
                <a:blip r:embed="rId4"/>
                <a:stretch>
                  <a:fillRect l="-317" r="-19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910262" y="1925791"/>
            <a:ext cx="371475" cy="4881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V="1">
            <a:off x="3065232" y="3303072"/>
            <a:ext cx="3992792" cy="457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V="1">
            <a:off x="5229138" y="3298352"/>
            <a:ext cx="1643150" cy="457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93116" y="3139315"/>
            <a:ext cx="858842" cy="457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1" grpId="0" animBg="1"/>
      <p:bldP spid="11" grpId="1" animBg="1"/>
      <p:bldP spid="12" grpId="0" animBg="1"/>
      <p:bldP spid="12" grpId="1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3800492"/>
                <a:ext cx="9608550" cy="2486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definition,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3800492"/>
                <a:ext cx="9608550" cy="2486025"/>
              </a:xfrm>
              <a:prstGeom prst="rect">
                <a:avLst/>
              </a:prstGeom>
              <a:blipFill rotWithShape="0">
                <a:blip r:embed="rId3"/>
                <a:stretch>
                  <a:fillRect l="-1142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srgbClr val="0A24FC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blipFill rotWithShape="0"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2’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holds</a:t>
                </a:r>
                <a:r>
                  <a:rPr lang="zh-CN" altLang="en-US" sz="2800" dirty="0"/>
                  <a:t> </a:t>
                </a:r>
                <a:r>
                  <a:rPr lang="en-US" altLang="zh-CN" sz="2800" dirty="0" err="1"/>
                  <a:t>w.p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least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A24FC"/>
                        </a:solidFill>
                        <a:latin typeface="Cambria Math" charset="0"/>
                      </a:rPr>
                      <m:t>1−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blipFill rotWithShape="0">
                <a:blip r:embed="rId5"/>
                <a:stretch>
                  <a:fillRect l="-317" r="-19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910262" y="1925791"/>
            <a:ext cx="371475" cy="4881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V="1">
            <a:off x="3593870" y="4414838"/>
            <a:ext cx="2687867" cy="48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V="1">
            <a:off x="7089545" y="4443414"/>
            <a:ext cx="3168880" cy="48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3800492"/>
                <a:ext cx="9608550" cy="2486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definition,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>
                    <a:sym typeface="Wingdings"/>
                  </a:rPr>
                  <a:t>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e>
                    </m:nary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3800492"/>
                <a:ext cx="9608550" cy="2486025"/>
              </a:xfrm>
              <a:prstGeom prst="rect">
                <a:avLst/>
              </a:prstGeom>
              <a:blipFill rotWithShape="0">
                <a:blip r:embed="rId3"/>
                <a:stretch>
                  <a:fillRect l="-1142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srgbClr val="0A24FC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blipFill rotWithShape="0"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2’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holds</a:t>
                </a:r>
                <a:r>
                  <a:rPr lang="zh-CN" altLang="en-US" sz="2800" dirty="0"/>
                  <a:t> </a:t>
                </a:r>
                <a:r>
                  <a:rPr lang="en-US" altLang="zh-CN" sz="2800" dirty="0" err="1"/>
                  <a:t>w.p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least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A24FC"/>
                        </a:solidFill>
                        <a:latin typeface="Cambria Math" charset="0"/>
                      </a:rPr>
                      <m:t>1−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blipFill rotWithShape="0">
                <a:blip r:embed="rId5"/>
                <a:stretch>
                  <a:fillRect l="-317" r="-19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910262" y="1925791"/>
            <a:ext cx="371475" cy="4881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3800492"/>
                <a:ext cx="9608550" cy="2486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definition,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>
                    <a:sym typeface="Wingdings"/>
                  </a:rPr>
                  <a:t>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e>
                    </m:nary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3800492"/>
                <a:ext cx="9608550" cy="2486025"/>
              </a:xfrm>
              <a:prstGeom prst="rect">
                <a:avLst/>
              </a:prstGeom>
              <a:blipFill rotWithShape="0">
                <a:blip r:embed="rId3"/>
                <a:stretch>
                  <a:fillRect l="-1142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srgbClr val="0A24FC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blipFill rotWithShape="0"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2’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holds</a:t>
                </a:r>
                <a:r>
                  <a:rPr lang="zh-CN" altLang="en-US" sz="2800" dirty="0"/>
                  <a:t> </a:t>
                </a:r>
                <a:r>
                  <a:rPr lang="en-US" altLang="zh-CN" sz="2800" dirty="0" err="1"/>
                  <a:t>w.p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least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A24FC"/>
                        </a:solidFill>
                        <a:latin typeface="Cambria Math" charset="0"/>
                      </a:rPr>
                      <m:t>1−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blipFill rotWithShape="0">
                <a:blip r:embed="rId5"/>
                <a:stretch>
                  <a:fillRect l="-317" r="-19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910262" y="1925791"/>
            <a:ext cx="371475" cy="4881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43049" y="4511343"/>
            <a:ext cx="2357751" cy="7665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02231" y="5355770"/>
                <a:ext cx="10538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≜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31" y="5355770"/>
                <a:ext cx="105381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7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3800492"/>
                <a:ext cx="9608550" cy="2486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definition,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  <a:sym typeface="Wingdings"/>
                  </a:rPr>
                  <a:t>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</m:nary>
                    <m:r>
                      <a:rPr lang="zh-CN" alt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3800492"/>
                <a:ext cx="9608550" cy="2486025"/>
              </a:xfrm>
              <a:prstGeom prst="rect">
                <a:avLst/>
              </a:prstGeom>
              <a:blipFill rotWithShape="0">
                <a:blip r:embed="rId3"/>
                <a:stretch>
                  <a:fillRect l="-1142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srgbClr val="0A24FC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blipFill rotWithShape="0"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2’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holds</a:t>
                </a:r>
                <a:r>
                  <a:rPr lang="zh-CN" altLang="en-US" sz="2800" dirty="0"/>
                  <a:t> </a:t>
                </a:r>
                <a:r>
                  <a:rPr lang="en-US" altLang="zh-CN" sz="2800" dirty="0" err="1"/>
                  <a:t>w.p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least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A24FC"/>
                        </a:solidFill>
                        <a:latin typeface="Cambria Math" charset="0"/>
                      </a:rPr>
                      <m:t>1−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blipFill rotWithShape="0">
                <a:blip r:embed="rId5"/>
                <a:stretch>
                  <a:fillRect l="-317" r="-19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910262" y="1925791"/>
            <a:ext cx="371475" cy="4881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88355" y="5217195"/>
            <a:ext cx="1202720" cy="457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srgbClr val="0A24FC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blipFill rotWithShape="0"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2’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holds</a:t>
                </a:r>
                <a:r>
                  <a:rPr lang="zh-CN" altLang="en-US" sz="2800" dirty="0"/>
                  <a:t> </a:t>
                </a:r>
                <a:r>
                  <a:rPr lang="en-US" altLang="zh-CN" sz="2800" dirty="0" err="1"/>
                  <a:t>w.p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least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A24FC"/>
                        </a:solidFill>
                        <a:latin typeface="Cambria Math" charset="0"/>
                      </a:rPr>
                      <m:t>1−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blipFill rotWithShape="0">
                <a:blip r:embed="rId4"/>
                <a:stretch>
                  <a:fillRect l="-317" r="-19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910262" y="1925791"/>
            <a:ext cx="371475" cy="4881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44691" y="2456162"/>
            <a:ext cx="1716067" cy="8687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44691" y="3374260"/>
                <a:ext cx="19291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≜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91" y="3374260"/>
                <a:ext cx="192918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1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  <a:blipFill rotWithShape="0">
                <a:blip r:embed="rId3"/>
                <a:stretch>
                  <a:fillRect l="-1142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1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Establishing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Convergence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4.7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ln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solidFill>
                                          <a:srgbClr val="0A24FC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057064"/>
                <a:ext cx="9608550" cy="826508"/>
              </a:xfrm>
              <a:prstGeom prst="rect">
                <a:avLst/>
              </a:prstGeom>
              <a:blipFill rotWithShape="0"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Lemma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2’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holds</a:t>
                </a:r>
                <a:r>
                  <a:rPr lang="zh-CN" altLang="en-US" sz="2800" dirty="0"/>
                  <a:t> </a:t>
                </a:r>
                <a:r>
                  <a:rPr lang="en-US" altLang="zh-CN" sz="2800" dirty="0" err="1"/>
                  <a:t>w.p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least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rgbClr val="0A24FC"/>
                        </a:solidFill>
                        <a:latin typeface="Cambria Math" charset="0"/>
                      </a:rPr>
                      <m:t>1−</m:t>
                    </m:r>
                    <m:r>
                      <a:rPr lang="en-US" altLang="zh-CN" sz="2800" i="1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2456163"/>
                <a:ext cx="9608550" cy="826508"/>
              </a:xfrm>
              <a:prstGeom prst="rect">
                <a:avLst/>
              </a:prstGeom>
              <a:blipFill rotWithShape="0">
                <a:blip r:embed="rId4"/>
                <a:stretch>
                  <a:fillRect l="-317" r="-190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5910262" y="1925791"/>
            <a:ext cx="371475" cy="4881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44691" y="2456162"/>
            <a:ext cx="1716067" cy="8687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44691" y="3374260"/>
                <a:ext cx="19291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≜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91" y="3374260"/>
                <a:ext cx="192918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91725" y="4728296"/>
                <a:ext cx="9608550" cy="82650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/>
                  <a:t>Theorem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𝜋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4.7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solidFill>
                                      <a:srgbClr val="0A24FC"/>
                                    </a:solidFill>
                                    <a:latin typeface="Cambria Math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holds</a:t>
                </a:r>
                <a:r>
                  <a:rPr lang="zh-CN" altLang="en-US" sz="2800" dirty="0"/>
                  <a:t> </a:t>
                </a:r>
                <a:r>
                  <a:rPr lang="en-US" altLang="zh-CN" sz="2800" dirty="0" err="1"/>
                  <a:t>w.p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least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charset="0"/>
                      </a:rPr>
                      <m:t>1−</m:t>
                    </m:r>
                    <m:r>
                      <a:rPr lang="en-US" altLang="zh-CN" sz="2800" i="1" smtClean="0">
                        <a:solidFill>
                          <a:srgbClr val="0A24FC"/>
                        </a:solidFill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4728296"/>
                <a:ext cx="9608550" cy="826508"/>
              </a:xfrm>
              <a:prstGeom prst="rect">
                <a:avLst/>
              </a:prstGeom>
              <a:blipFill rotWithShape="0">
                <a:blip r:embed="rId6"/>
                <a:stretch>
                  <a:fillRect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5910262" y="3875637"/>
            <a:ext cx="371475" cy="488153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3027" y="5575082"/>
            <a:ext cx="1459394" cy="457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73873" y="5575081"/>
            <a:ext cx="1711938" cy="457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4" grpId="1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you!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0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Bernstein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inequality: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≥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  <a:blipFill rotWithShape="0">
                <a:blip r:embed="rId3"/>
                <a:stretch>
                  <a:fillRect l="-1142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6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Bernstein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inequality: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≥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  <a:blipFill rotWithShape="0">
                <a:blip r:embed="rId3"/>
                <a:stretch>
                  <a:fillRect l="-1142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 rot="5400000">
            <a:off x="3858411" y="4282848"/>
            <a:ext cx="577515" cy="1155824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77743" y="5213684"/>
            <a:ext cx="91082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Mean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8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Bernstein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inequality: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≥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  <a:blipFill rotWithShape="0">
                <a:blip r:embed="rId3"/>
                <a:stretch>
                  <a:fillRect l="-1142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 rot="5400000">
            <a:off x="4212541" y="3677698"/>
            <a:ext cx="577515" cy="2366128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1131" y="5213684"/>
            <a:ext cx="158049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rare</a:t>
            </a:r>
            <a:r>
              <a:rPr lang="zh-CN" altLang="en-US" sz="2400" dirty="0"/>
              <a:t> </a:t>
            </a:r>
            <a:r>
              <a:rPr lang="en-US" altLang="zh-CN" sz="2400" dirty="0"/>
              <a:t>even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9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2"/>
            <a:ext cx="12192000" cy="88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Bernstein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Inequality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Let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,⋯,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zero-mean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bounded: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charset="0"/>
                      </a:rPr>
                      <m:t>≤</m:t>
                    </m:r>
                    <m:r>
                      <a:rPr lang="en-US" altLang="zh-CN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Bernstein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inequality: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≥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charset="0"/>
                      </a:rPr>
                      <m:t>≤</m:t>
                    </m:r>
                    <m:r>
                      <a:rPr lang="zh-CN" altLang="en-US" b="0" i="1" smtClean="0">
                        <a:latin typeface="Cambria Math" charset="0"/>
                      </a:rPr>
                      <m:t>    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𝑣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/3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25" y="1299411"/>
                <a:ext cx="9608550" cy="3561347"/>
              </a:xfrm>
              <a:prstGeom prst="rect">
                <a:avLst/>
              </a:prstGeom>
              <a:blipFill>
                <a:blip r:embed="rId3"/>
                <a:stretch>
                  <a:fillRect l="-1055" t="-2847" b="-16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 rot="5400000">
            <a:off x="4138863" y="3400927"/>
            <a:ext cx="577515" cy="2919663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6420" y="5213684"/>
            <a:ext cx="24424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Failure</a:t>
            </a:r>
            <a:r>
              <a:rPr lang="zh-CN" altLang="en-US" sz="2400" dirty="0"/>
              <a:t> </a:t>
            </a:r>
            <a:r>
              <a:rPr lang="en-US" altLang="zh-CN" sz="2400" dirty="0"/>
              <a:t>Probability</a:t>
            </a:r>
            <a:endParaRPr lang="en-US" sz="2400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7814426" y="3771817"/>
            <a:ext cx="577515" cy="2177884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63577" y="5266891"/>
                <a:ext cx="3679212" cy="4616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/>
                  <a:t>Decays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exponentially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77" y="5266891"/>
                <a:ext cx="367921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>
            <a:extLst>
              <a:ext uri="{FF2B5EF4-FFF2-40B4-BE49-F238E27FC236}">
                <a16:creationId xmlns:a16="http://schemas.microsoft.com/office/drawing/2014/main" id="{ABFCF593-B82B-044B-9463-92A0DDA62473}"/>
              </a:ext>
            </a:extLst>
          </p:cNvPr>
          <p:cNvSpPr/>
          <p:nvPr/>
        </p:nvSpPr>
        <p:spPr>
          <a:xfrm>
            <a:off x="7730836" y="3532909"/>
            <a:ext cx="277091" cy="498764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1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94610" y="4652986"/>
            <a:ext cx="949157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26527" y="1351314"/>
            <a:ext cx="0" cy="3429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1077" y="888860"/>
            <a:ext cx="2899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Probability</a:t>
            </a:r>
            <a:r>
              <a:rPr lang="zh-CN" altLang="en-US" sz="2800" dirty="0"/>
              <a:t> </a:t>
            </a:r>
            <a:r>
              <a:rPr lang="en-US" altLang="zh-CN" sz="2800" dirty="0"/>
              <a:t>density</a:t>
            </a:r>
            <a:endParaRPr lang="en-US" sz="2800" dirty="0"/>
          </a:p>
        </p:txBody>
      </p:sp>
      <p:sp>
        <p:nvSpPr>
          <p:cNvPr id="9" name="Freeform 8"/>
          <p:cNvSpPr/>
          <p:nvPr/>
        </p:nvSpPr>
        <p:spPr>
          <a:xfrm>
            <a:off x="671520" y="1579369"/>
            <a:ext cx="9015663" cy="3001428"/>
          </a:xfrm>
          <a:custGeom>
            <a:avLst/>
            <a:gdLst>
              <a:gd name="connsiteX0" fmla="*/ 0 w 9015663"/>
              <a:gd name="connsiteY0" fmla="*/ 2985385 h 3001428"/>
              <a:gd name="connsiteX1" fmla="*/ 898358 w 9015663"/>
              <a:gd name="connsiteY1" fmla="*/ 2969343 h 3001428"/>
              <a:gd name="connsiteX2" fmla="*/ 2454442 w 9015663"/>
              <a:gd name="connsiteY2" fmla="*/ 2921217 h 3001428"/>
              <a:gd name="connsiteX3" fmla="*/ 3561347 w 9015663"/>
              <a:gd name="connsiteY3" fmla="*/ 2824964 h 3001428"/>
              <a:gd name="connsiteX4" fmla="*/ 4010526 w 9015663"/>
              <a:gd name="connsiteY4" fmla="*/ 2375785 h 3001428"/>
              <a:gd name="connsiteX5" fmla="*/ 4331368 w 9015663"/>
              <a:gd name="connsiteY5" fmla="*/ 1461385 h 3001428"/>
              <a:gd name="connsiteX6" fmla="*/ 4443663 w 9015663"/>
              <a:gd name="connsiteY6" fmla="*/ 803659 h 3001428"/>
              <a:gd name="connsiteX7" fmla="*/ 4523874 w 9015663"/>
              <a:gd name="connsiteY7" fmla="*/ 322396 h 3001428"/>
              <a:gd name="connsiteX8" fmla="*/ 4700337 w 9015663"/>
              <a:gd name="connsiteY8" fmla="*/ 97806 h 3001428"/>
              <a:gd name="connsiteX9" fmla="*/ 4957010 w 9015663"/>
              <a:gd name="connsiteY9" fmla="*/ 1554 h 3001428"/>
              <a:gd name="connsiteX10" fmla="*/ 5293895 w 9015663"/>
              <a:gd name="connsiteY10" fmla="*/ 49680 h 3001428"/>
              <a:gd name="connsiteX11" fmla="*/ 5486400 w 9015663"/>
              <a:gd name="connsiteY11" fmla="*/ 194059 h 3001428"/>
              <a:gd name="connsiteX12" fmla="*/ 5646821 w 9015663"/>
              <a:gd name="connsiteY12" fmla="*/ 514901 h 3001428"/>
              <a:gd name="connsiteX13" fmla="*/ 5919537 w 9015663"/>
              <a:gd name="connsiteY13" fmla="*/ 1381175 h 3001428"/>
              <a:gd name="connsiteX14" fmla="*/ 6176210 w 9015663"/>
              <a:gd name="connsiteY14" fmla="*/ 2343701 h 3001428"/>
              <a:gd name="connsiteX15" fmla="*/ 6673516 w 9015663"/>
              <a:gd name="connsiteY15" fmla="*/ 2696628 h 3001428"/>
              <a:gd name="connsiteX16" fmla="*/ 7603958 w 9015663"/>
              <a:gd name="connsiteY16" fmla="*/ 2889133 h 3001428"/>
              <a:gd name="connsiteX17" fmla="*/ 8422105 w 9015663"/>
              <a:gd name="connsiteY17" fmla="*/ 2969343 h 3001428"/>
              <a:gd name="connsiteX18" fmla="*/ 9015663 w 9015663"/>
              <a:gd name="connsiteY18" fmla="*/ 3001428 h 300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15663" h="3001428">
                <a:moveTo>
                  <a:pt x="0" y="2985385"/>
                </a:moveTo>
                <a:lnTo>
                  <a:pt x="898358" y="2969343"/>
                </a:lnTo>
                <a:lnTo>
                  <a:pt x="2454442" y="2921217"/>
                </a:lnTo>
                <a:cubicBezTo>
                  <a:pt x="2898274" y="2897154"/>
                  <a:pt x="3302000" y="2915869"/>
                  <a:pt x="3561347" y="2824964"/>
                </a:cubicBezTo>
                <a:cubicBezTo>
                  <a:pt x="3820694" y="2734059"/>
                  <a:pt x="3882189" y="2603048"/>
                  <a:pt x="4010526" y="2375785"/>
                </a:cubicBezTo>
                <a:cubicBezTo>
                  <a:pt x="4138863" y="2148522"/>
                  <a:pt x="4259179" y="1723406"/>
                  <a:pt x="4331368" y="1461385"/>
                </a:cubicBezTo>
                <a:cubicBezTo>
                  <a:pt x="4403557" y="1199364"/>
                  <a:pt x="4411579" y="993490"/>
                  <a:pt x="4443663" y="803659"/>
                </a:cubicBezTo>
                <a:cubicBezTo>
                  <a:pt x="4475747" y="613828"/>
                  <a:pt x="4481095" y="440038"/>
                  <a:pt x="4523874" y="322396"/>
                </a:cubicBezTo>
                <a:cubicBezTo>
                  <a:pt x="4566653" y="204754"/>
                  <a:pt x="4628148" y="151280"/>
                  <a:pt x="4700337" y="97806"/>
                </a:cubicBezTo>
                <a:cubicBezTo>
                  <a:pt x="4772526" y="44332"/>
                  <a:pt x="4858084" y="9575"/>
                  <a:pt x="4957010" y="1554"/>
                </a:cubicBezTo>
                <a:cubicBezTo>
                  <a:pt x="5055936" y="-6467"/>
                  <a:pt x="5205663" y="17596"/>
                  <a:pt x="5293895" y="49680"/>
                </a:cubicBezTo>
                <a:cubicBezTo>
                  <a:pt x="5382127" y="81764"/>
                  <a:pt x="5427579" y="116522"/>
                  <a:pt x="5486400" y="194059"/>
                </a:cubicBezTo>
                <a:cubicBezTo>
                  <a:pt x="5545221" y="271596"/>
                  <a:pt x="5574632" y="317048"/>
                  <a:pt x="5646821" y="514901"/>
                </a:cubicBezTo>
                <a:cubicBezTo>
                  <a:pt x="5719011" y="712754"/>
                  <a:pt x="5831306" y="1076375"/>
                  <a:pt x="5919537" y="1381175"/>
                </a:cubicBezTo>
                <a:cubicBezTo>
                  <a:pt x="6007769" y="1685975"/>
                  <a:pt x="6050547" y="2124459"/>
                  <a:pt x="6176210" y="2343701"/>
                </a:cubicBezTo>
                <a:cubicBezTo>
                  <a:pt x="6301873" y="2562943"/>
                  <a:pt x="6435558" y="2605723"/>
                  <a:pt x="6673516" y="2696628"/>
                </a:cubicBezTo>
                <a:cubicBezTo>
                  <a:pt x="6911474" y="2787533"/>
                  <a:pt x="7312526" y="2843680"/>
                  <a:pt x="7603958" y="2889133"/>
                </a:cubicBezTo>
                <a:cubicBezTo>
                  <a:pt x="7895390" y="2934586"/>
                  <a:pt x="8186821" y="2950627"/>
                  <a:pt x="8422105" y="2969343"/>
                </a:cubicBezTo>
                <a:cubicBezTo>
                  <a:pt x="8657389" y="2988059"/>
                  <a:pt x="9015663" y="3001428"/>
                  <a:pt x="9015663" y="300142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78553" y="4246163"/>
                <a:ext cx="1776255" cy="790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53" y="4246163"/>
                <a:ext cx="1776255" cy="7903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06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681014" y="4239329"/>
            <a:ext cx="3825551" cy="419877"/>
          </a:xfrm>
          <a:custGeom>
            <a:avLst/>
            <a:gdLst>
              <a:gd name="connsiteX0" fmla="*/ 3825551 w 3825551"/>
              <a:gd name="connsiteY0" fmla="*/ 410547 h 419877"/>
              <a:gd name="connsiteX1" fmla="*/ 3825551 w 3825551"/>
              <a:gd name="connsiteY1" fmla="*/ 0 h 419877"/>
              <a:gd name="connsiteX2" fmla="*/ 3750906 w 3825551"/>
              <a:gd name="connsiteY2" fmla="*/ 74645 h 419877"/>
              <a:gd name="connsiteX3" fmla="*/ 3657600 w 3825551"/>
              <a:gd name="connsiteY3" fmla="*/ 139959 h 419877"/>
              <a:gd name="connsiteX4" fmla="*/ 3489649 w 3825551"/>
              <a:gd name="connsiteY4" fmla="*/ 195943 h 419877"/>
              <a:gd name="connsiteX5" fmla="*/ 3321698 w 3825551"/>
              <a:gd name="connsiteY5" fmla="*/ 233265 h 419877"/>
              <a:gd name="connsiteX6" fmla="*/ 3060441 w 3825551"/>
              <a:gd name="connsiteY6" fmla="*/ 251926 h 419877"/>
              <a:gd name="connsiteX7" fmla="*/ 2668555 w 3825551"/>
              <a:gd name="connsiteY7" fmla="*/ 270588 h 419877"/>
              <a:gd name="connsiteX8" fmla="*/ 1987420 w 3825551"/>
              <a:gd name="connsiteY8" fmla="*/ 289249 h 419877"/>
              <a:gd name="connsiteX9" fmla="*/ 1222310 w 3825551"/>
              <a:gd name="connsiteY9" fmla="*/ 307910 h 419877"/>
              <a:gd name="connsiteX10" fmla="*/ 522514 w 3825551"/>
              <a:gd name="connsiteY10" fmla="*/ 317241 h 419877"/>
              <a:gd name="connsiteX11" fmla="*/ 0 w 3825551"/>
              <a:gd name="connsiteY11" fmla="*/ 335902 h 419877"/>
              <a:gd name="connsiteX12" fmla="*/ 0 w 3825551"/>
              <a:gd name="connsiteY12" fmla="*/ 335902 h 419877"/>
              <a:gd name="connsiteX13" fmla="*/ 0 w 3825551"/>
              <a:gd name="connsiteY13" fmla="*/ 335902 h 419877"/>
              <a:gd name="connsiteX14" fmla="*/ 0 w 3825551"/>
              <a:gd name="connsiteY14" fmla="*/ 335902 h 419877"/>
              <a:gd name="connsiteX15" fmla="*/ 9331 w 3825551"/>
              <a:gd name="connsiteY15" fmla="*/ 419877 h 419877"/>
              <a:gd name="connsiteX16" fmla="*/ 391886 w 3825551"/>
              <a:gd name="connsiteY16" fmla="*/ 410547 h 419877"/>
              <a:gd name="connsiteX17" fmla="*/ 3825551 w 3825551"/>
              <a:gd name="connsiteY17" fmla="*/ 410547 h 41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5551" h="419877">
                <a:moveTo>
                  <a:pt x="3825551" y="410547"/>
                </a:moveTo>
                <a:lnTo>
                  <a:pt x="3825551" y="0"/>
                </a:lnTo>
                <a:lnTo>
                  <a:pt x="3750906" y="74645"/>
                </a:lnTo>
                <a:lnTo>
                  <a:pt x="3657600" y="139959"/>
                </a:lnTo>
                <a:lnTo>
                  <a:pt x="3489649" y="195943"/>
                </a:lnTo>
                <a:lnTo>
                  <a:pt x="3321698" y="233265"/>
                </a:lnTo>
                <a:lnTo>
                  <a:pt x="3060441" y="251926"/>
                </a:lnTo>
                <a:lnTo>
                  <a:pt x="2668555" y="270588"/>
                </a:lnTo>
                <a:lnTo>
                  <a:pt x="1987420" y="289249"/>
                </a:lnTo>
                <a:lnTo>
                  <a:pt x="1222310" y="307910"/>
                </a:lnTo>
                <a:lnTo>
                  <a:pt x="522514" y="317241"/>
                </a:lnTo>
                <a:lnTo>
                  <a:pt x="0" y="335902"/>
                </a:lnTo>
                <a:lnTo>
                  <a:pt x="0" y="335902"/>
                </a:lnTo>
                <a:lnTo>
                  <a:pt x="0" y="335902"/>
                </a:lnTo>
                <a:lnTo>
                  <a:pt x="0" y="335902"/>
                </a:lnTo>
                <a:lnTo>
                  <a:pt x="9331" y="419877"/>
                </a:lnTo>
                <a:lnTo>
                  <a:pt x="391886" y="410547"/>
                </a:lnTo>
                <a:lnTo>
                  <a:pt x="3825551" y="41054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745912" y="3604848"/>
            <a:ext cx="2911151" cy="1045030"/>
          </a:xfrm>
          <a:custGeom>
            <a:avLst/>
            <a:gdLst>
              <a:gd name="connsiteX0" fmla="*/ 9331 w 2911151"/>
              <a:gd name="connsiteY0" fmla="*/ 951723 h 951723"/>
              <a:gd name="connsiteX1" fmla="*/ 0 w 2911151"/>
              <a:gd name="connsiteY1" fmla="*/ 0 h 951723"/>
              <a:gd name="connsiteX2" fmla="*/ 46653 w 2911151"/>
              <a:gd name="connsiteY2" fmla="*/ 139959 h 951723"/>
              <a:gd name="connsiteX3" fmla="*/ 102637 w 2911151"/>
              <a:gd name="connsiteY3" fmla="*/ 261257 h 951723"/>
              <a:gd name="connsiteX4" fmla="*/ 158620 w 2911151"/>
              <a:gd name="connsiteY4" fmla="*/ 335902 h 951723"/>
              <a:gd name="connsiteX5" fmla="*/ 251926 w 2911151"/>
              <a:gd name="connsiteY5" fmla="*/ 447870 h 951723"/>
              <a:gd name="connsiteX6" fmla="*/ 401216 w 2911151"/>
              <a:gd name="connsiteY6" fmla="*/ 522514 h 951723"/>
              <a:gd name="connsiteX7" fmla="*/ 671804 w 2911151"/>
              <a:gd name="connsiteY7" fmla="*/ 625151 h 951723"/>
              <a:gd name="connsiteX8" fmla="*/ 951722 w 2911151"/>
              <a:gd name="connsiteY8" fmla="*/ 709127 h 951723"/>
              <a:gd name="connsiteX9" fmla="*/ 1306286 w 2911151"/>
              <a:gd name="connsiteY9" fmla="*/ 765110 h 951723"/>
              <a:gd name="connsiteX10" fmla="*/ 1698171 w 2911151"/>
              <a:gd name="connsiteY10" fmla="*/ 830425 h 951723"/>
              <a:gd name="connsiteX11" fmla="*/ 1959428 w 2911151"/>
              <a:gd name="connsiteY11" fmla="*/ 858416 h 951723"/>
              <a:gd name="connsiteX12" fmla="*/ 2379306 w 2911151"/>
              <a:gd name="connsiteY12" fmla="*/ 886408 h 951723"/>
              <a:gd name="connsiteX13" fmla="*/ 2705877 w 2911151"/>
              <a:gd name="connsiteY13" fmla="*/ 914400 h 951723"/>
              <a:gd name="connsiteX14" fmla="*/ 2911151 w 2911151"/>
              <a:gd name="connsiteY14" fmla="*/ 923731 h 951723"/>
              <a:gd name="connsiteX15" fmla="*/ 2911151 w 2911151"/>
              <a:gd name="connsiteY15" fmla="*/ 923731 h 951723"/>
              <a:gd name="connsiteX16" fmla="*/ 9331 w 2911151"/>
              <a:gd name="connsiteY16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11151" h="951723">
                <a:moveTo>
                  <a:pt x="9331" y="951723"/>
                </a:moveTo>
                <a:cubicBezTo>
                  <a:pt x="6221" y="634482"/>
                  <a:pt x="3110" y="317241"/>
                  <a:pt x="0" y="0"/>
                </a:cubicBezTo>
                <a:lnTo>
                  <a:pt x="46653" y="139959"/>
                </a:lnTo>
                <a:lnTo>
                  <a:pt x="102637" y="261257"/>
                </a:lnTo>
                <a:lnTo>
                  <a:pt x="158620" y="335902"/>
                </a:lnTo>
                <a:lnTo>
                  <a:pt x="251926" y="447870"/>
                </a:lnTo>
                <a:lnTo>
                  <a:pt x="401216" y="522514"/>
                </a:lnTo>
                <a:lnTo>
                  <a:pt x="671804" y="625151"/>
                </a:lnTo>
                <a:lnTo>
                  <a:pt x="951722" y="709127"/>
                </a:lnTo>
                <a:lnTo>
                  <a:pt x="1306286" y="765110"/>
                </a:lnTo>
                <a:lnTo>
                  <a:pt x="1698171" y="830425"/>
                </a:lnTo>
                <a:lnTo>
                  <a:pt x="1959428" y="858416"/>
                </a:lnTo>
                <a:lnTo>
                  <a:pt x="2379306" y="886408"/>
                </a:lnTo>
                <a:lnTo>
                  <a:pt x="2705877" y="914400"/>
                </a:lnTo>
                <a:lnTo>
                  <a:pt x="2911151" y="923731"/>
                </a:lnTo>
                <a:lnTo>
                  <a:pt x="2911151" y="923731"/>
                </a:lnTo>
                <a:lnTo>
                  <a:pt x="9331" y="951723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4610" y="4652986"/>
            <a:ext cx="949157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626527" y="1351314"/>
            <a:ext cx="0" cy="34290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1077" y="888860"/>
            <a:ext cx="2899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Probability</a:t>
            </a:r>
            <a:r>
              <a:rPr lang="zh-CN" altLang="en-US" sz="2800" dirty="0"/>
              <a:t> </a:t>
            </a:r>
            <a:r>
              <a:rPr lang="en-US" altLang="zh-CN" sz="2800" dirty="0"/>
              <a:t>density</a:t>
            </a:r>
            <a:endParaRPr lang="en-US" sz="2800" dirty="0"/>
          </a:p>
        </p:txBody>
      </p:sp>
      <p:sp>
        <p:nvSpPr>
          <p:cNvPr id="9" name="Freeform 8"/>
          <p:cNvSpPr/>
          <p:nvPr/>
        </p:nvSpPr>
        <p:spPr>
          <a:xfrm>
            <a:off x="671520" y="1579369"/>
            <a:ext cx="9015663" cy="3001428"/>
          </a:xfrm>
          <a:custGeom>
            <a:avLst/>
            <a:gdLst>
              <a:gd name="connsiteX0" fmla="*/ 0 w 9015663"/>
              <a:gd name="connsiteY0" fmla="*/ 2985385 h 3001428"/>
              <a:gd name="connsiteX1" fmla="*/ 898358 w 9015663"/>
              <a:gd name="connsiteY1" fmla="*/ 2969343 h 3001428"/>
              <a:gd name="connsiteX2" fmla="*/ 2454442 w 9015663"/>
              <a:gd name="connsiteY2" fmla="*/ 2921217 h 3001428"/>
              <a:gd name="connsiteX3" fmla="*/ 3561347 w 9015663"/>
              <a:gd name="connsiteY3" fmla="*/ 2824964 h 3001428"/>
              <a:gd name="connsiteX4" fmla="*/ 4010526 w 9015663"/>
              <a:gd name="connsiteY4" fmla="*/ 2375785 h 3001428"/>
              <a:gd name="connsiteX5" fmla="*/ 4331368 w 9015663"/>
              <a:gd name="connsiteY5" fmla="*/ 1461385 h 3001428"/>
              <a:gd name="connsiteX6" fmla="*/ 4443663 w 9015663"/>
              <a:gd name="connsiteY6" fmla="*/ 803659 h 3001428"/>
              <a:gd name="connsiteX7" fmla="*/ 4523874 w 9015663"/>
              <a:gd name="connsiteY7" fmla="*/ 322396 h 3001428"/>
              <a:gd name="connsiteX8" fmla="*/ 4700337 w 9015663"/>
              <a:gd name="connsiteY8" fmla="*/ 97806 h 3001428"/>
              <a:gd name="connsiteX9" fmla="*/ 4957010 w 9015663"/>
              <a:gd name="connsiteY9" fmla="*/ 1554 h 3001428"/>
              <a:gd name="connsiteX10" fmla="*/ 5293895 w 9015663"/>
              <a:gd name="connsiteY10" fmla="*/ 49680 h 3001428"/>
              <a:gd name="connsiteX11" fmla="*/ 5486400 w 9015663"/>
              <a:gd name="connsiteY11" fmla="*/ 194059 h 3001428"/>
              <a:gd name="connsiteX12" fmla="*/ 5646821 w 9015663"/>
              <a:gd name="connsiteY12" fmla="*/ 514901 h 3001428"/>
              <a:gd name="connsiteX13" fmla="*/ 5919537 w 9015663"/>
              <a:gd name="connsiteY13" fmla="*/ 1381175 h 3001428"/>
              <a:gd name="connsiteX14" fmla="*/ 6176210 w 9015663"/>
              <a:gd name="connsiteY14" fmla="*/ 2343701 h 3001428"/>
              <a:gd name="connsiteX15" fmla="*/ 6673516 w 9015663"/>
              <a:gd name="connsiteY15" fmla="*/ 2696628 h 3001428"/>
              <a:gd name="connsiteX16" fmla="*/ 7603958 w 9015663"/>
              <a:gd name="connsiteY16" fmla="*/ 2889133 h 3001428"/>
              <a:gd name="connsiteX17" fmla="*/ 8422105 w 9015663"/>
              <a:gd name="connsiteY17" fmla="*/ 2969343 h 3001428"/>
              <a:gd name="connsiteX18" fmla="*/ 9015663 w 9015663"/>
              <a:gd name="connsiteY18" fmla="*/ 3001428 h 300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15663" h="3001428">
                <a:moveTo>
                  <a:pt x="0" y="2985385"/>
                </a:moveTo>
                <a:lnTo>
                  <a:pt x="898358" y="2969343"/>
                </a:lnTo>
                <a:lnTo>
                  <a:pt x="2454442" y="2921217"/>
                </a:lnTo>
                <a:cubicBezTo>
                  <a:pt x="2898274" y="2897154"/>
                  <a:pt x="3302000" y="2915869"/>
                  <a:pt x="3561347" y="2824964"/>
                </a:cubicBezTo>
                <a:cubicBezTo>
                  <a:pt x="3820694" y="2734059"/>
                  <a:pt x="3882189" y="2603048"/>
                  <a:pt x="4010526" y="2375785"/>
                </a:cubicBezTo>
                <a:cubicBezTo>
                  <a:pt x="4138863" y="2148522"/>
                  <a:pt x="4259179" y="1723406"/>
                  <a:pt x="4331368" y="1461385"/>
                </a:cubicBezTo>
                <a:cubicBezTo>
                  <a:pt x="4403557" y="1199364"/>
                  <a:pt x="4411579" y="993490"/>
                  <a:pt x="4443663" y="803659"/>
                </a:cubicBezTo>
                <a:cubicBezTo>
                  <a:pt x="4475747" y="613828"/>
                  <a:pt x="4481095" y="440038"/>
                  <a:pt x="4523874" y="322396"/>
                </a:cubicBezTo>
                <a:cubicBezTo>
                  <a:pt x="4566653" y="204754"/>
                  <a:pt x="4628148" y="151280"/>
                  <a:pt x="4700337" y="97806"/>
                </a:cubicBezTo>
                <a:cubicBezTo>
                  <a:pt x="4772526" y="44332"/>
                  <a:pt x="4858084" y="9575"/>
                  <a:pt x="4957010" y="1554"/>
                </a:cubicBezTo>
                <a:cubicBezTo>
                  <a:pt x="5055936" y="-6467"/>
                  <a:pt x="5205663" y="17596"/>
                  <a:pt x="5293895" y="49680"/>
                </a:cubicBezTo>
                <a:cubicBezTo>
                  <a:pt x="5382127" y="81764"/>
                  <a:pt x="5427579" y="116522"/>
                  <a:pt x="5486400" y="194059"/>
                </a:cubicBezTo>
                <a:cubicBezTo>
                  <a:pt x="5545221" y="271596"/>
                  <a:pt x="5574632" y="317048"/>
                  <a:pt x="5646821" y="514901"/>
                </a:cubicBezTo>
                <a:cubicBezTo>
                  <a:pt x="5719011" y="712754"/>
                  <a:pt x="5831306" y="1076375"/>
                  <a:pt x="5919537" y="1381175"/>
                </a:cubicBezTo>
                <a:cubicBezTo>
                  <a:pt x="6007769" y="1685975"/>
                  <a:pt x="6050547" y="2124459"/>
                  <a:pt x="6176210" y="2343701"/>
                </a:cubicBezTo>
                <a:cubicBezTo>
                  <a:pt x="6301873" y="2562943"/>
                  <a:pt x="6435558" y="2605723"/>
                  <a:pt x="6673516" y="2696628"/>
                </a:cubicBezTo>
                <a:cubicBezTo>
                  <a:pt x="6911474" y="2787533"/>
                  <a:pt x="7312526" y="2843680"/>
                  <a:pt x="7603958" y="2889133"/>
                </a:cubicBezTo>
                <a:cubicBezTo>
                  <a:pt x="7895390" y="2934586"/>
                  <a:pt x="8186821" y="2950627"/>
                  <a:pt x="8422105" y="2969343"/>
                </a:cubicBezTo>
                <a:cubicBezTo>
                  <a:pt x="8657389" y="2988059"/>
                  <a:pt x="9015663" y="3001428"/>
                  <a:pt x="9015663" y="300142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14301" y="4555745"/>
            <a:ext cx="2886466" cy="682016"/>
            <a:chOff x="4114301" y="4555745"/>
            <a:chExt cx="2886466" cy="682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519353" y="4652986"/>
                  <a:ext cx="48141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𝜖</m:t>
                        </m:r>
                      </m:oMath>
                    </m:oMathPara>
                  </a14:m>
                  <a:endParaRPr lang="en-US" sz="3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53" y="4652986"/>
                  <a:ext cx="481414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114301" y="4555745"/>
              <a:ext cx="2745968" cy="682016"/>
              <a:chOff x="4114301" y="4555745"/>
              <a:chExt cx="2745968" cy="68201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404056" y="4555745"/>
                <a:ext cx="200417" cy="19951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659852" y="4555745"/>
                <a:ext cx="200417" cy="19951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4114301" y="4652986"/>
                    <a:ext cx="787588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𝜖</m:t>
                          </m:r>
                        </m:oMath>
                      </m:oMathPara>
                    </a14:m>
                    <a:endParaRPr lang="en-US" sz="3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301" y="4652986"/>
                    <a:ext cx="787588" cy="5847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78553" y="4246163"/>
                <a:ext cx="1776255" cy="790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200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553" y="4246163"/>
                <a:ext cx="1776255" cy="7903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58367" y="5782505"/>
            <a:ext cx="244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Failure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3410768" y="4865738"/>
            <a:ext cx="1457593" cy="837605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>
            <a:off x="6396728" y="5063866"/>
            <a:ext cx="1553512" cy="345433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58860</TotalTime>
  <Words>4257</Words>
  <Application>Microsoft Macintosh PowerPoint</Application>
  <PresentationFormat>Widescreen</PresentationFormat>
  <Paragraphs>891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Lucida Bright</vt:lpstr>
      <vt:lpstr>Office Theme</vt:lpstr>
      <vt:lpstr>Concentration Inequalities</vt:lpstr>
      <vt:lpstr>Bernstein Inequality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Approximating Pi Using Monte Carlo</vt:lpstr>
      <vt:lpstr>PowerPoint Presentation</vt:lpstr>
      <vt:lpstr>PowerPoint Presentation</vt:lpstr>
      <vt:lpstr>Analyzing Convergence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Shusen Wang</cp:lastModifiedBy>
  <cp:revision>1237</cp:revision>
  <cp:lastPrinted>2019-12-01T04:13:01Z</cp:lastPrinted>
  <dcterms:created xsi:type="dcterms:W3CDTF">2017-08-22T04:44:10Z</dcterms:created>
  <dcterms:modified xsi:type="dcterms:W3CDTF">2021-11-22T02:10:39Z</dcterms:modified>
</cp:coreProperties>
</file>