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870" r:id="rId3"/>
    <p:sldId id="895" r:id="rId4"/>
    <p:sldId id="901" r:id="rId5"/>
    <p:sldId id="842" r:id="rId6"/>
    <p:sldId id="897" r:id="rId7"/>
    <p:sldId id="898" r:id="rId8"/>
    <p:sldId id="896" r:id="rId9"/>
    <p:sldId id="849" r:id="rId10"/>
    <p:sldId id="873" r:id="rId11"/>
    <p:sldId id="899" r:id="rId12"/>
    <p:sldId id="871" r:id="rId13"/>
    <p:sldId id="850" r:id="rId14"/>
    <p:sldId id="905" r:id="rId15"/>
    <p:sldId id="900" r:id="rId16"/>
    <p:sldId id="902" r:id="rId17"/>
    <p:sldId id="851" r:id="rId18"/>
    <p:sldId id="891" r:id="rId19"/>
    <p:sldId id="874" r:id="rId20"/>
    <p:sldId id="906" r:id="rId21"/>
    <p:sldId id="903" r:id="rId22"/>
    <p:sldId id="852" r:id="rId23"/>
    <p:sldId id="875" r:id="rId24"/>
    <p:sldId id="853" r:id="rId25"/>
    <p:sldId id="904" r:id="rId26"/>
    <p:sldId id="889" r:id="rId27"/>
    <p:sldId id="8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DB7F0"/>
    <a:srgbClr val="EA9EEB"/>
    <a:srgbClr val="F6DCD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/>
    <p:restoredTop sz="66599"/>
  </p:normalViewPr>
  <p:slideViewPr>
    <p:cSldViewPr snapToGrid="0" snapToObjects="1">
      <p:cViewPr>
        <p:scale>
          <a:sx n="79" d="100"/>
          <a:sy n="79" d="100"/>
        </p:scale>
        <p:origin x="8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大家好，我是王树森。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上节课我们学习了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，它是一种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算法，可以用来学习动作价值函数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</a:t>
                </a:r>
              </a:p>
              <a:p>
                <a:r>
                  <a:rPr lang="zh-CN" altLang="en-US" sz="1600" dirty="0" smtClean="0"/>
                  <a:t>这节课我们学习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，它是另一种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用来学习最优动作价值函数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的课上，训练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的算法就是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大家好，我是王树森。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上节课我们学习了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，它是一种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算法，可以用来学习动作价值函数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</a:t>
                </a:r>
              </a:p>
              <a:p>
                <a:r>
                  <a:rPr lang="zh-CN" altLang="en-US" sz="1600" dirty="0" smtClean="0"/>
                  <a:t>这节课我们学习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，它是另一种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用来学习最优动作价值函数 </a:t>
                </a:r>
                <a:r>
                  <a:rPr lang="en-US" altLang="zh-CN" sz="1600" b="0" i="0" smtClean="0">
                    <a:latin typeface="Cambria Math" charset="0"/>
                  </a:rPr>
                  <a:t>𝑄^⋆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的课上，训练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的算法就是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用一下这个公式。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把它带入上面等式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用一下这个公式。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把带入上面等式，把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替换成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最大化的形式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我们得到下面的公式。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(𝑆_(𝑡+1),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𝐴_(𝑡+1)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等于右边的期望。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期望中有对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这样就消掉了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我们得到下面的公式。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时刻做出的预测。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它等于右边的期望。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期望中有对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用一下这个公式。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把带入上面等式，把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替换成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最大化的形式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我们得到下面的公式。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(𝑆_(𝑡+1),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𝐴_(𝑡+1)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等于右边的期望。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期望中有对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直接求公式中的期望非常困难。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所以下一步我们对期望做蒙特卡洛近似，得到 </a:t>
            </a:r>
            <a:r>
              <a:rPr lang="en-US" altLang="zh-CN" sz="1600" dirty="0" smtClean="0">
                <a:solidFill>
                  <a:schemeClr val="tx1"/>
                </a:solidFill>
              </a:rPr>
              <a:t>TD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target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期望里有奖励大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把它近似成观测到的奖励小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期望里有状态大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是随机变量。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我们用观测到的小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代替大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我们观测到状态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和奖励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𝑦_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加 折扣率 </a:t>
                </a:r>
                <a:r>
                  <a:rPr lang="en-US" altLang="zh-CN" sz="1600" dirty="0" smtClean="0"/>
                  <a:t>gamma</a:t>
                </a:r>
                <a:r>
                  <a:rPr lang="zh-CN" altLang="en-US" sz="1600" baseline="0" dirty="0" smtClean="0"/>
                  <a:t> 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是期望的蒙特卡洛近似。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等式左边是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，右边可以近似成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这说明当前的最优动作价值 约等于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部分基于真实观测，左边纯粹的猜测要靠谱。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所以把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作为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，鼓励左边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接近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近似值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，然后关于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我们观测到状态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和奖励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𝑦_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加 折扣率 </a:t>
                </a:r>
                <a:r>
                  <a:rPr lang="en-US" altLang="zh-CN" sz="1600" dirty="0" smtClean="0"/>
                  <a:t>gamma</a:t>
                </a:r>
                <a:r>
                  <a:rPr lang="zh-CN" altLang="en-US" sz="1600" baseline="0" dirty="0" smtClean="0"/>
                  <a:t> 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是期望的蒙特卡洛近似。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等式左边是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，右边可以近似成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这说明当前的最优动作价值 约等于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部分基于真实观测，左边纯粹的猜测要靠谱。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所以把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作为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，鼓励左边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接近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于是我们得到对期望的蒙特卡洛近似。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期望近似成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把这个近似值叫做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比等式左边纯粹的猜测要靠谱。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作为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，鼓励左边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算法的基本思想。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我们观测到状态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和奖励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𝑦_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加 折扣率 </a:t>
                </a:r>
                <a:r>
                  <a:rPr lang="en-US" altLang="zh-CN" sz="1600" dirty="0" smtClean="0"/>
                  <a:t>gamma</a:t>
                </a:r>
                <a:r>
                  <a:rPr lang="zh-CN" altLang="en-US" sz="1600" baseline="0" dirty="0" smtClean="0"/>
                  <a:t> 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的最大值。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是期望的蒙特卡洛近似。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等式左边是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，右边可以近似成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这说明当前的最优动作价值 约等于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</a:t>
                </a:r>
              </a:p>
              <a:p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部分基于真实观测，左边纯粹的猜测要靠谱。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所以把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作为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，鼓励左边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⋆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/>
                  <a:t> 接近 </a:t>
                </a:r>
                <a:r>
                  <a:rPr lang="en-US" altLang="zh-CN" sz="1600" i="0" smtClean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接下来，我们用刚才推导出了 </a:t>
            </a:r>
            <a:r>
              <a:rPr lang="en-US" altLang="zh-CN" sz="1600" dirty="0" smtClean="0">
                <a:solidFill>
                  <a:schemeClr val="tx1"/>
                </a:solidFill>
              </a:rPr>
              <a:t>TD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target</a:t>
            </a:r>
            <a:r>
              <a:rPr lang="zh-CN" altLang="en-US" sz="1600" dirty="0" smtClean="0">
                <a:solidFill>
                  <a:schemeClr val="tx1"/>
                </a:solidFill>
              </a:rPr>
              <a:t> 来学习“最优动作价值函数”。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这种算法叫做 </a:t>
            </a:r>
            <a:r>
              <a:rPr lang="en-US" altLang="zh-CN" sz="1600" dirty="0" smtClean="0">
                <a:solidFill>
                  <a:schemeClr val="tx1"/>
                </a:solidFill>
              </a:rPr>
              <a:t>Q-Learning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首先</a:t>
            </a:r>
            <a:r>
              <a:rPr lang="zh-CN" altLang="en-US" sz="1600" dirty="0" smtClean="0"/>
              <a:t>介绍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算法的表格形式。</a:t>
            </a:r>
            <a:endParaRPr lang="en-US" altLang="zh-CN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每次观测到一个四元组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它被称作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这里要对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用刚才推导出了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来学习“最优动作价值函数”。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这种算法叫做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首先来看表格形式的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观测到一个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这里要对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就是这张表格。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表格中每一个元素对应一个状态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化，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我们只需要找到状态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对应行，找出这一行最大的元素。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就是这张表格。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表格中每一个元素对应一个状态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求最大化，我们要查这张表格。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找到状态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对应的行，找出这一行最大的元素。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大元素就是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用刚才推导出了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来学习“最优动作价值函数”。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这种算法叫做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首先来看表格形式的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观测到一个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这里要对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就是这张表格。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表格中每一个元素对应一个状态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化，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我们只需要找到状态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对应行，找出这一行最大的元素。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等于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算出来的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刚算出来的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最后把结果写回表格中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的位置。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这样可以让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算法，但是解决的问题不同。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乘以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来更新价值网络，也就是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跟上面很相似。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我们之前一直用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和它的一些变种来训练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减去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把结果写回表格中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的位置。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刚算出来的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最后把结果写回表格中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的位置。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这样可以让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(𝑠_𝑡,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刚才介绍了表格形式的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算法。</a:t>
            </a:r>
            <a:endParaRPr lang="en-US" altLang="zh-CN" sz="1600" dirty="0" smtClean="0"/>
          </a:p>
          <a:p>
            <a:r>
              <a:rPr lang="zh-CN" altLang="en-US" sz="1600" dirty="0" smtClean="0"/>
              <a:t>接下来讨论神经网络形式的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算法。</a:t>
            </a:r>
            <a:endParaRPr lang="en-US" altLang="zh-CN" sz="1600" dirty="0" smtClean="0"/>
          </a:p>
          <a:p>
            <a:endParaRPr lang="zh-CN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4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用函数大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输出是对所有动作的打分。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分数的高低表示动作的好坏。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用在表格上。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也可以拿来训练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是对最优动作价值函数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用函数大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输出对所有动作的打分。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分数的高低表示动作的好坏。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可以用来控制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既然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输出的分数反映了动作的好坏。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我们当然要选分数最高的动作。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把最大化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执行动作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我们利用收集到的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对价值的估计更准确。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可以用来控制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的输出的分数表示动作的好坏。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我们当然要选分数最高的动作，记做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执行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我们希望通过收集到的经验来更新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打的分数更准确。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最常用的算法就是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我们以前用过这个算法训练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，这里再回顾一下。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既要用到真实观测到的奖励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也要用到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自己做的预测。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最常用的算法就是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这是我们以前一直用的算法，这里再回顾一下。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既要用到真实观测到的奖励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，也要用到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自己做的预测。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算法希望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的预测尽量接近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，也就是说希望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尽量小。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于是做一次梯度下降来更新参数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，这样可以减小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这种最简单的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效果通常不好，会有高估的问题。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上节课我们用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来改进，缓解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造成的高估。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算法希望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的预测尽量接近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，也就是说希望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尽量小。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于是做一次梯度下降来更新参数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，这样可以减小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的平方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前面的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是学习率。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最常用的算法就是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这是我们以前一直用的算法，这里再回顾一下。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𝑟_𝑡,𝑠_(𝑡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既要用到真实观测到的奖励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，也要用到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自己做的预测。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之间的差别。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算法希望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的预测尽量接近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，也就是说希望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尽量小。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于是做一次梯度下降来更新参数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，这样可以减小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这种最简单的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效果通常不好，会有高估的问题。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上节课我们用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来改进，缓解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造成的高估。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0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算法的目标是学习最优动作价值函数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注意跟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的区别。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的目标是学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可以用在表格上，直接去学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使用条件是状态和动作的数量都有限。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算法每次更新表格中的一个元素，让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还可以用来训练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算法每次用一个观测到的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来更新一次参数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概括一下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算法的目标是学习最优动作价值函数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注意跟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的区别。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的目标是学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可以用在表格上，直接去学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使用条件是状态和动作的数量都有限。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算法每次更新表格中的一个元素，让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还可以用来学习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算法每次用一个奖励来更新一次参数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0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的内容讲完了，感谢大家观看。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下节课我们学习 </a:t>
            </a:r>
            <a:r>
              <a:rPr lang="en-US" altLang="zh-CN" sz="1600" dirty="0" smtClean="0"/>
              <a:t>multi-step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是对最优动作价值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我们之前用过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来更新价值网络，也就是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跟上面很相似。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我们之前一直用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和它的一些变种来训练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首先来推导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的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它的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跟 </a:t>
            </a:r>
            <a:r>
              <a:rPr lang="en-US" altLang="zh-CN" sz="1600" dirty="0" err="1" smtClean="0"/>
              <a:t>Sarsa</a:t>
            </a:r>
            <a:r>
              <a:rPr lang="zh-CN" altLang="en-US" sz="1600" baseline="0" dirty="0" smtClean="0"/>
              <a:t> 的有区别。</a:t>
            </a:r>
            <a:endParaRPr lang="en-US" altLang="zh-CN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上节课我们证明出这个等式。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以及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时刻做出的估计。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等式左右两边都有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对于任何策略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，这个公式都成立。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上半节课我们证明出这个等式。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对于任何策略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，这个公式都成立。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所以这个公式对最优策略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，右边期望里也有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我们通常把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它们是“最优动作价值函数”。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于是我们得到这样一个等式：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下一步我们处理期望中的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，把它写成最大化的形式。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把最优策略记做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公式对最优策略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，它是最优动作价值。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右边期望里也有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上半节课我们证明出这个等式。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对于任何策略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，这个公式都成立。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所以这个公式对最优策略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，右边期望里也有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我们通常把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它们是“最优动作价值函数”。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于是我们得到这样一个等式：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下一步我们处理期望中的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，把它写成最大化的形式。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我们通常把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它们都表示“最优动作价值函数”。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上半节课我们证明出这个等式。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对于任何策略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，这个公式都成立。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所以这个公式对最优策略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，右边期望里也有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我们通常把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它们是“最优动作价值函数”。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于是我们得到这样一个等式：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下一步我们处理期望中的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，把它写成最大化的形式。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于是我们得到这样一个等式：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期望里面也有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下一步我们处理期望中的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，把它写成最大化的形式。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上半节课我们证明出这个等式。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价值函数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对于任何策略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，这个公式都成立。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所以这个公式对最优策略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也成立。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，右边期望里也有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我们通常把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^⋆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它们是“最优动作价值函数”。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于是我们得到这样一个等式：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期望里面也有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下一步我们处理期望中的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，把它写成最大化的形式。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可以评价动作的好坏。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可以给所有动作打分，然后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会执行分数最高的动作。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选出的动作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一定是最大化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的那个动作。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满足这个公式。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公式可以等价写成这样：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这是因为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是最优动作，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它可以最大化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可以评价动作的好坏。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给定当前状态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可以给所有动作打分，然后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会执行分数最高的动作。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给定状态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𝑆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，选出的动作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一定是最大化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的那个动作。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满足这个公式。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公式可以等价写成这样：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(𝑆_(𝑡+1),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𝐴_(𝑡+1)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等于对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 (𝑆_(𝑡+1),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求最大化。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2.png"/><Relationship Id="rId5" Type="http://schemas.openxmlformats.org/officeDocument/2006/relationships/image" Target="../media/image31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png"/><Relationship Id="rId5" Type="http://schemas.openxmlformats.org/officeDocument/2006/relationships/image" Target="../media/image2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8.jpeg"/><Relationship Id="rId5" Type="http://schemas.openxmlformats.org/officeDocument/2006/relationships/image" Target="../media/image18.png"/><Relationship Id="rId6" Type="http://schemas.openxmlformats.org/officeDocument/2006/relationships/image" Target="../media/image270.png"/><Relationship Id="rId7" Type="http://schemas.openxmlformats.org/officeDocument/2006/relationships/image" Target="../media/image281.png"/><Relationship Id="rId8" Type="http://schemas.openxmlformats.org/officeDocument/2006/relationships/image" Target="../media/image290.png"/><Relationship Id="rId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4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Q-Learning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2040503"/>
                <a:ext cx="9907387" cy="239849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action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is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computed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by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.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2040503"/>
                <a:ext cx="9907387" cy="2398493"/>
              </a:xfrm>
              <a:blipFill rotWithShape="0">
                <a:blip r:embed="rId3"/>
                <a:stretch>
                  <a:fillRect l="-1107" t="-4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30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6241866" y="1070873"/>
            <a:ext cx="2275220" cy="727817"/>
          </a:xfrm>
          <a:custGeom>
            <a:avLst/>
            <a:gdLst>
              <a:gd name="connsiteX0" fmla="*/ 288765 w 2190097"/>
              <a:gd name="connsiteY0" fmla="*/ 694865 h 727817"/>
              <a:gd name="connsiteX1" fmla="*/ 1896848 w 2190097"/>
              <a:gd name="connsiteY1" fmla="*/ 710630 h 727817"/>
              <a:gd name="connsiteX2" fmla="*/ 2180627 w 2190097"/>
              <a:gd name="connsiteY2" fmla="*/ 505679 h 727817"/>
              <a:gd name="connsiteX3" fmla="*/ 2101799 w 2190097"/>
              <a:gd name="connsiteY3" fmla="*/ 80010 h 727817"/>
              <a:gd name="connsiteX4" fmla="*/ 1896848 w 2190097"/>
              <a:gd name="connsiteY4" fmla="*/ 32713 h 727817"/>
              <a:gd name="connsiteX5" fmla="*/ 1597303 w 2190097"/>
              <a:gd name="connsiteY5" fmla="*/ 16948 h 727817"/>
              <a:gd name="connsiteX6" fmla="*/ 351827 w 2190097"/>
              <a:gd name="connsiteY6" fmla="*/ 16948 h 727817"/>
              <a:gd name="connsiteX7" fmla="*/ 36517 w 2190097"/>
              <a:gd name="connsiteY7" fmla="*/ 237665 h 727817"/>
              <a:gd name="connsiteX8" fmla="*/ 36517 w 2190097"/>
              <a:gd name="connsiteY8" fmla="*/ 521444 h 727817"/>
              <a:gd name="connsiteX9" fmla="*/ 288765 w 2190097"/>
              <a:gd name="connsiteY9" fmla="*/ 694865 h 72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0097" h="727817">
                <a:moveTo>
                  <a:pt x="288765" y="694865"/>
                </a:moveTo>
                <a:cubicBezTo>
                  <a:pt x="598820" y="726396"/>
                  <a:pt x="1581538" y="742161"/>
                  <a:pt x="1896848" y="710630"/>
                </a:cubicBezTo>
                <a:cubicBezTo>
                  <a:pt x="2212158" y="679099"/>
                  <a:pt x="2146468" y="610782"/>
                  <a:pt x="2180627" y="505679"/>
                </a:cubicBezTo>
                <a:cubicBezTo>
                  <a:pt x="2214786" y="400576"/>
                  <a:pt x="2149095" y="158838"/>
                  <a:pt x="2101799" y="80010"/>
                </a:cubicBezTo>
                <a:cubicBezTo>
                  <a:pt x="2054503" y="1182"/>
                  <a:pt x="1980931" y="43223"/>
                  <a:pt x="1896848" y="32713"/>
                </a:cubicBezTo>
                <a:cubicBezTo>
                  <a:pt x="1812765" y="22203"/>
                  <a:pt x="1854806" y="19575"/>
                  <a:pt x="1597303" y="16948"/>
                </a:cubicBezTo>
                <a:cubicBezTo>
                  <a:pt x="1339800" y="14321"/>
                  <a:pt x="611958" y="-19838"/>
                  <a:pt x="351827" y="16948"/>
                </a:cubicBezTo>
                <a:cubicBezTo>
                  <a:pt x="91696" y="53734"/>
                  <a:pt x="89069" y="153582"/>
                  <a:pt x="36517" y="237665"/>
                </a:cubicBezTo>
                <a:cubicBezTo>
                  <a:pt x="-16035" y="321748"/>
                  <a:pt x="-8152" y="445244"/>
                  <a:pt x="36517" y="521444"/>
                </a:cubicBezTo>
                <a:cubicBezTo>
                  <a:pt x="81186" y="597644"/>
                  <a:pt x="-21290" y="663334"/>
                  <a:pt x="288765" y="694865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144110" y="3475994"/>
            <a:ext cx="5338022" cy="797817"/>
          </a:xfrm>
          <a:custGeom>
            <a:avLst/>
            <a:gdLst>
              <a:gd name="connsiteX0" fmla="*/ 685233 w 5361103"/>
              <a:gd name="connsiteY0" fmla="*/ 764930 h 797817"/>
              <a:gd name="connsiteX1" fmla="*/ 4547785 w 5361103"/>
              <a:gd name="connsiteY1" fmla="*/ 780696 h 797817"/>
              <a:gd name="connsiteX2" fmla="*/ 5304530 w 5361103"/>
              <a:gd name="connsiteY2" fmla="*/ 512682 h 797817"/>
              <a:gd name="connsiteX3" fmla="*/ 5115343 w 5361103"/>
              <a:gd name="connsiteY3" fmla="*/ 102778 h 797817"/>
              <a:gd name="connsiteX4" fmla="*/ 3601854 w 5361103"/>
              <a:gd name="connsiteY4" fmla="*/ 39716 h 797817"/>
              <a:gd name="connsiteX5" fmla="*/ 1000543 w 5361103"/>
              <a:gd name="connsiteY5" fmla="*/ 23951 h 797817"/>
              <a:gd name="connsiteX6" fmla="*/ 275330 w 5361103"/>
              <a:gd name="connsiteY6" fmla="*/ 23951 h 797817"/>
              <a:gd name="connsiteX7" fmla="*/ 7316 w 5361103"/>
              <a:gd name="connsiteY7" fmla="*/ 339261 h 797817"/>
              <a:gd name="connsiteX8" fmla="*/ 133440 w 5361103"/>
              <a:gd name="connsiteY8" fmla="*/ 717634 h 797817"/>
              <a:gd name="connsiteX9" fmla="*/ 685233 w 5361103"/>
              <a:gd name="connsiteY9" fmla="*/ 764930 h 79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1103" h="797817">
                <a:moveTo>
                  <a:pt x="685233" y="764930"/>
                </a:moveTo>
                <a:cubicBezTo>
                  <a:pt x="1420957" y="775440"/>
                  <a:pt x="3777902" y="822737"/>
                  <a:pt x="4547785" y="780696"/>
                </a:cubicBezTo>
                <a:cubicBezTo>
                  <a:pt x="5317668" y="738655"/>
                  <a:pt x="5209937" y="625668"/>
                  <a:pt x="5304530" y="512682"/>
                </a:cubicBezTo>
                <a:cubicBezTo>
                  <a:pt x="5399123" y="399696"/>
                  <a:pt x="5399122" y="181606"/>
                  <a:pt x="5115343" y="102778"/>
                </a:cubicBezTo>
                <a:cubicBezTo>
                  <a:pt x="4831564" y="23950"/>
                  <a:pt x="4287654" y="52854"/>
                  <a:pt x="3601854" y="39716"/>
                </a:cubicBezTo>
                <a:cubicBezTo>
                  <a:pt x="2916054" y="26578"/>
                  <a:pt x="1000543" y="23951"/>
                  <a:pt x="1000543" y="23951"/>
                </a:cubicBezTo>
                <a:cubicBezTo>
                  <a:pt x="446122" y="21324"/>
                  <a:pt x="440868" y="-28601"/>
                  <a:pt x="275330" y="23951"/>
                </a:cubicBezTo>
                <a:cubicBezTo>
                  <a:pt x="109792" y="76503"/>
                  <a:pt x="30964" y="223647"/>
                  <a:pt x="7316" y="339261"/>
                </a:cubicBezTo>
                <a:cubicBezTo>
                  <a:pt x="-16332" y="454875"/>
                  <a:pt x="15199" y="641434"/>
                  <a:pt x="133440" y="717634"/>
                </a:cubicBezTo>
                <a:cubicBezTo>
                  <a:pt x="251681" y="793834"/>
                  <a:pt x="-50491" y="754420"/>
                  <a:pt x="685233" y="76493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30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6241866" y="1070873"/>
            <a:ext cx="2275220" cy="727817"/>
          </a:xfrm>
          <a:custGeom>
            <a:avLst/>
            <a:gdLst>
              <a:gd name="connsiteX0" fmla="*/ 288765 w 2190097"/>
              <a:gd name="connsiteY0" fmla="*/ 694865 h 727817"/>
              <a:gd name="connsiteX1" fmla="*/ 1896848 w 2190097"/>
              <a:gd name="connsiteY1" fmla="*/ 710630 h 727817"/>
              <a:gd name="connsiteX2" fmla="*/ 2180627 w 2190097"/>
              <a:gd name="connsiteY2" fmla="*/ 505679 h 727817"/>
              <a:gd name="connsiteX3" fmla="*/ 2101799 w 2190097"/>
              <a:gd name="connsiteY3" fmla="*/ 80010 h 727817"/>
              <a:gd name="connsiteX4" fmla="*/ 1896848 w 2190097"/>
              <a:gd name="connsiteY4" fmla="*/ 32713 h 727817"/>
              <a:gd name="connsiteX5" fmla="*/ 1597303 w 2190097"/>
              <a:gd name="connsiteY5" fmla="*/ 16948 h 727817"/>
              <a:gd name="connsiteX6" fmla="*/ 351827 w 2190097"/>
              <a:gd name="connsiteY6" fmla="*/ 16948 h 727817"/>
              <a:gd name="connsiteX7" fmla="*/ 36517 w 2190097"/>
              <a:gd name="connsiteY7" fmla="*/ 237665 h 727817"/>
              <a:gd name="connsiteX8" fmla="*/ 36517 w 2190097"/>
              <a:gd name="connsiteY8" fmla="*/ 521444 h 727817"/>
              <a:gd name="connsiteX9" fmla="*/ 288765 w 2190097"/>
              <a:gd name="connsiteY9" fmla="*/ 694865 h 72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0097" h="727817">
                <a:moveTo>
                  <a:pt x="288765" y="694865"/>
                </a:moveTo>
                <a:cubicBezTo>
                  <a:pt x="598820" y="726396"/>
                  <a:pt x="1581538" y="742161"/>
                  <a:pt x="1896848" y="710630"/>
                </a:cubicBezTo>
                <a:cubicBezTo>
                  <a:pt x="2212158" y="679099"/>
                  <a:pt x="2146468" y="610782"/>
                  <a:pt x="2180627" y="505679"/>
                </a:cubicBezTo>
                <a:cubicBezTo>
                  <a:pt x="2214786" y="400576"/>
                  <a:pt x="2149095" y="158838"/>
                  <a:pt x="2101799" y="80010"/>
                </a:cubicBezTo>
                <a:cubicBezTo>
                  <a:pt x="2054503" y="1182"/>
                  <a:pt x="1980931" y="43223"/>
                  <a:pt x="1896848" y="32713"/>
                </a:cubicBezTo>
                <a:cubicBezTo>
                  <a:pt x="1812765" y="22203"/>
                  <a:pt x="1854806" y="19575"/>
                  <a:pt x="1597303" y="16948"/>
                </a:cubicBezTo>
                <a:cubicBezTo>
                  <a:pt x="1339800" y="14321"/>
                  <a:pt x="611958" y="-19838"/>
                  <a:pt x="351827" y="16948"/>
                </a:cubicBezTo>
                <a:cubicBezTo>
                  <a:pt x="91696" y="53734"/>
                  <a:pt x="89069" y="153582"/>
                  <a:pt x="36517" y="237665"/>
                </a:cubicBezTo>
                <a:cubicBezTo>
                  <a:pt x="-16035" y="321748"/>
                  <a:pt x="-8152" y="445244"/>
                  <a:pt x="36517" y="521444"/>
                </a:cubicBezTo>
                <a:cubicBezTo>
                  <a:pt x="81186" y="597644"/>
                  <a:pt x="-21290" y="663334"/>
                  <a:pt x="288765" y="694865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2306" y="4757639"/>
                <a:ext cx="9907386" cy="7645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4757639"/>
                <a:ext cx="9907386" cy="764568"/>
              </a:xfrm>
              <a:prstGeom prst="rect">
                <a:avLst/>
              </a:prstGeom>
              <a:blipFill rotWithShape="0">
                <a:blip r:embed="rId5"/>
                <a:stretch>
                  <a:fillRect l="-1230" b="-476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97311" y="1982350"/>
                <a:ext cx="3039550" cy="6560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⋆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11" y="1982350"/>
                <a:ext cx="3039550" cy="6560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5595582" y="2557892"/>
            <a:ext cx="532263" cy="1296537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95023" y="5576799"/>
            <a:ext cx="149037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55391" y="5576799"/>
            <a:ext cx="2361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2306" y="4757639"/>
                <a:ext cx="9907386" cy="7645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4757639"/>
                <a:ext cx="9907386" cy="764568"/>
              </a:xfrm>
              <a:prstGeom prst="rect">
                <a:avLst/>
              </a:prstGeom>
              <a:blipFill rotWithShape="0">
                <a:blip r:embed="rId3"/>
                <a:stretch>
                  <a:fillRect l="-1230" b="-476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0013 -0.5270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blipFill rotWithShape="0">
                <a:blip r:embed="rId4"/>
                <a:stretch>
                  <a:fillRect l="-1230" b="-476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02416" y="1934369"/>
            <a:ext cx="51619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4248" y="3028418"/>
                <a:ext cx="900118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48" y="3028418"/>
                <a:ext cx="9001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/>
          <p:nvPr/>
        </p:nvCxnSpPr>
        <p:spPr>
          <a:xfrm rot="5400000">
            <a:off x="4702760" y="2414908"/>
            <a:ext cx="1035057" cy="191962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7472" y="1076918"/>
            <a:ext cx="849085" cy="898072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527472" y="2079150"/>
                <a:ext cx="1098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B24FB"/>
                    </a:solidFill>
                  </a:rPr>
                  <a:t>==&gt;</a:t>
                </a:r>
                <a:r>
                  <a:rPr lang="zh-CN" altLang="en-US" sz="2800" dirty="0" smtClean="0">
                    <a:solidFill>
                      <a:srgbClr val="0B24FB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472" y="2079150"/>
                <a:ext cx="109869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166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blipFill rotWithShape="0">
                <a:blip r:embed="rId4"/>
                <a:stretch>
                  <a:fillRect l="-1230" b="-476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02416" y="1934369"/>
            <a:ext cx="51619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4248" y="3028418"/>
                <a:ext cx="900118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48" y="3028418"/>
                <a:ext cx="9001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/>
          <p:nvPr/>
        </p:nvCxnSpPr>
        <p:spPr>
          <a:xfrm rot="5400000">
            <a:off x="4702760" y="2414908"/>
            <a:ext cx="1035057" cy="191962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76674" y="3028418"/>
                <a:ext cx="3017686" cy="6560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⋆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74" y="3028418"/>
                <a:ext cx="3017686" cy="6560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urved Connector 14"/>
          <p:cNvCxnSpPr/>
          <p:nvPr/>
        </p:nvCxnSpPr>
        <p:spPr>
          <a:xfrm rot="16200000" flipH="1">
            <a:off x="7482363" y="2209133"/>
            <a:ext cx="1035056" cy="603514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0480" y="1934369"/>
            <a:ext cx="226680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764568"/>
              </a:xfrm>
              <a:prstGeom prst="rect">
                <a:avLst/>
              </a:prstGeom>
              <a:blipFill rotWithShape="0">
                <a:blip r:embed="rId4"/>
                <a:stretch>
                  <a:fillRect l="-1230" b="-476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04107" y="3168918"/>
                <a:ext cx="4192302" cy="6560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⋆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07" y="3168918"/>
                <a:ext cx="4192302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/>
          <p:nvPr/>
        </p:nvCxnSpPr>
        <p:spPr>
          <a:xfrm rot="16200000" flipH="1">
            <a:off x="5983524" y="2503210"/>
            <a:ext cx="1051568" cy="76898"/>
          </a:xfrm>
          <a:prstGeom prst="curved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3297" y="3119930"/>
            <a:ext cx="3763111" cy="7574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73566" y="3924244"/>
                <a:ext cx="24415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3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sz="36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566" y="3924244"/>
                <a:ext cx="244156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775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669971" y="1911716"/>
            <a:ext cx="4256489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689407" y="1159297"/>
            <a:ext cx="1724395" cy="814444"/>
          </a:xfrm>
          <a:custGeom>
            <a:avLst/>
            <a:gdLst>
              <a:gd name="connsiteX0" fmla="*/ 555812 w 1724395"/>
              <a:gd name="connsiteY0" fmla="*/ 795009 h 814444"/>
              <a:gd name="connsiteX1" fmla="*/ 1452283 w 1724395"/>
              <a:gd name="connsiteY1" fmla="*/ 795009 h 814444"/>
              <a:gd name="connsiteX2" fmla="*/ 1703295 w 1724395"/>
              <a:gd name="connsiteY2" fmla="*/ 561927 h 814444"/>
              <a:gd name="connsiteX3" fmla="*/ 1649506 w 1724395"/>
              <a:gd name="connsiteY3" fmla="*/ 113691 h 814444"/>
              <a:gd name="connsiteX4" fmla="*/ 1165412 w 1724395"/>
              <a:gd name="connsiteY4" fmla="*/ 6115 h 814444"/>
              <a:gd name="connsiteX5" fmla="*/ 519953 w 1724395"/>
              <a:gd name="connsiteY5" fmla="*/ 24044 h 814444"/>
              <a:gd name="connsiteX6" fmla="*/ 89647 w 1724395"/>
              <a:gd name="connsiteY6" fmla="*/ 113691 h 814444"/>
              <a:gd name="connsiteX7" fmla="*/ 0 w 1724395"/>
              <a:gd name="connsiteY7" fmla="*/ 436421 h 814444"/>
              <a:gd name="connsiteX8" fmla="*/ 89647 w 1724395"/>
              <a:gd name="connsiteY8" fmla="*/ 741221 h 814444"/>
              <a:gd name="connsiteX9" fmla="*/ 555812 w 1724395"/>
              <a:gd name="connsiteY9" fmla="*/ 795009 h 8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395" h="814444">
                <a:moveTo>
                  <a:pt x="555812" y="795009"/>
                </a:moveTo>
                <a:cubicBezTo>
                  <a:pt x="782918" y="803974"/>
                  <a:pt x="1261036" y="833856"/>
                  <a:pt x="1452283" y="795009"/>
                </a:cubicBezTo>
                <a:cubicBezTo>
                  <a:pt x="1643530" y="756162"/>
                  <a:pt x="1670425" y="675480"/>
                  <a:pt x="1703295" y="561927"/>
                </a:cubicBezTo>
                <a:cubicBezTo>
                  <a:pt x="1736165" y="448374"/>
                  <a:pt x="1739153" y="206326"/>
                  <a:pt x="1649506" y="113691"/>
                </a:cubicBezTo>
                <a:cubicBezTo>
                  <a:pt x="1559859" y="21056"/>
                  <a:pt x="1353671" y="21056"/>
                  <a:pt x="1165412" y="6115"/>
                </a:cubicBezTo>
                <a:cubicBezTo>
                  <a:pt x="977153" y="-8826"/>
                  <a:pt x="699247" y="6115"/>
                  <a:pt x="519953" y="24044"/>
                </a:cubicBezTo>
                <a:cubicBezTo>
                  <a:pt x="340659" y="41973"/>
                  <a:pt x="176306" y="44962"/>
                  <a:pt x="89647" y="113691"/>
                </a:cubicBezTo>
                <a:cubicBezTo>
                  <a:pt x="2988" y="182420"/>
                  <a:pt x="0" y="331833"/>
                  <a:pt x="0" y="436421"/>
                </a:cubicBezTo>
                <a:cubicBezTo>
                  <a:pt x="0" y="541009"/>
                  <a:pt x="0" y="678468"/>
                  <a:pt x="89647" y="741221"/>
                </a:cubicBezTo>
                <a:cubicBezTo>
                  <a:pt x="179294" y="803974"/>
                  <a:pt x="328706" y="786044"/>
                  <a:pt x="555812" y="79500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3" grpId="1"/>
      <p:bldP spid="13" grpId="2"/>
      <p:bldP spid="16" grpId="0" animBg="1"/>
      <p:bldP spid="16" grpId="1" animBg="1"/>
      <p:bldP spid="16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5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  <a:blipFill rotWithShape="0">
                <a:blip r:embed="rId3"/>
                <a:stretch>
                  <a:fillRect l="-110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12871" y="2857500"/>
            <a:ext cx="2383972" cy="1273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  <a:blipFill rotWithShape="0">
                <a:blip r:embed="rId3"/>
                <a:stretch>
                  <a:fillRect l="-110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Action</a:t>
                          </a:r>
                          <a:r>
                            <a:rPr lang="zh-CN" altLang="en-US" sz="28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6DCDD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State</a:t>
                          </a:r>
                          <a:r>
                            <a:rPr lang="zh-CN" altLang="en-US" sz="28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2" y="3593495"/>
              <a:ext cx="1051560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697" t="-10588" r="-401742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0588" r="-3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0000" t="-10588" r="-200347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1394" t="-10588" r="-10104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653" t="-10588" r="-694" b="-403529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110588" r="-500000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208140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311765" r="-5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7" t="-411765" r="-5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Freeform 1"/>
          <p:cNvSpPr/>
          <p:nvPr/>
        </p:nvSpPr>
        <p:spPr>
          <a:xfrm>
            <a:off x="591671" y="4589930"/>
            <a:ext cx="10919013" cy="591671"/>
          </a:xfrm>
          <a:custGeom>
            <a:avLst/>
            <a:gdLst>
              <a:gd name="connsiteX0" fmla="*/ 31874 w 11902245"/>
              <a:gd name="connsiteY0" fmla="*/ 125506 h 591671"/>
              <a:gd name="connsiteX1" fmla="*/ 336674 w 11902245"/>
              <a:gd name="connsiteY1" fmla="*/ 17930 h 591671"/>
              <a:gd name="connsiteX2" fmla="*/ 1089709 w 11902245"/>
              <a:gd name="connsiteY2" fmla="*/ 17930 h 591671"/>
              <a:gd name="connsiteX3" fmla="*/ 2147545 w 11902245"/>
              <a:gd name="connsiteY3" fmla="*/ 17930 h 591671"/>
              <a:gd name="connsiteX4" fmla="*/ 10144062 w 11902245"/>
              <a:gd name="connsiteY4" fmla="*/ 0 h 591671"/>
              <a:gd name="connsiteX5" fmla="*/ 11668062 w 11902245"/>
              <a:gd name="connsiteY5" fmla="*/ 89647 h 591671"/>
              <a:gd name="connsiteX6" fmla="*/ 11901145 w 11902245"/>
              <a:gd name="connsiteY6" fmla="*/ 430306 h 591671"/>
              <a:gd name="connsiteX7" fmla="*/ 11721850 w 11902245"/>
              <a:gd name="connsiteY7" fmla="*/ 555812 h 591671"/>
              <a:gd name="connsiteX8" fmla="*/ 11255686 w 11902245"/>
              <a:gd name="connsiteY8" fmla="*/ 573741 h 591671"/>
              <a:gd name="connsiteX9" fmla="*/ 2488203 w 11902245"/>
              <a:gd name="connsiteY9" fmla="*/ 591671 h 591671"/>
              <a:gd name="connsiteX10" fmla="*/ 802839 w 11902245"/>
              <a:gd name="connsiteY10" fmla="*/ 591671 h 591671"/>
              <a:gd name="connsiteX11" fmla="*/ 372533 w 11902245"/>
              <a:gd name="connsiteY11" fmla="*/ 573741 h 591671"/>
              <a:gd name="connsiteX12" fmla="*/ 49803 w 11902245"/>
              <a:gd name="connsiteY12" fmla="*/ 466165 h 591671"/>
              <a:gd name="connsiteX13" fmla="*/ 31874 w 11902245"/>
              <a:gd name="connsiteY13" fmla="*/ 125506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02245" h="591671">
                <a:moveTo>
                  <a:pt x="31874" y="125506"/>
                </a:moveTo>
                <a:cubicBezTo>
                  <a:pt x="79686" y="50800"/>
                  <a:pt x="160368" y="35859"/>
                  <a:pt x="336674" y="17930"/>
                </a:cubicBezTo>
                <a:cubicBezTo>
                  <a:pt x="512980" y="1"/>
                  <a:pt x="1089709" y="17930"/>
                  <a:pt x="1089709" y="17930"/>
                </a:cubicBezTo>
                <a:lnTo>
                  <a:pt x="2147545" y="17930"/>
                </a:lnTo>
                <a:lnTo>
                  <a:pt x="10144062" y="0"/>
                </a:lnTo>
                <a:cubicBezTo>
                  <a:pt x="11730815" y="11953"/>
                  <a:pt x="11375215" y="17929"/>
                  <a:pt x="11668062" y="89647"/>
                </a:cubicBezTo>
                <a:cubicBezTo>
                  <a:pt x="11960909" y="161365"/>
                  <a:pt x="11892180" y="352612"/>
                  <a:pt x="11901145" y="430306"/>
                </a:cubicBezTo>
                <a:cubicBezTo>
                  <a:pt x="11910110" y="508000"/>
                  <a:pt x="11829426" y="531906"/>
                  <a:pt x="11721850" y="555812"/>
                </a:cubicBezTo>
                <a:cubicBezTo>
                  <a:pt x="11614274" y="579718"/>
                  <a:pt x="11255686" y="573741"/>
                  <a:pt x="11255686" y="573741"/>
                </a:cubicBezTo>
                <a:lnTo>
                  <a:pt x="2488203" y="591671"/>
                </a:lnTo>
                <a:lnTo>
                  <a:pt x="802839" y="591671"/>
                </a:lnTo>
                <a:cubicBezTo>
                  <a:pt x="450227" y="588683"/>
                  <a:pt x="498039" y="594659"/>
                  <a:pt x="372533" y="573741"/>
                </a:cubicBezTo>
                <a:cubicBezTo>
                  <a:pt x="247027" y="552823"/>
                  <a:pt x="109568" y="540871"/>
                  <a:pt x="49803" y="466165"/>
                </a:cubicBezTo>
                <a:cubicBezTo>
                  <a:pt x="-9962" y="391459"/>
                  <a:pt x="-15938" y="200212"/>
                  <a:pt x="31874" y="12550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31978" y="2111139"/>
            <a:ext cx="2698376" cy="721708"/>
          </a:xfrm>
          <a:custGeom>
            <a:avLst/>
            <a:gdLst>
              <a:gd name="connsiteX0" fmla="*/ 31874 w 11902245"/>
              <a:gd name="connsiteY0" fmla="*/ 125506 h 591671"/>
              <a:gd name="connsiteX1" fmla="*/ 336674 w 11902245"/>
              <a:gd name="connsiteY1" fmla="*/ 17930 h 591671"/>
              <a:gd name="connsiteX2" fmla="*/ 1089709 w 11902245"/>
              <a:gd name="connsiteY2" fmla="*/ 17930 h 591671"/>
              <a:gd name="connsiteX3" fmla="*/ 2147545 w 11902245"/>
              <a:gd name="connsiteY3" fmla="*/ 17930 h 591671"/>
              <a:gd name="connsiteX4" fmla="*/ 10144062 w 11902245"/>
              <a:gd name="connsiteY4" fmla="*/ 0 h 591671"/>
              <a:gd name="connsiteX5" fmla="*/ 11668062 w 11902245"/>
              <a:gd name="connsiteY5" fmla="*/ 89647 h 591671"/>
              <a:gd name="connsiteX6" fmla="*/ 11901145 w 11902245"/>
              <a:gd name="connsiteY6" fmla="*/ 430306 h 591671"/>
              <a:gd name="connsiteX7" fmla="*/ 11721850 w 11902245"/>
              <a:gd name="connsiteY7" fmla="*/ 555812 h 591671"/>
              <a:gd name="connsiteX8" fmla="*/ 11255686 w 11902245"/>
              <a:gd name="connsiteY8" fmla="*/ 573741 h 591671"/>
              <a:gd name="connsiteX9" fmla="*/ 2488203 w 11902245"/>
              <a:gd name="connsiteY9" fmla="*/ 591671 h 591671"/>
              <a:gd name="connsiteX10" fmla="*/ 802839 w 11902245"/>
              <a:gd name="connsiteY10" fmla="*/ 591671 h 591671"/>
              <a:gd name="connsiteX11" fmla="*/ 372533 w 11902245"/>
              <a:gd name="connsiteY11" fmla="*/ 573741 h 591671"/>
              <a:gd name="connsiteX12" fmla="*/ 49803 w 11902245"/>
              <a:gd name="connsiteY12" fmla="*/ 466165 h 591671"/>
              <a:gd name="connsiteX13" fmla="*/ 31874 w 11902245"/>
              <a:gd name="connsiteY13" fmla="*/ 125506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02245" h="591671">
                <a:moveTo>
                  <a:pt x="31874" y="125506"/>
                </a:moveTo>
                <a:cubicBezTo>
                  <a:pt x="79686" y="50800"/>
                  <a:pt x="160368" y="35859"/>
                  <a:pt x="336674" y="17930"/>
                </a:cubicBezTo>
                <a:cubicBezTo>
                  <a:pt x="512980" y="1"/>
                  <a:pt x="1089709" y="17930"/>
                  <a:pt x="1089709" y="17930"/>
                </a:cubicBezTo>
                <a:lnTo>
                  <a:pt x="2147545" y="17930"/>
                </a:lnTo>
                <a:lnTo>
                  <a:pt x="10144062" y="0"/>
                </a:lnTo>
                <a:cubicBezTo>
                  <a:pt x="11730815" y="11953"/>
                  <a:pt x="11375215" y="17929"/>
                  <a:pt x="11668062" y="89647"/>
                </a:cubicBezTo>
                <a:cubicBezTo>
                  <a:pt x="11960909" y="161365"/>
                  <a:pt x="11892180" y="352612"/>
                  <a:pt x="11901145" y="430306"/>
                </a:cubicBezTo>
                <a:cubicBezTo>
                  <a:pt x="11910110" y="508000"/>
                  <a:pt x="11829426" y="531906"/>
                  <a:pt x="11721850" y="555812"/>
                </a:cubicBezTo>
                <a:cubicBezTo>
                  <a:pt x="11614274" y="579718"/>
                  <a:pt x="11255686" y="573741"/>
                  <a:pt x="11255686" y="573741"/>
                </a:cubicBezTo>
                <a:lnTo>
                  <a:pt x="2488203" y="591671"/>
                </a:lnTo>
                <a:lnTo>
                  <a:pt x="802839" y="591671"/>
                </a:lnTo>
                <a:cubicBezTo>
                  <a:pt x="450227" y="588683"/>
                  <a:pt x="498039" y="594659"/>
                  <a:pt x="372533" y="573741"/>
                </a:cubicBezTo>
                <a:cubicBezTo>
                  <a:pt x="247027" y="552823"/>
                  <a:pt x="109568" y="540871"/>
                  <a:pt x="49803" y="466165"/>
                </a:cubicBezTo>
                <a:cubicBezTo>
                  <a:pt x="-9962" y="391459"/>
                  <a:pt x="-15938" y="200212"/>
                  <a:pt x="31874" y="12550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  <a:blipFill rotWithShape="0">
                <a:blip r:embed="rId3"/>
                <a:stretch>
                  <a:fillRect l="-110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75956" y="3495588"/>
            <a:ext cx="1600201" cy="15055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59184" y="3510643"/>
            <a:ext cx="62048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2278" y="1801505"/>
                <a:ext cx="8987444" cy="327546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Sarsa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action-value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used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Sarsa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updating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value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(critic).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278" y="1801505"/>
                <a:ext cx="8987444" cy="3275462"/>
              </a:xfrm>
              <a:blipFill rotWithShape="0">
                <a:blip r:embed="rId3"/>
                <a:stretch>
                  <a:fillRect l="-1221" t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45395" y="2323070"/>
            <a:ext cx="133452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230130" y="2990335"/>
            <a:ext cx="440724" cy="4119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229" y="2990335"/>
            <a:ext cx="275467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Update:</a:t>
                </a:r>
                <a:r>
                  <a:rPr lang="zh-CN" altLang="en-US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512916"/>
                <a:ext cx="9907385" cy="3557849"/>
              </a:xfrm>
              <a:blipFill rotWithShape="0">
                <a:blip r:embed="rId3"/>
                <a:stretch>
                  <a:fillRect l="-110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(tabular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04013" y="4148731"/>
            <a:ext cx="1545773" cy="15055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70913" y="4163786"/>
            <a:ext cx="93617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17370" y="4163786"/>
            <a:ext cx="1545773" cy="15055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16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612669"/>
                <a:ext cx="9907385" cy="2188366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DQN,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612669"/>
                <a:ext cx="9907385" cy="2188366"/>
              </a:xfrm>
              <a:blipFill rotWithShape="0">
                <a:blip r:embed="rId3"/>
                <a:stretch>
                  <a:fillRect l="-1107" t="-4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1114" y="3409396"/>
            <a:ext cx="11405096" cy="3121285"/>
            <a:chOff x="461114" y="3409396"/>
            <a:chExt cx="11405096" cy="3121285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14" y="3684191"/>
              <a:ext cx="2311523" cy="15410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61115" y="5225206"/>
                  <a:ext cx="23115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Courier New" charset="0"/>
                      <a:ea typeface="Courier New" charset="0"/>
                      <a:cs typeface="Courier New" charset="0"/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altLang="zh-CN" sz="36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ourier New" charset="0"/>
                          <a:cs typeface="Courier New" charset="0"/>
                        </a:rPr>
                        <m:t>𝒔</m:t>
                      </m:r>
                    </m:oMath>
                  </a14:m>
                  <a:endParaRPr lang="en-US" sz="3600" i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15" y="5225206"/>
                  <a:ext cx="231152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2" t="-13208"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842977" y="4497070"/>
              <a:ext cx="154421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8458508" y="4109895"/>
              <a:ext cx="166975" cy="715614"/>
              <a:chOff x="8534708" y="3412899"/>
              <a:chExt cx="166975" cy="7156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534708" y="3412899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34708" y="3665505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35883" y="3918111"/>
                <a:ext cx="165800" cy="2104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flipV="1">
              <a:off x="8621148" y="3684191"/>
              <a:ext cx="810968" cy="53090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flipV="1">
              <a:off x="8615849" y="4466202"/>
              <a:ext cx="816266" cy="308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>
              <a:off x="8625773" y="4778485"/>
              <a:ext cx="806342" cy="3241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1963" y="3483108"/>
                  <a:ext cx="20328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left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963" y="3483108"/>
                  <a:ext cx="203280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626623" y="4176082"/>
                  <a:ext cx="22395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right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623" y="4176082"/>
                  <a:ext cx="223958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631963" y="4853139"/>
                  <a:ext cx="1943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up</m:t>
                            </m:r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”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4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963" y="4853139"/>
                  <a:ext cx="194303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H="1">
              <a:off x="6894363" y="4453263"/>
              <a:ext cx="154421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169004" y="3409396"/>
              <a:ext cx="2929135" cy="3121285"/>
              <a:chOff x="4245204" y="2712400"/>
              <a:chExt cx="2929135" cy="312128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501723" y="2712400"/>
                <a:ext cx="2416085" cy="2090603"/>
                <a:chOff x="2352732" y="333220"/>
                <a:chExt cx="2416085" cy="209060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352732" y="333220"/>
                  <a:ext cx="2416085" cy="2090603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48131" y="574002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48131" y="1193156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548131" y="1812310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369127" y="825294"/>
                  <a:ext cx="367862" cy="3678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369127" y="1561018"/>
                  <a:ext cx="367862" cy="3678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15993" y="757933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915993" y="1377087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915993" y="757933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915993" y="1744949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915993" y="1009225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915993" y="1009225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369127" y="825294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69127" y="1561018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190123" y="1808489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3736989" y="757933"/>
                  <a:ext cx="453134" cy="25129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4190123" y="574002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190123" y="1193156"/>
                  <a:ext cx="367862" cy="367862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736989" y="1744949"/>
                  <a:ext cx="453134" cy="247471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36989" y="1009225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736989" y="1005404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3736989" y="1377087"/>
                  <a:ext cx="453134" cy="36786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3736989" y="757933"/>
                  <a:ext cx="453134" cy="987016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45204" y="4879578"/>
                    <a:ext cx="292913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3200" b="1" dirty="0" smtClean="0">
                        <a:solidFill>
                          <a:schemeClr val="tx2"/>
                        </a:solidFill>
                      </a:rPr>
                      <a:t>DQN</a:t>
                    </a:r>
                    <a:r>
                      <a:rPr lang="zh-CN" altLang="en-US" sz="3200" b="1" dirty="0" smtClean="0">
                        <a:solidFill>
                          <a:schemeClr val="tx2"/>
                        </a:solidFill>
                      </a:rPr>
                      <a:t> </a:t>
                    </a:r>
                    <a:endParaRPr lang="en-US" altLang="zh-CN" sz="3200" b="1" dirty="0" smtClean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US" altLang="zh-CN" sz="2400" b="1" dirty="0">
                        <a:solidFill>
                          <a:schemeClr val="tx2"/>
                        </a:solidFill>
                      </a:rPr>
                      <a:t>(</a:t>
                    </a:r>
                    <a:r>
                      <a:rPr lang="en-US" altLang="zh-CN" sz="2400" b="1" dirty="0" smtClean="0">
                        <a:solidFill>
                          <a:schemeClr val="tx2"/>
                        </a:solidFill>
                      </a:rPr>
                      <a:t>parameterized</a:t>
                    </a:r>
                    <a:r>
                      <a:rPr lang="zh-CN" altLang="en-US" sz="2400" b="1" dirty="0" smtClean="0">
                        <a:solidFill>
                          <a:schemeClr val="tx2"/>
                        </a:solidFill>
                      </a:rPr>
                      <a:t> </a:t>
                    </a:r>
                    <a:r>
                      <a:rPr lang="en-US" altLang="zh-CN" sz="2400" b="1" dirty="0" smtClean="0">
                        <a:solidFill>
                          <a:schemeClr val="tx2"/>
                        </a:solidFill>
                      </a:rPr>
                      <a:t>by</a:t>
                    </a:r>
                    <a:r>
                      <a:rPr lang="zh-CN" altLang="en-US" sz="2400" b="1" dirty="0" smtClean="0">
                        <a:solidFill>
                          <a:schemeClr val="tx2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oMath>
                    </a14:m>
                    <a:r>
                      <a:rPr lang="en-US" altLang="zh-CN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  <a:endPara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5204" y="4879578"/>
                    <a:ext cx="2929135" cy="9541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703" t="-8280" r="-2703" b="-133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5" name="Straight Connector 44"/>
          <p:cNvCxnSpPr/>
          <p:nvPr/>
        </p:nvCxnSpPr>
        <p:spPr>
          <a:xfrm flipV="1">
            <a:off x="5906153" y="2166298"/>
            <a:ext cx="1556004" cy="1274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7" y="1612669"/>
                <a:ext cx="9907385" cy="3840480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DQN,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seek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7" y="1612669"/>
                <a:ext cx="9907385" cy="3840480"/>
              </a:xfrm>
              <a:blipFill rotWithShape="0">
                <a:blip r:embed="rId3"/>
                <a:stretch>
                  <a:fillRect l="-1107" t="-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30594" y="3049315"/>
            <a:ext cx="3646061" cy="412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0024" y="1746976"/>
                <a:ext cx="8951951" cy="372410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024" y="1746976"/>
                <a:ext cx="8951951" cy="3724102"/>
              </a:xfrm>
              <a:blipFill rotWithShape="0">
                <a:blip r:embed="rId3"/>
                <a:stretch>
                  <a:fillRect l="-1226"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(DQN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3780" y="2265544"/>
            <a:ext cx="2388763" cy="4127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4437" y="2973659"/>
            <a:ext cx="5545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04757" y="3086099"/>
            <a:ext cx="280851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0024" y="1746976"/>
                <a:ext cx="8951951" cy="372410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Update: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024" y="1746976"/>
                <a:ext cx="8951951" cy="3724102"/>
              </a:xfrm>
              <a:blipFill rotWithShape="0">
                <a:blip r:embed="rId3"/>
                <a:stretch>
                  <a:fillRect l="-1226"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(DQN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Version)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31127" y="3788229"/>
            <a:ext cx="1747157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53844" y="3788229"/>
            <a:ext cx="47352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22420" y="4629653"/>
            <a:ext cx="209278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34591" y="4629653"/>
            <a:ext cx="58782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0468" y="1449108"/>
                <a:ext cx="9191064" cy="435133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Goal: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Tabular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version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(directly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altLang="zh-CN" dirty="0" smtClean="0"/>
                  <a:t>).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finite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Draw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table,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table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Q-learning.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DQN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version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Q-learning.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0468" y="1449108"/>
                <a:ext cx="9191064" cy="4351338"/>
              </a:xfrm>
              <a:blipFill rotWithShape="0">
                <a:blip r:embed="rId3"/>
                <a:stretch>
                  <a:fillRect l="-119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Q-Learning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2278" y="1801505"/>
                <a:ext cx="8987444" cy="327546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Q-learning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optimal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action-value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function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Q-learning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updating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DQN</a:t>
                </a:r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278" y="1801505"/>
                <a:ext cx="8987444" cy="3275462"/>
              </a:xfrm>
              <a:blipFill rotWithShape="0">
                <a:blip r:embed="rId3"/>
                <a:stretch>
                  <a:fillRect l="-1221" t="-3166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854838" y="2682298"/>
            <a:ext cx="133452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41471" y="3510643"/>
            <a:ext cx="272687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4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46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ea typeface="Courier New" charset="0"/>
                    <a:cs typeface="Courier New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  <a:blipFill rotWithShape="0">
                <a:blip r:embed="rId3"/>
                <a:stretch>
                  <a:fillRect l="-1107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7219" y="1951630"/>
            <a:ext cx="3493826" cy="641445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955471" y="2593075"/>
            <a:ext cx="8001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36871" y="2579021"/>
            <a:ext cx="8001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ea typeface="Courier New" charset="0"/>
                    <a:cs typeface="Courier New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ea typeface="Courier New" charset="0"/>
                    <a:cs typeface="Courier New" charset="0"/>
                  </a:rPr>
                  <a:t>If</a:t>
                </a:r>
                <a:r>
                  <a:rPr lang="zh-CN" altLang="en-US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  <a:blipFill rotWithShape="0">
                <a:blip r:embed="rId3"/>
                <a:stretch>
                  <a:fillRect l="-1107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 rot="21212654">
            <a:off x="4915112" y="2699732"/>
            <a:ext cx="653404" cy="540711"/>
          </a:xfrm>
          <a:custGeom>
            <a:avLst/>
            <a:gdLst>
              <a:gd name="connsiteX0" fmla="*/ 189151 w 653404"/>
              <a:gd name="connsiteY0" fmla="*/ 505825 h 540711"/>
              <a:gd name="connsiteX1" fmla="*/ 516697 w 653404"/>
              <a:gd name="connsiteY1" fmla="*/ 519473 h 540711"/>
              <a:gd name="connsiteX2" fmla="*/ 653175 w 653404"/>
              <a:gd name="connsiteY2" fmla="*/ 232870 h 540711"/>
              <a:gd name="connsiteX3" fmla="*/ 489402 w 653404"/>
              <a:gd name="connsiteY3" fmla="*/ 28153 h 540711"/>
              <a:gd name="connsiteX4" fmla="*/ 66321 w 653404"/>
              <a:gd name="connsiteY4" fmla="*/ 41801 h 540711"/>
              <a:gd name="connsiteX5" fmla="*/ 11730 w 653404"/>
              <a:gd name="connsiteY5" fmla="*/ 396643 h 540711"/>
              <a:gd name="connsiteX6" fmla="*/ 189151 w 653404"/>
              <a:gd name="connsiteY6" fmla="*/ 505825 h 54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04" h="540711">
                <a:moveTo>
                  <a:pt x="189151" y="505825"/>
                </a:moveTo>
                <a:cubicBezTo>
                  <a:pt x="273312" y="526297"/>
                  <a:pt x="439360" y="564966"/>
                  <a:pt x="516697" y="519473"/>
                </a:cubicBezTo>
                <a:cubicBezTo>
                  <a:pt x="594034" y="473980"/>
                  <a:pt x="657724" y="314757"/>
                  <a:pt x="653175" y="232870"/>
                </a:cubicBezTo>
                <a:cubicBezTo>
                  <a:pt x="648626" y="150983"/>
                  <a:pt x="587211" y="59998"/>
                  <a:pt x="489402" y="28153"/>
                </a:cubicBezTo>
                <a:cubicBezTo>
                  <a:pt x="391593" y="-3692"/>
                  <a:pt x="145933" y="-19614"/>
                  <a:pt x="66321" y="41801"/>
                </a:cubicBezTo>
                <a:cubicBezTo>
                  <a:pt x="-13291" y="103216"/>
                  <a:pt x="-6467" y="319306"/>
                  <a:pt x="11730" y="396643"/>
                </a:cubicBezTo>
                <a:cubicBezTo>
                  <a:pt x="29927" y="473980"/>
                  <a:pt x="104990" y="485353"/>
                  <a:pt x="189151" y="505825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857499" y="3915690"/>
            <a:ext cx="8001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04213" y="3915690"/>
            <a:ext cx="8001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ea typeface="Courier New" charset="0"/>
                    <a:cs typeface="Courier New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ea typeface="Courier New" charset="0"/>
                    <a:cs typeface="Courier New" charset="0"/>
                  </a:rPr>
                  <a:t>If</a:t>
                </a:r>
                <a:r>
                  <a:rPr lang="zh-CN" altLang="en-US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the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>
                    <a:solidFill>
                      <a:srgbClr val="C00000"/>
                    </a:solidFill>
                  </a:rPr>
                  <a:t>optimal</a:t>
                </a:r>
                <a:r>
                  <a:rPr lang="zh-CN" altLang="en-US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i="1" dirty="0" smtClean="0"/>
                  <a:t>action-value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function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  <a:blipFill rotWithShape="0">
                <a:blip r:embed="rId3"/>
                <a:stretch>
                  <a:fillRect l="-1107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75656" y="4667534"/>
            <a:ext cx="65786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1638" y="4667534"/>
            <a:ext cx="65786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ea typeface="Courier New" charset="0"/>
                    <a:cs typeface="Courier New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ea typeface="Courier New" charset="0"/>
                    <a:cs typeface="Courier New" charset="0"/>
                  </a:rPr>
                  <a:t>If</a:t>
                </a:r>
                <a:r>
                  <a:rPr lang="zh-CN" altLang="en-US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⋆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the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optimal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action-value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function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1342242"/>
                <a:ext cx="9907387" cy="3529014"/>
              </a:xfrm>
              <a:blipFill rotWithShape="0">
                <a:blip r:embed="rId3"/>
                <a:stretch>
                  <a:fillRect l="-1107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2306" y="5170510"/>
                <a:ext cx="9907386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5170510"/>
                <a:ext cx="99073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30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2781375" y="5693730"/>
            <a:ext cx="1531318" cy="13647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18913" y="5707377"/>
            <a:ext cx="2156346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0026 -0.58657 " pathEditMode="relative" rAng="0" ptsTypes="AA">
                                      <p:cBhvr>
                                        <p:cTn id="42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306" y="2040503"/>
                <a:ext cx="9907387" cy="239849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306" y="2040503"/>
                <a:ext cx="9907387" cy="2398493"/>
              </a:xfrm>
              <a:blipFill rotWithShape="0">
                <a:blip r:embed="rId3"/>
                <a:stretch>
                  <a:fillRect l="-1107" t="-4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06" y="1147148"/>
                <a:ext cx="99073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30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7725" y="2598304"/>
            <a:ext cx="4503761" cy="881875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72945" y="4214235"/>
            <a:ext cx="65786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51813" y="3262547"/>
            <a:ext cx="1747158" cy="3167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01875" y="3236582"/>
            <a:ext cx="1062011" cy="3167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0459" y="4214235"/>
            <a:ext cx="503493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flipV="1">
            <a:off x="5047233" y="4321590"/>
            <a:ext cx="292208" cy="424289"/>
          </a:xfrm>
          <a:prstGeom prst="downArrow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830784" y="3262547"/>
            <a:ext cx="892630" cy="2193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53917</TotalTime>
  <Words>624</Words>
  <Application>Microsoft Macintosh PowerPoint</Application>
  <PresentationFormat>Widescreen</PresentationFormat>
  <Paragraphs>662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Q-Learning</vt:lpstr>
      <vt:lpstr>Sarsa VS Q-Learning</vt:lpstr>
      <vt:lpstr>Sarsa VS Q-Learning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Derive TD Target</vt:lpstr>
      <vt:lpstr>Q-Learning: Tabular Version</vt:lpstr>
      <vt:lpstr>Q-Learning (tabular version)</vt:lpstr>
      <vt:lpstr>Q-Learning (tabular version)</vt:lpstr>
      <vt:lpstr>Q-Learning (tabular version)</vt:lpstr>
      <vt:lpstr>Q-Learning (tabular version)</vt:lpstr>
      <vt:lpstr>Q-Learning: DQN Version</vt:lpstr>
      <vt:lpstr>DQN Version</vt:lpstr>
      <vt:lpstr>DQN Version</vt:lpstr>
      <vt:lpstr>Q-Learning (DQN Version)</vt:lpstr>
      <vt:lpstr>Q-Learning (DQN Version)</vt:lpstr>
      <vt:lpstr>Summary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1204</cp:revision>
  <dcterms:created xsi:type="dcterms:W3CDTF">2017-08-22T04:44:10Z</dcterms:created>
  <dcterms:modified xsi:type="dcterms:W3CDTF">2020-08-04T02:23:35Z</dcterms:modified>
</cp:coreProperties>
</file>