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854" r:id="rId3"/>
    <p:sldId id="833" r:id="rId4"/>
    <p:sldId id="896" r:id="rId5"/>
    <p:sldId id="834" r:id="rId6"/>
    <p:sldId id="836" r:id="rId7"/>
    <p:sldId id="835" r:id="rId8"/>
    <p:sldId id="863" r:id="rId9"/>
    <p:sldId id="892" r:id="rId10"/>
    <p:sldId id="865" r:id="rId11"/>
    <p:sldId id="864" r:id="rId12"/>
    <p:sldId id="837" r:id="rId13"/>
    <p:sldId id="839" r:id="rId14"/>
    <p:sldId id="838" r:id="rId15"/>
    <p:sldId id="898" r:id="rId16"/>
    <p:sldId id="899" r:id="rId17"/>
    <p:sldId id="752" r:id="rId18"/>
    <p:sldId id="843" r:id="rId19"/>
    <p:sldId id="841" r:id="rId20"/>
    <p:sldId id="906" r:id="rId21"/>
    <p:sldId id="869" r:id="rId22"/>
    <p:sldId id="900" r:id="rId23"/>
    <p:sldId id="901" r:id="rId24"/>
    <p:sldId id="895" r:id="rId25"/>
    <p:sldId id="844" r:id="rId26"/>
    <p:sldId id="876" r:id="rId27"/>
    <p:sldId id="845" r:id="rId28"/>
    <p:sldId id="904" r:id="rId29"/>
    <p:sldId id="905" r:id="rId30"/>
    <p:sldId id="888" r:id="rId31"/>
    <p:sldId id="8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EDB7F0"/>
    <a:srgbClr val="EA9EEB"/>
    <a:srgbClr val="F6DCDD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6"/>
    <p:restoredTop sz="64781"/>
  </p:normalViewPr>
  <p:slideViewPr>
    <p:cSldViewPr snapToGrid="0" snapToObjects="1">
      <p:cViewPr>
        <p:scale>
          <a:sx n="83" d="100"/>
          <a:sy n="83" d="100"/>
        </p:scale>
        <p:origin x="424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在价值学习和</a:t>
            </a:r>
            <a:r>
              <a:rPr lang="en-US" altLang="zh-CN" sz="1600" dirty="0" smtClean="0"/>
              <a:t>Actor-Critic</a:t>
            </a:r>
            <a:r>
              <a:rPr lang="zh-CN" altLang="en-US" sz="1600" dirty="0" smtClean="0"/>
              <a:t>的两节课上我们用过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算法，但是我没有做严格的数学推导。</a:t>
            </a:r>
            <a:endParaRPr lang="en-US" altLang="zh-CN" sz="1600" dirty="0" smtClean="0"/>
          </a:p>
          <a:p>
            <a:r>
              <a:rPr lang="zh-CN" altLang="en-US" sz="1600" dirty="0" smtClean="0"/>
              <a:t>从这节课开始，我要系统地 推导和讲解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算法。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这节课我先讲 </a:t>
            </a:r>
            <a:r>
              <a:rPr lang="en-US" altLang="zh-CN" sz="1600" dirty="0" err="1" smtClean="0"/>
              <a:t>Sarsa</a:t>
            </a:r>
            <a:r>
              <a:rPr lang="zh-CN" altLang="en-US" sz="1600" dirty="0" smtClean="0"/>
              <a:t> 算法，它是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算法的一种。</a:t>
            </a:r>
            <a:endParaRPr lang="en-US" sz="1600" dirty="0" smtClean="0"/>
          </a:p>
          <a:p>
            <a:r>
              <a:rPr lang="en-US" altLang="zh-CN" sz="1600" dirty="0" smtClean="0"/>
              <a:t>------------------</a:t>
            </a:r>
          </a:p>
          <a:p>
            <a:r>
              <a:rPr lang="zh-CN" altLang="en-US" sz="1600" dirty="0" smtClean="0"/>
              <a:t>我事先声明一下，这几节课数学很多。</a:t>
            </a:r>
            <a:endParaRPr lang="en-US" altLang="zh-CN" sz="1600" dirty="0" smtClean="0"/>
          </a:p>
          <a:p>
            <a:r>
              <a:rPr lang="zh-CN" altLang="en-US" sz="1600" dirty="0" smtClean="0"/>
              <a:t>对数学不感兴趣的话可以跳过这几节课。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来研究这一项，对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期望是对从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时刻开始的所有状态和动作求的。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圈出来的这一项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等于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这是因为圈出来的是对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本身就是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刚才我们分析了圈出来的这一项，它是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等式左边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可以把它等价写成 右边的形式。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左右两边都有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这个等式对任何策略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0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这一项有期望，期望是关于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直接求期望很困难，所以通常对期望做蒙特卡洛近似。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期望里有奖励大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把它近似成观测到的奖励小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都是随机变量。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我们用观测到的小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代替他们。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得到近似值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7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于是我们得到对期望的蒙特卡洛近似。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把期望近似成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gamma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把这个近似值叫做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4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看一下这个等式。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我们想要更新它。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右边是期望。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我们把期望近似成了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它部分基于真实观测到的奖励，部分基于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做出的预测。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Learning</a:t>
                </a:r>
                <a:r>
                  <a:rPr lang="zh-CN" altLang="en-US" sz="1600" dirty="0" smtClean="0"/>
                  <a:t> 的想法是让动作价值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 去接近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完全是估计。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部分基于真实的奖励。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所以我们认为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更可靠。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当做是观测到的值，把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给固定住，当成常数。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改变动作价值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，让它更接近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这就是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算法的思路。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接下来我要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，它是一种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下节课介绍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，它是另一种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96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我先来介绍表格形式的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是一种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算法，用来学习 动作价值函数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7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我们想要学习动作价值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，它的输入是 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如果状态和动作的数量是有限的，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那么我们可以画一张表格。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表中的一行对应一个状态，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一列对应一个动作。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表中每一个元素对应一个“动作价值”。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我们要做的就是用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算法更新表格，每次更新一个元素。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Once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have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good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policy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function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aseline="0" dirty="0" smtClean="0"/>
                  <a:t>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can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use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for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controlling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agent</a:t>
                </a:r>
                <a:r>
                  <a:rPr lang="en-US" altLang="zh-CN" sz="1600" baseline="0" dirty="0" smtClean="0"/>
                  <a:t>.</a:t>
                </a:r>
              </a:p>
              <a:p>
                <a:r>
                  <a:rPr lang="en-US" altLang="zh-CN" sz="1600" baseline="0" dirty="0" smtClean="0"/>
                  <a:t>Can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directly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learn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policy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function?</a:t>
                </a:r>
              </a:p>
              <a:p>
                <a:r>
                  <a:rPr lang="en-US" altLang="zh-CN" sz="1600" baseline="0" dirty="0" smtClean="0"/>
                  <a:t>-----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If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there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are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only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few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states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and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actions,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yes,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can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directly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learn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policy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function.</a:t>
                </a:r>
              </a:p>
              <a:p>
                <a:r>
                  <a:rPr lang="en-US" altLang="zh-CN" sz="1600" baseline="0" dirty="0" smtClean="0"/>
                  <a:t>--------</a:t>
                </a:r>
              </a:p>
              <a:p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can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draw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table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and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learn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entries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using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experience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gained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from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game.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zh-CN" altLang="en-US" sz="1600" dirty="0" smtClean="0"/>
                  <a:t>只要有了一个好的策略函数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，我们就可以用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来自动控制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运动。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但问题是 我们怎么样才能得到  这样一个策略函数呢？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</a:t>
                </a:r>
              </a:p>
              <a:p>
                <a:r>
                  <a:rPr lang="zh-CN" altLang="en-US" sz="1600" dirty="0" smtClean="0"/>
                  <a:t>假如一个游戏只有</a:t>
                </a:r>
                <a:r>
                  <a:rPr lang="en-US" altLang="zh-CN" sz="1600" dirty="0" smtClean="0"/>
                  <a:t>5</a:t>
                </a:r>
                <a:r>
                  <a:rPr lang="zh-CN" altLang="en-US" sz="1600" dirty="0" smtClean="0"/>
                  <a:t>个状态、</a:t>
                </a:r>
                <a:r>
                  <a:rPr lang="en-US" altLang="zh-CN" sz="1600" dirty="0" smtClean="0"/>
                  <a:t>10</a:t>
                </a:r>
                <a:r>
                  <a:rPr lang="zh-CN" altLang="en-US" sz="1600" dirty="0" smtClean="0"/>
                  <a:t>个动作，那很好办。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我们画一张</a:t>
                </a:r>
                <a:r>
                  <a:rPr lang="en-US" altLang="zh-CN" sz="1600" dirty="0" smtClean="0"/>
                  <a:t>5</a:t>
                </a:r>
                <a:r>
                  <a:rPr lang="zh-CN" altLang="en-US" sz="1600" dirty="0" smtClean="0"/>
                  <a:t>乘</a:t>
                </a:r>
                <a:r>
                  <a:rPr lang="en-US" altLang="zh-CN" sz="1600" dirty="0" smtClean="0"/>
                  <a:t>10</a:t>
                </a:r>
                <a:r>
                  <a:rPr lang="zh-CN" altLang="en-US" sz="1600" dirty="0" smtClean="0"/>
                  <a:t>的表，表中每一格对应一个概率。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通过玩游戏把这</a:t>
                </a:r>
                <a:r>
                  <a:rPr lang="en-US" altLang="zh-CN" sz="1600" dirty="0" smtClean="0"/>
                  <a:t>50</a:t>
                </a:r>
                <a:r>
                  <a:rPr lang="zh-CN" altLang="en-US" sz="1600" dirty="0" smtClean="0"/>
                  <a:t>个概率值给算出来就行了。</a:t>
                </a:r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这是表格形式的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每次观测到一个四元组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这样的四元组被称为一个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用策略函数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来计算下一个动作。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把动作记为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它是两部分的加和。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一部分是真实观测的奖励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另一部分是 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给下一个状态和动作打的分数。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是什么呢？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这是表格形式的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，也就是四元组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𝑟_𝑡,𝑠_(𝑡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用策略函数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来计算下一个动作。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把动作记为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它是两部分的加和。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一部分是真实观测的奖励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另一部分是 价值函数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给下一个状态和动作打的分数。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(𝑠_(𝑡+1),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是什么呢？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查一下表格就知道了。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找到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对应的行，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对应的列。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把对应的元素取出来。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我们首先来推导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2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查一下表格就知道了。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找到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对应的行，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endParaRPr lang="en-US" altLang="zh-CN" sz="160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对应的列。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对应的元素就是动作价值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把这个元素给取出来。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这是表格形式的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，也就是四元组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𝑟_𝑡,𝑠_(𝑡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用策略函数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来计算下一个动作。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把动作记为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它是两部分的加和。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一部分是真实观测的奖励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另一部分是 价值函数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给下一个状态和动作打的分数。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(𝑠_(𝑡+1),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是什么呢？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查一下表格就知道了。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找到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对应的行，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对应的列。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把对应的元素取出来。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9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通过查表，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还知道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知道了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的值，还知道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，可以算出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更新动作价值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是学习率。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然后把更新的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写入表格对应的位置。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这样更新可以让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更新动作价值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是学习率。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然后把更新的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写入表格相应的位置。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利用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做更新，可以让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知道了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的值，还知道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，可以算出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更新动作价值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是学习率。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然后把更新的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写入表格对应的位置。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这样更新可以让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我解释一下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的名字怎么来的。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算法每次用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这个五元组 来更新动作价值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所以它的名字叫做“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State-Action-Reward-State-Action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首字母缩写就是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知道了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的值，还知道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，可以算出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更新动作价值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是学习率。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然后把更新的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写入表格对应的位置。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这样更新可以让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65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刚才我们学习了表格形式的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，用在状态和动作数量较少的问题中。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如果状态空间或者动作空间很大，表格就会非常大，很难学习。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我们可以做函数近似，用神经网络近似动作价值函数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得到的神经网络叫做价值网络。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算法可以训练价值网络，以前</a:t>
                </a:r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课上其实用过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是一种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算法，用来学习 动作价值函数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5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可以用神经网络来近似 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把神经网络记做函数小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，它的参数记做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都跟策略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有关，会受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的影响。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神经网络小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被称为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value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，“价值网络”。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，输出所有动作的价值。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如果有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个动作，那么输出就是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刚才介绍了表格版本的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算法也可以拿来训练价值网络，以前</a:t>
                </a:r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课上其实用过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可以用神经网络来近似 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这个神经网络被称为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value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，“价值网络”。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把神经网络记做函数小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，它的参数记做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都跟策略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有关，会受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的影响。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方法中用到了价值网络小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，用来评价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的表现。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价值网络的参数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一开始是随机初始化的，我们要用观测到的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3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方法中用到了价值网络小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，用来评价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的表现。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价值网络的参数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一开始是随机初始化的，我们要用观测到的奖励来更新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刚才介绍了表格版本的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算法也可以拿来训练价值网络，以前</a:t>
                </a:r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课上其实用过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可以用神经网络来近似 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这个神经网络被称为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value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，“价值网络”。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把神经网络记做函数小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，它的参数记做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都跟策略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有关，会受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的影响。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方法中用到了价值网络小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，用来评价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的表现。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价值网络的参数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一开始是随机初始化的，我们要用观测到的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9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一部分是真实观测到的奖励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另一部分是价值网络小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时刻价值的预测。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的估计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之间的差。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我们希望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越小越好。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更新价值网络小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的算法就是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我们以前用过，但是我没具体解释。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每一轮循环观测到一个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，就是这个四元组。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把状态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输入策略函数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，根据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的输出来做抽样，得到动作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的计算方式还是一样。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一部分是真实观测到的奖励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另一部分是价值网络小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的预测与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之间的差就是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，记做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我们希望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越小越好。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最后做更新参数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梯度等于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小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的导数。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做一次随机梯度下降，让 </a:t>
                </a:r>
                <a:r>
                  <a:rPr lang="en-US" altLang="zh-CN" sz="1600" b="0" i="0" smtClean="0">
                    <a:latin typeface="Cambria Math" charset="0"/>
                  </a:rPr>
                  <a:t>𝛿_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方法中，我们就是</a:t>
                </a:r>
                <a:r>
                  <a:rPr lang="zh-CN" altLang="en-US" sz="1600" smtClean="0">
                    <a:solidFill>
                      <a:schemeClr val="tx1"/>
                    </a:solidFill>
                  </a:rPr>
                  <a:t>用这种算法来训练价值网络。</a:t>
                </a:r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6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把二分之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平方作为损失函数。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我们希望通过更新价值网络参数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来减小损失函数。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对损失函数关于参数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更新价值网络小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的算法就是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我们以前用过，但是我没具体解释。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每一轮循环观测到一个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，就是这个四元组。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把状态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输入策略函数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，根据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的输出来做抽样，得到动作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的计算方式还是一样。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一部分是真实观测到的奖励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另一部分是价值网络小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的预测与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之间的差就是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，记做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我们希望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越小越好。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最后做更新参数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梯度等于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小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的导数。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做一次随机梯度下降，让 </a:t>
                </a:r>
                <a:r>
                  <a:rPr lang="en-US" altLang="zh-CN" sz="1600" b="0" i="0" smtClean="0">
                    <a:latin typeface="Cambria Math" charset="0"/>
                  </a:rPr>
                  <a:t>𝛿_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方法中，我们就是</a:t>
                </a:r>
                <a:r>
                  <a:rPr lang="zh-CN" altLang="en-US" sz="1600" smtClean="0">
                    <a:solidFill>
                      <a:schemeClr val="tx1"/>
                    </a:solidFill>
                  </a:rPr>
                  <a:t>用这种算法来训练价值网络。</a:t>
                </a:r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51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最后做梯度下降更新参数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b="0" baseline="0" dirty="0" smtClean="0"/>
                  <a:t>这一项就是刚算出的梯度。</a:t>
                </a:r>
                <a:endParaRPr lang="en-US" altLang="zh-CN" sz="1600" b="0" baseline="0" dirty="0" smtClean="0"/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</a:rPr>
                  <a:t>它前面的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是学习率，是个需要调的超参数。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用梯度下降更新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之后，损失函数会变小。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更新价值网络小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的算法就是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我们以前用过，但是我没具体解释。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每一轮循环观测到一个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，就是这个四元组。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把状态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输入策略函数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，根据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的输出来做抽样，得到动作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的计算方式还是一样。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一部分是真实观测到的奖励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另一部分是价值网络小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的预测与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之间的差就是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，记做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我们希望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越小越好。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最后做更新参数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梯度等于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小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的导数。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做一次随机梯度下降，让 </a:t>
                </a:r>
                <a:r>
                  <a:rPr lang="en-US" altLang="zh-CN" sz="1600" b="0" i="0" smtClean="0">
                    <a:latin typeface="Cambria Math" charset="0"/>
                  </a:rPr>
                  <a:t>𝛿_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方法中，我们就是</a:t>
                </a:r>
                <a:r>
                  <a:rPr lang="zh-CN" altLang="en-US" sz="1600" smtClean="0">
                    <a:solidFill>
                      <a:schemeClr val="tx1"/>
                    </a:solidFill>
                  </a:rPr>
                  <a:t>用这种算法来训练价值网络。</a:t>
                </a:r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回顾一下 </a:t>
                </a:r>
                <a:r>
                  <a:rPr lang="en-US" altLang="zh-CN" sz="1600" dirty="0" smtClean="0"/>
                  <a:t>discounted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return</a:t>
                </a:r>
                <a:r>
                  <a:rPr lang="zh-CN" altLang="en-US" sz="1600" dirty="0" smtClean="0"/>
                  <a:t>（折扣回报）。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根据定义，折扣回报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可以写成这种形式。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</a:t>
                </a:r>
              </a:p>
              <a:p>
                <a:r>
                  <a:rPr lang="zh-CN" altLang="en-US" sz="1600" dirty="0" smtClean="0"/>
                  <a:t>这里的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是环境给的奖励，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/>
                  <a:t> 是一个介于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之间的折扣率。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从第二项开始，每一项里都有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回顾</a:t>
                </a:r>
                <a:r>
                  <a:rPr lang="zh-CN" altLang="en-US" dirty="0" smtClean="0"/>
                  <a:t>一下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折扣回报。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根据定义</a:t>
                </a:r>
                <a:r>
                  <a:rPr lang="zh-CN" altLang="en-US" dirty="0" smtClean="0"/>
                  <a:t>，折扣回报 </a:t>
                </a:r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𝑡</a:t>
                </a:r>
                <a:r>
                  <a:rPr lang="zh-CN" altLang="en-US" dirty="0" smtClean="0"/>
                  <a:t> 可以</a:t>
                </a:r>
                <a:r>
                  <a:rPr lang="zh-CN" altLang="en-US" dirty="0" smtClean="0"/>
                  <a:t>写成这种形式。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是环境给的奖励，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是一个介于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之间的折扣率。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从第二项开始，每一项里都有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</a:t>
                </a:r>
                <a:r>
                  <a:rPr lang="zh-CN" altLang="en-US" dirty="0" smtClean="0"/>
                  <a:t>把 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给提取出来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这些项就可以写成  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乘以 括号里的内容。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上面这些项 消掉 一个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就是括号里的内容。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算法的目的是学习动作价值函数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可以用在表格形式的强化学习，直接去学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使用条件是状态和动作的数量都有限。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这样我们就可以画一个表格，每行对应一个状态，每列对应一个动作。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算法每次更新表格中的一个元素，让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还可以用来学习价值网络。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算法每次用一个五元组来更新参数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方法中，价值网络作为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，用来评价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的表现。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那节课中，我们用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算法更新价值网络的参数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算法的目标是学习动作价值函数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可以用在表格形式的强化学习，直接去学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使用条件是状态和动作的数量都有限。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这样我们就可以话一个表格，每行对应一个状态，每列对应一个动作。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算法每次更新表格中的一个元素，让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还可以用来学习价值网络。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价值网络是对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算法每次用一个奖励来更新一次参数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价值网络被用在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方法，我们以前学过。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我们以前就是用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0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这节课的内容讲完了，但愿大家看懂了数学推导。</a:t>
            </a:r>
            <a:endParaRPr lang="en-US" altLang="zh-CN" sz="1600" dirty="0" smtClean="0"/>
          </a:p>
          <a:p>
            <a:r>
              <a:rPr lang="zh-CN" altLang="en-US" sz="1600" dirty="0" smtClean="0"/>
              <a:t>下节课我们学习 </a:t>
            </a:r>
            <a:r>
              <a:rPr lang="en-US" altLang="zh-CN" sz="1600" dirty="0" smtClean="0"/>
              <a:t>Q-learning</a:t>
            </a:r>
            <a:r>
              <a:rPr lang="zh-CN" altLang="en-US" sz="1600" dirty="0" smtClean="0"/>
              <a:t>，它是另一种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算法。</a:t>
            </a:r>
            <a:endParaRPr lang="en-US" altLang="zh-CN" sz="1600" dirty="0" smtClean="0"/>
          </a:p>
          <a:p>
            <a:r>
              <a:rPr lang="zh-CN" altLang="en-US" sz="1600" dirty="0" smtClean="0"/>
              <a:t>它是训练 </a:t>
            </a:r>
            <a:r>
              <a:rPr lang="en-US" altLang="zh-CN" sz="1600" dirty="0" smtClean="0"/>
              <a:t>DQN</a:t>
            </a:r>
            <a:r>
              <a:rPr lang="zh-CN" altLang="en-US" sz="1600" dirty="0" smtClean="0"/>
              <a:t> 用的算法。</a:t>
            </a:r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我们可以把 一个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/>
                  <a:t> 给提取出来。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这些项就可以合并成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/>
                  <a:t> 乘以 括号里的内容。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回顾</a:t>
                </a:r>
                <a:r>
                  <a:rPr lang="zh-CN" altLang="en-US" dirty="0" smtClean="0"/>
                  <a:t>一下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折扣回报。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根据定义</a:t>
                </a:r>
                <a:r>
                  <a:rPr lang="zh-CN" altLang="en-US" dirty="0" smtClean="0"/>
                  <a:t>，折扣回报 </a:t>
                </a:r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𝑡</a:t>
                </a:r>
                <a:r>
                  <a:rPr lang="zh-CN" altLang="en-US" dirty="0" smtClean="0"/>
                  <a:t> 可以</a:t>
                </a:r>
                <a:r>
                  <a:rPr lang="zh-CN" altLang="en-US" dirty="0" smtClean="0"/>
                  <a:t>写成这种形式。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是环境给的奖励，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是一个介于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之间的折扣率。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从第二项开始，每一项里都有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</a:t>
                </a:r>
                <a:r>
                  <a:rPr lang="zh-CN" altLang="en-US" dirty="0" smtClean="0"/>
                  <a:t>把 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给提取出来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这些项就可以写成  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乘以 括号里的内容。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上面这些项 消掉 一个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就是括号里的内容。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提取出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，后面这些项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写成了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乘以括号里的内容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括号里的内容是什么？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如果你再用一下回报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𝑈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的定义，不难发现括号里的内容就是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提取出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，后面这些项就可以写成</a:t>
                </a:r>
                <a:r>
                  <a:rPr lang="en-US" altLang="zh-CN" dirty="0" smtClean="0"/>
                  <a:t>”gamma”</a:t>
                </a:r>
                <a:r>
                  <a:rPr lang="zh-CN" altLang="en-US" dirty="0" smtClean="0"/>
                  <a:t>乘以</a:t>
                </a:r>
                <a:r>
                  <a:rPr lang="en-US" altLang="zh-CN" dirty="0" smtClean="0"/>
                  <a:t>“</a:t>
                </a:r>
                <a:r>
                  <a:rPr lang="zh-CN" altLang="en-US" dirty="0" smtClean="0"/>
                  <a:t>括号里的内容</a:t>
                </a:r>
                <a:r>
                  <a:rPr lang="en-US" altLang="zh-CN" dirty="0" smtClean="0"/>
                  <a:t>”</a:t>
                </a:r>
                <a:r>
                  <a:rPr lang="zh-CN" altLang="en-US" dirty="0" smtClean="0"/>
                  <a:t> 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括号里的内容是什么？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</a:t>
                </a:r>
              </a:p>
              <a:p>
                <a:r>
                  <a:rPr lang="zh-CN" altLang="en-US" dirty="0" smtClean="0"/>
                  <a:t>如果你再用一下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的定义，不难发现括号里的内容就是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dirty="0" smtClean="0"/>
                  <a:t>，在</a:t>
                </a:r>
                <a:r>
                  <a:rPr lang="en-US" altLang="zh-CN" dirty="0" smtClean="0"/>
                  <a:t>T+1</a:t>
                </a:r>
                <a:r>
                  <a:rPr lang="zh-CN" altLang="en-US" dirty="0" smtClean="0"/>
                  <a:t>时刻的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由此我们得到了一个等式：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endParaRPr lang="en-US" altLang="zh-CN" sz="1600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="0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endParaRPr lang="en-US" altLang="zh-CN" sz="1600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endParaRPr lang="en-US" altLang="zh-CN" sz="1600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6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这个等式反映了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相邻两个回报之间的关系。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我们用这个公式来推导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通常认为奖励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依赖于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，还依赖于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根据定义，状态价值函数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的条件期望。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这里假设我们已经观测到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期望是对未来所有的未知状态和动作求的，消除掉未来的不确定性。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我们要把它给替换掉。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用一下上面的公式，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把期望中的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替换成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0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期望里有两项，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把他们分解开。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有两项期望：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30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0.png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jpe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5" Type="http://schemas.openxmlformats.org/officeDocument/2006/relationships/image" Target="../media/image4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err="1" smtClean="0">
                <a:latin typeface="Lucida Bright" charset="0"/>
                <a:ea typeface="Lucida Bright" charset="0"/>
                <a:cs typeface="Lucida Bright" charset="0"/>
              </a:rPr>
              <a:t>Sarsa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0" dirty="0" smtClean="0"/>
                  <a:t>Assume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depends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on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zh-CN" altLang="en-US" b="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zh-CN" alt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 l="-1043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81395" y="897776"/>
            <a:ext cx="10906300" cy="292608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203" y="3823856"/>
            <a:ext cx="3604955" cy="77365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590993" y="3710027"/>
            <a:ext cx="2401692" cy="771543"/>
          </a:xfrm>
          <a:custGeom>
            <a:avLst/>
            <a:gdLst>
              <a:gd name="connsiteX0" fmla="*/ 676802 w 3137766"/>
              <a:gd name="connsiteY0" fmla="*/ 689572 h 712970"/>
              <a:gd name="connsiteX1" fmla="*/ 2173093 w 3137766"/>
              <a:gd name="connsiteY1" fmla="*/ 706198 h 712970"/>
              <a:gd name="connsiteX2" fmla="*/ 2987741 w 3137766"/>
              <a:gd name="connsiteY2" fmla="*/ 606445 h 712970"/>
              <a:gd name="connsiteX3" fmla="*/ 3120744 w 3137766"/>
              <a:gd name="connsiteY3" fmla="*/ 257311 h 712970"/>
              <a:gd name="connsiteX4" fmla="*/ 2771610 w 3137766"/>
              <a:gd name="connsiteY4" fmla="*/ 57805 h 712970"/>
              <a:gd name="connsiteX5" fmla="*/ 1823959 w 3137766"/>
              <a:gd name="connsiteY5" fmla="*/ 24554 h 712970"/>
              <a:gd name="connsiteX6" fmla="*/ 710053 w 3137766"/>
              <a:gd name="connsiteY6" fmla="*/ 7929 h 712970"/>
              <a:gd name="connsiteX7" fmla="*/ 94911 w 3137766"/>
              <a:gd name="connsiteY7" fmla="*/ 157558 h 712970"/>
              <a:gd name="connsiteX8" fmla="*/ 61661 w 3137766"/>
              <a:gd name="connsiteY8" fmla="*/ 573194 h 712970"/>
              <a:gd name="connsiteX9" fmla="*/ 676802 w 3137766"/>
              <a:gd name="connsiteY9" fmla="*/ 689572 h 71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766" h="712970">
                <a:moveTo>
                  <a:pt x="676802" y="689572"/>
                </a:moveTo>
                <a:cubicBezTo>
                  <a:pt x="1028707" y="711739"/>
                  <a:pt x="1787937" y="720052"/>
                  <a:pt x="2173093" y="706198"/>
                </a:cubicBezTo>
                <a:cubicBezTo>
                  <a:pt x="2558249" y="692344"/>
                  <a:pt x="2829799" y="681259"/>
                  <a:pt x="2987741" y="606445"/>
                </a:cubicBezTo>
                <a:cubicBezTo>
                  <a:pt x="3145683" y="531631"/>
                  <a:pt x="3156766" y="348751"/>
                  <a:pt x="3120744" y="257311"/>
                </a:cubicBezTo>
                <a:cubicBezTo>
                  <a:pt x="3084722" y="165871"/>
                  <a:pt x="2987741" y="96598"/>
                  <a:pt x="2771610" y="57805"/>
                </a:cubicBezTo>
                <a:cubicBezTo>
                  <a:pt x="2555479" y="19012"/>
                  <a:pt x="1823959" y="24554"/>
                  <a:pt x="1823959" y="24554"/>
                </a:cubicBezTo>
                <a:cubicBezTo>
                  <a:pt x="1480366" y="16241"/>
                  <a:pt x="998228" y="-14238"/>
                  <a:pt x="710053" y="7929"/>
                </a:cubicBezTo>
                <a:cubicBezTo>
                  <a:pt x="421878" y="30096"/>
                  <a:pt x="202976" y="63347"/>
                  <a:pt x="94911" y="157558"/>
                </a:cubicBezTo>
                <a:cubicBezTo>
                  <a:pt x="-13154" y="251769"/>
                  <a:pt x="-35321" y="481754"/>
                  <a:pt x="61661" y="573194"/>
                </a:cubicBezTo>
                <a:cubicBezTo>
                  <a:pt x="158643" y="664634"/>
                  <a:pt x="324897" y="667405"/>
                  <a:pt x="676802" y="689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96000" y="4597506"/>
                <a:ext cx="4749842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 </m:t>
                      </m:r>
                      <m:r>
                        <a:rPr lang="zh-CN" altLang="en-US" sz="2800" i="1">
                          <a:latin typeface="Cambria Math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97506"/>
                <a:ext cx="47498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7302322" y="5149428"/>
            <a:ext cx="2292439" cy="15785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2" grpId="1" animBg="1"/>
      <p:bldP spid="12" grpId="2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0" dirty="0" smtClean="0"/>
                  <a:t>Assume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depends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on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zh-CN" altLang="en-US" b="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zh-CN" alt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zh-CN" alt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 l="-1043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590993" y="3710027"/>
            <a:ext cx="2401692" cy="771543"/>
          </a:xfrm>
          <a:custGeom>
            <a:avLst/>
            <a:gdLst>
              <a:gd name="connsiteX0" fmla="*/ 676802 w 3137766"/>
              <a:gd name="connsiteY0" fmla="*/ 689572 h 712970"/>
              <a:gd name="connsiteX1" fmla="*/ 2173093 w 3137766"/>
              <a:gd name="connsiteY1" fmla="*/ 706198 h 712970"/>
              <a:gd name="connsiteX2" fmla="*/ 2987741 w 3137766"/>
              <a:gd name="connsiteY2" fmla="*/ 606445 h 712970"/>
              <a:gd name="connsiteX3" fmla="*/ 3120744 w 3137766"/>
              <a:gd name="connsiteY3" fmla="*/ 257311 h 712970"/>
              <a:gd name="connsiteX4" fmla="*/ 2771610 w 3137766"/>
              <a:gd name="connsiteY4" fmla="*/ 57805 h 712970"/>
              <a:gd name="connsiteX5" fmla="*/ 1823959 w 3137766"/>
              <a:gd name="connsiteY5" fmla="*/ 24554 h 712970"/>
              <a:gd name="connsiteX6" fmla="*/ 710053 w 3137766"/>
              <a:gd name="connsiteY6" fmla="*/ 7929 h 712970"/>
              <a:gd name="connsiteX7" fmla="*/ 94911 w 3137766"/>
              <a:gd name="connsiteY7" fmla="*/ 157558 h 712970"/>
              <a:gd name="connsiteX8" fmla="*/ 61661 w 3137766"/>
              <a:gd name="connsiteY8" fmla="*/ 573194 h 712970"/>
              <a:gd name="connsiteX9" fmla="*/ 676802 w 3137766"/>
              <a:gd name="connsiteY9" fmla="*/ 689572 h 71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766" h="712970">
                <a:moveTo>
                  <a:pt x="676802" y="689572"/>
                </a:moveTo>
                <a:cubicBezTo>
                  <a:pt x="1028707" y="711739"/>
                  <a:pt x="1787937" y="720052"/>
                  <a:pt x="2173093" y="706198"/>
                </a:cubicBezTo>
                <a:cubicBezTo>
                  <a:pt x="2558249" y="692344"/>
                  <a:pt x="2829799" y="681259"/>
                  <a:pt x="2987741" y="606445"/>
                </a:cubicBezTo>
                <a:cubicBezTo>
                  <a:pt x="3145683" y="531631"/>
                  <a:pt x="3156766" y="348751"/>
                  <a:pt x="3120744" y="257311"/>
                </a:cubicBezTo>
                <a:cubicBezTo>
                  <a:pt x="3084722" y="165871"/>
                  <a:pt x="2987741" y="96598"/>
                  <a:pt x="2771610" y="57805"/>
                </a:cubicBezTo>
                <a:cubicBezTo>
                  <a:pt x="2555479" y="19012"/>
                  <a:pt x="1823959" y="24554"/>
                  <a:pt x="1823959" y="24554"/>
                </a:cubicBezTo>
                <a:cubicBezTo>
                  <a:pt x="1480366" y="16241"/>
                  <a:pt x="998228" y="-14238"/>
                  <a:pt x="710053" y="7929"/>
                </a:cubicBezTo>
                <a:cubicBezTo>
                  <a:pt x="421878" y="30096"/>
                  <a:pt x="202976" y="63347"/>
                  <a:pt x="94911" y="157558"/>
                </a:cubicBezTo>
                <a:cubicBezTo>
                  <a:pt x="-13154" y="251769"/>
                  <a:pt x="-35321" y="481754"/>
                  <a:pt x="61661" y="573194"/>
                </a:cubicBezTo>
                <a:cubicBezTo>
                  <a:pt x="158643" y="664634"/>
                  <a:pt x="324897" y="667405"/>
                  <a:pt x="676802" y="689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4984376"/>
            <a:ext cx="2151529" cy="1793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4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for</a:t>
                </a:r>
                <a:r>
                  <a:rPr lang="zh-CN" altLang="en-US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2486269" y="918826"/>
            <a:ext cx="1641080" cy="771543"/>
          </a:xfrm>
          <a:custGeom>
            <a:avLst/>
            <a:gdLst>
              <a:gd name="connsiteX0" fmla="*/ 676802 w 3137766"/>
              <a:gd name="connsiteY0" fmla="*/ 689572 h 712970"/>
              <a:gd name="connsiteX1" fmla="*/ 2173093 w 3137766"/>
              <a:gd name="connsiteY1" fmla="*/ 706198 h 712970"/>
              <a:gd name="connsiteX2" fmla="*/ 2987741 w 3137766"/>
              <a:gd name="connsiteY2" fmla="*/ 606445 h 712970"/>
              <a:gd name="connsiteX3" fmla="*/ 3120744 w 3137766"/>
              <a:gd name="connsiteY3" fmla="*/ 257311 h 712970"/>
              <a:gd name="connsiteX4" fmla="*/ 2771610 w 3137766"/>
              <a:gd name="connsiteY4" fmla="*/ 57805 h 712970"/>
              <a:gd name="connsiteX5" fmla="*/ 1823959 w 3137766"/>
              <a:gd name="connsiteY5" fmla="*/ 24554 h 712970"/>
              <a:gd name="connsiteX6" fmla="*/ 710053 w 3137766"/>
              <a:gd name="connsiteY6" fmla="*/ 7929 h 712970"/>
              <a:gd name="connsiteX7" fmla="*/ 94911 w 3137766"/>
              <a:gd name="connsiteY7" fmla="*/ 157558 h 712970"/>
              <a:gd name="connsiteX8" fmla="*/ 61661 w 3137766"/>
              <a:gd name="connsiteY8" fmla="*/ 573194 h 712970"/>
              <a:gd name="connsiteX9" fmla="*/ 676802 w 3137766"/>
              <a:gd name="connsiteY9" fmla="*/ 689572 h 71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766" h="712970">
                <a:moveTo>
                  <a:pt x="676802" y="689572"/>
                </a:moveTo>
                <a:cubicBezTo>
                  <a:pt x="1028707" y="711739"/>
                  <a:pt x="1787937" y="720052"/>
                  <a:pt x="2173093" y="706198"/>
                </a:cubicBezTo>
                <a:cubicBezTo>
                  <a:pt x="2558249" y="692344"/>
                  <a:pt x="2829799" y="681259"/>
                  <a:pt x="2987741" y="606445"/>
                </a:cubicBezTo>
                <a:cubicBezTo>
                  <a:pt x="3145683" y="531631"/>
                  <a:pt x="3156766" y="348751"/>
                  <a:pt x="3120744" y="257311"/>
                </a:cubicBezTo>
                <a:cubicBezTo>
                  <a:pt x="3084722" y="165871"/>
                  <a:pt x="2987741" y="96598"/>
                  <a:pt x="2771610" y="57805"/>
                </a:cubicBezTo>
                <a:cubicBezTo>
                  <a:pt x="2555479" y="19012"/>
                  <a:pt x="1823959" y="24554"/>
                  <a:pt x="1823959" y="24554"/>
                </a:cubicBezTo>
                <a:cubicBezTo>
                  <a:pt x="1480366" y="16241"/>
                  <a:pt x="998228" y="-14238"/>
                  <a:pt x="710053" y="7929"/>
                </a:cubicBezTo>
                <a:cubicBezTo>
                  <a:pt x="421878" y="30096"/>
                  <a:pt x="202976" y="63347"/>
                  <a:pt x="94911" y="157558"/>
                </a:cubicBezTo>
                <a:cubicBezTo>
                  <a:pt x="-13154" y="251769"/>
                  <a:pt x="-35321" y="481754"/>
                  <a:pt x="61661" y="573194"/>
                </a:cubicBezTo>
                <a:cubicBezTo>
                  <a:pt x="158643" y="664634"/>
                  <a:pt x="324897" y="667405"/>
                  <a:pt x="676802" y="689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561239" y="914400"/>
            <a:ext cx="4152455" cy="854203"/>
          </a:xfrm>
          <a:custGeom>
            <a:avLst/>
            <a:gdLst>
              <a:gd name="connsiteX0" fmla="*/ 29131 w 4952820"/>
              <a:gd name="connsiteY0" fmla="*/ 369916 h 791857"/>
              <a:gd name="connsiteX1" fmla="*/ 245262 w 4952820"/>
              <a:gd name="connsiteY1" fmla="*/ 685799 h 791857"/>
              <a:gd name="connsiteX2" fmla="*/ 1359167 w 4952820"/>
              <a:gd name="connsiteY2" fmla="*/ 768927 h 791857"/>
              <a:gd name="connsiteX3" fmla="*/ 4019240 w 4952820"/>
              <a:gd name="connsiteY3" fmla="*/ 785552 h 791857"/>
              <a:gd name="connsiteX4" fmla="*/ 4700884 w 4952820"/>
              <a:gd name="connsiteY4" fmla="*/ 768927 h 791857"/>
              <a:gd name="connsiteX5" fmla="*/ 4917015 w 4952820"/>
              <a:gd name="connsiteY5" fmla="*/ 552796 h 791857"/>
              <a:gd name="connsiteX6" fmla="*/ 4917015 w 4952820"/>
              <a:gd name="connsiteY6" fmla="*/ 203661 h 791857"/>
              <a:gd name="connsiteX7" fmla="*/ 4567880 w 4952820"/>
              <a:gd name="connsiteY7" fmla="*/ 20781 h 791857"/>
              <a:gd name="connsiteX8" fmla="*/ 3586978 w 4952820"/>
              <a:gd name="connsiteY8" fmla="*/ 4156 h 791857"/>
              <a:gd name="connsiteX9" fmla="*/ 1076535 w 4952820"/>
              <a:gd name="connsiteY9" fmla="*/ 4156 h 791857"/>
              <a:gd name="connsiteX10" fmla="*/ 295138 w 4952820"/>
              <a:gd name="connsiteY10" fmla="*/ 37407 h 791857"/>
              <a:gd name="connsiteX11" fmla="*/ 29131 w 4952820"/>
              <a:gd name="connsiteY11" fmla="*/ 120534 h 791857"/>
              <a:gd name="connsiteX12" fmla="*/ 29131 w 4952820"/>
              <a:gd name="connsiteY12" fmla="*/ 369916 h 79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2820" h="791857">
                <a:moveTo>
                  <a:pt x="29131" y="369916"/>
                </a:moveTo>
                <a:cubicBezTo>
                  <a:pt x="65153" y="464127"/>
                  <a:pt x="23589" y="619297"/>
                  <a:pt x="245262" y="685799"/>
                </a:cubicBezTo>
                <a:cubicBezTo>
                  <a:pt x="466935" y="752301"/>
                  <a:pt x="730171" y="752301"/>
                  <a:pt x="1359167" y="768927"/>
                </a:cubicBezTo>
                <a:cubicBezTo>
                  <a:pt x="1988163" y="785553"/>
                  <a:pt x="3462287" y="785552"/>
                  <a:pt x="4019240" y="785552"/>
                </a:cubicBezTo>
                <a:cubicBezTo>
                  <a:pt x="4576193" y="785552"/>
                  <a:pt x="4551255" y="807720"/>
                  <a:pt x="4700884" y="768927"/>
                </a:cubicBezTo>
                <a:cubicBezTo>
                  <a:pt x="4850513" y="730134"/>
                  <a:pt x="4880993" y="647007"/>
                  <a:pt x="4917015" y="552796"/>
                </a:cubicBezTo>
                <a:cubicBezTo>
                  <a:pt x="4953037" y="458585"/>
                  <a:pt x="4975204" y="292330"/>
                  <a:pt x="4917015" y="203661"/>
                </a:cubicBezTo>
                <a:cubicBezTo>
                  <a:pt x="4858826" y="114992"/>
                  <a:pt x="4789553" y="54032"/>
                  <a:pt x="4567880" y="20781"/>
                </a:cubicBezTo>
                <a:cubicBezTo>
                  <a:pt x="4346207" y="-12470"/>
                  <a:pt x="3586978" y="4156"/>
                  <a:pt x="3586978" y="4156"/>
                </a:cubicBezTo>
                <a:lnTo>
                  <a:pt x="1076535" y="4156"/>
                </a:lnTo>
                <a:cubicBezTo>
                  <a:pt x="527895" y="9698"/>
                  <a:pt x="469705" y="18011"/>
                  <a:pt x="295138" y="37407"/>
                </a:cubicBezTo>
                <a:cubicBezTo>
                  <a:pt x="120571" y="56803"/>
                  <a:pt x="70694" y="65116"/>
                  <a:pt x="29131" y="120534"/>
                </a:cubicBezTo>
                <a:cubicBezTo>
                  <a:pt x="-12432" y="175952"/>
                  <a:pt x="-6891" y="275705"/>
                  <a:pt x="29131" y="36991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,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>
                    <a:ea typeface="Courier New" charset="0"/>
                    <a:cs typeface="Courier New" charset="0"/>
                  </a:rPr>
                  <a:t>for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4554071" y="914400"/>
            <a:ext cx="4159623" cy="854203"/>
          </a:xfrm>
          <a:custGeom>
            <a:avLst/>
            <a:gdLst>
              <a:gd name="connsiteX0" fmla="*/ 29131 w 4952820"/>
              <a:gd name="connsiteY0" fmla="*/ 369916 h 791857"/>
              <a:gd name="connsiteX1" fmla="*/ 245262 w 4952820"/>
              <a:gd name="connsiteY1" fmla="*/ 685799 h 791857"/>
              <a:gd name="connsiteX2" fmla="*/ 1359167 w 4952820"/>
              <a:gd name="connsiteY2" fmla="*/ 768927 h 791857"/>
              <a:gd name="connsiteX3" fmla="*/ 4019240 w 4952820"/>
              <a:gd name="connsiteY3" fmla="*/ 785552 h 791857"/>
              <a:gd name="connsiteX4" fmla="*/ 4700884 w 4952820"/>
              <a:gd name="connsiteY4" fmla="*/ 768927 h 791857"/>
              <a:gd name="connsiteX5" fmla="*/ 4917015 w 4952820"/>
              <a:gd name="connsiteY5" fmla="*/ 552796 h 791857"/>
              <a:gd name="connsiteX6" fmla="*/ 4917015 w 4952820"/>
              <a:gd name="connsiteY6" fmla="*/ 203661 h 791857"/>
              <a:gd name="connsiteX7" fmla="*/ 4567880 w 4952820"/>
              <a:gd name="connsiteY7" fmla="*/ 20781 h 791857"/>
              <a:gd name="connsiteX8" fmla="*/ 3586978 w 4952820"/>
              <a:gd name="connsiteY8" fmla="*/ 4156 h 791857"/>
              <a:gd name="connsiteX9" fmla="*/ 1076535 w 4952820"/>
              <a:gd name="connsiteY9" fmla="*/ 4156 h 791857"/>
              <a:gd name="connsiteX10" fmla="*/ 295138 w 4952820"/>
              <a:gd name="connsiteY10" fmla="*/ 37407 h 791857"/>
              <a:gd name="connsiteX11" fmla="*/ 29131 w 4952820"/>
              <a:gd name="connsiteY11" fmla="*/ 120534 h 791857"/>
              <a:gd name="connsiteX12" fmla="*/ 29131 w 4952820"/>
              <a:gd name="connsiteY12" fmla="*/ 369916 h 79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2820" h="791857">
                <a:moveTo>
                  <a:pt x="29131" y="369916"/>
                </a:moveTo>
                <a:cubicBezTo>
                  <a:pt x="65153" y="464127"/>
                  <a:pt x="23589" y="619297"/>
                  <a:pt x="245262" y="685799"/>
                </a:cubicBezTo>
                <a:cubicBezTo>
                  <a:pt x="466935" y="752301"/>
                  <a:pt x="730171" y="752301"/>
                  <a:pt x="1359167" y="768927"/>
                </a:cubicBezTo>
                <a:cubicBezTo>
                  <a:pt x="1988163" y="785553"/>
                  <a:pt x="3462287" y="785552"/>
                  <a:pt x="4019240" y="785552"/>
                </a:cubicBezTo>
                <a:cubicBezTo>
                  <a:pt x="4576193" y="785552"/>
                  <a:pt x="4551255" y="807720"/>
                  <a:pt x="4700884" y="768927"/>
                </a:cubicBezTo>
                <a:cubicBezTo>
                  <a:pt x="4850513" y="730134"/>
                  <a:pt x="4880993" y="647007"/>
                  <a:pt x="4917015" y="552796"/>
                </a:cubicBezTo>
                <a:cubicBezTo>
                  <a:pt x="4953037" y="458585"/>
                  <a:pt x="4975204" y="292330"/>
                  <a:pt x="4917015" y="203661"/>
                </a:cubicBezTo>
                <a:cubicBezTo>
                  <a:pt x="4858826" y="114992"/>
                  <a:pt x="4789553" y="54032"/>
                  <a:pt x="4567880" y="20781"/>
                </a:cubicBezTo>
                <a:cubicBezTo>
                  <a:pt x="4346207" y="-12470"/>
                  <a:pt x="3586978" y="4156"/>
                  <a:pt x="3586978" y="4156"/>
                </a:cubicBezTo>
                <a:lnTo>
                  <a:pt x="1076535" y="4156"/>
                </a:lnTo>
                <a:cubicBezTo>
                  <a:pt x="527895" y="9698"/>
                  <a:pt x="469705" y="18011"/>
                  <a:pt x="295138" y="37407"/>
                </a:cubicBezTo>
                <a:cubicBezTo>
                  <a:pt x="120571" y="56803"/>
                  <a:pt x="70694" y="65116"/>
                  <a:pt x="29131" y="120534"/>
                </a:cubicBezTo>
                <a:cubicBezTo>
                  <a:pt x="-12432" y="175952"/>
                  <a:pt x="-6891" y="275705"/>
                  <a:pt x="29131" y="36991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6631" y="1972663"/>
            <a:ext cx="5434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Approximate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Carlo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(MC).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2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,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>
                    <a:ea typeface="Courier New" charset="0"/>
                    <a:cs typeface="Courier New" charset="0"/>
                  </a:rPr>
                  <a:t>for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955459" y="1566208"/>
            <a:ext cx="516194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7291" y="2660257"/>
                <a:ext cx="900118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91" y="2660257"/>
                <a:ext cx="9001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urved Connector 14"/>
          <p:cNvCxnSpPr>
            <a:endCxn id="12" idx="0"/>
          </p:cNvCxnSpPr>
          <p:nvPr/>
        </p:nvCxnSpPr>
        <p:spPr>
          <a:xfrm rot="5400000">
            <a:off x="4555803" y="2046747"/>
            <a:ext cx="1035057" cy="191962"/>
          </a:xfrm>
          <a:prstGeom prst="curved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29717" y="2660257"/>
                <a:ext cx="2849947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17" y="2660257"/>
                <a:ext cx="284994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>
            <a:endCxn id="16" idx="0"/>
          </p:cNvCxnSpPr>
          <p:nvPr/>
        </p:nvCxnSpPr>
        <p:spPr>
          <a:xfrm rot="16200000" flipH="1">
            <a:off x="7335406" y="1840972"/>
            <a:ext cx="1035056" cy="603514"/>
          </a:xfrm>
          <a:prstGeom prst="curved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13523" y="1566208"/>
            <a:ext cx="2266800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,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>
                    <a:ea typeface="Courier New" charset="0"/>
                    <a:cs typeface="Courier New" charset="0"/>
                  </a:rPr>
                  <a:t>for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4704734" y="1566208"/>
            <a:ext cx="3878826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22565" y="2837235"/>
                <a:ext cx="3959995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r>
                        <a:rPr lang="en-US" altLang="zh-CN" sz="2800" i="1">
                          <a:latin typeface="Cambria Math" charset="0"/>
                        </a:rPr>
                        <m:t>𝛾</m:t>
                      </m:r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65" y="2837235"/>
                <a:ext cx="39599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urved Connector 12"/>
          <p:cNvCxnSpPr/>
          <p:nvPr/>
        </p:nvCxnSpPr>
        <p:spPr>
          <a:xfrm rot="16200000" flipH="1">
            <a:off x="5757913" y="2054238"/>
            <a:ext cx="1153043" cy="412952"/>
          </a:xfrm>
          <a:prstGeom prst="curved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51756" y="2837234"/>
            <a:ext cx="3486560" cy="5232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81779" y="3461931"/>
                <a:ext cx="24415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 smtClean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sz="3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600" dirty="0" smtClean="0">
                    <a:solidFill>
                      <a:srgbClr val="C00000"/>
                    </a:solidFill>
                  </a:rPr>
                  <a:t>target</a:t>
                </a:r>
                <a:r>
                  <a:rPr lang="zh-CN" altLang="en-US" sz="36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79" y="3461931"/>
                <a:ext cx="2441566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7750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0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/>
      <p:bldP spid="7" grpId="1"/>
      <p:bldP spid="7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,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>
                    <a:ea typeface="Courier New" charset="0"/>
                    <a:cs typeface="Courier New" charset="0"/>
                  </a:rPr>
                  <a:t>for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dirty="0"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2800" dirty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4704734" y="1566208"/>
            <a:ext cx="3878826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86642" y="1816435"/>
                <a:ext cx="957505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42" y="1816435"/>
                <a:ext cx="95750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526889" y="1566208"/>
            <a:ext cx="1632156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1" y="3895676"/>
                <a:ext cx="10515600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altLang="zh-CN" sz="3200" b="1" dirty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200" b="1" dirty="0">
                    <a:solidFill>
                      <a:srgbClr val="C00000"/>
                    </a:solidFill>
                  </a:rPr>
                  <a:t>learning:</a:t>
                </a:r>
                <a:r>
                  <a:rPr lang="zh-CN" alt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3200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altLang="zh-CN" sz="3200" dirty="0" smtClean="0"/>
                  <a:t>Encourage</a:t>
                </a:r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32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32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to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approach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895676"/>
                <a:ext cx="10515600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11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Tabular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3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2" y="3593495"/>
              <a:ext cx="1051560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416440"/>
                  </p:ext>
                </p:extLst>
              </p:nvPr>
            </p:nvGraphicFramePr>
            <p:xfrm>
              <a:off x="838202" y="3593495"/>
              <a:ext cx="1051560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697" t="-10588" r="-4017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10588" r="-300347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0000" t="-10588" r="-200347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01394" t="-10588" r="-10104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653" t="-10588" r="-694" b="-403529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110588" r="-500000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208140" r="-5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311765" r="-5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411765" r="-5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894"/>
                <a:ext cx="10515600" cy="1879194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Suppose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finite.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Draw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table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entries.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894"/>
                <a:ext cx="10515600" cy="1879194"/>
              </a:xfrm>
              <a:blipFill rotWithShape="0">
                <a:blip r:embed="rId5"/>
                <a:stretch>
                  <a:fillRect l="-1043" t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280219" y="4682756"/>
            <a:ext cx="710036" cy="41227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6617281" y="3196233"/>
            <a:ext cx="710036" cy="41227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69029"/>
              </p:ext>
            </p:extLst>
          </p:nvPr>
        </p:nvGraphicFramePr>
        <p:xfrm>
          <a:off x="6095999" y="4629815"/>
          <a:ext cx="175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263536"/>
                <a:ext cx="9907385" cy="380722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~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263536"/>
                <a:ext cx="9907385" cy="3807229"/>
              </a:xfrm>
              <a:blipFill rotWithShape="0">
                <a:blip r:embed="rId3"/>
                <a:stretch>
                  <a:fillRect l="-1107" t="-2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902504" y="2543646"/>
            <a:ext cx="2408568" cy="667602"/>
          </a:xfrm>
          <a:custGeom>
            <a:avLst/>
            <a:gdLst>
              <a:gd name="connsiteX0" fmla="*/ 2005 w 2408568"/>
              <a:gd name="connsiteY0" fmla="*/ 249430 h 667602"/>
              <a:gd name="connsiteX1" fmla="*/ 168260 w 2408568"/>
              <a:gd name="connsiteY1" fmla="*/ 598565 h 667602"/>
              <a:gd name="connsiteX2" fmla="*/ 733525 w 2408568"/>
              <a:gd name="connsiteY2" fmla="*/ 665067 h 667602"/>
              <a:gd name="connsiteX3" fmla="*/ 1747678 w 2408568"/>
              <a:gd name="connsiteY3" fmla="*/ 648441 h 667602"/>
              <a:gd name="connsiteX4" fmla="*/ 2146689 w 2408568"/>
              <a:gd name="connsiteY4" fmla="*/ 598565 h 667602"/>
              <a:gd name="connsiteX5" fmla="*/ 2379445 w 2408568"/>
              <a:gd name="connsiteY5" fmla="*/ 399059 h 667602"/>
              <a:gd name="connsiteX6" fmla="*/ 2362820 w 2408568"/>
              <a:gd name="connsiteY6" fmla="*/ 166303 h 667602"/>
              <a:gd name="connsiteX7" fmla="*/ 1997060 w 2408568"/>
              <a:gd name="connsiteY7" fmla="*/ 33299 h 667602"/>
              <a:gd name="connsiteX8" fmla="*/ 999532 w 2408568"/>
              <a:gd name="connsiteY8" fmla="*/ 49 h 667602"/>
              <a:gd name="connsiteX9" fmla="*/ 251387 w 2408568"/>
              <a:gd name="connsiteY9" fmla="*/ 33299 h 667602"/>
              <a:gd name="connsiteX10" fmla="*/ 2005 w 2408568"/>
              <a:gd name="connsiteY10" fmla="*/ 249430 h 66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8568" h="667602">
                <a:moveTo>
                  <a:pt x="2005" y="249430"/>
                </a:moveTo>
                <a:cubicBezTo>
                  <a:pt x="-11850" y="343641"/>
                  <a:pt x="46340" y="529292"/>
                  <a:pt x="168260" y="598565"/>
                </a:cubicBezTo>
                <a:cubicBezTo>
                  <a:pt x="290180" y="667838"/>
                  <a:pt x="470289" y="656754"/>
                  <a:pt x="733525" y="665067"/>
                </a:cubicBezTo>
                <a:cubicBezTo>
                  <a:pt x="996761" y="673380"/>
                  <a:pt x="1512151" y="659525"/>
                  <a:pt x="1747678" y="648441"/>
                </a:cubicBezTo>
                <a:cubicBezTo>
                  <a:pt x="1983205" y="637357"/>
                  <a:pt x="2041395" y="640129"/>
                  <a:pt x="2146689" y="598565"/>
                </a:cubicBezTo>
                <a:cubicBezTo>
                  <a:pt x="2251983" y="557001"/>
                  <a:pt x="2343423" y="471103"/>
                  <a:pt x="2379445" y="399059"/>
                </a:cubicBezTo>
                <a:cubicBezTo>
                  <a:pt x="2415467" y="327015"/>
                  <a:pt x="2426551" y="227263"/>
                  <a:pt x="2362820" y="166303"/>
                </a:cubicBezTo>
                <a:cubicBezTo>
                  <a:pt x="2299089" y="105343"/>
                  <a:pt x="2224275" y="61008"/>
                  <a:pt x="1997060" y="33299"/>
                </a:cubicBezTo>
                <a:cubicBezTo>
                  <a:pt x="1769845" y="5590"/>
                  <a:pt x="1290477" y="49"/>
                  <a:pt x="999532" y="49"/>
                </a:cubicBezTo>
                <a:cubicBezTo>
                  <a:pt x="708587" y="49"/>
                  <a:pt x="414870" y="-2723"/>
                  <a:pt x="251387" y="33299"/>
                </a:cubicBezTo>
                <a:cubicBezTo>
                  <a:pt x="87904" y="69321"/>
                  <a:pt x="15860" y="155219"/>
                  <a:pt x="2005" y="24943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01846" y="3093260"/>
            <a:ext cx="516194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4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4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263536"/>
                <a:ext cx="9907385" cy="380722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~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263536"/>
                <a:ext cx="9907385" cy="3807229"/>
              </a:xfrm>
              <a:blipFill rotWithShape="0">
                <a:blip r:embed="rId3"/>
                <a:stretch>
                  <a:fillRect l="-1107" t="-2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902504" y="2543646"/>
            <a:ext cx="2408568" cy="667602"/>
          </a:xfrm>
          <a:custGeom>
            <a:avLst/>
            <a:gdLst>
              <a:gd name="connsiteX0" fmla="*/ 2005 w 2408568"/>
              <a:gd name="connsiteY0" fmla="*/ 249430 h 667602"/>
              <a:gd name="connsiteX1" fmla="*/ 168260 w 2408568"/>
              <a:gd name="connsiteY1" fmla="*/ 598565 h 667602"/>
              <a:gd name="connsiteX2" fmla="*/ 733525 w 2408568"/>
              <a:gd name="connsiteY2" fmla="*/ 665067 h 667602"/>
              <a:gd name="connsiteX3" fmla="*/ 1747678 w 2408568"/>
              <a:gd name="connsiteY3" fmla="*/ 648441 h 667602"/>
              <a:gd name="connsiteX4" fmla="*/ 2146689 w 2408568"/>
              <a:gd name="connsiteY4" fmla="*/ 598565 h 667602"/>
              <a:gd name="connsiteX5" fmla="*/ 2379445 w 2408568"/>
              <a:gd name="connsiteY5" fmla="*/ 399059 h 667602"/>
              <a:gd name="connsiteX6" fmla="*/ 2362820 w 2408568"/>
              <a:gd name="connsiteY6" fmla="*/ 166303 h 667602"/>
              <a:gd name="connsiteX7" fmla="*/ 1997060 w 2408568"/>
              <a:gd name="connsiteY7" fmla="*/ 33299 h 667602"/>
              <a:gd name="connsiteX8" fmla="*/ 999532 w 2408568"/>
              <a:gd name="connsiteY8" fmla="*/ 49 h 667602"/>
              <a:gd name="connsiteX9" fmla="*/ 251387 w 2408568"/>
              <a:gd name="connsiteY9" fmla="*/ 33299 h 667602"/>
              <a:gd name="connsiteX10" fmla="*/ 2005 w 2408568"/>
              <a:gd name="connsiteY10" fmla="*/ 249430 h 66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8568" h="667602">
                <a:moveTo>
                  <a:pt x="2005" y="249430"/>
                </a:moveTo>
                <a:cubicBezTo>
                  <a:pt x="-11850" y="343641"/>
                  <a:pt x="46340" y="529292"/>
                  <a:pt x="168260" y="598565"/>
                </a:cubicBezTo>
                <a:cubicBezTo>
                  <a:pt x="290180" y="667838"/>
                  <a:pt x="470289" y="656754"/>
                  <a:pt x="733525" y="665067"/>
                </a:cubicBezTo>
                <a:cubicBezTo>
                  <a:pt x="996761" y="673380"/>
                  <a:pt x="1512151" y="659525"/>
                  <a:pt x="1747678" y="648441"/>
                </a:cubicBezTo>
                <a:cubicBezTo>
                  <a:pt x="1983205" y="637357"/>
                  <a:pt x="2041395" y="640129"/>
                  <a:pt x="2146689" y="598565"/>
                </a:cubicBezTo>
                <a:cubicBezTo>
                  <a:pt x="2251983" y="557001"/>
                  <a:pt x="2343423" y="471103"/>
                  <a:pt x="2379445" y="399059"/>
                </a:cubicBezTo>
                <a:cubicBezTo>
                  <a:pt x="2415467" y="327015"/>
                  <a:pt x="2426551" y="227263"/>
                  <a:pt x="2362820" y="166303"/>
                </a:cubicBezTo>
                <a:cubicBezTo>
                  <a:pt x="2299089" y="105343"/>
                  <a:pt x="2224275" y="61008"/>
                  <a:pt x="1997060" y="33299"/>
                </a:cubicBezTo>
                <a:cubicBezTo>
                  <a:pt x="1769845" y="5590"/>
                  <a:pt x="1290477" y="49"/>
                  <a:pt x="999532" y="49"/>
                </a:cubicBezTo>
                <a:cubicBezTo>
                  <a:pt x="708587" y="49"/>
                  <a:pt x="414870" y="-2723"/>
                  <a:pt x="251387" y="33299"/>
                </a:cubicBezTo>
                <a:cubicBezTo>
                  <a:pt x="87904" y="69321"/>
                  <a:pt x="15860" y="155219"/>
                  <a:pt x="2005" y="24943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2" y="3593495"/>
              <a:ext cx="1051560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2" y="3593495"/>
              <a:ext cx="1051560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697" t="-10588" r="-4017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10588" r="-300347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0000" t="-10588" r="-200347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01394" t="-10588" r="-10104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653" t="-10588" r="-694" b="-403529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110588" r="-500000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208140" r="-5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311765" r="-5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411765" r="-5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ight Arrow 4"/>
          <p:cNvSpPr/>
          <p:nvPr/>
        </p:nvSpPr>
        <p:spPr>
          <a:xfrm>
            <a:off x="280219" y="4682756"/>
            <a:ext cx="710036" cy="41227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617281" y="3196233"/>
            <a:ext cx="710036" cy="41227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38490"/>
              </p:ext>
            </p:extLst>
          </p:nvPr>
        </p:nvGraphicFramePr>
        <p:xfrm>
          <a:off x="6095999" y="4629815"/>
          <a:ext cx="175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263537"/>
                <a:ext cx="9494867" cy="399615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~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263537"/>
                <a:ext cx="9494867" cy="3996150"/>
              </a:xfrm>
              <a:blipFill rotWithShape="0">
                <a:blip r:embed="rId3"/>
                <a:stretch>
                  <a:fillRect l="-11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13357" y="3775587"/>
            <a:ext cx="1578077" cy="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24318" y="3775587"/>
            <a:ext cx="3271682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263537"/>
                <a:ext cx="9494867" cy="399615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~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Update: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𝛼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263537"/>
                <a:ext cx="9494867" cy="3996150"/>
              </a:xfrm>
              <a:blipFill rotWithShape="0">
                <a:blip r:embed="rId3"/>
                <a:stretch>
                  <a:fillRect l="-11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242" y="4453643"/>
            <a:ext cx="1578076" cy="37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36773" y="4453643"/>
            <a:ext cx="870155" cy="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17489" y="4453643"/>
            <a:ext cx="1578076" cy="37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7714" y="2045202"/>
                <a:ext cx="7986945" cy="202535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600"/>
                  </a:spcBef>
                  <a:spcAft>
                    <a:spcPts val="1200"/>
                  </a:spcAft>
                </a:pPr>
                <a:r>
                  <a:rPr lang="en-US" altLang="zh-CN" sz="3200" dirty="0" smtClean="0"/>
                  <a:t>Use</a:t>
                </a:r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3200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sz="3200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3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for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updating</a:t>
                </a:r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32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>
                  <a:spcBef>
                    <a:spcPts val="1600"/>
                  </a:spcBef>
                  <a:spcAft>
                    <a:spcPts val="1200"/>
                  </a:spcAft>
                </a:pPr>
                <a:r>
                  <a:rPr lang="en-US" altLang="zh-CN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State</a:t>
                </a:r>
                <a:r>
                  <a:rPr lang="en-US" altLang="zh-CN" sz="3200" dirty="0" smtClean="0"/>
                  <a:t>-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Action</a:t>
                </a:r>
                <a:r>
                  <a:rPr lang="en-US" altLang="zh-CN" sz="3200" dirty="0" smtClean="0"/>
                  <a:t>-</a:t>
                </a:r>
                <a:r>
                  <a:rPr lang="en-US" altLang="zh-CN" sz="3200" dirty="0" smtClean="0">
                    <a:solidFill>
                      <a:schemeClr val="accent5"/>
                    </a:solidFill>
                  </a:rPr>
                  <a:t>Reward</a:t>
                </a:r>
                <a:r>
                  <a:rPr lang="en-US" altLang="zh-CN" sz="3200" dirty="0" smtClean="0"/>
                  <a:t>-</a:t>
                </a:r>
                <a:r>
                  <a:rPr lang="en-US" altLang="zh-CN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State</a:t>
                </a:r>
                <a:r>
                  <a:rPr lang="en-US" altLang="zh-CN" sz="3200" dirty="0" smtClean="0"/>
                  <a:t>-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(SARSA).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7714" y="2045202"/>
                <a:ext cx="7986945" cy="2025353"/>
              </a:xfrm>
              <a:blipFill rotWithShape="0">
                <a:blip r:embed="rId3"/>
                <a:stretch>
                  <a:fillRect l="-1756" t="-6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Sarsa’s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Name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Neural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43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7873" y="1612670"/>
                <a:ext cx="10196253" cy="1524977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7873" y="1612670"/>
                <a:ext cx="10196253" cy="1524977"/>
              </a:xfrm>
              <a:blipFill rotWithShape="0">
                <a:blip r:embed="rId3"/>
                <a:stretch>
                  <a:fillRect l="-1077" t="-6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1114" y="3011190"/>
            <a:ext cx="11405096" cy="3121285"/>
            <a:chOff x="461114" y="3409396"/>
            <a:chExt cx="11405096" cy="3121285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14" y="3684191"/>
              <a:ext cx="2311523" cy="15410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61115" y="5225206"/>
                  <a:ext cx="231152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ourier New" charset="0"/>
                      <a:ea typeface="Courier New" charset="0"/>
                      <a:cs typeface="Courier New" charset="0"/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altLang="zh-CN" sz="36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Courier New" charset="0"/>
                          <a:cs typeface="Courier New" charset="0"/>
                        </a:rPr>
                        <m:t>𝒔</m:t>
                      </m:r>
                    </m:oMath>
                  </a14:m>
                  <a:endParaRPr lang="en-US" sz="3600" i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15" y="5225206"/>
                  <a:ext cx="231152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2" t="-13208" b="-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2842977" y="4497070"/>
              <a:ext cx="154421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8458508" y="4109895"/>
              <a:ext cx="166975" cy="715614"/>
              <a:chOff x="8534708" y="3412899"/>
              <a:chExt cx="166975" cy="7156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534708" y="3412899"/>
                <a:ext cx="165800" cy="2104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34708" y="3665505"/>
                <a:ext cx="165800" cy="2104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35883" y="3918111"/>
                <a:ext cx="165800" cy="2104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flipV="1">
              <a:off x="8621148" y="3684191"/>
              <a:ext cx="810968" cy="53090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flipV="1">
              <a:off x="8615849" y="4466202"/>
              <a:ext cx="816266" cy="3086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>
              <a:off x="8625773" y="4778485"/>
              <a:ext cx="806342" cy="32412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1963" y="3483108"/>
                  <a:ext cx="20328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left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400" b="1" i="0" smtClean="0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963" y="3483108"/>
                  <a:ext cx="2032800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626623" y="4176082"/>
                  <a:ext cx="22395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right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4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623" y="4176082"/>
                  <a:ext cx="2239587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631963" y="4853139"/>
                  <a:ext cx="19430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up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4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963" y="4853139"/>
                  <a:ext cx="194303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H="1">
              <a:off x="6894363" y="4453263"/>
              <a:ext cx="154421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169004" y="3409396"/>
              <a:ext cx="2929135" cy="3121285"/>
              <a:chOff x="4245204" y="2712400"/>
              <a:chExt cx="2929135" cy="3121285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501723" y="2712400"/>
                <a:ext cx="2416085" cy="2090603"/>
                <a:chOff x="2352732" y="333220"/>
                <a:chExt cx="2416085" cy="209060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352732" y="333220"/>
                  <a:ext cx="2416085" cy="2090603"/>
                </a:xfrm>
                <a:prstGeom prst="roundRect">
                  <a:avLst/>
                </a:prstGeom>
                <a:solidFill>
                  <a:srgbClr val="EDB7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48131" y="574002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48131" y="1193156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548131" y="1812310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369127" y="825294"/>
                  <a:ext cx="367862" cy="36786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369127" y="1561018"/>
                  <a:ext cx="367862" cy="36786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15993" y="757933"/>
                  <a:ext cx="453134" cy="25129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915993" y="1377087"/>
                  <a:ext cx="453134" cy="36786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915993" y="757933"/>
                  <a:ext cx="453134" cy="987016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2915993" y="1744949"/>
                  <a:ext cx="453134" cy="25129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915993" y="1009225"/>
                  <a:ext cx="453134" cy="987016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915993" y="1009225"/>
                  <a:ext cx="453134" cy="36786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3369127" y="825294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69127" y="1561018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190123" y="1808489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3736989" y="757933"/>
                  <a:ext cx="453134" cy="25129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4190123" y="574002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190123" y="1193156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736989" y="1744949"/>
                  <a:ext cx="453134" cy="24747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736989" y="1009225"/>
                  <a:ext cx="453134" cy="36786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736989" y="1005404"/>
                  <a:ext cx="453134" cy="987016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3736989" y="1377087"/>
                  <a:ext cx="453134" cy="36786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3736989" y="757933"/>
                  <a:ext cx="453134" cy="987016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45204" y="4879578"/>
                    <a:ext cx="2929135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3200" b="1" dirty="0" smtClean="0">
                        <a:solidFill>
                          <a:schemeClr val="tx2"/>
                        </a:solidFill>
                      </a:rPr>
                      <a:t>Value</a:t>
                    </a:r>
                    <a:r>
                      <a:rPr lang="zh-CN" altLang="en-US" sz="3200" b="1" dirty="0" smtClean="0">
                        <a:solidFill>
                          <a:schemeClr val="tx2"/>
                        </a:solidFill>
                      </a:rPr>
                      <a:t> </a:t>
                    </a:r>
                    <a:r>
                      <a:rPr lang="en-US" altLang="zh-CN" sz="3200" b="1" dirty="0" smtClean="0">
                        <a:solidFill>
                          <a:schemeClr val="tx2"/>
                        </a:solidFill>
                      </a:rPr>
                      <a:t>Network</a:t>
                    </a:r>
                  </a:p>
                  <a:p>
                    <a:pPr algn="ctr"/>
                    <a:r>
                      <a:rPr lang="en-US" altLang="zh-CN" sz="2400" b="1" dirty="0">
                        <a:solidFill>
                          <a:schemeClr val="tx2"/>
                        </a:solidFill>
                      </a:rPr>
                      <a:t>(</a:t>
                    </a:r>
                    <a:r>
                      <a:rPr lang="en-US" altLang="zh-CN" sz="2400" b="1" dirty="0" smtClean="0">
                        <a:solidFill>
                          <a:schemeClr val="tx2"/>
                        </a:solidFill>
                      </a:rPr>
                      <a:t>parameterized</a:t>
                    </a:r>
                    <a:r>
                      <a:rPr lang="zh-CN" altLang="en-US" sz="2400" b="1" dirty="0" smtClean="0">
                        <a:solidFill>
                          <a:schemeClr val="tx2"/>
                        </a:solidFill>
                      </a:rPr>
                      <a:t> </a:t>
                    </a:r>
                    <a:r>
                      <a:rPr lang="en-US" altLang="zh-CN" sz="2400" b="1" dirty="0" smtClean="0">
                        <a:solidFill>
                          <a:schemeClr val="tx2"/>
                        </a:solidFill>
                      </a:rPr>
                      <a:t>by</a:t>
                    </a:r>
                    <a:r>
                      <a:rPr lang="zh-CN" altLang="en-US" sz="2400" b="1" dirty="0" smtClean="0">
                        <a:solidFill>
                          <a:schemeClr val="tx2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𝐰</m:t>
                        </m:r>
                      </m:oMath>
                    </a14:m>
                    <a:r>
                      <a:rPr lang="en-US" altLang="zh-CN" sz="2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  <a:endPara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5204" y="4879578"/>
                    <a:ext cx="2929135" cy="95410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708" t="-8333" r="-2917" b="-141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5" name="Straight Connector 44"/>
          <p:cNvCxnSpPr/>
          <p:nvPr/>
        </p:nvCxnSpPr>
        <p:spPr>
          <a:xfrm>
            <a:off x="3042846" y="2184172"/>
            <a:ext cx="1578076" cy="37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69470" y="2184172"/>
            <a:ext cx="1578076" cy="37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7873" y="1612670"/>
                <a:ext cx="10196253" cy="4106487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critic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evaluates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actor.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(Actor-Critic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Method.)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parameter,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7873" y="1612670"/>
                <a:ext cx="10196253" cy="4106487"/>
              </a:xfrm>
              <a:blipFill rotWithShape="0">
                <a:blip r:embed="rId3"/>
                <a:stretch>
                  <a:fillRect l="-1077" t="-2526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1822" y="1729048"/>
                <a:ext cx="9348355" cy="4189613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822" y="1729048"/>
                <a:ext cx="9348355" cy="4189613"/>
              </a:xfrm>
              <a:blipFill rotWithShape="0">
                <a:blip r:embed="rId3"/>
                <a:stretch>
                  <a:fillRect l="-1173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Error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&amp;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9640" y="2258704"/>
            <a:ext cx="2361063" cy="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04516" y="2258703"/>
            <a:ext cx="511792" cy="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3319" y="2907635"/>
            <a:ext cx="600722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30775" y="2907635"/>
            <a:ext cx="1703110" cy="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7048" y="2900002"/>
            <a:ext cx="600722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1822" y="1729048"/>
                <a:ext cx="9348355" cy="4189613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1" i="0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Loss: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Gradient: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charset="0"/>
                          </a:rPr>
                          <m:t>/2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𝐰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822" y="1729048"/>
                <a:ext cx="9348355" cy="4189613"/>
              </a:xfrm>
              <a:blipFill rotWithShape="0">
                <a:blip r:embed="rId3"/>
                <a:stretch>
                  <a:fillRect l="-1173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Error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&amp;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212431" y="4596584"/>
            <a:ext cx="872872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26715" y="4596584"/>
            <a:ext cx="2342795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1822" y="1729048"/>
                <a:ext cx="9348355" cy="4189613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1" i="0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Loss: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Gradient: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charset="0"/>
                          </a:rPr>
                          <m:t>/2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𝐰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descent: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822" y="1729048"/>
                <a:ext cx="9348355" cy="4189613"/>
              </a:xfrm>
              <a:blipFill rotWithShape="0">
                <a:blip r:embed="rId3"/>
                <a:stretch>
                  <a:fillRect l="-1173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Error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&amp;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8599" y="4637157"/>
            <a:ext cx="2169994" cy="832514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+4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Discounted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86578"/>
            <a:ext cx="947928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Definition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of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discounted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return: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88217" y="2588217"/>
            <a:ext cx="54244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01117" y="2611034"/>
            <a:ext cx="54244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53717" y="2611034"/>
            <a:ext cx="54244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19017" y="2611034"/>
            <a:ext cx="54244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0468" y="1449108"/>
                <a:ext cx="9191064" cy="435133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Goal: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Tabular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version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(directly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dirty="0" smtClean="0"/>
                  <a:t>).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There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finite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Draw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table,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table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Sarsa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Value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network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version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approximation).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parameter,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Sarsa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Application: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actor-critic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method.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0468" y="1449108"/>
                <a:ext cx="9191064" cy="4351338"/>
              </a:xfrm>
              <a:blipFill rotWithShape="0">
                <a:blip r:embed="rId3"/>
                <a:stretch>
                  <a:fillRect l="-119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2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+4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Discounted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86578"/>
            <a:ext cx="947928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Definition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of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discounted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return: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3147" y="3262160"/>
                <a:ext cx="6837949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𝛾</m:t>
                      </m:r>
                      <m:r>
                        <a:rPr lang="en-US" altLang="zh-CN" sz="2400" i="1">
                          <a:latin typeface="Cambria Math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𝛾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+4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charset="0"/>
                            </a:rPr>
                            <m:t>+⋯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147" y="3262160"/>
                <a:ext cx="683794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 rot="16200000">
            <a:off x="5815665" y="-567492"/>
            <a:ext cx="657727" cy="695505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Discounted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+4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+3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+4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+⋯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16200000">
            <a:off x="6246797" y="92240"/>
            <a:ext cx="657727" cy="64890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0615" y="3677103"/>
                <a:ext cx="179008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15" y="3677103"/>
                <a:ext cx="179008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549298" y="3052136"/>
            <a:ext cx="54244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91739" y="3052136"/>
            <a:ext cx="68929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+4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+3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+4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+⋯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Discounted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31144" y="3007893"/>
            <a:ext cx="6489033" cy="1192430"/>
            <a:chOff x="3072064" y="3007893"/>
            <a:chExt cx="6489033" cy="1192430"/>
          </a:xfrm>
        </p:grpSpPr>
        <p:sp>
          <p:nvSpPr>
            <p:cNvPr id="7" name="Left Brace 6"/>
            <p:cNvSpPr/>
            <p:nvPr/>
          </p:nvSpPr>
          <p:spPr>
            <a:xfrm rot="16200000">
              <a:off x="5987717" y="92240"/>
              <a:ext cx="657727" cy="648903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421535" y="3677103"/>
                  <a:ext cx="1790089" cy="523220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535" y="3677103"/>
                  <a:ext cx="179008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412376" y="1685365"/>
            <a:ext cx="10775577" cy="285887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940457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0457"/>
                <a:ext cx="10515600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335971" y="5463677"/>
            <a:ext cx="54244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3432" y="5467848"/>
            <a:ext cx="54244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31291" y="5463677"/>
            <a:ext cx="139325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5682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0" dirty="0" smtClean="0"/>
                  <a:t>Assume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depends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on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 l="-1043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4639628" y="2588653"/>
            <a:ext cx="1761171" cy="3035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21549" y="3322749"/>
            <a:ext cx="1518620" cy="889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21008" y="3322749"/>
            <a:ext cx="1760085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0" dirty="0" smtClean="0"/>
                  <a:t>Assume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depends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on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zh-CN" altLang="en-US" b="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 l="-1043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2265904" y="914400"/>
            <a:ext cx="3137766" cy="771543"/>
          </a:xfrm>
          <a:custGeom>
            <a:avLst/>
            <a:gdLst>
              <a:gd name="connsiteX0" fmla="*/ 676802 w 3137766"/>
              <a:gd name="connsiteY0" fmla="*/ 689572 h 712970"/>
              <a:gd name="connsiteX1" fmla="*/ 2173093 w 3137766"/>
              <a:gd name="connsiteY1" fmla="*/ 706198 h 712970"/>
              <a:gd name="connsiteX2" fmla="*/ 2987741 w 3137766"/>
              <a:gd name="connsiteY2" fmla="*/ 606445 h 712970"/>
              <a:gd name="connsiteX3" fmla="*/ 3120744 w 3137766"/>
              <a:gd name="connsiteY3" fmla="*/ 257311 h 712970"/>
              <a:gd name="connsiteX4" fmla="*/ 2771610 w 3137766"/>
              <a:gd name="connsiteY4" fmla="*/ 57805 h 712970"/>
              <a:gd name="connsiteX5" fmla="*/ 1823959 w 3137766"/>
              <a:gd name="connsiteY5" fmla="*/ 24554 h 712970"/>
              <a:gd name="connsiteX6" fmla="*/ 710053 w 3137766"/>
              <a:gd name="connsiteY6" fmla="*/ 7929 h 712970"/>
              <a:gd name="connsiteX7" fmla="*/ 94911 w 3137766"/>
              <a:gd name="connsiteY7" fmla="*/ 157558 h 712970"/>
              <a:gd name="connsiteX8" fmla="*/ 61661 w 3137766"/>
              <a:gd name="connsiteY8" fmla="*/ 573194 h 712970"/>
              <a:gd name="connsiteX9" fmla="*/ 676802 w 3137766"/>
              <a:gd name="connsiteY9" fmla="*/ 689572 h 71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766" h="712970">
                <a:moveTo>
                  <a:pt x="676802" y="689572"/>
                </a:moveTo>
                <a:cubicBezTo>
                  <a:pt x="1028707" y="711739"/>
                  <a:pt x="1787937" y="720052"/>
                  <a:pt x="2173093" y="706198"/>
                </a:cubicBezTo>
                <a:cubicBezTo>
                  <a:pt x="2558249" y="692344"/>
                  <a:pt x="2829799" y="681259"/>
                  <a:pt x="2987741" y="606445"/>
                </a:cubicBezTo>
                <a:cubicBezTo>
                  <a:pt x="3145683" y="531631"/>
                  <a:pt x="3156766" y="348751"/>
                  <a:pt x="3120744" y="257311"/>
                </a:cubicBezTo>
                <a:cubicBezTo>
                  <a:pt x="3084722" y="165871"/>
                  <a:pt x="2987741" y="96598"/>
                  <a:pt x="2771610" y="57805"/>
                </a:cubicBezTo>
                <a:cubicBezTo>
                  <a:pt x="2555479" y="19012"/>
                  <a:pt x="1823959" y="24554"/>
                  <a:pt x="1823959" y="24554"/>
                </a:cubicBezTo>
                <a:cubicBezTo>
                  <a:pt x="1480366" y="16241"/>
                  <a:pt x="998228" y="-14238"/>
                  <a:pt x="710053" y="7929"/>
                </a:cubicBezTo>
                <a:cubicBezTo>
                  <a:pt x="421878" y="30096"/>
                  <a:pt x="202976" y="63347"/>
                  <a:pt x="94911" y="157558"/>
                </a:cubicBezTo>
                <a:cubicBezTo>
                  <a:pt x="-13154" y="251769"/>
                  <a:pt x="-35321" y="481754"/>
                  <a:pt x="61661" y="573194"/>
                </a:cubicBezTo>
                <a:cubicBezTo>
                  <a:pt x="158643" y="664634"/>
                  <a:pt x="324897" y="667405"/>
                  <a:pt x="676802" y="689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399206" y="2557298"/>
            <a:ext cx="424649" cy="771543"/>
          </a:xfrm>
          <a:custGeom>
            <a:avLst/>
            <a:gdLst>
              <a:gd name="connsiteX0" fmla="*/ 676802 w 3137766"/>
              <a:gd name="connsiteY0" fmla="*/ 689572 h 712970"/>
              <a:gd name="connsiteX1" fmla="*/ 2173093 w 3137766"/>
              <a:gd name="connsiteY1" fmla="*/ 706198 h 712970"/>
              <a:gd name="connsiteX2" fmla="*/ 2987741 w 3137766"/>
              <a:gd name="connsiteY2" fmla="*/ 606445 h 712970"/>
              <a:gd name="connsiteX3" fmla="*/ 3120744 w 3137766"/>
              <a:gd name="connsiteY3" fmla="*/ 257311 h 712970"/>
              <a:gd name="connsiteX4" fmla="*/ 2771610 w 3137766"/>
              <a:gd name="connsiteY4" fmla="*/ 57805 h 712970"/>
              <a:gd name="connsiteX5" fmla="*/ 1823959 w 3137766"/>
              <a:gd name="connsiteY5" fmla="*/ 24554 h 712970"/>
              <a:gd name="connsiteX6" fmla="*/ 710053 w 3137766"/>
              <a:gd name="connsiteY6" fmla="*/ 7929 h 712970"/>
              <a:gd name="connsiteX7" fmla="*/ 94911 w 3137766"/>
              <a:gd name="connsiteY7" fmla="*/ 157558 h 712970"/>
              <a:gd name="connsiteX8" fmla="*/ 61661 w 3137766"/>
              <a:gd name="connsiteY8" fmla="*/ 573194 h 712970"/>
              <a:gd name="connsiteX9" fmla="*/ 676802 w 3137766"/>
              <a:gd name="connsiteY9" fmla="*/ 689572 h 71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766" h="712970">
                <a:moveTo>
                  <a:pt x="676802" y="689572"/>
                </a:moveTo>
                <a:cubicBezTo>
                  <a:pt x="1028707" y="711739"/>
                  <a:pt x="1787937" y="720052"/>
                  <a:pt x="2173093" y="706198"/>
                </a:cubicBezTo>
                <a:cubicBezTo>
                  <a:pt x="2558249" y="692344"/>
                  <a:pt x="2829799" y="681259"/>
                  <a:pt x="2987741" y="606445"/>
                </a:cubicBezTo>
                <a:cubicBezTo>
                  <a:pt x="3145683" y="531631"/>
                  <a:pt x="3156766" y="348751"/>
                  <a:pt x="3120744" y="257311"/>
                </a:cubicBezTo>
                <a:cubicBezTo>
                  <a:pt x="3084722" y="165871"/>
                  <a:pt x="2987741" y="96598"/>
                  <a:pt x="2771610" y="57805"/>
                </a:cubicBezTo>
                <a:cubicBezTo>
                  <a:pt x="2555479" y="19012"/>
                  <a:pt x="1823959" y="24554"/>
                  <a:pt x="1823959" y="24554"/>
                </a:cubicBezTo>
                <a:cubicBezTo>
                  <a:pt x="1480366" y="16241"/>
                  <a:pt x="998228" y="-14238"/>
                  <a:pt x="710053" y="7929"/>
                </a:cubicBezTo>
                <a:cubicBezTo>
                  <a:pt x="421878" y="30096"/>
                  <a:pt x="202976" y="63347"/>
                  <a:pt x="94911" y="157558"/>
                </a:cubicBezTo>
                <a:cubicBezTo>
                  <a:pt x="-13154" y="251769"/>
                  <a:pt x="-35321" y="481754"/>
                  <a:pt x="61661" y="573194"/>
                </a:cubicBezTo>
                <a:cubicBezTo>
                  <a:pt x="158643" y="664634"/>
                  <a:pt x="324897" y="667405"/>
                  <a:pt x="676802" y="689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63601" y="3832750"/>
            <a:ext cx="2087193" cy="6094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0" dirty="0" smtClean="0"/>
                  <a:t>Assume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depends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on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zh-CN" altLang="en-US" b="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zh-CN" alt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389"/>
                <a:ext cx="10515600" cy="3770648"/>
              </a:xfrm>
              <a:blipFill rotWithShape="0">
                <a:blip r:embed="rId3"/>
                <a:stretch>
                  <a:fillRect l="-1043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2988"/>
                <a:ext cx="105156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1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3412085" y="3825025"/>
            <a:ext cx="541729" cy="94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95549" y="3825025"/>
            <a:ext cx="1316609" cy="94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83229" y="4415306"/>
            <a:ext cx="1683503" cy="94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92877" y="4415306"/>
            <a:ext cx="216323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0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53958</TotalTime>
  <Words>832</Words>
  <Application>Microsoft Macintosh PowerPoint</Application>
  <PresentationFormat>Widescreen</PresentationFormat>
  <Paragraphs>857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Sarsa</vt:lpstr>
      <vt:lpstr>Derive TD Target</vt:lpstr>
      <vt:lpstr>Discounted Return</vt:lpstr>
      <vt:lpstr>Discounted Return</vt:lpstr>
      <vt:lpstr>Discounted Return</vt:lpstr>
      <vt:lpstr>Discounted Return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Sarsa: Tabular Version</vt:lpstr>
      <vt:lpstr>Tabular Version</vt:lpstr>
      <vt:lpstr>Sarsa (tabular version)</vt:lpstr>
      <vt:lpstr>Sarsa (tabular version)</vt:lpstr>
      <vt:lpstr>Sarsa (tabular version)</vt:lpstr>
      <vt:lpstr>Sarsa (tabular version)</vt:lpstr>
      <vt:lpstr>Sarsa’s Name</vt:lpstr>
      <vt:lpstr>Sarsa: Neural Network Version</vt:lpstr>
      <vt:lpstr>Value Network Version</vt:lpstr>
      <vt:lpstr>Value Network Version</vt:lpstr>
      <vt:lpstr>TD Error &amp; Gradient</vt:lpstr>
      <vt:lpstr>TD Error &amp; Gradient</vt:lpstr>
      <vt:lpstr>TD Error &amp; Gradient</vt:lpstr>
      <vt:lpstr>Summary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1209</cp:revision>
  <cp:lastPrinted>2020-08-01T22:45:47Z</cp:lastPrinted>
  <dcterms:created xsi:type="dcterms:W3CDTF">2017-08-22T04:44:10Z</dcterms:created>
  <dcterms:modified xsi:type="dcterms:W3CDTF">2020-08-03T19:00:35Z</dcterms:modified>
</cp:coreProperties>
</file>