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870" r:id="rId3"/>
    <p:sldId id="897" r:id="rId4"/>
    <p:sldId id="898" r:id="rId5"/>
    <p:sldId id="902" r:id="rId6"/>
    <p:sldId id="904" r:id="rId7"/>
    <p:sldId id="905" r:id="rId8"/>
    <p:sldId id="903" r:id="rId9"/>
    <p:sldId id="906" r:id="rId10"/>
    <p:sldId id="860" r:id="rId11"/>
    <p:sldId id="893" r:id="rId12"/>
    <p:sldId id="879" r:id="rId13"/>
    <p:sldId id="880" r:id="rId14"/>
    <p:sldId id="881" r:id="rId15"/>
    <p:sldId id="883" r:id="rId16"/>
    <p:sldId id="861" r:id="rId17"/>
    <p:sldId id="900" r:id="rId18"/>
    <p:sldId id="901" r:id="rId19"/>
    <p:sldId id="907" r:id="rId20"/>
    <p:sldId id="862" r:id="rId21"/>
    <p:sldId id="82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4FB"/>
    <a:srgbClr val="EDB7F0"/>
    <a:srgbClr val="EA9EEB"/>
    <a:srgbClr val="F6DCDD"/>
    <a:srgbClr val="F80545"/>
    <a:srgbClr val="F7F7F7"/>
    <a:srgbClr val="020C7E"/>
    <a:srgbClr val="750308"/>
    <a:srgbClr val="7F0F7E"/>
    <a:srgbClr val="BFB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8"/>
    <p:restoredTop sz="63347"/>
  </p:normalViewPr>
  <p:slideViewPr>
    <p:cSldViewPr snapToGrid="0" snapToObjects="1">
      <p:cViewPr>
        <p:scale>
          <a:sx n="80" d="100"/>
          <a:sy n="80" d="100"/>
        </p:scale>
        <p:origin x="85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9C357-7F3A-6747-BE66-3881BDA4D39C}" type="datetimeFigureOut">
              <a:rPr lang="en-US" smtClean="0"/>
              <a:t>8/5/20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F8700-0BCC-BB42-8973-85E47E56B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大家好，我是王树森。</a:t>
            </a:r>
            <a:endParaRPr lang="en-US" altLang="zh-CN" sz="1600" dirty="0" smtClean="0"/>
          </a:p>
          <a:p>
            <a:r>
              <a:rPr lang="zh-CN" altLang="en-US" sz="1600" dirty="0" smtClean="0"/>
              <a:t>前两节课我们学习了 </a:t>
            </a:r>
            <a:r>
              <a:rPr lang="en-US" altLang="zh-CN" sz="1600" dirty="0" err="1" smtClean="0"/>
              <a:t>Sarsa</a:t>
            </a:r>
            <a:r>
              <a:rPr lang="zh-CN" altLang="en-US" sz="1600" dirty="0" smtClean="0"/>
              <a:t> 算法和 </a:t>
            </a:r>
            <a:r>
              <a:rPr lang="en-US" altLang="zh-CN" sz="1600" dirty="0" smtClean="0"/>
              <a:t>Q-learning</a:t>
            </a:r>
            <a:r>
              <a:rPr lang="zh-CN" altLang="en-US" sz="1600" dirty="0" smtClean="0"/>
              <a:t> 算法。</a:t>
            </a:r>
            <a:endParaRPr lang="en-US" altLang="zh-CN" sz="1600" dirty="0" smtClean="0"/>
          </a:p>
          <a:p>
            <a:r>
              <a:rPr lang="zh-CN" altLang="en-US" sz="1600" dirty="0" smtClean="0"/>
              <a:t>这节课我们学习 </a:t>
            </a:r>
            <a:r>
              <a:rPr lang="en-US" altLang="zh-CN" sz="1600" dirty="0" smtClean="0"/>
              <a:t>Multi-step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target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它是对 </a:t>
            </a:r>
            <a:r>
              <a:rPr lang="en-US" altLang="zh-CN" sz="1600" dirty="0" smtClean="0"/>
              <a:t>TD</a:t>
            </a:r>
            <a:r>
              <a:rPr lang="zh-CN" altLang="en-US" sz="1600" dirty="0" smtClean="0"/>
              <a:t> 算法的一种改进。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50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接下来我们做数学推导。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先来推导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multi-step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return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之前我们证明过这个等式：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时刻的回报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1600" dirty="0" smtClean="0">
                  <a:solidFill>
                    <a:schemeClr val="tx1"/>
                  </a:solidFill>
                  <a:latin typeface="Cambria Math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等于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它递归地建立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时刻和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时刻回报之间的关系。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我们来推导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multi-step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return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之前我们证明过这个等式： 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时刻的回报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𝑈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𝑡=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𝑅</a:t>
                </a:r>
                <a:r>
                  <a:rPr lang="en-US" altLang="zh-CN" sz="1600" b="0" i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𝛾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⋅𝑈_(𝑡+1)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所以我们可以得出这个公式：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𝑈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+1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=𝑅_(𝑡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+1</a:t>
                </a:r>
                <a:r>
                  <a:rPr lang="en-US" altLang="zh-CN" sz="1600" b="0" i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+𝛾⋅𝑈_(𝑡+2)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把上面的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𝑈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+1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替换成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𝑅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+1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+𝛾⋅𝑈_(𝑡+2)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56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我们再递归地用这个等式。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可以把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这一项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写成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+2</m:t>
                        </m:r>
                      </m:sub>
                    </m:sSub>
                  </m:oMath>
                </a14:m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用这个公式把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给替换掉。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我们来推导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multi-step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return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之前我们证明过这个等式： 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时刻的回报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𝑈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𝑡=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𝑅</a:t>
                </a:r>
                <a:r>
                  <a:rPr lang="en-US" altLang="zh-CN" sz="1600" b="0" i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𝛾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⋅𝑈_(𝑡+1)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所以我们可以得出这个公式：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𝑈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+1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=𝑅_(𝑡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+1</a:t>
                </a:r>
                <a:r>
                  <a:rPr lang="en-US" altLang="zh-CN" sz="1600" b="0" i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+𝛾⋅𝑈_(𝑡+2)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把上面的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𝑈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+1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替换成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𝑅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+1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+𝛾⋅𝑈_(𝑡+2)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76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于是我们得到下面的公式：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时刻的回报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等于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加上 这一项。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这一项里面还有一个奖励。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-----------------------------------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把这一项的括号给去掉。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endParaRPr lang="en-US" altLang="zh-CN" sz="1600" i="1" dirty="0" smtClean="0">
                  <a:solidFill>
                    <a:schemeClr val="tx1"/>
                  </a:solidFill>
                  <a:latin typeface="Cambria Math" charset="0"/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于是我们得到下面的公式：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𝑈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𝑡=𝑅_𝑡+𝛾⋅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𝑅_(𝑡+1)+𝛾⋅𝑈_(𝑡+2)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把括号给去掉。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40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得到这个公式：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时刻的回报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等于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加上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𝛾</m:t>
                    </m:r>
                  </m:oMath>
                </a14:m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乘以奖励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再加上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𝛾</m:t>
                    </m:r>
                  </m:oMath>
                </a14:m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平方乘以回报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latin typeface="Cambria Math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------------------------------------------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这样一来，回报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就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包含了两个奖励：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得到这个公式：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𝑈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𝑡=𝑅_𝑡+𝛾⋅𝑅_(𝑡+1)+𝛾^2⋅𝑈_(𝑡+2)</a:t>
                </a:r>
                <a:r>
                  <a:rPr lang="en-US" altLang="zh-CN" sz="16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16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这样一来，回报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𝑈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就包含了两个奖励：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𝑅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𝑅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+1)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同样的道理，可以让回报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包含三个奖励。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同样的道理，可以让回报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𝑈_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包含三个奖励。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86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可以继续递归下去，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让回报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包含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m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个奖励。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写成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m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个奖励的加权和，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再加上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m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次方乘以回报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160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把这个公式叫做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multi-step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return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，多步回报。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/>
                  <a:t>从这个 </a:t>
                </a:r>
                <a:r>
                  <a:rPr lang="en-US" altLang="zh-CN" sz="1600" dirty="0" smtClean="0"/>
                  <a:t>m-step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return</a:t>
                </a:r>
                <a:r>
                  <a:rPr lang="zh-CN" alt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的公式，我们可以推出 </a:t>
                </a:r>
                <a:r>
                  <a:rPr lang="en-US" altLang="zh-CN" sz="1600" dirty="0" smtClean="0"/>
                  <a:t>m-step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target</a:t>
                </a:r>
                <a:r>
                  <a:rPr lang="zh-CN" altLang="en-US" sz="1600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的公式。</a:t>
                </a:r>
                <a:endParaRPr lang="en-US" altLang="zh-CN" sz="1600" dirty="0" smtClean="0"/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可以继续递归下去，让回报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𝑈_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包含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m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个奖励。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这就叫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multi-step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return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我们可以利用这个公式，得出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multi-step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5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如果是用于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算法，那么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multi-step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是这个公式。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这里的奖励小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 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上面随机变量大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的观测值。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下面的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sz="160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上面随机变量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的期望。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/>
                  <a:t>这个公式就叫做 </a:t>
                </a:r>
                <a:r>
                  <a:rPr lang="en-US" altLang="zh-CN" sz="1600" dirty="0" smtClean="0"/>
                  <a:t>m-step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它用到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个观测到的奖励值计算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用多个奖励可以把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训练得更好。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如果把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设置成 </a:t>
                </a:r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，它就变成了标准的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从上面回报 </a:t>
                </a:r>
                <a:r>
                  <a:rPr lang="en-US" altLang="zh-CN" sz="1600" i="0">
                    <a:latin typeface="Cambria Math" charset="0"/>
                  </a:rPr>
                  <a:t>𝑈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的公式，我们可以推出下面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target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的公式。</a:t>
                </a:r>
                <a:endParaRPr lang="en-US" altLang="zh-CN" sz="1600" dirty="0" smtClean="0"/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如果是用于学习“动作价值函数”</a:t>
                </a:r>
                <a:r>
                  <a:rPr lang="en-US" altLang="zh-CN" sz="1600" b="0" dirty="0" smtClean="0"/>
                  <a:t> </a:t>
                </a:r>
                <a:r>
                  <a:rPr lang="en-US" altLang="zh-CN" sz="1600" b="0" i="0" smtClean="0">
                    <a:latin typeface="Cambria Math" charset="0"/>
                  </a:rPr>
                  <a:t>𝑄_𝜋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，也就是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算法，那么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是这个公式。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这里的奖励小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chemeClr val="accent5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𝑡+𝑖</a:t>
                </a:r>
                <a:r>
                  <a:rPr lang="en-US" altLang="zh-CN" sz="1600" i="0" smtClean="0">
                    <a:solidFill>
                      <a:schemeClr val="accent5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 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上面大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𝑅</a:t>
                </a:r>
                <a:r>
                  <a:rPr lang="en-US" altLang="zh-CN" sz="1600" i="0" smtClean="0">
                    <a:solidFill>
                      <a:schemeClr val="accent5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𝑡+𝑖</a:t>
                </a:r>
                <a:r>
                  <a:rPr lang="en-US" altLang="zh-CN" sz="1600" i="0" smtClean="0">
                    <a:solidFill>
                      <a:schemeClr val="accent5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的观测值。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下面的 </a:t>
                </a:r>
                <a:r>
                  <a:rPr lang="en-US" altLang="zh-CN" sz="1600" b="0" i="0" smtClean="0"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𝜋</a:t>
                </a:r>
                <a:r>
                  <a:rPr lang="en-US" altLang="zh-CN" sz="1600" b="0" i="0">
                    <a:latin typeface="Cambria Math" charset="0"/>
                  </a:rPr>
                  <a:t> 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𝑠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</a:t>
                </a:r>
                <a:r>
                  <a:rPr lang="en-US" altLang="zh-CN" sz="1600" i="0" smtClean="0">
                    <a:solidFill>
                      <a:srgbClr val="C00000"/>
                    </a:solidFill>
                    <a:latin typeface="Cambria Math" charset="0"/>
                  </a:rPr>
                  <a:t>𝑚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_(𝑡+</a:t>
                </a:r>
                <a:r>
                  <a:rPr lang="en-US" altLang="zh-CN" sz="1600" b="0" i="0" smtClean="0">
                    <a:solidFill>
                      <a:srgbClr val="C00000"/>
                    </a:solidFill>
                    <a:latin typeface="Cambria Math" charset="0"/>
                  </a:rPr>
                  <a:t>𝑚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rgbClr val="C00000"/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上面 </a:t>
                </a:r>
                <a:r>
                  <a:rPr lang="en-US" altLang="zh-CN" sz="1600" i="0">
                    <a:latin typeface="Cambria Math" charset="0"/>
                  </a:rPr>
                  <a:t>𝑈</a:t>
                </a:r>
                <a:r>
                  <a:rPr lang="en-US" altLang="zh-CN" sz="1600" i="0" smtClean="0">
                    <a:latin typeface="Cambria Math" charset="0"/>
                  </a:rPr>
                  <a:t>_(</a:t>
                </a:r>
                <a:r>
                  <a:rPr lang="en-US" altLang="zh-CN" sz="1600" i="0">
                    <a:latin typeface="Cambria Math" charset="0"/>
                  </a:rPr>
                  <a:t>𝑡+</a:t>
                </a:r>
                <a:r>
                  <a:rPr lang="en-US" altLang="zh-CN" sz="1600" i="0">
                    <a:solidFill>
                      <a:srgbClr val="C00000"/>
                    </a:solidFill>
                    <a:latin typeface="Cambria Math" charset="0"/>
                  </a:rPr>
                  <a:t>𝑚</a:t>
                </a:r>
                <a:r>
                  <a:rPr lang="en-US" altLang="zh-CN" sz="1600" i="0" smtClean="0">
                    <a:solidFill>
                      <a:srgbClr val="C00000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的期望。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/>
                  <a:t>------------------------------------------</a:t>
                </a:r>
              </a:p>
              <a:p>
                <a:r>
                  <a:rPr lang="zh-CN" altLang="en-US" sz="1600" dirty="0" smtClean="0"/>
                  <a:t>这个公式就叫做 </a:t>
                </a:r>
                <a:r>
                  <a:rPr lang="en-US" altLang="zh-CN" sz="1600" dirty="0" smtClean="0"/>
                  <a:t>m-step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等于 </a:t>
                </a:r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，这就是前面 </a:t>
                </a:r>
                <a:r>
                  <a:rPr lang="en-US" altLang="zh-CN" sz="1600" dirty="0" err="1" smtClean="0"/>
                  <a:t>Sarsa</a:t>
                </a:r>
                <a:r>
                  <a:rPr lang="zh-CN" altLang="en-US" sz="1600" dirty="0" smtClean="0"/>
                  <a:t> 算法用的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7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这就是标准的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我们之前用的都是这种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target</a:t>
                </a:r>
                <a:r>
                  <a:rPr lang="zh-CN" altLang="en-US" sz="1600" baseline="0" dirty="0" smtClean="0"/>
                  <a:t>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只基于</a:t>
                </a:r>
                <a:r>
                  <a:rPr lang="zh-CN" altLang="en-US" sz="1600" b="1" u="sng" dirty="0" smtClean="0"/>
                  <a:t>一个</a:t>
                </a:r>
                <a:r>
                  <a:rPr lang="zh-CN" altLang="en-US" sz="1600" dirty="0" smtClean="0"/>
                  <a:t>观测到的奖励：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这种一步的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效果通常不如多步的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从上面回报 </a:t>
                </a:r>
                <a:r>
                  <a:rPr lang="en-US" altLang="zh-CN" sz="1600" i="0">
                    <a:latin typeface="Cambria Math" charset="0"/>
                  </a:rPr>
                  <a:t>𝑈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的公式，我们可以推出下面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target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的公式。</a:t>
                </a:r>
                <a:endParaRPr lang="en-US" altLang="zh-CN" sz="1600" dirty="0" smtClean="0"/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如果是用于学习“动作价值函数”</a:t>
                </a:r>
                <a:r>
                  <a:rPr lang="en-US" altLang="zh-CN" sz="1600" b="0" dirty="0" smtClean="0"/>
                  <a:t> </a:t>
                </a:r>
                <a:r>
                  <a:rPr lang="en-US" altLang="zh-CN" sz="1600" b="0" i="0" smtClean="0">
                    <a:latin typeface="Cambria Math" charset="0"/>
                  </a:rPr>
                  <a:t>𝑄_𝜋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，也就是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算法，那么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是这个公式。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这里的奖励小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chemeClr val="accent5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𝑡+𝑖</a:t>
                </a:r>
                <a:r>
                  <a:rPr lang="en-US" altLang="zh-CN" sz="1600" i="0" smtClean="0">
                    <a:solidFill>
                      <a:schemeClr val="accent5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 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上面大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𝑅</a:t>
                </a:r>
                <a:r>
                  <a:rPr lang="en-US" altLang="zh-CN" sz="1600" i="0" smtClean="0">
                    <a:solidFill>
                      <a:schemeClr val="accent5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𝑡+𝑖</a:t>
                </a:r>
                <a:r>
                  <a:rPr lang="en-US" altLang="zh-CN" sz="1600" i="0" smtClean="0">
                    <a:solidFill>
                      <a:schemeClr val="accent5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的观测值。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下面的 </a:t>
                </a:r>
                <a:r>
                  <a:rPr lang="en-US" altLang="zh-CN" sz="1600" b="0" i="0" smtClean="0"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𝜋</a:t>
                </a:r>
                <a:r>
                  <a:rPr lang="en-US" altLang="zh-CN" sz="1600" b="0" i="0">
                    <a:latin typeface="Cambria Math" charset="0"/>
                  </a:rPr>
                  <a:t> 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𝑠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</a:t>
                </a:r>
                <a:r>
                  <a:rPr lang="en-US" altLang="zh-CN" sz="1600" i="0" smtClean="0">
                    <a:solidFill>
                      <a:srgbClr val="C00000"/>
                    </a:solidFill>
                    <a:latin typeface="Cambria Math" charset="0"/>
                  </a:rPr>
                  <a:t>𝑚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_(𝑡+</a:t>
                </a:r>
                <a:r>
                  <a:rPr lang="en-US" altLang="zh-CN" sz="1600" b="0" i="0" smtClean="0">
                    <a:solidFill>
                      <a:srgbClr val="C00000"/>
                    </a:solidFill>
                    <a:latin typeface="Cambria Math" charset="0"/>
                  </a:rPr>
                  <a:t>𝑚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rgbClr val="C00000"/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上面 </a:t>
                </a:r>
                <a:r>
                  <a:rPr lang="en-US" altLang="zh-CN" sz="1600" i="0">
                    <a:latin typeface="Cambria Math" charset="0"/>
                  </a:rPr>
                  <a:t>𝑈</a:t>
                </a:r>
                <a:r>
                  <a:rPr lang="en-US" altLang="zh-CN" sz="1600" i="0" smtClean="0">
                    <a:latin typeface="Cambria Math" charset="0"/>
                  </a:rPr>
                  <a:t>_(</a:t>
                </a:r>
                <a:r>
                  <a:rPr lang="en-US" altLang="zh-CN" sz="1600" i="0">
                    <a:latin typeface="Cambria Math" charset="0"/>
                  </a:rPr>
                  <a:t>𝑡+</a:t>
                </a:r>
                <a:r>
                  <a:rPr lang="en-US" altLang="zh-CN" sz="1600" i="0">
                    <a:solidFill>
                      <a:srgbClr val="C00000"/>
                    </a:solidFill>
                    <a:latin typeface="Cambria Math" charset="0"/>
                  </a:rPr>
                  <a:t>𝑚</a:t>
                </a:r>
                <a:r>
                  <a:rPr lang="en-US" altLang="zh-CN" sz="1600" i="0" smtClean="0">
                    <a:solidFill>
                      <a:srgbClr val="C00000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的期望。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/>
                  <a:t>------------------------------------------</a:t>
                </a:r>
              </a:p>
              <a:p>
                <a:r>
                  <a:rPr lang="zh-CN" altLang="en-US" sz="1600" dirty="0" smtClean="0"/>
                  <a:t>这个公式就叫做 </a:t>
                </a:r>
                <a:r>
                  <a:rPr lang="en-US" altLang="zh-CN" sz="1600" dirty="0" smtClean="0"/>
                  <a:t>m-step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等于 </a:t>
                </a:r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，这就是前面 </a:t>
                </a:r>
                <a:r>
                  <a:rPr lang="en-US" altLang="zh-CN" sz="1600" dirty="0" err="1" smtClean="0"/>
                  <a:t>Sarsa</a:t>
                </a:r>
                <a:r>
                  <a:rPr lang="zh-CN" altLang="en-US" sz="1600" dirty="0" smtClean="0"/>
                  <a:t> 算法用的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8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如果是</a:t>
                </a:r>
                <a:r>
                  <a:rPr lang="en-US" altLang="zh-CN" sz="1600" dirty="0" smtClean="0"/>
                  <a:t>Q-Learning</a:t>
                </a:r>
                <a:r>
                  <a:rPr lang="zh-CN" altLang="en-US" sz="1600" dirty="0" smtClean="0"/>
                  <a:t> 算法，那么 </a:t>
                </a:r>
                <a:r>
                  <a:rPr lang="en-US" altLang="zh-CN" sz="1600" dirty="0" smtClean="0"/>
                  <a:t>multi-step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可以写成这样的形式。</a:t>
                </a:r>
                <a:endParaRPr lang="en-US" altLang="zh-CN" sz="1600" dirty="0" smtClean="0"/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这里的奖励小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 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上面随机变量大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的观测值。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下面的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最大值是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上面随机变量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的期望。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/>
                  <a:t>这个公式是 </a:t>
                </a:r>
                <a:r>
                  <a:rPr lang="en-US" altLang="zh-CN" sz="1600" dirty="0" smtClean="0"/>
                  <a:t>Q-learning</a:t>
                </a:r>
                <a:r>
                  <a:rPr lang="zh-CN" altLang="en-US" sz="1600" dirty="0" smtClean="0"/>
                  <a:t> 使用的 </a:t>
                </a:r>
                <a:r>
                  <a:rPr lang="en-US" altLang="zh-CN" sz="1600" dirty="0" smtClean="0"/>
                  <a:t>m-step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这种多步的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可以让 </a:t>
                </a:r>
                <a:r>
                  <a:rPr lang="en-US" altLang="zh-CN" sz="1600" dirty="0" smtClean="0"/>
                  <a:t>Q-Learning</a:t>
                </a:r>
                <a:r>
                  <a:rPr lang="zh-CN" altLang="en-US" sz="1600" dirty="0" smtClean="0"/>
                  <a:t> 算法效果变得更好。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如果把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设置成 </a:t>
                </a:r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，它就会变成标准的 </a:t>
                </a:r>
                <a:r>
                  <a:rPr lang="en-US" altLang="zh-CN" sz="1600" dirty="0" smtClean="0"/>
                  <a:t>Q-Learning</a:t>
                </a:r>
                <a:r>
                  <a:rPr lang="zh-CN" altLang="en-US" sz="1600" dirty="0" smtClean="0"/>
                  <a:t> 算法。</a:t>
                </a:r>
                <a:endParaRPr lang="en-US" sz="1600" dirty="0" smtClean="0"/>
              </a:p>
              <a:p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从上面回报 </a:t>
                </a:r>
                <a:r>
                  <a:rPr lang="en-US" altLang="zh-CN" sz="1600" i="0">
                    <a:latin typeface="Cambria Math" charset="0"/>
                  </a:rPr>
                  <a:t>𝑈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的公式，我们可以推出下面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target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的公式。</a:t>
                </a:r>
                <a:endParaRPr lang="en-US" altLang="zh-CN" sz="1600" dirty="0" smtClean="0"/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如果是用于学习“动作价值函数”</a:t>
                </a:r>
                <a:r>
                  <a:rPr lang="en-US" altLang="zh-CN" sz="1600" b="0" dirty="0" smtClean="0"/>
                  <a:t> </a:t>
                </a:r>
                <a:r>
                  <a:rPr lang="en-US" altLang="zh-CN" sz="1600" b="0" i="0" smtClean="0">
                    <a:latin typeface="Cambria Math" charset="0"/>
                  </a:rPr>
                  <a:t>𝑄_𝜋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，也就是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算法，那么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是这个公式。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这里的奖励小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chemeClr val="accent5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𝑡+𝑖</a:t>
                </a:r>
                <a:r>
                  <a:rPr lang="en-US" altLang="zh-CN" sz="1600" i="0" smtClean="0">
                    <a:solidFill>
                      <a:schemeClr val="accent5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 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上面大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𝑅</a:t>
                </a:r>
                <a:r>
                  <a:rPr lang="en-US" altLang="zh-CN" sz="1600" i="0" smtClean="0">
                    <a:solidFill>
                      <a:schemeClr val="accent5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𝑡+𝑖</a:t>
                </a:r>
                <a:r>
                  <a:rPr lang="en-US" altLang="zh-CN" sz="1600" i="0" smtClean="0">
                    <a:solidFill>
                      <a:schemeClr val="accent5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的观测值。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下面的 </a:t>
                </a:r>
                <a:r>
                  <a:rPr lang="en-US" altLang="zh-CN" sz="1600" b="0" i="0" smtClean="0"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𝜋</a:t>
                </a:r>
                <a:r>
                  <a:rPr lang="en-US" altLang="zh-CN" sz="1600" b="0" i="0">
                    <a:latin typeface="Cambria Math" charset="0"/>
                  </a:rPr>
                  <a:t> 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𝑠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</a:t>
                </a:r>
                <a:r>
                  <a:rPr lang="en-US" altLang="zh-CN" sz="1600" i="0" smtClean="0">
                    <a:solidFill>
                      <a:srgbClr val="C00000"/>
                    </a:solidFill>
                    <a:latin typeface="Cambria Math" charset="0"/>
                  </a:rPr>
                  <a:t>𝑚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_(𝑡+</a:t>
                </a:r>
                <a:r>
                  <a:rPr lang="en-US" altLang="zh-CN" sz="1600" b="0" i="0" smtClean="0">
                    <a:solidFill>
                      <a:srgbClr val="C00000"/>
                    </a:solidFill>
                    <a:latin typeface="Cambria Math" charset="0"/>
                  </a:rPr>
                  <a:t>𝑚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rgbClr val="C00000"/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上面 </a:t>
                </a:r>
                <a:r>
                  <a:rPr lang="en-US" altLang="zh-CN" sz="1600" i="0">
                    <a:latin typeface="Cambria Math" charset="0"/>
                  </a:rPr>
                  <a:t>𝑈</a:t>
                </a:r>
                <a:r>
                  <a:rPr lang="en-US" altLang="zh-CN" sz="1600" i="0" smtClean="0">
                    <a:latin typeface="Cambria Math" charset="0"/>
                  </a:rPr>
                  <a:t>_(</a:t>
                </a:r>
                <a:r>
                  <a:rPr lang="en-US" altLang="zh-CN" sz="1600" i="0">
                    <a:latin typeface="Cambria Math" charset="0"/>
                  </a:rPr>
                  <a:t>𝑡+</a:t>
                </a:r>
                <a:r>
                  <a:rPr lang="en-US" altLang="zh-CN" sz="1600" i="0">
                    <a:solidFill>
                      <a:srgbClr val="C00000"/>
                    </a:solidFill>
                    <a:latin typeface="Cambria Math" charset="0"/>
                  </a:rPr>
                  <a:t>𝑚</a:t>
                </a:r>
                <a:r>
                  <a:rPr lang="en-US" altLang="zh-CN" sz="1600" i="0" smtClean="0">
                    <a:solidFill>
                      <a:srgbClr val="C00000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的期望。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/>
                  <a:t>------------------------------------------</a:t>
                </a:r>
              </a:p>
              <a:p>
                <a:r>
                  <a:rPr lang="zh-CN" altLang="en-US" sz="1600" dirty="0" smtClean="0"/>
                  <a:t>这个公式就叫做 </a:t>
                </a:r>
                <a:r>
                  <a:rPr lang="en-US" altLang="zh-CN" sz="1600" dirty="0" smtClean="0"/>
                  <a:t>m-step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等于 </a:t>
                </a:r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，这就是前面 </a:t>
                </a:r>
                <a:r>
                  <a:rPr lang="en-US" altLang="zh-CN" sz="1600" dirty="0" err="1" smtClean="0"/>
                  <a:t>Sarsa</a:t>
                </a:r>
                <a:r>
                  <a:rPr lang="zh-CN" altLang="en-US" sz="1600" dirty="0" smtClean="0"/>
                  <a:t> 算法用的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7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这就是 </a:t>
                </a:r>
                <a:r>
                  <a:rPr lang="en-US" altLang="zh-CN" sz="1600" dirty="0" smtClean="0"/>
                  <a:t>Q-Learning</a:t>
                </a:r>
                <a:r>
                  <a:rPr lang="zh-CN" altLang="en-US" sz="1600" baseline="0" dirty="0" smtClean="0"/>
                  <a:t> </a:t>
                </a:r>
                <a:r>
                  <a:rPr lang="zh-CN" altLang="en-US" sz="1600" dirty="0" smtClean="0"/>
                  <a:t>标准的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我们以前用的是这种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target</a:t>
                </a:r>
                <a:r>
                  <a:rPr lang="zh-CN" altLang="en-US" sz="1600" baseline="0" dirty="0" smtClean="0"/>
                  <a:t>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只基于</a:t>
                </a:r>
                <a:r>
                  <a:rPr lang="zh-CN" altLang="en-US" sz="1600" b="1" u="sng" dirty="0" smtClean="0"/>
                  <a:t>一个</a:t>
                </a:r>
                <a:r>
                  <a:rPr lang="zh-CN" altLang="en-US" sz="1600" dirty="0" smtClean="0"/>
                  <a:t>观测到的奖励：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这种一步的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效果通常不如多步的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从上面回报 </a:t>
                </a:r>
                <a:r>
                  <a:rPr lang="en-US" altLang="zh-CN" sz="1600" i="0">
                    <a:latin typeface="Cambria Math" charset="0"/>
                  </a:rPr>
                  <a:t>𝑈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的公式，我们可以推出下面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target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的公式。</a:t>
                </a:r>
                <a:endParaRPr lang="en-US" altLang="zh-CN" sz="1600" dirty="0" smtClean="0"/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如果是用于学习“动作价值函数”</a:t>
                </a:r>
                <a:r>
                  <a:rPr lang="en-US" altLang="zh-CN" sz="1600" b="0" dirty="0" smtClean="0"/>
                  <a:t> </a:t>
                </a:r>
                <a:r>
                  <a:rPr lang="en-US" altLang="zh-CN" sz="1600" b="0" i="0" smtClean="0">
                    <a:latin typeface="Cambria Math" charset="0"/>
                  </a:rPr>
                  <a:t>𝑄_𝜋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，也就是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算法，那么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是这个公式。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这里的奖励小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chemeClr val="accent5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𝑡+𝑖</a:t>
                </a:r>
                <a:r>
                  <a:rPr lang="en-US" altLang="zh-CN" sz="1600" i="0" smtClean="0">
                    <a:solidFill>
                      <a:schemeClr val="accent5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 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上面大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𝑅</a:t>
                </a:r>
                <a:r>
                  <a:rPr lang="en-US" altLang="zh-CN" sz="1600" i="0" smtClean="0">
                    <a:solidFill>
                      <a:schemeClr val="accent5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𝑡+𝑖</a:t>
                </a:r>
                <a:r>
                  <a:rPr lang="en-US" altLang="zh-CN" sz="1600" i="0" smtClean="0">
                    <a:solidFill>
                      <a:schemeClr val="accent5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的观测值。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下面的 </a:t>
                </a:r>
                <a:r>
                  <a:rPr lang="en-US" altLang="zh-CN" sz="1600" b="0" i="0" smtClean="0"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𝜋</a:t>
                </a:r>
                <a:r>
                  <a:rPr lang="en-US" altLang="zh-CN" sz="1600" b="0" i="0">
                    <a:latin typeface="Cambria Math" charset="0"/>
                  </a:rPr>
                  <a:t> 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𝑠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</a:t>
                </a:r>
                <a:r>
                  <a:rPr lang="en-US" altLang="zh-CN" sz="1600" i="0" smtClean="0">
                    <a:solidFill>
                      <a:srgbClr val="C00000"/>
                    </a:solidFill>
                    <a:latin typeface="Cambria Math" charset="0"/>
                  </a:rPr>
                  <a:t>𝑚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_(𝑡+</a:t>
                </a:r>
                <a:r>
                  <a:rPr lang="en-US" altLang="zh-CN" sz="1600" b="0" i="0" smtClean="0">
                    <a:solidFill>
                      <a:srgbClr val="C00000"/>
                    </a:solidFill>
                    <a:latin typeface="Cambria Math" charset="0"/>
                  </a:rPr>
                  <a:t>𝑚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rgbClr val="C00000"/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上面 </a:t>
                </a:r>
                <a:r>
                  <a:rPr lang="en-US" altLang="zh-CN" sz="1600" i="0">
                    <a:latin typeface="Cambria Math" charset="0"/>
                  </a:rPr>
                  <a:t>𝑈</a:t>
                </a:r>
                <a:r>
                  <a:rPr lang="en-US" altLang="zh-CN" sz="1600" i="0" smtClean="0">
                    <a:latin typeface="Cambria Math" charset="0"/>
                  </a:rPr>
                  <a:t>_(</a:t>
                </a:r>
                <a:r>
                  <a:rPr lang="en-US" altLang="zh-CN" sz="1600" i="0">
                    <a:latin typeface="Cambria Math" charset="0"/>
                  </a:rPr>
                  <a:t>𝑡+</a:t>
                </a:r>
                <a:r>
                  <a:rPr lang="en-US" altLang="zh-CN" sz="1600" i="0">
                    <a:solidFill>
                      <a:srgbClr val="C00000"/>
                    </a:solidFill>
                    <a:latin typeface="Cambria Math" charset="0"/>
                  </a:rPr>
                  <a:t>𝑚</a:t>
                </a:r>
                <a:r>
                  <a:rPr lang="en-US" altLang="zh-CN" sz="1600" i="0" smtClean="0">
                    <a:solidFill>
                      <a:srgbClr val="C00000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的期望。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/>
                  <a:t>------------------------------------------</a:t>
                </a:r>
              </a:p>
              <a:p>
                <a:r>
                  <a:rPr lang="zh-CN" altLang="en-US" sz="1600" dirty="0" smtClean="0"/>
                  <a:t>这个公式就叫做 </a:t>
                </a:r>
                <a:r>
                  <a:rPr lang="en-US" altLang="zh-CN" sz="1600" dirty="0" smtClean="0"/>
                  <a:t>m-step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等于 </a:t>
                </a:r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，这就是前面 </a:t>
                </a:r>
                <a:r>
                  <a:rPr lang="en-US" altLang="zh-CN" sz="1600" dirty="0" err="1" smtClean="0"/>
                  <a:t>Sarsa</a:t>
                </a:r>
                <a:r>
                  <a:rPr lang="zh-CN" altLang="en-US" sz="1600" dirty="0" smtClean="0"/>
                  <a:t> 算法用的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我们先来回顾一下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算法和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先看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用来训练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动作价值函数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Actor-Critic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方法中的价值网络就是用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算法训练的。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这是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的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它包含一个奖励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它还包含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自己做出的估计。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在讲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之前，我先对比一下两种算法。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用来训练“动作价值函数”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𝑄_𝜋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等于 奖励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加上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对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时刻的预测。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价值网络是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的函数近似。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我们在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学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Actor-Critic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的时候，用 </a:t>
                </a:r>
                <a:r>
                  <a:rPr lang="en-US" altLang="zh-CN" sz="1600" baseline="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来更新价值网络，也就是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critic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用来训练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“最优动作价值函数”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𝑄^⋆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注意区别，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跟上面很相似。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区别在于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用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，而不是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对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求最大化，而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没有最大化。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𝑄^⋆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的函数近似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我们之前一直用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和它的一些变种来训练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下面我们来推导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算法。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92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来对比一下“一步”和“多步”的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targets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我们以前用的全都是 一步的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只基于一个观测到的奖励：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========================</a:t>
                </a:r>
              </a:p>
              <a:p>
                <a:r>
                  <a:rPr lang="zh-CN" altLang="en-US" sz="1600" dirty="0" smtClean="0"/>
                  <a:t>如果用多步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</a:t>
                </a:r>
                <a:endParaRPr lang="en-US" altLang="zh-CN" sz="1600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包含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m</a:t>
                </a:r>
                <a:r>
                  <a:rPr lang="zh-CN" altLang="en-US" sz="1600" baseline="0" dirty="0" smtClean="0"/>
                  <a:t> </a:t>
                </a:r>
                <a:r>
                  <a:rPr lang="zh-CN" altLang="en-US" sz="1600" dirty="0" smtClean="0"/>
                  <a:t>个观测到的奖励，从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一直到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𝑚</m:t>
                        </m:r>
                        <m:r>
                          <a:rPr lang="en-US" altLang="zh-CN" sz="1600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由于包含多个奖励，多步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更接近真相，偏差更小，表现更稳定。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“一步”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是“多步”的一种特例。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如果</a:t>
                </a:r>
                <a:r>
                  <a:rPr lang="zh-CN" altLang="en-US" sz="1600" dirty="0" smtClean="0"/>
                  <a:t>把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设置成 </a:t>
                </a:r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，那么多步就变成了一步。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是一个超参数，需要调整。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如果用的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大小合适，那么表现会比“一步”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好。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已经有充分的实验显示多步的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有优势。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来对比一下“一步”和“多步”的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targets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我们以前用的全都是 一步的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只基于一个观测到的奖励：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========================</a:t>
                </a:r>
              </a:p>
              <a:p>
                <a:r>
                  <a:rPr lang="zh-CN" altLang="en-US" sz="1600" dirty="0" smtClean="0"/>
                  <a:t>这是多步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</a:t>
                </a:r>
                <a:r>
                  <a:rPr lang="zh-CN" altLang="en-US" sz="1600" dirty="0" smtClean="0"/>
                  <a:t>包含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个观测到的奖励，从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一直到 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𝑟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𝑡+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𝑚−)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由于包含多个奖励，所以多步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更接近真相，偏差更小，表现更稳定。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仔细观察一下，上面的“一步”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是下面的一种特例。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如果让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等于 </a:t>
                </a:r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，那么两种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就完全一样。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是一个超参数，需要调整。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如果用的 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 大小合适，那么表现会比“一步”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好。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有充分的实验证实多步的优势。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63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这节课的内容讲完了，感谢大家观看。</a:t>
            </a:r>
            <a:endParaRPr lang="en-US" altLang="zh-CN" sz="1600" dirty="0" smtClean="0"/>
          </a:p>
          <a:p>
            <a:r>
              <a:rPr lang="zh-CN" altLang="en-US" sz="1600" dirty="0" smtClean="0"/>
              <a:t>课件和相关信息再视频下面信息区。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5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来看一下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它用来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训练最优动作价值函数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注意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的区别。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训练的是动作价值函数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而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训练的是</a:t>
                </a:r>
                <a:r>
                  <a:rPr lang="zh-CN" altLang="en-US" sz="1600" b="1" u="sng" dirty="0" smtClean="0">
                    <a:solidFill>
                      <a:schemeClr val="tx1"/>
                    </a:solidFill>
                  </a:rPr>
                  <a:t>最优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动作价值函数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在讲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之前，我先对比一下两种算法。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用来训练“动作价值函数”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𝑄_𝜋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等于 奖励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加上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对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时刻的预测。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价值网络是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的函数近似。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我们在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学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Actor-Critic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的时候，用 </a:t>
                </a:r>
                <a:r>
                  <a:rPr lang="en-US" altLang="zh-CN" sz="1600" baseline="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来更新价值网络，也就是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critic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用来训练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“最优动作价值函数”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𝑄^⋆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注意区别，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跟上面很相似。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区别在于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用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，而不是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对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求最大化，而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没有最大化。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𝑄^⋆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的函数近似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我们之前一直用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和它的一些变种来训练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下面我们来推导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算法。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72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这是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的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它包含一个奖励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它还包含对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的最大化。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注意观察一下，两种算法的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都只包含一个奖励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这是标准的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如果用多个奖励，那么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就叫做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Multi-step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，会让效果变得更好。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在讲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之前，我先对比一下两种算法。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用来训练“动作价值函数”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𝑄_𝜋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等于 奖励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加上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对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时刻的预测。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价值网络是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的函数近似。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我们在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学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Actor-Critic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的时候，用 </a:t>
                </a:r>
                <a:r>
                  <a:rPr lang="en-US" altLang="zh-CN" sz="1600" baseline="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来更新价值网络，也就是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critic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用来训练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“最优动作价值函数”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𝑄^⋆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注意区别，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跟上面很相似。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区别在于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用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，而不是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对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求最大化，而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没有最大化。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𝑄^⋆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的函数近似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我们之前一直用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和它的一些变种来训练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DQN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下面我们来推导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Q-Learning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算法。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6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强化学习让 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 跟环境交互。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 会观测到这样一条轨迹，包含所有的状态、动作、奖励。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我们之前只用一个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transition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来计算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，并且更新动作价值。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一个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transition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包括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</m:t>
                    </m:r>
                    <m:r>
                      <a:rPr lang="zh-CN" altLang="en-US" sz="1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</m:t>
                    </m:r>
                    <m:r>
                      <a:rPr lang="zh-CN" altLang="en-US" sz="1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</m:t>
                    </m:r>
                    <m:r>
                      <a:rPr lang="zh-CN" altLang="en-US" sz="1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其中只有一个奖励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算出来的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叫做“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one-step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”。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强化学习的</a:t>
                </a:r>
                <a:r>
                  <a:rPr lang="zh-CN" altLang="en-US" dirty="0" smtClean="0"/>
                  <a:t>目的  就</a:t>
                </a:r>
                <a:r>
                  <a:rPr lang="zh-CN" altLang="en-US" dirty="0" smtClean="0"/>
                  <a:t>是</a:t>
                </a:r>
                <a:r>
                  <a:rPr lang="zh-CN" altLang="en-US" dirty="0" smtClean="0"/>
                  <a:t>学会  怎么样</a:t>
                </a:r>
                <a:r>
                  <a:rPr lang="zh-CN" altLang="en-US" dirty="0" smtClean="0"/>
                  <a:t>控制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，让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基于 当前状态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  来</a:t>
                </a:r>
                <a:r>
                  <a:rPr lang="zh-CN" altLang="en-US" dirty="0" smtClean="0"/>
                  <a:t>做出相应动作，争取</a:t>
                </a:r>
                <a:r>
                  <a:rPr lang="zh-CN" altLang="en-US" dirty="0" smtClean="0"/>
                  <a:t>能 在未来 得到</a:t>
                </a:r>
                <a:r>
                  <a:rPr lang="zh-CN" altLang="en-US" dirty="0" smtClean="0"/>
                  <a:t>尽量多的奖励。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流程是这样的。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观测到状态</a:t>
                </a:r>
                <a:r>
                  <a:rPr lang="en-US" altLang="zh-CN" i="0" dirty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i="0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</a:t>
                </a:r>
                <a:r>
                  <a:rPr lang="en-US" altLang="zh-CN" i="0" dirty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做出动作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i="0" dirty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然后环境会根据</a:t>
                </a:r>
                <a:r>
                  <a:rPr lang="en-US" altLang="zh-CN" i="0" dirty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i="0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</a:t>
                </a:r>
                <a:r>
                  <a:rPr lang="en-US" altLang="zh-CN" i="0" dirty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zh-CN" altLang="en-US" dirty="0" smtClean="0"/>
                  <a:t>和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i="0" dirty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dirty="0" smtClean="0"/>
                  <a:t>来更新状态，给出新的状态</a:t>
                </a:r>
                <a:r>
                  <a:rPr lang="en-US" altLang="zh-CN" i="0" dirty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i="0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_(</a:t>
                </a:r>
                <a:r>
                  <a:rPr lang="en-US" altLang="zh-CN" i="0" dirty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en-US" altLang="zh-CN" b="0" i="0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+1</a:t>
                </a:r>
                <a:r>
                  <a:rPr lang="en-US" altLang="zh-CN" b="0" i="0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zh-CN" altLang="en-US" dirty="0" smtClean="0"/>
                  <a:t>以及奖励</a:t>
                </a:r>
                <a:r>
                  <a:rPr lang="en-US" altLang="zh-CN" b="0" i="0" smtClean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b="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b="0" i="0" smtClean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</a:t>
                </a:r>
              </a:p>
              <a:p>
                <a:r>
                  <a:rPr lang="zh-CN" altLang="en-US" dirty="0" smtClean="0"/>
                  <a:t>这就像是打游戏一样，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不断做动作，环境不断更新状态，一直到游戏结束。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81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下一次用另一个 </a:t>
                </a:r>
                <a:r>
                  <a:rPr lang="en-US" altLang="zh-CN" sz="1600" dirty="0" smtClean="0"/>
                  <a:t>transition</a:t>
                </a:r>
                <a:r>
                  <a:rPr lang="zh-CN" altLang="en-US" sz="1600" dirty="0" smtClean="0"/>
                  <a:t> 来更新一次动作价值。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强化学习的</a:t>
                </a:r>
                <a:r>
                  <a:rPr lang="zh-CN" altLang="en-US" dirty="0" smtClean="0"/>
                  <a:t>目的  就</a:t>
                </a:r>
                <a:r>
                  <a:rPr lang="zh-CN" altLang="en-US" dirty="0" smtClean="0"/>
                  <a:t>是</a:t>
                </a:r>
                <a:r>
                  <a:rPr lang="zh-CN" altLang="en-US" dirty="0" smtClean="0"/>
                  <a:t>学会  怎么样</a:t>
                </a:r>
                <a:r>
                  <a:rPr lang="zh-CN" altLang="en-US" dirty="0" smtClean="0"/>
                  <a:t>控制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，让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基于 当前状态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  来</a:t>
                </a:r>
                <a:r>
                  <a:rPr lang="zh-CN" altLang="en-US" dirty="0" smtClean="0"/>
                  <a:t>做出相应动作，争取</a:t>
                </a:r>
                <a:r>
                  <a:rPr lang="zh-CN" altLang="en-US" dirty="0" smtClean="0"/>
                  <a:t>能 在未来 得到</a:t>
                </a:r>
                <a:r>
                  <a:rPr lang="zh-CN" altLang="en-US" dirty="0" smtClean="0"/>
                  <a:t>尽量多的奖励。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流程是这样的。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观测到状态</a:t>
                </a:r>
                <a:r>
                  <a:rPr lang="en-US" altLang="zh-CN" i="0" dirty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i="0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</a:t>
                </a:r>
                <a:r>
                  <a:rPr lang="en-US" altLang="zh-CN" i="0" dirty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做出动作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i="0" dirty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然后环境会根据</a:t>
                </a:r>
                <a:r>
                  <a:rPr lang="en-US" altLang="zh-CN" i="0" dirty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i="0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</a:t>
                </a:r>
                <a:r>
                  <a:rPr lang="en-US" altLang="zh-CN" i="0" dirty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zh-CN" altLang="en-US" dirty="0" smtClean="0"/>
                  <a:t>和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i="0" dirty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dirty="0" smtClean="0"/>
                  <a:t>来更新状态，给出新的状态</a:t>
                </a:r>
                <a:r>
                  <a:rPr lang="en-US" altLang="zh-CN" i="0" dirty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i="0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_(</a:t>
                </a:r>
                <a:r>
                  <a:rPr lang="en-US" altLang="zh-CN" i="0" dirty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en-US" altLang="zh-CN" b="0" i="0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+1</a:t>
                </a:r>
                <a:r>
                  <a:rPr lang="en-US" altLang="zh-CN" b="0" i="0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zh-CN" altLang="en-US" dirty="0" smtClean="0"/>
                  <a:t>以及奖励</a:t>
                </a:r>
                <a:r>
                  <a:rPr lang="en-US" altLang="zh-CN" b="0" i="0" smtClean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b="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b="0" i="0" smtClean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</a:t>
                </a:r>
              </a:p>
              <a:p>
                <a:r>
                  <a:rPr lang="zh-CN" altLang="en-US" dirty="0" smtClean="0"/>
                  <a:t>这就像是打游戏一样，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不断做动作，环境不断更新状态，一直到游戏结束。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29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再用另一个 </a:t>
                </a:r>
                <a:r>
                  <a:rPr lang="en-US" altLang="zh-CN" sz="1600" dirty="0" smtClean="0"/>
                  <a:t>transition</a:t>
                </a:r>
                <a:r>
                  <a:rPr lang="zh-CN" altLang="en-US" sz="1600" dirty="0" smtClean="0"/>
                  <a:t> 更新一次动作价值。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强化学习的</a:t>
                </a:r>
                <a:r>
                  <a:rPr lang="zh-CN" altLang="en-US" dirty="0" smtClean="0"/>
                  <a:t>目的  就</a:t>
                </a:r>
                <a:r>
                  <a:rPr lang="zh-CN" altLang="en-US" dirty="0" smtClean="0"/>
                  <a:t>是</a:t>
                </a:r>
                <a:r>
                  <a:rPr lang="zh-CN" altLang="en-US" dirty="0" smtClean="0"/>
                  <a:t>学会  怎么样</a:t>
                </a:r>
                <a:r>
                  <a:rPr lang="zh-CN" altLang="en-US" dirty="0" smtClean="0"/>
                  <a:t>控制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，让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基于 当前状态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  来</a:t>
                </a:r>
                <a:r>
                  <a:rPr lang="zh-CN" altLang="en-US" dirty="0" smtClean="0"/>
                  <a:t>做出相应动作，争取</a:t>
                </a:r>
                <a:r>
                  <a:rPr lang="zh-CN" altLang="en-US" dirty="0" smtClean="0"/>
                  <a:t>能 在未来 得到</a:t>
                </a:r>
                <a:r>
                  <a:rPr lang="zh-CN" altLang="en-US" dirty="0" smtClean="0"/>
                  <a:t>尽量多的奖励。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流程是这样的。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观测到状态</a:t>
                </a:r>
                <a:r>
                  <a:rPr lang="en-US" altLang="zh-CN" i="0" dirty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i="0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</a:t>
                </a:r>
                <a:r>
                  <a:rPr lang="en-US" altLang="zh-CN" i="0" dirty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做出动作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i="0" dirty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然后环境会根据</a:t>
                </a:r>
                <a:r>
                  <a:rPr lang="en-US" altLang="zh-CN" i="0" dirty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i="0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</a:t>
                </a:r>
                <a:r>
                  <a:rPr lang="en-US" altLang="zh-CN" i="0" dirty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zh-CN" altLang="en-US" dirty="0" smtClean="0"/>
                  <a:t>和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i="0" dirty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dirty="0" smtClean="0"/>
                  <a:t>来更新状态，给出新的状态</a:t>
                </a:r>
                <a:r>
                  <a:rPr lang="en-US" altLang="zh-CN" i="0" dirty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i="0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_(</a:t>
                </a:r>
                <a:r>
                  <a:rPr lang="en-US" altLang="zh-CN" i="0" dirty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en-US" altLang="zh-CN" b="0" i="0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+1</a:t>
                </a:r>
                <a:r>
                  <a:rPr lang="en-US" altLang="zh-CN" b="0" i="0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zh-CN" altLang="en-US" dirty="0" smtClean="0"/>
                  <a:t>以及奖励</a:t>
                </a:r>
                <a:r>
                  <a:rPr lang="en-US" altLang="zh-CN" b="0" i="0" smtClean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b="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b="0" i="0" smtClean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</a:t>
                </a:r>
              </a:p>
              <a:p>
                <a:r>
                  <a:rPr lang="zh-CN" altLang="en-US" dirty="0" smtClean="0"/>
                  <a:t>这就像是打游戏一样，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不断做动作，环境不断更新状态，一直到游戏结束。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48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其实可以一次用多个</a:t>
                </a:r>
                <a:r>
                  <a:rPr lang="zh-CN" altLang="en-US" sz="1600" baseline="0" dirty="0" smtClean="0"/>
                  <a:t>奖励来计算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target</a:t>
                </a:r>
                <a:r>
                  <a:rPr lang="zh-CN" altLang="en-US" sz="1600" baseline="0" dirty="0" smtClean="0"/>
                  <a:t>，然后对动作价值做一次更新。</a:t>
                </a:r>
                <a:endParaRPr lang="en-US" altLang="zh-CN" sz="1600" baseline="0" dirty="0" smtClean="0"/>
              </a:p>
              <a:p>
                <a:r>
                  <a:rPr lang="en-US" altLang="zh-CN" sz="1600" baseline="0" dirty="0" smtClean="0"/>
                  <a:t>======================</a:t>
                </a:r>
              </a:p>
              <a:p>
                <a:r>
                  <a:rPr lang="zh-CN" altLang="en-US" sz="1600" baseline="0" dirty="0" smtClean="0"/>
                  <a:t>比如同时用两个 </a:t>
                </a:r>
                <a:r>
                  <a:rPr lang="en-US" altLang="zh-CN" sz="1600" baseline="0" dirty="0" smtClean="0"/>
                  <a:t>transitions</a:t>
                </a:r>
                <a:r>
                  <a:rPr lang="zh-CN" altLang="en-US" sz="1600" baseline="0" dirty="0" smtClean="0"/>
                  <a:t> 中的奖励。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这样得到的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target</a:t>
                </a:r>
                <a:r>
                  <a:rPr lang="zh-CN" altLang="en-US" sz="1600" baseline="0" dirty="0" smtClean="0"/>
                  <a:t> 叫做“</a:t>
                </a:r>
                <a:r>
                  <a:rPr lang="en-US" altLang="zh-CN" sz="1600" baseline="0" dirty="0" smtClean="0"/>
                  <a:t>multi-step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target</a:t>
                </a:r>
                <a:r>
                  <a:rPr lang="zh-CN" altLang="en-US" sz="1600" baseline="0" dirty="0" smtClean="0"/>
                  <a:t>”。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强化学习的</a:t>
                </a:r>
                <a:r>
                  <a:rPr lang="zh-CN" altLang="en-US" dirty="0" smtClean="0"/>
                  <a:t>目的  就</a:t>
                </a:r>
                <a:r>
                  <a:rPr lang="zh-CN" altLang="en-US" dirty="0" smtClean="0"/>
                  <a:t>是</a:t>
                </a:r>
                <a:r>
                  <a:rPr lang="zh-CN" altLang="en-US" dirty="0" smtClean="0"/>
                  <a:t>学会  怎么样</a:t>
                </a:r>
                <a:r>
                  <a:rPr lang="zh-CN" altLang="en-US" dirty="0" smtClean="0"/>
                  <a:t>控制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，让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基于 当前状态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  来</a:t>
                </a:r>
                <a:r>
                  <a:rPr lang="zh-CN" altLang="en-US" dirty="0" smtClean="0"/>
                  <a:t>做出相应动作，争取</a:t>
                </a:r>
                <a:r>
                  <a:rPr lang="zh-CN" altLang="en-US" dirty="0" smtClean="0"/>
                  <a:t>能 在未来 得到</a:t>
                </a:r>
                <a:r>
                  <a:rPr lang="zh-CN" altLang="en-US" dirty="0" smtClean="0"/>
                  <a:t>尽量多的奖励。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流程是这样的。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观测到状态</a:t>
                </a:r>
                <a:r>
                  <a:rPr lang="en-US" altLang="zh-CN" i="0" dirty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i="0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</a:t>
                </a:r>
                <a:r>
                  <a:rPr lang="en-US" altLang="zh-CN" i="0" dirty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做出动作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i="0" dirty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然后环境会根据</a:t>
                </a:r>
                <a:r>
                  <a:rPr lang="en-US" altLang="zh-CN" i="0" dirty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i="0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</a:t>
                </a:r>
                <a:r>
                  <a:rPr lang="en-US" altLang="zh-CN" i="0" dirty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zh-CN" altLang="en-US" dirty="0" smtClean="0"/>
                  <a:t>和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i="0" dirty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dirty="0" smtClean="0"/>
                  <a:t>来更新状态，给出新的状态</a:t>
                </a:r>
                <a:r>
                  <a:rPr lang="en-US" altLang="zh-CN" i="0" dirty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i="0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_(</a:t>
                </a:r>
                <a:r>
                  <a:rPr lang="en-US" altLang="zh-CN" i="0" dirty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en-US" altLang="zh-CN" b="0" i="0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+1</a:t>
                </a:r>
                <a:r>
                  <a:rPr lang="en-US" altLang="zh-CN" b="0" i="0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zh-CN" altLang="en-US" dirty="0" smtClean="0"/>
                  <a:t>以及奖励</a:t>
                </a:r>
                <a:r>
                  <a:rPr lang="en-US" altLang="zh-CN" b="0" i="0" smtClean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b="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b="0" i="0" smtClean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</a:t>
                </a:r>
              </a:p>
              <a:p>
                <a:r>
                  <a:rPr lang="zh-CN" altLang="en-US" dirty="0" smtClean="0"/>
                  <a:t>这就像是打游戏一样，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不断做动作，环境不断更新状态，一直到游戏结束。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2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然后用后面两个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transitions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，再对动作价值做一轮更新。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这样做效果比“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one-step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”更好。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强化学习的</a:t>
                </a:r>
                <a:r>
                  <a:rPr lang="zh-CN" altLang="en-US" dirty="0" smtClean="0"/>
                  <a:t>目的  就</a:t>
                </a:r>
                <a:r>
                  <a:rPr lang="zh-CN" altLang="en-US" dirty="0" smtClean="0"/>
                  <a:t>是</a:t>
                </a:r>
                <a:r>
                  <a:rPr lang="zh-CN" altLang="en-US" dirty="0" smtClean="0"/>
                  <a:t>学会  怎么样</a:t>
                </a:r>
                <a:r>
                  <a:rPr lang="zh-CN" altLang="en-US" dirty="0" smtClean="0"/>
                  <a:t>控制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，让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基于 当前状态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  来</a:t>
                </a:r>
                <a:r>
                  <a:rPr lang="zh-CN" altLang="en-US" dirty="0" smtClean="0"/>
                  <a:t>做出相应动作，争取</a:t>
                </a:r>
                <a:r>
                  <a:rPr lang="zh-CN" altLang="en-US" dirty="0" smtClean="0"/>
                  <a:t>能 在未来 得到</a:t>
                </a:r>
                <a:r>
                  <a:rPr lang="zh-CN" altLang="en-US" dirty="0" smtClean="0"/>
                  <a:t>尽量多的奖励。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流程是这样的。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观测到状态</a:t>
                </a:r>
                <a:r>
                  <a:rPr lang="en-US" altLang="zh-CN" i="0" dirty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i="0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</a:t>
                </a:r>
                <a:r>
                  <a:rPr lang="en-US" altLang="zh-CN" i="0" dirty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做出动作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i="0" dirty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然后环境会根据</a:t>
                </a:r>
                <a:r>
                  <a:rPr lang="en-US" altLang="zh-CN" i="0" dirty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i="0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</a:t>
                </a:r>
                <a:r>
                  <a:rPr lang="en-US" altLang="zh-CN" i="0" dirty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zh-CN" altLang="en-US" dirty="0" smtClean="0"/>
                  <a:t>和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i="0" dirty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i="0" dirty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dirty="0" smtClean="0"/>
                  <a:t>来更新状态，给出新的状态</a:t>
                </a:r>
                <a:r>
                  <a:rPr lang="en-US" altLang="zh-CN" i="0" dirty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i="0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_(</a:t>
                </a:r>
                <a:r>
                  <a:rPr lang="en-US" altLang="zh-CN" i="0" dirty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en-US" altLang="zh-CN" b="0" i="0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+1</a:t>
                </a:r>
                <a:r>
                  <a:rPr lang="en-US" altLang="zh-CN" b="0" i="0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zh-CN" altLang="en-US" dirty="0" smtClean="0"/>
                  <a:t>以及奖励</a:t>
                </a:r>
                <a:r>
                  <a:rPr lang="en-US" altLang="zh-CN" b="0" i="0" smtClean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b="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b="0" i="0" smtClean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</a:t>
                </a:r>
              </a:p>
              <a:p>
                <a:r>
                  <a:rPr lang="zh-CN" altLang="en-US" dirty="0" smtClean="0"/>
                  <a:t>这就像是打游戏一样，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不断做动作，环境不断更新状态，一直到游戏结束。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9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9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0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1BEC6-6A63-824C-87BE-D4DB4459AFC0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3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4" Type="http://schemas.openxmlformats.org/officeDocument/2006/relationships/image" Target="../media/image330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40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4" Type="http://schemas.openxmlformats.org/officeDocument/2006/relationships/image" Target="../media/image340.png"/><Relationship Id="rId5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340.png"/><Relationship Id="rId5" Type="http://schemas.openxmlformats.org/officeDocument/2006/relationships/image" Target="../media/image350.png"/><Relationship Id="rId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106" y="1179513"/>
            <a:ext cx="11377612" cy="1963737"/>
          </a:xfrm>
        </p:spPr>
        <p:txBody>
          <a:bodyPr>
            <a:normAutofit/>
          </a:bodyPr>
          <a:lstStyle/>
          <a:p>
            <a:r>
              <a:rPr lang="en-US" altLang="zh-CN" sz="4400" b="1" dirty="0" smtClean="0">
                <a:latin typeface="Lucida Bright" charset="0"/>
                <a:ea typeface="Lucida Bright" charset="0"/>
                <a:cs typeface="Lucida Bright" charset="0"/>
              </a:rPr>
              <a:t>Multi-Step</a:t>
            </a:r>
            <a:r>
              <a:rPr lang="zh-CN" altLang="en-US" sz="4400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4400" b="1" dirty="0" smtClean="0">
                <a:latin typeface="Lucida Bright" charset="0"/>
                <a:ea typeface="Lucida Bright" charset="0"/>
                <a:cs typeface="Lucida Bright" charset="0"/>
              </a:rPr>
              <a:t>TD</a:t>
            </a:r>
            <a:r>
              <a:rPr lang="zh-CN" altLang="en-US" sz="4400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4400" b="1" dirty="0" smtClean="0">
                <a:latin typeface="Lucida Bright" charset="0"/>
                <a:ea typeface="Lucida Bright" charset="0"/>
                <a:cs typeface="Lucida Bright" charset="0"/>
              </a:rPr>
              <a:t>Target</a:t>
            </a:r>
            <a:endParaRPr lang="en-US" sz="4400" b="1" dirty="0">
              <a:latin typeface="Lucida Bright" charset="0"/>
              <a:ea typeface="Lucida Bright" charset="0"/>
              <a:cs typeface="Lucida Bright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883944" y="4268789"/>
            <a:ext cx="254793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Lucida Bright" charset="0"/>
                <a:ea typeface="Lucida Bright" charset="0"/>
                <a:cs typeface="Lucida Bright" charset="0"/>
              </a:rPr>
              <a:t>Shusen</a:t>
            </a:r>
            <a:r>
              <a:rPr lang="zh-CN" altLang="en-US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b="1" dirty="0" smtClean="0">
                <a:latin typeface="Lucida Bright" charset="0"/>
                <a:ea typeface="Lucida Bright" charset="0"/>
                <a:cs typeface="Lucida Bright" charset="0"/>
              </a:rPr>
              <a:t>Wang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911143" y="6457890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http://wangshusen.github.io/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5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25187" y="1275748"/>
                <a:ext cx="9541625" cy="523220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87" y="1275748"/>
                <a:ext cx="9541625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277" t="-10465" b="-3255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Multi-Step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Return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846106" y="1831359"/>
            <a:ext cx="488731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75530" y="1831359"/>
            <a:ext cx="2060252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50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25187" y="1275748"/>
                <a:ext cx="9541625" cy="523220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87" y="1275748"/>
                <a:ext cx="9541625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277" t="-10465" b="-3255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Multi-Step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Return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986304" y="1980382"/>
                <a:ext cx="2929200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sz="2800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i="1">
                          <a:latin typeface="Cambria Math" charset="0"/>
                        </a:rPr>
                        <m:t>+</m:t>
                      </m:r>
                      <m:r>
                        <a:rPr lang="en-US" altLang="zh-CN" sz="2800" i="1">
                          <a:latin typeface="Cambria Math" charset="0"/>
                        </a:rPr>
                        <m:t>𝛾</m:t>
                      </m:r>
                      <m:r>
                        <a:rPr lang="en-US" altLang="zh-CN" sz="2800" i="1">
                          <a:latin typeface="Cambria Math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8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304" y="1980382"/>
                <a:ext cx="292920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4866640" y="1216343"/>
            <a:ext cx="936165" cy="673211"/>
          </a:xfrm>
          <a:custGeom>
            <a:avLst/>
            <a:gdLst>
              <a:gd name="connsiteX0" fmla="*/ 132080 w 936165"/>
              <a:gd name="connsiteY0" fmla="*/ 561657 h 673211"/>
              <a:gd name="connsiteX1" fmla="*/ 375920 w 936165"/>
              <a:gd name="connsiteY1" fmla="*/ 663257 h 673211"/>
              <a:gd name="connsiteX2" fmla="*/ 762000 w 936165"/>
              <a:gd name="connsiteY2" fmla="*/ 642937 h 673211"/>
              <a:gd name="connsiteX3" fmla="*/ 934720 w 936165"/>
              <a:gd name="connsiteY3" fmla="*/ 429577 h 673211"/>
              <a:gd name="connsiteX4" fmla="*/ 822960 w 936165"/>
              <a:gd name="connsiteY4" fmla="*/ 114617 h 673211"/>
              <a:gd name="connsiteX5" fmla="*/ 467360 w 936165"/>
              <a:gd name="connsiteY5" fmla="*/ 2857 h 673211"/>
              <a:gd name="connsiteX6" fmla="*/ 132080 w 936165"/>
              <a:gd name="connsiteY6" fmla="*/ 53657 h 673211"/>
              <a:gd name="connsiteX7" fmla="*/ 0 w 936165"/>
              <a:gd name="connsiteY7" fmla="*/ 267017 h 673211"/>
              <a:gd name="connsiteX8" fmla="*/ 132080 w 936165"/>
              <a:gd name="connsiteY8" fmla="*/ 561657 h 67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6165" h="673211">
                <a:moveTo>
                  <a:pt x="132080" y="561657"/>
                </a:moveTo>
                <a:cubicBezTo>
                  <a:pt x="194733" y="627697"/>
                  <a:pt x="270933" y="649710"/>
                  <a:pt x="375920" y="663257"/>
                </a:cubicBezTo>
                <a:cubicBezTo>
                  <a:pt x="480907" y="676804"/>
                  <a:pt x="668867" y="681884"/>
                  <a:pt x="762000" y="642937"/>
                </a:cubicBezTo>
                <a:cubicBezTo>
                  <a:pt x="855133" y="603990"/>
                  <a:pt x="924560" y="517630"/>
                  <a:pt x="934720" y="429577"/>
                </a:cubicBezTo>
                <a:cubicBezTo>
                  <a:pt x="944880" y="341524"/>
                  <a:pt x="900853" y="185737"/>
                  <a:pt x="822960" y="114617"/>
                </a:cubicBezTo>
                <a:cubicBezTo>
                  <a:pt x="745067" y="43497"/>
                  <a:pt x="582507" y="13017"/>
                  <a:pt x="467360" y="2857"/>
                </a:cubicBezTo>
                <a:cubicBezTo>
                  <a:pt x="352213" y="-7303"/>
                  <a:pt x="209973" y="9630"/>
                  <a:pt x="132080" y="53657"/>
                </a:cubicBezTo>
                <a:cubicBezTo>
                  <a:pt x="54187" y="97684"/>
                  <a:pt x="0" y="180657"/>
                  <a:pt x="0" y="267017"/>
                </a:cubicBezTo>
                <a:cubicBezTo>
                  <a:pt x="0" y="353377"/>
                  <a:pt x="69427" y="495617"/>
                  <a:pt x="132080" y="561657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8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7" grpId="1" animBg="1"/>
      <p:bldP spid="7" grpId="2" animBg="1"/>
      <p:bldP spid="7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25187" y="1275748"/>
                <a:ext cx="9541625" cy="523220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87" y="1275748"/>
                <a:ext cx="9541625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277" t="-10465" b="-3255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Multi-Step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Return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25187" y="2801371"/>
                <a:ext cx="9541625" cy="523220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r>
                      <a:rPr lang="en-US" altLang="zh-CN" sz="2800" i="1">
                        <a:latin typeface="Cambria Math" charset="0"/>
                      </a:rPr>
                      <m:t>𝛾</m:t>
                    </m:r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+2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87" y="2801371"/>
                <a:ext cx="9541625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277" t="-11765" b="-3411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986304" y="1980382"/>
                <a:ext cx="2929200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sz="2800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i="1">
                          <a:latin typeface="Cambria Math" charset="0"/>
                        </a:rPr>
                        <m:t>+</m:t>
                      </m:r>
                      <m:r>
                        <a:rPr lang="en-US" altLang="zh-CN" sz="2800" i="1">
                          <a:latin typeface="Cambria Math" charset="0"/>
                        </a:rPr>
                        <m:t>𝛾</m:t>
                      </m:r>
                      <m:r>
                        <a:rPr lang="en-US" altLang="zh-CN" sz="2800" i="1">
                          <a:latin typeface="Cambria Math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8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304" y="1980382"/>
                <a:ext cx="292920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>
          <a:xfrm>
            <a:off x="4866640" y="1216343"/>
            <a:ext cx="936165" cy="673211"/>
          </a:xfrm>
          <a:custGeom>
            <a:avLst/>
            <a:gdLst>
              <a:gd name="connsiteX0" fmla="*/ 132080 w 936165"/>
              <a:gd name="connsiteY0" fmla="*/ 561657 h 673211"/>
              <a:gd name="connsiteX1" fmla="*/ 375920 w 936165"/>
              <a:gd name="connsiteY1" fmla="*/ 663257 h 673211"/>
              <a:gd name="connsiteX2" fmla="*/ 762000 w 936165"/>
              <a:gd name="connsiteY2" fmla="*/ 642937 h 673211"/>
              <a:gd name="connsiteX3" fmla="*/ 934720 w 936165"/>
              <a:gd name="connsiteY3" fmla="*/ 429577 h 673211"/>
              <a:gd name="connsiteX4" fmla="*/ 822960 w 936165"/>
              <a:gd name="connsiteY4" fmla="*/ 114617 h 673211"/>
              <a:gd name="connsiteX5" fmla="*/ 467360 w 936165"/>
              <a:gd name="connsiteY5" fmla="*/ 2857 h 673211"/>
              <a:gd name="connsiteX6" fmla="*/ 132080 w 936165"/>
              <a:gd name="connsiteY6" fmla="*/ 53657 h 673211"/>
              <a:gd name="connsiteX7" fmla="*/ 0 w 936165"/>
              <a:gd name="connsiteY7" fmla="*/ 267017 h 673211"/>
              <a:gd name="connsiteX8" fmla="*/ 132080 w 936165"/>
              <a:gd name="connsiteY8" fmla="*/ 561657 h 67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6165" h="673211">
                <a:moveTo>
                  <a:pt x="132080" y="561657"/>
                </a:moveTo>
                <a:cubicBezTo>
                  <a:pt x="194733" y="627697"/>
                  <a:pt x="270933" y="649710"/>
                  <a:pt x="375920" y="663257"/>
                </a:cubicBezTo>
                <a:cubicBezTo>
                  <a:pt x="480907" y="676804"/>
                  <a:pt x="668867" y="681884"/>
                  <a:pt x="762000" y="642937"/>
                </a:cubicBezTo>
                <a:cubicBezTo>
                  <a:pt x="855133" y="603990"/>
                  <a:pt x="924560" y="517630"/>
                  <a:pt x="934720" y="429577"/>
                </a:cubicBezTo>
                <a:cubicBezTo>
                  <a:pt x="944880" y="341524"/>
                  <a:pt x="900853" y="185737"/>
                  <a:pt x="822960" y="114617"/>
                </a:cubicBezTo>
                <a:cubicBezTo>
                  <a:pt x="745067" y="43497"/>
                  <a:pt x="582507" y="13017"/>
                  <a:pt x="467360" y="2857"/>
                </a:cubicBezTo>
                <a:cubicBezTo>
                  <a:pt x="352213" y="-7303"/>
                  <a:pt x="209973" y="9630"/>
                  <a:pt x="132080" y="53657"/>
                </a:cubicBezTo>
                <a:cubicBezTo>
                  <a:pt x="54187" y="97684"/>
                  <a:pt x="0" y="180657"/>
                  <a:pt x="0" y="267017"/>
                </a:cubicBezTo>
                <a:cubicBezTo>
                  <a:pt x="0" y="353377"/>
                  <a:pt x="69427" y="495617"/>
                  <a:pt x="132080" y="561657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863254" y="3324591"/>
            <a:ext cx="488731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30796" y="3324591"/>
            <a:ext cx="488731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77909" y="3324591"/>
            <a:ext cx="3352927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3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Multi-Step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Return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25187" y="2801371"/>
                <a:ext cx="9541625" cy="523220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r>
                      <a:rPr lang="en-US" altLang="zh-CN" sz="2800" i="1">
                        <a:latin typeface="Cambria Math" charset="0"/>
                      </a:rPr>
                      <m:t>𝛾</m:t>
                    </m:r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87" y="2801371"/>
                <a:ext cx="9541625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277" t="-11765" b="-3411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25187" y="1275748"/>
                <a:ext cx="9541625" cy="523220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87" y="1275748"/>
                <a:ext cx="9541625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277" t="-10465" b="-3255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986304" y="1980382"/>
                <a:ext cx="2929200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sz="2800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i="1">
                          <a:latin typeface="Cambria Math" charset="0"/>
                        </a:rPr>
                        <m:t>+</m:t>
                      </m:r>
                      <m:r>
                        <a:rPr lang="en-US" altLang="zh-CN" sz="2800" i="1">
                          <a:latin typeface="Cambria Math" charset="0"/>
                        </a:rPr>
                        <m:t>𝛾</m:t>
                      </m:r>
                      <m:r>
                        <a:rPr lang="en-US" altLang="zh-CN" sz="2800" i="1">
                          <a:latin typeface="Cambria Math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8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304" y="1980382"/>
                <a:ext cx="292920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>
          <a:xfrm>
            <a:off x="4866640" y="1216343"/>
            <a:ext cx="936165" cy="673211"/>
          </a:xfrm>
          <a:custGeom>
            <a:avLst/>
            <a:gdLst>
              <a:gd name="connsiteX0" fmla="*/ 132080 w 936165"/>
              <a:gd name="connsiteY0" fmla="*/ 561657 h 673211"/>
              <a:gd name="connsiteX1" fmla="*/ 375920 w 936165"/>
              <a:gd name="connsiteY1" fmla="*/ 663257 h 673211"/>
              <a:gd name="connsiteX2" fmla="*/ 762000 w 936165"/>
              <a:gd name="connsiteY2" fmla="*/ 642937 h 673211"/>
              <a:gd name="connsiteX3" fmla="*/ 934720 w 936165"/>
              <a:gd name="connsiteY3" fmla="*/ 429577 h 673211"/>
              <a:gd name="connsiteX4" fmla="*/ 822960 w 936165"/>
              <a:gd name="connsiteY4" fmla="*/ 114617 h 673211"/>
              <a:gd name="connsiteX5" fmla="*/ 467360 w 936165"/>
              <a:gd name="connsiteY5" fmla="*/ 2857 h 673211"/>
              <a:gd name="connsiteX6" fmla="*/ 132080 w 936165"/>
              <a:gd name="connsiteY6" fmla="*/ 53657 h 673211"/>
              <a:gd name="connsiteX7" fmla="*/ 0 w 936165"/>
              <a:gd name="connsiteY7" fmla="*/ 267017 h 673211"/>
              <a:gd name="connsiteX8" fmla="*/ 132080 w 936165"/>
              <a:gd name="connsiteY8" fmla="*/ 561657 h 67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6165" h="673211">
                <a:moveTo>
                  <a:pt x="132080" y="561657"/>
                </a:moveTo>
                <a:cubicBezTo>
                  <a:pt x="194733" y="627697"/>
                  <a:pt x="270933" y="649710"/>
                  <a:pt x="375920" y="663257"/>
                </a:cubicBezTo>
                <a:cubicBezTo>
                  <a:pt x="480907" y="676804"/>
                  <a:pt x="668867" y="681884"/>
                  <a:pt x="762000" y="642937"/>
                </a:cubicBezTo>
                <a:cubicBezTo>
                  <a:pt x="855133" y="603990"/>
                  <a:pt x="924560" y="517630"/>
                  <a:pt x="934720" y="429577"/>
                </a:cubicBezTo>
                <a:cubicBezTo>
                  <a:pt x="944880" y="341524"/>
                  <a:pt x="900853" y="185737"/>
                  <a:pt x="822960" y="114617"/>
                </a:cubicBezTo>
                <a:cubicBezTo>
                  <a:pt x="745067" y="43497"/>
                  <a:pt x="582507" y="13017"/>
                  <a:pt x="467360" y="2857"/>
                </a:cubicBezTo>
                <a:cubicBezTo>
                  <a:pt x="352213" y="-7303"/>
                  <a:pt x="209973" y="9630"/>
                  <a:pt x="132080" y="53657"/>
                </a:cubicBezTo>
                <a:cubicBezTo>
                  <a:pt x="54187" y="97684"/>
                  <a:pt x="0" y="180657"/>
                  <a:pt x="0" y="267017"/>
                </a:cubicBezTo>
                <a:cubicBezTo>
                  <a:pt x="0" y="353377"/>
                  <a:pt x="69427" y="495617"/>
                  <a:pt x="132080" y="561657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863254" y="3324591"/>
            <a:ext cx="488731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30796" y="3324591"/>
            <a:ext cx="488731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11159" y="3324591"/>
            <a:ext cx="1307996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09976" y="3324591"/>
            <a:ext cx="1554607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89016" y="2801370"/>
            <a:ext cx="2213789" cy="523221"/>
          </a:xfrm>
          <a:prstGeom prst="rect">
            <a:avLst/>
          </a:prstGeom>
          <a:noFill/>
          <a:ln w="5715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25187" y="1275748"/>
                <a:ext cx="9541625" cy="523220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87" y="1275748"/>
                <a:ext cx="9541625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277" t="-10465" b="-3255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Multi-Step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Return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25187" y="2801371"/>
                <a:ext cx="9541625" cy="523220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r>
                      <a:rPr lang="en-US" altLang="zh-CN" sz="2800" i="1">
                        <a:latin typeface="Cambria Math" charset="0"/>
                      </a:rPr>
                      <m:t>𝛾</m:t>
                    </m:r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87" y="2801371"/>
                <a:ext cx="9541625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277" t="-11765" b="-3411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25187" y="3646707"/>
                <a:ext cx="9541625" cy="523220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r>
                      <a:rPr lang="en-US" altLang="zh-CN" sz="2800" i="1">
                        <a:latin typeface="Cambria Math" charset="0"/>
                      </a:rPr>
                      <m:t>𝛾</m:t>
                    </m:r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+2</m:t>
                        </m:r>
                      </m:sub>
                    </m:sSub>
                    <m:r>
                      <a:rPr lang="en-US" altLang="zh-CN" sz="28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+3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87" y="3646707"/>
                <a:ext cx="9541625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277" t="-10465" b="-3255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3664047" y="4169927"/>
            <a:ext cx="488731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13727" y="4169927"/>
            <a:ext cx="838680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45546" y="4169927"/>
            <a:ext cx="838680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9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Multi-Step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Return</a:t>
            </a:r>
            <a:endParaRPr lang="en-US" sz="3600" dirty="0">
              <a:solidFill>
                <a:srgbClr val="0070C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25187" y="1275748"/>
            <a:ext cx="9541625" cy="2894179"/>
            <a:chOff x="1325187" y="1275748"/>
            <a:chExt cx="9541625" cy="28941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325187" y="1275748"/>
                  <a:ext cx="9541625" cy="523220"/>
                </a:xfrm>
                <a:prstGeom prst="rect">
                  <a:avLst/>
                </a:prstGeom>
                <a:solidFill>
                  <a:schemeClr val="bg2"/>
                </a:solidFill>
                <a:ln w="571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b="1" dirty="0" smtClean="0">
                      <a:solidFill>
                        <a:schemeClr val="tx1"/>
                      </a:solidFill>
                      <a:ea typeface="Courier New" charset="0"/>
                      <a:cs typeface="Courier New" charset="0"/>
                    </a:rPr>
                    <a:t>Identity:</a:t>
                  </a:r>
                  <a:r>
                    <a:rPr lang="zh-CN" altLang="en-US" sz="2800" b="1" dirty="0" smtClean="0">
                      <a:solidFill>
                        <a:schemeClr val="tx1"/>
                      </a:solidFill>
                      <a:ea typeface="Courier New" charset="0"/>
                      <a:cs typeface="Courier New" charset="0"/>
                    </a:rPr>
                    <a:t>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8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i="1">
                          <a:latin typeface="Cambria Math" charset="0"/>
                        </a:rPr>
                        <m:t>+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𝛾</m:t>
                      </m:r>
                      <m:r>
                        <a:rPr lang="en-US" altLang="zh-CN" sz="2800" i="1">
                          <a:latin typeface="Cambria Math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8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altLang="zh-CN" sz="2800" dirty="0" smtClean="0">
                      <a:solidFill>
                        <a:schemeClr val="tx1"/>
                      </a:solidFill>
                      <a:ea typeface="Courier New" charset="0"/>
                      <a:cs typeface="Courier New" charset="0"/>
                    </a:rPr>
                    <a:t>.</a:t>
                  </a:r>
                  <a:endParaRPr lang="en-US" sz="2800" dirty="0">
                    <a:solidFill>
                      <a:schemeClr val="tx1"/>
                    </a:solidFill>
                    <a:ea typeface="Courier New" charset="0"/>
                    <a:cs typeface="Courier New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187" y="1275748"/>
                  <a:ext cx="9541625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77" t="-10465" b="-32558"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325187" y="2801371"/>
                  <a:ext cx="9541625" cy="523220"/>
                </a:xfrm>
                <a:prstGeom prst="rect">
                  <a:avLst/>
                </a:prstGeom>
                <a:solidFill>
                  <a:schemeClr val="bg2"/>
                </a:solidFill>
                <a:ln w="571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b="1" dirty="0" smtClean="0">
                      <a:solidFill>
                        <a:schemeClr val="tx1"/>
                      </a:solidFill>
                      <a:ea typeface="Courier New" charset="0"/>
                      <a:cs typeface="Courier New" charset="0"/>
                    </a:rPr>
                    <a:t>Identity:</a:t>
                  </a:r>
                  <a:r>
                    <a:rPr lang="zh-CN" altLang="en-US" sz="2800" b="1" dirty="0" smtClean="0">
                      <a:solidFill>
                        <a:schemeClr val="tx1"/>
                      </a:solidFill>
                      <a:ea typeface="Courier New" charset="0"/>
                      <a:cs typeface="Courier New" charset="0"/>
                    </a:rPr>
                    <a:t>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8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i="1">
                          <a:latin typeface="Cambria Math" charset="0"/>
                        </a:rPr>
                        <m:t>+</m:t>
                      </m:r>
                      <m:r>
                        <a:rPr lang="en-US" altLang="zh-CN" sz="2800" i="1">
                          <a:latin typeface="Cambria Math" charset="0"/>
                        </a:rPr>
                        <m:t>𝛾</m:t>
                      </m:r>
                      <m:r>
                        <a:rPr lang="en-US" altLang="zh-CN" sz="2800" i="1">
                          <a:latin typeface="Cambria Math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i="1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8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 charset="0"/>
                            </a:rPr>
                            <m:t>+2</m:t>
                          </m:r>
                        </m:sub>
                      </m:sSub>
                    </m:oMath>
                  </a14:m>
                  <a:r>
                    <a:rPr lang="en-US" altLang="zh-CN" sz="2800" dirty="0" smtClean="0">
                      <a:solidFill>
                        <a:schemeClr val="tx1"/>
                      </a:solidFill>
                      <a:ea typeface="Courier New" charset="0"/>
                      <a:cs typeface="Courier New" charset="0"/>
                    </a:rPr>
                    <a:t>.</a:t>
                  </a:r>
                  <a:endParaRPr lang="en-US" sz="2800" dirty="0">
                    <a:solidFill>
                      <a:schemeClr val="tx1"/>
                    </a:solidFill>
                    <a:ea typeface="Courier New" charset="0"/>
                    <a:cs typeface="Courier New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187" y="2801371"/>
                  <a:ext cx="9541625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277" t="-11765" b="-34118"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325187" y="3646707"/>
                  <a:ext cx="9541625" cy="523220"/>
                </a:xfrm>
                <a:prstGeom prst="rect">
                  <a:avLst/>
                </a:prstGeom>
                <a:solidFill>
                  <a:schemeClr val="bg2"/>
                </a:solidFill>
                <a:ln w="571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b="1" dirty="0" smtClean="0">
                      <a:solidFill>
                        <a:schemeClr val="tx1"/>
                      </a:solidFill>
                      <a:ea typeface="Courier New" charset="0"/>
                      <a:cs typeface="Courier New" charset="0"/>
                    </a:rPr>
                    <a:t>Identity:</a:t>
                  </a:r>
                  <a:r>
                    <a:rPr lang="zh-CN" altLang="en-US" sz="2800" b="1" dirty="0" smtClean="0">
                      <a:solidFill>
                        <a:schemeClr val="tx1"/>
                      </a:solidFill>
                      <a:ea typeface="Courier New" charset="0"/>
                      <a:cs typeface="Courier New" charset="0"/>
                    </a:rPr>
                    <a:t>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8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i="1">
                          <a:latin typeface="Cambria Math" charset="0"/>
                        </a:rPr>
                        <m:t>+</m:t>
                      </m:r>
                      <m:r>
                        <a:rPr lang="en-US" altLang="zh-CN" sz="2800" i="1">
                          <a:latin typeface="Cambria Math" charset="0"/>
                        </a:rPr>
                        <m:t>𝛾</m:t>
                      </m:r>
                      <m:r>
                        <a:rPr lang="en-US" altLang="zh-CN" sz="2800" i="1">
                          <a:latin typeface="Cambria Math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i="1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i="1">
                          <a:latin typeface="Cambria Math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8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 charset="0"/>
                            </a:rPr>
                            <m:t>+3</m:t>
                          </m:r>
                        </m:sub>
                      </m:sSub>
                    </m:oMath>
                  </a14:m>
                  <a:r>
                    <a:rPr lang="en-US" altLang="zh-CN" sz="2800" dirty="0" smtClean="0">
                      <a:solidFill>
                        <a:schemeClr val="tx1"/>
                      </a:solidFill>
                      <a:ea typeface="Courier New" charset="0"/>
                      <a:cs typeface="Courier New" charset="0"/>
                    </a:rPr>
                    <a:t>.</a:t>
                  </a:r>
                  <a:endParaRPr lang="en-US" sz="2800" dirty="0">
                    <a:solidFill>
                      <a:schemeClr val="tx1"/>
                    </a:solidFill>
                    <a:ea typeface="Courier New" charset="0"/>
                    <a:cs typeface="Courier New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187" y="3646707"/>
                  <a:ext cx="9541625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77" t="-10465" b="-32558"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25187" y="5047856"/>
                <a:ext cx="9541625" cy="548868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80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𝑚</m:t>
                        </m:r>
                      </m:sup>
                    </m:sSup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87" y="5047856"/>
                <a:ext cx="9541625" cy="548868"/>
              </a:xfrm>
              <a:prstGeom prst="rect">
                <a:avLst/>
              </a:prstGeom>
              <a:blipFill rotWithShape="0">
                <a:blip r:embed="rId6"/>
                <a:stretch>
                  <a:fillRect l="-1277" t="-5556" b="-31111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V="1">
            <a:off x="3646389" y="5596724"/>
            <a:ext cx="2305525" cy="32751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103837" y="5596724"/>
            <a:ext cx="1909632" cy="16376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8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-0.54977 " pathEditMode="relative" rAng="0" ptsTypes="AA">
                                      <p:cBhvr>
                                        <p:cTn id="37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25187" y="1275748"/>
                <a:ext cx="9541625" cy="548868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>
                    <a:ea typeface="Courier New" charset="0"/>
                    <a:cs typeface="Courier New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𝑚</m:t>
                        </m:r>
                      </m:sup>
                    </m:sSup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87" y="1275748"/>
                <a:ext cx="9541625" cy="548868"/>
              </a:xfrm>
              <a:prstGeom prst="rect">
                <a:avLst/>
              </a:prstGeom>
              <a:blipFill rotWithShape="0">
                <a:blip r:embed="rId3"/>
                <a:stretch>
                  <a:fillRect l="-1277" t="-5556" b="-31111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Multi-Step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Targets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25187" y="2410691"/>
                <a:ext cx="9541626" cy="3906982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-step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target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b="1" dirty="0" err="1" smtClean="0">
                    <a:solidFill>
                      <a:srgbClr val="C00000"/>
                    </a:solidFill>
                  </a:rPr>
                  <a:t>Sarsa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</a:t>
                </a:r>
                <a:endParaRPr lang="en-US" altLang="zh-CN" dirty="0"/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dirty="0" smtClean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5187" y="2410691"/>
                <a:ext cx="9541626" cy="3906982"/>
              </a:xfrm>
              <a:blipFill rotWithShape="0">
                <a:blip r:embed="rId4"/>
                <a:stretch>
                  <a:fillRect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6757093" y="2966286"/>
            <a:ext cx="2626594" cy="691314"/>
          </a:xfrm>
          <a:custGeom>
            <a:avLst/>
            <a:gdLst>
              <a:gd name="connsiteX0" fmla="*/ 486389 w 2626594"/>
              <a:gd name="connsiteY0" fmla="*/ 619597 h 644993"/>
              <a:gd name="connsiteX1" fmla="*/ 2010389 w 2626594"/>
              <a:gd name="connsiteY1" fmla="*/ 637526 h 644993"/>
              <a:gd name="connsiteX2" fmla="*/ 2512413 w 2626594"/>
              <a:gd name="connsiteY2" fmla="*/ 547879 h 644993"/>
              <a:gd name="connsiteX3" fmla="*/ 2619989 w 2626594"/>
              <a:gd name="connsiteY3" fmla="*/ 189291 h 644993"/>
              <a:gd name="connsiteX4" fmla="*/ 2386907 w 2626594"/>
              <a:gd name="connsiteY4" fmla="*/ 27926 h 644993"/>
              <a:gd name="connsiteX5" fmla="*/ 1400789 w 2626594"/>
              <a:gd name="connsiteY5" fmla="*/ 9997 h 644993"/>
              <a:gd name="connsiteX6" fmla="*/ 504319 w 2626594"/>
              <a:gd name="connsiteY6" fmla="*/ 9997 h 644993"/>
              <a:gd name="connsiteX7" fmla="*/ 74013 w 2626594"/>
              <a:gd name="connsiteY7" fmla="*/ 135503 h 644993"/>
              <a:gd name="connsiteX8" fmla="*/ 38154 w 2626594"/>
              <a:gd name="connsiteY8" fmla="*/ 458232 h 644993"/>
              <a:gd name="connsiteX9" fmla="*/ 486389 w 2626594"/>
              <a:gd name="connsiteY9" fmla="*/ 619597 h 64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26594" h="644993">
                <a:moveTo>
                  <a:pt x="486389" y="619597"/>
                </a:moveTo>
                <a:cubicBezTo>
                  <a:pt x="815095" y="649479"/>
                  <a:pt x="1672718" y="649479"/>
                  <a:pt x="2010389" y="637526"/>
                </a:cubicBezTo>
                <a:cubicBezTo>
                  <a:pt x="2348060" y="625573"/>
                  <a:pt x="2410813" y="622585"/>
                  <a:pt x="2512413" y="547879"/>
                </a:cubicBezTo>
                <a:cubicBezTo>
                  <a:pt x="2614013" y="473173"/>
                  <a:pt x="2640907" y="275950"/>
                  <a:pt x="2619989" y="189291"/>
                </a:cubicBezTo>
                <a:cubicBezTo>
                  <a:pt x="2599071" y="102632"/>
                  <a:pt x="2590107" y="57808"/>
                  <a:pt x="2386907" y="27926"/>
                </a:cubicBezTo>
                <a:cubicBezTo>
                  <a:pt x="2183707" y="-1956"/>
                  <a:pt x="1400789" y="9997"/>
                  <a:pt x="1400789" y="9997"/>
                </a:cubicBezTo>
                <a:cubicBezTo>
                  <a:pt x="1087024" y="7009"/>
                  <a:pt x="725448" y="-10921"/>
                  <a:pt x="504319" y="9997"/>
                </a:cubicBezTo>
                <a:cubicBezTo>
                  <a:pt x="283190" y="30915"/>
                  <a:pt x="151707" y="60797"/>
                  <a:pt x="74013" y="135503"/>
                </a:cubicBezTo>
                <a:cubicBezTo>
                  <a:pt x="-3681" y="210209"/>
                  <a:pt x="-27587" y="377550"/>
                  <a:pt x="38154" y="458232"/>
                </a:cubicBezTo>
                <a:cubicBezTo>
                  <a:pt x="103895" y="538914"/>
                  <a:pt x="157683" y="589715"/>
                  <a:pt x="486389" y="619597"/>
                </a:cubicBezTo>
                <a:close/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864667" y="1252926"/>
            <a:ext cx="1024274" cy="691314"/>
          </a:xfrm>
          <a:custGeom>
            <a:avLst/>
            <a:gdLst>
              <a:gd name="connsiteX0" fmla="*/ 486389 w 2626594"/>
              <a:gd name="connsiteY0" fmla="*/ 619597 h 644993"/>
              <a:gd name="connsiteX1" fmla="*/ 2010389 w 2626594"/>
              <a:gd name="connsiteY1" fmla="*/ 637526 h 644993"/>
              <a:gd name="connsiteX2" fmla="*/ 2512413 w 2626594"/>
              <a:gd name="connsiteY2" fmla="*/ 547879 h 644993"/>
              <a:gd name="connsiteX3" fmla="*/ 2619989 w 2626594"/>
              <a:gd name="connsiteY3" fmla="*/ 189291 h 644993"/>
              <a:gd name="connsiteX4" fmla="*/ 2386907 w 2626594"/>
              <a:gd name="connsiteY4" fmla="*/ 27926 h 644993"/>
              <a:gd name="connsiteX5" fmla="*/ 1400789 w 2626594"/>
              <a:gd name="connsiteY5" fmla="*/ 9997 h 644993"/>
              <a:gd name="connsiteX6" fmla="*/ 504319 w 2626594"/>
              <a:gd name="connsiteY6" fmla="*/ 9997 h 644993"/>
              <a:gd name="connsiteX7" fmla="*/ 74013 w 2626594"/>
              <a:gd name="connsiteY7" fmla="*/ 135503 h 644993"/>
              <a:gd name="connsiteX8" fmla="*/ 38154 w 2626594"/>
              <a:gd name="connsiteY8" fmla="*/ 458232 h 644993"/>
              <a:gd name="connsiteX9" fmla="*/ 486389 w 2626594"/>
              <a:gd name="connsiteY9" fmla="*/ 619597 h 64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26594" h="644993">
                <a:moveTo>
                  <a:pt x="486389" y="619597"/>
                </a:moveTo>
                <a:cubicBezTo>
                  <a:pt x="815095" y="649479"/>
                  <a:pt x="1672718" y="649479"/>
                  <a:pt x="2010389" y="637526"/>
                </a:cubicBezTo>
                <a:cubicBezTo>
                  <a:pt x="2348060" y="625573"/>
                  <a:pt x="2410813" y="622585"/>
                  <a:pt x="2512413" y="547879"/>
                </a:cubicBezTo>
                <a:cubicBezTo>
                  <a:pt x="2614013" y="473173"/>
                  <a:pt x="2640907" y="275950"/>
                  <a:pt x="2619989" y="189291"/>
                </a:cubicBezTo>
                <a:cubicBezTo>
                  <a:pt x="2599071" y="102632"/>
                  <a:pt x="2590107" y="57808"/>
                  <a:pt x="2386907" y="27926"/>
                </a:cubicBezTo>
                <a:cubicBezTo>
                  <a:pt x="2183707" y="-1956"/>
                  <a:pt x="1400789" y="9997"/>
                  <a:pt x="1400789" y="9997"/>
                </a:cubicBezTo>
                <a:cubicBezTo>
                  <a:pt x="1087024" y="7009"/>
                  <a:pt x="725448" y="-10921"/>
                  <a:pt x="504319" y="9997"/>
                </a:cubicBezTo>
                <a:cubicBezTo>
                  <a:pt x="283190" y="30915"/>
                  <a:pt x="151707" y="60797"/>
                  <a:pt x="74013" y="135503"/>
                </a:cubicBezTo>
                <a:cubicBezTo>
                  <a:pt x="-3681" y="210209"/>
                  <a:pt x="-27587" y="377550"/>
                  <a:pt x="38154" y="458232"/>
                </a:cubicBezTo>
                <a:cubicBezTo>
                  <a:pt x="103895" y="538914"/>
                  <a:pt x="157683" y="589715"/>
                  <a:pt x="486389" y="619597"/>
                </a:cubicBezTo>
                <a:close/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071725" y="1252926"/>
            <a:ext cx="844981" cy="691314"/>
          </a:xfrm>
          <a:custGeom>
            <a:avLst/>
            <a:gdLst>
              <a:gd name="connsiteX0" fmla="*/ 486389 w 2626594"/>
              <a:gd name="connsiteY0" fmla="*/ 619597 h 644993"/>
              <a:gd name="connsiteX1" fmla="*/ 2010389 w 2626594"/>
              <a:gd name="connsiteY1" fmla="*/ 637526 h 644993"/>
              <a:gd name="connsiteX2" fmla="*/ 2512413 w 2626594"/>
              <a:gd name="connsiteY2" fmla="*/ 547879 h 644993"/>
              <a:gd name="connsiteX3" fmla="*/ 2619989 w 2626594"/>
              <a:gd name="connsiteY3" fmla="*/ 189291 h 644993"/>
              <a:gd name="connsiteX4" fmla="*/ 2386907 w 2626594"/>
              <a:gd name="connsiteY4" fmla="*/ 27926 h 644993"/>
              <a:gd name="connsiteX5" fmla="*/ 1400789 w 2626594"/>
              <a:gd name="connsiteY5" fmla="*/ 9997 h 644993"/>
              <a:gd name="connsiteX6" fmla="*/ 504319 w 2626594"/>
              <a:gd name="connsiteY6" fmla="*/ 9997 h 644993"/>
              <a:gd name="connsiteX7" fmla="*/ 74013 w 2626594"/>
              <a:gd name="connsiteY7" fmla="*/ 135503 h 644993"/>
              <a:gd name="connsiteX8" fmla="*/ 38154 w 2626594"/>
              <a:gd name="connsiteY8" fmla="*/ 458232 h 644993"/>
              <a:gd name="connsiteX9" fmla="*/ 486389 w 2626594"/>
              <a:gd name="connsiteY9" fmla="*/ 619597 h 64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26594" h="644993">
                <a:moveTo>
                  <a:pt x="486389" y="619597"/>
                </a:moveTo>
                <a:cubicBezTo>
                  <a:pt x="815095" y="649479"/>
                  <a:pt x="1672718" y="649479"/>
                  <a:pt x="2010389" y="637526"/>
                </a:cubicBezTo>
                <a:cubicBezTo>
                  <a:pt x="2348060" y="625573"/>
                  <a:pt x="2410813" y="622585"/>
                  <a:pt x="2512413" y="547879"/>
                </a:cubicBezTo>
                <a:cubicBezTo>
                  <a:pt x="2614013" y="473173"/>
                  <a:pt x="2640907" y="275950"/>
                  <a:pt x="2619989" y="189291"/>
                </a:cubicBezTo>
                <a:cubicBezTo>
                  <a:pt x="2599071" y="102632"/>
                  <a:pt x="2590107" y="57808"/>
                  <a:pt x="2386907" y="27926"/>
                </a:cubicBezTo>
                <a:cubicBezTo>
                  <a:pt x="2183707" y="-1956"/>
                  <a:pt x="1400789" y="9997"/>
                  <a:pt x="1400789" y="9997"/>
                </a:cubicBezTo>
                <a:cubicBezTo>
                  <a:pt x="1087024" y="7009"/>
                  <a:pt x="725448" y="-10921"/>
                  <a:pt x="504319" y="9997"/>
                </a:cubicBezTo>
                <a:cubicBezTo>
                  <a:pt x="283190" y="30915"/>
                  <a:pt x="151707" y="60797"/>
                  <a:pt x="74013" y="135503"/>
                </a:cubicBezTo>
                <a:cubicBezTo>
                  <a:pt x="-3681" y="210209"/>
                  <a:pt x="-27587" y="377550"/>
                  <a:pt x="38154" y="458232"/>
                </a:cubicBezTo>
                <a:cubicBezTo>
                  <a:pt x="103895" y="538914"/>
                  <a:pt x="157683" y="589715"/>
                  <a:pt x="486389" y="619597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071724" y="2966286"/>
            <a:ext cx="701547" cy="691314"/>
          </a:xfrm>
          <a:custGeom>
            <a:avLst/>
            <a:gdLst>
              <a:gd name="connsiteX0" fmla="*/ 486389 w 2626594"/>
              <a:gd name="connsiteY0" fmla="*/ 619597 h 644993"/>
              <a:gd name="connsiteX1" fmla="*/ 2010389 w 2626594"/>
              <a:gd name="connsiteY1" fmla="*/ 637526 h 644993"/>
              <a:gd name="connsiteX2" fmla="*/ 2512413 w 2626594"/>
              <a:gd name="connsiteY2" fmla="*/ 547879 h 644993"/>
              <a:gd name="connsiteX3" fmla="*/ 2619989 w 2626594"/>
              <a:gd name="connsiteY3" fmla="*/ 189291 h 644993"/>
              <a:gd name="connsiteX4" fmla="*/ 2386907 w 2626594"/>
              <a:gd name="connsiteY4" fmla="*/ 27926 h 644993"/>
              <a:gd name="connsiteX5" fmla="*/ 1400789 w 2626594"/>
              <a:gd name="connsiteY5" fmla="*/ 9997 h 644993"/>
              <a:gd name="connsiteX6" fmla="*/ 504319 w 2626594"/>
              <a:gd name="connsiteY6" fmla="*/ 9997 h 644993"/>
              <a:gd name="connsiteX7" fmla="*/ 74013 w 2626594"/>
              <a:gd name="connsiteY7" fmla="*/ 135503 h 644993"/>
              <a:gd name="connsiteX8" fmla="*/ 38154 w 2626594"/>
              <a:gd name="connsiteY8" fmla="*/ 458232 h 644993"/>
              <a:gd name="connsiteX9" fmla="*/ 486389 w 2626594"/>
              <a:gd name="connsiteY9" fmla="*/ 619597 h 64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26594" h="644993">
                <a:moveTo>
                  <a:pt x="486389" y="619597"/>
                </a:moveTo>
                <a:cubicBezTo>
                  <a:pt x="815095" y="649479"/>
                  <a:pt x="1672718" y="649479"/>
                  <a:pt x="2010389" y="637526"/>
                </a:cubicBezTo>
                <a:cubicBezTo>
                  <a:pt x="2348060" y="625573"/>
                  <a:pt x="2410813" y="622585"/>
                  <a:pt x="2512413" y="547879"/>
                </a:cubicBezTo>
                <a:cubicBezTo>
                  <a:pt x="2614013" y="473173"/>
                  <a:pt x="2640907" y="275950"/>
                  <a:pt x="2619989" y="189291"/>
                </a:cubicBezTo>
                <a:cubicBezTo>
                  <a:pt x="2599071" y="102632"/>
                  <a:pt x="2590107" y="57808"/>
                  <a:pt x="2386907" y="27926"/>
                </a:cubicBezTo>
                <a:cubicBezTo>
                  <a:pt x="2183707" y="-1956"/>
                  <a:pt x="1400789" y="9997"/>
                  <a:pt x="1400789" y="9997"/>
                </a:cubicBezTo>
                <a:cubicBezTo>
                  <a:pt x="1087024" y="7009"/>
                  <a:pt x="725448" y="-10921"/>
                  <a:pt x="504319" y="9997"/>
                </a:cubicBezTo>
                <a:cubicBezTo>
                  <a:pt x="283190" y="30915"/>
                  <a:pt x="151707" y="60797"/>
                  <a:pt x="74013" y="135503"/>
                </a:cubicBezTo>
                <a:cubicBezTo>
                  <a:pt x="-3681" y="210209"/>
                  <a:pt x="-27587" y="377550"/>
                  <a:pt x="38154" y="458232"/>
                </a:cubicBezTo>
                <a:cubicBezTo>
                  <a:pt x="103895" y="538914"/>
                  <a:pt x="157683" y="589715"/>
                  <a:pt x="486389" y="619597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91240" y="2930708"/>
            <a:ext cx="6775572" cy="726892"/>
          </a:xfrm>
          <a:prstGeom prst="rect">
            <a:avLst/>
          </a:prstGeom>
          <a:noFill/>
          <a:ln w="7620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8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25187" y="1275748"/>
                <a:ext cx="9541625" cy="548868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>
                    <a:ea typeface="Courier New" charset="0"/>
                    <a:cs typeface="Courier New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𝑚</m:t>
                        </m:r>
                      </m:sup>
                    </m:sSup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87" y="1275748"/>
                <a:ext cx="9541625" cy="548868"/>
              </a:xfrm>
              <a:prstGeom prst="rect">
                <a:avLst/>
              </a:prstGeom>
              <a:blipFill rotWithShape="0">
                <a:blip r:embed="rId3"/>
                <a:stretch>
                  <a:fillRect l="-1277" t="-5556" b="-31111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Multi-Step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Targets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25187" y="2410691"/>
                <a:ext cx="9541626" cy="3906982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-step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target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b="1" dirty="0" err="1" smtClean="0">
                    <a:solidFill>
                      <a:srgbClr val="C00000"/>
                    </a:solidFill>
                  </a:rPr>
                  <a:t>Sarsa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</a:t>
                </a:r>
                <a:endParaRPr lang="en-US" altLang="zh-CN" dirty="0"/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>
                    <a:solidFill>
                      <a:srgbClr val="C00000"/>
                    </a:solidFill>
                  </a:rPr>
                  <a:t>One</a:t>
                </a:r>
                <a:r>
                  <a:rPr lang="en-US" altLang="zh-CN" dirty="0" smtClean="0"/>
                  <a:t>-step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b="1" dirty="0" err="1">
                    <a:solidFill>
                      <a:srgbClr val="C00000"/>
                    </a:solidFill>
                  </a:rPr>
                  <a:t>Sarsa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b="0" i="1" smtClean="0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dirty="0" smtClean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5187" y="2410691"/>
                <a:ext cx="9541626" cy="3906982"/>
              </a:xfrm>
              <a:blipFill rotWithShape="0">
                <a:blip r:embed="rId4"/>
                <a:stretch>
                  <a:fillRect l="-1149"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4588627" y="5386647"/>
            <a:ext cx="714894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7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25187" y="1275748"/>
                <a:ext cx="9541625" cy="548868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>
                    <a:ea typeface="Courier New" charset="0"/>
                    <a:cs typeface="Courier New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𝑚</m:t>
                        </m:r>
                      </m:sup>
                    </m:sSup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87" y="1275748"/>
                <a:ext cx="9541625" cy="548868"/>
              </a:xfrm>
              <a:prstGeom prst="rect">
                <a:avLst/>
              </a:prstGeom>
              <a:blipFill rotWithShape="0">
                <a:blip r:embed="rId3"/>
                <a:stretch>
                  <a:fillRect l="-1277" t="-5556" b="-31111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Multi-Step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Targets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25187" y="2410691"/>
                <a:ext cx="9541626" cy="3906982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altLang="zh-CN" dirty="0"/>
                  <a:t>-step 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Q-learning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dirty="0" smtClean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5187" y="2410691"/>
                <a:ext cx="9541626" cy="3906982"/>
              </a:xfrm>
              <a:blipFill rotWithShape="0">
                <a:blip r:embed="rId4"/>
                <a:stretch>
                  <a:fillRect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6633556" y="2949660"/>
            <a:ext cx="2766756" cy="766647"/>
          </a:xfrm>
          <a:custGeom>
            <a:avLst/>
            <a:gdLst>
              <a:gd name="connsiteX0" fmla="*/ 486389 w 2626594"/>
              <a:gd name="connsiteY0" fmla="*/ 619597 h 644993"/>
              <a:gd name="connsiteX1" fmla="*/ 2010389 w 2626594"/>
              <a:gd name="connsiteY1" fmla="*/ 637526 h 644993"/>
              <a:gd name="connsiteX2" fmla="*/ 2512413 w 2626594"/>
              <a:gd name="connsiteY2" fmla="*/ 547879 h 644993"/>
              <a:gd name="connsiteX3" fmla="*/ 2619989 w 2626594"/>
              <a:gd name="connsiteY3" fmla="*/ 189291 h 644993"/>
              <a:gd name="connsiteX4" fmla="*/ 2386907 w 2626594"/>
              <a:gd name="connsiteY4" fmla="*/ 27926 h 644993"/>
              <a:gd name="connsiteX5" fmla="*/ 1400789 w 2626594"/>
              <a:gd name="connsiteY5" fmla="*/ 9997 h 644993"/>
              <a:gd name="connsiteX6" fmla="*/ 504319 w 2626594"/>
              <a:gd name="connsiteY6" fmla="*/ 9997 h 644993"/>
              <a:gd name="connsiteX7" fmla="*/ 74013 w 2626594"/>
              <a:gd name="connsiteY7" fmla="*/ 135503 h 644993"/>
              <a:gd name="connsiteX8" fmla="*/ 38154 w 2626594"/>
              <a:gd name="connsiteY8" fmla="*/ 458232 h 644993"/>
              <a:gd name="connsiteX9" fmla="*/ 486389 w 2626594"/>
              <a:gd name="connsiteY9" fmla="*/ 619597 h 64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26594" h="644993">
                <a:moveTo>
                  <a:pt x="486389" y="619597"/>
                </a:moveTo>
                <a:cubicBezTo>
                  <a:pt x="815095" y="649479"/>
                  <a:pt x="1672718" y="649479"/>
                  <a:pt x="2010389" y="637526"/>
                </a:cubicBezTo>
                <a:cubicBezTo>
                  <a:pt x="2348060" y="625573"/>
                  <a:pt x="2410813" y="622585"/>
                  <a:pt x="2512413" y="547879"/>
                </a:cubicBezTo>
                <a:cubicBezTo>
                  <a:pt x="2614013" y="473173"/>
                  <a:pt x="2640907" y="275950"/>
                  <a:pt x="2619989" y="189291"/>
                </a:cubicBezTo>
                <a:cubicBezTo>
                  <a:pt x="2599071" y="102632"/>
                  <a:pt x="2590107" y="57808"/>
                  <a:pt x="2386907" y="27926"/>
                </a:cubicBezTo>
                <a:cubicBezTo>
                  <a:pt x="2183707" y="-1956"/>
                  <a:pt x="1400789" y="9997"/>
                  <a:pt x="1400789" y="9997"/>
                </a:cubicBezTo>
                <a:cubicBezTo>
                  <a:pt x="1087024" y="7009"/>
                  <a:pt x="725448" y="-10921"/>
                  <a:pt x="504319" y="9997"/>
                </a:cubicBezTo>
                <a:cubicBezTo>
                  <a:pt x="283190" y="30915"/>
                  <a:pt x="151707" y="60797"/>
                  <a:pt x="74013" y="135503"/>
                </a:cubicBezTo>
                <a:cubicBezTo>
                  <a:pt x="-3681" y="210209"/>
                  <a:pt x="-27587" y="377550"/>
                  <a:pt x="38154" y="458232"/>
                </a:cubicBezTo>
                <a:cubicBezTo>
                  <a:pt x="103895" y="538914"/>
                  <a:pt x="157683" y="589715"/>
                  <a:pt x="486389" y="619597"/>
                </a:cubicBezTo>
                <a:close/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864667" y="1252926"/>
            <a:ext cx="1024274" cy="691314"/>
          </a:xfrm>
          <a:custGeom>
            <a:avLst/>
            <a:gdLst>
              <a:gd name="connsiteX0" fmla="*/ 486389 w 2626594"/>
              <a:gd name="connsiteY0" fmla="*/ 619597 h 644993"/>
              <a:gd name="connsiteX1" fmla="*/ 2010389 w 2626594"/>
              <a:gd name="connsiteY1" fmla="*/ 637526 h 644993"/>
              <a:gd name="connsiteX2" fmla="*/ 2512413 w 2626594"/>
              <a:gd name="connsiteY2" fmla="*/ 547879 h 644993"/>
              <a:gd name="connsiteX3" fmla="*/ 2619989 w 2626594"/>
              <a:gd name="connsiteY3" fmla="*/ 189291 h 644993"/>
              <a:gd name="connsiteX4" fmla="*/ 2386907 w 2626594"/>
              <a:gd name="connsiteY4" fmla="*/ 27926 h 644993"/>
              <a:gd name="connsiteX5" fmla="*/ 1400789 w 2626594"/>
              <a:gd name="connsiteY5" fmla="*/ 9997 h 644993"/>
              <a:gd name="connsiteX6" fmla="*/ 504319 w 2626594"/>
              <a:gd name="connsiteY6" fmla="*/ 9997 h 644993"/>
              <a:gd name="connsiteX7" fmla="*/ 74013 w 2626594"/>
              <a:gd name="connsiteY7" fmla="*/ 135503 h 644993"/>
              <a:gd name="connsiteX8" fmla="*/ 38154 w 2626594"/>
              <a:gd name="connsiteY8" fmla="*/ 458232 h 644993"/>
              <a:gd name="connsiteX9" fmla="*/ 486389 w 2626594"/>
              <a:gd name="connsiteY9" fmla="*/ 619597 h 64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26594" h="644993">
                <a:moveTo>
                  <a:pt x="486389" y="619597"/>
                </a:moveTo>
                <a:cubicBezTo>
                  <a:pt x="815095" y="649479"/>
                  <a:pt x="1672718" y="649479"/>
                  <a:pt x="2010389" y="637526"/>
                </a:cubicBezTo>
                <a:cubicBezTo>
                  <a:pt x="2348060" y="625573"/>
                  <a:pt x="2410813" y="622585"/>
                  <a:pt x="2512413" y="547879"/>
                </a:cubicBezTo>
                <a:cubicBezTo>
                  <a:pt x="2614013" y="473173"/>
                  <a:pt x="2640907" y="275950"/>
                  <a:pt x="2619989" y="189291"/>
                </a:cubicBezTo>
                <a:cubicBezTo>
                  <a:pt x="2599071" y="102632"/>
                  <a:pt x="2590107" y="57808"/>
                  <a:pt x="2386907" y="27926"/>
                </a:cubicBezTo>
                <a:cubicBezTo>
                  <a:pt x="2183707" y="-1956"/>
                  <a:pt x="1400789" y="9997"/>
                  <a:pt x="1400789" y="9997"/>
                </a:cubicBezTo>
                <a:cubicBezTo>
                  <a:pt x="1087024" y="7009"/>
                  <a:pt x="725448" y="-10921"/>
                  <a:pt x="504319" y="9997"/>
                </a:cubicBezTo>
                <a:cubicBezTo>
                  <a:pt x="283190" y="30915"/>
                  <a:pt x="151707" y="60797"/>
                  <a:pt x="74013" y="135503"/>
                </a:cubicBezTo>
                <a:cubicBezTo>
                  <a:pt x="-3681" y="210209"/>
                  <a:pt x="-27587" y="377550"/>
                  <a:pt x="38154" y="458232"/>
                </a:cubicBezTo>
                <a:cubicBezTo>
                  <a:pt x="103895" y="538914"/>
                  <a:pt x="157683" y="589715"/>
                  <a:pt x="486389" y="619597"/>
                </a:cubicBezTo>
                <a:close/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071725" y="1252926"/>
            <a:ext cx="844981" cy="691314"/>
          </a:xfrm>
          <a:custGeom>
            <a:avLst/>
            <a:gdLst>
              <a:gd name="connsiteX0" fmla="*/ 486389 w 2626594"/>
              <a:gd name="connsiteY0" fmla="*/ 619597 h 644993"/>
              <a:gd name="connsiteX1" fmla="*/ 2010389 w 2626594"/>
              <a:gd name="connsiteY1" fmla="*/ 637526 h 644993"/>
              <a:gd name="connsiteX2" fmla="*/ 2512413 w 2626594"/>
              <a:gd name="connsiteY2" fmla="*/ 547879 h 644993"/>
              <a:gd name="connsiteX3" fmla="*/ 2619989 w 2626594"/>
              <a:gd name="connsiteY3" fmla="*/ 189291 h 644993"/>
              <a:gd name="connsiteX4" fmla="*/ 2386907 w 2626594"/>
              <a:gd name="connsiteY4" fmla="*/ 27926 h 644993"/>
              <a:gd name="connsiteX5" fmla="*/ 1400789 w 2626594"/>
              <a:gd name="connsiteY5" fmla="*/ 9997 h 644993"/>
              <a:gd name="connsiteX6" fmla="*/ 504319 w 2626594"/>
              <a:gd name="connsiteY6" fmla="*/ 9997 h 644993"/>
              <a:gd name="connsiteX7" fmla="*/ 74013 w 2626594"/>
              <a:gd name="connsiteY7" fmla="*/ 135503 h 644993"/>
              <a:gd name="connsiteX8" fmla="*/ 38154 w 2626594"/>
              <a:gd name="connsiteY8" fmla="*/ 458232 h 644993"/>
              <a:gd name="connsiteX9" fmla="*/ 486389 w 2626594"/>
              <a:gd name="connsiteY9" fmla="*/ 619597 h 64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26594" h="644993">
                <a:moveTo>
                  <a:pt x="486389" y="619597"/>
                </a:moveTo>
                <a:cubicBezTo>
                  <a:pt x="815095" y="649479"/>
                  <a:pt x="1672718" y="649479"/>
                  <a:pt x="2010389" y="637526"/>
                </a:cubicBezTo>
                <a:cubicBezTo>
                  <a:pt x="2348060" y="625573"/>
                  <a:pt x="2410813" y="622585"/>
                  <a:pt x="2512413" y="547879"/>
                </a:cubicBezTo>
                <a:cubicBezTo>
                  <a:pt x="2614013" y="473173"/>
                  <a:pt x="2640907" y="275950"/>
                  <a:pt x="2619989" y="189291"/>
                </a:cubicBezTo>
                <a:cubicBezTo>
                  <a:pt x="2599071" y="102632"/>
                  <a:pt x="2590107" y="57808"/>
                  <a:pt x="2386907" y="27926"/>
                </a:cubicBezTo>
                <a:cubicBezTo>
                  <a:pt x="2183707" y="-1956"/>
                  <a:pt x="1400789" y="9997"/>
                  <a:pt x="1400789" y="9997"/>
                </a:cubicBezTo>
                <a:cubicBezTo>
                  <a:pt x="1087024" y="7009"/>
                  <a:pt x="725448" y="-10921"/>
                  <a:pt x="504319" y="9997"/>
                </a:cubicBezTo>
                <a:cubicBezTo>
                  <a:pt x="283190" y="30915"/>
                  <a:pt x="151707" y="60797"/>
                  <a:pt x="74013" y="135503"/>
                </a:cubicBezTo>
                <a:cubicBezTo>
                  <a:pt x="-3681" y="210209"/>
                  <a:pt x="-27587" y="377550"/>
                  <a:pt x="38154" y="458232"/>
                </a:cubicBezTo>
                <a:cubicBezTo>
                  <a:pt x="103895" y="538914"/>
                  <a:pt x="157683" y="589715"/>
                  <a:pt x="486389" y="619597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971974" y="2966286"/>
            <a:ext cx="763809" cy="691314"/>
          </a:xfrm>
          <a:custGeom>
            <a:avLst/>
            <a:gdLst>
              <a:gd name="connsiteX0" fmla="*/ 486389 w 2626594"/>
              <a:gd name="connsiteY0" fmla="*/ 619597 h 644993"/>
              <a:gd name="connsiteX1" fmla="*/ 2010389 w 2626594"/>
              <a:gd name="connsiteY1" fmla="*/ 637526 h 644993"/>
              <a:gd name="connsiteX2" fmla="*/ 2512413 w 2626594"/>
              <a:gd name="connsiteY2" fmla="*/ 547879 h 644993"/>
              <a:gd name="connsiteX3" fmla="*/ 2619989 w 2626594"/>
              <a:gd name="connsiteY3" fmla="*/ 189291 h 644993"/>
              <a:gd name="connsiteX4" fmla="*/ 2386907 w 2626594"/>
              <a:gd name="connsiteY4" fmla="*/ 27926 h 644993"/>
              <a:gd name="connsiteX5" fmla="*/ 1400789 w 2626594"/>
              <a:gd name="connsiteY5" fmla="*/ 9997 h 644993"/>
              <a:gd name="connsiteX6" fmla="*/ 504319 w 2626594"/>
              <a:gd name="connsiteY6" fmla="*/ 9997 h 644993"/>
              <a:gd name="connsiteX7" fmla="*/ 74013 w 2626594"/>
              <a:gd name="connsiteY7" fmla="*/ 135503 h 644993"/>
              <a:gd name="connsiteX8" fmla="*/ 38154 w 2626594"/>
              <a:gd name="connsiteY8" fmla="*/ 458232 h 644993"/>
              <a:gd name="connsiteX9" fmla="*/ 486389 w 2626594"/>
              <a:gd name="connsiteY9" fmla="*/ 619597 h 64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26594" h="644993">
                <a:moveTo>
                  <a:pt x="486389" y="619597"/>
                </a:moveTo>
                <a:cubicBezTo>
                  <a:pt x="815095" y="649479"/>
                  <a:pt x="1672718" y="649479"/>
                  <a:pt x="2010389" y="637526"/>
                </a:cubicBezTo>
                <a:cubicBezTo>
                  <a:pt x="2348060" y="625573"/>
                  <a:pt x="2410813" y="622585"/>
                  <a:pt x="2512413" y="547879"/>
                </a:cubicBezTo>
                <a:cubicBezTo>
                  <a:pt x="2614013" y="473173"/>
                  <a:pt x="2640907" y="275950"/>
                  <a:pt x="2619989" y="189291"/>
                </a:cubicBezTo>
                <a:cubicBezTo>
                  <a:pt x="2599071" y="102632"/>
                  <a:pt x="2590107" y="57808"/>
                  <a:pt x="2386907" y="27926"/>
                </a:cubicBezTo>
                <a:cubicBezTo>
                  <a:pt x="2183707" y="-1956"/>
                  <a:pt x="1400789" y="9997"/>
                  <a:pt x="1400789" y="9997"/>
                </a:cubicBezTo>
                <a:cubicBezTo>
                  <a:pt x="1087024" y="7009"/>
                  <a:pt x="725448" y="-10921"/>
                  <a:pt x="504319" y="9997"/>
                </a:cubicBezTo>
                <a:cubicBezTo>
                  <a:pt x="283190" y="30915"/>
                  <a:pt x="151707" y="60797"/>
                  <a:pt x="74013" y="135503"/>
                </a:cubicBezTo>
                <a:cubicBezTo>
                  <a:pt x="-3681" y="210209"/>
                  <a:pt x="-27587" y="377550"/>
                  <a:pt x="38154" y="458232"/>
                </a:cubicBezTo>
                <a:cubicBezTo>
                  <a:pt x="103895" y="538914"/>
                  <a:pt x="157683" y="589715"/>
                  <a:pt x="486389" y="619597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58338" y="2933035"/>
            <a:ext cx="6834798" cy="766647"/>
          </a:xfrm>
          <a:prstGeom prst="rect">
            <a:avLst/>
          </a:prstGeom>
          <a:noFill/>
          <a:ln w="7620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25187" y="1275748"/>
                <a:ext cx="9541625" cy="548868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>
                    <a:ea typeface="Courier New" charset="0"/>
                    <a:cs typeface="Courier New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𝑚</m:t>
                        </m:r>
                      </m:sup>
                    </m:sSup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87" y="1275748"/>
                <a:ext cx="9541625" cy="548868"/>
              </a:xfrm>
              <a:prstGeom prst="rect">
                <a:avLst/>
              </a:prstGeom>
              <a:blipFill rotWithShape="0">
                <a:blip r:embed="rId3"/>
                <a:stretch>
                  <a:fillRect l="-1277" t="-5556" b="-31111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Multi-Step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Targets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25187" y="2410691"/>
                <a:ext cx="9541626" cy="3906982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altLang="zh-CN" dirty="0"/>
                  <a:t>-step 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Q-learning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dirty="0" smtClean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>
                    <a:solidFill>
                      <a:srgbClr val="C00000"/>
                    </a:solidFill>
                  </a:rPr>
                  <a:t>One</a:t>
                </a:r>
                <a:r>
                  <a:rPr lang="en-US" altLang="zh-CN" dirty="0" smtClean="0"/>
                  <a:t>-step </a:t>
                </a: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Q-learning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5187" y="2410691"/>
                <a:ext cx="9541626" cy="3906982"/>
              </a:xfrm>
              <a:blipFill rotWithShape="0">
                <a:blip r:embed="rId4"/>
                <a:stretch>
                  <a:fillRect l="-1149"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4477499" y="5519647"/>
            <a:ext cx="714894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27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02278" y="1549251"/>
                <a:ext cx="8987444" cy="429975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Sarsa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training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action-value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2278" y="1549251"/>
                <a:ext cx="8987444" cy="4299756"/>
              </a:xfrm>
              <a:blipFill rotWithShape="0">
                <a:blip r:embed="rId3"/>
                <a:stretch>
                  <a:fillRect l="-1221" t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err="1" smtClean="0">
                <a:solidFill>
                  <a:srgbClr val="C00000"/>
                </a:solidFill>
                <a:latin typeface="Lucida Bright" panose="02040602050505020304" pitchFamily="18" charset="0"/>
              </a:rPr>
              <a:t>Sarsa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versus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Q-Learning</a:t>
            </a:r>
            <a:endParaRPr lang="en-US" sz="36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882757" y="2033752"/>
            <a:ext cx="1466193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09393" y="2758966"/>
            <a:ext cx="488731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86550" y="2774732"/>
            <a:ext cx="2322788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98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One-Step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versus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Multi-Step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25187" y="1379913"/>
                <a:ext cx="9541626" cy="2809702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>
                    <a:solidFill>
                      <a:srgbClr val="C00000"/>
                    </a:solidFill>
                  </a:rPr>
                  <a:t>One</a:t>
                </a:r>
                <a:r>
                  <a:rPr lang="en-US" altLang="zh-CN" dirty="0" smtClean="0"/>
                  <a:t>-step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target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uses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only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one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/>
                  <a:t>reward: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altLang="zh-CN" dirty="0"/>
                  <a:t>-step 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target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uses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rewards:</a:t>
                </a:r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+2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r>
                      <a:rPr lang="en-US" altLang="zh-CN" b="0" i="1" smtClean="0">
                        <a:latin typeface="Cambria Math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If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suitably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tuned,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smtClean="0"/>
                  <a:t>step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target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works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better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than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one</a:t>
                </a:r>
                <a:r>
                  <a:rPr lang="en-US" altLang="zh-CN" dirty="0" smtClean="0"/>
                  <a:t>-step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target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[1]</a:t>
                </a:r>
                <a:r>
                  <a:rPr lang="en-US" altLang="zh-CN" dirty="0" smtClean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5187" y="1379913"/>
                <a:ext cx="9541626" cy="2809702"/>
              </a:xfrm>
              <a:blipFill rotWithShape="0">
                <a:blip r:embed="rId3"/>
                <a:stretch>
                  <a:fillRect l="-1149" t="-3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325187" y="5041931"/>
            <a:ext cx="9541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Reference: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/>
              <a:t>Hossel</a:t>
            </a:r>
            <a:r>
              <a:rPr lang="zh-CN" altLang="en-US" dirty="0" smtClean="0"/>
              <a:t> </a:t>
            </a:r>
            <a:r>
              <a:rPr lang="en-US" altLang="zh-CN" dirty="0" smtClean="0"/>
              <a:t>et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al.</a:t>
            </a:r>
            <a:r>
              <a:rPr lang="zh-CN" altLang="en-US" dirty="0" smtClean="0"/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Rainbow: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combining improvements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in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deep reinforcement learning.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AAAI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2018.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498082" y="1895301"/>
            <a:ext cx="714894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749938" y="2610196"/>
            <a:ext cx="3557845" cy="2771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751383" y="2513944"/>
            <a:ext cx="654806" cy="2772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4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Thank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you!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3911143" y="6457890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http://wangshusen.github.io/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0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02278" y="1549251"/>
                <a:ext cx="8987444" cy="429975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Sarsa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training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action-value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altLang="zh-CN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b="1" dirty="0">
                    <a:solidFill>
                      <a:srgbClr val="C00000"/>
                    </a:solidFill>
                  </a:rPr>
                  <a:t>Q-learning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training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optimal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action-value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2278" y="1549251"/>
                <a:ext cx="8987444" cy="4299756"/>
              </a:xfrm>
              <a:blipFill rotWithShape="0">
                <a:blip r:embed="rId3"/>
                <a:stretch>
                  <a:fillRect l="-1221" t="-2270" r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err="1">
                <a:solidFill>
                  <a:srgbClr val="C00000"/>
                </a:solidFill>
                <a:latin typeface="Lucida Bright" panose="02040602050505020304" pitchFamily="18" charset="0"/>
              </a:rPr>
              <a:t>Sarsa</a:t>
            </a:r>
            <a:r>
              <a:rPr lang="zh-CN" altLang="en-US" sz="3600" b="1" dirty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versus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Lucida Bright" panose="02040602050505020304" pitchFamily="18" charset="0"/>
              </a:rPr>
              <a:t>Q-Learning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813033" y="4493172"/>
            <a:ext cx="1466193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882757" y="2033752"/>
            <a:ext cx="1466193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42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02278" y="1549251"/>
                <a:ext cx="8987444" cy="429975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Sarsa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training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action-value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altLang="zh-CN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b="1" dirty="0">
                    <a:solidFill>
                      <a:srgbClr val="C00000"/>
                    </a:solidFill>
                  </a:rPr>
                  <a:t>Q-learning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training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optimal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action-value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2278" y="1549251"/>
                <a:ext cx="8987444" cy="4299756"/>
              </a:xfrm>
              <a:blipFill rotWithShape="0">
                <a:blip r:embed="rId3"/>
                <a:stretch>
                  <a:fillRect l="-1221" t="-2270" r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err="1">
                <a:solidFill>
                  <a:srgbClr val="C00000"/>
                </a:solidFill>
                <a:latin typeface="Lucida Bright" panose="02040602050505020304" pitchFamily="18" charset="0"/>
              </a:rPr>
              <a:t>Sarsa</a:t>
            </a:r>
            <a:r>
              <a:rPr lang="zh-CN" altLang="en-US" sz="3600" b="1" dirty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versus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Lucida Bright" panose="02040602050505020304" pitchFamily="18" charset="0"/>
              </a:rPr>
              <a:t>Q-Learning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209393" y="5202621"/>
            <a:ext cx="488731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33848" y="5312983"/>
            <a:ext cx="2322788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4168143" y="2207700"/>
            <a:ext cx="521153" cy="605553"/>
          </a:xfrm>
          <a:custGeom>
            <a:avLst/>
            <a:gdLst>
              <a:gd name="connsiteX0" fmla="*/ 216177 w 629105"/>
              <a:gd name="connsiteY0" fmla="*/ 576751 h 605553"/>
              <a:gd name="connsiteX1" fmla="*/ 504935 w 629105"/>
              <a:gd name="connsiteY1" fmla="*/ 590502 h 605553"/>
              <a:gd name="connsiteX2" fmla="*/ 628688 w 629105"/>
              <a:gd name="connsiteY2" fmla="*/ 391121 h 605553"/>
              <a:gd name="connsiteX3" fmla="*/ 532436 w 629105"/>
              <a:gd name="connsiteY3" fmla="*/ 74863 h 605553"/>
              <a:gd name="connsiteX4" fmla="*/ 223052 w 629105"/>
              <a:gd name="connsiteY4" fmla="*/ 6111 h 605553"/>
              <a:gd name="connsiteX5" fmla="*/ 44297 w 629105"/>
              <a:gd name="connsiteY5" fmla="*/ 184866 h 605553"/>
              <a:gd name="connsiteX6" fmla="*/ 9921 w 629105"/>
              <a:gd name="connsiteY6" fmla="*/ 459873 h 605553"/>
              <a:gd name="connsiteX7" fmla="*/ 216177 w 629105"/>
              <a:gd name="connsiteY7" fmla="*/ 576751 h 60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9105" h="605553">
                <a:moveTo>
                  <a:pt x="216177" y="576751"/>
                </a:moveTo>
                <a:cubicBezTo>
                  <a:pt x="298679" y="598523"/>
                  <a:pt x="436183" y="621440"/>
                  <a:pt x="504935" y="590502"/>
                </a:cubicBezTo>
                <a:cubicBezTo>
                  <a:pt x="573687" y="559564"/>
                  <a:pt x="624105" y="477061"/>
                  <a:pt x="628688" y="391121"/>
                </a:cubicBezTo>
                <a:cubicBezTo>
                  <a:pt x="633271" y="305181"/>
                  <a:pt x="600042" y="139031"/>
                  <a:pt x="532436" y="74863"/>
                </a:cubicBezTo>
                <a:cubicBezTo>
                  <a:pt x="464830" y="10695"/>
                  <a:pt x="304409" y="-12223"/>
                  <a:pt x="223052" y="6111"/>
                </a:cubicBezTo>
                <a:cubicBezTo>
                  <a:pt x="141695" y="24445"/>
                  <a:pt x="79819" y="109239"/>
                  <a:pt x="44297" y="184866"/>
                </a:cubicBezTo>
                <a:cubicBezTo>
                  <a:pt x="8775" y="260493"/>
                  <a:pt x="-14142" y="393413"/>
                  <a:pt x="9921" y="459873"/>
                </a:cubicBezTo>
                <a:cubicBezTo>
                  <a:pt x="33984" y="526333"/>
                  <a:pt x="133675" y="554979"/>
                  <a:pt x="216177" y="576751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188407" y="4655127"/>
            <a:ext cx="497842" cy="572742"/>
          </a:xfrm>
          <a:custGeom>
            <a:avLst/>
            <a:gdLst>
              <a:gd name="connsiteX0" fmla="*/ 4209 w 405460"/>
              <a:gd name="connsiteY0" fmla="*/ 233292 h 502901"/>
              <a:gd name="connsiteX1" fmla="*/ 38585 w 405460"/>
              <a:gd name="connsiteY1" fmla="*/ 439547 h 502901"/>
              <a:gd name="connsiteX2" fmla="*/ 244840 w 405460"/>
              <a:gd name="connsiteY2" fmla="*/ 501424 h 502901"/>
              <a:gd name="connsiteX3" fmla="*/ 368594 w 405460"/>
              <a:gd name="connsiteY3" fmla="*/ 391421 h 502901"/>
              <a:gd name="connsiteX4" fmla="*/ 402970 w 405460"/>
              <a:gd name="connsiteY4" fmla="*/ 205791 h 502901"/>
              <a:gd name="connsiteX5" fmla="*/ 313592 w 405460"/>
              <a:gd name="connsiteY5" fmla="*/ 40786 h 502901"/>
              <a:gd name="connsiteX6" fmla="*/ 93586 w 405460"/>
              <a:gd name="connsiteY6" fmla="*/ 13286 h 502901"/>
              <a:gd name="connsiteX7" fmla="*/ 4209 w 405460"/>
              <a:gd name="connsiteY7" fmla="*/ 233292 h 5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460" h="502901">
                <a:moveTo>
                  <a:pt x="4209" y="233292"/>
                </a:moveTo>
                <a:cubicBezTo>
                  <a:pt x="-4958" y="304335"/>
                  <a:pt x="-1520" y="394858"/>
                  <a:pt x="38585" y="439547"/>
                </a:cubicBezTo>
                <a:cubicBezTo>
                  <a:pt x="78690" y="484236"/>
                  <a:pt x="189839" y="509445"/>
                  <a:pt x="244840" y="501424"/>
                </a:cubicBezTo>
                <a:cubicBezTo>
                  <a:pt x="299841" y="493403"/>
                  <a:pt x="342239" y="440693"/>
                  <a:pt x="368594" y="391421"/>
                </a:cubicBezTo>
                <a:cubicBezTo>
                  <a:pt x="394949" y="342149"/>
                  <a:pt x="412137" y="264230"/>
                  <a:pt x="402970" y="205791"/>
                </a:cubicBezTo>
                <a:cubicBezTo>
                  <a:pt x="393803" y="147352"/>
                  <a:pt x="365156" y="72870"/>
                  <a:pt x="313592" y="40786"/>
                </a:cubicBezTo>
                <a:cubicBezTo>
                  <a:pt x="262028" y="8702"/>
                  <a:pt x="146296" y="-16507"/>
                  <a:pt x="93586" y="13286"/>
                </a:cubicBezTo>
                <a:cubicBezTo>
                  <a:pt x="40876" y="43078"/>
                  <a:pt x="13376" y="162249"/>
                  <a:pt x="4209" y="233292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10" grpId="0" animBg="1"/>
      <p:bldP spid="10" grpId="1" animBg="1"/>
      <p:bldP spid="10" grpId="2" animBg="1"/>
      <p:bldP spid="10" grpId="3" animBg="1"/>
      <p:bldP spid="10" grpId="4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2370" y="2651833"/>
                <a:ext cx="10535075" cy="110045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          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zh-CN" altLang="en-US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zh-CN" altLang="en-US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+3</m:t>
                        </m:r>
                      </m:sub>
                    </m:sSub>
                  </m:oMath>
                </a14:m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⋯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zh-CN" altLang="en-US" dirty="0" smtClean="0"/>
                  <a:t>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/>
                  <a:t>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2370" y="2651833"/>
                <a:ext cx="10535075" cy="110045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Using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One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Reward</a:t>
            </a:r>
            <a:endParaRPr lang="en-US" sz="3600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36573" y="2889469"/>
            <a:ext cx="9911732" cy="468582"/>
            <a:chOff x="436573" y="2889469"/>
            <a:chExt cx="9911732" cy="468582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1694459" y="2894158"/>
              <a:ext cx="81579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3000410" y="2905881"/>
              <a:ext cx="81579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4587714" y="2905881"/>
              <a:ext cx="81579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6231290" y="2919949"/>
              <a:ext cx="81579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846729" y="2908226"/>
              <a:ext cx="81579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9532508" y="2889469"/>
              <a:ext cx="81579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3000410" y="3004013"/>
              <a:ext cx="815796" cy="33997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6231290" y="3018081"/>
              <a:ext cx="815796" cy="33997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9532508" y="3004013"/>
              <a:ext cx="815796" cy="33997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36573" y="2910193"/>
              <a:ext cx="81579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228865" y="2378480"/>
            <a:ext cx="3358849" cy="1595006"/>
          </a:xfrm>
          <a:prstGeom prst="rect">
            <a:avLst/>
          </a:prstGeom>
          <a:noFill/>
          <a:ln w="7620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3473971" y="3139857"/>
            <a:ext cx="1142706" cy="632065"/>
          </a:xfrm>
          <a:custGeom>
            <a:avLst/>
            <a:gdLst>
              <a:gd name="connsiteX0" fmla="*/ 210925 w 1142706"/>
              <a:gd name="connsiteY0" fmla="*/ 26424 h 632065"/>
              <a:gd name="connsiteX1" fmla="*/ 6208 w 1142706"/>
              <a:gd name="connsiteY1" fmla="*/ 326674 h 632065"/>
              <a:gd name="connsiteX2" fmla="*/ 388345 w 1142706"/>
              <a:gd name="connsiteY2" fmla="*/ 599630 h 632065"/>
              <a:gd name="connsiteX3" fmla="*/ 825074 w 1142706"/>
              <a:gd name="connsiteY3" fmla="*/ 599630 h 632065"/>
              <a:gd name="connsiteX4" fmla="*/ 1138972 w 1142706"/>
              <a:gd name="connsiteY4" fmla="*/ 353970 h 632065"/>
              <a:gd name="connsiteX5" fmla="*/ 947904 w 1142706"/>
              <a:gd name="connsiteY5" fmla="*/ 53719 h 632065"/>
              <a:gd name="connsiteX6" fmla="*/ 210925 w 1142706"/>
              <a:gd name="connsiteY6" fmla="*/ 26424 h 63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2706" h="632065">
                <a:moveTo>
                  <a:pt x="210925" y="26424"/>
                </a:moveTo>
                <a:cubicBezTo>
                  <a:pt x="53976" y="71917"/>
                  <a:pt x="-23362" y="231140"/>
                  <a:pt x="6208" y="326674"/>
                </a:cubicBezTo>
                <a:cubicBezTo>
                  <a:pt x="35778" y="422208"/>
                  <a:pt x="251868" y="554137"/>
                  <a:pt x="388345" y="599630"/>
                </a:cubicBezTo>
                <a:cubicBezTo>
                  <a:pt x="524822" y="645123"/>
                  <a:pt x="699970" y="640573"/>
                  <a:pt x="825074" y="599630"/>
                </a:cubicBezTo>
                <a:cubicBezTo>
                  <a:pt x="950178" y="558687"/>
                  <a:pt x="1118500" y="444955"/>
                  <a:pt x="1138972" y="353970"/>
                </a:cubicBezTo>
                <a:cubicBezTo>
                  <a:pt x="1159444" y="262985"/>
                  <a:pt x="1095755" y="110585"/>
                  <a:pt x="947904" y="53719"/>
                </a:cubicBezTo>
                <a:cubicBezTo>
                  <a:pt x="800053" y="-3147"/>
                  <a:pt x="367874" y="-19069"/>
                  <a:pt x="210925" y="26424"/>
                </a:cubicBezTo>
                <a:close/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1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35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35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6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2370" y="2651833"/>
                <a:ext cx="10535075" cy="110045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          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zh-CN" altLang="en-US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zh-CN" altLang="en-US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+3</m:t>
                        </m:r>
                      </m:sub>
                    </m:sSub>
                  </m:oMath>
                </a14:m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⋯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zh-CN" altLang="en-US" dirty="0" smtClean="0"/>
                  <a:t>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/>
                  <a:t>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2370" y="2651833"/>
                <a:ext cx="10535075" cy="110045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H="1">
            <a:off x="1694459" y="2894158"/>
            <a:ext cx="815797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000410" y="2905881"/>
            <a:ext cx="815797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587714" y="2905881"/>
            <a:ext cx="815797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231290" y="2919949"/>
            <a:ext cx="815797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846729" y="2908226"/>
            <a:ext cx="815797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9532508" y="2889469"/>
            <a:ext cx="815797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000410" y="3004013"/>
            <a:ext cx="815796" cy="33997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6231290" y="3018081"/>
            <a:ext cx="815796" cy="33997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9532508" y="3004013"/>
            <a:ext cx="815796" cy="33997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Using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One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Reward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36573" y="2910193"/>
            <a:ext cx="815797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22444" y="2378480"/>
            <a:ext cx="4024284" cy="1595006"/>
          </a:xfrm>
          <a:prstGeom prst="rect">
            <a:avLst/>
          </a:prstGeom>
          <a:noFill/>
          <a:ln w="7620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99331" y="3122856"/>
            <a:ext cx="631767" cy="5896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7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2370" y="2651833"/>
                <a:ext cx="10535075" cy="110045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          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zh-CN" altLang="en-US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zh-CN" altLang="en-US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+3</m:t>
                        </m:r>
                      </m:sub>
                    </m:sSub>
                  </m:oMath>
                </a14:m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⋯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zh-CN" altLang="en-US" dirty="0" smtClean="0"/>
                  <a:t>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/>
                  <a:t>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2370" y="2651833"/>
                <a:ext cx="10535075" cy="110045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H="1">
            <a:off x="1694459" y="2894158"/>
            <a:ext cx="815797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000410" y="2905881"/>
            <a:ext cx="815797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587714" y="2905881"/>
            <a:ext cx="815797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231290" y="2919949"/>
            <a:ext cx="815797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846729" y="2908226"/>
            <a:ext cx="815797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9532508" y="2889469"/>
            <a:ext cx="815797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000410" y="3004013"/>
            <a:ext cx="815796" cy="33997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6231290" y="3018081"/>
            <a:ext cx="815796" cy="33997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9532508" y="3004013"/>
            <a:ext cx="815796" cy="33997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Using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One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Reward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36573" y="2910193"/>
            <a:ext cx="815797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97654" y="2378480"/>
            <a:ext cx="4024284" cy="1595006"/>
          </a:xfrm>
          <a:prstGeom prst="rect">
            <a:avLst/>
          </a:prstGeom>
          <a:noFill/>
          <a:ln w="7620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4541" y="3122856"/>
            <a:ext cx="631767" cy="5896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2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2370" y="2651833"/>
                <a:ext cx="10535075" cy="110045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          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zh-CN" altLang="en-US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zh-CN" altLang="en-US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+3</m:t>
                        </m:r>
                      </m:sub>
                    </m:sSub>
                  </m:oMath>
                </a14:m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⋯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zh-CN" altLang="en-US" dirty="0" smtClean="0"/>
                  <a:t>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/>
                  <a:t>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2370" y="2651833"/>
                <a:ext cx="10535075" cy="110045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H="1">
            <a:off x="1694459" y="2894158"/>
            <a:ext cx="815797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000410" y="2905881"/>
            <a:ext cx="815797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587714" y="2905881"/>
            <a:ext cx="815797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231290" y="2919949"/>
            <a:ext cx="815797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846729" y="2908226"/>
            <a:ext cx="815797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9532508" y="2889469"/>
            <a:ext cx="815797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000410" y="3004013"/>
            <a:ext cx="815796" cy="33997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6231290" y="3018081"/>
            <a:ext cx="815796" cy="33997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9532508" y="3004013"/>
            <a:ext cx="815796" cy="33997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Using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Multiple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Rewards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36573" y="2910193"/>
            <a:ext cx="815797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28865" y="2378480"/>
            <a:ext cx="6617864" cy="1595006"/>
          </a:xfrm>
          <a:prstGeom prst="rect">
            <a:avLst/>
          </a:prstGeom>
          <a:noFill/>
          <a:ln w="7620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473971" y="3139857"/>
            <a:ext cx="1142706" cy="632065"/>
          </a:xfrm>
          <a:custGeom>
            <a:avLst/>
            <a:gdLst>
              <a:gd name="connsiteX0" fmla="*/ 210925 w 1142706"/>
              <a:gd name="connsiteY0" fmla="*/ 26424 h 632065"/>
              <a:gd name="connsiteX1" fmla="*/ 6208 w 1142706"/>
              <a:gd name="connsiteY1" fmla="*/ 326674 h 632065"/>
              <a:gd name="connsiteX2" fmla="*/ 388345 w 1142706"/>
              <a:gd name="connsiteY2" fmla="*/ 599630 h 632065"/>
              <a:gd name="connsiteX3" fmla="*/ 825074 w 1142706"/>
              <a:gd name="connsiteY3" fmla="*/ 599630 h 632065"/>
              <a:gd name="connsiteX4" fmla="*/ 1138972 w 1142706"/>
              <a:gd name="connsiteY4" fmla="*/ 353970 h 632065"/>
              <a:gd name="connsiteX5" fmla="*/ 947904 w 1142706"/>
              <a:gd name="connsiteY5" fmla="*/ 53719 h 632065"/>
              <a:gd name="connsiteX6" fmla="*/ 210925 w 1142706"/>
              <a:gd name="connsiteY6" fmla="*/ 26424 h 63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2706" h="632065">
                <a:moveTo>
                  <a:pt x="210925" y="26424"/>
                </a:moveTo>
                <a:cubicBezTo>
                  <a:pt x="53976" y="71917"/>
                  <a:pt x="-23362" y="231140"/>
                  <a:pt x="6208" y="326674"/>
                </a:cubicBezTo>
                <a:cubicBezTo>
                  <a:pt x="35778" y="422208"/>
                  <a:pt x="251868" y="554137"/>
                  <a:pt x="388345" y="599630"/>
                </a:cubicBezTo>
                <a:cubicBezTo>
                  <a:pt x="524822" y="645123"/>
                  <a:pt x="699970" y="640573"/>
                  <a:pt x="825074" y="599630"/>
                </a:cubicBezTo>
                <a:cubicBezTo>
                  <a:pt x="950178" y="558687"/>
                  <a:pt x="1118500" y="444955"/>
                  <a:pt x="1138972" y="353970"/>
                </a:cubicBezTo>
                <a:cubicBezTo>
                  <a:pt x="1159444" y="262985"/>
                  <a:pt x="1095755" y="110585"/>
                  <a:pt x="947904" y="53719"/>
                </a:cubicBezTo>
                <a:cubicBezTo>
                  <a:pt x="800053" y="-3147"/>
                  <a:pt x="367874" y="-19069"/>
                  <a:pt x="210925" y="26424"/>
                </a:cubicBezTo>
                <a:close/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875555" y="3163154"/>
            <a:ext cx="1142706" cy="632065"/>
          </a:xfrm>
          <a:custGeom>
            <a:avLst/>
            <a:gdLst>
              <a:gd name="connsiteX0" fmla="*/ 210925 w 1142706"/>
              <a:gd name="connsiteY0" fmla="*/ 26424 h 632065"/>
              <a:gd name="connsiteX1" fmla="*/ 6208 w 1142706"/>
              <a:gd name="connsiteY1" fmla="*/ 326674 h 632065"/>
              <a:gd name="connsiteX2" fmla="*/ 388345 w 1142706"/>
              <a:gd name="connsiteY2" fmla="*/ 599630 h 632065"/>
              <a:gd name="connsiteX3" fmla="*/ 825074 w 1142706"/>
              <a:gd name="connsiteY3" fmla="*/ 599630 h 632065"/>
              <a:gd name="connsiteX4" fmla="*/ 1138972 w 1142706"/>
              <a:gd name="connsiteY4" fmla="*/ 353970 h 632065"/>
              <a:gd name="connsiteX5" fmla="*/ 947904 w 1142706"/>
              <a:gd name="connsiteY5" fmla="*/ 53719 h 632065"/>
              <a:gd name="connsiteX6" fmla="*/ 210925 w 1142706"/>
              <a:gd name="connsiteY6" fmla="*/ 26424 h 63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2706" h="632065">
                <a:moveTo>
                  <a:pt x="210925" y="26424"/>
                </a:moveTo>
                <a:cubicBezTo>
                  <a:pt x="53976" y="71917"/>
                  <a:pt x="-23362" y="231140"/>
                  <a:pt x="6208" y="326674"/>
                </a:cubicBezTo>
                <a:cubicBezTo>
                  <a:pt x="35778" y="422208"/>
                  <a:pt x="251868" y="554137"/>
                  <a:pt x="388345" y="599630"/>
                </a:cubicBezTo>
                <a:cubicBezTo>
                  <a:pt x="524822" y="645123"/>
                  <a:pt x="699970" y="640573"/>
                  <a:pt x="825074" y="599630"/>
                </a:cubicBezTo>
                <a:cubicBezTo>
                  <a:pt x="950178" y="558687"/>
                  <a:pt x="1118500" y="444955"/>
                  <a:pt x="1138972" y="353970"/>
                </a:cubicBezTo>
                <a:cubicBezTo>
                  <a:pt x="1159444" y="262985"/>
                  <a:pt x="1095755" y="110585"/>
                  <a:pt x="947904" y="53719"/>
                </a:cubicBezTo>
                <a:cubicBezTo>
                  <a:pt x="800053" y="-3147"/>
                  <a:pt x="367874" y="-19069"/>
                  <a:pt x="210925" y="26424"/>
                </a:cubicBezTo>
                <a:close/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4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35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35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6" animBg="1"/>
      <p:bldP spid="15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2370" y="2651833"/>
                <a:ext cx="10535075" cy="110045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          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zh-CN" altLang="en-US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zh-CN" altLang="en-US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+3</m:t>
                        </m:r>
                      </m:sub>
                    </m:sSub>
                  </m:oMath>
                </a14:m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⋯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zh-CN" altLang="en-US" dirty="0" smtClean="0"/>
                  <a:t>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/>
                  <a:t>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2370" y="2651833"/>
                <a:ext cx="10535075" cy="110045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H="1">
            <a:off x="1694459" y="2894158"/>
            <a:ext cx="815797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000410" y="2905881"/>
            <a:ext cx="815797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587714" y="2905881"/>
            <a:ext cx="815797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231290" y="2919949"/>
            <a:ext cx="815797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846729" y="2908226"/>
            <a:ext cx="815797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9532508" y="2889469"/>
            <a:ext cx="815797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000410" y="3004013"/>
            <a:ext cx="815796" cy="33997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6231290" y="3018081"/>
            <a:ext cx="815796" cy="33997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9532508" y="3004013"/>
            <a:ext cx="815796" cy="33997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Using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Multiple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Rewards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36573" y="2910193"/>
            <a:ext cx="815797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05805" y="2378480"/>
            <a:ext cx="7366500" cy="1595006"/>
          </a:xfrm>
          <a:prstGeom prst="rect">
            <a:avLst/>
          </a:prstGeom>
          <a:noFill/>
          <a:ln w="7620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99331" y="3122856"/>
            <a:ext cx="631767" cy="5896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3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54113</TotalTime>
  <Words>651</Words>
  <Application>Microsoft Macintosh PowerPoint</Application>
  <PresentationFormat>Widescreen</PresentationFormat>
  <Paragraphs>533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Calibri</vt:lpstr>
      <vt:lpstr>Calibri Light</vt:lpstr>
      <vt:lpstr>Cambria Math</vt:lpstr>
      <vt:lpstr>Courier New</vt:lpstr>
      <vt:lpstr>DengXian</vt:lpstr>
      <vt:lpstr>DengXian Light</vt:lpstr>
      <vt:lpstr>Lucida Bright</vt:lpstr>
      <vt:lpstr>Arial</vt:lpstr>
      <vt:lpstr>Office Theme</vt:lpstr>
      <vt:lpstr>Multi-Step TD Target</vt:lpstr>
      <vt:lpstr>Sarsa versus Q-Learning</vt:lpstr>
      <vt:lpstr>Sarsa versus Q-Learning</vt:lpstr>
      <vt:lpstr>Sarsa versus Q-Learning</vt:lpstr>
      <vt:lpstr>Using One Reward</vt:lpstr>
      <vt:lpstr>Using One Reward</vt:lpstr>
      <vt:lpstr>Using One Reward</vt:lpstr>
      <vt:lpstr>Using Multiple Rewards</vt:lpstr>
      <vt:lpstr>Using Multiple Rewards</vt:lpstr>
      <vt:lpstr>Multi-Step Return</vt:lpstr>
      <vt:lpstr>Multi-Step Return</vt:lpstr>
      <vt:lpstr>Multi-Step Return</vt:lpstr>
      <vt:lpstr>Multi-Step Return</vt:lpstr>
      <vt:lpstr>Multi-Step Return</vt:lpstr>
      <vt:lpstr>Multi-Step Return</vt:lpstr>
      <vt:lpstr>Multi-Step TD Targets</vt:lpstr>
      <vt:lpstr>Multi-Step TD Targets</vt:lpstr>
      <vt:lpstr>Multi-Step TD Targets</vt:lpstr>
      <vt:lpstr>Multi-Step TD Targets</vt:lpstr>
      <vt:lpstr>One-Step versus Multi-Step</vt:lpstr>
      <vt:lpstr>Thank you!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shusen wang</dc:creator>
  <cp:lastModifiedBy>Microsoft Office User</cp:lastModifiedBy>
  <cp:revision>1208</cp:revision>
  <dcterms:created xsi:type="dcterms:W3CDTF">2017-08-22T04:44:10Z</dcterms:created>
  <dcterms:modified xsi:type="dcterms:W3CDTF">2020-08-05T13:55:23Z</dcterms:modified>
</cp:coreProperties>
</file>