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908" r:id="rId3"/>
    <p:sldId id="909" r:id="rId4"/>
    <p:sldId id="910" r:id="rId5"/>
    <p:sldId id="911" r:id="rId6"/>
    <p:sldId id="865" r:id="rId7"/>
    <p:sldId id="907" r:id="rId8"/>
    <p:sldId id="912" r:id="rId9"/>
    <p:sldId id="913" r:id="rId10"/>
    <p:sldId id="889" r:id="rId11"/>
    <p:sldId id="861" r:id="rId12"/>
    <p:sldId id="914" r:id="rId13"/>
    <p:sldId id="924" r:id="rId14"/>
    <p:sldId id="930" r:id="rId15"/>
    <p:sldId id="904" r:id="rId16"/>
    <p:sldId id="925" r:id="rId17"/>
    <p:sldId id="919" r:id="rId18"/>
    <p:sldId id="922" r:id="rId19"/>
    <p:sldId id="920" r:id="rId20"/>
    <p:sldId id="923" r:id="rId21"/>
    <p:sldId id="858" r:id="rId22"/>
    <p:sldId id="866" r:id="rId23"/>
    <p:sldId id="867" r:id="rId24"/>
    <p:sldId id="868" r:id="rId25"/>
    <p:sldId id="869" r:id="rId26"/>
    <p:sldId id="871" r:id="rId27"/>
    <p:sldId id="832" r:id="rId28"/>
    <p:sldId id="883" r:id="rId29"/>
    <p:sldId id="893" r:id="rId30"/>
    <p:sldId id="884" r:id="rId31"/>
    <p:sldId id="885" r:id="rId32"/>
    <p:sldId id="894" r:id="rId33"/>
    <p:sldId id="895" r:id="rId34"/>
    <p:sldId id="901" r:id="rId35"/>
    <p:sldId id="902" r:id="rId36"/>
    <p:sldId id="882" r:id="rId37"/>
    <p:sldId id="805" r:id="rId38"/>
    <p:sldId id="903" r:id="rId39"/>
    <p:sldId id="890" r:id="rId40"/>
    <p:sldId id="891" r:id="rId41"/>
    <p:sldId id="896" r:id="rId42"/>
    <p:sldId id="897" r:id="rId43"/>
    <p:sldId id="898" r:id="rId44"/>
    <p:sldId id="899" r:id="rId45"/>
    <p:sldId id="900" r:id="rId46"/>
    <p:sldId id="93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4C0"/>
    <a:srgbClr val="FF858B"/>
    <a:srgbClr val="0B24FB"/>
    <a:srgbClr val="BD1BBD"/>
    <a:srgbClr val="A4178F"/>
    <a:srgbClr val="EFBEF0"/>
    <a:srgbClr val="F80545"/>
    <a:srgbClr val="F6DCDD"/>
    <a:srgbClr val="F7F7F7"/>
    <a:srgbClr val="020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/>
    <p:restoredTop sz="63791"/>
  </p:normalViewPr>
  <p:slideViewPr>
    <p:cSldViewPr snapToGrid="0" snapToObjects="1">
      <p:cViewPr varScale="1">
        <p:scale>
          <a:sx n="72" d="100"/>
          <a:sy n="72" d="100"/>
        </p:scale>
        <p:origin x="2696" y="200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这节课我们接着学习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DQN</a:t>
            </a:r>
            <a:r>
              <a:rPr lang="zh-CN" altLang="en-US" sz="1600" baseline="0" dirty="0"/>
              <a:t> 的高级技巧。</a:t>
            </a:r>
            <a:endParaRPr lang="en-US" altLang="zh-CN" sz="1600" baseline="0" dirty="0"/>
          </a:p>
          <a:p>
            <a:r>
              <a:rPr lang="zh-CN" altLang="en-US" sz="1600" baseline="0" dirty="0"/>
              <a:t>我首先讲 </a:t>
            </a:r>
            <a:r>
              <a:rPr lang="en-US" altLang="zh-CN" sz="1600" baseline="0" dirty="0"/>
              <a:t>DQN</a:t>
            </a:r>
            <a:r>
              <a:rPr lang="zh-CN" altLang="en-US" sz="1600" baseline="0" dirty="0"/>
              <a:t> 的高估问题，然后介绍两种方法</a:t>
            </a:r>
            <a:r>
              <a:rPr lang="zh-CN" altLang="en-US" sz="1600" dirty="0"/>
              <a:t>： </a:t>
            </a:r>
            <a:r>
              <a:rPr lang="en-US" altLang="zh-CN" sz="1600" dirty="0"/>
              <a:t>Target</a:t>
            </a:r>
            <a:r>
              <a:rPr lang="zh-CN" altLang="en-US" sz="1600" dirty="0"/>
              <a:t> </a:t>
            </a:r>
            <a:r>
              <a:rPr lang="en-US" altLang="zh-CN" sz="1600" dirty="0"/>
              <a:t>Network</a:t>
            </a:r>
            <a:r>
              <a:rPr lang="zh-CN" altLang="en-US" sz="1600" dirty="0"/>
              <a:t> 和 </a:t>
            </a:r>
            <a:r>
              <a:rPr lang="en-US" altLang="zh-CN" sz="1600" dirty="0"/>
              <a:t>Double</a:t>
            </a:r>
            <a:r>
              <a:rPr lang="zh-CN" altLang="en-US" sz="1600" dirty="0"/>
              <a:t> </a:t>
            </a:r>
            <a:r>
              <a:rPr lang="en-US" altLang="zh-CN" sz="1600" dirty="0"/>
              <a:t>DQN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在时刻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的估计记做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我们刚刚得出结论，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是对真实价值的高估。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部分依赖于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是高估，所以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也是高估。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算法鼓励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的预测接近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i="0" baseline="0" dirty="0">
                    <a:solidFill>
                      <a:schemeClr val="tx1"/>
                    </a:solidFill>
                    <a:latin typeface="+mn-lt"/>
                  </a:rPr>
                  <a:t>既然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 是高估，那么更新之后的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也会高估。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概括一下，求最大化使得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大于真实价值，因此导致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在时刻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的估计记做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我们刚刚得出结论，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是对真实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值的高估。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部分依赖于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是高估，所以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也是高估。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算法鼓励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的预测接近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是高估，所以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算法导致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也会高估。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造成高估的另一个原因是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，自举。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用到了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时刻的估计值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我们拿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来更新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时刻的估计。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这就是用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来更新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自己，所以叫做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会导致高估变得更严重。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假设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现在已经高估了动作价值。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的时候用到了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自己。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注意，这个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的输出已经大于真实价值了。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刚才说了，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算法是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，自举。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用到了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时刻的估计值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我们拿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来更新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时刻的估计。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这就是用自己来更新自己。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会让高估变得更严重。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假设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现在已经高估了动作价值。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的时候用到了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自己。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注意，这个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的输出已经大于真实动作价值了。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然后要对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求最大化。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之前分析了，最大化也会导致高估。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本身已经高估了，现在最大化又进一步推高估计值。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然后我们拿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，再更新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这样高估又被传播回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，让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的高估变得更严重。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然后要对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函数 求最大化。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之前分析了，最大化也会导致高估。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已经高估了，现在最大化又进一步让高估严重。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当我们拿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，然后更新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的时候，高估又被传播到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的高估更严重。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总结一下。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的估计来更新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自己。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这就形成了一个正反馈。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一旦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出现高估，那么高估会被不断反馈到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自己，让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的高估越来越严重。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来总结一下为什么会发生高估。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============================</a:t>
            </a: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我们之所以用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，是为了让它估计最优动作价值。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============================</a:t>
            </a: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计算 </a:t>
            </a: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的时候 要做最大化。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最大化会导致高估。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于是算出的 </a:t>
            </a: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是对动作价值的高估。</a:t>
            </a: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算法做 </a:t>
            </a:r>
            <a:r>
              <a:rPr lang="en-US" altLang="zh-CN" sz="1600" dirty="0">
                <a:solidFill>
                  <a:schemeClr val="tx1"/>
                </a:solidFill>
              </a:rPr>
              <a:t>Bootstrapping</a:t>
            </a:r>
            <a:r>
              <a:rPr lang="zh-CN" altLang="en-US" sz="1600" dirty="0">
                <a:solidFill>
                  <a:schemeClr val="tx1"/>
                </a:solidFill>
              </a:rPr>
              <a:t>，用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算出的 </a:t>
            </a: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会传播回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自己。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这就导致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出现高估。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6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现在 </a:t>
            </a:r>
            <a:r>
              <a:rPr lang="en-US" altLang="zh-CN" sz="1600" dirty="0"/>
              <a:t>DQN</a:t>
            </a:r>
            <a:r>
              <a:rPr lang="zh-CN" altLang="en-US" sz="1600" dirty="0"/>
              <a:t> 本身已经高估了。</a:t>
            </a:r>
            <a:endParaRPr lang="en-US" altLang="zh-CN" sz="1600" dirty="0"/>
          </a:p>
          <a:p>
            <a:r>
              <a:rPr lang="zh-CN" altLang="en-US" sz="1600" dirty="0"/>
              <a:t>算 </a:t>
            </a:r>
            <a:r>
              <a:rPr lang="en-US" altLang="zh-CN" sz="1600" dirty="0"/>
              <a:t>TD</a:t>
            </a:r>
            <a:r>
              <a:rPr lang="zh-CN" altLang="en-US" sz="1600" dirty="0"/>
              <a:t> </a:t>
            </a:r>
            <a:r>
              <a:rPr lang="en-US" altLang="zh-CN" sz="1600" dirty="0"/>
              <a:t>target</a:t>
            </a:r>
            <a:r>
              <a:rPr lang="zh-CN" altLang="en-US" sz="1600" baseline="0" dirty="0"/>
              <a:t> 的时候仍然要做最大化。</a:t>
            </a:r>
            <a:endParaRPr lang="en-US" altLang="zh-CN" sz="1600" baseline="0" dirty="0"/>
          </a:p>
          <a:p>
            <a:r>
              <a:rPr lang="zh-CN" altLang="en-US" sz="1600" baseline="0" dirty="0"/>
              <a:t>这样就进一步导致更大的高估。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============================</a:t>
            </a: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于是算出的 </a:t>
            </a: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是比原先更严重的高估。</a:t>
            </a: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再做 </a:t>
            </a:r>
            <a:r>
              <a:rPr lang="en-US" altLang="zh-CN" sz="1600" dirty="0">
                <a:solidFill>
                  <a:schemeClr val="tx1"/>
                </a:solidFill>
              </a:rPr>
              <a:t>Bootstrapping</a:t>
            </a:r>
            <a:r>
              <a:rPr lang="zh-CN" altLang="en-US" sz="1600" dirty="0">
                <a:solidFill>
                  <a:schemeClr val="tx1"/>
                </a:solidFill>
              </a:rPr>
              <a:t>，把高估更严重的 </a:t>
            </a: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传播回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于是导致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的高估也更严重。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这就形成了一个正反馈。</a:t>
            </a: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一旦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出现高估，那么高估会被不断反馈到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自己，让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的高估越来越严重。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7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用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算法做训练，会导致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高估真实的动作价值。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刚才我们分析了造成高估的原因。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现在我们来讨论一下为什么高估有害。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---------------------------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回顾一下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的基础知识。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我们训练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是为了拿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来控制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的输入是当前状态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ourier New" charset="0"/>
                            <a:cs typeface="Courier New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会输出所有动作的价值。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如果有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个动作，那么输出就是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维的向量。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算法做训练，会导致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高估真实的动作价值。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刚才我们分析了造成高估的原因。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现在我们来讨论一下为什么高估有坏处。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回顾一下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的基础知识。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是为了拿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的输入是当前状态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会输出所有动作的价值。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如果有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个动作，那么输出就是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维的向量。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选择价值最大的动作，记做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，然后执行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这个决策是根据价值的相对大小，而不是绝对大小。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只要一个动作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比其他动作的价值都要大，它就会被选中。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overestimation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本身不是问题，只要高估是均匀的就好。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72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选择价值最大的动作，记做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，然后执行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这个决策是根据价值的相对大小，而不是绝对大小。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只要一个动作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比其他动作的价值都要大，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就会被选中。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所以高估本身不是问题，只要高估是均匀的就好。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算法做训练，会导致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高估真实的动作价值。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刚才我们分析了造成高估的原因。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现在我们来讨论一下为什么高估有坏处。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回顾一下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的基础知识。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是为了拿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的输入是当前状态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  <a:ea typeface="Courier New" charset="0"/>
                    <a:cs typeface="Courier New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会输出所有动作的价值。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如果有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个动作，那么输出就是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维的向量。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选择价值最大的动作，记做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，然后执行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这个决策是根据价值的相对大小，而不是绝对大小。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只要一个动作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比其他动作的价值都要大，它就会被选中。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overestimation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本身不是问题，只要高估是均匀的就好。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5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举个例子。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真实的动作价值分别是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200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100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230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的价值最大，所以会选中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执行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假设高估是均匀的，假设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的估计比真实价值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大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100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那么现在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的价值还是比其他两个动作大，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还是会被选中。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我想说明的是 高估本身不是问题，只要所有价值都被同等高估。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举个例子。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真实的动作价值分别是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200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100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230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3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的价值最大，所以会选中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3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执行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3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假设高估是均匀的，所有的价值都增长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100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那么现在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3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的价值还是比其他两个动作大，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3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还是会被选中。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我想说明的是 高估本身不是问题，只要所有动作价值都被同等高估。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61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麻烦的是非均匀的高估。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还是刚才的例子：真实的动作价值分别是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200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100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230.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由于高估是非均匀的，有的价值被高估一点，有的被高估很多。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的输出是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280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300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240.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这样算出的价值非常误导。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基于错误的价值来做决策，选出的动作并不好。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这个例子中，选中的动作是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，它是三个动作中最差的。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虽然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认为它的价值是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300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，但是它的真实价值只有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100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而已。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麻烦的是非均匀的高估。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还是刚才的例子：真实的动作价值分别是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200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100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230.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由于高估是非均匀的，有的动作价值被高估一点，有的被高估很多。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280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300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240.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这样算出的价值非常误导。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基于错误的价值来选择动作，选出的动作并不好。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这个例子中，选出的动作是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，它并不好。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实际上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是三个动作中最差的。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66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实际上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的高估是非均匀的。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有的被高估很多，有的被高估一点。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道理是这样的。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算法每次从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Replay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buffer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里面取出一条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，拿来更新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参数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前面我们分析过，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是对真实动作价值的高估。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算法鼓励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的预测接近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既然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是高估的，那么这次更新就会把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的估值给推高。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实际上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的高估是非均匀的。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有的被高估很多，有的被高估一点。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道理是这样的。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算法每次从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Replay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buffer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里面取出一条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sz="1600" i="0">
                    <a:solidFill>
                      <a:schemeClr val="tx1"/>
                    </a:solidFill>
                    <a:latin typeface="Cambria Math" charset="0"/>
                  </a:rPr>
                  <a:t>𝑡, 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1" i="0">
                    <a:solidFill>
                      <a:schemeClr val="tx1"/>
                    </a:solidFill>
                    <a:latin typeface="Cambria Math" charset="0"/>
                  </a:rPr>
                  <a:t>,</a:t>
                </a:r>
                <a:r>
                  <a:rPr lang="zh-CN" altLang="en-US" sz="1600" b="1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，拿来更新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前面我们分析过，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是对真实动作价值的高估。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算法鼓励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的预测接近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既然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是高估的，那么这次更新就会把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sz="160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sz="1600" i="0">
                    <a:solidFill>
                      <a:schemeClr val="tx1"/>
                    </a:solidFill>
                    <a:latin typeface="Cambria Math" charset="0"/>
                  </a:rPr>
                  <a:t>𝑡, 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的估值给推高。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1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在开始这节课主要内容之前，我先来解释一下“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”。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大家可能经常在强化学习和统计学的文章里见到“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”这个词。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字面的意思是“拔自己的鞋带，把自己举起来”。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所以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翻译成“自举”，自己把自己举起来。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----------------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自举听起来很荒谬。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哪怕你力拔山兮气盖世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，你也没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办法这样把自己给举起来。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也很像是武侠小说中的轻功绝学，自己左脚踩右脚，飞到山顶。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左脚踩右脚飞起来 更是无稽之谈，牛顿表示强烈不满和坚决反对。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----------------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自举乍看起来很荒唐，但是在统计和机器学习是可以做到“自举”的。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在统计和机器学习里面非常常用。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这节课主要讲了强化学习中的基本概念。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就是会做动作的那个东西，</a:t>
                </a:r>
                <a:r>
                  <a:rPr lang="zh-CN" altLang="en-US" dirty="0" smtClean="0"/>
                  <a:t>比如超级玛丽中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Mario</a:t>
                </a:r>
                <a:r>
                  <a:rPr lang="zh-CN" altLang="en-US" dirty="0" smtClean="0"/>
                  <a:t>就是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跟环境交互；超级玛丽中的环境就是游戏程序本身。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做出动作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，环境就会更新状态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，并且给出一个奖励 </a:t>
                </a:r>
                <a:r>
                  <a:rPr lang="en-US" altLang="zh-CN" dirty="0" smtClean="0"/>
                  <a:t>reward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你可以认为状态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就是当前屏幕上显示的画面；游戏玩家会根据这个</a:t>
                </a:r>
                <a:r>
                  <a:rPr lang="zh-CN" altLang="en-US" dirty="0" smtClean="0"/>
                  <a:t>画面做操作。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如果状态、动作、奖励等变量被观测到，就用小写字母表示；如果没观测到，他们就是随机变量，用大写字母表示。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我们还讲了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sz="1200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和状态转移函数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这两个都是条件概率密度函数。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观测到</a:t>
                </a:r>
                <a:r>
                  <a:rPr lang="zh-CN" altLang="en-US" dirty="0" smtClean="0"/>
                  <a:t>状态状态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函数会输出每个动作的概率密度，告诉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该做什么动作。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我们是不知道的；环境通过函数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来随机选下一个状态。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8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chemeClr val="tx1"/>
                </a:solidFill>
              </a:rPr>
              <a:t>状态 </a:t>
            </a:r>
            <a:r>
              <a:rPr lang="en-US" altLang="zh-CN" sz="1600" dirty="0">
                <a:solidFill>
                  <a:schemeClr val="tx1"/>
                </a:solidFill>
              </a:rPr>
              <a:t>s</a:t>
            </a:r>
            <a:r>
              <a:rPr lang="zh-CN" altLang="en-US" sz="1600" dirty="0">
                <a:solidFill>
                  <a:schemeClr val="tx1"/>
                </a:solidFill>
              </a:rPr>
              <a:t> 和 动作 </a:t>
            </a:r>
            <a:r>
              <a:rPr lang="en-US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 的二元组每被用来更新一次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，就会让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倾向于高估 </a:t>
            </a:r>
            <a:r>
              <a:rPr lang="en-US" altLang="zh-CN" sz="1600" dirty="0">
                <a:solidFill>
                  <a:schemeClr val="tx1"/>
                </a:solidFill>
              </a:rPr>
              <a:t>s</a:t>
            </a:r>
            <a:r>
              <a:rPr lang="zh-CN" altLang="en-US" sz="1600" dirty="0">
                <a:solidFill>
                  <a:schemeClr val="tx1"/>
                </a:solidFill>
              </a:rPr>
              <a:t> 和 </a:t>
            </a:r>
            <a:r>
              <a:rPr lang="en-US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 的价值。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>
                <a:solidFill>
                  <a:schemeClr val="tx1"/>
                </a:solidFill>
              </a:rPr>
              <a:t>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>
                <a:solidFill>
                  <a:schemeClr val="tx1"/>
                </a:solidFill>
              </a:rPr>
              <a:t>s</a:t>
            </a:r>
            <a:r>
              <a:rPr lang="zh-CN" altLang="en-US" sz="1600" baseline="0" dirty="0">
                <a:solidFill>
                  <a:schemeClr val="tx1"/>
                </a:solidFill>
              </a:rPr>
              <a:t> 和 </a:t>
            </a:r>
            <a:r>
              <a:rPr lang="en-US" altLang="zh-CN" sz="1600" baseline="0" dirty="0">
                <a:solidFill>
                  <a:schemeClr val="tx1"/>
                </a:solidFill>
              </a:rPr>
              <a:t>a</a:t>
            </a:r>
            <a:r>
              <a:rPr lang="zh-CN" altLang="en-US" sz="1600" baseline="0" dirty="0">
                <a:solidFill>
                  <a:schemeClr val="tx1"/>
                </a:solidFill>
              </a:rPr>
              <a:t> 在 </a:t>
            </a:r>
            <a:r>
              <a:rPr lang="en-US" altLang="zh-CN" sz="1600" baseline="0" dirty="0">
                <a:solidFill>
                  <a:schemeClr val="tx1"/>
                </a:solidFill>
              </a:rPr>
              <a:t>replay</a:t>
            </a:r>
            <a:r>
              <a:rPr lang="zh-CN" altLang="en-US" sz="1600" baseline="0" dirty="0">
                <a:solidFill>
                  <a:schemeClr val="tx1"/>
                </a:solidFill>
              </a:rPr>
              <a:t> </a:t>
            </a:r>
            <a:r>
              <a:rPr lang="en-US" altLang="zh-CN" sz="1600" baseline="0" dirty="0">
                <a:solidFill>
                  <a:schemeClr val="tx1"/>
                </a:solidFill>
              </a:rPr>
              <a:t>buffer</a:t>
            </a:r>
            <a:r>
              <a:rPr lang="zh-CN" altLang="en-US" sz="1600" baseline="0" dirty="0">
                <a:solidFill>
                  <a:schemeClr val="tx1"/>
                </a:solidFill>
              </a:rPr>
              <a:t> 中的频率显然是不均匀的。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s</a:t>
            </a:r>
            <a:r>
              <a:rPr lang="zh-CN" altLang="en-US" sz="1600" dirty="0">
                <a:solidFill>
                  <a:schemeClr val="tx1"/>
                </a:solidFill>
              </a:rPr>
              <a:t> 和</a:t>
            </a:r>
            <a:r>
              <a:rPr lang="zh-CN" altLang="en-US" sz="1600" baseline="0" dirty="0">
                <a:solidFill>
                  <a:schemeClr val="tx1"/>
                </a:solidFill>
              </a:rPr>
              <a:t> </a:t>
            </a:r>
            <a:r>
              <a:rPr lang="en-US" altLang="zh-CN" sz="1600" baseline="0" dirty="0">
                <a:solidFill>
                  <a:schemeClr val="tx1"/>
                </a:solidFill>
              </a:rPr>
              <a:t>a</a:t>
            </a:r>
            <a:r>
              <a:rPr lang="zh-CN" altLang="en-US" sz="1600" baseline="0" dirty="0">
                <a:solidFill>
                  <a:schemeClr val="tx1"/>
                </a:solidFill>
              </a:rPr>
              <a:t> 这个二元组在 </a:t>
            </a:r>
            <a:r>
              <a:rPr lang="en-US" altLang="zh-CN" sz="1600" baseline="0" dirty="0">
                <a:solidFill>
                  <a:schemeClr val="tx1"/>
                </a:solidFill>
              </a:rPr>
              <a:t>replay</a:t>
            </a:r>
            <a:r>
              <a:rPr lang="zh-CN" altLang="en-US" sz="1600" baseline="0" dirty="0">
                <a:solidFill>
                  <a:schemeClr val="tx1"/>
                </a:solidFill>
              </a:rPr>
              <a:t> </a:t>
            </a:r>
            <a:r>
              <a:rPr lang="en-US" altLang="zh-CN" sz="1600" baseline="0" dirty="0">
                <a:solidFill>
                  <a:schemeClr val="tx1"/>
                </a:solidFill>
              </a:rPr>
              <a:t>buffer</a:t>
            </a:r>
            <a:r>
              <a:rPr lang="zh-CN" altLang="en-US" sz="1600" baseline="0" dirty="0">
                <a:solidFill>
                  <a:schemeClr val="tx1"/>
                </a:solidFill>
              </a:rPr>
              <a:t> 里面越频繁出现，就会导致 </a:t>
            </a:r>
            <a:r>
              <a:rPr lang="en-US" altLang="zh-CN" sz="1600" baseline="0" dirty="0">
                <a:solidFill>
                  <a:schemeClr val="tx1"/>
                </a:solidFill>
              </a:rPr>
              <a:t>DQN</a:t>
            </a:r>
            <a:r>
              <a:rPr lang="zh-CN" altLang="en-US" sz="1600" baseline="0" dirty="0">
                <a:solidFill>
                  <a:schemeClr val="tx1"/>
                </a:solidFill>
              </a:rPr>
              <a:t> 对 </a:t>
            </a:r>
            <a:r>
              <a:rPr lang="en-US" altLang="zh-CN" sz="1600" baseline="0" dirty="0">
                <a:solidFill>
                  <a:schemeClr val="tx1"/>
                </a:solidFill>
              </a:rPr>
              <a:t>s</a:t>
            </a:r>
            <a:r>
              <a:rPr lang="zh-CN" altLang="en-US" sz="1600" baseline="0" dirty="0">
                <a:solidFill>
                  <a:schemeClr val="tx1"/>
                </a:solidFill>
              </a:rPr>
              <a:t> 和 </a:t>
            </a:r>
            <a:r>
              <a:rPr lang="en-US" altLang="zh-CN" sz="1600" baseline="0" dirty="0">
                <a:solidFill>
                  <a:schemeClr val="tx1"/>
                </a:solidFill>
              </a:rPr>
              <a:t>a</a:t>
            </a:r>
            <a:r>
              <a:rPr lang="zh-CN" altLang="en-US" sz="1600" baseline="0" dirty="0">
                <a:solidFill>
                  <a:schemeClr val="tx1"/>
                </a:solidFill>
              </a:rPr>
              <a:t> 的高估越严重。</a:t>
            </a:r>
            <a:endParaRPr lang="en-US" altLang="zh-CN" sz="1600" baseline="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-----------------------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结论就是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对价值的高估是非均匀的。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非均匀高估非常有害。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所以我们希望能避免高估。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19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小节一下。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算法训练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会导致对价值的高估。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造成高估的原因有两个：一个是最大化，另一个是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下面我要介绍两种解决方案。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第一种解决方案是避免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，不要用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自己算出来的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来更新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而是用另一个神经网络来计算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另一个神经网络被称作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，目标网络。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第二种改进办法是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，用来缓解“最大化”造成的高估。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也用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，但是具体用法有一点点区别。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这一点点区别可以大幅改善效果，缓解高估的问题。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这节课主要讲了强化学习中的基本概念。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就是会做动作的那个东西，</a:t>
                </a:r>
                <a:r>
                  <a:rPr lang="zh-CN" altLang="en-US" dirty="0" smtClean="0"/>
                  <a:t>比如超级玛丽中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Mario</a:t>
                </a:r>
                <a:r>
                  <a:rPr lang="zh-CN" altLang="en-US" dirty="0" smtClean="0"/>
                  <a:t>就是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跟环境交互；超级玛丽中的环境就是游戏程序本身。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做出动作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，环境就会更新状态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，并且给出一个奖励 </a:t>
                </a:r>
                <a:r>
                  <a:rPr lang="en-US" altLang="zh-CN" dirty="0" smtClean="0"/>
                  <a:t>reward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你可以认为状态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就是当前屏幕上显示的画面；游戏玩家会根据这个</a:t>
                </a:r>
                <a:r>
                  <a:rPr lang="zh-CN" altLang="en-US" dirty="0" smtClean="0"/>
                  <a:t>画面做操作。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如果状态、动作、奖励等变量被观测到，就用小写字母表示；如果没观测到，他们就是随机变量，用大写字母表示。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我们还讲了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sz="1200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和状态转移函数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这两个都是条件概率密度函数。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观测到</a:t>
                </a:r>
                <a:r>
                  <a:rPr lang="zh-CN" altLang="en-US" dirty="0" smtClean="0"/>
                  <a:t>状态状态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函数会输出每个动作的概率密度，告诉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该做什么动作。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我们是不知道的；环境通过函数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来随机选下一个状态。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7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我先介绍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Target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Network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，它是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2015</a:t>
            </a:r>
            <a:r>
              <a:rPr lang="zh-CN" altLang="en-US" sz="1600" b="0" baseline="0" dirty="0">
                <a:solidFill>
                  <a:schemeClr val="tx1"/>
                </a:solidFill>
                <a:latin typeface="+mn-lt"/>
              </a:rPr>
              <a:t> 年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DQN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论文里提出的。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21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是用</a:t>
                </a:r>
                <a:r>
                  <a:rPr lang="zh-CN" altLang="en-US" sz="1600" b="1" u="sng" dirty="0">
                    <a:solidFill>
                      <a:schemeClr val="tx1"/>
                    </a:solidFill>
                  </a:rPr>
                  <a:t>一个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神经网络来近似“最优动作价值函数”。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现在我们用</a:t>
                </a:r>
                <a:r>
                  <a:rPr lang="zh-CN" altLang="en-US" sz="1600" b="1" u="sng" dirty="0">
                    <a:solidFill>
                      <a:schemeClr val="tx1"/>
                    </a:solidFill>
                  </a:rPr>
                  <a:t>两个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神经网络。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--------------------------------------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第二个神经网络叫做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两个神经网络的结构一样，但是参数不一样。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的参数记做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的参数记做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两个神经网络的用途不一样。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用来控制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，并且收集经验。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经验指的是很多条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transitions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，每条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这个四元组。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的唯一用途是计算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以前我们用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自己算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，然后拿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 来更新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自己。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这就是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，自举。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---------------------------------------</a:t>
                </a: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现在用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来算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，这样在一定程度上避免了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，从而缓解高估问题。</a:t>
                </a:r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baseline="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是用一个神经网络来近似“最优动作价值函数”。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现在要用两个神经网络。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第二个神经网络叫做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两个神经网络的结构一样，但是参数不一样。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的参数记做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，把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的参数记做 </a:t>
                </a:r>
                <a:r>
                  <a:rPr lang="en-US" altLang="zh-CN" sz="1600" b="1" i="0">
                    <a:solidFill>
                      <a:schemeClr val="tx1"/>
                    </a:solidFill>
                    <a:latin typeface="Cambria Math" charset="0"/>
                  </a:rPr>
                  <a:t>𝐰</a:t>
                </a:r>
                <a:r>
                  <a:rPr lang="en-US" altLang="zh-CN" sz="1600" b="1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1" i="0">
                    <a:solidFill>
                      <a:schemeClr val="tx1"/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两个神经网络的用途不一样。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用来控制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，并且收集经验。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经验指的是这些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，每条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_𝑡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, 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𝑟_𝑡,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这个四元组。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的用途是计算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以前是用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自己算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，然后拿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来更新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自己。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这就是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，自举。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---------------------------------------</a:t>
                </a: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现在用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来算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，这样在一定程度上避免了“自举”，不完全是拿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来更新自己。</a:t>
                </a:r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3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现在我们把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用在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算法上。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我们每次用一条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来更新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的参数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来计算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，而不是用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这样可以避免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然后算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它是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的预测与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两者之差。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最后做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SGD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来更新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的参数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注意一下，这里计算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用的是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而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SGD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只更新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的参数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，不更新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这节课主要讲了强化学习中的基本概念。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就是会做动作的那个东西，</a:t>
                </a:r>
                <a:r>
                  <a:rPr lang="zh-CN" altLang="en-US" dirty="0" smtClean="0"/>
                  <a:t>比如超级玛丽中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Mario</a:t>
                </a:r>
                <a:r>
                  <a:rPr lang="zh-CN" altLang="en-US" dirty="0" smtClean="0"/>
                  <a:t>就是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跟环境交互；超级玛丽中的环境就是游戏程序本身。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做出动作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，环境就会更新状态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，并且给出一个奖励 </a:t>
                </a:r>
                <a:r>
                  <a:rPr lang="en-US" altLang="zh-CN" dirty="0" smtClean="0"/>
                  <a:t>reward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你可以认为状态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就是当前屏幕上显示的画面；游戏玩家会根据这个</a:t>
                </a:r>
                <a:r>
                  <a:rPr lang="zh-CN" altLang="en-US" dirty="0" smtClean="0"/>
                  <a:t>画面做操作。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如果状态、动作、奖励等变量被观测到，就用小写字母表示；如果没观测到，他们就是随机变量，用大写字母表示。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我们还讲了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sz="1200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和状态转移函数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这两个都是条件概率密度函数。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观测到</a:t>
                </a:r>
                <a:r>
                  <a:rPr lang="zh-CN" altLang="en-US" dirty="0" smtClean="0"/>
                  <a:t>状态状态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函数会输出每个动作的概率密度，告诉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该做什么动作。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我们是不知道的；环境通过函数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来随机选下一个状态。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0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的参数记做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需要隔一段时间更新一次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有不同的方式更新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第一种方式是直接把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的参数拷贝给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第二种方式是把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做加权平均，然后把结果赋值给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两种做法都可以。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这节课主要讲了强化学习中的基本概念。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就是会做动作的那个东西，</a:t>
                </a:r>
                <a:r>
                  <a:rPr lang="zh-CN" altLang="en-US" dirty="0" smtClean="0"/>
                  <a:t>比如超级玛丽中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Mario</a:t>
                </a:r>
                <a:r>
                  <a:rPr lang="zh-CN" altLang="en-US" dirty="0" smtClean="0"/>
                  <a:t>就是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跟环境交互；超级玛丽中的环境就是游戏程序本身。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做出动作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，环境就会更新状态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，并且给出一个奖励 </a:t>
                </a:r>
                <a:r>
                  <a:rPr lang="en-US" altLang="zh-CN" dirty="0" smtClean="0"/>
                  <a:t>reward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你可以认为状态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就是当前屏幕上显示的画面；游戏玩家会根据这个</a:t>
                </a:r>
                <a:r>
                  <a:rPr lang="zh-CN" altLang="en-US" dirty="0" smtClean="0"/>
                  <a:t>画面做操作。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如果状态、动作、奖励等变量被观测到，就用小写字母表示；如果没观测到，他们就是随机变量，用大写字母表示。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我们还讲了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sz="1200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和状态转移函数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这两个都是条件概率密度函数。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观测到</a:t>
                </a:r>
                <a:r>
                  <a:rPr lang="zh-CN" altLang="en-US" dirty="0" smtClean="0"/>
                  <a:t>状态状态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函数会输出每个动作的概率密度，告诉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该做什么动作。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我们是不知道的；环境通过函数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来随机选下一个状态。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2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chemeClr val="tx1"/>
                </a:solidFill>
              </a:rPr>
              <a:t>对比一下两种更新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的方法。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===========================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他们的唯一区别是计算 </a:t>
            </a: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的方式。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就是这个两个公式。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===========================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原始的方法是用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自己去计算 </a:t>
            </a: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，也就是做 </a:t>
            </a:r>
            <a:r>
              <a:rPr lang="en-US" altLang="zh-CN" sz="1600" dirty="0">
                <a:solidFill>
                  <a:schemeClr val="tx1"/>
                </a:solidFill>
              </a:rPr>
              <a:t>Bootstrapping</a:t>
            </a:r>
            <a:r>
              <a:rPr lang="zh-CN" altLang="en-US" sz="1600" dirty="0">
                <a:solidFill>
                  <a:schemeClr val="tx1"/>
                </a:solidFill>
              </a:rPr>
              <a:t>，自举。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===========================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这里用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</a:rPr>
              <a:t> 计算 </a:t>
            </a: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，避免自举。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===========================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用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</a:rPr>
              <a:t> 会减小</a:t>
            </a:r>
            <a:r>
              <a:rPr lang="zh-CN" altLang="en-US" sz="1600" baseline="0" dirty="0">
                <a:solidFill>
                  <a:schemeClr val="tx1"/>
                </a:solidFill>
              </a:rPr>
              <a:t> </a:t>
            </a:r>
            <a:r>
              <a:rPr lang="en-US" altLang="zh-CN" sz="1600" baseline="0" dirty="0">
                <a:solidFill>
                  <a:schemeClr val="tx1"/>
                </a:solidFill>
              </a:rPr>
              <a:t>DQN</a:t>
            </a:r>
            <a:r>
              <a:rPr lang="zh-CN" altLang="en-US" sz="1600" baseline="0" dirty="0">
                <a:solidFill>
                  <a:schemeClr val="tx1"/>
                </a:solidFill>
              </a:rPr>
              <a:t> 高估的程度，让 </a:t>
            </a:r>
            <a:r>
              <a:rPr lang="en-US" altLang="zh-CN" sz="1600" baseline="0" dirty="0">
                <a:solidFill>
                  <a:schemeClr val="tx1"/>
                </a:solidFill>
              </a:rPr>
              <a:t>DQN</a:t>
            </a:r>
            <a:r>
              <a:rPr lang="zh-CN" altLang="en-US" sz="1600" baseline="0" dirty="0">
                <a:solidFill>
                  <a:schemeClr val="tx1"/>
                </a:solidFill>
              </a:rPr>
              <a:t> 表现得更好。</a:t>
            </a:r>
            <a:endParaRPr lang="en-US" altLang="zh-CN" sz="1600" baseline="0" dirty="0">
              <a:solidFill>
                <a:schemeClr val="tx1"/>
              </a:solidFill>
            </a:endParaRPr>
          </a:p>
          <a:p>
            <a:r>
              <a:rPr lang="zh-CN" altLang="en-US" sz="1600" baseline="0" dirty="0">
                <a:solidFill>
                  <a:schemeClr val="tx1"/>
                </a:solidFill>
              </a:rPr>
              <a:t>但还是无法避免高估。</a:t>
            </a:r>
            <a:endParaRPr lang="en-US" altLang="zh-CN" sz="1600" baseline="0" dirty="0">
              <a:solidFill>
                <a:schemeClr val="tx1"/>
              </a:solidFill>
            </a:endParaRPr>
          </a:p>
          <a:p>
            <a:r>
              <a:rPr lang="zh-CN" altLang="en-US" sz="1600" baseline="0" dirty="0">
                <a:solidFill>
                  <a:schemeClr val="tx1"/>
                </a:solidFill>
              </a:rPr>
              <a:t>即使用了 </a:t>
            </a:r>
            <a:r>
              <a:rPr lang="en-US" altLang="zh-CN" sz="1600" baseline="0" dirty="0">
                <a:solidFill>
                  <a:schemeClr val="tx1"/>
                </a:solidFill>
              </a:rPr>
              <a:t>target</a:t>
            </a:r>
            <a:r>
              <a:rPr lang="zh-CN" altLang="en-US" sz="1600" baseline="0" dirty="0">
                <a:solidFill>
                  <a:schemeClr val="tx1"/>
                </a:solidFill>
              </a:rPr>
              <a:t> </a:t>
            </a:r>
            <a:r>
              <a:rPr lang="en-US" altLang="zh-CN" sz="1600" baseline="0" dirty="0">
                <a:solidFill>
                  <a:schemeClr val="tx1"/>
                </a:solidFill>
              </a:rPr>
              <a:t>network</a:t>
            </a:r>
            <a:r>
              <a:rPr lang="zh-CN" altLang="en-US" sz="1600" baseline="0" dirty="0">
                <a:solidFill>
                  <a:schemeClr val="tx1"/>
                </a:solidFill>
              </a:rPr>
              <a:t>，也还有最大化操作，仍然会让 </a:t>
            </a:r>
            <a:r>
              <a:rPr lang="en-US" altLang="zh-CN" sz="1600" baseline="0" dirty="0">
                <a:solidFill>
                  <a:schemeClr val="tx1"/>
                </a:solidFill>
              </a:rPr>
              <a:t>TD</a:t>
            </a:r>
            <a:r>
              <a:rPr lang="zh-CN" altLang="en-US" sz="1600" baseline="0" dirty="0">
                <a:solidFill>
                  <a:schemeClr val="tx1"/>
                </a:solidFill>
              </a:rPr>
              <a:t> </a:t>
            </a:r>
            <a:r>
              <a:rPr lang="en-US" altLang="zh-CN" sz="1600" baseline="0" dirty="0">
                <a:solidFill>
                  <a:schemeClr val="tx1"/>
                </a:solidFill>
              </a:rPr>
              <a:t>target</a:t>
            </a:r>
            <a:r>
              <a:rPr lang="zh-CN" altLang="en-US" sz="1600" baseline="0" dirty="0">
                <a:solidFill>
                  <a:schemeClr val="tx1"/>
                </a:solidFill>
              </a:rPr>
              <a:t> 大于真实价值。</a:t>
            </a:r>
            <a:endParaRPr lang="en-US" altLang="zh-CN" sz="1600" baseline="0" dirty="0">
              <a:solidFill>
                <a:schemeClr val="tx1"/>
              </a:solidFill>
            </a:endParaRPr>
          </a:p>
          <a:p>
            <a:r>
              <a:rPr lang="zh-CN" altLang="en-US" sz="1600" baseline="0" dirty="0">
                <a:solidFill>
                  <a:schemeClr val="tx1"/>
                </a:solidFill>
              </a:rPr>
              <a:t>除此之外，</a:t>
            </a:r>
            <a:r>
              <a:rPr lang="en-US" altLang="zh-CN" sz="1600" baseline="0" dirty="0">
                <a:solidFill>
                  <a:schemeClr val="tx1"/>
                </a:solidFill>
              </a:rPr>
              <a:t>target</a:t>
            </a:r>
            <a:r>
              <a:rPr lang="zh-CN" altLang="en-US" sz="1600" baseline="0" dirty="0">
                <a:solidFill>
                  <a:schemeClr val="tx1"/>
                </a:solidFill>
              </a:rPr>
              <a:t> </a:t>
            </a:r>
            <a:r>
              <a:rPr lang="en-US" altLang="zh-CN" sz="1600" baseline="0" dirty="0">
                <a:solidFill>
                  <a:schemeClr val="tx1"/>
                </a:solidFill>
              </a:rPr>
              <a:t>network</a:t>
            </a:r>
            <a:r>
              <a:rPr lang="zh-CN" altLang="en-US" sz="1600" baseline="0" dirty="0">
                <a:solidFill>
                  <a:schemeClr val="tx1"/>
                </a:solidFill>
              </a:rPr>
              <a:t> 会用到 </a:t>
            </a:r>
            <a:r>
              <a:rPr lang="en-US" altLang="zh-CN" sz="1600" baseline="0" dirty="0">
                <a:solidFill>
                  <a:schemeClr val="tx1"/>
                </a:solidFill>
              </a:rPr>
              <a:t>DQN</a:t>
            </a:r>
            <a:r>
              <a:rPr lang="zh-CN" altLang="en-US" sz="1600" baseline="0" dirty="0">
                <a:solidFill>
                  <a:schemeClr val="tx1"/>
                </a:solidFill>
              </a:rPr>
              <a:t> 的参数，</a:t>
            </a:r>
            <a:r>
              <a:rPr lang="en-US" altLang="zh-CN" sz="1600" baseline="0" dirty="0">
                <a:solidFill>
                  <a:schemeClr val="tx1"/>
                </a:solidFill>
              </a:rPr>
              <a:t>target</a:t>
            </a:r>
            <a:r>
              <a:rPr lang="zh-CN" altLang="en-US" sz="1600" baseline="0" dirty="0">
                <a:solidFill>
                  <a:schemeClr val="tx1"/>
                </a:solidFill>
              </a:rPr>
              <a:t> </a:t>
            </a:r>
            <a:r>
              <a:rPr lang="en-US" altLang="zh-CN" sz="1600" baseline="0" dirty="0">
                <a:solidFill>
                  <a:schemeClr val="tx1"/>
                </a:solidFill>
              </a:rPr>
              <a:t>network</a:t>
            </a:r>
            <a:r>
              <a:rPr lang="zh-CN" altLang="en-US" sz="1600" baseline="0" dirty="0">
                <a:solidFill>
                  <a:schemeClr val="tx1"/>
                </a:solidFill>
              </a:rPr>
              <a:t> 无法独立于 </a:t>
            </a:r>
            <a:r>
              <a:rPr lang="en-US" altLang="zh-CN" sz="1600" baseline="0" dirty="0">
                <a:solidFill>
                  <a:schemeClr val="tx1"/>
                </a:solidFill>
              </a:rPr>
              <a:t>DQN</a:t>
            </a:r>
            <a:r>
              <a:rPr lang="zh-CN" altLang="en-US" sz="1600" baseline="0" dirty="0">
                <a:solidFill>
                  <a:schemeClr val="tx1"/>
                </a:solidFill>
              </a:rPr>
              <a:t>。</a:t>
            </a:r>
            <a:endParaRPr lang="en-US" altLang="zh-CN" sz="1600" baseline="0" dirty="0">
              <a:solidFill>
                <a:schemeClr val="tx1"/>
              </a:solidFill>
            </a:endParaRPr>
          </a:p>
          <a:p>
            <a:r>
              <a:rPr lang="zh-CN" altLang="en-US" sz="1600" baseline="0" dirty="0">
                <a:solidFill>
                  <a:schemeClr val="tx1"/>
                </a:solidFill>
              </a:rPr>
              <a:t>所以无法完全避免 </a:t>
            </a:r>
            <a:r>
              <a:rPr lang="en-US" altLang="zh-CN" sz="1600" baseline="0" dirty="0">
                <a:solidFill>
                  <a:schemeClr val="tx1"/>
                </a:solidFill>
              </a:rPr>
              <a:t>bootstrapping</a:t>
            </a:r>
            <a:r>
              <a:rPr lang="zh-CN" altLang="en-US" sz="1600" baseline="0" dirty="0">
                <a:solidFill>
                  <a:schemeClr val="tx1"/>
                </a:solidFill>
              </a:rPr>
              <a:t>。</a:t>
            </a:r>
            <a:endParaRPr lang="en-US" altLang="zh-CN" sz="1600" baseline="0" dirty="0">
              <a:solidFill>
                <a:schemeClr val="tx1"/>
              </a:solidFill>
            </a:endParaRPr>
          </a:p>
          <a:p>
            <a:endParaRPr lang="en-US" altLang="zh-CN" sz="1600" baseline="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8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2016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年提出的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Double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DQN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可以更好缓解高估的问题。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9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chemeClr val="tx1"/>
                </a:solidFill>
              </a:rPr>
              <a:t>我们再来过一遍 计算 </a:t>
            </a: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的公式。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公式里面有对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求最大化。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这是最原始的方法，表现最差。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-----------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为了说明原始方法、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</a:rPr>
              <a:t>、以及</a:t>
            </a:r>
            <a:r>
              <a:rPr lang="en-US" altLang="zh-CN" sz="1600" dirty="0">
                <a:solidFill>
                  <a:schemeClr val="tx1"/>
                </a:solidFill>
              </a:rPr>
              <a:t>double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三者的区别，我把这个求最大化的公式拆成两步。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5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的第一步做选择。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选出能最大化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函数的动作，记做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这一步用的是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本身。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它由两部分组成。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一部分是奖励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，另一部分是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函数的估计。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这里要把上一步选出的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带入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的函数。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--------------------------------------------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这两步全都是用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这种方式表现最差，训练出的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会严重高估真实的动作价值。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的第一步做选择。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选出能最大化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值的动作，记做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这一步用的是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本身。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它由两部分组成。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一部分是奖励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，另一部分是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函数的估计。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这里要把上一步选出的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带入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这两步全都是用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这种方式表现最差，训练出的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会严重高估真实的动作价值。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在强化学习中，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意思是“用一个估算去更新同类的估算”，也就是自己把自己给举起来。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上节课讲过，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这样一个四元组叫做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算法用它来更新一次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参数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================</a:t>
                </a: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首先计算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它部分基于实际观测到的奖励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，部分基于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时刻的估计。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我们希望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时刻的估计 接近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两者的差是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我们希望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尽量小，所以做一轮随机梯度下降来更新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的参数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，这样可以减小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这节课主要讲了强化学习中的基本概念。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就是会做动作的那个东西，</a:t>
                </a:r>
                <a:r>
                  <a:rPr lang="zh-CN" altLang="en-US" dirty="0" smtClean="0"/>
                  <a:t>比如超级玛丽中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Mario</a:t>
                </a:r>
                <a:r>
                  <a:rPr lang="zh-CN" altLang="en-US" dirty="0" smtClean="0"/>
                  <a:t>就是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跟环境交互；超级玛丽中的环境就是游戏程序本身。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做出动作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，环境就会更新状态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，并且给出一个奖励 </a:t>
                </a:r>
                <a:r>
                  <a:rPr lang="en-US" altLang="zh-CN" dirty="0" smtClean="0"/>
                  <a:t>reward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你可以认为状态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就是当前屏幕上显示的画面；游戏玩家会根据这个</a:t>
                </a:r>
                <a:r>
                  <a:rPr lang="zh-CN" altLang="en-US" dirty="0" smtClean="0"/>
                  <a:t>画面做操作。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如果状态、动作、奖励等变量被观测到，就用小写字母表示；如果没观测到，他们就是随机变量，用大写字母表示。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我们还讲了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sz="1200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和状态转移函数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这两个都是条件概率密度函数。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观测到</a:t>
                </a:r>
                <a:r>
                  <a:rPr lang="zh-CN" altLang="en-US" dirty="0" smtClean="0"/>
                  <a:t>状态状态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函数会输出每个动作的概率密度，告诉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该做什么动作。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我们是不知道的；环境通过函数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来随机选下一个状态。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再来回顾一下前面讲的 </a:t>
                </a:r>
                <a:r>
                  <a:rPr lang="en-US" altLang="zh-CN" sz="1600" dirty="0"/>
                  <a:t>target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network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还是把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target</a:t>
                </a:r>
                <a:r>
                  <a:rPr lang="zh-CN" altLang="en-US" sz="1600" baseline="0" dirty="0"/>
                  <a:t> 分两步计算。</a:t>
                </a:r>
                <a:endParaRPr lang="en-US" altLang="zh-CN" sz="160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首先做选择。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跟刚才一样，选出最大化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函数的动作，记做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但这里用的是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第二步是计算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要把上一步算出的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带入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函数。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这里用的还是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--------------------------------------------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注意一下，前面的原始方法两步都用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，而这里两步都用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会让表现更好，但是高估还是挺严重。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再来看一下 </a:t>
                </a:r>
                <a:r>
                  <a:rPr lang="en-US" altLang="zh-CN" sz="1600" dirty="0" smtClean="0"/>
                  <a:t>Soft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Update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还是把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的计算拆成两步。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首先做选择。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跟刚才一样，选出最大化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函数的动作，记做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但这里用的是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第二步是计算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要把上一步算出的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带入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这里用的是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注意一下，前面的原始方法两步都用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soft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update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两步都用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这种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soft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update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表现更好。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但它还是会让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高估真实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01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第三种计算 </a:t>
                </a:r>
                <a:r>
                  <a:rPr lang="en-US" altLang="zh-CN" sz="1600" dirty="0"/>
                  <a:t>TD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target</a:t>
                </a:r>
                <a:r>
                  <a:rPr lang="zh-CN" altLang="en-US" sz="1600" dirty="0"/>
                  <a:t> 的方式是 </a:t>
                </a:r>
                <a:r>
                  <a:rPr lang="en-US" altLang="zh-CN" sz="1600" dirty="0"/>
                  <a:t>Double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DQN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首先做选择，选出动作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注意，这一步用的是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第二步是计算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要把上一步算出的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带入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函数。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这里用的是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--------------------------------------------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这两步用了不同的网络。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做的改动其实非常小，但却能大幅提升性能，缓解高估的问题。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我接下来要解释为什么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更好。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但是要强调一下，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没有彻底根除高估的问题，尽管它的高估没那么严重。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第三种计算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的方式是 </a:t>
                </a:r>
                <a:r>
                  <a:rPr lang="en-US" altLang="zh-CN" sz="1600" dirty="0" smtClean="0"/>
                  <a:t>Double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首先做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选择，选出动作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注意，这一步用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第二步是计算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要把上一步算出的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带入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这里用的是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这两步用了不同的网络。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做的改动其实非常小，但却能大幅提升性能，缓解高估的问题。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我接下来要解释为什么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但是要注意一下，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没有彻底根除高估的问题，尽管它的高估每那么严重。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44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下面我来解释为什么 </a:t>
                </a:r>
                <a:r>
                  <a:rPr lang="en-US" altLang="zh-CN" sz="1600" dirty="0"/>
                  <a:t>double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DQN</a:t>
                </a:r>
                <a:r>
                  <a:rPr lang="zh-CN" altLang="en-US" sz="1600" dirty="0"/>
                  <a:t> 表现会更好。</a:t>
                </a:r>
                <a:endParaRPr lang="en-US" altLang="zh-CN" sz="1600" dirty="0"/>
              </a:p>
              <a:p>
                <a:r>
                  <a:rPr lang="en-US" altLang="zh-CN" sz="1600" dirty="0"/>
                  <a:t>Double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DQN</a:t>
                </a:r>
                <a:r>
                  <a:rPr lang="zh-CN" altLang="en-US" sz="1600" dirty="0"/>
                  <a:t> 把计算 </a:t>
                </a:r>
                <a:r>
                  <a:rPr lang="en-US" altLang="zh-CN" sz="1600" dirty="0"/>
                  <a:t>TD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target</a:t>
                </a:r>
                <a:r>
                  <a:rPr lang="zh-CN" altLang="en-US" sz="1600" dirty="0"/>
                  <a:t> 分解成两步。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第一步选择动作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，用的是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本身。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但是第二步做计算要用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下面我来解释为什么 </a:t>
                </a:r>
                <a:r>
                  <a:rPr lang="en-US" altLang="zh-CN" sz="1600" dirty="0" smtClean="0"/>
                  <a:t>double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表现会更好。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Double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把计算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分解成两步。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第一步选择动作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，用的是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本身。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但是第二步做计算要用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0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很容易证明这个公式。</a:t>
                </a:r>
                <a:endParaRPr lang="en-US" altLang="zh-CN" sz="1600" dirty="0"/>
              </a:p>
              <a:p>
                <a:r>
                  <a:rPr lang="zh-CN" altLang="en-US" sz="1600" dirty="0"/>
                  <a:t>右边是对 </a:t>
                </a:r>
                <a:r>
                  <a:rPr lang="en-US" altLang="zh-CN" sz="1600" dirty="0"/>
                  <a:t>Q</a:t>
                </a:r>
                <a:r>
                  <a:rPr lang="zh-CN" altLang="en-US" sz="1600" dirty="0"/>
                  <a:t> 函数关于 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 求最大化。</a:t>
                </a:r>
                <a:endParaRPr lang="en-US" altLang="zh-CN" sz="1600" dirty="0"/>
              </a:p>
              <a:p>
                <a:r>
                  <a:rPr lang="zh-CN" altLang="en-US" sz="1600" dirty="0"/>
                  <a:t>最大化保证右边比左边大，不论左边的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/>
                  <a:t> 是什么。 </a:t>
                </a:r>
                <a:endParaRPr lang="en-US" altLang="zh-CN" sz="1600" dirty="0"/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左边是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做出的估计。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是用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选择的，而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值是由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算出来的。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右边是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做出的估计。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动作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是用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选择的，值也是由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算出来的。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-------------------------------------------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这个不等式说明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做出的估计更小，所以缓解了高估的问题。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是三者中表现最好的。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很容易证明这个公式。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右边是对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函数关于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求最大化。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最大化保证右边比左边大，不论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/>
                  <a:t> 是什么。 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做出的估计。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选择的，值是由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算出来的。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Soft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Update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做出的估计。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选择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的，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值也是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由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算出来的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这个公式说明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做出的估计比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Soft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Update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要小，所以缓解了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overestimate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的问题。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10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最后总结这节课的内容。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我花了一半的时间来分析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的缺点。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这个缺点是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会高估动作价值。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我们分析了高估的两个原因。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一个原因是最大化。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关于动作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求最大化，造成了高估。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另一个原因是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，用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算出的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来更新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自己。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>
                    <a:solidFill>
                      <a:schemeClr val="tx1"/>
                    </a:solidFill>
                  </a:rPr>
                  <a:t>这样创造出一个正向反馈，让高估越来越严重。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我介绍了两种解决方案。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第一种是用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来求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，这样可以部分避免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，切断正向反馈。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但这样不能完全避免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，因为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依赖于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的参数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另一种解决方案是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它可以缓解“最大化”造成的高估。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我花了一半的时间来分析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的缺点。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这个缺点是高估真实的动作价值。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我们分析了高估的两个原因。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一个原因是把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求最大化，导致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高估真实动作价值。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另一个原因是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，用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算出的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来更新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自己。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这样创造出一个正向反馈，让高估越来越严重。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我介绍了两种解决方案。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第一种是用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来求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，这样可以部分避免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，切断正向反馈。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但这样不能完全避免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，因为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参数 </a:t>
                </a:r>
                <a:r>
                  <a:rPr lang="en-US" altLang="zh-CN" sz="1600" b="1" i="0">
                    <a:solidFill>
                      <a:srgbClr val="C00000"/>
                    </a:solidFill>
                    <a:latin typeface="Cambria Math" charset="0"/>
                  </a:rPr>
                  <a:t>𝐰</a:t>
                </a:r>
                <a:r>
                  <a:rPr lang="en-US" altLang="zh-CN" sz="1600" b="1" i="0" smtClean="0">
                    <a:solidFill>
                      <a:srgbClr val="C00000"/>
                    </a:solidFill>
                    <a:latin typeface="Cambria Math" charset="0"/>
                  </a:rPr>
                  <a:t>^</a:t>
                </a:r>
                <a:r>
                  <a:rPr lang="en-US" altLang="zh-CN" sz="1600" b="1" i="0">
                    <a:solidFill>
                      <a:srgbClr val="C00000"/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依赖于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另一种解决方案是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它可以缓解“最大化”造成的高估。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060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我们来对比三种计算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的方式。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可以分解成两步：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selection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evaluation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第一种是最原始的。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选择最优动作，再用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来计算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这种方式效果最差。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第二种是用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选择动作和计算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都用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它比原始的方法效果好很多，原因是部分避免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最好的方法是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选择动作，再用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来计算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做选择和做计算 用不同的神经网络，可以缓解“最大化”造成的高估。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也用了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，所以也部分避免了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Double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同时缓解了造成高估的两个因素，所以效果最好。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第三种是 中心化训练，去中心化执行。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策略网络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</a:t>
                </a:r>
                <a:r>
                  <a:rPr lang="zh-CN" altLang="en-US" sz="1600" dirty="0" smtClean="0"/>
                  <a:t>输入是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自己本地的观测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𝑜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无需知道其他人的信息</a:t>
                </a:r>
                <a:r>
                  <a:rPr lang="zh-CN" altLang="en-US" sz="1600" baseline="0" dirty="0" smtClean="0"/>
                  <a:t> 就能用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baseline="0" dirty="0" smtClean="0"/>
                  <a:t> 做决策，所以</a:t>
                </a:r>
                <a:r>
                  <a:rPr lang="zh-CN" altLang="en-US" sz="1600" baseline="0" dirty="0" smtClean="0"/>
                  <a:t>可以中心化执行。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baseline="0" dirty="0" smtClean="0"/>
                  <a:t>第一种和第三种架构 的 策略网络是相同的。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所以都是去中心化执行。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价值网络 的输入是所有的观测 </a:t>
                </a:r>
                <a:r>
                  <a:rPr lang="en-US" altLang="zh-CN" sz="1600" dirty="0" smtClean="0"/>
                  <a:t>o</a:t>
                </a:r>
                <a:r>
                  <a:rPr lang="zh-CN" altLang="en-US" sz="1600" dirty="0" smtClean="0"/>
                  <a:t> 和所有的动作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Agent</a:t>
                </a:r>
                <a:r>
                  <a:rPr lang="zh-CN" altLang="en-US" sz="1600" baseline="0" dirty="0" smtClean="0"/>
                  <a:t> 无法</a:t>
                </a:r>
                <a:r>
                  <a:rPr lang="zh-CN" altLang="en-US" sz="1600" dirty="0" smtClean="0"/>
                  <a:t>在</a:t>
                </a:r>
                <a:r>
                  <a:rPr lang="zh-CN" altLang="en-US" sz="1600" dirty="0" smtClean="0"/>
                  <a:t>本地训练</a:t>
                </a:r>
                <a:r>
                  <a:rPr lang="en-US" altLang="zh-CN" sz="1600" b="0" i="0" smtClean="0">
                    <a:latin typeface="Cambria Math" charset="0"/>
                  </a:rPr>
                  <a:t>𝑞</a:t>
                </a:r>
                <a:r>
                  <a:rPr lang="zh-CN" altLang="en-US" sz="1600" dirty="0" smtClean="0"/>
                  <a:t>，</a:t>
                </a:r>
                <a:r>
                  <a:rPr lang="zh-CN" altLang="en-US" sz="1600" dirty="0" smtClean="0"/>
                  <a:t>因为它不知道 其他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的观测和动作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所以训练需要 有中央控制器。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第二种和第三种架构 的 价值网络是相同的。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所以两者都需要 中心化训练。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80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这节课的内容就到这里，感谢大家观看。</a:t>
            </a:r>
            <a:endParaRPr lang="en-US" altLang="zh-CN" sz="1600" dirty="0"/>
          </a:p>
          <a:p>
            <a:r>
              <a:rPr lang="zh-CN" altLang="en-US" sz="1600" dirty="0"/>
              <a:t>课件和相关信息 在视频下面的信息区。</a:t>
            </a:r>
            <a:endParaRPr lang="en-US" altLang="zh-CN" sz="1600" dirty="0"/>
          </a:p>
          <a:p>
            <a:r>
              <a:rPr lang="zh-CN" altLang="en-US" sz="1600" dirty="0"/>
              <a:t>这两节课我们已经学习了两类对 </a:t>
            </a:r>
            <a:r>
              <a:rPr lang="en-US" altLang="zh-CN" sz="1600" dirty="0"/>
              <a:t>TD</a:t>
            </a:r>
            <a:r>
              <a:rPr lang="zh-CN" altLang="en-US" sz="1600" dirty="0"/>
              <a:t> 算法的改进。</a:t>
            </a:r>
            <a:endParaRPr lang="en-US" altLang="zh-CN" sz="1600" dirty="0"/>
          </a:p>
          <a:p>
            <a:r>
              <a:rPr lang="zh-CN" altLang="en-US" sz="1600" dirty="0"/>
              <a:t>下节课我们</a:t>
            </a:r>
            <a:r>
              <a:rPr lang="zh-CN" altLang="en-US" sz="1600" baseline="0" dirty="0"/>
              <a:t>学 </a:t>
            </a:r>
            <a:r>
              <a:rPr lang="en-US" altLang="zh-CN" sz="1600" baseline="0" dirty="0"/>
              <a:t>Dueling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Network</a:t>
            </a:r>
            <a:r>
              <a:rPr lang="zh-CN" altLang="en-US" sz="1600" baseline="0" dirty="0"/>
              <a:t>，它是对 </a:t>
            </a:r>
            <a:r>
              <a:rPr lang="en-US" altLang="zh-CN" sz="1600" baseline="0" dirty="0"/>
              <a:t>DQN</a:t>
            </a:r>
            <a:r>
              <a:rPr lang="zh-CN" altLang="en-US" sz="1600" baseline="0" dirty="0"/>
              <a:t> 网络结构的一种改进。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69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Td</a:t>
            </a:r>
            <a:r>
              <a:rPr lang="zh-CN" altLang="en-US" sz="1600" dirty="0"/>
              <a:t>算法中，对</a:t>
            </a:r>
            <a:r>
              <a:rPr lang="en-US" altLang="zh-CN" sz="1600" dirty="0"/>
              <a:t>Q</a:t>
            </a:r>
            <a:r>
              <a:rPr lang="zh-CN" altLang="en-US" sz="1600" dirty="0"/>
              <a:t>函数关于动作 </a:t>
            </a:r>
            <a:r>
              <a:rPr lang="en-US" altLang="zh-CN" sz="1600" dirty="0"/>
              <a:t>a</a:t>
            </a:r>
            <a:r>
              <a:rPr lang="zh-CN" altLang="en-US" sz="1600" dirty="0"/>
              <a:t> 求</a:t>
            </a:r>
            <a:r>
              <a:rPr lang="en-US" altLang="zh-CN" sz="1600" dirty="0"/>
              <a:t>max</a:t>
            </a:r>
            <a:r>
              <a:rPr lang="zh-CN" altLang="en-US" sz="1600" dirty="0"/>
              <a:t>算出的 </a:t>
            </a:r>
            <a:r>
              <a:rPr lang="en-US" altLang="zh-CN" sz="1600" dirty="0"/>
              <a:t>Q</a:t>
            </a:r>
            <a:r>
              <a:rPr lang="zh-CN" altLang="en-US" sz="1600" dirty="0"/>
              <a:t> 值被作为 </a:t>
            </a:r>
            <a:r>
              <a:rPr lang="en-US" altLang="zh-CN" sz="1600" dirty="0"/>
              <a:t>targets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这些</a:t>
            </a:r>
            <a:r>
              <a:rPr lang="en-US" altLang="zh-CN" sz="1600" dirty="0"/>
              <a:t>Q</a:t>
            </a:r>
            <a:r>
              <a:rPr lang="zh-CN" altLang="en-US" sz="1600" dirty="0"/>
              <a:t>值往往是对真实值的高估。</a:t>
            </a:r>
            <a:endParaRPr lang="en-US" altLang="zh-CN" sz="1600" dirty="0"/>
          </a:p>
          <a:p>
            <a:r>
              <a:rPr lang="zh-CN" altLang="en-US" sz="1600" dirty="0"/>
              <a:t>我解释一下原因。</a:t>
            </a:r>
            <a:endParaRPr lang="en-US" altLang="zh-CN" sz="1600" dirty="0"/>
          </a:p>
          <a:p>
            <a:r>
              <a:rPr lang="en-US" altLang="zh-CN" sz="1600" dirty="0"/>
              <a:t>=======================</a:t>
            </a:r>
          </a:p>
          <a:p>
            <a:r>
              <a:rPr lang="zh-CN" altLang="en-US" sz="1600" dirty="0"/>
              <a:t>我举个例子。</a:t>
            </a:r>
            <a:endParaRPr lang="en-US" altLang="zh-CN" sz="1600" dirty="0"/>
          </a:p>
          <a:p>
            <a:r>
              <a:rPr lang="zh-CN" altLang="en-US" sz="1600" dirty="0"/>
              <a:t>柱状图中有 </a:t>
            </a:r>
            <a:r>
              <a:rPr lang="en-US" altLang="zh-CN" sz="1600" dirty="0"/>
              <a:t>8</a:t>
            </a:r>
            <a:r>
              <a:rPr lang="zh-CN" altLang="en-US" sz="1600" dirty="0"/>
              <a:t> 个蓝色长条，对应</a:t>
            </a:r>
            <a:r>
              <a:rPr lang="zh-CN" altLang="en-US" sz="1600" baseline="0" dirty="0"/>
              <a:t> </a:t>
            </a:r>
            <a:r>
              <a:rPr lang="en-US" altLang="zh-CN" sz="1600" dirty="0"/>
              <a:t>8</a:t>
            </a:r>
            <a:r>
              <a:rPr lang="zh-CN" altLang="en-US" sz="1600" dirty="0"/>
              <a:t> 种可能的动作，</a:t>
            </a:r>
            <a:r>
              <a:rPr lang="en-US" altLang="zh-CN" sz="1600" dirty="0"/>
              <a:t>a1</a:t>
            </a:r>
            <a:r>
              <a:rPr lang="zh-CN" altLang="en-US" sz="1600" dirty="0"/>
              <a:t> 到 </a:t>
            </a:r>
            <a:r>
              <a:rPr lang="en-US" altLang="zh-CN" sz="1600" dirty="0"/>
              <a:t>a8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他们的长度表示 </a:t>
            </a:r>
            <a:r>
              <a:rPr lang="en-US" altLang="zh-CN" sz="1600" dirty="0"/>
              <a:t>Q</a:t>
            </a:r>
            <a:r>
              <a:rPr lang="zh-CN" altLang="en-US" sz="1600" dirty="0"/>
              <a:t> 值的大小。</a:t>
            </a:r>
            <a:endParaRPr lang="en-US" altLang="zh-CN" sz="1600" dirty="0"/>
          </a:p>
          <a:p>
            <a:r>
              <a:rPr lang="zh-CN" altLang="en-US" sz="1600" dirty="0"/>
              <a:t>这张图中是真实的</a:t>
            </a:r>
            <a:r>
              <a:rPr lang="en-US" altLang="zh-CN" sz="1600" dirty="0"/>
              <a:t>Q</a:t>
            </a:r>
            <a:r>
              <a:rPr lang="zh-CN" altLang="en-US" sz="1600" dirty="0"/>
              <a:t>值。</a:t>
            </a:r>
            <a:endParaRPr lang="en-US" altLang="zh-CN" sz="1600" dirty="0"/>
          </a:p>
          <a:p>
            <a:r>
              <a:rPr lang="en-US" altLang="zh-CN" sz="1600" dirty="0"/>
              <a:t>=======================</a:t>
            </a:r>
          </a:p>
          <a:p>
            <a:r>
              <a:rPr lang="zh-CN" altLang="en-US" sz="1600" dirty="0"/>
              <a:t>其中最大的</a:t>
            </a:r>
            <a:r>
              <a:rPr lang="en-US" altLang="zh-CN" sz="1600" dirty="0"/>
              <a:t>Q</a:t>
            </a:r>
            <a:r>
              <a:rPr lang="zh-CN" altLang="en-US" sz="1600" dirty="0"/>
              <a:t>值等于</a:t>
            </a:r>
            <a:r>
              <a:rPr lang="en-US" altLang="zh-CN" sz="1600" dirty="0"/>
              <a:t>8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=======================</a:t>
            </a:r>
          </a:p>
          <a:p>
            <a:r>
              <a:rPr lang="zh-CN" altLang="en-US" sz="1600" dirty="0"/>
              <a:t>但我们实际上不知道真实的</a:t>
            </a:r>
            <a:r>
              <a:rPr lang="en-US" altLang="zh-CN" sz="1600" dirty="0"/>
              <a:t>Q</a:t>
            </a:r>
            <a:r>
              <a:rPr lang="zh-CN" altLang="en-US" sz="1600" dirty="0"/>
              <a:t>值。</a:t>
            </a:r>
            <a:endParaRPr lang="en-US" altLang="zh-CN" sz="1600" dirty="0"/>
          </a:p>
          <a:p>
            <a:r>
              <a:rPr lang="zh-CN" altLang="en-US" sz="1600" dirty="0"/>
              <a:t>我们做</a:t>
            </a:r>
            <a:r>
              <a:rPr lang="en-US" altLang="zh-CN" sz="1600" dirty="0"/>
              <a:t>Bootstrap</a:t>
            </a:r>
            <a:r>
              <a:rPr lang="zh-CN" altLang="en-US" sz="1600" dirty="0"/>
              <a:t>，用</a:t>
            </a:r>
            <a:r>
              <a:rPr lang="en-US" altLang="zh-CN" sz="1600" dirty="0"/>
              <a:t>DQN</a:t>
            </a:r>
            <a:r>
              <a:rPr lang="zh-CN" altLang="en-US" sz="1600" dirty="0"/>
              <a:t>来估算</a:t>
            </a:r>
            <a:r>
              <a:rPr lang="en-US" altLang="zh-CN" sz="1600" dirty="0"/>
              <a:t>Q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估算肯定有误差，可能会高估，也可能会低估。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252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这些红色长条是用</a:t>
            </a:r>
            <a:r>
              <a:rPr lang="en-US" altLang="zh-CN" sz="1600" dirty="0"/>
              <a:t>DQN</a:t>
            </a:r>
            <a:r>
              <a:rPr lang="zh-CN" altLang="en-US" sz="1600" dirty="0"/>
              <a:t>算出来的</a:t>
            </a:r>
            <a:r>
              <a:rPr lang="en-US" altLang="zh-CN" sz="1600" dirty="0"/>
              <a:t>Q</a:t>
            </a:r>
            <a:r>
              <a:rPr lang="zh-CN" altLang="en-US" sz="1600" dirty="0"/>
              <a:t>值，与真实</a:t>
            </a:r>
            <a:r>
              <a:rPr lang="en-US" altLang="zh-CN" sz="1600" dirty="0"/>
              <a:t>Q</a:t>
            </a:r>
            <a:r>
              <a:rPr lang="zh-CN" altLang="en-US" sz="1600" dirty="0"/>
              <a:t>值有偏差。</a:t>
            </a:r>
            <a:endParaRPr lang="en-US" altLang="zh-CN" sz="1600" dirty="0"/>
          </a:p>
          <a:p>
            <a:r>
              <a:rPr lang="zh-CN" altLang="en-US" sz="1600" dirty="0"/>
              <a:t>可能比真实</a:t>
            </a:r>
            <a:r>
              <a:rPr lang="en-US" altLang="zh-CN" sz="1600" dirty="0"/>
              <a:t>Q</a:t>
            </a:r>
            <a:r>
              <a:rPr lang="zh-CN" altLang="en-US" sz="1600" dirty="0"/>
              <a:t>值大，也可能小。</a:t>
            </a:r>
            <a:endParaRPr lang="en-US" altLang="zh-CN" sz="1600" dirty="0"/>
          </a:p>
          <a:p>
            <a:r>
              <a:rPr lang="zh-CN" altLang="en-US" sz="1600" dirty="0"/>
              <a:t>如果我们是求均值或者中位数，那么有可能高估，也有可能低估。</a:t>
            </a:r>
            <a:endParaRPr lang="en-US" altLang="zh-CN" sz="1600" dirty="0"/>
          </a:p>
          <a:p>
            <a:r>
              <a:rPr lang="en-US" altLang="zh-CN" sz="1600" dirty="0"/>
              <a:t>------------</a:t>
            </a:r>
          </a:p>
          <a:p>
            <a:r>
              <a:rPr lang="zh-CN" altLang="en-US" sz="1600" dirty="0"/>
              <a:t>但我们是对这些</a:t>
            </a:r>
            <a:r>
              <a:rPr lang="en-US" altLang="zh-CN" sz="1600" dirty="0"/>
              <a:t>Q</a:t>
            </a:r>
            <a:r>
              <a:rPr lang="zh-CN" altLang="en-US" sz="1600" dirty="0"/>
              <a:t>值求</a:t>
            </a:r>
            <a:r>
              <a:rPr lang="en-US" altLang="zh-CN" sz="1600" dirty="0"/>
              <a:t>max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随机上下波动，然后求</a:t>
            </a:r>
            <a:r>
              <a:rPr lang="en-US" altLang="zh-CN" sz="1600" dirty="0"/>
              <a:t>max</a:t>
            </a:r>
            <a:r>
              <a:rPr lang="zh-CN" altLang="en-US" sz="1600" dirty="0"/>
              <a:t>，往往倾向于高估。</a:t>
            </a:r>
            <a:endParaRPr lang="en-US" altLang="zh-CN" sz="1600" dirty="0"/>
          </a:p>
          <a:p>
            <a:r>
              <a:rPr lang="zh-CN" altLang="en-US" sz="1600" dirty="0"/>
              <a:t>这个可以用数学证明出来。</a:t>
            </a:r>
            <a:endParaRPr lang="en-US" altLang="zh-CN" sz="1600" dirty="0"/>
          </a:p>
          <a:p>
            <a:r>
              <a:rPr lang="en-US" altLang="zh-CN" sz="1600" dirty="0"/>
              <a:t>-----------</a:t>
            </a:r>
          </a:p>
          <a:p>
            <a:r>
              <a:rPr lang="zh-CN" altLang="en-US" sz="1600" dirty="0"/>
              <a:t>这个例子中，对</a:t>
            </a:r>
            <a:r>
              <a:rPr lang="en-US" altLang="zh-CN" sz="1600" dirty="0"/>
              <a:t>Q</a:t>
            </a:r>
            <a:r>
              <a:rPr lang="zh-CN" altLang="en-US" sz="1600" dirty="0"/>
              <a:t>值随机上下波动，得到红色的长条。</a:t>
            </a:r>
            <a:endParaRPr lang="en-US" altLang="zh-CN" sz="1600" dirty="0"/>
          </a:p>
          <a:p>
            <a:r>
              <a:rPr lang="en-US" altLang="zh-CN" sz="1600" dirty="0"/>
              <a:t>===================</a:t>
            </a:r>
          </a:p>
          <a:p>
            <a:r>
              <a:rPr lang="zh-CN" altLang="en-US" sz="1600" dirty="0"/>
              <a:t>取最大值，得到的结果是对真实最大</a:t>
            </a:r>
            <a:r>
              <a:rPr lang="en-US" altLang="zh-CN" sz="1600" dirty="0"/>
              <a:t>Q</a:t>
            </a:r>
            <a:r>
              <a:rPr lang="zh-CN" altLang="en-US" sz="1600" dirty="0"/>
              <a:t>值的高估。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0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来看一下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它既用到真实观测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，也用到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做的估计。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这节课主要讲了强化学习中的基本概念。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就是会做动作的那个东西，</a:t>
                </a:r>
                <a:r>
                  <a:rPr lang="zh-CN" altLang="en-US" dirty="0" smtClean="0"/>
                  <a:t>比如超级玛丽中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Mario</a:t>
                </a:r>
                <a:r>
                  <a:rPr lang="zh-CN" altLang="en-US" dirty="0" smtClean="0"/>
                  <a:t>就是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跟环境交互；超级玛丽中的环境就是游戏程序本身。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做出动作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，环境就会更新状态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，并且给出一个奖励 </a:t>
                </a:r>
                <a:r>
                  <a:rPr lang="en-US" altLang="zh-CN" dirty="0" smtClean="0"/>
                  <a:t>reward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你可以认为状态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就是当前屏幕上显示的画面；游戏玩家会根据这个</a:t>
                </a:r>
                <a:r>
                  <a:rPr lang="zh-CN" altLang="en-US" dirty="0" smtClean="0"/>
                  <a:t>画面做操作。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如果状态、动作、奖励等变量被观测到，就用小写字母表示；如果没观测到，他们就是随机变量，用大写字母表示。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我们还讲了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sz="1200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和状态转移函数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这两个都是条件概率密度函数。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观测到</a:t>
                </a:r>
                <a:r>
                  <a:rPr lang="zh-CN" altLang="en-US" dirty="0" smtClean="0"/>
                  <a:t>状态状态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函数会输出每个动作的概率密度，告诉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该做什么动作。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我们是不知道的；环境通过函数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来随机选下一个状态。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0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808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78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用</a:t>
            </a:r>
            <a:r>
              <a:rPr lang="en-US" altLang="zh-CN" sz="1600" dirty="0"/>
              <a:t>DQN</a:t>
            </a:r>
            <a:r>
              <a:rPr lang="zh-CN" altLang="en-US" sz="1600" dirty="0"/>
              <a:t>选中的动作，不一定会最大化 </a:t>
            </a:r>
            <a:r>
              <a:rPr lang="en-US" altLang="zh-CN" sz="1600" dirty="0"/>
              <a:t>target</a:t>
            </a:r>
            <a:r>
              <a:rPr lang="zh-CN" altLang="en-US" sz="1600" dirty="0"/>
              <a:t> </a:t>
            </a:r>
            <a:r>
              <a:rPr lang="en-US" altLang="zh-CN" sz="1600" dirty="0"/>
              <a:t>network</a:t>
            </a:r>
            <a:r>
              <a:rPr lang="zh-CN" altLang="en-US" sz="1600" dirty="0"/>
              <a:t>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接下来我要讲这三个内容。</a:t>
            </a:r>
            <a:endParaRPr lang="en-US" altLang="zh-CN" sz="1600" dirty="0"/>
          </a:p>
          <a:p>
            <a:r>
              <a:rPr lang="zh-CN" altLang="en-US" sz="1600" dirty="0"/>
              <a:t>首先是 </a:t>
            </a:r>
            <a:r>
              <a:rPr lang="en-US" altLang="zh-CN" sz="1600" dirty="0"/>
              <a:t>DQN</a:t>
            </a:r>
            <a:r>
              <a:rPr lang="zh-CN" altLang="en-US" sz="1600" dirty="0"/>
              <a:t> 对动作价值的高估。</a:t>
            </a:r>
            <a:endParaRPr lang="en-US" altLang="zh-CN" sz="1600" dirty="0"/>
          </a:p>
          <a:p>
            <a:r>
              <a:rPr lang="zh-CN" altLang="en-US" sz="1600" dirty="0"/>
              <a:t>我会解释高估的原因和危害。</a:t>
            </a:r>
            <a:endParaRPr lang="en-US" altLang="zh-CN" sz="1600" dirty="0"/>
          </a:p>
          <a:p>
            <a:r>
              <a:rPr lang="en-US" altLang="zh-CN" sz="1600" dirty="0"/>
              <a:t>--------------------------</a:t>
            </a:r>
          </a:p>
          <a:p>
            <a:r>
              <a:rPr lang="zh-CN" altLang="en-US" sz="1600" dirty="0"/>
              <a:t>然后介绍两种方法，用来缓解高估。</a:t>
            </a:r>
            <a:endParaRPr lang="en-US" altLang="zh-CN" sz="1600" dirty="0"/>
          </a:p>
          <a:p>
            <a:r>
              <a:rPr lang="zh-CN" altLang="en-US" sz="1600" dirty="0"/>
              <a:t>两种方法分别是 </a:t>
            </a:r>
            <a:r>
              <a:rPr lang="en-US" altLang="zh-CN" sz="1600" dirty="0"/>
              <a:t>Target</a:t>
            </a:r>
            <a:r>
              <a:rPr lang="zh-CN" altLang="en-US" sz="1600" dirty="0"/>
              <a:t> </a:t>
            </a:r>
            <a:r>
              <a:rPr lang="en-US" altLang="zh-CN" sz="1600" dirty="0"/>
              <a:t>Network</a:t>
            </a:r>
            <a:r>
              <a:rPr lang="zh-CN" altLang="en-US" sz="1600" dirty="0"/>
              <a:t> 和 </a:t>
            </a:r>
            <a:r>
              <a:rPr lang="en-US" altLang="zh-CN" sz="1600" dirty="0"/>
              <a:t>Double</a:t>
            </a:r>
            <a:r>
              <a:rPr lang="zh-CN" altLang="en-US" sz="1600" dirty="0"/>
              <a:t> </a:t>
            </a:r>
            <a:r>
              <a:rPr lang="en-US" altLang="zh-CN" sz="1600" dirty="0"/>
              <a:t>DQN</a:t>
            </a:r>
            <a:r>
              <a:rPr lang="zh-CN" altLang="en-US" sz="1600" dirty="0"/>
              <a:t> 。</a:t>
            </a:r>
            <a:endParaRPr lang="en-US" altLang="zh-C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我们做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SGD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更新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参数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，让它在时刻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做出的预测更接近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算梯度的时候，用到了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又部分基于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一部分是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在时刻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做出的预测。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这说明为了更新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时刻的预测，我们用到了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时刻做出的预测。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这就是用一个估计值去更新它本身，也就是说自己把自己给举起来。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所以这算是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这节课主要讲了强化学习中的基本概念。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就是会做动作的那个东西，</a:t>
                </a:r>
                <a:r>
                  <a:rPr lang="zh-CN" altLang="en-US" dirty="0" smtClean="0"/>
                  <a:t>比如超级玛丽中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Mario</a:t>
                </a:r>
                <a:r>
                  <a:rPr lang="zh-CN" altLang="en-US" dirty="0" smtClean="0"/>
                  <a:t>就是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跟环境交互；超级玛丽中的环境就是游戏程序本身。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做出动作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，环境就会更新状态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，并且给出一个奖励 </a:t>
                </a:r>
                <a:r>
                  <a:rPr lang="en-US" altLang="zh-CN" dirty="0" smtClean="0"/>
                  <a:t>reward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你可以认为状态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就是当前屏幕上显示的画面；游戏玩家会根据这个</a:t>
                </a:r>
                <a:r>
                  <a:rPr lang="zh-CN" altLang="en-US" dirty="0" smtClean="0"/>
                  <a:t>画面做操作。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如果状态、动作、奖励等变量被观测到，就用小写字母表示；如果没观测到，他们就是随机变量，用大写字母表示。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我们还讲了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sz="1200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和状态转移函数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这两个都是条件概率密度函数。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观测到</a:t>
                </a:r>
                <a:r>
                  <a:rPr lang="zh-CN" altLang="en-US" dirty="0" smtClean="0"/>
                  <a:t>状态状态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函数会输出每个动作的概率密度，告诉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该做什么动作。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状态转移函数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我们是不知道的；环境通过函数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来随机选下一个状态。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53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我们先来讨论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DQN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训练中一个常见的问题。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用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TD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算法训练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DQN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，会导致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DQN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高估真实的动作价值。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Target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Network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和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Double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DQN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就是为了解决 这个问题。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我们先来具体分析一下高估的原因。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算法会导致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高估真实的动作价值。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造成高估的主要原因有两个。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========================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第一个原因是计算 </a:t>
            </a: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用到了最大化，它会导致高估。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看一下计算 </a:t>
            </a: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的公式。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公式中有最大化操作。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这个最大化操作会让</a:t>
            </a:r>
            <a:r>
              <a:rPr lang="zh-CN" altLang="en-US" sz="1600" baseline="0" dirty="0">
                <a:solidFill>
                  <a:schemeClr val="tx1"/>
                </a:solidFill>
              </a:rPr>
              <a:t>得到 </a:t>
            </a:r>
            <a:r>
              <a:rPr lang="en-US" altLang="zh-CN" sz="1600" baseline="0" dirty="0">
                <a:solidFill>
                  <a:schemeClr val="tx1"/>
                </a:solidFill>
              </a:rPr>
              <a:t>TD</a:t>
            </a:r>
            <a:r>
              <a:rPr lang="zh-CN" altLang="en-US" sz="1600" baseline="0" dirty="0">
                <a:solidFill>
                  <a:schemeClr val="tx1"/>
                </a:solidFill>
              </a:rPr>
              <a:t> </a:t>
            </a:r>
            <a:r>
              <a:rPr lang="en-US" altLang="zh-CN" sz="1600" baseline="0" dirty="0">
                <a:solidFill>
                  <a:schemeClr val="tx1"/>
                </a:solidFill>
              </a:rPr>
              <a:t>target</a:t>
            </a:r>
            <a:r>
              <a:rPr lang="zh-CN" altLang="en-US" sz="1600" baseline="0" dirty="0">
                <a:solidFill>
                  <a:schemeClr val="tx1"/>
                </a:solidFill>
              </a:rPr>
              <a:t> 大于真实动作价值。</a:t>
            </a:r>
            <a:endParaRPr lang="en-US" altLang="zh-CN" sz="1600" baseline="0" dirty="0">
              <a:solidFill>
                <a:schemeClr val="tx1"/>
              </a:solidFill>
            </a:endParaRPr>
          </a:p>
          <a:p>
            <a:r>
              <a:rPr lang="zh-CN" altLang="en-US" sz="1600" baseline="0" dirty="0">
                <a:solidFill>
                  <a:schemeClr val="tx1"/>
                </a:solidFill>
              </a:rPr>
              <a:t>我稍后解释其中原因。</a:t>
            </a:r>
            <a:endParaRPr lang="en-US" altLang="zh-CN" sz="1600" baseline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造成高估的另一个原因是 </a:t>
            </a:r>
            <a:r>
              <a:rPr lang="en-US" altLang="zh-CN" sz="1600" dirty="0">
                <a:solidFill>
                  <a:schemeClr val="tx1"/>
                </a:solidFill>
              </a:rPr>
              <a:t>Bootstrapping</a:t>
            </a:r>
            <a:r>
              <a:rPr lang="zh-CN" altLang="en-US" sz="1600" dirty="0">
                <a:solidFill>
                  <a:schemeClr val="tx1"/>
                </a:solidFill>
              </a:rPr>
              <a:t>，用它自己的估计再去更新自己。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如果当前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已经出现高估 ，下一轮的 </a:t>
            </a:r>
            <a:r>
              <a:rPr lang="en-US" altLang="zh-CN" sz="1600" dirty="0">
                <a:solidFill>
                  <a:schemeClr val="tx1"/>
                </a:solidFill>
              </a:rPr>
              <a:t>TD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</a:rPr>
              <a:t> 更会高估，再进一步推高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的输出。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一步步让 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 的高估越来越严重。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----------------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下面我分别解释为什么最大化和 </a:t>
            </a:r>
            <a:r>
              <a:rPr lang="en-US" altLang="zh-CN" sz="1600" dirty="0">
                <a:solidFill>
                  <a:schemeClr val="tx1"/>
                </a:solidFill>
              </a:rPr>
              <a:t>Bootstrapping</a:t>
            </a:r>
            <a:r>
              <a:rPr lang="zh-CN" altLang="en-US" sz="1600" dirty="0">
                <a:solidFill>
                  <a:schemeClr val="tx1"/>
                </a:solidFill>
              </a:rPr>
              <a:t> 会造成高估。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造成高估的第一个原因是最大化。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我用数学来解释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为什么最大化会导致高估。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设小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为任意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个观测到的实数。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中添加均值为零的随机噪声。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把得到的结果记做大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由于噪声的均值等于零，噪声不会影响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的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均值。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很容易证明出来，对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的均值求期望，结果就等于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的均值。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但是噪声会让最大值增长。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的最大值往往大于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的最大值。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对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的最大值求期望，结果一定会大于等于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的最大值。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同样的道理，随机噪声会让最小值变得更小。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的最小值往往会小于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的最小值。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这几个公式都可以从数学上证明出来。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我用数学来解释一下原因。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设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𝑥_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到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𝑥_𝑛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是任意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个观测到的实数。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往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𝑥_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到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𝑥_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𝑛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中添加均值为零的随机噪声。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把得到的结果记做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到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𝑛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由于噪声均值等于零，噪声不会影响均值。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很容易证明出来，对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的均值求期望，结果就等于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的均值。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但是噪声会让最大值增长。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的最大值往往会大于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的最大值。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的最大值求期望，结果一定会大于等于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的最大值。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同样的道理，随机噪声会让最小值变得更小。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的最小值往往会小于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的最小值。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这几个公式都从数学上可以证明出来。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6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回到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高估的问题上来。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为真实的动作价值。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是动作空间中所有的动作。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我们不知道真实的动作价值，所以我们会用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来近似估算这些价值。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的估计值记做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估计当然是不准确的，肯定有误差。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我们不妨假设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对真实价值的估计是无偏的。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这样的话，误差就相当于均值为零的噪声。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计算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的时候，要对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关于动作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求最大化，把结果记做小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=============================</a:t>
                </a: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之前我们分析过，往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里面加噪声，然后求最大化，得到的结果会高估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的最大值。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所以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的预测“小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”是对真实价值的高估。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设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𝑥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(𝑎_1 )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到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𝑥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(𝑎_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𝑛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为真实的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到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_𝑛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是动作空间中所有的动作。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我们不知道真实的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值，所以我们会用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来近似估算这些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的估计值记做 </a:t>
                </a:r>
                <a:r>
                  <a:rPr lang="en-US" sz="160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sz="1600" i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sz="1600" i="0">
                    <a:solidFill>
                      <a:schemeClr val="tx1"/>
                    </a:solidFill>
                    <a:latin typeface="Cambria Math" charset="0"/>
                  </a:rPr>
                  <a:t>,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_1</a:t>
                </a:r>
                <a:r>
                  <a:rPr lang="en-US" sz="1600" i="0">
                    <a:solidFill>
                      <a:schemeClr val="tx1"/>
                    </a:solidFill>
                    <a:latin typeface="Cambria Math" charset="0"/>
                  </a:rPr>
                  <a:t>;</a:t>
                </a:r>
                <a:r>
                  <a:rPr lang="en-US" altLang="zh-CN" sz="1600" b="1" i="0">
                    <a:solidFill>
                      <a:schemeClr val="tx1"/>
                    </a:solidFill>
                    <a:latin typeface="Cambria Math" charset="0"/>
                  </a:rPr>
                  <a:t>𝐰)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到 </a:t>
                </a:r>
                <a:r>
                  <a:rPr lang="en-US" sz="160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sz="1600" i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sz="1600" i="0">
                    <a:solidFill>
                      <a:schemeClr val="tx1"/>
                    </a:solidFill>
                    <a:latin typeface="Cambria Math" charset="0"/>
                  </a:rPr>
                  <a:t>,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𝑛</a:t>
                </a:r>
                <a:r>
                  <a:rPr lang="en-US" sz="1600" i="0">
                    <a:solidFill>
                      <a:schemeClr val="tx1"/>
                    </a:solidFill>
                    <a:latin typeface="Cambria Math" charset="0"/>
                  </a:rPr>
                  <a:t>;</a:t>
                </a:r>
                <a:r>
                  <a:rPr lang="en-US" altLang="zh-CN" sz="1600" b="1" i="0">
                    <a:solidFill>
                      <a:schemeClr val="tx1"/>
                    </a:solidFill>
                    <a:latin typeface="Cambria Math" charset="0"/>
                  </a:rPr>
                  <a:t>𝐰)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估计当然是不准确的，肯定有误差。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我们不妨假设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对真实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值的估计是无偏的。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这样的话，误差就相当于均值为零的噪声。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的时候，要对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关于动作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求最大化，把结果记做小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之前我们分析过，往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里面加噪声，然后求最大化，得到的结果会高估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的最大值。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的预测“小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”是对真实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值的高估。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2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Lucida Bright" charset="0"/>
                <a:ea typeface="Lucida Bright" charset="0"/>
                <a:cs typeface="Lucida Bright" charset="0"/>
              </a:rPr>
              <a:t>Target</a:t>
            </a:r>
            <a:r>
              <a:rPr lang="zh-CN" altLang="en-US" sz="4400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>
                <a:latin typeface="Lucida Bright" charset="0"/>
                <a:ea typeface="Lucida Bright" charset="0"/>
                <a:cs typeface="Lucida Bright" charset="0"/>
              </a:rPr>
              <a:t>Network</a:t>
            </a:r>
            <a:r>
              <a:rPr lang="zh-CN" altLang="en-US" sz="4400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>
                <a:latin typeface="Lucida Bright" charset="0"/>
                <a:ea typeface="Lucida Bright" charset="0"/>
                <a:cs typeface="Lucida Bright" charset="0"/>
              </a:rPr>
              <a:t>&amp;</a:t>
            </a:r>
            <a:r>
              <a:rPr lang="zh-CN" altLang="en-US" sz="4400" b="1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>
                <a:latin typeface="Lucida Bright" charset="0"/>
                <a:ea typeface="Lucida Bright" charset="0"/>
                <a:cs typeface="Lucida Bright" charset="0"/>
              </a:rPr>
              <a:t>Double</a:t>
            </a:r>
            <a:r>
              <a:rPr lang="zh-CN" altLang="en-US" sz="4400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>
                <a:latin typeface="Lucida Bright" charset="0"/>
                <a:ea typeface="Lucida Bright" charset="0"/>
                <a:cs typeface="Lucida Bright" charset="0"/>
              </a:rPr>
              <a:t>DQN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5514" y="1562100"/>
                <a:ext cx="9923229" cy="421821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conclude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action-value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𝑡</m:t>
                    </m:r>
                    <m:r>
                      <a:rPr lang="en-US" altLang="zh-CN" b="0" i="1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pushes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towards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action-value.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5514" y="1562100"/>
                <a:ext cx="9923229" cy="4218214"/>
              </a:xfrm>
              <a:blipFill rotWithShape="0">
                <a:blip r:embed="rId3"/>
                <a:stretch>
                  <a:fillRect l="-110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Reason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1: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Maximization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2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Reason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2: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Bootstrapping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1830" y="1198860"/>
                <a:ext cx="9161759" cy="485775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performs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bootstrapping.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updating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Suppose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action-value.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1830" y="1198860"/>
                <a:ext cx="9161759" cy="4857750"/>
              </a:xfrm>
              <a:blipFill rotWithShape="0">
                <a:blip r:embed="rId3"/>
                <a:stretch>
                  <a:fillRect l="-1198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6344667" y="1670348"/>
            <a:ext cx="1931249" cy="768005"/>
          </a:xfrm>
          <a:custGeom>
            <a:avLst/>
            <a:gdLst>
              <a:gd name="connsiteX0" fmla="*/ 7143 w 1931249"/>
              <a:gd name="connsiteY0" fmla="*/ 270366 h 768005"/>
              <a:gd name="connsiteX1" fmla="*/ 26193 w 1931249"/>
              <a:gd name="connsiteY1" fmla="*/ 556116 h 768005"/>
              <a:gd name="connsiteX2" fmla="*/ 197643 w 1931249"/>
              <a:gd name="connsiteY2" fmla="*/ 689466 h 768005"/>
              <a:gd name="connsiteX3" fmla="*/ 826293 w 1931249"/>
              <a:gd name="connsiteY3" fmla="*/ 765666 h 768005"/>
              <a:gd name="connsiteX4" fmla="*/ 1512093 w 1931249"/>
              <a:gd name="connsiteY4" fmla="*/ 746616 h 768005"/>
              <a:gd name="connsiteX5" fmla="*/ 1778793 w 1931249"/>
              <a:gd name="connsiteY5" fmla="*/ 727566 h 768005"/>
              <a:gd name="connsiteX6" fmla="*/ 1893093 w 1931249"/>
              <a:gd name="connsiteY6" fmla="*/ 651366 h 768005"/>
              <a:gd name="connsiteX7" fmla="*/ 1931193 w 1931249"/>
              <a:gd name="connsiteY7" fmla="*/ 479916 h 768005"/>
              <a:gd name="connsiteX8" fmla="*/ 1893093 w 1931249"/>
              <a:gd name="connsiteY8" fmla="*/ 156066 h 768005"/>
              <a:gd name="connsiteX9" fmla="*/ 1683543 w 1931249"/>
              <a:gd name="connsiteY9" fmla="*/ 22716 h 768005"/>
              <a:gd name="connsiteX10" fmla="*/ 1264443 w 1931249"/>
              <a:gd name="connsiteY10" fmla="*/ 3666 h 768005"/>
              <a:gd name="connsiteX11" fmla="*/ 426243 w 1931249"/>
              <a:gd name="connsiteY11" fmla="*/ 3666 h 768005"/>
              <a:gd name="connsiteX12" fmla="*/ 45243 w 1931249"/>
              <a:gd name="connsiteY12" fmla="*/ 41766 h 768005"/>
              <a:gd name="connsiteX13" fmla="*/ 7143 w 1931249"/>
              <a:gd name="connsiteY13" fmla="*/ 270366 h 76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1249" h="768005">
                <a:moveTo>
                  <a:pt x="7143" y="270366"/>
                </a:moveTo>
                <a:cubicBezTo>
                  <a:pt x="3968" y="356091"/>
                  <a:pt x="-5557" y="486266"/>
                  <a:pt x="26193" y="556116"/>
                </a:cubicBezTo>
                <a:cubicBezTo>
                  <a:pt x="57943" y="625966"/>
                  <a:pt x="64293" y="654541"/>
                  <a:pt x="197643" y="689466"/>
                </a:cubicBezTo>
                <a:cubicBezTo>
                  <a:pt x="330993" y="724391"/>
                  <a:pt x="607218" y="756141"/>
                  <a:pt x="826293" y="765666"/>
                </a:cubicBezTo>
                <a:cubicBezTo>
                  <a:pt x="1045368" y="775191"/>
                  <a:pt x="1353343" y="752966"/>
                  <a:pt x="1512093" y="746616"/>
                </a:cubicBezTo>
                <a:cubicBezTo>
                  <a:pt x="1670843" y="740266"/>
                  <a:pt x="1715293" y="743441"/>
                  <a:pt x="1778793" y="727566"/>
                </a:cubicBezTo>
                <a:cubicBezTo>
                  <a:pt x="1842293" y="711691"/>
                  <a:pt x="1867693" y="692641"/>
                  <a:pt x="1893093" y="651366"/>
                </a:cubicBezTo>
                <a:cubicBezTo>
                  <a:pt x="1918493" y="610091"/>
                  <a:pt x="1931193" y="562466"/>
                  <a:pt x="1931193" y="479916"/>
                </a:cubicBezTo>
                <a:cubicBezTo>
                  <a:pt x="1931193" y="397366"/>
                  <a:pt x="1934368" y="232266"/>
                  <a:pt x="1893093" y="156066"/>
                </a:cubicBezTo>
                <a:cubicBezTo>
                  <a:pt x="1851818" y="79866"/>
                  <a:pt x="1788318" y="48116"/>
                  <a:pt x="1683543" y="22716"/>
                </a:cubicBezTo>
                <a:cubicBezTo>
                  <a:pt x="1578768" y="-2684"/>
                  <a:pt x="1473993" y="6841"/>
                  <a:pt x="1264443" y="3666"/>
                </a:cubicBezTo>
                <a:cubicBezTo>
                  <a:pt x="1054893" y="491"/>
                  <a:pt x="629443" y="-2684"/>
                  <a:pt x="426243" y="3666"/>
                </a:cubicBezTo>
                <a:cubicBezTo>
                  <a:pt x="223043" y="10016"/>
                  <a:pt x="118268" y="-2684"/>
                  <a:pt x="45243" y="41766"/>
                </a:cubicBezTo>
                <a:cubicBezTo>
                  <a:pt x="-27782" y="86216"/>
                  <a:pt x="10318" y="184641"/>
                  <a:pt x="7143" y="270366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5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1830" y="1198860"/>
                <a:ext cx="9816909" cy="508635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performs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bootstrapping.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updating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Suppose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action-value.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maximization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further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pushes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up.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When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propagated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1830" y="1198860"/>
                <a:ext cx="9816909" cy="5086350"/>
              </a:xfrm>
              <a:blipFill rotWithShape="0">
                <a:blip r:embed="rId3"/>
                <a:stretch>
                  <a:fillRect l="-1118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Reason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2: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Bootstrapping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732560" y="1658399"/>
            <a:ext cx="3524249" cy="762000"/>
          </a:xfrm>
          <a:custGeom>
            <a:avLst/>
            <a:gdLst>
              <a:gd name="connsiteX0" fmla="*/ 2260897 w 4262078"/>
              <a:gd name="connsiteY0" fmla="*/ 647700 h 670887"/>
              <a:gd name="connsiteX1" fmla="*/ 3441997 w 4262078"/>
              <a:gd name="connsiteY1" fmla="*/ 666750 h 670887"/>
              <a:gd name="connsiteX2" fmla="*/ 4070647 w 4262078"/>
              <a:gd name="connsiteY2" fmla="*/ 552450 h 670887"/>
              <a:gd name="connsiteX3" fmla="*/ 4261147 w 4262078"/>
              <a:gd name="connsiteY3" fmla="*/ 323850 h 670887"/>
              <a:gd name="connsiteX4" fmla="*/ 4013497 w 4262078"/>
              <a:gd name="connsiteY4" fmla="*/ 76200 h 670887"/>
              <a:gd name="connsiteX5" fmla="*/ 3384847 w 4262078"/>
              <a:gd name="connsiteY5" fmla="*/ 19050 h 670887"/>
              <a:gd name="connsiteX6" fmla="*/ 2241847 w 4262078"/>
              <a:gd name="connsiteY6" fmla="*/ 0 h 670887"/>
              <a:gd name="connsiteX7" fmla="*/ 1003597 w 4262078"/>
              <a:gd name="connsiteY7" fmla="*/ 19050 h 670887"/>
              <a:gd name="connsiteX8" fmla="*/ 432097 w 4262078"/>
              <a:gd name="connsiteY8" fmla="*/ 19050 h 670887"/>
              <a:gd name="connsiteX9" fmla="*/ 12997 w 4262078"/>
              <a:gd name="connsiteY9" fmla="*/ 266700 h 670887"/>
              <a:gd name="connsiteX10" fmla="*/ 146347 w 4262078"/>
              <a:gd name="connsiteY10" fmla="*/ 590550 h 670887"/>
              <a:gd name="connsiteX11" fmla="*/ 546397 w 4262078"/>
              <a:gd name="connsiteY11" fmla="*/ 666750 h 670887"/>
              <a:gd name="connsiteX12" fmla="*/ 2260897 w 4262078"/>
              <a:gd name="connsiteY12" fmla="*/ 647700 h 67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2078" h="670887">
                <a:moveTo>
                  <a:pt x="2260897" y="647700"/>
                </a:moveTo>
                <a:cubicBezTo>
                  <a:pt x="2743497" y="647700"/>
                  <a:pt x="3140372" y="682625"/>
                  <a:pt x="3441997" y="666750"/>
                </a:cubicBezTo>
                <a:cubicBezTo>
                  <a:pt x="3743622" y="650875"/>
                  <a:pt x="3934122" y="609600"/>
                  <a:pt x="4070647" y="552450"/>
                </a:cubicBezTo>
                <a:cubicBezTo>
                  <a:pt x="4207172" y="495300"/>
                  <a:pt x="4270672" y="403225"/>
                  <a:pt x="4261147" y="323850"/>
                </a:cubicBezTo>
                <a:cubicBezTo>
                  <a:pt x="4251622" y="244475"/>
                  <a:pt x="4159547" y="127000"/>
                  <a:pt x="4013497" y="76200"/>
                </a:cubicBezTo>
                <a:cubicBezTo>
                  <a:pt x="3867447" y="25400"/>
                  <a:pt x="3680122" y="31750"/>
                  <a:pt x="3384847" y="19050"/>
                </a:cubicBezTo>
                <a:cubicBezTo>
                  <a:pt x="3089572" y="6350"/>
                  <a:pt x="2638722" y="0"/>
                  <a:pt x="2241847" y="0"/>
                </a:cubicBezTo>
                <a:cubicBezTo>
                  <a:pt x="1844972" y="0"/>
                  <a:pt x="1305222" y="15875"/>
                  <a:pt x="1003597" y="19050"/>
                </a:cubicBezTo>
                <a:cubicBezTo>
                  <a:pt x="701972" y="22225"/>
                  <a:pt x="597197" y="-22225"/>
                  <a:pt x="432097" y="19050"/>
                </a:cubicBezTo>
                <a:cubicBezTo>
                  <a:pt x="266997" y="60325"/>
                  <a:pt x="60622" y="171450"/>
                  <a:pt x="12997" y="266700"/>
                </a:cubicBezTo>
                <a:cubicBezTo>
                  <a:pt x="-34628" y="361950"/>
                  <a:pt x="57447" y="523875"/>
                  <a:pt x="146347" y="590550"/>
                </a:cubicBezTo>
                <a:cubicBezTo>
                  <a:pt x="235247" y="657225"/>
                  <a:pt x="193972" y="657225"/>
                  <a:pt x="546397" y="666750"/>
                </a:cubicBezTo>
                <a:cubicBezTo>
                  <a:pt x="898822" y="676275"/>
                  <a:pt x="1778297" y="647700"/>
                  <a:pt x="2260897" y="64770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3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944473" y="2694218"/>
            <a:ext cx="3551883" cy="1616528"/>
          </a:xfrm>
          <a:prstGeom prst="roundRect">
            <a:avLst/>
          </a:prstGeom>
          <a:solidFill>
            <a:srgbClr val="BD1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DQN</a:t>
            </a:r>
            <a:r>
              <a:rPr lang="zh-CN" altLang="en-US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overestimates</a:t>
            </a:r>
            <a:r>
              <a:rPr lang="zh-CN" altLang="en-US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action-value</a:t>
            </a:r>
            <a:endParaRPr lang="en-US" sz="28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44473" y="2694218"/>
            <a:ext cx="3551883" cy="1616528"/>
          </a:xfrm>
          <a:prstGeom prst="roundRect">
            <a:avLst/>
          </a:prstGeom>
          <a:solidFill>
            <a:srgbClr val="EF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DQN</a:t>
            </a:r>
            <a:r>
              <a:rPr lang="zh-CN" altLang="en-US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estimates</a:t>
            </a:r>
            <a:r>
              <a:rPr lang="zh-CN" altLang="en-US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action-value</a:t>
            </a:r>
            <a:endParaRPr lang="en-US" sz="28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overestimation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happen?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08471" y="2694219"/>
            <a:ext cx="3390898" cy="16165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TD</a:t>
            </a:r>
            <a:r>
              <a:rPr lang="zh-CN" altLang="en-US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target</a:t>
            </a:r>
            <a:r>
              <a:rPr lang="zh-CN" altLang="en-US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is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an</a:t>
            </a:r>
            <a:r>
              <a:rPr lang="zh-CN" altLang="en-US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overestimation</a:t>
            </a:r>
            <a:endParaRPr lang="en-US" sz="28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57500" y="1121682"/>
            <a:ext cx="6580414" cy="1523551"/>
            <a:chOff x="2857500" y="1121682"/>
            <a:chExt cx="6580414" cy="1523551"/>
          </a:xfrm>
        </p:grpSpPr>
        <p:sp>
          <p:nvSpPr>
            <p:cNvPr id="11" name="Freeform 10"/>
            <p:cNvSpPr/>
            <p:nvPr/>
          </p:nvSpPr>
          <p:spPr>
            <a:xfrm>
              <a:off x="2857500" y="1939534"/>
              <a:ext cx="6580414" cy="705699"/>
            </a:xfrm>
            <a:custGeom>
              <a:avLst/>
              <a:gdLst>
                <a:gd name="connsiteX0" fmla="*/ 0 w 6580414"/>
                <a:gd name="connsiteY0" fmla="*/ 1097584 h 1130241"/>
                <a:gd name="connsiteX1" fmla="*/ 1518557 w 6580414"/>
                <a:gd name="connsiteY1" fmla="*/ 150527 h 1130241"/>
                <a:gd name="connsiteX2" fmla="*/ 4914900 w 6580414"/>
                <a:gd name="connsiteY2" fmla="*/ 101541 h 1130241"/>
                <a:gd name="connsiteX3" fmla="*/ 6580414 w 6580414"/>
                <a:gd name="connsiteY3" fmla="*/ 1130241 h 113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0414" h="1130241">
                  <a:moveTo>
                    <a:pt x="0" y="1097584"/>
                  </a:moveTo>
                  <a:cubicBezTo>
                    <a:pt x="349703" y="707059"/>
                    <a:pt x="699407" y="316534"/>
                    <a:pt x="1518557" y="150527"/>
                  </a:cubicBezTo>
                  <a:cubicBezTo>
                    <a:pt x="2337707" y="-15480"/>
                    <a:pt x="4071257" y="-61745"/>
                    <a:pt x="4914900" y="101541"/>
                  </a:cubicBezTo>
                  <a:cubicBezTo>
                    <a:pt x="5758543" y="264827"/>
                    <a:pt x="6580414" y="1130241"/>
                    <a:pt x="6580414" y="1130241"/>
                  </a:cubicBezTo>
                </a:path>
              </a:pathLst>
            </a:custGeom>
            <a:noFill/>
            <a:ln w="444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1336" y="1121682"/>
              <a:ext cx="29927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Maximization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leads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overestimation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57500" y="4349781"/>
            <a:ext cx="6580414" cy="1575731"/>
            <a:chOff x="2857500" y="4349781"/>
            <a:chExt cx="6580414" cy="1575731"/>
          </a:xfrm>
        </p:grpSpPr>
        <p:sp>
          <p:nvSpPr>
            <p:cNvPr id="12" name="Freeform 11"/>
            <p:cNvSpPr/>
            <p:nvPr/>
          </p:nvSpPr>
          <p:spPr>
            <a:xfrm rot="10800000">
              <a:off x="2857500" y="4349781"/>
              <a:ext cx="6580414" cy="705699"/>
            </a:xfrm>
            <a:custGeom>
              <a:avLst/>
              <a:gdLst>
                <a:gd name="connsiteX0" fmla="*/ 0 w 6580414"/>
                <a:gd name="connsiteY0" fmla="*/ 1097584 h 1130241"/>
                <a:gd name="connsiteX1" fmla="*/ 1518557 w 6580414"/>
                <a:gd name="connsiteY1" fmla="*/ 150527 h 1130241"/>
                <a:gd name="connsiteX2" fmla="*/ 4914900 w 6580414"/>
                <a:gd name="connsiteY2" fmla="*/ 101541 h 1130241"/>
                <a:gd name="connsiteX3" fmla="*/ 6580414 w 6580414"/>
                <a:gd name="connsiteY3" fmla="*/ 1130241 h 113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0414" h="1130241">
                  <a:moveTo>
                    <a:pt x="0" y="1097584"/>
                  </a:moveTo>
                  <a:cubicBezTo>
                    <a:pt x="349703" y="707059"/>
                    <a:pt x="699407" y="316534"/>
                    <a:pt x="1518557" y="150527"/>
                  </a:cubicBezTo>
                  <a:cubicBezTo>
                    <a:pt x="2337707" y="-15480"/>
                    <a:pt x="4071257" y="-61745"/>
                    <a:pt x="4914900" y="101541"/>
                  </a:cubicBezTo>
                  <a:cubicBezTo>
                    <a:pt x="5758543" y="264827"/>
                    <a:pt x="6580414" y="1130241"/>
                    <a:pt x="6580414" y="1130241"/>
                  </a:cubicBezTo>
                </a:path>
              </a:pathLst>
            </a:custGeom>
            <a:noFill/>
            <a:ln w="444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5535" y="5094515"/>
              <a:ext cx="39643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Bootstrapping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propagates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overestimation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back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DQN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9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1" animBg="1"/>
      <p:bldP spid="5" grpId="2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7908471" y="2694218"/>
            <a:ext cx="3390898" cy="161652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TD</a:t>
            </a:r>
            <a:r>
              <a:rPr lang="zh-CN" altLang="en-US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target</a:t>
            </a:r>
            <a:r>
              <a:rPr lang="zh-CN" altLang="en-US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is</a:t>
            </a:r>
          </a:p>
          <a:p>
            <a:pPr algn="ctr"/>
            <a:r>
              <a:rPr lang="en-US" altLang="zh-CN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zh-CN" altLang="en-US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worse</a:t>
            </a:r>
            <a:r>
              <a:rPr lang="zh-CN" altLang="en-US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altLang="zh-CN" sz="2800" dirty="0">
              <a:solidFill>
                <a:srgbClr val="FFF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ctr"/>
            <a:r>
              <a:rPr lang="en-US" altLang="zh-CN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overestimation</a:t>
            </a:r>
            <a:endParaRPr lang="en-US" sz="2800" dirty="0">
              <a:solidFill>
                <a:srgbClr val="FFFF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08471" y="2694219"/>
            <a:ext cx="3390898" cy="16165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TD</a:t>
            </a:r>
            <a:r>
              <a:rPr lang="zh-CN" altLang="en-US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target</a:t>
            </a:r>
            <a:r>
              <a:rPr lang="zh-CN" altLang="en-US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is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an</a:t>
            </a:r>
            <a:r>
              <a:rPr lang="zh-CN" altLang="en-US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overestimation</a:t>
            </a:r>
            <a:endParaRPr lang="en-US" sz="28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44472" y="2694218"/>
            <a:ext cx="3551884" cy="1616528"/>
          </a:xfrm>
          <a:prstGeom prst="roundRect">
            <a:avLst/>
          </a:prstGeom>
          <a:solidFill>
            <a:srgbClr val="A41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DQN</a:t>
            </a:r>
            <a:r>
              <a:rPr lang="zh-CN" altLang="en-US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makes</a:t>
            </a:r>
            <a:r>
              <a:rPr lang="zh-CN" altLang="en-US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worse</a:t>
            </a:r>
          </a:p>
          <a:p>
            <a:pPr algn="ctr"/>
            <a:r>
              <a:rPr lang="en-US" altLang="zh-CN" sz="2800" dirty="0">
                <a:solidFill>
                  <a:srgbClr val="FFFF00"/>
                </a:solidFill>
                <a:latin typeface="Lucida Console" charset="0"/>
                <a:ea typeface="Lucida Console" charset="0"/>
                <a:cs typeface="Lucida Console" charset="0"/>
              </a:rPr>
              <a:t>overestimation</a:t>
            </a:r>
            <a:endParaRPr lang="en-US" sz="2800" dirty="0">
              <a:solidFill>
                <a:srgbClr val="FFFF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44473" y="2694218"/>
            <a:ext cx="3551884" cy="1616528"/>
          </a:xfrm>
          <a:prstGeom prst="roundRect">
            <a:avLst/>
          </a:prstGeom>
          <a:solidFill>
            <a:srgbClr val="BD1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DQN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overestimates</a:t>
            </a:r>
            <a:r>
              <a:rPr lang="zh-CN" altLang="en-US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action-value</a:t>
            </a:r>
            <a:endParaRPr lang="en-US" sz="2800" dirty="0">
              <a:solidFill>
                <a:schemeClr val="tx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overestimation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happen?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57500" y="1121682"/>
            <a:ext cx="6580414" cy="1523551"/>
            <a:chOff x="2857500" y="1121682"/>
            <a:chExt cx="6580414" cy="1523551"/>
          </a:xfrm>
        </p:grpSpPr>
        <p:sp>
          <p:nvSpPr>
            <p:cNvPr id="11" name="Freeform 10"/>
            <p:cNvSpPr/>
            <p:nvPr/>
          </p:nvSpPr>
          <p:spPr>
            <a:xfrm>
              <a:off x="2857500" y="1939534"/>
              <a:ext cx="6580414" cy="705699"/>
            </a:xfrm>
            <a:custGeom>
              <a:avLst/>
              <a:gdLst>
                <a:gd name="connsiteX0" fmla="*/ 0 w 6580414"/>
                <a:gd name="connsiteY0" fmla="*/ 1097584 h 1130241"/>
                <a:gd name="connsiteX1" fmla="*/ 1518557 w 6580414"/>
                <a:gd name="connsiteY1" fmla="*/ 150527 h 1130241"/>
                <a:gd name="connsiteX2" fmla="*/ 4914900 w 6580414"/>
                <a:gd name="connsiteY2" fmla="*/ 101541 h 1130241"/>
                <a:gd name="connsiteX3" fmla="*/ 6580414 w 6580414"/>
                <a:gd name="connsiteY3" fmla="*/ 1130241 h 113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0414" h="1130241">
                  <a:moveTo>
                    <a:pt x="0" y="1097584"/>
                  </a:moveTo>
                  <a:cubicBezTo>
                    <a:pt x="349703" y="707059"/>
                    <a:pt x="699407" y="316534"/>
                    <a:pt x="1518557" y="150527"/>
                  </a:cubicBezTo>
                  <a:cubicBezTo>
                    <a:pt x="2337707" y="-15480"/>
                    <a:pt x="4071257" y="-61745"/>
                    <a:pt x="4914900" y="101541"/>
                  </a:cubicBezTo>
                  <a:cubicBezTo>
                    <a:pt x="5758543" y="264827"/>
                    <a:pt x="6580414" y="1130241"/>
                    <a:pt x="6580414" y="1130241"/>
                  </a:cubicBezTo>
                </a:path>
              </a:pathLst>
            </a:custGeom>
            <a:noFill/>
            <a:ln w="444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1336" y="1121682"/>
              <a:ext cx="29927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Maximization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leads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overestimation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57500" y="4349781"/>
            <a:ext cx="6580414" cy="1575731"/>
            <a:chOff x="2857500" y="4349781"/>
            <a:chExt cx="6580414" cy="1575731"/>
          </a:xfrm>
        </p:grpSpPr>
        <p:sp>
          <p:nvSpPr>
            <p:cNvPr id="12" name="Freeform 11"/>
            <p:cNvSpPr/>
            <p:nvPr/>
          </p:nvSpPr>
          <p:spPr>
            <a:xfrm rot="10800000">
              <a:off x="2857500" y="4349781"/>
              <a:ext cx="6580414" cy="705699"/>
            </a:xfrm>
            <a:custGeom>
              <a:avLst/>
              <a:gdLst>
                <a:gd name="connsiteX0" fmla="*/ 0 w 6580414"/>
                <a:gd name="connsiteY0" fmla="*/ 1097584 h 1130241"/>
                <a:gd name="connsiteX1" fmla="*/ 1518557 w 6580414"/>
                <a:gd name="connsiteY1" fmla="*/ 150527 h 1130241"/>
                <a:gd name="connsiteX2" fmla="*/ 4914900 w 6580414"/>
                <a:gd name="connsiteY2" fmla="*/ 101541 h 1130241"/>
                <a:gd name="connsiteX3" fmla="*/ 6580414 w 6580414"/>
                <a:gd name="connsiteY3" fmla="*/ 1130241 h 113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0414" h="1130241">
                  <a:moveTo>
                    <a:pt x="0" y="1097584"/>
                  </a:moveTo>
                  <a:cubicBezTo>
                    <a:pt x="349703" y="707059"/>
                    <a:pt x="699407" y="316534"/>
                    <a:pt x="1518557" y="150527"/>
                  </a:cubicBezTo>
                  <a:cubicBezTo>
                    <a:pt x="2337707" y="-15480"/>
                    <a:pt x="4071257" y="-61745"/>
                    <a:pt x="4914900" y="101541"/>
                  </a:cubicBezTo>
                  <a:cubicBezTo>
                    <a:pt x="5758543" y="264827"/>
                    <a:pt x="6580414" y="1130241"/>
                    <a:pt x="6580414" y="1130241"/>
                  </a:cubicBezTo>
                </a:path>
              </a:pathLst>
            </a:custGeom>
            <a:noFill/>
            <a:ln w="444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5535" y="5094515"/>
              <a:ext cx="39643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Bootstrapping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propagates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overestimation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back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DQN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6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overestimation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harmful?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4" y="3253895"/>
            <a:ext cx="2311523" cy="1541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1115" y="4794910"/>
                <a:ext cx="23115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urier New" charset="0"/>
                            <a:cs typeface="Courier New" charset="0"/>
                          </a:rPr>
                        </m:ctrlPr>
                      </m:sSubPr>
                      <m:e>
                        <m:r>
                          <a:rPr lang="en-US" altLang="zh-CN" sz="3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6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5" y="4794910"/>
                <a:ext cx="231152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6069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2842977" y="4066774"/>
            <a:ext cx="1544215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58508" y="3679599"/>
            <a:ext cx="166975" cy="715614"/>
            <a:chOff x="8534708" y="3412899"/>
            <a:chExt cx="166975" cy="715614"/>
          </a:xfrm>
        </p:grpSpPr>
        <p:sp>
          <p:nvSpPr>
            <p:cNvPr id="9" name="Rectangle 8"/>
            <p:cNvSpPr/>
            <p:nvPr/>
          </p:nvSpPr>
          <p:spPr>
            <a:xfrm>
              <a:off x="8534708" y="3412899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34708" y="3665505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5883" y="3918111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Curved Connector 11"/>
          <p:cNvCxnSpPr/>
          <p:nvPr/>
        </p:nvCxnSpPr>
        <p:spPr>
          <a:xfrm flipV="1">
            <a:off x="8621148" y="3253895"/>
            <a:ext cx="810968" cy="5309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8615849" y="4035906"/>
            <a:ext cx="816266" cy="3086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8625773" y="4348189"/>
            <a:ext cx="806342" cy="32412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631963" y="3052812"/>
                <a:ext cx="21371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left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”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400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963" y="3052812"/>
                <a:ext cx="213718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626623" y="3745786"/>
                <a:ext cx="2343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right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”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4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23" y="3745786"/>
                <a:ext cx="234397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631963" y="4422843"/>
                <a:ext cx="2047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up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”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4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963" y="4422843"/>
                <a:ext cx="204742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6894363" y="4022967"/>
            <a:ext cx="1544215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169004" y="2979100"/>
            <a:ext cx="2929135" cy="3121285"/>
            <a:chOff x="4245204" y="2712400"/>
            <a:chExt cx="2929135" cy="3121285"/>
          </a:xfrm>
        </p:grpSpPr>
        <p:grpSp>
          <p:nvGrpSpPr>
            <p:cNvPr id="20" name="Group 19"/>
            <p:cNvGrpSpPr/>
            <p:nvPr/>
          </p:nvGrpSpPr>
          <p:grpSpPr>
            <a:xfrm>
              <a:off x="4501723" y="2712400"/>
              <a:ext cx="2416085" cy="2090603"/>
              <a:chOff x="2352732" y="333220"/>
              <a:chExt cx="2416085" cy="209060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352732" y="333220"/>
                <a:ext cx="2416085" cy="209060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548131" y="574002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548131" y="1193156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548131" y="1812310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69127" y="825294"/>
                <a:ext cx="367862" cy="36786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369127" y="1561018"/>
                <a:ext cx="367862" cy="36786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915993" y="757933"/>
                <a:ext cx="453134" cy="25129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915993" y="1377087"/>
                <a:ext cx="453134" cy="36786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915993" y="757933"/>
                <a:ext cx="453134" cy="98701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915993" y="1744949"/>
                <a:ext cx="453134" cy="25129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2915993" y="1009225"/>
                <a:ext cx="453134" cy="98701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915993" y="1009225"/>
                <a:ext cx="453134" cy="36786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69127" y="825294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369127" y="1561018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190123" y="1808489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3736989" y="757933"/>
                <a:ext cx="453134" cy="25129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4190123" y="574002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190123" y="1193156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736989" y="1744949"/>
                <a:ext cx="453134" cy="24747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6989" y="1009225"/>
                <a:ext cx="453134" cy="36786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6989" y="1005404"/>
                <a:ext cx="453134" cy="98701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736989" y="1377087"/>
                <a:ext cx="453134" cy="36786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736989" y="757933"/>
                <a:ext cx="453134" cy="98701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245204" y="4879578"/>
                  <a:ext cx="292913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3200" b="1" dirty="0">
                      <a:solidFill>
                        <a:schemeClr val="tx2"/>
                      </a:solidFill>
                    </a:rPr>
                    <a:t>DQN</a:t>
                  </a:r>
                  <a:r>
                    <a:rPr lang="zh-CN" altLang="en-US" sz="3200" b="1" dirty="0">
                      <a:solidFill>
                        <a:schemeClr val="tx2"/>
                      </a:solidFill>
                    </a:rPr>
                    <a:t> </a:t>
                  </a:r>
                  <a:endParaRPr lang="en-US" altLang="zh-CN" sz="3200" b="1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en-US" altLang="zh-CN" sz="2400" b="1" dirty="0">
                      <a:solidFill>
                        <a:schemeClr val="tx2"/>
                      </a:solidFill>
                    </a:rPr>
                    <a:t>(parameterized</a:t>
                  </a:r>
                  <a:r>
                    <a:rPr lang="zh-CN" altLang="en-US" sz="2400" b="1" dirty="0">
                      <a:solidFill>
                        <a:schemeClr val="tx2"/>
                      </a:solidFill>
                    </a:rPr>
                    <a:t> </a:t>
                  </a:r>
                  <a:r>
                    <a:rPr lang="en-US" altLang="zh-CN" sz="2400" b="1" dirty="0">
                      <a:solidFill>
                        <a:schemeClr val="tx2"/>
                      </a:solidFill>
                    </a:rPr>
                    <a:t>by</a:t>
                  </a:r>
                  <a:r>
                    <a:rPr lang="zh-CN" altLang="en-US" sz="2400" b="1" dirty="0">
                      <a:solidFill>
                        <a:schemeClr val="tx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𝐰</m:t>
                      </m:r>
                    </m:oMath>
                  </a14:m>
                  <a:r>
                    <a:rPr lang="en-US" altLang="zh-CN" sz="2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204" y="4879578"/>
                  <a:ext cx="2929135" cy="954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03" t="-8280" r="-2703" b="-133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193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overestimation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harmful?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4" y="3253895"/>
            <a:ext cx="2311523" cy="1541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1115" y="4794910"/>
                <a:ext cx="23115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urier New" charset="0"/>
                            <a:cs typeface="Courier New" charset="0"/>
                          </a:rPr>
                        </m:ctrlPr>
                      </m:sSubPr>
                      <m:e>
                        <m:r>
                          <a:rPr lang="en-US" altLang="zh-CN" sz="3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6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5" y="4794910"/>
                <a:ext cx="231152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6069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2842977" y="4066774"/>
            <a:ext cx="1544215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58508" y="3679599"/>
            <a:ext cx="166975" cy="715614"/>
            <a:chOff x="8534708" y="3412899"/>
            <a:chExt cx="166975" cy="715614"/>
          </a:xfrm>
        </p:grpSpPr>
        <p:sp>
          <p:nvSpPr>
            <p:cNvPr id="9" name="Rectangle 8"/>
            <p:cNvSpPr/>
            <p:nvPr/>
          </p:nvSpPr>
          <p:spPr>
            <a:xfrm>
              <a:off x="8534708" y="3412899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34708" y="3665505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5883" y="3918111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Curved Connector 11"/>
          <p:cNvCxnSpPr/>
          <p:nvPr/>
        </p:nvCxnSpPr>
        <p:spPr>
          <a:xfrm flipV="1">
            <a:off x="8621148" y="3253895"/>
            <a:ext cx="810968" cy="5309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8615849" y="4035906"/>
            <a:ext cx="816266" cy="3086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8625773" y="4348189"/>
            <a:ext cx="806342" cy="32412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631963" y="3052812"/>
                <a:ext cx="21371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left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”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400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963" y="3052812"/>
                <a:ext cx="213718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626623" y="3745786"/>
                <a:ext cx="2343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right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”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4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23" y="3745786"/>
                <a:ext cx="234397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631963" y="4422843"/>
                <a:ext cx="2047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“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up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”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4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963" y="4422843"/>
                <a:ext cx="204742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6894363" y="4022967"/>
            <a:ext cx="1544215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169004" y="2979100"/>
            <a:ext cx="2929135" cy="3121285"/>
            <a:chOff x="4245204" y="2712400"/>
            <a:chExt cx="2929135" cy="3121285"/>
          </a:xfrm>
        </p:grpSpPr>
        <p:grpSp>
          <p:nvGrpSpPr>
            <p:cNvPr id="20" name="Group 19"/>
            <p:cNvGrpSpPr/>
            <p:nvPr/>
          </p:nvGrpSpPr>
          <p:grpSpPr>
            <a:xfrm>
              <a:off x="4501723" y="2712400"/>
              <a:ext cx="2416085" cy="2090603"/>
              <a:chOff x="2352732" y="333220"/>
              <a:chExt cx="2416085" cy="209060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352732" y="333220"/>
                <a:ext cx="2416085" cy="209060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548131" y="574002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548131" y="1193156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548131" y="1812310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69127" y="825294"/>
                <a:ext cx="367862" cy="36786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369127" y="1561018"/>
                <a:ext cx="367862" cy="36786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915993" y="757933"/>
                <a:ext cx="453134" cy="25129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915993" y="1377087"/>
                <a:ext cx="453134" cy="36786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915993" y="757933"/>
                <a:ext cx="453134" cy="98701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915993" y="1744949"/>
                <a:ext cx="453134" cy="25129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2915993" y="1009225"/>
                <a:ext cx="453134" cy="98701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915993" y="1009225"/>
                <a:ext cx="453134" cy="36786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69127" y="825294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369127" y="1561018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190123" y="1808489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3736989" y="757933"/>
                <a:ext cx="453134" cy="25129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4190123" y="574002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190123" y="1193156"/>
                <a:ext cx="367862" cy="367862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736989" y="1744949"/>
                <a:ext cx="453134" cy="24747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6989" y="1009225"/>
                <a:ext cx="453134" cy="36786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6989" y="1005404"/>
                <a:ext cx="453134" cy="98701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736989" y="1377087"/>
                <a:ext cx="453134" cy="36786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736989" y="757933"/>
                <a:ext cx="453134" cy="98701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245204" y="4879578"/>
                  <a:ext cx="292913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3200" b="1" dirty="0">
                      <a:solidFill>
                        <a:schemeClr val="tx2"/>
                      </a:solidFill>
                    </a:rPr>
                    <a:t>DQN</a:t>
                  </a:r>
                  <a:r>
                    <a:rPr lang="zh-CN" altLang="en-US" sz="3200" b="1" dirty="0">
                      <a:solidFill>
                        <a:schemeClr val="tx2"/>
                      </a:solidFill>
                    </a:rPr>
                    <a:t> </a:t>
                  </a:r>
                  <a:endParaRPr lang="en-US" altLang="zh-CN" sz="3200" b="1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en-US" altLang="zh-CN" sz="2400" b="1" dirty="0">
                      <a:solidFill>
                        <a:schemeClr val="tx2"/>
                      </a:solidFill>
                    </a:rPr>
                    <a:t>(parameterized</a:t>
                  </a:r>
                  <a:r>
                    <a:rPr lang="zh-CN" altLang="en-US" sz="2400" b="1" dirty="0">
                      <a:solidFill>
                        <a:schemeClr val="tx2"/>
                      </a:solidFill>
                    </a:rPr>
                    <a:t> </a:t>
                  </a:r>
                  <a:r>
                    <a:rPr lang="en-US" altLang="zh-CN" sz="2400" b="1" dirty="0">
                      <a:solidFill>
                        <a:schemeClr val="tx2"/>
                      </a:solidFill>
                    </a:rPr>
                    <a:t>by</a:t>
                  </a:r>
                  <a:r>
                    <a:rPr lang="zh-CN" altLang="en-US" sz="2400" b="1" dirty="0">
                      <a:solidFill>
                        <a:schemeClr val="tx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𝐰</m:t>
                      </m:r>
                    </m:oMath>
                  </a14:m>
                  <a:r>
                    <a:rPr lang="en-US" altLang="zh-CN" sz="2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204" y="4879578"/>
                  <a:ext cx="2929135" cy="954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03" t="-8280" r="-2703" b="-133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88434" y="1101247"/>
                <a:ext cx="10015128" cy="73161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agent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is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controlled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by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DQN: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34" y="1101247"/>
                <a:ext cx="10015128" cy="731611"/>
              </a:xfrm>
              <a:prstGeom prst="rect">
                <a:avLst/>
              </a:prstGeom>
              <a:blipFill rotWithShape="0">
                <a:blip r:embed="rId9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1088433" y="1952147"/>
            <a:ext cx="1001512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Uniform</a:t>
            </a:r>
            <a:r>
              <a:rPr lang="zh-CN" altLang="en-US" sz="2800" dirty="0"/>
              <a:t> </a:t>
            </a:r>
            <a:r>
              <a:rPr lang="en-US" altLang="zh-CN" sz="2800" dirty="0"/>
              <a:t>overestimation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problem.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06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overestimation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harmful?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8433" y="2743200"/>
                <a:ext cx="10015129" cy="34477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charset="0"/>
                      </a:rPr>
                      <m:t>=200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b="0" i="0" smtClean="0">
                        <a:latin typeface="Cambria Math" charset="0"/>
                      </a:rPr>
                      <m:t>1</m:t>
                    </m:r>
                    <m:r>
                      <a:rPr lang="en-US" altLang="zh-CN">
                        <a:latin typeface="Cambria Math" charset="0"/>
                      </a:rPr>
                      <m:t>00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b="0" i="0" smtClean="0">
                        <a:latin typeface="Cambria Math" charset="0"/>
                      </a:rPr>
                      <m:t>23</m:t>
                    </m:r>
                    <m:r>
                      <a:rPr lang="en-US" altLang="zh-CN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Action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selected.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Suppose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+100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believes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highest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433" y="2743200"/>
                <a:ext cx="10015129" cy="3447738"/>
              </a:xfrm>
              <a:blipFill rotWithShape="0">
                <a:blip r:embed="rId3"/>
                <a:stretch>
                  <a:fillRect l="-1096" t="-2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88434" y="1101247"/>
                <a:ext cx="10015128" cy="73161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agent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is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controlled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by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DQN: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34" y="1101247"/>
                <a:ext cx="10015128" cy="731611"/>
              </a:xfrm>
              <a:prstGeom prst="rect">
                <a:avLst/>
              </a:prstGeom>
              <a:blipFill rotWithShape="0">
                <a:blip r:embed="rId5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88433" y="1952147"/>
            <a:ext cx="1001512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Uniform</a:t>
            </a:r>
            <a:r>
              <a:rPr lang="zh-CN" altLang="en-US" sz="2800" dirty="0"/>
              <a:t> </a:t>
            </a:r>
            <a:r>
              <a:rPr lang="en-US" altLang="zh-CN" sz="2800" dirty="0"/>
              <a:t>overestimation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problem.</a:t>
            </a:r>
            <a:endParaRPr lang="en-US" sz="2800" dirty="0"/>
          </a:p>
        </p:txBody>
      </p:sp>
      <p:sp>
        <p:nvSpPr>
          <p:cNvPr id="8" name="Freeform 7"/>
          <p:cNvSpPr/>
          <p:nvPr/>
        </p:nvSpPr>
        <p:spPr>
          <a:xfrm>
            <a:off x="7579314" y="2622526"/>
            <a:ext cx="2805658" cy="762000"/>
          </a:xfrm>
          <a:custGeom>
            <a:avLst/>
            <a:gdLst>
              <a:gd name="connsiteX0" fmla="*/ 2260897 w 4262078"/>
              <a:gd name="connsiteY0" fmla="*/ 647700 h 670887"/>
              <a:gd name="connsiteX1" fmla="*/ 3441997 w 4262078"/>
              <a:gd name="connsiteY1" fmla="*/ 666750 h 670887"/>
              <a:gd name="connsiteX2" fmla="*/ 4070647 w 4262078"/>
              <a:gd name="connsiteY2" fmla="*/ 552450 h 670887"/>
              <a:gd name="connsiteX3" fmla="*/ 4261147 w 4262078"/>
              <a:gd name="connsiteY3" fmla="*/ 323850 h 670887"/>
              <a:gd name="connsiteX4" fmla="*/ 4013497 w 4262078"/>
              <a:gd name="connsiteY4" fmla="*/ 76200 h 670887"/>
              <a:gd name="connsiteX5" fmla="*/ 3384847 w 4262078"/>
              <a:gd name="connsiteY5" fmla="*/ 19050 h 670887"/>
              <a:gd name="connsiteX6" fmla="*/ 2241847 w 4262078"/>
              <a:gd name="connsiteY6" fmla="*/ 0 h 670887"/>
              <a:gd name="connsiteX7" fmla="*/ 1003597 w 4262078"/>
              <a:gd name="connsiteY7" fmla="*/ 19050 h 670887"/>
              <a:gd name="connsiteX8" fmla="*/ 432097 w 4262078"/>
              <a:gd name="connsiteY8" fmla="*/ 19050 h 670887"/>
              <a:gd name="connsiteX9" fmla="*/ 12997 w 4262078"/>
              <a:gd name="connsiteY9" fmla="*/ 266700 h 670887"/>
              <a:gd name="connsiteX10" fmla="*/ 146347 w 4262078"/>
              <a:gd name="connsiteY10" fmla="*/ 590550 h 670887"/>
              <a:gd name="connsiteX11" fmla="*/ 546397 w 4262078"/>
              <a:gd name="connsiteY11" fmla="*/ 666750 h 670887"/>
              <a:gd name="connsiteX12" fmla="*/ 2260897 w 4262078"/>
              <a:gd name="connsiteY12" fmla="*/ 647700 h 67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2078" h="670887">
                <a:moveTo>
                  <a:pt x="2260897" y="647700"/>
                </a:moveTo>
                <a:cubicBezTo>
                  <a:pt x="2743497" y="647700"/>
                  <a:pt x="3140372" y="682625"/>
                  <a:pt x="3441997" y="666750"/>
                </a:cubicBezTo>
                <a:cubicBezTo>
                  <a:pt x="3743622" y="650875"/>
                  <a:pt x="3934122" y="609600"/>
                  <a:pt x="4070647" y="552450"/>
                </a:cubicBezTo>
                <a:cubicBezTo>
                  <a:pt x="4207172" y="495300"/>
                  <a:pt x="4270672" y="403225"/>
                  <a:pt x="4261147" y="323850"/>
                </a:cubicBezTo>
                <a:cubicBezTo>
                  <a:pt x="4251622" y="244475"/>
                  <a:pt x="4159547" y="127000"/>
                  <a:pt x="4013497" y="76200"/>
                </a:cubicBezTo>
                <a:cubicBezTo>
                  <a:pt x="3867447" y="25400"/>
                  <a:pt x="3680122" y="31750"/>
                  <a:pt x="3384847" y="19050"/>
                </a:cubicBezTo>
                <a:cubicBezTo>
                  <a:pt x="3089572" y="6350"/>
                  <a:pt x="2638722" y="0"/>
                  <a:pt x="2241847" y="0"/>
                </a:cubicBezTo>
                <a:cubicBezTo>
                  <a:pt x="1844972" y="0"/>
                  <a:pt x="1305222" y="15875"/>
                  <a:pt x="1003597" y="19050"/>
                </a:cubicBezTo>
                <a:cubicBezTo>
                  <a:pt x="701972" y="22225"/>
                  <a:pt x="597197" y="-22225"/>
                  <a:pt x="432097" y="19050"/>
                </a:cubicBezTo>
                <a:cubicBezTo>
                  <a:pt x="266997" y="60325"/>
                  <a:pt x="60622" y="171450"/>
                  <a:pt x="12997" y="266700"/>
                </a:cubicBezTo>
                <a:cubicBezTo>
                  <a:pt x="-34628" y="361950"/>
                  <a:pt x="57447" y="523875"/>
                  <a:pt x="146347" y="590550"/>
                </a:cubicBezTo>
                <a:cubicBezTo>
                  <a:pt x="235247" y="657225"/>
                  <a:pt x="193972" y="657225"/>
                  <a:pt x="546397" y="666750"/>
                </a:cubicBezTo>
                <a:cubicBezTo>
                  <a:pt x="898822" y="676275"/>
                  <a:pt x="1778297" y="647700"/>
                  <a:pt x="2260897" y="64770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overestimation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harmful?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8433" y="3392085"/>
                <a:ext cx="10015129" cy="220648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 charset="0"/>
                      </a:rPr>
                      <m:t>=200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 charset="0"/>
                      </a:rPr>
                      <m:t>=100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 charset="0"/>
                      </a:rPr>
                      <m:t>=230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b="0" i="0" smtClean="0">
                        <a:latin typeface="Cambria Math" charset="0"/>
                      </a:rPr>
                      <m:t>280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b="0" i="0" smtClean="0">
                        <a:latin typeface="Cambria Math" charset="0"/>
                      </a:rPr>
                      <m:t>30</m:t>
                    </m:r>
                    <m:r>
                      <a:rPr lang="en-US" altLang="zh-CN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=2</m:t>
                    </m:r>
                    <m:r>
                      <a:rPr lang="en-US" altLang="zh-CN" b="0" i="0" smtClean="0">
                        <a:latin typeface="Cambria Math" charset="0"/>
                      </a:rPr>
                      <m:t>4</m:t>
                    </m:r>
                    <m:r>
                      <a:rPr lang="en-US" altLang="zh-CN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(which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is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bad)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selected.</a:t>
                </a:r>
                <a:endParaRPr lang="en-US" dirty="0"/>
              </a:p>
            </p:txBody>
          </p:sp>
        </mc:Choice>
        <mc:Fallback xmlns="">
          <p:sp>
            <p:nvSpPr>
              <p:cNvPr id="4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433" y="3392085"/>
                <a:ext cx="10015129" cy="2206487"/>
              </a:xfrm>
              <a:blipFill rotWithShape="0">
                <a:blip r:embed="rId3"/>
                <a:stretch>
                  <a:fillRect l="-1096"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88433" y="2617084"/>
            <a:ext cx="1001512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Non-uniform</a:t>
            </a:r>
            <a:r>
              <a:rPr lang="zh-CN" altLang="en-US" sz="2800" dirty="0"/>
              <a:t> </a:t>
            </a:r>
            <a:r>
              <a:rPr lang="en-US" altLang="zh-CN" sz="2800" dirty="0"/>
              <a:t>overestimation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problematic.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88434" y="1101247"/>
                <a:ext cx="10015128" cy="73161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agent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is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controlled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by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DQN: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34" y="1101247"/>
                <a:ext cx="10015128" cy="731611"/>
              </a:xfrm>
              <a:prstGeom prst="rect">
                <a:avLst/>
              </a:prstGeom>
              <a:blipFill rotWithShape="0">
                <a:blip r:embed="rId4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88433" y="1952147"/>
            <a:ext cx="1001512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Uniform</a:t>
            </a:r>
            <a:r>
              <a:rPr lang="zh-CN" altLang="en-US" sz="2800" dirty="0"/>
              <a:t> </a:t>
            </a:r>
            <a:r>
              <a:rPr lang="en-US" altLang="zh-CN" sz="2800" dirty="0"/>
              <a:t>overestimation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problem.</a:t>
            </a:r>
            <a:endParaRPr lang="en-US" sz="2800" dirty="0"/>
          </a:p>
        </p:txBody>
      </p:sp>
      <p:sp>
        <p:nvSpPr>
          <p:cNvPr id="2" name="Freeform 1"/>
          <p:cNvSpPr/>
          <p:nvPr/>
        </p:nvSpPr>
        <p:spPr>
          <a:xfrm>
            <a:off x="4116043" y="3266868"/>
            <a:ext cx="2978311" cy="1413902"/>
          </a:xfrm>
          <a:custGeom>
            <a:avLst/>
            <a:gdLst>
              <a:gd name="connsiteX0" fmla="*/ 6506 w 2978311"/>
              <a:gd name="connsiteY0" fmla="*/ 499220 h 1413902"/>
              <a:gd name="connsiteX1" fmla="*/ 37503 w 2978311"/>
              <a:gd name="connsiteY1" fmla="*/ 964169 h 1413902"/>
              <a:gd name="connsiteX2" fmla="*/ 207984 w 2978311"/>
              <a:gd name="connsiteY2" fmla="*/ 1305132 h 1413902"/>
              <a:gd name="connsiteX3" fmla="*/ 781421 w 2978311"/>
              <a:gd name="connsiteY3" fmla="*/ 1382624 h 1413902"/>
              <a:gd name="connsiteX4" fmla="*/ 2021286 w 2978311"/>
              <a:gd name="connsiteY4" fmla="*/ 1413620 h 1413902"/>
              <a:gd name="connsiteX5" fmla="*/ 2718710 w 2978311"/>
              <a:gd name="connsiteY5" fmla="*/ 1367125 h 1413902"/>
              <a:gd name="connsiteX6" fmla="*/ 2966682 w 2978311"/>
              <a:gd name="connsiteY6" fmla="*/ 1165647 h 1413902"/>
              <a:gd name="connsiteX7" fmla="*/ 2920188 w 2978311"/>
              <a:gd name="connsiteY7" fmla="*/ 731695 h 1413902"/>
              <a:gd name="connsiteX8" fmla="*/ 2765204 w 2978311"/>
              <a:gd name="connsiteY8" fmla="*/ 204752 h 1413902"/>
              <a:gd name="connsiteX9" fmla="*/ 2331252 w 2978311"/>
              <a:gd name="connsiteY9" fmla="*/ 96264 h 1413902"/>
              <a:gd name="connsiteX10" fmla="*/ 1199876 w 2978311"/>
              <a:gd name="connsiteY10" fmla="*/ 34271 h 1413902"/>
              <a:gd name="connsiteX11" fmla="*/ 362967 w 2978311"/>
              <a:gd name="connsiteY11" fmla="*/ 3274 h 1413902"/>
              <a:gd name="connsiteX12" fmla="*/ 130493 w 2978311"/>
              <a:gd name="connsiteY12" fmla="*/ 111763 h 1413902"/>
              <a:gd name="connsiteX13" fmla="*/ 6506 w 2978311"/>
              <a:gd name="connsiteY13" fmla="*/ 499220 h 141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78311" h="1413902">
                <a:moveTo>
                  <a:pt x="6506" y="499220"/>
                </a:moveTo>
                <a:cubicBezTo>
                  <a:pt x="-8992" y="641288"/>
                  <a:pt x="3923" y="829850"/>
                  <a:pt x="37503" y="964169"/>
                </a:cubicBezTo>
                <a:cubicBezTo>
                  <a:pt x="71083" y="1098488"/>
                  <a:pt x="83998" y="1235390"/>
                  <a:pt x="207984" y="1305132"/>
                </a:cubicBezTo>
                <a:cubicBezTo>
                  <a:pt x="331970" y="1374874"/>
                  <a:pt x="479204" y="1364543"/>
                  <a:pt x="781421" y="1382624"/>
                </a:cubicBezTo>
                <a:cubicBezTo>
                  <a:pt x="1083638" y="1400705"/>
                  <a:pt x="1698405" y="1416203"/>
                  <a:pt x="2021286" y="1413620"/>
                </a:cubicBezTo>
                <a:cubicBezTo>
                  <a:pt x="2344167" y="1411037"/>
                  <a:pt x="2561144" y="1408454"/>
                  <a:pt x="2718710" y="1367125"/>
                </a:cubicBezTo>
                <a:cubicBezTo>
                  <a:pt x="2876276" y="1325796"/>
                  <a:pt x="2933102" y="1271552"/>
                  <a:pt x="2966682" y="1165647"/>
                </a:cubicBezTo>
                <a:cubicBezTo>
                  <a:pt x="3000262" y="1059742"/>
                  <a:pt x="2953768" y="891844"/>
                  <a:pt x="2920188" y="731695"/>
                </a:cubicBezTo>
                <a:cubicBezTo>
                  <a:pt x="2886608" y="571546"/>
                  <a:pt x="2863360" y="310657"/>
                  <a:pt x="2765204" y="204752"/>
                </a:cubicBezTo>
                <a:cubicBezTo>
                  <a:pt x="2667048" y="98847"/>
                  <a:pt x="2592140" y="124678"/>
                  <a:pt x="2331252" y="96264"/>
                </a:cubicBezTo>
                <a:cubicBezTo>
                  <a:pt x="2070364" y="67850"/>
                  <a:pt x="1527924" y="49769"/>
                  <a:pt x="1199876" y="34271"/>
                </a:cubicBezTo>
                <a:cubicBezTo>
                  <a:pt x="871829" y="18773"/>
                  <a:pt x="541197" y="-9641"/>
                  <a:pt x="362967" y="3274"/>
                </a:cubicBezTo>
                <a:cubicBezTo>
                  <a:pt x="184737" y="16189"/>
                  <a:pt x="187320" y="34271"/>
                  <a:pt x="130493" y="111763"/>
                </a:cubicBezTo>
                <a:cubicBezTo>
                  <a:pt x="73666" y="189255"/>
                  <a:pt x="22004" y="357152"/>
                  <a:pt x="6506" y="49922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overestimation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harmful?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88434" y="1189236"/>
            <a:ext cx="1001512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Unfortunately,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overestimation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non-uniform.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8433" y="2047461"/>
                <a:ext cx="10015129" cy="294198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transition,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1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1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algorithm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pushes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towards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Thus,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overestimates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433" y="2047461"/>
                <a:ext cx="10015129" cy="2941982"/>
              </a:xfrm>
              <a:blipFill rotWithShape="0">
                <a:blip r:embed="rId3"/>
                <a:stretch>
                  <a:fillRect l="-1096" t="-3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71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246" y="5380894"/>
            <a:ext cx="8053754" cy="101990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b="1" dirty="0"/>
              <a:t>Bootstrapping:</a:t>
            </a:r>
            <a:r>
              <a:rPr lang="zh-CN" altLang="en-US" b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lift</a:t>
            </a:r>
            <a:r>
              <a:rPr lang="zh-CN" altLang="en-US" dirty="0"/>
              <a:t> </a:t>
            </a:r>
            <a:r>
              <a:rPr lang="en-US" altLang="zh-CN" dirty="0"/>
              <a:t>oneself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bootstraps.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Bootstrapping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14" y="1641048"/>
            <a:ext cx="6734909" cy="336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overestimation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harmful?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88434" y="1189236"/>
            <a:ext cx="1001512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Unfortunately,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overestimation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non-uniform.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8433" y="2047461"/>
                <a:ext cx="10015129" cy="294198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transition,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1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1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algorithm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pushes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towards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Thus,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overestimates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433" y="2047461"/>
                <a:ext cx="10015129" cy="2941982"/>
              </a:xfrm>
              <a:blipFill rotWithShape="0">
                <a:blip r:embed="rId3"/>
                <a:stretch>
                  <a:fillRect l="-1096" t="-3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88432" y="4989443"/>
                <a:ext cx="10015129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more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frequently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appears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in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replay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buffer,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worse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overestimates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32" y="4989443"/>
                <a:ext cx="10015129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99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234" y="1422913"/>
            <a:ext cx="9703530" cy="318425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Problem: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DQN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TD</a:t>
            </a:r>
            <a:r>
              <a:rPr lang="zh-CN" altLang="en-US" dirty="0"/>
              <a:t> </a:t>
            </a:r>
            <a:r>
              <a:rPr lang="en-US" altLang="zh-CN" dirty="0"/>
              <a:t>overestimates</a:t>
            </a:r>
            <a:r>
              <a:rPr lang="zh-CN" altLang="en-US" dirty="0"/>
              <a:t> </a:t>
            </a:r>
            <a:r>
              <a:rPr lang="en-US" altLang="zh-CN" dirty="0"/>
              <a:t>action-values.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Solution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1: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target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network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[1]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TD</a:t>
            </a:r>
            <a:r>
              <a:rPr lang="zh-CN" altLang="en-US" dirty="0"/>
              <a:t> </a:t>
            </a:r>
            <a:r>
              <a:rPr lang="en-US" altLang="zh-CN" dirty="0"/>
              <a:t>targets.</a:t>
            </a:r>
            <a:r>
              <a:rPr lang="zh-CN" altLang="en-US" dirty="0"/>
              <a:t> </a:t>
            </a:r>
            <a:r>
              <a:rPr lang="en-US" altLang="zh-CN" dirty="0"/>
              <a:t>(Address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caused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bootstrapping.)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Solution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2: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DQN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[2]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alleviate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overestimation</a:t>
            </a:r>
            <a:r>
              <a:rPr lang="zh-CN" altLang="en-US" dirty="0"/>
              <a:t> </a:t>
            </a:r>
            <a:r>
              <a:rPr lang="en-US" altLang="zh-CN" dirty="0"/>
              <a:t>caused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maximization.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Solutions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4234" y="4607170"/>
            <a:ext cx="97035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Reference: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Mnih</a:t>
            </a:r>
            <a:r>
              <a:rPr lang="en-US" altLang="zh-CN" dirty="0"/>
              <a:t> et al.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Human-level control through deep reinforcement learning.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i="1" dirty="0"/>
              <a:t>Nature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Van Hasselt, </a:t>
            </a:r>
            <a:r>
              <a:rPr lang="en-US" dirty="0" err="1"/>
              <a:t>Guez</a:t>
            </a:r>
            <a:r>
              <a:rPr lang="en-US" dirty="0"/>
              <a:t>,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Silver.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Deep reinforcement learning with double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-learning.</a:t>
            </a:r>
            <a:r>
              <a:rPr 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i="1" dirty="0"/>
              <a:t>AAAI</a:t>
            </a:r>
            <a:r>
              <a:rPr lang="en-US" altLang="zh-CN" dirty="0"/>
              <a:t>,</a:t>
            </a:r>
            <a:r>
              <a:rPr lang="en-US" dirty="0"/>
              <a:t> 2016.</a:t>
            </a:r>
          </a:p>
        </p:txBody>
      </p:sp>
    </p:spTree>
    <p:extLst>
      <p:ext uri="{BB962C8B-B14F-4D97-AF65-F5344CB8AC3E}">
        <p14:creationId xmlns:p14="http://schemas.microsoft.com/office/powerpoint/2010/main" val="173970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3040" y="5049130"/>
            <a:ext cx="864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Reference: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Mnih</a:t>
            </a:r>
            <a:r>
              <a:rPr lang="en-US" altLang="zh-CN" dirty="0"/>
              <a:t> et al.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Human-level control through deep reinforcement learning.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i="1" dirty="0"/>
              <a:t>Nature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2015.</a:t>
            </a:r>
          </a:p>
        </p:txBody>
      </p:sp>
    </p:spTree>
    <p:extLst>
      <p:ext uri="{BB962C8B-B14F-4D97-AF65-F5344CB8AC3E}">
        <p14:creationId xmlns:p14="http://schemas.microsoft.com/office/powerpoint/2010/main" val="95506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0749" y="1197033"/>
                <a:ext cx="9210502" cy="4904509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network: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1" i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same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structure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DQN,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Different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parameters: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≠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Use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control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collect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experience: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Use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compute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target: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b="1" i="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0749" y="1197033"/>
                <a:ext cx="9210502" cy="4904509"/>
              </a:xfrm>
              <a:blipFill rotWithShape="0">
                <a:blip r:embed="rId3"/>
                <a:stretch>
                  <a:fillRect l="-1192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061395" y="1082304"/>
            <a:ext cx="1994765" cy="628338"/>
          </a:xfrm>
          <a:custGeom>
            <a:avLst/>
            <a:gdLst>
              <a:gd name="connsiteX0" fmla="*/ 693485 w 1994765"/>
              <a:gd name="connsiteY0" fmla="*/ 619887 h 628338"/>
              <a:gd name="connsiteX1" fmla="*/ 1551614 w 1994765"/>
              <a:gd name="connsiteY1" fmla="*/ 619887 h 628338"/>
              <a:gd name="connsiteX2" fmla="*/ 1945510 w 1994765"/>
              <a:gd name="connsiteY2" fmla="*/ 521413 h 628338"/>
              <a:gd name="connsiteX3" fmla="*/ 1959577 w 1994765"/>
              <a:gd name="connsiteY3" fmla="*/ 169721 h 628338"/>
              <a:gd name="connsiteX4" fmla="*/ 1678223 w 1994765"/>
              <a:gd name="connsiteY4" fmla="*/ 57179 h 628338"/>
              <a:gd name="connsiteX5" fmla="*/ 1059245 w 1994765"/>
              <a:gd name="connsiteY5" fmla="*/ 908 h 628338"/>
              <a:gd name="connsiteX6" fmla="*/ 369928 w 1994765"/>
              <a:gd name="connsiteY6" fmla="*/ 29044 h 628338"/>
              <a:gd name="connsiteX7" fmla="*/ 102642 w 1994765"/>
              <a:gd name="connsiteY7" fmla="*/ 113450 h 628338"/>
              <a:gd name="connsiteX8" fmla="*/ 4168 w 1994765"/>
              <a:gd name="connsiteY8" fmla="*/ 394804 h 628338"/>
              <a:gd name="connsiteX9" fmla="*/ 88574 w 1994765"/>
              <a:gd name="connsiteY9" fmla="*/ 591751 h 628338"/>
              <a:gd name="connsiteX10" fmla="*/ 693485 w 1994765"/>
              <a:gd name="connsiteY10" fmla="*/ 619887 h 62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765" h="628338">
                <a:moveTo>
                  <a:pt x="693485" y="619887"/>
                </a:moveTo>
                <a:cubicBezTo>
                  <a:pt x="937325" y="624576"/>
                  <a:pt x="1342943" y="636299"/>
                  <a:pt x="1551614" y="619887"/>
                </a:cubicBezTo>
                <a:cubicBezTo>
                  <a:pt x="1760285" y="603475"/>
                  <a:pt x="1877516" y="596441"/>
                  <a:pt x="1945510" y="521413"/>
                </a:cubicBezTo>
                <a:cubicBezTo>
                  <a:pt x="2013504" y="446385"/>
                  <a:pt x="2004125" y="247093"/>
                  <a:pt x="1959577" y="169721"/>
                </a:cubicBezTo>
                <a:cubicBezTo>
                  <a:pt x="1915029" y="92349"/>
                  <a:pt x="1828278" y="85314"/>
                  <a:pt x="1678223" y="57179"/>
                </a:cubicBezTo>
                <a:cubicBezTo>
                  <a:pt x="1528168" y="29044"/>
                  <a:pt x="1277294" y="5597"/>
                  <a:pt x="1059245" y="908"/>
                </a:cubicBezTo>
                <a:cubicBezTo>
                  <a:pt x="841196" y="-3781"/>
                  <a:pt x="529362" y="10287"/>
                  <a:pt x="369928" y="29044"/>
                </a:cubicBezTo>
                <a:cubicBezTo>
                  <a:pt x="210494" y="47801"/>
                  <a:pt x="163602" y="52490"/>
                  <a:pt x="102642" y="113450"/>
                </a:cubicBezTo>
                <a:cubicBezTo>
                  <a:pt x="41682" y="174410"/>
                  <a:pt x="6513" y="315087"/>
                  <a:pt x="4168" y="394804"/>
                </a:cubicBezTo>
                <a:cubicBezTo>
                  <a:pt x="1823" y="474521"/>
                  <a:pt x="-23967" y="549548"/>
                  <a:pt x="88574" y="591751"/>
                </a:cubicBezTo>
                <a:cubicBezTo>
                  <a:pt x="201115" y="633954"/>
                  <a:pt x="449645" y="615198"/>
                  <a:pt x="693485" y="619887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280552" y="1696574"/>
            <a:ext cx="1553959" cy="628338"/>
          </a:xfrm>
          <a:custGeom>
            <a:avLst/>
            <a:gdLst>
              <a:gd name="connsiteX0" fmla="*/ 693485 w 1994765"/>
              <a:gd name="connsiteY0" fmla="*/ 619887 h 628338"/>
              <a:gd name="connsiteX1" fmla="*/ 1551614 w 1994765"/>
              <a:gd name="connsiteY1" fmla="*/ 619887 h 628338"/>
              <a:gd name="connsiteX2" fmla="*/ 1945510 w 1994765"/>
              <a:gd name="connsiteY2" fmla="*/ 521413 h 628338"/>
              <a:gd name="connsiteX3" fmla="*/ 1959577 w 1994765"/>
              <a:gd name="connsiteY3" fmla="*/ 169721 h 628338"/>
              <a:gd name="connsiteX4" fmla="*/ 1678223 w 1994765"/>
              <a:gd name="connsiteY4" fmla="*/ 57179 h 628338"/>
              <a:gd name="connsiteX5" fmla="*/ 1059245 w 1994765"/>
              <a:gd name="connsiteY5" fmla="*/ 908 h 628338"/>
              <a:gd name="connsiteX6" fmla="*/ 369928 w 1994765"/>
              <a:gd name="connsiteY6" fmla="*/ 29044 h 628338"/>
              <a:gd name="connsiteX7" fmla="*/ 102642 w 1994765"/>
              <a:gd name="connsiteY7" fmla="*/ 113450 h 628338"/>
              <a:gd name="connsiteX8" fmla="*/ 4168 w 1994765"/>
              <a:gd name="connsiteY8" fmla="*/ 394804 h 628338"/>
              <a:gd name="connsiteX9" fmla="*/ 88574 w 1994765"/>
              <a:gd name="connsiteY9" fmla="*/ 591751 h 628338"/>
              <a:gd name="connsiteX10" fmla="*/ 693485 w 1994765"/>
              <a:gd name="connsiteY10" fmla="*/ 619887 h 62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765" h="628338">
                <a:moveTo>
                  <a:pt x="693485" y="619887"/>
                </a:moveTo>
                <a:cubicBezTo>
                  <a:pt x="937325" y="624576"/>
                  <a:pt x="1342943" y="636299"/>
                  <a:pt x="1551614" y="619887"/>
                </a:cubicBezTo>
                <a:cubicBezTo>
                  <a:pt x="1760285" y="603475"/>
                  <a:pt x="1877516" y="596441"/>
                  <a:pt x="1945510" y="521413"/>
                </a:cubicBezTo>
                <a:cubicBezTo>
                  <a:pt x="2013504" y="446385"/>
                  <a:pt x="2004125" y="247093"/>
                  <a:pt x="1959577" y="169721"/>
                </a:cubicBezTo>
                <a:cubicBezTo>
                  <a:pt x="1915029" y="92349"/>
                  <a:pt x="1828278" y="85314"/>
                  <a:pt x="1678223" y="57179"/>
                </a:cubicBezTo>
                <a:cubicBezTo>
                  <a:pt x="1528168" y="29044"/>
                  <a:pt x="1277294" y="5597"/>
                  <a:pt x="1059245" y="908"/>
                </a:cubicBezTo>
                <a:cubicBezTo>
                  <a:pt x="841196" y="-3781"/>
                  <a:pt x="529362" y="10287"/>
                  <a:pt x="369928" y="29044"/>
                </a:cubicBezTo>
                <a:cubicBezTo>
                  <a:pt x="210494" y="47801"/>
                  <a:pt x="163602" y="52490"/>
                  <a:pt x="102642" y="113450"/>
                </a:cubicBezTo>
                <a:cubicBezTo>
                  <a:pt x="41682" y="174410"/>
                  <a:pt x="6513" y="315087"/>
                  <a:pt x="4168" y="394804"/>
                </a:cubicBezTo>
                <a:cubicBezTo>
                  <a:pt x="1823" y="474521"/>
                  <a:pt x="-23967" y="549548"/>
                  <a:pt x="88574" y="591751"/>
                </a:cubicBezTo>
                <a:cubicBezTo>
                  <a:pt x="201115" y="633954"/>
                  <a:pt x="449645" y="615198"/>
                  <a:pt x="693485" y="619887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8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33035" y="1615439"/>
                <a:ext cx="8725929" cy="452350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Use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transition,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update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7030A0"/>
                        </a:solidFill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target: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b="1" i="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error: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SGD: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7030A0"/>
                        </a:solidFill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←</m:t>
                    </m:r>
                    <m:r>
                      <a:rPr lang="en-US" altLang="zh-CN" b="1" smtClean="0">
                        <a:solidFill>
                          <a:srgbClr val="7030A0"/>
                        </a:solidFill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3035" y="1615439"/>
                <a:ext cx="8725929" cy="4523509"/>
              </a:xfrm>
              <a:blipFill rotWithShape="0">
                <a:blip r:embed="rId3"/>
                <a:stretch>
                  <a:fillRect l="-125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Learning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with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502586" y="2122715"/>
            <a:ext cx="2727014" cy="898071"/>
          </a:xfrm>
          <a:custGeom>
            <a:avLst/>
            <a:gdLst>
              <a:gd name="connsiteX0" fmla="*/ 143 w 2156411"/>
              <a:gd name="connsiteY0" fmla="*/ 212937 h 631357"/>
              <a:gd name="connsiteX1" fmla="*/ 147100 w 2156411"/>
              <a:gd name="connsiteY1" fmla="*/ 588495 h 631357"/>
              <a:gd name="connsiteX2" fmla="*/ 685943 w 2156411"/>
              <a:gd name="connsiteY2" fmla="*/ 621152 h 631357"/>
              <a:gd name="connsiteX3" fmla="*/ 1910586 w 2156411"/>
              <a:gd name="connsiteY3" fmla="*/ 572166 h 631357"/>
              <a:gd name="connsiteX4" fmla="*/ 2155514 w 2156411"/>
              <a:gd name="connsiteY4" fmla="*/ 245595 h 631357"/>
              <a:gd name="connsiteX5" fmla="*/ 1975900 w 2156411"/>
              <a:gd name="connsiteY5" fmla="*/ 33323 h 631357"/>
              <a:gd name="connsiteX6" fmla="*/ 1551357 w 2156411"/>
              <a:gd name="connsiteY6" fmla="*/ 666 h 631357"/>
              <a:gd name="connsiteX7" fmla="*/ 490000 w 2156411"/>
              <a:gd name="connsiteY7" fmla="*/ 16995 h 631357"/>
              <a:gd name="connsiteX8" fmla="*/ 163428 w 2156411"/>
              <a:gd name="connsiteY8" fmla="*/ 16995 h 631357"/>
              <a:gd name="connsiteX9" fmla="*/ 143 w 2156411"/>
              <a:gd name="connsiteY9" fmla="*/ 212937 h 63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56411" h="631357">
                <a:moveTo>
                  <a:pt x="143" y="212937"/>
                </a:moveTo>
                <a:cubicBezTo>
                  <a:pt x="-2578" y="308187"/>
                  <a:pt x="32800" y="520459"/>
                  <a:pt x="147100" y="588495"/>
                </a:cubicBezTo>
                <a:cubicBezTo>
                  <a:pt x="261400" y="656531"/>
                  <a:pt x="392029" y="623873"/>
                  <a:pt x="685943" y="621152"/>
                </a:cubicBezTo>
                <a:cubicBezTo>
                  <a:pt x="979857" y="618431"/>
                  <a:pt x="1665658" y="634759"/>
                  <a:pt x="1910586" y="572166"/>
                </a:cubicBezTo>
                <a:cubicBezTo>
                  <a:pt x="2155514" y="509573"/>
                  <a:pt x="2144628" y="335402"/>
                  <a:pt x="2155514" y="245595"/>
                </a:cubicBezTo>
                <a:cubicBezTo>
                  <a:pt x="2166400" y="155788"/>
                  <a:pt x="2076593" y="74145"/>
                  <a:pt x="1975900" y="33323"/>
                </a:cubicBezTo>
                <a:cubicBezTo>
                  <a:pt x="1875207" y="-7499"/>
                  <a:pt x="1551357" y="666"/>
                  <a:pt x="1551357" y="666"/>
                </a:cubicBezTo>
                <a:lnTo>
                  <a:pt x="490000" y="16995"/>
                </a:lnTo>
                <a:cubicBezTo>
                  <a:pt x="258679" y="19716"/>
                  <a:pt x="245071" y="-12941"/>
                  <a:pt x="163428" y="16995"/>
                </a:cubicBezTo>
                <a:cubicBezTo>
                  <a:pt x="81785" y="46931"/>
                  <a:pt x="2864" y="117687"/>
                  <a:pt x="143" y="212937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156714" y="3560579"/>
            <a:ext cx="3995199" cy="898071"/>
          </a:xfrm>
          <a:custGeom>
            <a:avLst/>
            <a:gdLst>
              <a:gd name="connsiteX0" fmla="*/ 143 w 2156411"/>
              <a:gd name="connsiteY0" fmla="*/ 212937 h 631357"/>
              <a:gd name="connsiteX1" fmla="*/ 147100 w 2156411"/>
              <a:gd name="connsiteY1" fmla="*/ 588495 h 631357"/>
              <a:gd name="connsiteX2" fmla="*/ 685943 w 2156411"/>
              <a:gd name="connsiteY2" fmla="*/ 621152 h 631357"/>
              <a:gd name="connsiteX3" fmla="*/ 1910586 w 2156411"/>
              <a:gd name="connsiteY3" fmla="*/ 572166 h 631357"/>
              <a:gd name="connsiteX4" fmla="*/ 2155514 w 2156411"/>
              <a:gd name="connsiteY4" fmla="*/ 245595 h 631357"/>
              <a:gd name="connsiteX5" fmla="*/ 1975900 w 2156411"/>
              <a:gd name="connsiteY5" fmla="*/ 33323 h 631357"/>
              <a:gd name="connsiteX6" fmla="*/ 1551357 w 2156411"/>
              <a:gd name="connsiteY6" fmla="*/ 666 h 631357"/>
              <a:gd name="connsiteX7" fmla="*/ 490000 w 2156411"/>
              <a:gd name="connsiteY7" fmla="*/ 16995 h 631357"/>
              <a:gd name="connsiteX8" fmla="*/ 163428 w 2156411"/>
              <a:gd name="connsiteY8" fmla="*/ 16995 h 631357"/>
              <a:gd name="connsiteX9" fmla="*/ 143 w 2156411"/>
              <a:gd name="connsiteY9" fmla="*/ 212937 h 63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56411" h="631357">
                <a:moveTo>
                  <a:pt x="143" y="212937"/>
                </a:moveTo>
                <a:cubicBezTo>
                  <a:pt x="-2578" y="308187"/>
                  <a:pt x="32800" y="520459"/>
                  <a:pt x="147100" y="588495"/>
                </a:cubicBezTo>
                <a:cubicBezTo>
                  <a:pt x="261400" y="656531"/>
                  <a:pt x="392029" y="623873"/>
                  <a:pt x="685943" y="621152"/>
                </a:cubicBezTo>
                <a:cubicBezTo>
                  <a:pt x="979857" y="618431"/>
                  <a:pt x="1665658" y="634759"/>
                  <a:pt x="1910586" y="572166"/>
                </a:cubicBezTo>
                <a:cubicBezTo>
                  <a:pt x="2155514" y="509573"/>
                  <a:pt x="2144628" y="335402"/>
                  <a:pt x="2155514" y="245595"/>
                </a:cubicBezTo>
                <a:cubicBezTo>
                  <a:pt x="2166400" y="155788"/>
                  <a:pt x="2076593" y="74145"/>
                  <a:pt x="1975900" y="33323"/>
                </a:cubicBezTo>
                <a:cubicBezTo>
                  <a:pt x="1875207" y="-7499"/>
                  <a:pt x="1551357" y="666"/>
                  <a:pt x="1551357" y="666"/>
                </a:cubicBezTo>
                <a:lnTo>
                  <a:pt x="490000" y="16995"/>
                </a:lnTo>
                <a:cubicBezTo>
                  <a:pt x="258679" y="19716"/>
                  <a:pt x="245071" y="-12941"/>
                  <a:pt x="163428" y="16995"/>
                </a:cubicBezTo>
                <a:cubicBezTo>
                  <a:pt x="81785" y="46931"/>
                  <a:pt x="2864" y="117687"/>
                  <a:pt x="143" y="212937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33035" y="1737359"/>
                <a:ext cx="8725929" cy="440158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Periodically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Option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←</m:t>
                    </m:r>
                    <m:r>
                      <a:rPr lang="en-US" altLang="zh-CN" b="1" smtClean="0">
                        <a:solidFill>
                          <a:srgbClr val="7030A0"/>
                        </a:solidFill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Option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  <m:r>
                      <a:rPr lang="en-US" altLang="zh-CN" b="1" i="1">
                        <a:latin typeface="Cambria Math" charset="0"/>
                      </a:rPr>
                      <m:t>←</m:t>
                    </m:r>
                    <m:r>
                      <a:rPr lang="en-US" altLang="zh-CN" b="0" i="1" smtClean="0">
                        <a:latin typeface="Cambria Math" charset="0"/>
                      </a:rPr>
                      <m:t>𝜏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r>
                      <a:rPr lang="en-US" altLang="zh-CN" b="1" smtClean="0">
                        <a:solidFill>
                          <a:srgbClr val="7030A0"/>
                        </a:solidFill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𝜏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3035" y="1737359"/>
                <a:ext cx="8725929" cy="4401589"/>
              </a:xfrm>
              <a:blipFill rotWithShape="0">
                <a:blip r:embed="rId3"/>
                <a:stretch>
                  <a:fillRect l="-1257" t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7340" y="1402080"/>
                <a:ext cx="9037320" cy="4745182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naïve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update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TD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Target: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 i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target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network</a:t>
                </a:r>
                <a:r>
                  <a:rPr lang="en-US" altLang="zh-CN" dirty="0"/>
                  <a:t>: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TD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Target: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b="1" i="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Though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naïve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update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target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network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nevertheless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action-values.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7340" y="1402080"/>
                <a:ext cx="9037320" cy="4745182"/>
              </a:xfrm>
              <a:blipFill rotWithShape="0">
                <a:blip r:embed="rId3"/>
                <a:stretch>
                  <a:fillRect l="-1215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Comparisons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135443" y="1992086"/>
            <a:ext cx="2156411" cy="696005"/>
          </a:xfrm>
          <a:custGeom>
            <a:avLst/>
            <a:gdLst>
              <a:gd name="connsiteX0" fmla="*/ 143 w 2156411"/>
              <a:gd name="connsiteY0" fmla="*/ 212937 h 631357"/>
              <a:gd name="connsiteX1" fmla="*/ 147100 w 2156411"/>
              <a:gd name="connsiteY1" fmla="*/ 588495 h 631357"/>
              <a:gd name="connsiteX2" fmla="*/ 685943 w 2156411"/>
              <a:gd name="connsiteY2" fmla="*/ 621152 h 631357"/>
              <a:gd name="connsiteX3" fmla="*/ 1910586 w 2156411"/>
              <a:gd name="connsiteY3" fmla="*/ 572166 h 631357"/>
              <a:gd name="connsiteX4" fmla="*/ 2155514 w 2156411"/>
              <a:gd name="connsiteY4" fmla="*/ 245595 h 631357"/>
              <a:gd name="connsiteX5" fmla="*/ 1975900 w 2156411"/>
              <a:gd name="connsiteY5" fmla="*/ 33323 h 631357"/>
              <a:gd name="connsiteX6" fmla="*/ 1551357 w 2156411"/>
              <a:gd name="connsiteY6" fmla="*/ 666 h 631357"/>
              <a:gd name="connsiteX7" fmla="*/ 490000 w 2156411"/>
              <a:gd name="connsiteY7" fmla="*/ 16995 h 631357"/>
              <a:gd name="connsiteX8" fmla="*/ 163428 w 2156411"/>
              <a:gd name="connsiteY8" fmla="*/ 16995 h 631357"/>
              <a:gd name="connsiteX9" fmla="*/ 143 w 2156411"/>
              <a:gd name="connsiteY9" fmla="*/ 212937 h 63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56411" h="631357">
                <a:moveTo>
                  <a:pt x="143" y="212937"/>
                </a:moveTo>
                <a:cubicBezTo>
                  <a:pt x="-2578" y="308187"/>
                  <a:pt x="32800" y="520459"/>
                  <a:pt x="147100" y="588495"/>
                </a:cubicBezTo>
                <a:cubicBezTo>
                  <a:pt x="261400" y="656531"/>
                  <a:pt x="392029" y="623873"/>
                  <a:pt x="685943" y="621152"/>
                </a:cubicBezTo>
                <a:cubicBezTo>
                  <a:pt x="979857" y="618431"/>
                  <a:pt x="1665658" y="634759"/>
                  <a:pt x="1910586" y="572166"/>
                </a:cubicBezTo>
                <a:cubicBezTo>
                  <a:pt x="2155514" y="509573"/>
                  <a:pt x="2144628" y="335402"/>
                  <a:pt x="2155514" y="245595"/>
                </a:cubicBezTo>
                <a:cubicBezTo>
                  <a:pt x="2166400" y="155788"/>
                  <a:pt x="2076593" y="74145"/>
                  <a:pt x="1975900" y="33323"/>
                </a:cubicBezTo>
                <a:cubicBezTo>
                  <a:pt x="1875207" y="-7499"/>
                  <a:pt x="1551357" y="666"/>
                  <a:pt x="1551357" y="666"/>
                </a:cubicBezTo>
                <a:lnTo>
                  <a:pt x="490000" y="16995"/>
                </a:lnTo>
                <a:cubicBezTo>
                  <a:pt x="258679" y="19716"/>
                  <a:pt x="245071" y="-12941"/>
                  <a:pt x="163428" y="16995"/>
                </a:cubicBezTo>
                <a:cubicBezTo>
                  <a:pt x="81785" y="46931"/>
                  <a:pt x="2864" y="117687"/>
                  <a:pt x="143" y="212937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10800000" flipH="1">
            <a:off x="7055735" y="3410337"/>
            <a:ext cx="2365849" cy="696005"/>
          </a:xfrm>
          <a:custGeom>
            <a:avLst/>
            <a:gdLst>
              <a:gd name="connsiteX0" fmla="*/ 143 w 2156411"/>
              <a:gd name="connsiteY0" fmla="*/ 212937 h 631357"/>
              <a:gd name="connsiteX1" fmla="*/ 147100 w 2156411"/>
              <a:gd name="connsiteY1" fmla="*/ 588495 h 631357"/>
              <a:gd name="connsiteX2" fmla="*/ 685943 w 2156411"/>
              <a:gd name="connsiteY2" fmla="*/ 621152 h 631357"/>
              <a:gd name="connsiteX3" fmla="*/ 1910586 w 2156411"/>
              <a:gd name="connsiteY3" fmla="*/ 572166 h 631357"/>
              <a:gd name="connsiteX4" fmla="*/ 2155514 w 2156411"/>
              <a:gd name="connsiteY4" fmla="*/ 245595 h 631357"/>
              <a:gd name="connsiteX5" fmla="*/ 1975900 w 2156411"/>
              <a:gd name="connsiteY5" fmla="*/ 33323 h 631357"/>
              <a:gd name="connsiteX6" fmla="*/ 1551357 w 2156411"/>
              <a:gd name="connsiteY6" fmla="*/ 666 h 631357"/>
              <a:gd name="connsiteX7" fmla="*/ 490000 w 2156411"/>
              <a:gd name="connsiteY7" fmla="*/ 16995 h 631357"/>
              <a:gd name="connsiteX8" fmla="*/ 163428 w 2156411"/>
              <a:gd name="connsiteY8" fmla="*/ 16995 h 631357"/>
              <a:gd name="connsiteX9" fmla="*/ 143 w 2156411"/>
              <a:gd name="connsiteY9" fmla="*/ 212937 h 63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56411" h="631357">
                <a:moveTo>
                  <a:pt x="143" y="212937"/>
                </a:moveTo>
                <a:cubicBezTo>
                  <a:pt x="-2578" y="308187"/>
                  <a:pt x="32800" y="520459"/>
                  <a:pt x="147100" y="588495"/>
                </a:cubicBezTo>
                <a:cubicBezTo>
                  <a:pt x="261400" y="656531"/>
                  <a:pt x="392029" y="623873"/>
                  <a:pt x="685943" y="621152"/>
                </a:cubicBezTo>
                <a:cubicBezTo>
                  <a:pt x="979857" y="618431"/>
                  <a:pt x="1665658" y="634759"/>
                  <a:pt x="1910586" y="572166"/>
                </a:cubicBezTo>
                <a:cubicBezTo>
                  <a:pt x="2155514" y="509573"/>
                  <a:pt x="2144628" y="335402"/>
                  <a:pt x="2155514" y="245595"/>
                </a:cubicBezTo>
                <a:cubicBezTo>
                  <a:pt x="2166400" y="155788"/>
                  <a:pt x="2076593" y="74145"/>
                  <a:pt x="1975900" y="33323"/>
                </a:cubicBezTo>
                <a:cubicBezTo>
                  <a:pt x="1875207" y="-7499"/>
                  <a:pt x="1551357" y="666"/>
                  <a:pt x="1551357" y="666"/>
                </a:cubicBezTo>
                <a:lnTo>
                  <a:pt x="490000" y="16995"/>
                </a:lnTo>
                <a:cubicBezTo>
                  <a:pt x="258679" y="19716"/>
                  <a:pt x="245071" y="-12941"/>
                  <a:pt x="163428" y="16995"/>
                </a:cubicBezTo>
                <a:cubicBezTo>
                  <a:pt x="81785" y="46931"/>
                  <a:pt x="2864" y="117687"/>
                  <a:pt x="143" y="212937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Double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DQN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7711" y="5049130"/>
            <a:ext cx="9454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Reference: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Van Hasselt, </a:t>
            </a:r>
            <a:r>
              <a:rPr lang="en-US" dirty="0" err="1"/>
              <a:t>Guez</a:t>
            </a:r>
            <a:r>
              <a:rPr lang="en-US" dirty="0"/>
              <a:t>,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Silver.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Deep reinforcement learning with double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-learning.</a:t>
            </a:r>
            <a:r>
              <a:rPr 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i="1" dirty="0"/>
              <a:t>AAAI</a:t>
            </a:r>
            <a:r>
              <a:rPr lang="en-US" altLang="zh-CN" dirty="0"/>
              <a:t>,</a:t>
            </a:r>
            <a:r>
              <a:rPr lang="en-US" dirty="0"/>
              <a:t> 2016.</a:t>
            </a:r>
          </a:p>
        </p:txBody>
      </p:sp>
    </p:spTree>
    <p:extLst>
      <p:ext uri="{BB962C8B-B14F-4D97-AF65-F5344CB8AC3E}">
        <p14:creationId xmlns:p14="http://schemas.microsoft.com/office/powerpoint/2010/main" val="724666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Naïve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Update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8661" y="5416666"/>
            <a:ext cx="9454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Reference: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Mnih</a:t>
            </a:r>
            <a:r>
              <a:rPr lang="en-US" altLang="zh-CN" dirty="0"/>
              <a:t> et al.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Playing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tari with deep reinforcement learning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i="1" dirty="0"/>
              <a:t>NIPS</a:t>
            </a:r>
            <a:r>
              <a:rPr lang="zh-CN" altLang="en-US" i="1" dirty="0"/>
              <a:t> </a:t>
            </a:r>
            <a:r>
              <a:rPr lang="en-US" altLang="zh-CN" i="1" dirty="0"/>
              <a:t>Workshop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19068" y="2125005"/>
                <a:ext cx="7553863" cy="73654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altLang="zh-CN" sz="3200" b="1" dirty="0">
                    <a:solidFill>
                      <a:schemeClr val="tx2">
                        <a:lumMod val="75000"/>
                      </a:schemeClr>
                    </a:solidFill>
                  </a:rPr>
                  <a:t>TD</a:t>
                </a:r>
                <a:r>
                  <a:rPr lang="zh-CN" alt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3200" b="1" dirty="0">
                    <a:solidFill>
                      <a:schemeClr val="tx2">
                        <a:lumMod val="75000"/>
                      </a:schemeClr>
                    </a:solidFill>
                  </a:rPr>
                  <a:t>Target:</a:t>
                </a:r>
                <a:r>
                  <a:rPr lang="zh-CN" alt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  </a:t>
                </a:r>
                <a:r>
                  <a:rPr lang="zh-CN" alt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32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2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3200" i="1">
                        <a:latin typeface="Cambria Math" charset="0"/>
                      </a:rPr>
                      <m:t>+</m:t>
                    </m:r>
                    <m:r>
                      <a:rPr lang="en-US" altLang="zh-CN" sz="3200" i="1">
                        <a:latin typeface="Cambria Math" charset="0"/>
                      </a:rPr>
                      <m:t>𝛾</m:t>
                    </m:r>
                    <m:r>
                      <a:rPr lang="en-US" altLang="zh-CN" sz="3200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sz="3200" i="1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3200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320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068" y="2125005"/>
                <a:ext cx="7553863" cy="736548"/>
              </a:xfrm>
              <a:prstGeom prst="rect">
                <a:avLst/>
              </a:prstGeom>
              <a:blipFill rotWithShape="0">
                <a:blip r:embed="rId3"/>
                <a:stretch>
                  <a:fillRect l="-1774" t="-10000" r="-169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171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7340" y="1208310"/>
                <a:ext cx="9037320" cy="4539345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Selection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i="1" dirty="0">
                    <a:latin typeface="Cambria Math" charset="0"/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Evaluation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Serious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7340" y="1208310"/>
                <a:ext cx="9037320" cy="4539345"/>
              </a:xfrm>
              <a:blipFill rotWithShape="0">
                <a:blip r:embed="rId3"/>
                <a:stretch>
                  <a:fillRect l="-1215" t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Naïve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Update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8661" y="5416666"/>
            <a:ext cx="9454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Reference: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Mnih</a:t>
            </a:r>
            <a:r>
              <a:rPr lang="en-US" altLang="zh-CN" dirty="0"/>
              <a:t> et al.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Playing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tari with deep reinforcement learning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i="1" dirty="0"/>
              <a:t>NIPS</a:t>
            </a:r>
            <a:r>
              <a:rPr lang="zh-CN" altLang="en-US" i="1" dirty="0"/>
              <a:t> </a:t>
            </a:r>
            <a:r>
              <a:rPr lang="en-US" altLang="zh-CN" i="1" dirty="0"/>
              <a:t>Workshop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2013.</a:t>
            </a:r>
          </a:p>
        </p:txBody>
      </p:sp>
      <p:sp>
        <p:nvSpPr>
          <p:cNvPr id="7" name="Freeform 6"/>
          <p:cNvSpPr/>
          <p:nvPr/>
        </p:nvSpPr>
        <p:spPr>
          <a:xfrm>
            <a:off x="3755574" y="1714502"/>
            <a:ext cx="4548036" cy="985111"/>
          </a:xfrm>
          <a:custGeom>
            <a:avLst/>
            <a:gdLst>
              <a:gd name="connsiteX0" fmla="*/ 6230 w 4325666"/>
              <a:gd name="connsiteY0" fmla="*/ 305179 h 849419"/>
              <a:gd name="connsiteX1" fmla="*/ 496087 w 4325666"/>
              <a:gd name="connsiteY1" fmla="*/ 615422 h 849419"/>
              <a:gd name="connsiteX2" fmla="*/ 1753387 w 4325666"/>
              <a:gd name="connsiteY2" fmla="*/ 827693 h 849419"/>
              <a:gd name="connsiteX3" fmla="*/ 3288273 w 4325666"/>
              <a:gd name="connsiteY3" fmla="*/ 827693 h 849419"/>
              <a:gd name="connsiteX4" fmla="*/ 3941416 w 4325666"/>
              <a:gd name="connsiteY4" fmla="*/ 697065 h 849419"/>
              <a:gd name="connsiteX5" fmla="*/ 4316973 w 4325666"/>
              <a:gd name="connsiteY5" fmla="*/ 419479 h 849419"/>
              <a:gd name="connsiteX6" fmla="*/ 4153687 w 4325666"/>
              <a:gd name="connsiteY6" fmla="*/ 125565 h 849419"/>
              <a:gd name="connsiteX7" fmla="*/ 3582187 w 4325666"/>
              <a:gd name="connsiteY7" fmla="*/ 27593 h 849419"/>
              <a:gd name="connsiteX8" fmla="*/ 2145273 w 4325666"/>
              <a:gd name="connsiteY8" fmla="*/ 11265 h 849419"/>
              <a:gd name="connsiteX9" fmla="*/ 708359 w 4325666"/>
              <a:gd name="connsiteY9" fmla="*/ 43922 h 849419"/>
              <a:gd name="connsiteX10" fmla="*/ 251159 w 4325666"/>
              <a:gd name="connsiteY10" fmla="*/ 11265 h 849419"/>
              <a:gd name="connsiteX11" fmla="*/ 6230 w 4325666"/>
              <a:gd name="connsiteY11" fmla="*/ 305179 h 84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25666" h="849419">
                <a:moveTo>
                  <a:pt x="6230" y="305179"/>
                </a:moveTo>
                <a:cubicBezTo>
                  <a:pt x="47051" y="405872"/>
                  <a:pt x="204894" y="528336"/>
                  <a:pt x="496087" y="615422"/>
                </a:cubicBezTo>
                <a:cubicBezTo>
                  <a:pt x="787280" y="702508"/>
                  <a:pt x="1288023" y="792315"/>
                  <a:pt x="1753387" y="827693"/>
                </a:cubicBezTo>
                <a:cubicBezTo>
                  <a:pt x="2218751" y="863071"/>
                  <a:pt x="2923602" y="849464"/>
                  <a:pt x="3288273" y="827693"/>
                </a:cubicBezTo>
                <a:cubicBezTo>
                  <a:pt x="3652944" y="805922"/>
                  <a:pt x="3769966" y="765101"/>
                  <a:pt x="3941416" y="697065"/>
                </a:cubicBezTo>
                <a:cubicBezTo>
                  <a:pt x="4112866" y="629029"/>
                  <a:pt x="4281595" y="514729"/>
                  <a:pt x="4316973" y="419479"/>
                </a:cubicBezTo>
                <a:cubicBezTo>
                  <a:pt x="4352351" y="324229"/>
                  <a:pt x="4276151" y="190879"/>
                  <a:pt x="4153687" y="125565"/>
                </a:cubicBezTo>
                <a:cubicBezTo>
                  <a:pt x="4031223" y="60251"/>
                  <a:pt x="3916923" y="46643"/>
                  <a:pt x="3582187" y="27593"/>
                </a:cubicBezTo>
                <a:cubicBezTo>
                  <a:pt x="3247451" y="8543"/>
                  <a:pt x="2624244" y="8543"/>
                  <a:pt x="2145273" y="11265"/>
                </a:cubicBezTo>
                <a:cubicBezTo>
                  <a:pt x="1666302" y="13986"/>
                  <a:pt x="1024045" y="43922"/>
                  <a:pt x="708359" y="43922"/>
                </a:cubicBezTo>
                <a:cubicBezTo>
                  <a:pt x="392673" y="43922"/>
                  <a:pt x="368181" y="-26835"/>
                  <a:pt x="251159" y="11265"/>
                </a:cubicBezTo>
                <a:cubicBezTo>
                  <a:pt x="134138" y="49365"/>
                  <a:pt x="-34591" y="204486"/>
                  <a:pt x="6230" y="305179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59630" y="3205805"/>
            <a:ext cx="4868387" cy="860009"/>
          </a:xfrm>
          <a:custGeom>
            <a:avLst/>
            <a:gdLst>
              <a:gd name="connsiteX0" fmla="*/ 1717144 w 4511802"/>
              <a:gd name="connsiteY0" fmla="*/ 599980 h 641921"/>
              <a:gd name="connsiteX1" fmla="*/ 2860144 w 4511802"/>
              <a:gd name="connsiteY1" fmla="*/ 599980 h 641921"/>
              <a:gd name="connsiteX2" fmla="*/ 3937830 w 4511802"/>
              <a:gd name="connsiteY2" fmla="*/ 583652 h 641921"/>
              <a:gd name="connsiteX3" fmla="*/ 4476673 w 4511802"/>
              <a:gd name="connsiteY3" fmla="*/ 420366 h 641921"/>
              <a:gd name="connsiteX4" fmla="*/ 4395030 w 4511802"/>
              <a:gd name="connsiteY4" fmla="*/ 110123 h 641921"/>
              <a:gd name="connsiteX5" fmla="*/ 3872515 w 4511802"/>
              <a:gd name="connsiteY5" fmla="*/ 12152 h 641921"/>
              <a:gd name="connsiteX6" fmla="*/ 1864101 w 4511802"/>
              <a:gd name="connsiteY6" fmla="*/ 12152 h 641921"/>
              <a:gd name="connsiteX7" fmla="*/ 508830 w 4511802"/>
              <a:gd name="connsiteY7" fmla="*/ 28480 h 641921"/>
              <a:gd name="connsiteX8" fmla="*/ 2644 w 4511802"/>
              <a:gd name="connsiteY8" fmla="*/ 338723 h 641921"/>
              <a:gd name="connsiteX9" fmla="*/ 378201 w 4511802"/>
              <a:gd name="connsiteY9" fmla="*/ 616309 h 641921"/>
              <a:gd name="connsiteX10" fmla="*/ 1717144 w 4511802"/>
              <a:gd name="connsiteY10" fmla="*/ 599980 h 64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11802" h="641921">
                <a:moveTo>
                  <a:pt x="1717144" y="599980"/>
                </a:moveTo>
                <a:lnTo>
                  <a:pt x="2860144" y="599980"/>
                </a:lnTo>
                <a:lnTo>
                  <a:pt x="3937830" y="583652"/>
                </a:lnTo>
                <a:cubicBezTo>
                  <a:pt x="4207252" y="553716"/>
                  <a:pt x="4400473" y="499287"/>
                  <a:pt x="4476673" y="420366"/>
                </a:cubicBezTo>
                <a:cubicBezTo>
                  <a:pt x="4552873" y="341445"/>
                  <a:pt x="4495723" y="178159"/>
                  <a:pt x="4395030" y="110123"/>
                </a:cubicBezTo>
                <a:cubicBezTo>
                  <a:pt x="4294337" y="42087"/>
                  <a:pt x="4294337" y="28480"/>
                  <a:pt x="3872515" y="12152"/>
                </a:cubicBezTo>
                <a:cubicBezTo>
                  <a:pt x="3450694" y="-4177"/>
                  <a:pt x="1864101" y="12152"/>
                  <a:pt x="1864101" y="12152"/>
                </a:cubicBezTo>
                <a:cubicBezTo>
                  <a:pt x="1303487" y="14873"/>
                  <a:pt x="819073" y="-25949"/>
                  <a:pt x="508830" y="28480"/>
                </a:cubicBezTo>
                <a:cubicBezTo>
                  <a:pt x="198587" y="82908"/>
                  <a:pt x="24415" y="240751"/>
                  <a:pt x="2644" y="338723"/>
                </a:cubicBezTo>
                <a:cubicBezTo>
                  <a:pt x="-19128" y="436694"/>
                  <a:pt x="92451" y="570045"/>
                  <a:pt x="378201" y="616309"/>
                </a:cubicBezTo>
                <a:cubicBezTo>
                  <a:pt x="663951" y="662573"/>
                  <a:pt x="1190547" y="639441"/>
                  <a:pt x="1717144" y="59998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1031" y="1422913"/>
                <a:ext cx="9709937" cy="476175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RL,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means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“</a:t>
                </a:r>
                <a:r>
                  <a:rPr lang="en-US" altLang="zh-CN" i="1" dirty="0">
                    <a:solidFill>
                      <a:schemeClr val="tx2"/>
                    </a:solidFill>
                  </a:rPr>
                  <a:t>using an</a:t>
                </a:r>
                <a:r>
                  <a:rPr lang="zh-CN" altLang="en-US" i="1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i="1" dirty="0">
                    <a:solidFill>
                      <a:schemeClr val="tx2"/>
                    </a:solidFill>
                  </a:rPr>
                  <a:t>estimated value in the update step for the same kind of estimated value</a:t>
                </a:r>
                <a:r>
                  <a:rPr lang="en-US" altLang="zh-CN" dirty="0"/>
                  <a:t>”.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Use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transition,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update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tx1"/>
                        </a:solidFill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error: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SGD: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tx1"/>
                        </a:solidFill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solidFill>
                          <a:schemeClr val="tx1"/>
                        </a:solidFill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031" y="1422913"/>
                <a:ext cx="9709937" cy="4761756"/>
              </a:xfrm>
              <a:blipFill rotWithShape="0">
                <a:blip r:embed="rId3"/>
                <a:stretch>
                  <a:fillRect l="-1131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Learning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for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DQN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8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7340" y="1208310"/>
                <a:ext cx="9037320" cy="4882249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Selection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i="1" dirty="0">
                    <a:latin typeface="Cambria Math" charset="0"/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Evaluation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works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better,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serious.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7340" y="1208310"/>
                <a:ext cx="9037320" cy="4882249"/>
              </a:xfrm>
              <a:blipFill rotWithShape="0">
                <a:blip r:embed="rId3"/>
                <a:stretch>
                  <a:fillRect l="-1215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Using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8661" y="5416666"/>
            <a:ext cx="9454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Reference: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Mnih</a:t>
            </a:r>
            <a:r>
              <a:rPr lang="en-US" altLang="zh-CN" dirty="0"/>
              <a:t> et al.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Human-level control through deep reinforcement learning.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i="1" dirty="0"/>
              <a:t>Nature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2015.</a:t>
            </a:r>
          </a:p>
        </p:txBody>
      </p:sp>
      <p:sp>
        <p:nvSpPr>
          <p:cNvPr id="7" name="Freeform 6"/>
          <p:cNvSpPr/>
          <p:nvPr/>
        </p:nvSpPr>
        <p:spPr>
          <a:xfrm>
            <a:off x="3559630" y="3205805"/>
            <a:ext cx="4868387" cy="860009"/>
          </a:xfrm>
          <a:custGeom>
            <a:avLst/>
            <a:gdLst>
              <a:gd name="connsiteX0" fmla="*/ 1717144 w 4511802"/>
              <a:gd name="connsiteY0" fmla="*/ 599980 h 641921"/>
              <a:gd name="connsiteX1" fmla="*/ 2860144 w 4511802"/>
              <a:gd name="connsiteY1" fmla="*/ 599980 h 641921"/>
              <a:gd name="connsiteX2" fmla="*/ 3937830 w 4511802"/>
              <a:gd name="connsiteY2" fmla="*/ 583652 h 641921"/>
              <a:gd name="connsiteX3" fmla="*/ 4476673 w 4511802"/>
              <a:gd name="connsiteY3" fmla="*/ 420366 h 641921"/>
              <a:gd name="connsiteX4" fmla="*/ 4395030 w 4511802"/>
              <a:gd name="connsiteY4" fmla="*/ 110123 h 641921"/>
              <a:gd name="connsiteX5" fmla="*/ 3872515 w 4511802"/>
              <a:gd name="connsiteY5" fmla="*/ 12152 h 641921"/>
              <a:gd name="connsiteX6" fmla="*/ 1864101 w 4511802"/>
              <a:gd name="connsiteY6" fmla="*/ 12152 h 641921"/>
              <a:gd name="connsiteX7" fmla="*/ 508830 w 4511802"/>
              <a:gd name="connsiteY7" fmla="*/ 28480 h 641921"/>
              <a:gd name="connsiteX8" fmla="*/ 2644 w 4511802"/>
              <a:gd name="connsiteY8" fmla="*/ 338723 h 641921"/>
              <a:gd name="connsiteX9" fmla="*/ 378201 w 4511802"/>
              <a:gd name="connsiteY9" fmla="*/ 616309 h 641921"/>
              <a:gd name="connsiteX10" fmla="*/ 1717144 w 4511802"/>
              <a:gd name="connsiteY10" fmla="*/ 599980 h 64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11802" h="641921">
                <a:moveTo>
                  <a:pt x="1717144" y="599980"/>
                </a:moveTo>
                <a:lnTo>
                  <a:pt x="2860144" y="599980"/>
                </a:lnTo>
                <a:lnTo>
                  <a:pt x="3937830" y="583652"/>
                </a:lnTo>
                <a:cubicBezTo>
                  <a:pt x="4207252" y="553716"/>
                  <a:pt x="4400473" y="499287"/>
                  <a:pt x="4476673" y="420366"/>
                </a:cubicBezTo>
                <a:cubicBezTo>
                  <a:pt x="4552873" y="341445"/>
                  <a:pt x="4495723" y="178159"/>
                  <a:pt x="4395030" y="110123"/>
                </a:cubicBezTo>
                <a:cubicBezTo>
                  <a:pt x="4294337" y="42087"/>
                  <a:pt x="4294337" y="28480"/>
                  <a:pt x="3872515" y="12152"/>
                </a:cubicBezTo>
                <a:cubicBezTo>
                  <a:pt x="3450694" y="-4177"/>
                  <a:pt x="1864101" y="12152"/>
                  <a:pt x="1864101" y="12152"/>
                </a:cubicBezTo>
                <a:cubicBezTo>
                  <a:pt x="1303487" y="14873"/>
                  <a:pt x="819073" y="-25949"/>
                  <a:pt x="508830" y="28480"/>
                </a:cubicBezTo>
                <a:cubicBezTo>
                  <a:pt x="198587" y="82908"/>
                  <a:pt x="24415" y="240751"/>
                  <a:pt x="2644" y="338723"/>
                </a:cubicBezTo>
                <a:cubicBezTo>
                  <a:pt x="-19128" y="436694"/>
                  <a:pt x="92451" y="570045"/>
                  <a:pt x="378201" y="616309"/>
                </a:cubicBezTo>
                <a:cubicBezTo>
                  <a:pt x="663951" y="662573"/>
                  <a:pt x="1190547" y="639441"/>
                  <a:pt x="1717144" y="59998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3792781" y="1603717"/>
            <a:ext cx="4563520" cy="1099873"/>
          </a:xfrm>
          <a:custGeom>
            <a:avLst/>
            <a:gdLst>
              <a:gd name="connsiteX0" fmla="*/ 793287 w 4563520"/>
              <a:gd name="connsiteY0" fmla="*/ 956603 h 1099873"/>
              <a:gd name="connsiteX1" fmla="*/ 1749890 w 4563520"/>
              <a:gd name="connsiteY1" fmla="*/ 1055077 h 1099873"/>
              <a:gd name="connsiteX2" fmla="*/ 2959711 w 4563520"/>
              <a:gd name="connsiteY2" fmla="*/ 1097280 h 1099873"/>
              <a:gd name="connsiteX3" fmla="*/ 3845976 w 4563520"/>
              <a:gd name="connsiteY3" fmla="*/ 984738 h 1099873"/>
              <a:gd name="connsiteX4" fmla="*/ 4394616 w 4563520"/>
              <a:gd name="connsiteY4" fmla="*/ 844061 h 1099873"/>
              <a:gd name="connsiteX5" fmla="*/ 4563428 w 4563520"/>
              <a:gd name="connsiteY5" fmla="*/ 506437 h 1099873"/>
              <a:gd name="connsiteX6" fmla="*/ 4408684 w 4563520"/>
              <a:gd name="connsiteY6" fmla="*/ 140677 h 1099873"/>
              <a:gd name="connsiteX7" fmla="*/ 3874111 w 4563520"/>
              <a:gd name="connsiteY7" fmla="*/ 56271 h 1099873"/>
              <a:gd name="connsiteX8" fmla="*/ 2734628 w 4563520"/>
              <a:gd name="connsiteY8" fmla="*/ 0 h 1099873"/>
              <a:gd name="connsiteX9" fmla="*/ 1510739 w 4563520"/>
              <a:gd name="connsiteY9" fmla="*/ 14068 h 1099873"/>
              <a:gd name="connsiteX10" fmla="*/ 849557 w 4563520"/>
              <a:gd name="connsiteY10" fmla="*/ 70338 h 1099873"/>
              <a:gd name="connsiteX11" fmla="*/ 188376 w 4563520"/>
              <a:gd name="connsiteY11" fmla="*/ 168812 h 1099873"/>
              <a:gd name="connsiteX12" fmla="*/ 5496 w 4563520"/>
              <a:gd name="connsiteY12" fmla="*/ 520505 h 1099873"/>
              <a:gd name="connsiteX13" fmla="*/ 118037 w 4563520"/>
              <a:gd name="connsiteY13" fmla="*/ 829994 h 1099873"/>
              <a:gd name="connsiteX14" fmla="*/ 793287 w 4563520"/>
              <a:gd name="connsiteY14" fmla="*/ 956603 h 109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63520" h="1099873">
                <a:moveTo>
                  <a:pt x="793287" y="956603"/>
                </a:moveTo>
                <a:cubicBezTo>
                  <a:pt x="1065262" y="994117"/>
                  <a:pt x="1388819" y="1031631"/>
                  <a:pt x="1749890" y="1055077"/>
                </a:cubicBezTo>
                <a:cubicBezTo>
                  <a:pt x="2110961" y="1078523"/>
                  <a:pt x="2610363" y="1109003"/>
                  <a:pt x="2959711" y="1097280"/>
                </a:cubicBezTo>
                <a:cubicBezTo>
                  <a:pt x="3309059" y="1085557"/>
                  <a:pt x="3606825" y="1026941"/>
                  <a:pt x="3845976" y="984738"/>
                </a:cubicBezTo>
                <a:cubicBezTo>
                  <a:pt x="4085127" y="942535"/>
                  <a:pt x="4275041" y="923778"/>
                  <a:pt x="4394616" y="844061"/>
                </a:cubicBezTo>
                <a:cubicBezTo>
                  <a:pt x="4514191" y="764344"/>
                  <a:pt x="4561083" y="623668"/>
                  <a:pt x="4563428" y="506437"/>
                </a:cubicBezTo>
                <a:cubicBezTo>
                  <a:pt x="4565773" y="389206"/>
                  <a:pt x="4523570" y="215705"/>
                  <a:pt x="4408684" y="140677"/>
                </a:cubicBezTo>
                <a:cubicBezTo>
                  <a:pt x="4293798" y="65649"/>
                  <a:pt x="4153120" y="79717"/>
                  <a:pt x="3874111" y="56271"/>
                </a:cubicBezTo>
                <a:cubicBezTo>
                  <a:pt x="3595102" y="32825"/>
                  <a:pt x="2734628" y="0"/>
                  <a:pt x="2734628" y="0"/>
                </a:cubicBezTo>
                <a:lnTo>
                  <a:pt x="1510739" y="14068"/>
                </a:lnTo>
                <a:cubicBezTo>
                  <a:pt x="1196561" y="25791"/>
                  <a:pt x="1069951" y="44547"/>
                  <a:pt x="849557" y="70338"/>
                </a:cubicBezTo>
                <a:cubicBezTo>
                  <a:pt x="629163" y="96129"/>
                  <a:pt x="329053" y="93784"/>
                  <a:pt x="188376" y="168812"/>
                </a:cubicBezTo>
                <a:cubicBezTo>
                  <a:pt x="47699" y="243840"/>
                  <a:pt x="17219" y="410308"/>
                  <a:pt x="5496" y="520505"/>
                </a:cubicBezTo>
                <a:cubicBezTo>
                  <a:pt x="-6227" y="630702"/>
                  <a:pt x="-10917" y="754966"/>
                  <a:pt x="118037" y="829994"/>
                </a:cubicBezTo>
                <a:cubicBezTo>
                  <a:pt x="246991" y="905022"/>
                  <a:pt x="521312" y="919089"/>
                  <a:pt x="793287" y="956603"/>
                </a:cubicBezTo>
                <a:close/>
              </a:path>
            </a:pathLst>
          </a:custGeom>
          <a:noFill/>
          <a:ln w="7620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 animBg="1"/>
      <p:bldP spid="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7340" y="1208310"/>
                <a:ext cx="9037320" cy="4882249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Selection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i="1" dirty="0">
                    <a:latin typeface="Cambria Math" charset="0"/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Evaluation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among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three;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happens.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7340" y="1208310"/>
                <a:ext cx="9037320" cy="4882249"/>
              </a:xfrm>
              <a:blipFill rotWithShape="0">
                <a:blip r:embed="rId3"/>
                <a:stretch>
                  <a:fillRect l="-1215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Double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DQN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8661" y="5416666"/>
            <a:ext cx="9454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Reference: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Van Hasselt, </a:t>
            </a:r>
            <a:r>
              <a:rPr lang="en-US" dirty="0" err="1"/>
              <a:t>Guez</a:t>
            </a:r>
            <a:r>
              <a:rPr lang="en-US" dirty="0"/>
              <a:t>,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Silver.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Deep reinforcement learning with double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-learning.</a:t>
            </a:r>
            <a:r>
              <a:rPr 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i="1" dirty="0"/>
              <a:t>AAAI</a:t>
            </a:r>
            <a:r>
              <a:rPr lang="en-US" altLang="zh-CN" dirty="0"/>
              <a:t>,</a:t>
            </a:r>
            <a:r>
              <a:rPr lang="en-US" dirty="0"/>
              <a:t> 2016.</a:t>
            </a:r>
          </a:p>
        </p:txBody>
      </p:sp>
      <p:sp>
        <p:nvSpPr>
          <p:cNvPr id="2" name="Freeform 1"/>
          <p:cNvSpPr/>
          <p:nvPr/>
        </p:nvSpPr>
        <p:spPr>
          <a:xfrm>
            <a:off x="3895171" y="1670227"/>
            <a:ext cx="4395561" cy="999396"/>
          </a:xfrm>
          <a:custGeom>
            <a:avLst/>
            <a:gdLst>
              <a:gd name="connsiteX0" fmla="*/ 29715 w 4395561"/>
              <a:gd name="connsiteY0" fmla="*/ 397724 h 999396"/>
              <a:gd name="connsiteX1" fmla="*/ 114121 w 4395561"/>
              <a:gd name="connsiteY1" fmla="*/ 679078 h 999396"/>
              <a:gd name="connsiteX2" fmla="*/ 578355 w 4395561"/>
              <a:gd name="connsiteY2" fmla="*/ 876025 h 999396"/>
              <a:gd name="connsiteX3" fmla="*/ 1591229 w 4395561"/>
              <a:gd name="connsiteY3" fmla="*/ 988567 h 999396"/>
              <a:gd name="connsiteX4" fmla="*/ 2744780 w 4395561"/>
              <a:gd name="connsiteY4" fmla="*/ 988567 h 999396"/>
              <a:gd name="connsiteX5" fmla="*/ 3560706 w 4395561"/>
              <a:gd name="connsiteY5" fmla="*/ 932296 h 999396"/>
              <a:gd name="connsiteX6" fmla="*/ 4193752 w 4395561"/>
              <a:gd name="connsiteY6" fmla="*/ 819755 h 999396"/>
              <a:gd name="connsiteX7" fmla="*/ 4390700 w 4395561"/>
              <a:gd name="connsiteY7" fmla="*/ 439927 h 999396"/>
              <a:gd name="connsiteX8" fmla="*/ 4235955 w 4395561"/>
              <a:gd name="connsiteY8" fmla="*/ 144505 h 999396"/>
              <a:gd name="connsiteX9" fmla="*/ 3279352 w 4395561"/>
              <a:gd name="connsiteY9" fmla="*/ 17896 h 999396"/>
              <a:gd name="connsiteX10" fmla="*/ 1647500 w 4395561"/>
              <a:gd name="connsiteY10" fmla="*/ 3828 h 999396"/>
              <a:gd name="connsiteX11" fmla="*/ 508017 w 4395561"/>
              <a:gd name="connsiteY11" fmla="*/ 46031 h 999396"/>
              <a:gd name="connsiteX12" fmla="*/ 43783 w 4395561"/>
              <a:gd name="connsiteY12" fmla="*/ 341453 h 999396"/>
              <a:gd name="connsiteX13" fmla="*/ 29715 w 4395561"/>
              <a:gd name="connsiteY13" fmla="*/ 397724 h 99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95561" h="999396">
                <a:moveTo>
                  <a:pt x="29715" y="397724"/>
                </a:moveTo>
                <a:cubicBezTo>
                  <a:pt x="41438" y="453995"/>
                  <a:pt x="22681" y="599361"/>
                  <a:pt x="114121" y="679078"/>
                </a:cubicBezTo>
                <a:cubicBezTo>
                  <a:pt x="205561" y="758795"/>
                  <a:pt x="332170" y="824444"/>
                  <a:pt x="578355" y="876025"/>
                </a:cubicBezTo>
                <a:cubicBezTo>
                  <a:pt x="824540" y="927607"/>
                  <a:pt x="1230158" y="969810"/>
                  <a:pt x="1591229" y="988567"/>
                </a:cubicBezTo>
                <a:cubicBezTo>
                  <a:pt x="1952300" y="1007324"/>
                  <a:pt x="2416534" y="997945"/>
                  <a:pt x="2744780" y="988567"/>
                </a:cubicBezTo>
                <a:cubicBezTo>
                  <a:pt x="3073026" y="979189"/>
                  <a:pt x="3319211" y="960431"/>
                  <a:pt x="3560706" y="932296"/>
                </a:cubicBezTo>
                <a:cubicBezTo>
                  <a:pt x="3802201" y="904161"/>
                  <a:pt x="4055420" y="901817"/>
                  <a:pt x="4193752" y="819755"/>
                </a:cubicBezTo>
                <a:cubicBezTo>
                  <a:pt x="4332084" y="737694"/>
                  <a:pt x="4383666" y="552469"/>
                  <a:pt x="4390700" y="439927"/>
                </a:cubicBezTo>
                <a:cubicBezTo>
                  <a:pt x="4397734" y="327385"/>
                  <a:pt x="4421180" y="214843"/>
                  <a:pt x="4235955" y="144505"/>
                </a:cubicBezTo>
                <a:cubicBezTo>
                  <a:pt x="4050730" y="74167"/>
                  <a:pt x="3710761" y="41342"/>
                  <a:pt x="3279352" y="17896"/>
                </a:cubicBezTo>
                <a:cubicBezTo>
                  <a:pt x="2847943" y="-5550"/>
                  <a:pt x="2109389" y="-861"/>
                  <a:pt x="1647500" y="3828"/>
                </a:cubicBezTo>
                <a:cubicBezTo>
                  <a:pt x="1185611" y="8517"/>
                  <a:pt x="775303" y="-10240"/>
                  <a:pt x="508017" y="46031"/>
                </a:cubicBezTo>
                <a:cubicBezTo>
                  <a:pt x="240731" y="102302"/>
                  <a:pt x="125845" y="287527"/>
                  <a:pt x="43783" y="341453"/>
                </a:cubicBezTo>
                <a:cubicBezTo>
                  <a:pt x="-38279" y="395379"/>
                  <a:pt x="17992" y="341453"/>
                  <a:pt x="29715" y="397724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645273" y="3172074"/>
            <a:ext cx="4790694" cy="916349"/>
          </a:xfrm>
          <a:custGeom>
            <a:avLst/>
            <a:gdLst>
              <a:gd name="connsiteX0" fmla="*/ 645373 w 4790694"/>
              <a:gd name="connsiteY0" fmla="*/ 63495 h 916349"/>
              <a:gd name="connsiteX1" fmla="*/ 3923145 w 4790694"/>
              <a:gd name="connsiteY1" fmla="*/ 21292 h 916349"/>
              <a:gd name="connsiteX2" fmla="*/ 4753139 w 4790694"/>
              <a:gd name="connsiteY2" fmla="*/ 274511 h 916349"/>
              <a:gd name="connsiteX3" fmla="*/ 4612462 w 4790694"/>
              <a:gd name="connsiteY3" fmla="*/ 766880 h 916349"/>
              <a:gd name="connsiteX4" fmla="*/ 4288905 w 4790694"/>
              <a:gd name="connsiteY4" fmla="*/ 837218 h 916349"/>
              <a:gd name="connsiteX5" fmla="*/ 3613656 w 4790694"/>
              <a:gd name="connsiteY5" fmla="*/ 907557 h 916349"/>
              <a:gd name="connsiteX6" fmla="*/ 1419096 w 4790694"/>
              <a:gd name="connsiteY6" fmla="*/ 907557 h 916349"/>
              <a:gd name="connsiteX7" fmla="*/ 307749 w 4790694"/>
              <a:gd name="connsiteY7" fmla="*/ 837218 h 916349"/>
              <a:gd name="connsiteX8" fmla="*/ 12327 w 4790694"/>
              <a:gd name="connsiteY8" fmla="*/ 457391 h 916349"/>
              <a:gd name="connsiteX9" fmla="*/ 645373 w 4790694"/>
              <a:gd name="connsiteY9" fmla="*/ 63495 h 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90694" h="916349">
                <a:moveTo>
                  <a:pt x="645373" y="63495"/>
                </a:moveTo>
                <a:cubicBezTo>
                  <a:pt x="1297176" y="-9188"/>
                  <a:pt x="3238517" y="-13877"/>
                  <a:pt x="3923145" y="21292"/>
                </a:cubicBezTo>
                <a:cubicBezTo>
                  <a:pt x="4607773" y="56461"/>
                  <a:pt x="4638253" y="150246"/>
                  <a:pt x="4753139" y="274511"/>
                </a:cubicBezTo>
                <a:cubicBezTo>
                  <a:pt x="4868025" y="398776"/>
                  <a:pt x="4689834" y="673096"/>
                  <a:pt x="4612462" y="766880"/>
                </a:cubicBezTo>
                <a:cubicBezTo>
                  <a:pt x="4535090" y="860665"/>
                  <a:pt x="4455373" y="813772"/>
                  <a:pt x="4288905" y="837218"/>
                </a:cubicBezTo>
                <a:cubicBezTo>
                  <a:pt x="4122437" y="860664"/>
                  <a:pt x="4091957" y="895834"/>
                  <a:pt x="3613656" y="907557"/>
                </a:cubicBezTo>
                <a:cubicBezTo>
                  <a:pt x="3135355" y="919280"/>
                  <a:pt x="1970080" y="919280"/>
                  <a:pt x="1419096" y="907557"/>
                </a:cubicBezTo>
                <a:cubicBezTo>
                  <a:pt x="868112" y="895834"/>
                  <a:pt x="542210" y="912246"/>
                  <a:pt x="307749" y="837218"/>
                </a:cubicBezTo>
                <a:cubicBezTo>
                  <a:pt x="73287" y="762190"/>
                  <a:pt x="-39255" y="586345"/>
                  <a:pt x="12327" y="457391"/>
                </a:cubicBezTo>
                <a:cubicBezTo>
                  <a:pt x="63909" y="328437"/>
                  <a:pt x="-6430" y="136178"/>
                  <a:pt x="645373" y="63495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4945" y="1355269"/>
                <a:ext cx="9702110" cy="42291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zh-CN" dirty="0"/>
                  <a:t>Double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decouples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evaluation.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Selection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Evaluation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4945" y="1355269"/>
                <a:ext cx="9702110" cy="4229100"/>
              </a:xfrm>
              <a:blipFill rotWithShape="0">
                <a:blip r:embed="rId3"/>
                <a:stretch>
                  <a:fillRect l="-1131" t="-2305" r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double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DQN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better?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4945" y="1355269"/>
                <a:ext cx="9702110" cy="42291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zh-CN" dirty="0"/>
                  <a:t>Double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decouples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evaluation.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Selection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Evaluation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Double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alleviates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overestimation:</a:t>
                </a:r>
                <a:endParaRPr lang="en-US" i="1" dirty="0">
                  <a:latin typeface="Cambria Math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zh-CN" alt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 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≤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  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4945" y="1355269"/>
                <a:ext cx="9702110" cy="4229100"/>
              </a:xfrm>
              <a:blipFill rotWithShape="0">
                <a:blip r:embed="rId3"/>
                <a:stretch>
                  <a:fillRect l="-1131" t="-2305" r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double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DQN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better?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838544" y="4229101"/>
            <a:ext cx="2664181" cy="685800"/>
          </a:xfrm>
          <a:custGeom>
            <a:avLst/>
            <a:gdLst>
              <a:gd name="connsiteX0" fmla="*/ 2624 w 2525772"/>
              <a:gd name="connsiteY0" fmla="*/ 237066 h 612623"/>
              <a:gd name="connsiteX1" fmla="*/ 84267 w 2525772"/>
              <a:gd name="connsiteY1" fmla="*/ 24795 h 612623"/>
              <a:gd name="connsiteX2" fmla="*/ 410839 w 2525772"/>
              <a:gd name="connsiteY2" fmla="*/ 8466 h 612623"/>
              <a:gd name="connsiteX3" fmla="*/ 1472196 w 2525772"/>
              <a:gd name="connsiteY3" fmla="*/ 8466 h 612623"/>
              <a:gd name="connsiteX4" fmla="*/ 2288624 w 2525772"/>
              <a:gd name="connsiteY4" fmla="*/ 8466 h 612623"/>
              <a:gd name="connsiteX5" fmla="*/ 2484567 w 2525772"/>
              <a:gd name="connsiteY5" fmla="*/ 122766 h 612623"/>
              <a:gd name="connsiteX6" fmla="*/ 2517224 w 2525772"/>
              <a:gd name="connsiteY6" fmla="*/ 449338 h 612623"/>
              <a:gd name="connsiteX7" fmla="*/ 2370267 w 2525772"/>
              <a:gd name="connsiteY7" fmla="*/ 547309 h 612623"/>
              <a:gd name="connsiteX8" fmla="*/ 2174324 w 2525772"/>
              <a:gd name="connsiteY8" fmla="*/ 579966 h 612623"/>
              <a:gd name="connsiteX9" fmla="*/ 1276253 w 2525772"/>
              <a:gd name="connsiteY9" fmla="*/ 612623 h 612623"/>
              <a:gd name="connsiteX10" fmla="*/ 198567 w 2525772"/>
              <a:gd name="connsiteY10" fmla="*/ 596295 h 612623"/>
              <a:gd name="connsiteX11" fmla="*/ 35281 w 2525772"/>
              <a:gd name="connsiteY11" fmla="*/ 416680 h 612623"/>
              <a:gd name="connsiteX12" fmla="*/ 2624 w 2525772"/>
              <a:gd name="connsiteY12" fmla="*/ 237066 h 61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5772" h="612623">
                <a:moveTo>
                  <a:pt x="2624" y="237066"/>
                </a:moveTo>
                <a:cubicBezTo>
                  <a:pt x="10788" y="171752"/>
                  <a:pt x="16231" y="62895"/>
                  <a:pt x="84267" y="24795"/>
                </a:cubicBezTo>
                <a:cubicBezTo>
                  <a:pt x="152303" y="-13305"/>
                  <a:pt x="179518" y="11187"/>
                  <a:pt x="410839" y="8466"/>
                </a:cubicBezTo>
                <a:cubicBezTo>
                  <a:pt x="642160" y="5745"/>
                  <a:pt x="1472196" y="8466"/>
                  <a:pt x="1472196" y="8466"/>
                </a:cubicBezTo>
                <a:cubicBezTo>
                  <a:pt x="1785160" y="8466"/>
                  <a:pt x="2119896" y="-10584"/>
                  <a:pt x="2288624" y="8466"/>
                </a:cubicBezTo>
                <a:cubicBezTo>
                  <a:pt x="2457352" y="27516"/>
                  <a:pt x="2446467" y="49287"/>
                  <a:pt x="2484567" y="122766"/>
                </a:cubicBezTo>
                <a:cubicBezTo>
                  <a:pt x="2522667" y="196245"/>
                  <a:pt x="2536274" y="378581"/>
                  <a:pt x="2517224" y="449338"/>
                </a:cubicBezTo>
                <a:cubicBezTo>
                  <a:pt x="2498174" y="520095"/>
                  <a:pt x="2427417" y="525538"/>
                  <a:pt x="2370267" y="547309"/>
                </a:cubicBezTo>
                <a:cubicBezTo>
                  <a:pt x="2313117" y="569080"/>
                  <a:pt x="2356660" y="569080"/>
                  <a:pt x="2174324" y="579966"/>
                </a:cubicBezTo>
                <a:cubicBezTo>
                  <a:pt x="1991988" y="590852"/>
                  <a:pt x="1276253" y="612623"/>
                  <a:pt x="1276253" y="612623"/>
                </a:cubicBezTo>
                <a:lnTo>
                  <a:pt x="198567" y="596295"/>
                </a:lnTo>
                <a:cubicBezTo>
                  <a:pt x="-8261" y="563638"/>
                  <a:pt x="65217" y="471109"/>
                  <a:pt x="35281" y="416680"/>
                </a:cubicBezTo>
                <a:cubicBezTo>
                  <a:pt x="5345" y="362251"/>
                  <a:pt x="-5540" y="302380"/>
                  <a:pt x="2624" y="237066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10800000">
            <a:off x="6079670" y="4163784"/>
            <a:ext cx="3145971" cy="816427"/>
          </a:xfrm>
          <a:custGeom>
            <a:avLst/>
            <a:gdLst>
              <a:gd name="connsiteX0" fmla="*/ 2624 w 2525772"/>
              <a:gd name="connsiteY0" fmla="*/ 237066 h 612623"/>
              <a:gd name="connsiteX1" fmla="*/ 84267 w 2525772"/>
              <a:gd name="connsiteY1" fmla="*/ 24795 h 612623"/>
              <a:gd name="connsiteX2" fmla="*/ 410839 w 2525772"/>
              <a:gd name="connsiteY2" fmla="*/ 8466 h 612623"/>
              <a:gd name="connsiteX3" fmla="*/ 1472196 w 2525772"/>
              <a:gd name="connsiteY3" fmla="*/ 8466 h 612623"/>
              <a:gd name="connsiteX4" fmla="*/ 2288624 w 2525772"/>
              <a:gd name="connsiteY4" fmla="*/ 8466 h 612623"/>
              <a:gd name="connsiteX5" fmla="*/ 2484567 w 2525772"/>
              <a:gd name="connsiteY5" fmla="*/ 122766 h 612623"/>
              <a:gd name="connsiteX6" fmla="*/ 2517224 w 2525772"/>
              <a:gd name="connsiteY6" fmla="*/ 449338 h 612623"/>
              <a:gd name="connsiteX7" fmla="*/ 2370267 w 2525772"/>
              <a:gd name="connsiteY7" fmla="*/ 547309 h 612623"/>
              <a:gd name="connsiteX8" fmla="*/ 2174324 w 2525772"/>
              <a:gd name="connsiteY8" fmla="*/ 579966 h 612623"/>
              <a:gd name="connsiteX9" fmla="*/ 1276253 w 2525772"/>
              <a:gd name="connsiteY9" fmla="*/ 612623 h 612623"/>
              <a:gd name="connsiteX10" fmla="*/ 198567 w 2525772"/>
              <a:gd name="connsiteY10" fmla="*/ 596295 h 612623"/>
              <a:gd name="connsiteX11" fmla="*/ 35281 w 2525772"/>
              <a:gd name="connsiteY11" fmla="*/ 416680 h 612623"/>
              <a:gd name="connsiteX12" fmla="*/ 2624 w 2525772"/>
              <a:gd name="connsiteY12" fmla="*/ 237066 h 61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5772" h="612623">
                <a:moveTo>
                  <a:pt x="2624" y="237066"/>
                </a:moveTo>
                <a:cubicBezTo>
                  <a:pt x="10788" y="171752"/>
                  <a:pt x="16231" y="62895"/>
                  <a:pt x="84267" y="24795"/>
                </a:cubicBezTo>
                <a:cubicBezTo>
                  <a:pt x="152303" y="-13305"/>
                  <a:pt x="179518" y="11187"/>
                  <a:pt x="410839" y="8466"/>
                </a:cubicBezTo>
                <a:cubicBezTo>
                  <a:pt x="642160" y="5745"/>
                  <a:pt x="1472196" y="8466"/>
                  <a:pt x="1472196" y="8466"/>
                </a:cubicBezTo>
                <a:cubicBezTo>
                  <a:pt x="1785160" y="8466"/>
                  <a:pt x="2119896" y="-10584"/>
                  <a:pt x="2288624" y="8466"/>
                </a:cubicBezTo>
                <a:cubicBezTo>
                  <a:pt x="2457352" y="27516"/>
                  <a:pt x="2446467" y="49287"/>
                  <a:pt x="2484567" y="122766"/>
                </a:cubicBezTo>
                <a:cubicBezTo>
                  <a:pt x="2522667" y="196245"/>
                  <a:pt x="2536274" y="378581"/>
                  <a:pt x="2517224" y="449338"/>
                </a:cubicBezTo>
                <a:cubicBezTo>
                  <a:pt x="2498174" y="520095"/>
                  <a:pt x="2427417" y="525538"/>
                  <a:pt x="2370267" y="547309"/>
                </a:cubicBezTo>
                <a:cubicBezTo>
                  <a:pt x="2313117" y="569080"/>
                  <a:pt x="2356660" y="569080"/>
                  <a:pt x="2174324" y="579966"/>
                </a:cubicBezTo>
                <a:cubicBezTo>
                  <a:pt x="1991988" y="590852"/>
                  <a:pt x="1276253" y="612623"/>
                  <a:pt x="1276253" y="612623"/>
                </a:cubicBezTo>
                <a:lnTo>
                  <a:pt x="198567" y="596295"/>
                </a:lnTo>
                <a:cubicBezTo>
                  <a:pt x="-8261" y="563638"/>
                  <a:pt x="65217" y="471109"/>
                  <a:pt x="35281" y="416680"/>
                </a:cubicBezTo>
                <a:cubicBezTo>
                  <a:pt x="5345" y="362251"/>
                  <a:pt x="-5540" y="302380"/>
                  <a:pt x="2624" y="237066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6590" y="4996540"/>
            <a:ext cx="192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B24FB"/>
                </a:solidFill>
              </a:rPr>
              <a:t>Estimation</a:t>
            </a:r>
            <a:r>
              <a:rPr lang="zh-CN" altLang="en-US" sz="2400" dirty="0">
                <a:solidFill>
                  <a:srgbClr val="0B24FB"/>
                </a:solidFill>
              </a:rPr>
              <a:t> </a:t>
            </a:r>
            <a:r>
              <a:rPr lang="en-US" altLang="zh-CN" sz="2400" dirty="0">
                <a:solidFill>
                  <a:srgbClr val="0B24FB"/>
                </a:solidFill>
              </a:rPr>
              <a:t>by</a:t>
            </a:r>
            <a:r>
              <a:rPr lang="zh-CN" altLang="en-US" sz="2400" dirty="0">
                <a:solidFill>
                  <a:srgbClr val="0B24FB"/>
                </a:solidFill>
              </a:rPr>
              <a:t> </a:t>
            </a:r>
            <a:r>
              <a:rPr lang="en-US" altLang="zh-CN" sz="2400" dirty="0">
                <a:solidFill>
                  <a:srgbClr val="0B24FB"/>
                </a:solidFill>
              </a:rPr>
              <a:t>Double</a:t>
            </a:r>
            <a:r>
              <a:rPr lang="zh-CN" altLang="en-US" sz="2400" dirty="0">
                <a:solidFill>
                  <a:srgbClr val="0B24FB"/>
                </a:solidFill>
              </a:rPr>
              <a:t> </a:t>
            </a:r>
            <a:r>
              <a:rPr lang="en-US" altLang="zh-CN" sz="2400" dirty="0">
                <a:solidFill>
                  <a:srgbClr val="0B24FB"/>
                </a:solidFill>
              </a:rPr>
              <a:t>DQN</a:t>
            </a:r>
            <a:endParaRPr lang="en-US" sz="2400" dirty="0">
              <a:solidFill>
                <a:srgbClr val="0B24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8611" y="4996540"/>
            <a:ext cx="2079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B24FB"/>
                </a:solidFill>
              </a:rPr>
              <a:t>Estimation</a:t>
            </a:r>
            <a:r>
              <a:rPr lang="zh-CN" altLang="en-US" sz="2400" dirty="0">
                <a:solidFill>
                  <a:srgbClr val="0B24FB"/>
                </a:solidFill>
              </a:rPr>
              <a:t> </a:t>
            </a:r>
            <a:r>
              <a:rPr lang="en-US" altLang="zh-CN" sz="2400" dirty="0">
                <a:solidFill>
                  <a:srgbClr val="0B24FB"/>
                </a:solidFill>
              </a:rPr>
              <a:t>by</a:t>
            </a:r>
            <a:r>
              <a:rPr lang="zh-CN" altLang="en-US" sz="2400" dirty="0">
                <a:solidFill>
                  <a:srgbClr val="0B24FB"/>
                </a:solidFill>
              </a:rPr>
              <a:t> </a:t>
            </a:r>
            <a:r>
              <a:rPr lang="en-US" altLang="zh-CN" sz="2400" dirty="0">
                <a:solidFill>
                  <a:srgbClr val="0B24FB"/>
                </a:solidFill>
              </a:rPr>
              <a:t>target</a:t>
            </a:r>
            <a:r>
              <a:rPr lang="zh-CN" altLang="en-US" sz="2400" dirty="0">
                <a:solidFill>
                  <a:srgbClr val="0B24FB"/>
                </a:solidFill>
              </a:rPr>
              <a:t> </a:t>
            </a:r>
            <a:r>
              <a:rPr lang="en-US" altLang="zh-CN" sz="2400" dirty="0">
                <a:solidFill>
                  <a:srgbClr val="0B24FB"/>
                </a:solidFill>
              </a:rPr>
              <a:t>network</a:t>
            </a:r>
            <a:endParaRPr lang="en-US" sz="2400" dirty="0">
              <a:solidFill>
                <a:srgbClr val="0B24FB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79777" y="4928348"/>
            <a:ext cx="2743200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Summary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58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1671" y="1417819"/>
                <a:ext cx="9628657" cy="455567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zh-CN" dirty="0"/>
                  <a:t>Because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maximization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action-value.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creating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“positive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feedback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loop”,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bootstrapping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further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exacerbates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Target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network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partly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avoid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bootstrapping.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(Not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completely,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because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858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FF858B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b="1">
                            <a:solidFill>
                              <a:srgbClr val="FF858B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depends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BF84C0"/>
                        </a:solidFill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.)</a:t>
                </a:r>
                <a:endParaRPr lang="en-US" altLang="zh-CN" dirty="0"/>
              </a:p>
              <a:p>
                <a:pPr>
                  <a:spcAft>
                    <a:spcPts val="1800"/>
                  </a:spcAft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Double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DQN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alleviates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caused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maximization.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671" y="1417819"/>
                <a:ext cx="9628657" cy="4555674"/>
              </a:xfrm>
              <a:blipFill rotWithShape="0">
                <a:blip r:embed="rId3"/>
                <a:stretch>
                  <a:fillRect l="-1139" t="-2276" r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Overestimation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&amp;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Solutions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99395" y="1493026"/>
            <a:ext cx="5580028" cy="623401"/>
            <a:chOff x="5299395" y="1493026"/>
            <a:chExt cx="5580028" cy="623401"/>
          </a:xfrm>
        </p:grpSpPr>
        <p:sp>
          <p:nvSpPr>
            <p:cNvPr id="8" name="TextBox 7"/>
            <p:cNvSpPr txBox="1"/>
            <p:nvPr/>
          </p:nvSpPr>
          <p:spPr>
            <a:xfrm>
              <a:off x="5299395" y="1531652"/>
              <a:ext cx="20425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Selection</a:t>
              </a:r>
              <a:endParaRPr lang="en-US" sz="32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08261" y="1493026"/>
              <a:ext cx="2371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Evaluation</a:t>
              </a:r>
              <a:endParaRPr lang="en-US" sz="32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5935" y="3617649"/>
            <a:ext cx="10880129" cy="954107"/>
            <a:chOff x="655935" y="3617649"/>
            <a:chExt cx="10880129" cy="954107"/>
          </a:xfrm>
        </p:grpSpPr>
        <p:grpSp>
          <p:nvGrpSpPr>
            <p:cNvPr id="11" name="Group 10"/>
            <p:cNvGrpSpPr/>
            <p:nvPr/>
          </p:nvGrpSpPr>
          <p:grpSpPr>
            <a:xfrm>
              <a:off x="655935" y="3617649"/>
              <a:ext cx="10880129" cy="954107"/>
              <a:chOff x="641311" y="1796585"/>
              <a:chExt cx="10880129" cy="954107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1311" y="1812175"/>
                <a:ext cx="10880129" cy="897772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97758" y="1796585"/>
                <a:ext cx="26100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tx2"/>
                    </a:solidFill>
                    <a:latin typeface="Lucida Bright" charset="0"/>
                    <a:ea typeface="Lucida Bright" charset="0"/>
                    <a:cs typeface="Lucida Bright" charset="0"/>
                  </a:rPr>
                  <a:t>Using</a:t>
                </a:r>
                <a:r>
                  <a:rPr lang="zh-CN" altLang="en-US" sz="2800" b="1" dirty="0">
                    <a:solidFill>
                      <a:schemeClr val="tx2"/>
                    </a:solidFill>
                    <a:latin typeface="Lucida Bright" charset="0"/>
                    <a:ea typeface="Lucida Bright" charset="0"/>
                    <a:cs typeface="Lucida Bright" charset="0"/>
                  </a:rPr>
                  <a:t> </a:t>
                </a:r>
                <a:r>
                  <a:rPr lang="en-US" altLang="zh-CN" sz="2800" b="1" dirty="0">
                    <a:solidFill>
                      <a:schemeClr val="tx2"/>
                    </a:solidFill>
                    <a:latin typeface="Lucida Bright" charset="0"/>
                    <a:ea typeface="Lucida Bright" charset="0"/>
                    <a:cs typeface="Lucida Bright" charset="0"/>
                  </a:rPr>
                  <a:t>Target</a:t>
                </a:r>
                <a:r>
                  <a:rPr lang="zh-CN" altLang="en-US" sz="2800" b="1" dirty="0">
                    <a:solidFill>
                      <a:schemeClr val="tx2"/>
                    </a:solidFill>
                    <a:latin typeface="Lucida Bright" charset="0"/>
                    <a:ea typeface="Lucida Bright" charset="0"/>
                    <a:cs typeface="Lucida Bright" charset="0"/>
                  </a:rPr>
                  <a:t> </a:t>
                </a:r>
                <a:endParaRPr lang="en-US" altLang="zh-CN" sz="28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endParaRPr>
              </a:p>
              <a:p>
                <a:pPr algn="ctr"/>
                <a:r>
                  <a:rPr lang="en-US" altLang="zh-CN" sz="2800" b="1" dirty="0">
                    <a:solidFill>
                      <a:schemeClr val="tx2"/>
                    </a:solidFill>
                    <a:latin typeface="Lucida Bright" charset="0"/>
                    <a:ea typeface="Lucida Bright" charset="0"/>
                    <a:cs typeface="Lucida Bright" charset="0"/>
                  </a:rPr>
                  <a:t>Network</a:t>
                </a:r>
                <a:endParaRPr lang="en-US" sz="28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647147" y="3768650"/>
              <a:ext cx="334704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C00000"/>
                  </a:solidFill>
                </a:rPr>
                <a:t>Target</a:t>
              </a:r>
              <a:r>
                <a:rPr lang="zh-CN" altLang="en-US" sz="3200" b="1" dirty="0">
                  <a:solidFill>
                    <a:srgbClr val="C00000"/>
                  </a:solidFill>
                </a:rPr>
                <a:t> </a:t>
              </a:r>
              <a:r>
                <a:rPr lang="en-US" altLang="zh-CN" sz="3200" b="1" dirty="0">
                  <a:solidFill>
                    <a:srgbClr val="C00000"/>
                  </a:solidFill>
                </a:rPr>
                <a:t>Network</a:t>
              </a:r>
              <a:endParaRPr lang="en-US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20320" y="3768650"/>
              <a:ext cx="334704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C00000"/>
                  </a:solidFill>
                </a:rPr>
                <a:t>Target</a:t>
              </a:r>
              <a:r>
                <a:rPr lang="zh-CN" altLang="en-US" sz="3200" b="1" dirty="0">
                  <a:solidFill>
                    <a:srgbClr val="C00000"/>
                  </a:solidFill>
                </a:rPr>
                <a:t> </a:t>
              </a:r>
              <a:r>
                <a:rPr lang="en-US" altLang="zh-CN" sz="3200" b="1" dirty="0">
                  <a:solidFill>
                    <a:srgbClr val="C00000"/>
                  </a:solidFill>
                </a:rPr>
                <a:t>Network</a:t>
              </a:r>
              <a:endParaRPr lang="en-US" sz="3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935" y="2415168"/>
            <a:ext cx="10880129" cy="897772"/>
            <a:chOff x="655935" y="2415168"/>
            <a:chExt cx="10880129" cy="897772"/>
          </a:xfrm>
        </p:grpSpPr>
        <p:grpSp>
          <p:nvGrpSpPr>
            <p:cNvPr id="7" name="Group 6"/>
            <p:cNvGrpSpPr/>
            <p:nvPr/>
          </p:nvGrpSpPr>
          <p:grpSpPr>
            <a:xfrm>
              <a:off x="655935" y="2415168"/>
              <a:ext cx="10880129" cy="897772"/>
              <a:chOff x="641311" y="1812175"/>
              <a:chExt cx="10880129" cy="89777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41311" y="1812175"/>
                <a:ext cx="10880129" cy="89777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35227" y="1962975"/>
                <a:ext cx="278153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chemeClr val="tx2"/>
                    </a:solidFill>
                    <a:latin typeface="Lucida Bright" charset="0"/>
                    <a:ea typeface="Lucida Bright" charset="0"/>
                    <a:cs typeface="Lucida Bright" charset="0"/>
                  </a:rPr>
                  <a:t>Naïve</a:t>
                </a:r>
                <a:r>
                  <a:rPr lang="zh-CN" altLang="en-US" sz="3000" b="1" dirty="0">
                    <a:solidFill>
                      <a:schemeClr val="tx2"/>
                    </a:solidFill>
                    <a:latin typeface="Lucida Bright" charset="0"/>
                    <a:ea typeface="Lucida Bright" charset="0"/>
                    <a:cs typeface="Lucida Bright" charset="0"/>
                  </a:rPr>
                  <a:t> </a:t>
                </a:r>
                <a:r>
                  <a:rPr lang="en-US" altLang="zh-CN" sz="3000" b="1" dirty="0">
                    <a:solidFill>
                      <a:schemeClr val="tx2"/>
                    </a:solidFill>
                    <a:latin typeface="Lucida Bright" charset="0"/>
                    <a:ea typeface="Lucida Bright" charset="0"/>
                    <a:cs typeface="Lucida Bright" charset="0"/>
                  </a:rPr>
                  <a:t>Update</a:t>
                </a:r>
                <a:endParaRPr lang="en-US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228735" y="2587222"/>
              <a:ext cx="21838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7030A0"/>
                  </a:solidFill>
                </a:rPr>
                <a:t>DQN</a:t>
              </a:r>
              <a:endParaRPr lang="en-US" sz="32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01907" y="2571666"/>
              <a:ext cx="21838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rgbClr val="7030A0"/>
                  </a:solidFill>
                </a:rPr>
                <a:t>DQN</a:t>
              </a:r>
              <a:endParaRPr lang="en-US" sz="3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935" y="4921121"/>
            <a:ext cx="10880129" cy="882160"/>
            <a:chOff x="655935" y="4921121"/>
            <a:chExt cx="10880129" cy="882160"/>
          </a:xfrm>
        </p:grpSpPr>
        <p:sp>
          <p:nvSpPr>
            <p:cNvPr id="17" name="Rounded Rectangle 16"/>
            <p:cNvSpPr/>
            <p:nvPr/>
          </p:nvSpPr>
          <p:spPr>
            <a:xfrm>
              <a:off x="655935" y="4921121"/>
              <a:ext cx="10880129" cy="8821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28735" y="5054425"/>
              <a:ext cx="21838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7030A0"/>
                  </a:solidFill>
                </a:rPr>
                <a:t>DQN</a:t>
              </a:r>
              <a:endParaRPr lang="en-US" sz="3200" b="1" dirty="0">
                <a:solidFill>
                  <a:srgbClr val="7030A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7192" y="5085202"/>
              <a:ext cx="260520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Double</a:t>
              </a:r>
              <a:r>
                <a:rPr lang="zh-CN" altLang="en-US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 </a:t>
              </a:r>
              <a:r>
                <a:rPr lang="en-US" altLang="zh-CN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DQN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20320" y="5054424"/>
              <a:ext cx="334704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C00000"/>
                  </a:solidFill>
                </a:rPr>
                <a:t>Target</a:t>
              </a:r>
              <a:r>
                <a:rPr lang="zh-CN" altLang="en-US" sz="3200" b="1" dirty="0">
                  <a:solidFill>
                    <a:srgbClr val="C00000"/>
                  </a:solidFill>
                </a:rPr>
                <a:t> </a:t>
              </a:r>
              <a:r>
                <a:rPr lang="en-US" altLang="zh-CN" sz="3200" b="1" dirty="0">
                  <a:solidFill>
                    <a:srgbClr val="C00000"/>
                  </a:solidFill>
                </a:rPr>
                <a:t>Network</a:t>
              </a:r>
              <a:endParaRPr lang="en-US" sz="3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Computing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>
                <a:latin typeface="Lucida Bright" panose="02040602050505020304" pitchFamily="18" charset="0"/>
              </a:rPr>
              <a:t>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1103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9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1329" y="1453666"/>
                <a:ext cx="10029341" cy="2575894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typically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1329" y="1453666"/>
                <a:ext cx="10029341" cy="2575894"/>
              </a:xfrm>
              <a:blipFill rotWithShape="0">
                <a:blip r:embed="rId3"/>
                <a:stretch>
                  <a:fillRect l="-1094" t="-3546" r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overestimate?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61644" y="2456456"/>
            <a:ext cx="9600460" cy="4324053"/>
            <a:chOff x="835064" y="2456456"/>
            <a:chExt cx="9600460" cy="43240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364" y="2456456"/>
              <a:ext cx="7687160" cy="384358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573598" y="6195734"/>
              <a:ext cx="19127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Actions</a:t>
              </a:r>
              <a:endPara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5064" y="3839637"/>
              <a:ext cx="21595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Q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Values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547762" y="3291147"/>
            <a:ext cx="7117773" cy="0"/>
          </a:xfrm>
          <a:prstGeom prst="line">
            <a:avLst/>
          </a:prstGeom>
          <a:ln w="19050">
            <a:solidFill>
              <a:srgbClr val="0B24F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29124" y="4647964"/>
            <a:ext cx="866741" cy="344556"/>
          </a:xfrm>
          <a:prstGeom prst="rect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4F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7028" y="4558632"/>
            <a:ext cx="123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B24FB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sz="2800" b="1" dirty="0">
              <a:solidFill>
                <a:srgbClr val="0B24F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1031" y="1422912"/>
                <a:ext cx="9709937" cy="426496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bootstrapping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</a:t>
                </a:r>
                <a:r>
                  <a:rPr lang="en-US" altLang="zh-CN" i="1" dirty="0">
                    <a:solidFill>
                      <a:schemeClr val="tx2"/>
                    </a:solidFill>
                  </a:rPr>
                  <a:t>using an</a:t>
                </a:r>
                <a:r>
                  <a:rPr lang="zh-CN" altLang="en-US" i="1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i="1" dirty="0">
                    <a:solidFill>
                      <a:schemeClr val="tx2"/>
                    </a:solidFill>
                  </a:rPr>
                  <a:t>estimated value in the update step for the same kind of estimated value</a:t>
                </a:r>
                <a:r>
                  <a:rPr lang="en-US" altLang="zh-CN" dirty="0"/>
                  <a:t>”.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transition,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1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1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  <a:r>
                  <a:rPr lang="zh-CN" alt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SGD: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031" y="1422912"/>
                <a:ext cx="9709937" cy="4264963"/>
              </a:xfrm>
              <a:blipFill rotWithShape="0">
                <a:blip r:embed="rId3"/>
                <a:stretch>
                  <a:fillRect l="-1131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Learning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for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DQN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V="1">
            <a:off x="1194537" y="1332851"/>
            <a:ext cx="9344310" cy="182880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V="1">
            <a:off x="1241030" y="3699938"/>
            <a:ext cx="7380455" cy="198793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55269" y="3732266"/>
                <a:ext cx="7053943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/>
                  <a:t>TD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target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partly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estimate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made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DQN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69" y="3732266"/>
                <a:ext cx="705394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86" t="-10526" r="-8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2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1329" y="1453666"/>
                <a:ext cx="10029341" cy="2575894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typically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1329" y="1453666"/>
                <a:ext cx="10029341" cy="2575894"/>
              </a:xfrm>
              <a:blipFill rotWithShape="0">
                <a:blip r:embed="rId3"/>
                <a:stretch>
                  <a:fillRect l="-1094" t="-3546" r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overestimate?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44" y="2456456"/>
            <a:ext cx="7687160" cy="3843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1644" y="3839637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31433" y="2806732"/>
            <a:ext cx="7117773" cy="0"/>
          </a:xfrm>
          <a:prstGeom prst="line">
            <a:avLst/>
          </a:prstGeom>
          <a:ln w="19050">
            <a:solidFill>
              <a:srgbClr val="F805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47762" y="3291147"/>
            <a:ext cx="7117773" cy="0"/>
          </a:xfrm>
          <a:prstGeom prst="line">
            <a:avLst/>
          </a:prstGeom>
          <a:ln w="19050">
            <a:solidFill>
              <a:srgbClr val="0B24F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29124" y="4647964"/>
            <a:ext cx="866741" cy="344556"/>
          </a:xfrm>
          <a:prstGeom prst="rect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57028" y="4558632"/>
            <a:ext cx="123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B24FB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sz="2800" b="1" dirty="0">
              <a:solidFill>
                <a:srgbClr val="0B24F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29124" y="5121682"/>
            <a:ext cx="866741" cy="344556"/>
          </a:xfrm>
          <a:prstGeom prst="rect">
            <a:avLst/>
          </a:prstGeom>
          <a:solidFill>
            <a:srgbClr val="FF8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858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7028" y="5032350"/>
            <a:ext cx="136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858B"/>
                </a:solidFill>
                <a:latin typeface="Courier New" charset="0"/>
                <a:ea typeface="Courier New" charset="0"/>
                <a:cs typeface="Courier New" charset="0"/>
              </a:rPr>
              <a:t>Noisy</a:t>
            </a:r>
            <a:endParaRPr lang="en-US" sz="2800" b="1" dirty="0">
              <a:solidFill>
                <a:srgbClr val="FF858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0178" y="6195734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Actions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3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double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DQN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better?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07" y="2440127"/>
            <a:ext cx="7687160" cy="3843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415" y="3153831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23325" y="3274818"/>
            <a:ext cx="7117773" cy="0"/>
          </a:xfrm>
          <a:prstGeom prst="line">
            <a:avLst/>
          </a:prstGeom>
          <a:ln w="19050">
            <a:solidFill>
              <a:srgbClr val="0B24F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6470" y="3962158"/>
            <a:ext cx="866741" cy="344556"/>
          </a:xfrm>
          <a:prstGeom prst="rect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24374" y="3872826"/>
            <a:ext cx="123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B24FB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sz="2800" b="1" dirty="0">
              <a:solidFill>
                <a:srgbClr val="0B24F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5741" y="6179405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Actions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8771" y="1942710"/>
            <a:ext cx="2743573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true</a:t>
            </a:r>
            <a:r>
              <a:rPr lang="zh-CN" altLang="en-US" sz="2400" dirty="0"/>
              <a:t> </a:t>
            </a:r>
            <a:r>
              <a:rPr lang="en-US" altLang="zh-CN" sz="2400" dirty="0"/>
              <a:t>Q</a:t>
            </a:r>
            <a:r>
              <a:rPr lang="zh-CN" altLang="en-US" sz="2400" dirty="0"/>
              <a:t> </a:t>
            </a:r>
            <a:r>
              <a:rPr lang="en-US" altLang="zh-CN" sz="2400" dirty="0"/>
              <a:t>value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8</a:t>
            </a:r>
            <a:endParaRPr lang="en-US" sz="2400" dirty="0"/>
          </a:p>
        </p:txBody>
      </p:sp>
      <p:cxnSp>
        <p:nvCxnSpPr>
          <p:cNvPr id="18" name="Curved Connector 17"/>
          <p:cNvCxnSpPr>
            <a:stCxn id="17" idx="2"/>
          </p:cNvCxnSpPr>
          <p:nvPr/>
        </p:nvCxnSpPr>
        <p:spPr>
          <a:xfrm rot="5400000">
            <a:off x="5751988" y="2677805"/>
            <a:ext cx="862001" cy="315140"/>
          </a:xfrm>
          <a:prstGeom prst="curvedConnector3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944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double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DQN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better?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07" y="2440127"/>
            <a:ext cx="7687160" cy="3843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415" y="3153831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6470" y="3962158"/>
            <a:ext cx="866741" cy="344556"/>
          </a:xfrm>
          <a:prstGeom prst="rect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24374" y="3872826"/>
            <a:ext cx="123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B24FB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sz="2800" b="1" dirty="0">
              <a:solidFill>
                <a:srgbClr val="0B24F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6470" y="4533850"/>
            <a:ext cx="866741" cy="344556"/>
          </a:xfrm>
          <a:prstGeom prst="rect">
            <a:avLst/>
          </a:prstGeom>
          <a:solidFill>
            <a:srgbClr val="BF8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85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4374" y="4444518"/>
            <a:ext cx="136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BF84C0"/>
                </a:solidFill>
                <a:latin typeface="Courier New" charset="0"/>
                <a:ea typeface="Courier New" charset="0"/>
                <a:cs typeface="Courier New" charset="0"/>
              </a:rPr>
              <a:t>DQN</a:t>
            </a:r>
            <a:endParaRPr lang="en-US" sz="2800" b="1" dirty="0">
              <a:solidFill>
                <a:srgbClr val="BF84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5741" y="6179405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Actions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00668" y="2174349"/>
                <a:ext cx="1871090" cy="4616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selected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68" y="2174349"/>
                <a:ext cx="187109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667" r="-423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8226397" y="2688017"/>
            <a:ext cx="999245" cy="3734026"/>
          </a:xfrm>
          <a:custGeom>
            <a:avLst/>
            <a:gdLst>
              <a:gd name="connsiteX0" fmla="*/ 3202 w 775216"/>
              <a:gd name="connsiteY0" fmla="*/ 610355 h 3699524"/>
              <a:gd name="connsiteX1" fmla="*/ 19530 w 775216"/>
              <a:gd name="connsiteY1" fmla="*/ 2324855 h 3699524"/>
              <a:gd name="connsiteX2" fmla="*/ 101173 w 775216"/>
              <a:gd name="connsiteY2" fmla="*/ 3369884 h 3699524"/>
              <a:gd name="connsiteX3" fmla="*/ 362430 w 775216"/>
              <a:gd name="connsiteY3" fmla="*/ 3663798 h 3699524"/>
              <a:gd name="connsiteX4" fmla="*/ 623687 w 775216"/>
              <a:gd name="connsiteY4" fmla="*/ 3663798 h 3699524"/>
              <a:gd name="connsiteX5" fmla="*/ 754316 w 775216"/>
              <a:gd name="connsiteY5" fmla="*/ 3386212 h 3699524"/>
              <a:gd name="connsiteX6" fmla="*/ 770644 w 775216"/>
              <a:gd name="connsiteY6" fmla="*/ 2896355 h 3699524"/>
              <a:gd name="connsiteX7" fmla="*/ 754316 w 775216"/>
              <a:gd name="connsiteY7" fmla="*/ 1541084 h 3699524"/>
              <a:gd name="connsiteX8" fmla="*/ 770644 w 775216"/>
              <a:gd name="connsiteY8" fmla="*/ 414412 h 3699524"/>
              <a:gd name="connsiteX9" fmla="*/ 656344 w 775216"/>
              <a:gd name="connsiteY9" fmla="*/ 55184 h 3699524"/>
              <a:gd name="connsiteX10" fmla="*/ 411416 w 775216"/>
              <a:gd name="connsiteY10" fmla="*/ 6198 h 3699524"/>
              <a:gd name="connsiteX11" fmla="*/ 166487 w 775216"/>
              <a:gd name="connsiteY11" fmla="*/ 22527 h 3699524"/>
              <a:gd name="connsiteX12" fmla="*/ 68516 w 775216"/>
              <a:gd name="connsiteY12" fmla="*/ 202141 h 3699524"/>
              <a:gd name="connsiteX13" fmla="*/ 3202 w 775216"/>
              <a:gd name="connsiteY13" fmla="*/ 610355 h 3699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5216" h="3699524">
                <a:moveTo>
                  <a:pt x="3202" y="610355"/>
                </a:moveTo>
                <a:cubicBezTo>
                  <a:pt x="-4962" y="964141"/>
                  <a:pt x="3202" y="1864934"/>
                  <a:pt x="19530" y="2324855"/>
                </a:cubicBezTo>
                <a:cubicBezTo>
                  <a:pt x="35858" y="2784776"/>
                  <a:pt x="44023" y="3146727"/>
                  <a:pt x="101173" y="3369884"/>
                </a:cubicBezTo>
                <a:cubicBezTo>
                  <a:pt x="158323" y="3593041"/>
                  <a:pt x="275344" y="3614812"/>
                  <a:pt x="362430" y="3663798"/>
                </a:cubicBezTo>
                <a:cubicBezTo>
                  <a:pt x="449516" y="3712784"/>
                  <a:pt x="558373" y="3710062"/>
                  <a:pt x="623687" y="3663798"/>
                </a:cubicBezTo>
                <a:cubicBezTo>
                  <a:pt x="689001" y="3617534"/>
                  <a:pt x="729823" y="3514119"/>
                  <a:pt x="754316" y="3386212"/>
                </a:cubicBezTo>
                <a:cubicBezTo>
                  <a:pt x="778809" y="3258305"/>
                  <a:pt x="770644" y="3203876"/>
                  <a:pt x="770644" y="2896355"/>
                </a:cubicBezTo>
                <a:cubicBezTo>
                  <a:pt x="770644" y="2588834"/>
                  <a:pt x="754316" y="1954741"/>
                  <a:pt x="754316" y="1541084"/>
                </a:cubicBezTo>
                <a:cubicBezTo>
                  <a:pt x="754316" y="1127427"/>
                  <a:pt x="786973" y="662062"/>
                  <a:pt x="770644" y="414412"/>
                </a:cubicBezTo>
                <a:cubicBezTo>
                  <a:pt x="754315" y="166762"/>
                  <a:pt x="716215" y="123220"/>
                  <a:pt x="656344" y="55184"/>
                </a:cubicBezTo>
                <a:cubicBezTo>
                  <a:pt x="596473" y="-12852"/>
                  <a:pt x="493059" y="11641"/>
                  <a:pt x="411416" y="6198"/>
                </a:cubicBezTo>
                <a:cubicBezTo>
                  <a:pt x="329773" y="755"/>
                  <a:pt x="223637" y="-10130"/>
                  <a:pt x="166487" y="22527"/>
                </a:cubicBezTo>
                <a:cubicBezTo>
                  <a:pt x="109337" y="55184"/>
                  <a:pt x="93009" y="106891"/>
                  <a:pt x="68516" y="202141"/>
                </a:cubicBezTo>
                <a:cubicBezTo>
                  <a:pt x="44023" y="297391"/>
                  <a:pt x="11366" y="256569"/>
                  <a:pt x="3202" y="610355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07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double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DQN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better?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07" y="2440127"/>
            <a:ext cx="7687160" cy="3843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415" y="3153831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06996" y="3149641"/>
            <a:ext cx="7117773" cy="0"/>
          </a:xfrm>
          <a:prstGeom prst="line">
            <a:avLst/>
          </a:prstGeom>
          <a:ln w="19050">
            <a:solidFill>
              <a:srgbClr val="F805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6470" y="3962158"/>
            <a:ext cx="866741" cy="344556"/>
          </a:xfrm>
          <a:prstGeom prst="rect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24374" y="3872826"/>
            <a:ext cx="123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B24FB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sz="2800" b="1" dirty="0">
              <a:solidFill>
                <a:srgbClr val="0B24F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6470" y="4533850"/>
            <a:ext cx="866741" cy="344556"/>
          </a:xfrm>
          <a:prstGeom prst="rect">
            <a:avLst/>
          </a:prstGeom>
          <a:solidFill>
            <a:srgbClr val="BF8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85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4374" y="4444518"/>
            <a:ext cx="136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BF84C0"/>
                </a:solidFill>
                <a:latin typeface="Courier New" charset="0"/>
                <a:ea typeface="Courier New" charset="0"/>
                <a:cs typeface="Courier New" charset="0"/>
              </a:rPr>
              <a:t>DQN</a:t>
            </a:r>
            <a:endParaRPr lang="en-US" sz="2800" b="1" dirty="0">
              <a:solidFill>
                <a:srgbClr val="BF84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5741" y="6179405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Actions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6470" y="5108678"/>
            <a:ext cx="866741" cy="344556"/>
          </a:xfrm>
          <a:prstGeom prst="rect">
            <a:avLst/>
          </a:prstGeom>
          <a:solidFill>
            <a:srgbClr val="FF8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85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4373" y="4954030"/>
            <a:ext cx="1526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rgbClr val="FF858B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</a:p>
          <a:p>
            <a:r>
              <a:rPr lang="en-US" altLang="zh-CN" sz="2000" b="1" dirty="0">
                <a:solidFill>
                  <a:srgbClr val="FF858B"/>
                </a:solidFill>
                <a:latin typeface="Courier New" charset="0"/>
                <a:ea typeface="Courier New" charset="0"/>
                <a:cs typeface="Courier New" charset="0"/>
              </a:rPr>
              <a:t>Network</a:t>
            </a:r>
            <a:endParaRPr lang="en-US" sz="2000" b="1" dirty="0">
              <a:solidFill>
                <a:srgbClr val="FF858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00668" y="2174349"/>
                <a:ext cx="1871090" cy="4616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selected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68" y="2174349"/>
                <a:ext cx="187109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667" r="-423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8226397" y="2688017"/>
            <a:ext cx="999245" cy="3734026"/>
          </a:xfrm>
          <a:custGeom>
            <a:avLst/>
            <a:gdLst>
              <a:gd name="connsiteX0" fmla="*/ 3202 w 775216"/>
              <a:gd name="connsiteY0" fmla="*/ 610355 h 3699524"/>
              <a:gd name="connsiteX1" fmla="*/ 19530 w 775216"/>
              <a:gd name="connsiteY1" fmla="*/ 2324855 h 3699524"/>
              <a:gd name="connsiteX2" fmla="*/ 101173 w 775216"/>
              <a:gd name="connsiteY2" fmla="*/ 3369884 h 3699524"/>
              <a:gd name="connsiteX3" fmla="*/ 362430 w 775216"/>
              <a:gd name="connsiteY3" fmla="*/ 3663798 h 3699524"/>
              <a:gd name="connsiteX4" fmla="*/ 623687 w 775216"/>
              <a:gd name="connsiteY4" fmla="*/ 3663798 h 3699524"/>
              <a:gd name="connsiteX5" fmla="*/ 754316 w 775216"/>
              <a:gd name="connsiteY5" fmla="*/ 3386212 h 3699524"/>
              <a:gd name="connsiteX6" fmla="*/ 770644 w 775216"/>
              <a:gd name="connsiteY6" fmla="*/ 2896355 h 3699524"/>
              <a:gd name="connsiteX7" fmla="*/ 754316 w 775216"/>
              <a:gd name="connsiteY7" fmla="*/ 1541084 h 3699524"/>
              <a:gd name="connsiteX8" fmla="*/ 770644 w 775216"/>
              <a:gd name="connsiteY8" fmla="*/ 414412 h 3699524"/>
              <a:gd name="connsiteX9" fmla="*/ 656344 w 775216"/>
              <a:gd name="connsiteY9" fmla="*/ 55184 h 3699524"/>
              <a:gd name="connsiteX10" fmla="*/ 411416 w 775216"/>
              <a:gd name="connsiteY10" fmla="*/ 6198 h 3699524"/>
              <a:gd name="connsiteX11" fmla="*/ 166487 w 775216"/>
              <a:gd name="connsiteY11" fmla="*/ 22527 h 3699524"/>
              <a:gd name="connsiteX12" fmla="*/ 68516 w 775216"/>
              <a:gd name="connsiteY12" fmla="*/ 202141 h 3699524"/>
              <a:gd name="connsiteX13" fmla="*/ 3202 w 775216"/>
              <a:gd name="connsiteY13" fmla="*/ 610355 h 3699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5216" h="3699524">
                <a:moveTo>
                  <a:pt x="3202" y="610355"/>
                </a:moveTo>
                <a:cubicBezTo>
                  <a:pt x="-4962" y="964141"/>
                  <a:pt x="3202" y="1864934"/>
                  <a:pt x="19530" y="2324855"/>
                </a:cubicBezTo>
                <a:cubicBezTo>
                  <a:pt x="35858" y="2784776"/>
                  <a:pt x="44023" y="3146727"/>
                  <a:pt x="101173" y="3369884"/>
                </a:cubicBezTo>
                <a:cubicBezTo>
                  <a:pt x="158323" y="3593041"/>
                  <a:pt x="275344" y="3614812"/>
                  <a:pt x="362430" y="3663798"/>
                </a:cubicBezTo>
                <a:cubicBezTo>
                  <a:pt x="449516" y="3712784"/>
                  <a:pt x="558373" y="3710062"/>
                  <a:pt x="623687" y="3663798"/>
                </a:cubicBezTo>
                <a:cubicBezTo>
                  <a:pt x="689001" y="3617534"/>
                  <a:pt x="729823" y="3514119"/>
                  <a:pt x="754316" y="3386212"/>
                </a:cubicBezTo>
                <a:cubicBezTo>
                  <a:pt x="778809" y="3258305"/>
                  <a:pt x="770644" y="3203876"/>
                  <a:pt x="770644" y="2896355"/>
                </a:cubicBezTo>
                <a:cubicBezTo>
                  <a:pt x="770644" y="2588834"/>
                  <a:pt x="754316" y="1954741"/>
                  <a:pt x="754316" y="1541084"/>
                </a:cubicBezTo>
                <a:cubicBezTo>
                  <a:pt x="754316" y="1127427"/>
                  <a:pt x="786973" y="662062"/>
                  <a:pt x="770644" y="414412"/>
                </a:cubicBezTo>
                <a:cubicBezTo>
                  <a:pt x="754315" y="166762"/>
                  <a:pt x="716215" y="123220"/>
                  <a:pt x="656344" y="55184"/>
                </a:cubicBezTo>
                <a:cubicBezTo>
                  <a:pt x="596473" y="-12852"/>
                  <a:pt x="493059" y="11641"/>
                  <a:pt x="411416" y="6198"/>
                </a:cubicBezTo>
                <a:cubicBezTo>
                  <a:pt x="329773" y="755"/>
                  <a:pt x="223637" y="-10130"/>
                  <a:pt x="166487" y="22527"/>
                </a:cubicBezTo>
                <a:cubicBezTo>
                  <a:pt x="109337" y="55184"/>
                  <a:pt x="93009" y="106891"/>
                  <a:pt x="68516" y="202141"/>
                </a:cubicBezTo>
                <a:cubicBezTo>
                  <a:pt x="44023" y="297391"/>
                  <a:pt x="11366" y="256569"/>
                  <a:pt x="3202" y="610355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double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DQN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better?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07" y="2440127"/>
            <a:ext cx="7687160" cy="3843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415" y="3153831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06996" y="3149641"/>
            <a:ext cx="7117773" cy="0"/>
          </a:xfrm>
          <a:prstGeom prst="line">
            <a:avLst/>
          </a:prstGeom>
          <a:ln w="19050">
            <a:solidFill>
              <a:srgbClr val="F805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6470" y="3962158"/>
            <a:ext cx="866741" cy="344556"/>
          </a:xfrm>
          <a:prstGeom prst="rect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24374" y="3872826"/>
            <a:ext cx="123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B24FB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sz="2800" b="1" dirty="0">
              <a:solidFill>
                <a:srgbClr val="0B24F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6470" y="4533850"/>
            <a:ext cx="866741" cy="344556"/>
          </a:xfrm>
          <a:prstGeom prst="rect">
            <a:avLst/>
          </a:prstGeom>
          <a:solidFill>
            <a:srgbClr val="BF8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85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4374" y="4444518"/>
            <a:ext cx="136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BF84C0"/>
                </a:solidFill>
                <a:latin typeface="Courier New" charset="0"/>
                <a:ea typeface="Courier New" charset="0"/>
                <a:cs typeface="Courier New" charset="0"/>
              </a:rPr>
              <a:t>DQN</a:t>
            </a:r>
            <a:endParaRPr lang="en-US" sz="2800" b="1" dirty="0">
              <a:solidFill>
                <a:srgbClr val="BF84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5741" y="6179405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Actions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6470" y="5108678"/>
            <a:ext cx="866741" cy="344556"/>
          </a:xfrm>
          <a:prstGeom prst="rect">
            <a:avLst/>
          </a:prstGeom>
          <a:solidFill>
            <a:srgbClr val="FF8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85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4373" y="4954030"/>
            <a:ext cx="1526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rgbClr val="FF858B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</a:p>
          <a:p>
            <a:r>
              <a:rPr lang="en-US" altLang="zh-CN" sz="2000" b="1" dirty="0">
                <a:solidFill>
                  <a:srgbClr val="FF858B"/>
                </a:solidFill>
                <a:latin typeface="Courier New" charset="0"/>
                <a:ea typeface="Courier New" charset="0"/>
                <a:cs typeface="Courier New" charset="0"/>
              </a:rPr>
              <a:t>Network</a:t>
            </a:r>
            <a:endParaRPr lang="en-US" sz="2000" b="1" dirty="0">
              <a:solidFill>
                <a:srgbClr val="FF858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82443" y="1345503"/>
                <a:ext cx="4655224" cy="4616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/>
                  <a:t>Evaluation:</a:t>
                </a:r>
                <a:r>
                  <a:rPr lang="zh-CN" alt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400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8.4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443" y="1345503"/>
                <a:ext cx="4655224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>
            <a:stCxn id="2" idx="2"/>
          </p:cNvCxnSpPr>
          <p:nvPr/>
        </p:nvCxnSpPr>
        <p:spPr>
          <a:xfrm rot="16200000" flipH="1">
            <a:off x="8215985" y="2401238"/>
            <a:ext cx="1342472" cy="154332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does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double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DQN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better?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07" y="2440127"/>
            <a:ext cx="7687160" cy="3843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415" y="3153831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6470" y="3962158"/>
            <a:ext cx="866741" cy="344556"/>
          </a:xfrm>
          <a:prstGeom prst="rect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24374" y="3872826"/>
            <a:ext cx="123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B24FB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sz="2800" b="1" dirty="0">
              <a:solidFill>
                <a:srgbClr val="0B24F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6470" y="4533850"/>
            <a:ext cx="866741" cy="344556"/>
          </a:xfrm>
          <a:prstGeom prst="rect">
            <a:avLst/>
          </a:prstGeom>
          <a:solidFill>
            <a:srgbClr val="BF8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85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4374" y="4444518"/>
            <a:ext cx="136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BF84C0"/>
                </a:solidFill>
                <a:latin typeface="Courier New" charset="0"/>
                <a:ea typeface="Courier New" charset="0"/>
                <a:cs typeface="Courier New" charset="0"/>
              </a:rPr>
              <a:t>DQN</a:t>
            </a:r>
            <a:endParaRPr lang="en-US" sz="2800" b="1" dirty="0">
              <a:solidFill>
                <a:srgbClr val="BF84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5741" y="6179405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Actions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6470" y="5108678"/>
            <a:ext cx="866741" cy="344556"/>
          </a:xfrm>
          <a:prstGeom prst="rect">
            <a:avLst/>
          </a:prstGeom>
          <a:solidFill>
            <a:srgbClr val="FF8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85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4373" y="4954030"/>
            <a:ext cx="1526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rgbClr val="FF858B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</a:p>
          <a:p>
            <a:r>
              <a:rPr lang="en-US" altLang="zh-CN" sz="2000" b="1" dirty="0">
                <a:solidFill>
                  <a:srgbClr val="FF858B"/>
                </a:solidFill>
                <a:latin typeface="Courier New" charset="0"/>
                <a:ea typeface="Courier New" charset="0"/>
                <a:cs typeface="Courier New" charset="0"/>
              </a:rPr>
              <a:t>Network</a:t>
            </a:r>
            <a:endParaRPr lang="en-US" sz="2000" b="1" dirty="0">
              <a:solidFill>
                <a:srgbClr val="FF858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0288" y="1262644"/>
            <a:ext cx="617342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Without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decoupling,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would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selected.</a:t>
            </a:r>
            <a:endParaRPr lang="en-US" sz="2400" dirty="0"/>
          </a:p>
        </p:txBody>
      </p:sp>
      <p:cxnSp>
        <p:nvCxnSpPr>
          <p:cNvPr id="9" name="Curved Connector 8"/>
          <p:cNvCxnSpPr>
            <a:stCxn id="2" idx="2"/>
          </p:cNvCxnSpPr>
          <p:nvPr/>
        </p:nvCxnSpPr>
        <p:spPr>
          <a:xfrm rot="5400000">
            <a:off x="6040783" y="2100655"/>
            <a:ext cx="1002562" cy="249870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86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369" y="1720694"/>
            <a:ext cx="7601262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3200" dirty="0"/>
              <a:t>Problem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overestimation.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3200" dirty="0"/>
              <a:t>Target</a:t>
            </a:r>
            <a:r>
              <a:rPr lang="zh-CN" altLang="en-US" sz="3200" dirty="0"/>
              <a:t> </a:t>
            </a:r>
            <a:r>
              <a:rPr lang="en-US" altLang="zh-CN" sz="3200" dirty="0"/>
              <a:t>network.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3200" dirty="0"/>
              <a:t>Double</a:t>
            </a:r>
            <a:r>
              <a:rPr lang="zh-CN" altLang="en-US" sz="3200" dirty="0"/>
              <a:t> </a:t>
            </a:r>
            <a:r>
              <a:rPr lang="en-US" altLang="zh-CN" sz="3200" dirty="0"/>
              <a:t>DQN.</a:t>
            </a:r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Outline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2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1031" y="1422912"/>
                <a:ext cx="9709937" cy="426496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bootstrapping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</a:t>
                </a:r>
                <a:r>
                  <a:rPr lang="en-US" altLang="zh-CN" i="1" dirty="0">
                    <a:solidFill>
                      <a:schemeClr val="tx2"/>
                    </a:solidFill>
                  </a:rPr>
                  <a:t>using an</a:t>
                </a:r>
                <a:r>
                  <a:rPr lang="zh-CN" altLang="en-US" i="1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i="1" dirty="0">
                    <a:solidFill>
                      <a:schemeClr val="tx2"/>
                    </a:solidFill>
                  </a:rPr>
                  <a:t>estimated value in the update step for the same kind of estimated value</a:t>
                </a:r>
                <a:r>
                  <a:rPr lang="en-US" altLang="zh-CN" dirty="0"/>
                  <a:t>”.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transition,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1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b="1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  <a:r>
                  <a:rPr lang="zh-CN" alt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SGD: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CN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031" y="1422912"/>
                <a:ext cx="9709937" cy="4264963"/>
              </a:xfrm>
              <a:blipFill rotWithShape="0">
                <a:blip r:embed="rId3"/>
                <a:stretch>
                  <a:fillRect l="-1131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Learning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for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DQN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V="1">
            <a:off x="1194537" y="1332851"/>
            <a:ext cx="9344310" cy="182880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V="1">
            <a:off x="1241031" y="3699939"/>
            <a:ext cx="7004898" cy="79041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04238" y="5316271"/>
                <a:ext cx="7478483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use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which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partly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based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update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itself.</a:t>
                </a:r>
                <a:r>
                  <a:rPr lang="zh-CN" altLang="en-US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38" y="5316271"/>
                <a:ext cx="7478483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55269" y="3732266"/>
                <a:ext cx="7053943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/>
                  <a:t>TD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target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partly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estimate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made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DQN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69" y="3732266"/>
                <a:ext cx="705394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6" t="-10526" r="-8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6389343" y="4570351"/>
            <a:ext cx="469043" cy="605975"/>
          </a:xfrm>
          <a:custGeom>
            <a:avLst/>
            <a:gdLst>
              <a:gd name="connsiteX0" fmla="*/ 27786 w 469043"/>
              <a:gd name="connsiteY0" fmla="*/ 115949 h 605975"/>
              <a:gd name="connsiteX1" fmla="*/ 27786 w 469043"/>
              <a:gd name="connsiteY1" fmla="*/ 491506 h 605975"/>
              <a:gd name="connsiteX2" fmla="*/ 207400 w 469043"/>
              <a:gd name="connsiteY2" fmla="*/ 605806 h 605975"/>
              <a:gd name="connsiteX3" fmla="*/ 436000 w 469043"/>
              <a:gd name="connsiteY3" fmla="*/ 507835 h 605975"/>
              <a:gd name="connsiteX4" fmla="*/ 452328 w 469043"/>
              <a:gd name="connsiteY4" fmla="*/ 181263 h 605975"/>
              <a:gd name="connsiteX5" fmla="*/ 289043 w 469043"/>
              <a:gd name="connsiteY5" fmla="*/ 1649 h 605975"/>
              <a:gd name="connsiteX6" fmla="*/ 27786 w 469043"/>
              <a:gd name="connsiteY6" fmla="*/ 115949 h 60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043" h="605975">
                <a:moveTo>
                  <a:pt x="27786" y="115949"/>
                </a:moveTo>
                <a:cubicBezTo>
                  <a:pt x="-15757" y="197592"/>
                  <a:pt x="-2150" y="409863"/>
                  <a:pt x="27786" y="491506"/>
                </a:cubicBezTo>
                <a:cubicBezTo>
                  <a:pt x="57722" y="573149"/>
                  <a:pt x="139364" y="603085"/>
                  <a:pt x="207400" y="605806"/>
                </a:cubicBezTo>
                <a:cubicBezTo>
                  <a:pt x="275436" y="608528"/>
                  <a:pt x="395179" y="578592"/>
                  <a:pt x="436000" y="507835"/>
                </a:cubicBezTo>
                <a:cubicBezTo>
                  <a:pt x="476821" y="437078"/>
                  <a:pt x="476821" y="265627"/>
                  <a:pt x="452328" y="181263"/>
                </a:cubicBezTo>
                <a:cubicBezTo>
                  <a:pt x="427835" y="96899"/>
                  <a:pt x="359800" y="12535"/>
                  <a:pt x="289043" y="1649"/>
                </a:cubicBezTo>
                <a:cubicBezTo>
                  <a:pt x="218286" y="-9237"/>
                  <a:pt x="71329" y="34306"/>
                  <a:pt x="27786" y="115949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Problem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Overestimation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8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1471" y="1738993"/>
                <a:ext cx="9329057" cy="3937907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action-values.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(Why?)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Reason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1: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maximization.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bigger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action-value.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Reason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2: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Bootstrapping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propagates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overestimation.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1471" y="1738993"/>
                <a:ext cx="9329057" cy="3937907"/>
              </a:xfrm>
              <a:blipFill rotWithShape="0">
                <a:blip r:embed="rId3"/>
                <a:stretch>
                  <a:fillRect l="-1176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Problem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Overestimation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143501" y="2857500"/>
            <a:ext cx="2590800" cy="762000"/>
          </a:xfrm>
          <a:custGeom>
            <a:avLst/>
            <a:gdLst>
              <a:gd name="connsiteX0" fmla="*/ 2260897 w 4262078"/>
              <a:gd name="connsiteY0" fmla="*/ 647700 h 670887"/>
              <a:gd name="connsiteX1" fmla="*/ 3441997 w 4262078"/>
              <a:gd name="connsiteY1" fmla="*/ 666750 h 670887"/>
              <a:gd name="connsiteX2" fmla="*/ 4070647 w 4262078"/>
              <a:gd name="connsiteY2" fmla="*/ 552450 h 670887"/>
              <a:gd name="connsiteX3" fmla="*/ 4261147 w 4262078"/>
              <a:gd name="connsiteY3" fmla="*/ 323850 h 670887"/>
              <a:gd name="connsiteX4" fmla="*/ 4013497 w 4262078"/>
              <a:gd name="connsiteY4" fmla="*/ 76200 h 670887"/>
              <a:gd name="connsiteX5" fmla="*/ 3384847 w 4262078"/>
              <a:gd name="connsiteY5" fmla="*/ 19050 h 670887"/>
              <a:gd name="connsiteX6" fmla="*/ 2241847 w 4262078"/>
              <a:gd name="connsiteY6" fmla="*/ 0 h 670887"/>
              <a:gd name="connsiteX7" fmla="*/ 1003597 w 4262078"/>
              <a:gd name="connsiteY7" fmla="*/ 19050 h 670887"/>
              <a:gd name="connsiteX8" fmla="*/ 432097 w 4262078"/>
              <a:gd name="connsiteY8" fmla="*/ 19050 h 670887"/>
              <a:gd name="connsiteX9" fmla="*/ 12997 w 4262078"/>
              <a:gd name="connsiteY9" fmla="*/ 266700 h 670887"/>
              <a:gd name="connsiteX10" fmla="*/ 146347 w 4262078"/>
              <a:gd name="connsiteY10" fmla="*/ 590550 h 670887"/>
              <a:gd name="connsiteX11" fmla="*/ 546397 w 4262078"/>
              <a:gd name="connsiteY11" fmla="*/ 666750 h 670887"/>
              <a:gd name="connsiteX12" fmla="*/ 2260897 w 4262078"/>
              <a:gd name="connsiteY12" fmla="*/ 647700 h 67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2078" h="670887">
                <a:moveTo>
                  <a:pt x="2260897" y="647700"/>
                </a:moveTo>
                <a:cubicBezTo>
                  <a:pt x="2743497" y="647700"/>
                  <a:pt x="3140372" y="682625"/>
                  <a:pt x="3441997" y="666750"/>
                </a:cubicBezTo>
                <a:cubicBezTo>
                  <a:pt x="3743622" y="650875"/>
                  <a:pt x="3934122" y="609600"/>
                  <a:pt x="4070647" y="552450"/>
                </a:cubicBezTo>
                <a:cubicBezTo>
                  <a:pt x="4207172" y="495300"/>
                  <a:pt x="4270672" y="403225"/>
                  <a:pt x="4261147" y="323850"/>
                </a:cubicBezTo>
                <a:cubicBezTo>
                  <a:pt x="4251622" y="244475"/>
                  <a:pt x="4159547" y="127000"/>
                  <a:pt x="4013497" y="76200"/>
                </a:cubicBezTo>
                <a:cubicBezTo>
                  <a:pt x="3867447" y="25400"/>
                  <a:pt x="3680122" y="31750"/>
                  <a:pt x="3384847" y="19050"/>
                </a:cubicBezTo>
                <a:cubicBezTo>
                  <a:pt x="3089572" y="6350"/>
                  <a:pt x="2638722" y="0"/>
                  <a:pt x="2241847" y="0"/>
                </a:cubicBezTo>
                <a:cubicBezTo>
                  <a:pt x="1844972" y="0"/>
                  <a:pt x="1305222" y="15875"/>
                  <a:pt x="1003597" y="19050"/>
                </a:cubicBezTo>
                <a:cubicBezTo>
                  <a:pt x="701972" y="22225"/>
                  <a:pt x="597197" y="-22225"/>
                  <a:pt x="432097" y="19050"/>
                </a:cubicBezTo>
                <a:cubicBezTo>
                  <a:pt x="266997" y="60325"/>
                  <a:pt x="60622" y="171450"/>
                  <a:pt x="12997" y="266700"/>
                </a:cubicBezTo>
                <a:cubicBezTo>
                  <a:pt x="-34628" y="361950"/>
                  <a:pt x="57447" y="523875"/>
                  <a:pt x="146347" y="590550"/>
                </a:cubicBezTo>
                <a:cubicBezTo>
                  <a:pt x="235247" y="657225"/>
                  <a:pt x="193972" y="657225"/>
                  <a:pt x="546397" y="666750"/>
                </a:cubicBezTo>
                <a:cubicBezTo>
                  <a:pt x="898822" y="676275"/>
                  <a:pt x="1778297" y="647700"/>
                  <a:pt x="2260897" y="64770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3193" y="1224643"/>
                <a:ext cx="10085614" cy="491966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B24FB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rgbClr val="0B24FB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B24FB"/>
                        </a:solidFill>
                        <a:latin typeface="Cambria Math" charset="0"/>
                      </a:rPr>
                      <m:t>,⋯,</m:t>
                    </m:r>
                    <m:r>
                      <a:rPr lang="zh-CN" altLang="en-US" b="0" i="1" smtClean="0">
                        <a:solidFill>
                          <a:srgbClr val="0B24FB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numbers.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zero-mean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B24FB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B24FB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B24FB"/>
                        </a:solidFill>
                        <a:latin typeface="Cambria Math" charset="0"/>
                      </a:rPr>
                      <m:t>⋯,</m:t>
                    </m:r>
                    <m:r>
                      <a:rPr lang="zh-CN" altLang="en-US" i="1">
                        <a:solidFill>
                          <a:srgbClr val="0B24FB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obtain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charset="0"/>
                      </a:rPr>
                      <m:t>⋯,</m:t>
                    </m:r>
                    <m:r>
                      <a:rPr lang="zh-CN" altLang="en-US" i="1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zero-mean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affect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zh-CN" altLang="en-US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mean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CN" altLang="en-US" b="0" i="1" smtClean="0">
                        <a:solidFill>
                          <a:srgbClr val="F80545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mean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B24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zero-mean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increases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maximum: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CN" altLang="en-US" b="0" i="1" dirty="0" smtClean="0">
                        <a:solidFill>
                          <a:srgbClr val="F80545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≥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ax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B24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zero-mean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decreases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minimum: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min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CN" altLang="en-US" b="0" i="1" dirty="0" smtClean="0">
                        <a:solidFill>
                          <a:srgbClr val="F80545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in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B24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3193" y="1224643"/>
                <a:ext cx="10085614" cy="4919663"/>
              </a:xfrm>
              <a:blipFill rotWithShape="0">
                <a:blip r:embed="rId3"/>
                <a:stretch>
                  <a:fillRect l="-1088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Reason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1: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Maximization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72729" y="1404677"/>
                <a:ext cx="9646542" cy="473486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True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action-values:</a:t>
                </a:r>
                <a:r>
                  <a:rPr lang="zh-CN" altLang="en-US" b="0" dirty="0">
                    <a:solidFill>
                      <a:srgbClr val="0B24FB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B24FB"/>
                        </a:solidFill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B24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B24FB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rgbClr val="0B24FB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B24FB"/>
                        </a:solidFill>
                        <a:latin typeface="Cambria Math" charset="0"/>
                      </a:rPr>
                      <m:t>⋯,</m:t>
                    </m:r>
                    <m:r>
                      <a:rPr lang="zh-CN" altLang="en-US" b="0" i="1" smtClean="0">
                        <a:solidFill>
                          <a:srgbClr val="0B24FB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B24FB"/>
                        </a:solidFill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B24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Noisy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DQN: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⋯,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Suppose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unbiased: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mean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B24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solidFill>
                                      <a:srgbClr val="0B24FB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mean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typically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overestimation: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B24FB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B24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B24FB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2729" y="1404677"/>
                <a:ext cx="9646542" cy="4734864"/>
              </a:xfrm>
              <a:blipFill rotWithShape="0">
                <a:blip r:embed="rId3"/>
                <a:stretch>
                  <a:fillRect l="-1138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Reason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1: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Maximization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7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58775</TotalTime>
  <Words>5677</Words>
  <Application>Microsoft Macintosh PowerPoint</Application>
  <PresentationFormat>Widescreen</PresentationFormat>
  <Paragraphs>1290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Lucida Bright</vt:lpstr>
      <vt:lpstr>Lucida Console</vt:lpstr>
      <vt:lpstr>Office Theme</vt:lpstr>
      <vt:lpstr>Target Network &amp; Double DQN</vt:lpstr>
      <vt:lpstr>Bootstrapping</vt:lpstr>
      <vt:lpstr>TD Learning for DQN</vt:lpstr>
      <vt:lpstr>TD Learning for DQN</vt:lpstr>
      <vt:lpstr>TD Learning for DQN</vt:lpstr>
      <vt:lpstr>Problem of Overestimation</vt:lpstr>
      <vt:lpstr>Problem of Overestimation</vt:lpstr>
      <vt:lpstr>Reason 1: Maximization</vt:lpstr>
      <vt:lpstr>Reason 1: Maximization</vt:lpstr>
      <vt:lpstr>Reason 1: Maximization</vt:lpstr>
      <vt:lpstr>Reason 2: Bootstrapping</vt:lpstr>
      <vt:lpstr>Reason 2: Bootstrapping</vt:lpstr>
      <vt:lpstr>Why does overestimation happen?</vt:lpstr>
      <vt:lpstr>Why does overestimation happen?</vt:lpstr>
      <vt:lpstr>Why is overestimation harmful?</vt:lpstr>
      <vt:lpstr>Why is overestimation harmful?</vt:lpstr>
      <vt:lpstr>Why is overestimation harmful?</vt:lpstr>
      <vt:lpstr>Why is overestimation harmful?</vt:lpstr>
      <vt:lpstr>Why is overestimation harmful?</vt:lpstr>
      <vt:lpstr>Why is overestimation harmful?</vt:lpstr>
      <vt:lpstr>Solutions</vt:lpstr>
      <vt:lpstr>Target Network</vt:lpstr>
      <vt:lpstr>Target Network</vt:lpstr>
      <vt:lpstr>TD Learning with Target Network</vt:lpstr>
      <vt:lpstr>Update Target Network</vt:lpstr>
      <vt:lpstr>Comparisons</vt:lpstr>
      <vt:lpstr>Double DQN</vt:lpstr>
      <vt:lpstr>Naïve Update</vt:lpstr>
      <vt:lpstr>Naïve Update</vt:lpstr>
      <vt:lpstr>Using Target Network</vt:lpstr>
      <vt:lpstr>Double DQN</vt:lpstr>
      <vt:lpstr>Why does double DQN work better?</vt:lpstr>
      <vt:lpstr>Why does double DQN work better?</vt:lpstr>
      <vt:lpstr>Summary</vt:lpstr>
      <vt:lpstr>Overestimation &amp; Solutions</vt:lpstr>
      <vt:lpstr>Computing TD Targets</vt:lpstr>
      <vt:lpstr>Thank you!</vt:lpstr>
      <vt:lpstr>PowerPoint Presentation</vt:lpstr>
      <vt:lpstr>Why overestimate?</vt:lpstr>
      <vt:lpstr>Why overestimate?</vt:lpstr>
      <vt:lpstr>Why does double DQN work better?</vt:lpstr>
      <vt:lpstr>Why does double DQN work better?</vt:lpstr>
      <vt:lpstr>Why does double DQN work better?</vt:lpstr>
      <vt:lpstr>Why does double DQN work better?</vt:lpstr>
      <vt:lpstr>Why does double DQN work better?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Shusen Wang</cp:lastModifiedBy>
  <cp:revision>1393</cp:revision>
  <cp:lastPrinted>2019-11-21T20:50:17Z</cp:lastPrinted>
  <dcterms:created xsi:type="dcterms:W3CDTF">2017-08-22T04:44:10Z</dcterms:created>
  <dcterms:modified xsi:type="dcterms:W3CDTF">2022-07-17T11:02:37Z</dcterms:modified>
</cp:coreProperties>
</file>