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858" r:id="rId3"/>
    <p:sldId id="859" r:id="rId4"/>
    <p:sldId id="860" r:id="rId5"/>
    <p:sldId id="861" r:id="rId6"/>
    <p:sldId id="862" r:id="rId7"/>
    <p:sldId id="880" r:id="rId8"/>
    <p:sldId id="881" r:id="rId9"/>
    <p:sldId id="863" r:id="rId10"/>
    <p:sldId id="895" r:id="rId11"/>
    <p:sldId id="896" r:id="rId12"/>
    <p:sldId id="882" r:id="rId13"/>
    <p:sldId id="883" r:id="rId14"/>
    <p:sldId id="888" r:id="rId15"/>
    <p:sldId id="897" r:id="rId16"/>
    <p:sldId id="864" r:id="rId17"/>
    <p:sldId id="866" r:id="rId18"/>
    <p:sldId id="867" r:id="rId19"/>
    <p:sldId id="868" r:id="rId20"/>
    <p:sldId id="889" r:id="rId21"/>
    <p:sldId id="898" r:id="rId22"/>
    <p:sldId id="890" r:id="rId23"/>
    <p:sldId id="899" r:id="rId24"/>
    <p:sldId id="891" r:id="rId25"/>
    <p:sldId id="900" r:id="rId26"/>
    <p:sldId id="871" r:id="rId27"/>
    <p:sldId id="874" r:id="rId28"/>
    <p:sldId id="894" r:id="rId29"/>
    <p:sldId id="872" r:id="rId30"/>
    <p:sldId id="892" r:id="rId31"/>
    <p:sldId id="893" r:id="rId32"/>
    <p:sldId id="884" r:id="rId33"/>
    <p:sldId id="885" r:id="rId34"/>
    <p:sldId id="903" r:id="rId35"/>
    <p:sldId id="904" r:id="rId36"/>
    <p:sldId id="905" r:id="rId37"/>
    <p:sldId id="886" r:id="rId38"/>
    <p:sldId id="873" r:id="rId39"/>
    <p:sldId id="901" r:id="rId40"/>
    <p:sldId id="902" r:id="rId41"/>
    <p:sldId id="8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F6DCDD"/>
    <a:srgbClr val="EFBEF0"/>
    <a:srgbClr val="BD1BB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5"/>
    <p:restoredTop sz="66423"/>
  </p:normalViewPr>
  <p:slideViewPr>
    <p:cSldViewPr snapToGrid="0" snapToObjects="1">
      <p:cViewPr>
        <p:scale>
          <a:sx n="81" d="100"/>
          <a:sy n="81" d="100"/>
        </p:scale>
        <p:origin x="36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大家好，我是王树森。</a:t>
            </a:r>
            <a:endParaRPr lang="en-US" altLang="zh-CN" sz="1600" dirty="0" smtClean="0"/>
          </a:p>
          <a:p>
            <a:r>
              <a:rPr lang="zh-CN" altLang="en-US" sz="1600" dirty="0" smtClean="0"/>
              <a:t>前两节课我们对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算法做了两种改进。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这节课我们学习 </a:t>
            </a:r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，它是对神经网络结构的改进，也可以大幅提升 </a:t>
            </a:r>
            <a:r>
              <a:rPr lang="en-US" altLang="zh-CN" sz="1600" dirty="0" smtClean="0"/>
              <a:t>DQN</a:t>
            </a:r>
            <a:r>
              <a:rPr lang="zh-CN" altLang="en-US" sz="1600" dirty="0" smtClean="0"/>
              <a:t> 的表现。</a:t>
            </a:r>
            <a:endParaRPr lang="en-US" altLang="zh-CN" sz="1600" dirty="0" smtClean="0"/>
          </a:p>
          <a:p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的用途不限于 </a:t>
            </a:r>
            <a:r>
              <a:rPr lang="en-US" altLang="zh-CN" sz="1600" dirty="0" smtClean="0"/>
              <a:t>DQN</a:t>
            </a:r>
            <a:r>
              <a:rPr lang="zh-CN" altLang="en-US" sz="1600" dirty="0" smtClean="0"/>
              <a:t>，它也可以用在其他的地方。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这节课我只介绍它在 </a:t>
            </a:r>
            <a:r>
              <a:rPr lang="en-US" altLang="zh-CN" sz="1600" dirty="0" smtClean="0"/>
              <a:t>DQN</a:t>
            </a:r>
            <a:r>
              <a:rPr lang="zh-CN" altLang="en-US" sz="1600" dirty="0" smtClean="0"/>
              <a:t> 上的使用。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--------------------------------------------</a:t>
            </a:r>
          </a:p>
          <a:p>
            <a:r>
              <a:rPr lang="zh-CN" altLang="en-US" sz="1600" dirty="0" smtClean="0"/>
              <a:t>我声明一下：我的推导与原文的推导有些区别。</a:t>
            </a:r>
            <a:endParaRPr lang="en-US" altLang="zh-CN" sz="1600" dirty="0" smtClean="0"/>
          </a:p>
          <a:p>
            <a:r>
              <a:rPr lang="zh-CN" altLang="en-US" sz="1600" dirty="0" smtClean="0"/>
              <a:t>原文的数学推导不严谨，尤其是</a:t>
            </a:r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函数的推导。</a:t>
            </a:r>
            <a:endParaRPr lang="en-US" altLang="zh-CN" sz="1600" dirty="0" smtClean="0"/>
          </a:p>
          <a:p>
            <a:r>
              <a:rPr lang="zh-CN" altLang="en-US" sz="1600" dirty="0" smtClean="0"/>
              <a:t>请大家跟着我的推导走，不要管原文的推导。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来回顾一下“优势函数”的定义。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同时对等式两边 关于动作小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做最大化，等式依然成立。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得到这个等式。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的最大值 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最大值 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等式右边是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的最大值减去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上面的定理一保证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的最大值 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所以圈出来的这一项等于零。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关于动作小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等于零。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1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是优势函数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的定义。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它等于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把它变换一下，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得到这个等式。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等于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我们刚刚证明了这条性质：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动作小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的最大值等于零。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这个公式是优势函数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的定义。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减去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用这两个公式可以得到下面的定理二。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加 </a:t>
                </a:r>
                <a:r>
                  <a:rPr lang="en-US" altLang="zh-CN" sz="1600" b="0" i="0" smtClean="0">
                    <a:latin typeface="Cambria Math" charset="0"/>
                  </a:rPr>
                  <a:t>𝐴^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再减去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这节课要介绍的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就是基于 这个定理。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4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不妨在右边减去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刚才我们证明过，优势函数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关于 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最大值等于零。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圈出来的这一项等于零，所以不影响正确性。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</a:t>
                </a:r>
              </a:p>
              <a:p>
                <a:r>
                  <a:rPr lang="zh-CN" altLang="en-US" sz="1600" dirty="0" smtClean="0"/>
                  <a:t>既然这一项等于零，干嘛要多这一项呢？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为什么不把这一项给去掉？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这一项很重要，不能去掉，后面我会解释。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我们刚刚证明了这条性质：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动作小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的最大值等于零。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这个公式是优势函数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的定义。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减去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用这两个公式可以得到下面的定理二。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加 </a:t>
                </a:r>
                <a:r>
                  <a:rPr lang="en-US" altLang="zh-CN" sz="1600" b="0" i="0" smtClean="0">
                    <a:latin typeface="Cambria Math" charset="0"/>
                  </a:rPr>
                  <a:t>𝐴^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再减去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这节课要介绍的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就是基于 这个定理。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现在我们得到了这节课最重要的等式：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等于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再减去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最大值。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把这个等式记做“定理二”。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接下来我们要搭建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它就是由定理二得到的。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我们刚刚证明了这条性质：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动作小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的最大值等于零。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这个公式是优势函数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的定义。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减去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用这两个公式可以得到下面的定理二。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加 </a:t>
                </a:r>
                <a:r>
                  <a:rPr lang="en-US" altLang="zh-CN" sz="1600" b="0" i="0" smtClean="0">
                    <a:latin typeface="Cambria Math" charset="0"/>
                  </a:rPr>
                  <a:t>𝐴^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再减去 </a:t>
                </a:r>
                <a:r>
                  <a:rPr lang="en-US" altLang="zh-CN" sz="1600" i="0"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这节课要介绍的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就是基于 这个定理。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是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2016</a:t>
            </a:r>
            <a:r>
              <a:rPr lang="zh-CN" altLang="en-US" sz="1600" baseline="0" dirty="0" smtClean="0"/>
              <a:t> 年的一篇论文提出的。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我们现在开始搭建 </a:t>
            </a:r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先回顾一下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它是神经网络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对“最优动作价值函数”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它是这样一个神经网络。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用一些卷积层把图片变成特征向量，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再用几个全连接层把特征映射到一个输出向量。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输出向量的每个元素是对一个动作的打分；向量每一个元素对应一个动作。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</a:t>
                </a:r>
              </a:p>
              <a:p>
                <a:r>
                  <a:rPr lang="zh-CN" altLang="en-US" sz="1600" dirty="0" smtClean="0"/>
                  <a:t>这种是传统的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这节课我们不用这种结构。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7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这节课我们要用到对优势函数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的近似。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把神经网络记做大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是神经网络的参数。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神经网络的结构跟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是一样的。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还需要一个神经网络来近似“最优状态价值函数”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把神经网络记做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是参数。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这个神经网络的输入也是状态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但是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输出的大小跟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的输出不一样。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输出是一个实数，而不是向量。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这个实数是神经网络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给状态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 的打分。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-------------------</a:t>
                </a:r>
              </a:p>
              <a:p>
                <a:r>
                  <a:rPr lang="zh-CN" altLang="en-US" sz="1600" baseline="0" dirty="0" smtClean="0"/>
                  <a:t>大家应该已经看出，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这两个神经网络有相似的结构。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他们都用卷积层从输入中提取特征。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真正实现的时候，可以让它们共享卷积层的参数。</a:t>
                </a:r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需要用到 </a:t>
            </a:r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 这个概念。</a:t>
            </a:r>
            <a:endParaRPr lang="en-US" altLang="zh-CN" sz="1600" dirty="0" smtClean="0"/>
          </a:p>
          <a:p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 翻译成“优势函数”。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回顾一下前面证明的定理二。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，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再减去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的最大值。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5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刚才我们做了函数近似，用一个神经网络来近似“最优状态价值函数”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把神经网络记为大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aseline="0" dirty="0" smtClean="0"/>
                  <a:t> 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4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用另一个神经网络来近似“最优优势函数”大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神经网络记为大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把上面定理中的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都替换成神经网络。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1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我们做了这些替换。</a:t>
                </a:r>
                <a:endParaRPr lang="en-US" altLang="zh-CN" sz="1600" baseline="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把上面的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替换成下面的神经网络大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把上面的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替换成下面的神经网络大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把对“最优动作价值函数”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的近似记做</a:t>
                </a:r>
                <a:endParaRPr lang="en-US" altLang="zh-CN" sz="1600" baseline="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它被称作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既然它是对最优动作价值函数的近似，那么它跟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就有完全相同的作用。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能做什么，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就能做什么。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怎么训练，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就怎么训练。</a:t>
                </a:r>
                <a:endParaRPr lang="en-US" altLang="zh-CN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它有两个参数：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它们是从神经网络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里面来的。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为了方便，后面我用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 表示参数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这是我们刚才推导出的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，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记做大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它跟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用相同的符号表示，它跟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有相同的作用。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它也是对最优动作价值的近似，所以可以用它来控制 </a:t>
                </a:r>
                <a:r>
                  <a:rPr lang="en-US" altLang="zh-CN" sz="1600" baseline="0" dirty="0" smtClean="0"/>
                  <a:t>agent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大 </a:t>
                </a:r>
                <a:r>
                  <a:rPr lang="en-US" altLang="zh-CN" sz="1600" baseline="0" dirty="0" smtClean="0"/>
                  <a:t>Q</a:t>
                </a:r>
                <a:r>
                  <a:rPr lang="zh-CN" altLang="en-US" sz="1600" baseline="0" dirty="0" smtClean="0"/>
                  <a:t> 是神经网络大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和大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的结合。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它等于大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加大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，再减去大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的最大值。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我们来搭建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输入是状态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用一些卷积层来处理输入的状态，得到一个特征向量。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神经网络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共享卷积层的参数。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用一些全连接层对特征向量做变换，得到一个输出的向量。</a:t>
                </a:r>
                <a:endParaRPr lang="en-US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这个向量的每个元素对应“优势函数”给每个动作打的分数。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如果有三种动作，那么这个向量的大小就是 </a:t>
                </a:r>
                <a:r>
                  <a:rPr lang="en-US" altLang="zh-CN" sz="1600" baseline="0" dirty="0" smtClean="0"/>
                  <a:t>3</a:t>
                </a:r>
                <a:r>
                  <a:rPr lang="zh-CN" altLang="en-US" sz="1600" baseline="0" dirty="0" smtClean="0"/>
                  <a:t> 乘以 </a:t>
                </a:r>
                <a:r>
                  <a:rPr lang="en-US" altLang="zh-CN" sz="1600" baseline="0" dirty="0" smtClean="0"/>
                  <a:t>1.</a:t>
                </a:r>
                <a:endParaRPr lang="en-US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用另外一些全连接层，把特征向量映射到一个实数。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这个实数就是就是状态价值，表示当前状态的好坏。</a:t>
                </a:r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2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接下来把这个实数 与 上面红色向量</a:t>
                </a:r>
                <a:r>
                  <a:rPr lang="zh-CN" altLang="en-US" sz="1600" baseline="0" dirty="0" smtClean="0"/>
                  <a:t> 每个元素分别相加。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还要再减去红色向量中最大的元素。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5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得到这个紫色的向量。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它的大小跟红色的向量是一样的。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有多少种动作，这个紫色向量就有多大。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这个紫色向量就是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的最终输出。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向量每个元素对应一个动作。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元素的大小是动作的价值，可以反映出动作的好坏。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做决策的时候，选出价值最大的动作，</a:t>
                </a:r>
                <a:r>
                  <a:rPr lang="en-US" altLang="zh-CN" sz="1600" baseline="0" dirty="0" smtClean="0"/>
                  <a:t>agent</a:t>
                </a:r>
                <a:r>
                  <a:rPr lang="zh-CN" altLang="en-US" sz="1600" baseline="0" dirty="0" smtClean="0"/>
                  <a:t> 执行这个动作。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------------------------------------------</a:t>
                </a:r>
              </a:p>
              <a:p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的输入和输出大小跟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完全一样。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与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的功能也完全相同。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两者唯一的区别就是神经网络的结构。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网络结构更好，所以它的表现比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更好。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我们来复习一些概念。</a:t>
                </a:r>
                <a:endParaRPr lang="en-US" altLang="zh-CN" sz="1600" dirty="0" smtClean="0"/>
              </a:p>
              <a:p>
                <a:r>
                  <a:rPr lang="en-US" sz="1600" dirty="0" smtClean="0"/>
                  <a:t>Discounted return</a:t>
                </a:r>
                <a:r>
                  <a:rPr lang="zh-CN" altLang="en-US" sz="1600" dirty="0" smtClean="0"/>
                  <a:t>，翻译成“折扣回报”，记做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它的定义是从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时刻开始，未来所有奖励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的加权求和。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是未知的，它依赖于未来所有状态和动作。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首先回顾一下</a:t>
                </a:r>
                <a:r>
                  <a:rPr lang="en-US" sz="1200" dirty="0" smtClean="0"/>
                  <a:t>Discounted return</a:t>
                </a:r>
                <a:r>
                  <a:rPr lang="zh-CN" altLang="en-US" sz="1200" dirty="0" smtClean="0"/>
                  <a:t>折扣回报</a:t>
                </a:r>
                <a:r>
                  <a:rPr lang="en-US" altLang="zh-CN" sz="1200" dirty="0" err="1" smtClean="0"/>
                  <a:t>U_t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它的定义是从</a:t>
                </a:r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时刻开始，未来所有奖励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 的</a:t>
                </a:r>
                <a:r>
                  <a:rPr lang="zh-CN" altLang="en-US" sz="1200" dirty="0" smtClean="0"/>
                  <a:t>加权求和。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---</a:t>
                </a:r>
              </a:p>
              <a:p>
                <a:r>
                  <a:rPr lang="zh-CN" altLang="en-US" sz="1200" dirty="0" smtClean="0"/>
                  <a:t>在</a:t>
                </a:r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时刻，未来的奖励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 还没</a:t>
                </a:r>
                <a:r>
                  <a:rPr lang="zh-CN" altLang="en-US" sz="1200" dirty="0" smtClean="0"/>
                  <a:t>观测到，他们都是随机变量，所以用大写字母表示。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每个奖励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的随机性都来自于前一时刻的动作</a:t>
                </a:r>
                <a:r>
                  <a:rPr lang="en-US" altLang="zh-CN" sz="1200" dirty="0" smtClean="0"/>
                  <a:t>A</a:t>
                </a:r>
                <a:r>
                  <a:rPr lang="zh-CN" altLang="en-US" sz="1200" dirty="0" smtClean="0"/>
                  <a:t>和状态</a:t>
                </a:r>
                <a:r>
                  <a:rPr lang="en-US" altLang="zh-CN" sz="1200" dirty="0" smtClean="0"/>
                  <a:t>S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动作的随机性来自于 策略函数</a:t>
                </a:r>
                <a:r>
                  <a:rPr lang="en-US" altLang="zh-CN" sz="1200" dirty="0" smtClean="0"/>
                  <a:t>pi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状态的随机性来自于 状态转移函数</a:t>
                </a:r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。</a:t>
                </a:r>
                <a:endParaRPr lang="en-US" dirty="0" smtClean="0"/>
              </a:p>
              <a:p>
                <a:r>
                  <a:rPr lang="en-US" altLang="zh-CN" sz="1200" dirty="0" smtClean="0"/>
                  <a:t>---------</a:t>
                </a:r>
              </a:p>
              <a:p>
                <a:r>
                  <a:rPr lang="zh-CN" altLang="en-US" sz="1200" dirty="0" smtClean="0"/>
                  <a:t>由于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zh-CN" altLang="en-US" sz="1200" dirty="0" smtClean="0"/>
                  <a:t> 是所有奖励的加和，</a:t>
                </a:r>
                <a:endParaRPr lang="en-US" altLang="zh-CN" sz="1200" dirty="0" smtClean="0"/>
              </a:p>
              <a:p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的随机性来自于未来所有的动作和状态</a:t>
                </a:r>
                <a:r>
                  <a:rPr lang="zh-CN" altLang="en-US" dirty="0" smtClean="0"/>
                  <a:t>。</a:t>
                </a:r>
                <a:endParaRPr lang="en-US" altLang="zh-CN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7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我们已经搭好了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，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记做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它与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有相同的输入大小、相同的输出大小。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都是 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对“最优动作价值”</a:t>
                </a:r>
                <a:r>
                  <a:rPr lang="en-US" altLang="zh-CN" sz="16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的近似。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搭建好了神经网络，下一步是训练它的参数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既然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是对“最优动作价值”</a:t>
                </a:r>
                <a:r>
                  <a:rPr lang="en-US" altLang="zh-CN" sz="16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的近似，我们可以用 </a:t>
                </a:r>
                <a:r>
                  <a:rPr lang="en-US" altLang="zh-CN" sz="1600" baseline="0" dirty="0" smtClean="0"/>
                  <a:t>Q-Learning</a:t>
                </a:r>
                <a:r>
                  <a:rPr lang="zh-CN" altLang="en-US" sz="1600" baseline="0" dirty="0" smtClean="0"/>
                  <a:t> 算法来学习参数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具体的算法跟训练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完全一样，没有任何区别。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你怎么样训练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的，你现在就怎么样训练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只是改了神经网络的架构，不影响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算法的使用。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我们之前介绍了几种对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算法的改进，包括“优先经验回放”，</a:t>
                </a:r>
                <a:r>
                  <a:rPr lang="en-US" altLang="zh-CN" sz="1600" baseline="0" dirty="0" smtClean="0"/>
                  <a:t>double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aseline="0" dirty="0" smtClean="0"/>
                  <a:t>Multi-step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他们全都可以用来训练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把这些改进全都用上，会有最好的效果。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9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我已经讲完了 </a:t>
            </a:r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的数学推导和实现。</a:t>
            </a:r>
            <a:endParaRPr lang="en-US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我们向后退一步，再来研究一下 </a:t>
            </a:r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的数学原理，分析它如何解决“不唯一性”的问题。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1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来看一下这两个等式。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他们都是把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函数表示成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两个等式都是对的。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第一个等式是从“优势函数的定义”直接得到的。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第二个等式是我们前面证明出来的定理二。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第二个等式比第一个等式多出来一项：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rgbClr val="7030A0"/>
                    </a:solidFill>
                  </a:rPr>
                  <a:t>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关于动作小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我们证明过，圈出来的这一项恒等于零。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问题来了。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既然圈出来这一项恒等于零，那我干嘛要保留这一项呢？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直接用上面的等式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 就行了，干嘛要用更麻烦的等式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 呢？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2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原因是等式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 有个缺点。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我无法通过学习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来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唯一确定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6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举个例子。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我让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增加 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减少 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7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既等于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16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也等于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也就是说，如果想把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分解成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16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，那么得到的结果不唯一。</a:t>
                </a:r>
                <a:endParaRPr lang="en-US" altLang="zh-CN" sz="160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3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这种不唯一性有什么危害呢？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刚才我用神经网络近似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的和</a:t>
                </a:r>
                <a:r>
                  <a:rPr lang="zh-CN" altLang="en-US" sz="1600" baseline="0" dirty="0" smtClean="0"/>
                  <a:t> 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 的近似。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在训练的过程中，如果神经网络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zh-CN" altLang="en-US" sz="1600" baseline="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zh-CN" altLang="en-US" sz="1600" baseline="0" dirty="0" smtClean="0"/>
                  <a:t> 分别上下波动，幅度相同</a:t>
                </a:r>
                <a:r>
                  <a:rPr lang="zh-CN" altLang="en-US" sz="1600" baseline="0" smtClean="0"/>
                  <a:t>，</a:t>
                </a:r>
                <a:r>
                  <a:rPr lang="zh-CN" altLang="en-US" sz="1600" baseline="0" smtClean="0"/>
                  <a:t>但是符号相反</a:t>
                </a:r>
                <a:r>
                  <a:rPr lang="zh-CN" altLang="en-US" sz="1600" baseline="0" dirty="0" smtClean="0"/>
                  <a:t>，那么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的输出毫无差别。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但是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两个神经网络上下波动，两个神经网络都不稳定，都训练不好。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我们刚分析了公式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baseline="0" dirty="0" smtClean="0"/>
                  <a:t> 的不唯一性。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可以用公式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 解决这个问题。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dirty="0" smtClean="0"/>
                  <a:t>加上最大化这一项会避免不唯一性问题。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dirty="0" smtClean="0"/>
                  <a:t>你把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加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减</a:t>
                </a:r>
                <a:r>
                  <a:rPr lang="en-US" altLang="zh-CN" sz="1600" dirty="0" smtClean="0"/>
                  <a:t>10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dirty="0" smtClean="0"/>
                  <a:t>然后用这个公式算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你会发现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会发生变化，会变大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10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你自己可以验证一下。</a:t>
                </a:r>
                <a:endParaRPr lang="en-US" altLang="zh-CN" sz="1600" baseline="0" dirty="0" smtClean="0"/>
              </a:p>
              <a:p>
                <a:r>
                  <a:rPr lang="en-US" altLang="zh-CN" sz="1600" dirty="0" smtClean="0"/>
                  <a:t>=======================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这就是要加最大化这一项的原因。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这一项对训练中保持神经网络的稳定很重要。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它可以避免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两个神经网络的输出随意上下波动。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 smtClean="0"/>
                  <a:t>按照数学公式推导出的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=========</a:t>
                </a:r>
              </a:p>
              <a:p>
                <a:r>
                  <a:rPr lang="zh-CN" altLang="en-US" sz="1600" baseline="0" dirty="0" smtClean="0"/>
                  <a:t>有这一项：对优势函数求最大化。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==============================</a:t>
                </a:r>
              </a:p>
              <a:p>
                <a:r>
                  <a:rPr lang="zh-CN" altLang="en-US" sz="1600" baseline="0" dirty="0" smtClean="0"/>
                  <a:t>实际中，把最大化 </a:t>
                </a:r>
                <a:r>
                  <a:rPr lang="en-US" altLang="zh-CN" sz="1600" baseline="0" dirty="0" smtClean="0"/>
                  <a:t>max</a:t>
                </a:r>
                <a:r>
                  <a:rPr lang="zh-CN" altLang="en-US" sz="1600" baseline="0" dirty="0" smtClean="0"/>
                  <a:t> 换成均值 </a:t>
                </a:r>
                <a:r>
                  <a:rPr lang="en-US" altLang="zh-CN" sz="1600" baseline="0" dirty="0" smtClean="0"/>
                  <a:t>mean</a:t>
                </a:r>
                <a:r>
                  <a:rPr lang="zh-CN" altLang="en-US" sz="1600" baseline="0" dirty="0" smtClean="0"/>
                  <a:t> 效果更好，更稳定。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这种替换没有任何理论依据，就是实验效果好。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简单、粗暴、有效。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can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such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neural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input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current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en-US" altLang="zh-CN" sz="1600" i="1" dirty="0" smtClean="0">
                    <a:latin typeface="Courier New" charset="0"/>
                    <a:ea typeface="Courier New" charset="0"/>
                    <a:cs typeface="Courier New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input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image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is</a:t>
                </a:r>
                <a:r>
                  <a:rPr lang="zh-CN" altLang="en-US" sz="1600" i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dirty="0" smtClean="0">
                    <a:latin typeface="+mn-lt"/>
                    <a:ea typeface="Courier New" charset="0"/>
                    <a:cs typeface="Courier New" charset="0"/>
                  </a:rPr>
                  <a:t>processed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by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convolutional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extract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from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input.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Then,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one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multiple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dense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layers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map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feature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to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output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vector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contains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scores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all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In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example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of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Super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Mario,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there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are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3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possible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actions: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left,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right,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and</a:t>
                </a:r>
                <a:r>
                  <a:rPr lang="zh-CN" altLang="en-US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1600" i="0" baseline="0" dirty="0" smtClean="0">
                    <a:latin typeface="+mn-lt"/>
                    <a:ea typeface="Courier New" charset="0"/>
                    <a:cs typeface="Courier New" charset="0"/>
                  </a:rPr>
                  <a:t>up.</a:t>
                </a:r>
                <a:endParaRPr lang="en-US" sz="1600" i="0" dirty="0">
                  <a:latin typeface="+mn-lt"/>
                  <a:ea typeface="Courier New" charset="0"/>
                  <a:cs typeface="Courier New" charset="0"/>
                </a:endParaRP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是这样一个神经网络。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对于不同的问题，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的结构会不一样。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我这里举个栗子。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如果是玩超级玛丽，可以把屏幕上的画面作为输入，用一个卷积层把图片变成特征向量，最后用几个全连接层把特征映射到一个输出的向量。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这个输出的向量就是对动作的打分；向量每一个元素对应一个动作。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在超级玛丽的例子里，有左、右、上三个动作，所以输出向量是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维的。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第一个元素是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对“向左”这个动作的打分；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第二个元素是对“向右”动作的打分；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第三个元素是对“向上”动作的打分。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4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总结一下这节课的内容。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我们学习了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这种神经网络结构。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把它记做大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，跟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的符号相同。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都是对最优动作价值函数的近似。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它可以写成大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加大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，再减去大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的均值。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baseline="0" dirty="0" smtClean="0"/>
                  <a:t>大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是对最优状态价值的近似。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baseline="0" dirty="0" smtClean="0"/>
                  <a:t>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是对优势函数的近似。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Action-value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dirty="0" smtClean="0"/>
                  <a:t> 翻译成“动作价值函数”，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它是回报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的条件期望。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这个期望把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时刻以后的状态和动作都消掉了。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只依赖于当前时刻的状态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和 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还依赖于策略函数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；用不同的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，得到的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就会不一样。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（讲慢一点）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动作价值函数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的条件期望。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这个期望把</a:t>
                </a:r>
                <a:r>
                  <a:rPr lang="en-US" altLang="zh-CN" dirty="0" smtClean="0"/>
                  <a:t>t+1</a:t>
                </a:r>
                <a:r>
                  <a:rPr lang="zh-CN" altLang="en-US" dirty="0" smtClean="0"/>
                  <a:t>时刻以后的  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 和  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都消掉了。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只依赖于当前时刻的状态</a:t>
                </a:r>
                <a:r>
                  <a:rPr lang="en-US" altLang="zh-CN" dirty="0" err="1" smtClean="0"/>
                  <a:t>s_t</a:t>
                </a:r>
                <a:r>
                  <a:rPr lang="zh-CN" altLang="en-US" dirty="0" smtClean="0"/>
                  <a:t> 和 动作</a:t>
                </a:r>
                <a:r>
                  <a:rPr lang="en-US" altLang="zh-CN" dirty="0" err="1" smtClean="0"/>
                  <a:t>a_t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还依赖于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；用不同的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函数，得到的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就会不一样。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可以评价在状态</a:t>
                </a:r>
                <a:r>
                  <a:rPr lang="en-US" altLang="zh-CN" dirty="0" err="1" smtClean="0"/>
                  <a:t>s_t</a:t>
                </a:r>
                <a:r>
                  <a:rPr lang="zh-CN" altLang="en-US" dirty="0" smtClean="0"/>
                  <a:t>的情况下做出动作</a:t>
                </a:r>
                <a:r>
                  <a:rPr lang="en-US" altLang="zh-CN" dirty="0" err="1" smtClean="0"/>
                  <a:t>a_t</a:t>
                </a:r>
                <a:r>
                  <a:rPr lang="zh-CN" altLang="en-US" dirty="0" smtClean="0"/>
                  <a:t>的好坏程度。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都是对最优动作价值的近似。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所以它们的作用完全一样，以相同的方式控制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运动。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baseline="0" dirty="0" smtClean="0"/>
                  <a:t>训练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跟训练 </a:t>
                </a:r>
                <a:r>
                  <a:rPr lang="en-US" altLang="zh-CN" sz="1600" baseline="0" dirty="0" smtClean="0"/>
                  <a:t>DQN</a:t>
                </a:r>
                <a:r>
                  <a:rPr lang="zh-CN" altLang="en-US" sz="1600" baseline="0" dirty="0" smtClean="0"/>
                  <a:t> 也完全一样，都是用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</a:t>
                </a:r>
              </a:p>
              <a:p>
                <a:r>
                  <a:rPr lang="zh-CN" altLang="en-US" sz="1600" baseline="0" dirty="0" smtClean="0"/>
                  <a:t>注意一下，我们把 </a:t>
                </a:r>
                <a:r>
                  <a:rPr lang="en-US" altLang="zh-CN" sz="1600" baseline="0" dirty="0" smtClean="0"/>
                  <a:t>dueling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</a:t>
                </a:r>
                <a:r>
                  <a:rPr lang="zh-CN" altLang="en-US" sz="1600" baseline="0" dirty="0" smtClean="0"/>
                  <a:t> 当成一个整体，直接训练大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zh-CN" altLang="en-US" sz="1600" baseline="0" dirty="0" smtClean="0"/>
                  <a:t>，而不是单独训练大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 和大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7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Dueling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 内容已经讲完了，感谢大家观看。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课件和相关信息 在视频下面的信息区。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state-value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翻译成“状态价值函数”，记做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baseline="0" dirty="0" smtClean="0"/>
                  <a:t>它</a:t>
                </a:r>
                <a:r>
                  <a:rPr lang="zh-CN" altLang="en-US" sz="1600" dirty="0" smtClean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的期望，把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中的动作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给消掉。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baseline="0" dirty="0" smtClean="0"/>
                  <a:t> 被</a:t>
                </a:r>
                <a:r>
                  <a:rPr lang="zh-CN" altLang="en-US" sz="1600" dirty="0" smtClean="0"/>
                  <a:t>消掉了，这样一来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只跟策略函数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和 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有关。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下一个概念，</a:t>
                </a: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状态价值函数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是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的期望，把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中的动作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给积分掉，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被当成随机变量，概率密度函数是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</a:t>
                </a:r>
              </a:p>
              <a:p>
                <a:r>
                  <a:rPr lang="zh-CN" altLang="en-US" dirty="0" smtClean="0"/>
                  <a:t>把动作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给消掉了，这样一来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只跟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和当前状态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有关了。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， 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可以评价当前状态的好坏；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越大说明当前的胜算越大。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给定状态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的好坏。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函数很好，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就会比较大，说明胜算大。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反之，如果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不好，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就比较小，说明胜算小。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Q.</a:t>
                </a:r>
              </a:p>
              <a:p>
                <a:r>
                  <a:rPr lang="en-US" altLang="zh-CN" baseline="0" dirty="0" smtClean="0"/>
                  <a:t>It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integrate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out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randomness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a_t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------</a:t>
                </a:r>
              </a:p>
              <a:p>
                <a:r>
                  <a:rPr lang="en-US" altLang="zh-CN" baseline="0" dirty="0" smtClean="0"/>
                  <a:t>Action-value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evaluates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how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good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a_t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state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s_t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State-value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evaluates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how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good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current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situation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s_t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disregarding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接下来是</a:t>
                </a:r>
                <a:r>
                  <a:rPr lang="en-US" altLang="zh-CN" sz="1600" dirty="0" smtClean="0"/>
                  <a:t>Optimal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en-US" sz="1600" dirty="0" smtClean="0"/>
                  <a:t>ction-value function</a:t>
                </a:r>
                <a:r>
                  <a:rPr lang="zh-CN" altLang="en-US" sz="1600" dirty="0" smtClean="0"/>
                  <a:t>，“最优动作价值函数”，记做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刚才定义的函数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依赖于策略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求最大值，消除掉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="0" dirty="0" smtClean="0"/>
                  <a:t> 只依赖于 </a:t>
                </a:r>
                <a:r>
                  <a:rPr lang="en-US" altLang="zh-CN" sz="1600" b="0" dirty="0" smtClean="0"/>
                  <a:t>s</a:t>
                </a:r>
                <a:r>
                  <a:rPr lang="zh-CN" altLang="en-US" sz="1600" b="0" dirty="0" smtClean="0"/>
                  <a:t> 和 </a:t>
                </a:r>
                <a:r>
                  <a:rPr lang="en-US" altLang="zh-CN" sz="1600" b="0" dirty="0" smtClean="0"/>
                  <a:t>a</a:t>
                </a:r>
                <a:r>
                  <a:rPr lang="zh-CN" altLang="en-US" sz="1600" b="0" dirty="0" smtClean="0"/>
                  <a:t>，不依赖于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="0" dirty="0" smtClean="0"/>
                  <a:t>。</a:t>
                </a:r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  <a:p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Optimal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state</a:t>
                </a:r>
                <a:r>
                  <a:rPr lang="en-US" sz="1600" dirty="0" smtClean="0"/>
                  <a:t>-value function</a:t>
                </a:r>
                <a:r>
                  <a:rPr lang="zh-CN" altLang="en-US" sz="1600" dirty="0" smtClean="0"/>
                  <a:t>，“最优状态价值函数”，记做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同样的道理，对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求最大值，消除掉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，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="0" dirty="0" smtClean="0"/>
                  <a:t> 只依赖于 </a:t>
                </a:r>
                <a:r>
                  <a:rPr lang="en-US" altLang="zh-CN" sz="1600" b="0" dirty="0" smtClean="0"/>
                  <a:t>s</a:t>
                </a:r>
                <a:r>
                  <a:rPr lang="zh-CN" altLang="en-US" sz="1600" b="0" dirty="0" smtClean="0"/>
                  <a:t>，不依赖于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="0" dirty="0" smtClean="0"/>
                  <a:t>。</a:t>
                </a:r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="0" dirty="0" smtClean="0"/>
                  <a:t> 可以评价状态 </a:t>
                </a:r>
                <a:r>
                  <a:rPr lang="en-US" altLang="zh-CN" sz="1600" b="0" dirty="0" smtClean="0"/>
                  <a:t>s</a:t>
                </a:r>
                <a:r>
                  <a:rPr lang="zh-CN" altLang="en-US" sz="1600" b="0" dirty="0" smtClean="0"/>
                  <a:t> 的好坏程度，是快赢了，还是快输了。</a:t>
                </a:r>
                <a:endParaRPr lang="en-US" altLang="zh-CN" sz="1600" b="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Advantage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dirty="0" smtClean="0"/>
                  <a:t> 翻译成“优势函数”。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它是这节课的重点。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最优状态价值函数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评价状态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的好坏。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可以评价：在状态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的情况下做动作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的好坏。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作为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优势函数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的意思是动作小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相对于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 的优势。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动作小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越好，它的优势就越大。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为了推导出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，我们要分析“优势函数”的一个理论性质。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这需要用到一个定理：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最优状态价值函数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等于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“最优动作价值函数”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关于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r>
                  <a:rPr lang="zh-CN" altLang="en-US" sz="1600" dirty="0" smtClean="0"/>
                  <a:t>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我直接把这个定理拿来用，不在这里证明这个定理了。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charset="0"/>
                  </a:rPr>
                  <a:t>（讲慢一点）</a:t>
                </a:r>
                <a:endParaRPr lang="en-US" altLang="zh-CN" i="0" dirty="0" smtClean="0">
                  <a:latin typeface="Cambria Math" charset="0"/>
                </a:endParaRPr>
              </a:p>
              <a:p>
                <a:r>
                  <a:rPr lang="zh-CN" altLang="en-US" i="0" dirty="0" smtClean="0">
                    <a:latin typeface="Cambria Math" charset="0"/>
                  </a:rPr>
                  <a:t>如果</a:t>
                </a:r>
                <a:r>
                  <a:rPr lang="en-US" altLang="zh-CN" i="0" dirty="0" smtClean="0">
                    <a:latin typeface="Cambria Math" charset="0"/>
                  </a:rPr>
                  <a:t>a</a:t>
                </a:r>
                <a:r>
                  <a:rPr lang="zh-CN" altLang="en-US" i="0" dirty="0" smtClean="0">
                    <a:latin typeface="Cambria Math" charset="0"/>
                  </a:rPr>
                  <a:t>是离散变量，比如向左、向右、向上这样的动作，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期望可以这样展开。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然后对于所有动作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与 概率密度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的內积 做连加。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就被消掉了。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假如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是连续变量，比如从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之间所有的实数，这样的话就要用积分代替连加，把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消掉。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0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0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8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2.png"/><Relationship Id="rId5" Type="http://schemas.openxmlformats.org/officeDocument/2006/relationships/image" Target="../media/image170.png"/><Relationship Id="rId6" Type="http://schemas.openxmlformats.org/officeDocument/2006/relationships/image" Target="../media/image200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2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Dueling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Network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898829" y="2028385"/>
                <a:ext cx="10277109" cy="30359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advantage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9" y="2028385"/>
                <a:ext cx="10277109" cy="3035986"/>
              </a:xfrm>
              <a:prstGeom prst="rect">
                <a:avLst/>
              </a:prstGeom>
              <a:blipFill rotWithShape="0">
                <a:blip r:embed="rId3"/>
                <a:stretch>
                  <a:fillRect l="-1068" t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1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l="-1186"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62553" y="2492548"/>
            <a:ext cx="4303983" cy="770916"/>
            <a:chOff x="3862553" y="2492548"/>
            <a:chExt cx="4303983" cy="770916"/>
          </a:xfrm>
        </p:grpSpPr>
        <p:sp>
          <p:nvSpPr>
            <p:cNvPr id="3" name="TextBox 2"/>
            <p:cNvSpPr txBox="1"/>
            <p:nvPr/>
          </p:nvSpPr>
          <p:spPr>
            <a:xfrm>
              <a:off x="3862553" y="2492549"/>
              <a:ext cx="1277007" cy="770915"/>
            </a:xfrm>
            <a:prstGeom prst="rect">
              <a:avLst/>
            </a:prstGeom>
            <a:noFill/>
            <a:ln w="57150">
              <a:solidFill>
                <a:srgbClr val="0B24FB"/>
              </a:solidFill>
            </a:ln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3887" y="2492548"/>
              <a:ext cx="2692649" cy="770915"/>
            </a:xfrm>
            <a:prstGeom prst="rect">
              <a:avLst/>
            </a:prstGeom>
            <a:noFill/>
            <a:ln w="57150">
              <a:solidFill>
                <a:srgbClr val="0B24FB"/>
              </a:solidFill>
            </a:ln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862553" y="3263463"/>
            <a:ext cx="430398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898829" y="2028385"/>
                <a:ext cx="10277109" cy="30359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advantage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altLang="zh-CN" b="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0" dirty="0" smtClean="0"/>
                  <a:t>It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follows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that</a:t>
                </a:r>
                <a:r>
                  <a:rPr lang="zh-CN" altLang="en-US" b="0" dirty="0" smtClean="0"/>
                  <a:t> </a:t>
                </a:r>
                <a:endParaRPr lang="en-US" altLang="zh-CN" b="0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9" y="2028385"/>
                <a:ext cx="10277109" cy="3035986"/>
              </a:xfrm>
              <a:prstGeom prst="rect">
                <a:avLst/>
              </a:prstGeom>
              <a:blipFill rotWithShape="0">
                <a:blip r:embed="rId3"/>
                <a:stretch>
                  <a:fillRect l="-1068" t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1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l="-1186"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489654" y="3616082"/>
            <a:ext cx="3518215" cy="975351"/>
          </a:xfrm>
          <a:custGeom>
            <a:avLst/>
            <a:gdLst>
              <a:gd name="connsiteX0" fmla="*/ 749781 w 3518215"/>
              <a:gd name="connsiteY0" fmla="*/ 955916 h 975351"/>
              <a:gd name="connsiteX1" fmla="*/ 2632370 w 3518215"/>
              <a:gd name="connsiteY1" fmla="*/ 955916 h 975351"/>
              <a:gd name="connsiteX2" fmla="*/ 3385405 w 3518215"/>
              <a:gd name="connsiteY2" fmla="*/ 722834 h 975351"/>
              <a:gd name="connsiteX3" fmla="*/ 3492981 w 3518215"/>
              <a:gd name="connsiteY3" fmla="*/ 310457 h 975351"/>
              <a:gd name="connsiteX4" fmla="*/ 3098534 w 3518215"/>
              <a:gd name="connsiteY4" fmla="*/ 59446 h 975351"/>
              <a:gd name="connsiteX5" fmla="*/ 1789687 w 3518215"/>
              <a:gd name="connsiteY5" fmla="*/ 5657 h 975351"/>
              <a:gd name="connsiteX6" fmla="*/ 803570 w 3518215"/>
              <a:gd name="connsiteY6" fmla="*/ 5657 h 975351"/>
              <a:gd name="connsiteX7" fmla="*/ 247758 w 3518215"/>
              <a:gd name="connsiteY7" fmla="*/ 41516 h 975351"/>
              <a:gd name="connsiteX8" fmla="*/ 14675 w 3518215"/>
              <a:gd name="connsiteY8" fmla="*/ 400104 h 975351"/>
              <a:gd name="connsiteX9" fmla="*/ 50534 w 3518215"/>
              <a:gd name="connsiteY9" fmla="*/ 794552 h 975351"/>
              <a:gd name="connsiteX10" fmla="*/ 265687 w 3518215"/>
              <a:gd name="connsiteY10" fmla="*/ 902128 h 975351"/>
              <a:gd name="connsiteX11" fmla="*/ 749781 w 3518215"/>
              <a:gd name="connsiteY11" fmla="*/ 955916 h 97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8215" h="975351">
                <a:moveTo>
                  <a:pt x="749781" y="955916"/>
                </a:moveTo>
                <a:cubicBezTo>
                  <a:pt x="1144228" y="964881"/>
                  <a:pt x="2193099" y="994763"/>
                  <a:pt x="2632370" y="955916"/>
                </a:cubicBezTo>
                <a:cubicBezTo>
                  <a:pt x="3071641" y="917069"/>
                  <a:pt x="3241970" y="830410"/>
                  <a:pt x="3385405" y="722834"/>
                </a:cubicBezTo>
                <a:cubicBezTo>
                  <a:pt x="3528840" y="615258"/>
                  <a:pt x="3540793" y="421022"/>
                  <a:pt x="3492981" y="310457"/>
                </a:cubicBezTo>
                <a:cubicBezTo>
                  <a:pt x="3445169" y="199892"/>
                  <a:pt x="3382416" y="110246"/>
                  <a:pt x="3098534" y="59446"/>
                </a:cubicBezTo>
                <a:cubicBezTo>
                  <a:pt x="2814652" y="8646"/>
                  <a:pt x="2172181" y="14622"/>
                  <a:pt x="1789687" y="5657"/>
                </a:cubicBezTo>
                <a:cubicBezTo>
                  <a:pt x="1407193" y="-3308"/>
                  <a:pt x="1060558" y="-319"/>
                  <a:pt x="803570" y="5657"/>
                </a:cubicBezTo>
                <a:cubicBezTo>
                  <a:pt x="546582" y="11633"/>
                  <a:pt x="379240" y="-24225"/>
                  <a:pt x="247758" y="41516"/>
                </a:cubicBezTo>
                <a:cubicBezTo>
                  <a:pt x="116276" y="107257"/>
                  <a:pt x="47546" y="274598"/>
                  <a:pt x="14675" y="400104"/>
                </a:cubicBezTo>
                <a:cubicBezTo>
                  <a:pt x="-18196" y="525610"/>
                  <a:pt x="8699" y="710881"/>
                  <a:pt x="50534" y="794552"/>
                </a:cubicBezTo>
                <a:cubicBezTo>
                  <a:pt x="92369" y="878223"/>
                  <a:pt x="143169" y="878222"/>
                  <a:pt x="265687" y="902128"/>
                </a:cubicBezTo>
                <a:cubicBezTo>
                  <a:pt x="388205" y="926034"/>
                  <a:pt x="355334" y="946951"/>
                  <a:pt x="749781" y="95591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02929" y="4479596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929" y="4479596"/>
                <a:ext cx="92544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153103" y="4591433"/>
            <a:ext cx="198645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898829" y="2028384"/>
                <a:ext cx="10277109" cy="3888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Recall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advantage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altLang="zh-CN" b="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0" dirty="0" smtClean="0"/>
                  <a:t>It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follows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that</a:t>
                </a:r>
                <a:r>
                  <a:rPr lang="zh-CN" altLang="en-US" b="0" dirty="0" smtClean="0"/>
                  <a:t> </a:t>
                </a:r>
                <a:endParaRPr lang="en-US" altLang="zh-CN" b="0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0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9" y="2028384"/>
                <a:ext cx="10277109" cy="3888321"/>
              </a:xfrm>
              <a:prstGeom prst="rect">
                <a:avLst/>
              </a:prstGeom>
              <a:blipFill rotWithShape="0">
                <a:blip r:embed="rId3"/>
                <a:stretch>
                  <a:fillRect l="-1068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1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l="-1186"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153103" y="4528369"/>
            <a:ext cx="198645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33847" y="4433773"/>
            <a:ext cx="54128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Theorem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2</a:t>
                </a:r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: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.</a:t>
                </a:r>
                <a:endParaRPr lang="en-US" sz="28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blipFill rotWithShape="0">
                <a:blip r:embed="rId3"/>
                <a:stretch>
                  <a:fillRect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1600"/>
                  </a:spcBef>
                </a:pPr>
                <a:r>
                  <a:rPr lang="en-US" altLang="zh-CN" sz="2800" dirty="0"/>
                  <a:t>Definition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of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advantage:</a:t>
                </a:r>
                <a:r>
                  <a:rPr lang="zh-CN" altLang="en-US" sz="28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907737" y="2777631"/>
            <a:ext cx="376518" cy="8247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754413" y="2299913"/>
            <a:ext cx="138736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7600" y="2299913"/>
            <a:ext cx="25908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2701" y="4728279"/>
            <a:ext cx="138736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44357" y="4728279"/>
            <a:ext cx="261182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7442" y="4079373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Theorem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2</a:t>
                </a:r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: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.</a:t>
                </a:r>
                <a:endParaRPr lang="en-US" sz="2800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2" y="4079373"/>
                <a:ext cx="10277109" cy="656013"/>
              </a:xfrm>
              <a:prstGeom prst="rect">
                <a:avLst/>
              </a:prstGeom>
              <a:blipFill rotWithShape="0">
                <a:blip r:embed="rId3"/>
                <a:stretch>
                  <a:fillRect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Theorem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2</a:t>
                </a:r>
                <a:r>
                  <a:rPr 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:</a:t>
                </a:r>
                <a:r>
                  <a:rPr lang="zh-CN" altLang="en-US" sz="2800" b="1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1600"/>
                  </a:spcBef>
                </a:pPr>
                <a:r>
                  <a:rPr lang="en-US" altLang="zh-CN" sz="2800" dirty="0"/>
                  <a:t>Definition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of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advantage:</a:t>
                </a:r>
                <a:r>
                  <a:rPr lang="zh-CN" altLang="en-US" sz="28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5907737" y="2777631"/>
            <a:ext cx="376518" cy="8247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4494" y="1588953"/>
            <a:ext cx="10687991" cy="21142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242857" y="3901583"/>
            <a:ext cx="2205287" cy="1067441"/>
          </a:xfrm>
          <a:custGeom>
            <a:avLst/>
            <a:gdLst>
              <a:gd name="connsiteX0" fmla="*/ 423925 w 3081634"/>
              <a:gd name="connsiteY0" fmla="*/ 1000889 h 1067441"/>
              <a:gd name="connsiteX1" fmla="*/ 1278365 w 3081634"/>
              <a:gd name="connsiteY1" fmla="*/ 1060850 h 1067441"/>
              <a:gd name="connsiteX2" fmla="*/ 1833001 w 3081634"/>
              <a:gd name="connsiteY2" fmla="*/ 1060850 h 1067441"/>
              <a:gd name="connsiteX3" fmla="*/ 2597499 w 3081634"/>
              <a:gd name="connsiteY3" fmla="*/ 1015880 h 1067441"/>
              <a:gd name="connsiteX4" fmla="*/ 3002234 w 3081634"/>
              <a:gd name="connsiteY4" fmla="*/ 806017 h 1067441"/>
              <a:gd name="connsiteX5" fmla="*/ 3062194 w 3081634"/>
              <a:gd name="connsiteY5" fmla="*/ 386293 h 1067441"/>
              <a:gd name="connsiteX6" fmla="*/ 2762391 w 3081634"/>
              <a:gd name="connsiteY6" fmla="*/ 146450 h 1067441"/>
              <a:gd name="connsiteX7" fmla="*/ 2177775 w 3081634"/>
              <a:gd name="connsiteY7" fmla="*/ 71499 h 1067441"/>
              <a:gd name="connsiteX8" fmla="*/ 1518207 w 3081634"/>
              <a:gd name="connsiteY8" fmla="*/ 11539 h 1067441"/>
              <a:gd name="connsiteX9" fmla="*/ 678758 w 3081634"/>
              <a:gd name="connsiteY9" fmla="*/ 11539 h 1067441"/>
              <a:gd name="connsiteX10" fmla="*/ 184083 w 3081634"/>
              <a:gd name="connsiteY10" fmla="*/ 131460 h 1067441"/>
              <a:gd name="connsiteX11" fmla="*/ 34181 w 3081634"/>
              <a:gd name="connsiteY11" fmla="*/ 566175 h 1067441"/>
              <a:gd name="connsiteX12" fmla="*/ 34181 w 3081634"/>
              <a:gd name="connsiteY12" fmla="*/ 821007 h 1067441"/>
              <a:gd name="connsiteX13" fmla="*/ 423925 w 3081634"/>
              <a:gd name="connsiteY13" fmla="*/ 1000889 h 106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1634" h="1067441">
                <a:moveTo>
                  <a:pt x="423925" y="1000889"/>
                </a:moveTo>
                <a:cubicBezTo>
                  <a:pt x="631289" y="1040863"/>
                  <a:pt x="1043519" y="1050857"/>
                  <a:pt x="1278365" y="1060850"/>
                </a:cubicBezTo>
                <a:cubicBezTo>
                  <a:pt x="1513211" y="1070843"/>
                  <a:pt x="1613145" y="1068345"/>
                  <a:pt x="1833001" y="1060850"/>
                </a:cubicBezTo>
                <a:cubicBezTo>
                  <a:pt x="2052857" y="1053355"/>
                  <a:pt x="2402627" y="1058352"/>
                  <a:pt x="2597499" y="1015880"/>
                </a:cubicBezTo>
                <a:cubicBezTo>
                  <a:pt x="2792371" y="973408"/>
                  <a:pt x="2924785" y="910948"/>
                  <a:pt x="3002234" y="806017"/>
                </a:cubicBezTo>
                <a:cubicBezTo>
                  <a:pt x="3079683" y="701086"/>
                  <a:pt x="3102168" y="496221"/>
                  <a:pt x="3062194" y="386293"/>
                </a:cubicBezTo>
                <a:cubicBezTo>
                  <a:pt x="3022220" y="276365"/>
                  <a:pt x="2909794" y="198916"/>
                  <a:pt x="2762391" y="146450"/>
                </a:cubicBezTo>
                <a:cubicBezTo>
                  <a:pt x="2614988" y="93984"/>
                  <a:pt x="2385139" y="93984"/>
                  <a:pt x="2177775" y="71499"/>
                </a:cubicBezTo>
                <a:cubicBezTo>
                  <a:pt x="1970411" y="49014"/>
                  <a:pt x="1768043" y="21532"/>
                  <a:pt x="1518207" y="11539"/>
                </a:cubicBezTo>
                <a:cubicBezTo>
                  <a:pt x="1268371" y="1546"/>
                  <a:pt x="901112" y="-8448"/>
                  <a:pt x="678758" y="11539"/>
                </a:cubicBezTo>
                <a:cubicBezTo>
                  <a:pt x="456404" y="31526"/>
                  <a:pt x="291513" y="39021"/>
                  <a:pt x="184083" y="131460"/>
                </a:cubicBezTo>
                <a:cubicBezTo>
                  <a:pt x="76653" y="223899"/>
                  <a:pt x="59165" y="451251"/>
                  <a:pt x="34181" y="566175"/>
                </a:cubicBezTo>
                <a:cubicBezTo>
                  <a:pt x="9197" y="681099"/>
                  <a:pt x="-28278" y="746056"/>
                  <a:pt x="34181" y="821007"/>
                </a:cubicBezTo>
                <a:cubicBezTo>
                  <a:pt x="96640" y="895958"/>
                  <a:pt x="216561" y="960915"/>
                  <a:pt x="423925" y="100088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26322" y="4601685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22" y="4601685"/>
                <a:ext cx="925446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3" grpId="2" animBg="1"/>
      <p:bldP spid="3" grpId="3" animBg="1"/>
      <p:bldP spid="3" grpId="4" animBg="1"/>
      <p:bldP spid="4" grpId="0"/>
      <p:bldP spid="4" grpId="1"/>
      <p:bldP spid="4" grpId="2"/>
      <p:bldP spid="4" grpId="3"/>
      <p:bldP spid="4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7442" y="4079373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Theorem</a:t>
                </a:r>
                <a:r>
                  <a:rPr lang="zh-CN" altLang="en-US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2</a:t>
                </a:r>
                <a:r>
                  <a:rPr lang="en-US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:</a:t>
                </a:r>
                <a:r>
                  <a:rPr lang="zh-CN" altLang="en-US" sz="28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2" y="4079373"/>
                <a:ext cx="10277109" cy="656013"/>
              </a:xfrm>
              <a:prstGeom prst="rect">
                <a:avLst/>
              </a:prstGeom>
              <a:blipFill rotWithShape="0">
                <a:blip r:embed="rId3"/>
                <a:stretch>
                  <a:fillRect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4079374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1600"/>
                  </a:spcBef>
                </a:pPr>
                <a:r>
                  <a:rPr lang="en-US" altLang="zh-CN" sz="2800" dirty="0"/>
                  <a:t>Definition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of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advantage:</a:t>
                </a:r>
                <a:r>
                  <a:rPr lang="zh-CN" altLang="en-US" sz="28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4" y="1776693"/>
                <a:ext cx="1027710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5907737" y="2777631"/>
            <a:ext cx="376518" cy="8247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4494" y="1588953"/>
            <a:ext cx="10687991" cy="21142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26322" y="4601685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22" y="4601685"/>
                <a:ext cx="925446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3762701" y="4728279"/>
            <a:ext cx="138736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0873" y="4735386"/>
            <a:ext cx="107298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94937" y="4735386"/>
            <a:ext cx="107298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13530" y="4728279"/>
            <a:ext cx="181279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5227" y="4735386"/>
            <a:ext cx="181279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4" grpId="1"/>
      <p:bldP spid="4" grpId="2"/>
      <p:bldP spid="4" grpId="3"/>
      <p:bldP spid="4" grpId="4"/>
      <p:bldP spid="4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87096" y="4901778"/>
            <a:ext cx="9055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al.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Dueling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network architectures for deep reinforcement learning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ICML</a:t>
            </a:r>
            <a:r>
              <a:rPr lang="en-US" altLang="zh-CN" dirty="0" smtClean="0"/>
              <a:t>,</a:t>
            </a:r>
            <a:r>
              <a:rPr lang="en-US" dirty="0" smtClean="0"/>
              <a:t> 2016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9" y="3215800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6940" y="4756815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0" y="4756815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288462" y="3321637"/>
            <a:ext cx="2039683" cy="678018"/>
            <a:chOff x="3288462" y="3321637"/>
            <a:chExt cx="2039683" cy="678018"/>
          </a:xfrm>
        </p:grpSpPr>
        <p:sp>
          <p:nvSpPr>
            <p:cNvPr id="5" name="Rounded Rectangle 4"/>
            <p:cNvSpPr/>
            <p:nvPr/>
          </p:nvSpPr>
          <p:spPr>
            <a:xfrm>
              <a:off x="3662360" y="3321637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3288462" y="3999655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356299" y="3093036"/>
            <a:ext cx="2311522" cy="2355156"/>
            <a:chOff x="4356299" y="3093036"/>
            <a:chExt cx="2311522" cy="2355156"/>
          </a:xfrm>
        </p:grpSpPr>
        <p:sp>
          <p:nvSpPr>
            <p:cNvPr id="11" name="Rectangle 10"/>
            <p:cNvSpPr/>
            <p:nvPr/>
          </p:nvSpPr>
          <p:spPr>
            <a:xfrm>
              <a:off x="5406591" y="3093036"/>
              <a:ext cx="193394" cy="1817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6299" y="4924972"/>
              <a:ext cx="23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28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53849" y="3321637"/>
            <a:ext cx="2039683" cy="678018"/>
            <a:chOff x="5653849" y="3321637"/>
            <a:chExt cx="2039683" cy="678018"/>
          </a:xfrm>
        </p:grpSpPr>
        <p:sp>
          <p:nvSpPr>
            <p:cNvPr id="18" name="Rounded Rectangle 17"/>
            <p:cNvSpPr/>
            <p:nvPr/>
          </p:nvSpPr>
          <p:spPr>
            <a:xfrm>
              <a:off x="5968413" y="3321637"/>
              <a:ext cx="1410553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5653849" y="3999655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/>
          <p:cNvCxnSpPr/>
          <p:nvPr/>
        </p:nvCxnSpPr>
        <p:spPr>
          <a:xfrm flipV="1">
            <a:off x="7888465" y="3215800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7883166" y="3997811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7893090" y="4310094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Revisiting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DQN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  <a:blipFill rotWithShape="0">
                <a:blip r:embed="rId5"/>
                <a:stretch>
                  <a:fillRect l="-1043" t="-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899280" y="3014717"/>
                <a:ext cx="2032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left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80" y="3014717"/>
                <a:ext cx="20328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893940" y="3707691"/>
                <a:ext cx="2239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right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940" y="3707691"/>
                <a:ext cx="223958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899280" y="4384748"/>
                <a:ext cx="1943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up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80" y="4384748"/>
                <a:ext cx="194303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725825" y="3641504"/>
            <a:ext cx="165800" cy="715614"/>
            <a:chOff x="7725825" y="3641504"/>
            <a:chExt cx="165800" cy="715614"/>
          </a:xfrm>
        </p:grpSpPr>
        <p:sp>
          <p:nvSpPr>
            <p:cNvPr id="20" name="Rectangle 19"/>
            <p:cNvSpPr/>
            <p:nvPr/>
          </p:nvSpPr>
          <p:spPr>
            <a:xfrm>
              <a:off x="7725825" y="3641504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825" y="3894110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25825" y="414671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7606355" y="1922017"/>
            <a:ext cx="1521879" cy="137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70989" y="1910363"/>
            <a:ext cx="1521879" cy="137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9" y="3215800"/>
            <a:ext cx="2311523" cy="1541015"/>
          </a:xfr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  <a:blipFill rotWithShape="0">
                <a:blip r:embed="rId5"/>
                <a:stretch>
                  <a:fillRect l="-1043" t="-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976940" y="3014717"/>
            <a:ext cx="10342921" cy="2433475"/>
            <a:chOff x="976940" y="3014717"/>
            <a:chExt cx="10342921" cy="2433475"/>
          </a:xfrm>
        </p:grpSpPr>
        <p:sp>
          <p:nvSpPr>
            <p:cNvPr id="5" name="Rounded Rectangle 4"/>
            <p:cNvSpPr/>
            <p:nvPr/>
          </p:nvSpPr>
          <p:spPr>
            <a:xfrm>
              <a:off x="3662360" y="3321637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76940" y="4756815"/>
                  <a:ext cx="231152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ourier New" charset="0"/>
                      <a:ea typeface="Courier New" charset="0"/>
                      <a:cs typeface="Courier New" charset="0"/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</m:oMath>
                  </a14:m>
                  <a:endParaRPr lang="en-US" sz="3200" i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0" y="4756815"/>
                  <a:ext cx="2311522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3288462" y="3999655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06591" y="3093036"/>
              <a:ext cx="193394" cy="1817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6299" y="4924972"/>
              <a:ext cx="23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28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968413" y="3321637"/>
              <a:ext cx="1410553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5653849" y="3999655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725825" y="3641504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5825" y="3894110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5825" y="4146716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urved Connector 26"/>
            <p:cNvCxnSpPr/>
            <p:nvPr/>
          </p:nvCxnSpPr>
          <p:spPr>
            <a:xfrm flipV="1">
              <a:off x="7888465" y="3215800"/>
              <a:ext cx="810968" cy="53090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7883166" y="3997811"/>
              <a:ext cx="816266" cy="308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7893090" y="4310094"/>
              <a:ext cx="806342" cy="3241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99280" y="3014717"/>
                  <a:ext cx="2219134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left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280" y="3014717"/>
                  <a:ext cx="2219134" cy="4626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893940" y="3707691"/>
                  <a:ext cx="2425921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right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940" y="3707691"/>
                  <a:ext cx="2425921" cy="46262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899280" y="4384748"/>
                  <a:ext cx="2129365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up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280" y="4384748"/>
                  <a:ext cx="2129365" cy="46262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eform 24"/>
          <p:cNvSpPr/>
          <p:nvPr/>
        </p:nvSpPr>
        <p:spPr>
          <a:xfrm>
            <a:off x="7455336" y="1185074"/>
            <a:ext cx="2153360" cy="733668"/>
          </a:xfrm>
          <a:custGeom>
            <a:avLst/>
            <a:gdLst>
              <a:gd name="connsiteX0" fmla="*/ 749781 w 3518215"/>
              <a:gd name="connsiteY0" fmla="*/ 955916 h 975351"/>
              <a:gd name="connsiteX1" fmla="*/ 2632370 w 3518215"/>
              <a:gd name="connsiteY1" fmla="*/ 955916 h 975351"/>
              <a:gd name="connsiteX2" fmla="*/ 3385405 w 3518215"/>
              <a:gd name="connsiteY2" fmla="*/ 722834 h 975351"/>
              <a:gd name="connsiteX3" fmla="*/ 3492981 w 3518215"/>
              <a:gd name="connsiteY3" fmla="*/ 310457 h 975351"/>
              <a:gd name="connsiteX4" fmla="*/ 3098534 w 3518215"/>
              <a:gd name="connsiteY4" fmla="*/ 59446 h 975351"/>
              <a:gd name="connsiteX5" fmla="*/ 1789687 w 3518215"/>
              <a:gd name="connsiteY5" fmla="*/ 5657 h 975351"/>
              <a:gd name="connsiteX6" fmla="*/ 803570 w 3518215"/>
              <a:gd name="connsiteY6" fmla="*/ 5657 h 975351"/>
              <a:gd name="connsiteX7" fmla="*/ 247758 w 3518215"/>
              <a:gd name="connsiteY7" fmla="*/ 41516 h 975351"/>
              <a:gd name="connsiteX8" fmla="*/ 14675 w 3518215"/>
              <a:gd name="connsiteY8" fmla="*/ 400104 h 975351"/>
              <a:gd name="connsiteX9" fmla="*/ 50534 w 3518215"/>
              <a:gd name="connsiteY9" fmla="*/ 794552 h 975351"/>
              <a:gd name="connsiteX10" fmla="*/ 265687 w 3518215"/>
              <a:gd name="connsiteY10" fmla="*/ 902128 h 975351"/>
              <a:gd name="connsiteX11" fmla="*/ 749781 w 3518215"/>
              <a:gd name="connsiteY11" fmla="*/ 955916 h 97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8215" h="975351">
                <a:moveTo>
                  <a:pt x="749781" y="955916"/>
                </a:moveTo>
                <a:cubicBezTo>
                  <a:pt x="1144228" y="964881"/>
                  <a:pt x="2193099" y="994763"/>
                  <a:pt x="2632370" y="955916"/>
                </a:cubicBezTo>
                <a:cubicBezTo>
                  <a:pt x="3071641" y="917069"/>
                  <a:pt x="3241970" y="830410"/>
                  <a:pt x="3385405" y="722834"/>
                </a:cubicBezTo>
                <a:cubicBezTo>
                  <a:pt x="3528840" y="615258"/>
                  <a:pt x="3540793" y="421022"/>
                  <a:pt x="3492981" y="310457"/>
                </a:cubicBezTo>
                <a:cubicBezTo>
                  <a:pt x="3445169" y="199892"/>
                  <a:pt x="3382416" y="110246"/>
                  <a:pt x="3098534" y="59446"/>
                </a:cubicBezTo>
                <a:cubicBezTo>
                  <a:pt x="2814652" y="8646"/>
                  <a:pt x="2172181" y="14622"/>
                  <a:pt x="1789687" y="5657"/>
                </a:cubicBezTo>
                <a:cubicBezTo>
                  <a:pt x="1407193" y="-3308"/>
                  <a:pt x="1060558" y="-319"/>
                  <a:pt x="803570" y="5657"/>
                </a:cubicBezTo>
                <a:cubicBezTo>
                  <a:pt x="546582" y="11633"/>
                  <a:pt x="379240" y="-24225"/>
                  <a:pt x="247758" y="41516"/>
                </a:cubicBezTo>
                <a:cubicBezTo>
                  <a:pt x="116276" y="107257"/>
                  <a:pt x="47546" y="274598"/>
                  <a:pt x="14675" y="400104"/>
                </a:cubicBezTo>
                <a:cubicBezTo>
                  <a:pt x="-18196" y="525610"/>
                  <a:pt x="8699" y="710881"/>
                  <a:pt x="50534" y="794552"/>
                </a:cubicBezTo>
                <a:cubicBezTo>
                  <a:pt x="92369" y="878223"/>
                  <a:pt x="143169" y="878222"/>
                  <a:pt x="265687" y="902128"/>
                </a:cubicBezTo>
                <a:cubicBezTo>
                  <a:pt x="388205" y="926034"/>
                  <a:pt x="355334" y="946951"/>
                  <a:pt x="749781" y="95591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223542" y="1842609"/>
            <a:ext cx="118005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9" y="3215800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6940" y="4756815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0" y="4756815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88462" y="3093036"/>
            <a:ext cx="3379359" cy="2355156"/>
            <a:chOff x="3288462" y="3093036"/>
            <a:chExt cx="3379359" cy="2355156"/>
          </a:xfrm>
        </p:grpSpPr>
        <p:sp>
          <p:nvSpPr>
            <p:cNvPr id="5" name="Rounded Rectangle 4"/>
            <p:cNvSpPr/>
            <p:nvPr/>
          </p:nvSpPr>
          <p:spPr>
            <a:xfrm>
              <a:off x="3662360" y="3321637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3288462" y="3999655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06591" y="3093036"/>
              <a:ext cx="193394" cy="1817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6299" y="4924972"/>
              <a:ext cx="23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28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968413" y="3321637"/>
            <a:ext cx="1410553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Dense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53849" y="3999655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25825" y="3894110"/>
            <a:ext cx="165800" cy="210402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State-Value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1332703"/>
                <a:ext cx="10515600" cy="1313166"/>
              </a:xfrm>
              <a:prstGeom prst="rect">
                <a:avLst/>
              </a:prstGeom>
              <a:blipFill rotWithShape="0">
                <a:blip r:embed="rId5"/>
                <a:stretch>
                  <a:fillRect l="-1043" t="-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49438" y="3767997"/>
                <a:ext cx="1443279" cy="462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38" y="3767997"/>
                <a:ext cx="1443279" cy="462627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125863" y="1223424"/>
            <a:ext cx="1597482" cy="727009"/>
          </a:xfrm>
          <a:custGeom>
            <a:avLst/>
            <a:gdLst>
              <a:gd name="connsiteX0" fmla="*/ 234307 w 1597482"/>
              <a:gd name="connsiteY0" fmla="*/ 635356 h 727009"/>
              <a:gd name="connsiteX1" fmla="*/ 758963 w 1597482"/>
              <a:gd name="connsiteY1" fmla="*/ 725297 h 727009"/>
              <a:gd name="connsiteX2" fmla="*/ 1343580 w 1597482"/>
              <a:gd name="connsiteY2" fmla="*/ 680327 h 727009"/>
              <a:gd name="connsiteX3" fmla="*/ 1568432 w 1597482"/>
              <a:gd name="connsiteY3" fmla="*/ 515435 h 727009"/>
              <a:gd name="connsiteX4" fmla="*/ 1568432 w 1597482"/>
              <a:gd name="connsiteY4" fmla="*/ 185651 h 727009"/>
              <a:gd name="connsiteX5" fmla="*/ 1328589 w 1597482"/>
              <a:gd name="connsiteY5" fmla="*/ 65730 h 727009"/>
              <a:gd name="connsiteX6" fmla="*/ 953835 w 1597482"/>
              <a:gd name="connsiteY6" fmla="*/ 5769 h 727009"/>
              <a:gd name="connsiteX7" fmla="*/ 549101 w 1597482"/>
              <a:gd name="connsiteY7" fmla="*/ 5769 h 727009"/>
              <a:gd name="connsiteX8" fmla="*/ 159357 w 1597482"/>
              <a:gd name="connsiteY8" fmla="*/ 35750 h 727009"/>
              <a:gd name="connsiteX9" fmla="*/ 9455 w 1597482"/>
              <a:gd name="connsiteY9" fmla="*/ 275592 h 727009"/>
              <a:gd name="connsiteX10" fmla="*/ 39435 w 1597482"/>
              <a:gd name="connsiteY10" fmla="*/ 515435 h 727009"/>
              <a:gd name="connsiteX11" fmla="*/ 234307 w 1597482"/>
              <a:gd name="connsiteY11" fmla="*/ 635356 h 72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7482" h="727009">
                <a:moveTo>
                  <a:pt x="234307" y="635356"/>
                </a:moveTo>
                <a:cubicBezTo>
                  <a:pt x="354228" y="670333"/>
                  <a:pt x="574084" y="717802"/>
                  <a:pt x="758963" y="725297"/>
                </a:cubicBezTo>
                <a:cubicBezTo>
                  <a:pt x="943842" y="732792"/>
                  <a:pt x="1208668" y="715304"/>
                  <a:pt x="1343580" y="680327"/>
                </a:cubicBezTo>
                <a:cubicBezTo>
                  <a:pt x="1478492" y="645350"/>
                  <a:pt x="1530957" y="597881"/>
                  <a:pt x="1568432" y="515435"/>
                </a:cubicBezTo>
                <a:cubicBezTo>
                  <a:pt x="1605907" y="432989"/>
                  <a:pt x="1608406" y="260602"/>
                  <a:pt x="1568432" y="185651"/>
                </a:cubicBezTo>
                <a:cubicBezTo>
                  <a:pt x="1528458" y="110700"/>
                  <a:pt x="1431022" y="95710"/>
                  <a:pt x="1328589" y="65730"/>
                </a:cubicBezTo>
                <a:cubicBezTo>
                  <a:pt x="1226156" y="35750"/>
                  <a:pt x="1083750" y="15762"/>
                  <a:pt x="953835" y="5769"/>
                </a:cubicBezTo>
                <a:cubicBezTo>
                  <a:pt x="823920" y="-4224"/>
                  <a:pt x="681514" y="772"/>
                  <a:pt x="549101" y="5769"/>
                </a:cubicBezTo>
                <a:cubicBezTo>
                  <a:pt x="416688" y="10766"/>
                  <a:pt x="249298" y="-9220"/>
                  <a:pt x="159357" y="35750"/>
                </a:cubicBezTo>
                <a:cubicBezTo>
                  <a:pt x="69416" y="80720"/>
                  <a:pt x="29442" y="195644"/>
                  <a:pt x="9455" y="275592"/>
                </a:cubicBezTo>
                <a:cubicBezTo>
                  <a:pt x="-10532" y="355539"/>
                  <a:pt x="1960" y="457973"/>
                  <a:pt x="39435" y="515435"/>
                </a:cubicBezTo>
                <a:cubicBezTo>
                  <a:pt x="76910" y="572897"/>
                  <a:pt x="114386" y="600379"/>
                  <a:pt x="234307" y="63535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1323" y="2900097"/>
            <a:ext cx="2588990" cy="24887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39668" y="3377112"/>
            <a:ext cx="1953049" cy="1244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21" grpId="0" animBg="1"/>
      <p:bldP spid="26" grpId="0"/>
      <p:bldP spid="2" grpId="0" animBg="1"/>
      <p:bldP spid="2" grpId="1" animBg="1"/>
      <p:bldP spid="3" grpId="0" animBg="1"/>
      <p:bldP spid="3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06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746935" y="1878491"/>
            <a:ext cx="138736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22405" y="1885598"/>
            <a:ext cx="266530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3172" y="1885598"/>
            <a:ext cx="218089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396459" y="1096948"/>
            <a:ext cx="1037297" cy="822872"/>
          </a:xfrm>
          <a:custGeom>
            <a:avLst/>
            <a:gdLst>
              <a:gd name="connsiteX0" fmla="*/ 121095 w 993500"/>
              <a:gd name="connsiteY0" fmla="*/ 746842 h 822872"/>
              <a:gd name="connsiteX1" fmla="*/ 450878 w 993500"/>
              <a:gd name="connsiteY1" fmla="*/ 821793 h 822872"/>
              <a:gd name="connsiteX2" fmla="*/ 900583 w 993500"/>
              <a:gd name="connsiteY2" fmla="*/ 731852 h 822872"/>
              <a:gd name="connsiteX3" fmla="*/ 975534 w 993500"/>
              <a:gd name="connsiteY3" fmla="*/ 222186 h 822872"/>
              <a:gd name="connsiteX4" fmla="*/ 660741 w 993500"/>
              <a:gd name="connsiteY4" fmla="*/ 12324 h 822872"/>
              <a:gd name="connsiteX5" fmla="*/ 151075 w 993500"/>
              <a:gd name="connsiteY5" fmla="*/ 57295 h 822872"/>
              <a:gd name="connsiteX6" fmla="*/ 1174 w 993500"/>
              <a:gd name="connsiteY6" fmla="*/ 327118 h 822872"/>
              <a:gd name="connsiteX7" fmla="*/ 121095 w 993500"/>
              <a:gd name="connsiteY7" fmla="*/ 746842 h 8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00" h="822872">
                <a:moveTo>
                  <a:pt x="121095" y="746842"/>
                </a:moveTo>
                <a:cubicBezTo>
                  <a:pt x="196046" y="829288"/>
                  <a:pt x="320963" y="824291"/>
                  <a:pt x="450878" y="821793"/>
                </a:cubicBezTo>
                <a:cubicBezTo>
                  <a:pt x="580793" y="819295"/>
                  <a:pt x="813140" y="831786"/>
                  <a:pt x="900583" y="731852"/>
                </a:cubicBezTo>
                <a:cubicBezTo>
                  <a:pt x="988026" y="631918"/>
                  <a:pt x="1015508" y="342107"/>
                  <a:pt x="975534" y="222186"/>
                </a:cubicBezTo>
                <a:cubicBezTo>
                  <a:pt x="935560" y="102265"/>
                  <a:pt x="798151" y="39806"/>
                  <a:pt x="660741" y="12324"/>
                </a:cubicBezTo>
                <a:cubicBezTo>
                  <a:pt x="523331" y="-15158"/>
                  <a:pt x="261003" y="4829"/>
                  <a:pt x="151075" y="57295"/>
                </a:cubicBezTo>
                <a:cubicBezTo>
                  <a:pt x="41147" y="109761"/>
                  <a:pt x="11168" y="207197"/>
                  <a:pt x="1174" y="327118"/>
                </a:cubicBezTo>
                <a:cubicBezTo>
                  <a:pt x="-8820" y="447039"/>
                  <a:pt x="46144" y="664396"/>
                  <a:pt x="121095" y="74684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092847" y="2298660"/>
            <a:ext cx="1646419" cy="744343"/>
          </a:xfrm>
          <a:custGeom>
            <a:avLst/>
            <a:gdLst>
              <a:gd name="connsiteX0" fmla="*/ 121095 w 993500"/>
              <a:gd name="connsiteY0" fmla="*/ 746842 h 822872"/>
              <a:gd name="connsiteX1" fmla="*/ 450878 w 993500"/>
              <a:gd name="connsiteY1" fmla="*/ 821793 h 822872"/>
              <a:gd name="connsiteX2" fmla="*/ 900583 w 993500"/>
              <a:gd name="connsiteY2" fmla="*/ 731852 h 822872"/>
              <a:gd name="connsiteX3" fmla="*/ 975534 w 993500"/>
              <a:gd name="connsiteY3" fmla="*/ 222186 h 822872"/>
              <a:gd name="connsiteX4" fmla="*/ 660741 w 993500"/>
              <a:gd name="connsiteY4" fmla="*/ 12324 h 822872"/>
              <a:gd name="connsiteX5" fmla="*/ 151075 w 993500"/>
              <a:gd name="connsiteY5" fmla="*/ 57295 h 822872"/>
              <a:gd name="connsiteX6" fmla="*/ 1174 w 993500"/>
              <a:gd name="connsiteY6" fmla="*/ 327118 h 822872"/>
              <a:gd name="connsiteX7" fmla="*/ 121095 w 993500"/>
              <a:gd name="connsiteY7" fmla="*/ 746842 h 8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00" h="822872">
                <a:moveTo>
                  <a:pt x="121095" y="746842"/>
                </a:moveTo>
                <a:cubicBezTo>
                  <a:pt x="196046" y="829288"/>
                  <a:pt x="320963" y="824291"/>
                  <a:pt x="450878" y="821793"/>
                </a:cubicBezTo>
                <a:cubicBezTo>
                  <a:pt x="580793" y="819295"/>
                  <a:pt x="813140" y="831786"/>
                  <a:pt x="900583" y="731852"/>
                </a:cubicBezTo>
                <a:cubicBezTo>
                  <a:pt x="988026" y="631918"/>
                  <a:pt x="1015508" y="342107"/>
                  <a:pt x="975534" y="222186"/>
                </a:cubicBezTo>
                <a:cubicBezTo>
                  <a:pt x="935560" y="102265"/>
                  <a:pt x="798151" y="39806"/>
                  <a:pt x="660741" y="12324"/>
                </a:cubicBezTo>
                <a:cubicBezTo>
                  <a:pt x="523331" y="-15158"/>
                  <a:pt x="261003" y="4829"/>
                  <a:pt x="151075" y="57295"/>
                </a:cubicBezTo>
                <a:cubicBezTo>
                  <a:pt x="41147" y="109761"/>
                  <a:pt x="11168" y="207197"/>
                  <a:pt x="1174" y="327118"/>
                </a:cubicBezTo>
                <a:cubicBezTo>
                  <a:pt x="-8820" y="447039"/>
                  <a:pt x="46144" y="664396"/>
                  <a:pt x="121095" y="74684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 rot="10800000">
            <a:off x="6715590" y="1021996"/>
            <a:ext cx="1372120" cy="1031655"/>
          </a:xfrm>
          <a:custGeom>
            <a:avLst/>
            <a:gdLst>
              <a:gd name="connsiteX0" fmla="*/ 121095 w 993500"/>
              <a:gd name="connsiteY0" fmla="*/ 746842 h 822872"/>
              <a:gd name="connsiteX1" fmla="*/ 450878 w 993500"/>
              <a:gd name="connsiteY1" fmla="*/ 821793 h 822872"/>
              <a:gd name="connsiteX2" fmla="*/ 900583 w 993500"/>
              <a:gd name="connsiteY2" fmla="*/ 731852 h 822872"/>
              <a:gd name="connsiteX3" fmla="*/ 975534 w 993500"/>
              <a:gd name="connsiteY3" fmla="*/ 222186 h 822872"/>
              <a:gd name="connsiteX4" fmla="*/ 660741 w 993500"/>
              <a:gd name="connsiteY4" fmla="*/ 12324 h 822872"/>
              <a:gd name="connsiteX5" fmla="*/ 151075 w 993500"/>
              <a:gd name="connsiteY5" fmla="*/ 57295 h 822872"/>
              <a:gd name="connsiteX6" fmla="*/ 1174 w 993500"/>
              <a:gd name="connsiteY6" fmla="*/ 327118 h 822872"/>
              <a:gd name="connsiteX7" fmla="*/ 121095 w 993500"/>
              <a:gd name="connsiteY7" fmla="*/ 746842 h 8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00" h="822872">
                <a:moveTo>
                  <a:pt x="121095" y="746842"/>
                </a:moveTo>
                <a:cubicBezTo>
                  <a:pt x="196046" y="829288"/>
                  <a:pt x="320963" y="824291"/>
                  <a:pt x="450878" y="821793"/>
                </a:cubicBezTo>
                <a:cubicBezTo>
                  <a:pt x="580793" y="819295"/>
                  <a:pt x="813140" y="831786"/>
                  <a:pt x="900583" y="731852"/>
                </a:cubicBezTo>
                <a:cubicBezTo>
                  <a:pt x="988026" y="631918"/>
                  <a:pt x="1015508" y="342107"/>
                  <a:pt x="975534" y="222186"/>
                </a:cubicBezTo>
                <a:cubicBezTo>
                  <a:pt x="935560" y="102265"/>
                  <a:pt x="798151" y="39806"/>
                  <a:pt x="660741" y="12324"/>
                </a:cubicBezTo>
                <a:cubicBezTo>
                  <a:pt x="523331" y="-15158"/>
                  <a:pt x="261003" y="4829"/>
                  <a:pt x="151075" y="57295"/>
                </a:cubicBezTo>
                <a:cubicBezTo>
                  <a:pt x="41147" y="109761"/>
                  <a:pt x="11168" y="207197"/>
                  <a:pt x="1174" y="327118"/>
                </a:cubicBezTo>
                <a:cubicBezTo>
                  <a:pt x="-8820" y="447039"/>
                  <a:pt x="46144" y="664396"/>
                  <a:pt x="121095" y="74684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435119" y="2993027"/>
            <a:ext cx="2053655" cy="744343"/>
          </a:xfrm>
          <a:custGeom>
            <a:avLst/>
            <a:gdLst>
              <a:gd name="connsiteX0" fmla="*/ 121095 w 993500"/>
              <a:gd name="connsiteY0" fmla="*/ 746842 h 822872"/>
              <a:gd name="connsiteX1" fmla="*/ 450878 w 993500"/>
              <a:gd name="connsiteY1" fmla="*/ 821793 h 822872"/>
              <a:gd name="connsiteX2" fmla="*/ 900583 w 993500"/>
              <a:gd name="connsiteY2" fmla="*/ 731852 h 822872"/>
              <a:gd name="connsiteX3" fmla="*/ 975534 w 993500"/>
              <a:gd name="connsiteY3" fmla="*/ 222186 h 822872"/>
              <a:gd name="connsiteX4" fmla="*/ 660741 w 993500"/>
              <a:gd name="connsiteY4" fmla="*/ 12324 h 822872"/>
              <a:gd name="connsiteX5" fmla="*/ 151075 w 993500"/>
              <a:gd name="connsiteY5" fmla="*/ 57295 h 822872"/>
              <a:gd name="connsiteX6" fmla="*/ 1174 w 993500"/>
              <a:gd name="connsiteY6" fmla="*/ 327118 h 822872"/>
              <a:gd name="connsiteX7" fmla="*/ 121095 w 993500"/>
              <a:gd name="connsiteY7" fmla="*/ 746842 h 8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00" h="822872">
                <a:moveTo>
                  <a:pt x="121095" y="746842"/>
                </a:moveTo>
                <a:cubicBezTo>
                  <a:pt x="196046" y="829288"/>
                  <a:pt x="320963" y="824291"/>
                  <a:pt x="450878" y="821793"/>
                </a:cubicBezTo>
                <a:cubicBezTo>
                  <a:pt x="580793" y="819295"/>
                  <a:pt x="813140" y="831786"/>
                  <a:pt x="900583" y="731852"/>
                </a:cubicBezTo>
                <a:cubicBezTo>
                  <a:pt x="988026" y="631918"/>
                  <a:pt x="1015508" y="342107"/>
                  <a:pt x="975534" y="222186"/>
                </a:cubicBezTo>
                <a:cubicBezTo>
                  <a:pt x="935560" y="102265"/>
                  <a:pt x="798151" y="39806"/>
                  <a:pt x="660741" y="12324"/>
                </a:cubicBezTo>
                <a:cubicBezTo>
                  <a:pt x="523331" y="-15158"/>
                  <a:pt x="261003" y="4829"/>
                  <a:pt x="151075" y="57295"/>
                </a:cubicBezTo>
                <a:cubicBezTo>
                  <a:pt x="41147" y="109761"/>
                  <a:pt x="11168" y="207197"/>
                  <a:pt x="1174" y="327118"/>
                </a:cubicBezTo>
                <a:cubicBezTo>
                  <a:pt x="-8820" y="447039"/>
                  <a:pt x="46144" y="664396"/>
                  <a:pt x="121095" y="74684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1304" y="1183235"/>
            <a:ext cx="1031028" cy="6865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08323" y="1199001"/>
            <a:ext cx="1347856" cy="68659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01304" y="1183235"/>
            <a:ext cx="1031028" cy="6865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0276" y="4457207"/>
            <a:ext cx="1494496" cy="686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8323" y="1199001"/>
            <a:ext cx="1347856" cy="68659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87441" y="4457206"/>
            <a:ext cx="1742614" cy="6865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67894" y="1199000"/>
            <a:ext cx="1258520" cy="68659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39953" y="4457205"/>
            <a:ext cx="1742614" cy="6865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527191" y="4342152"/>
            <a:ext cx="2523042" cy="794477"/>
          </a:xfrm>
          <a:custGeom>
            <a:avLst/>
            <a:gdLst>
              <a:gd name="connsiteX0" fmla="*/ 166698 w 2523042"/>
              <a:gd name="connsiteY0" fmla="*/ 724523 h 794477"/>
              <a:gd name="connsiteX1" fmla="*/ 841255 w 2523042"/>
              <a:gd name="connsiteY1" fmla="*/ 784484 h 794477"/>
              <a:gd name="connsiteX2" fmla="*/ 1590763 w 2523042"/>
              <a:gd name="connsiteY2" fmla="*/ 784484 h 794477"/>
              <a:gd name="connsiteX3" fmla="*/ 2235340 w 2523042"/>
              <a:gd name="connsiteY3" fmla="*/ 784484 h 794477"/>
              <a:gd name="connsiteX4" fmla="*/ 2490173 w 2523042"/>
              <a:gd name="connsiteY4" fmla="*/ 649573 h 794477"/>
              <a:gd name="connsiteX5" fmla="*/ 2505163 w 2523042"/>
              <a:gd name="connsiteY5" fmla="*/ 379750 h 794477"/>
              <a:gd name="connsiteX6" fmla="*/ 2355261 w 2523042"/>
              <a:gd name="connsiteY6" fmla="*/ 79946 h 794477"/>
              <a:gd name="connsiteX7" fmla="*/ 1635734 w 2523042"/>
              <a:gd name="connsiteY7" fmla="*/ 4996 h 794477"/>
              <a:gd name="connsiteX8" fmla="*/ 676363 w 2523042"/>
              <a:gd name="connsiteY8" fmla="*/ 19986 h 794477"/>
              <a:gd name="connsiteX9" fmla="*/ 106737 w 2523042"/>
              <a:gd name="connsiteY9" fmla="*/ 124917 h 794477"/>
              <a:gd name="connsiteX10" fmla="*/ 1806 w 2523042"/>
              <a:gd name="connsiteY10" fmla="*/ 394740 h 794477"/>
              <a:gd name="connsiteX11" fmla="*/ 166698 w 2523042"/>
              <a:gd name="connsiteY11" fmla="*/ 724523 h 79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3042" h="794477">
                <a:moveTo>
                  <a:pt x="166698" y="724523"/>
                </a:moveTo>
                <a:cubicBezTo>
                  <a:pt x="306606" y="789480"/>
                  <a:pt x="603911" y="774491"/>
                  <a:pt x="841255" y="784484"/>
                </a:cubicBezTo>
                <a:cubicBezTo>
                  <a:pt x="1078599" y="794477"/>
                  <a:pt x="1590763" y="784484"/>
                  <a:pt x="1590763" y="784484"/>
                </a:cubicBezTo>
                <a:cubicBezTo>
                  <a:pt x="1823110" y="784484"/>
                  <a:pt x="2085438" y="806969"/>
                  <a:pt x="2235340" y="784484"/>
                </a:cubicBezTo>
                <a:cubicBezTo>
                  <a:pt x="2385242" y="761999"/>
                  <a:pt x="2445203" y="717029"/>
                  <a:pt x="2490173" y="649573"/>
                </a:cubicBezTo>
                <a:cubicBezTo>
                  <a:pt x="2535143" y="582117"/>
                  <a:pt x="2527648" y="474688"/>
                  <a:pt x="2505163" y="379750"/>
                </a:cubicBezTo>
                <a:cubicBezTo>
                  <a:pt x="2482678" y="284812"/>
                  <a:pt x="2500166" y="142405"/>
                  <a:pt x="2355261" y="79946"/>
                </a:cubicBezTo>
                <a:cubicBezTo>
                  <a:pt x="2210356" y="17487"/>
                  <a:pt x="1915550" y="14989"/>
                  <a:pt x="1635734" y="4996"/>
                </a:cubicBezTo>
                <a:cubicBezTo>
                  <a:pt x="1355918" y="-4997"/>
                  <a:pt x="931196" y="-1"/>
                  <a:pt x="676363" y="19986"/>
                </a:cubicBezTo>
                <a:cubicBezTo>
                  <a:pt x="421530" y="39973"/>
                  <a:pt x="219163" y="62458"/>
                  <a:pt x="106737" y="124917"/>
                </a:cubicBezTo>
                <a:cubicBezTo>
                  <a:pt x="-5689" y="187376"/>
                  <a:pt x="-3191" y="299802"/>
                  <a:pt x="1806" y="394740"/>
                </a:cubicBezTo>
                <a:cubicBezTo>
                  <a:pt x="6803" y="489678"/>
                  <a:pt x="26790" y="659566"/>
                  <a:pt x="166698" y="72452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672591" y="1187326"/>
            <a:ext cx="1473778" cy="698272"/>
          </a:xfrm>
          <a:custGeom>
            <a:avLst/>
            <a:gdLst>
              <a:gd name="connsiteX0" fmla="*/ 138152 w 1357097"/>
              <a:gd name="connsiteY0" fmla="*/ 596504 h 653493"/>
              <a:gd name="connsiteX1" fmla="*/ 1142493 w 1357097"/>
              <a:gd name="connsiteY1" fmla="*/ 626484 h 653493"/>
              <a:gd name="connsiteX2" fmla="*/ 1352355 w 1357097"/>
              <a:gd name="connsiteY2" fmla="*/ 356661 h 653493"/>
              <a:gd name="connsiteX3" fmla="*/ 1247424 w 1357097"/>
              <a:gd name="connsiteY3" fmla="*/ 71848 h 653493"/>
              <a:gd name="connsiteX4" fmla="*/ 797719 w 1357097"/>
              <a:gd name="connsiteY4" fmla="*/ 26877 h 653493"/>
              <a:gd name="connsiteX5" fmla="*/ 228093 w 1357097"/>
              <a:gd name="connsiteY5" fmla="*/ 11887 h 653493"/>
              <a:gd name="connsiteX6" fmla="*/ 18231 w 1357097"/>
              <a:gd name="connsiteY6" fmla="*/ 206759 h 653493"/>
              <a:gd name="connsiteX7" fmla="*/ 138152 w 1357097"/>
              <a:gd name="connsiteY7" fmla="*/ 596504 h 65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7097" h="653493">
                <a:moveTo>
                  <a:pt x="138152" y="596504"/>
                </a:moveTo>
                <a:cubicBezTo>
                  <a:pt x="325529" y="666458"/>
                  <a:pt x="940126" y="666458"/>
                  <a:pt x="1142493" y="626484"/>
                </a:cubicBezTo>
                <a:cubicBezTo>
                  <a:pt x="1344860" y="586510"/>
                  <a:pt x="1334867" y="449100"/>
                  <a:pt x="1352355" y="356661"/>
                </a:cubicBezTo>
                <a:cubicBezTo>
                  <a:pt x="1369843" y="264222"/>
                  <a:pt x="1339863" y="126812"/>
                  <a:pt x="1247424" y="71848"/>
                </a:cubicBezTo>
                <a:cubicBezTo>
                  <a:pt x="1154985" y="16884"/>
                  <a:pt x="967607" y="36870"/>
                  <a:pt x="797719" y="26877"/>
                </a:cubicBezTo>
                <a:cubicBezTo>
                  <a:pt x="627831" y="16884"/>
                  <a:pt x="358008" y="-18093"/>
                  <a:pt x="228093" y="11887"/>
                </a:cubicBezTo>
                <a:cubicBezTo>
                  <a:pt x="98178" y="41867"/>
                  <a:pt x="33221" y="106825"/>
                  <a:pt x="18231" y="206759"/>
                </a:cubicBezTo>
                <a:cubicBezTo>
                  <a:pt x="3241" y="306693"/>
                  <a:pt x="-49225" y="526550"/>
                  <a:pt x="138152" y="59650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Formulation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39" y="2443397"/>
                <a:ext cx="10515600" cy="361171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2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22958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72351" y="4430932"/>
            <a:ext cx="1237497" cy="68659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25975" y="5324133"/>
                <a:ext cx="2462341" cy="524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𝐰</m:t>
                      </m:r>
                      <m:r>
                        <a:rPr lang="en-US" altLang="zh-CN" sz="2800" b="1" i="0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altLang="zh-CN" sz="280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75" y="5324133"/>
                <a:ext cx="2462341" cy="5243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blipFill rotWithShape="0">
                <a:blip r:embed="rId3"/>
                <a:stretch>
                  <a:fillRect t="-6422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954923" y="1850049"/>
            <a:ext cx="151349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61618" y="1850049"/>
            <a:ext cx="640173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" y="3542654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923822" y="3815094"/>
            <a:ext cx="1748686" cy="513692"/>
            <a:chOff x="2923822" y="3815094"/>
            <a:chExt cx="1748686" cy="513692"/>
          </a:xfrm>
        </p:grpSpPr>
        <p:sp>
          <p:nvSpPr>
            <p:cNvPr id="4" name="Rounded Rectangle 3"/>
            <p:cNvSpPr/>
            <p:nvPr/>
          </p:nvSpPr>
          <p:spPr>
            <a:xfrm>
              <a:off x="3171558" y="3815094"/>
              <a:ext cx="1125940" cy="3824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23822" y="4326509"/>
              <a:ext cx="1748686" cy="227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00661" y="3419890"/>
            <a:ext cx="2311522" cy="2456755"/>
            <a:chOff x="3700661" y="3419890"/>
            <a:chExt cx="2311522" cy="2456755"/>
          </a:xfrm>
        </p:grpSpPr>
        <p:sp>
          <p:nvSpPr>
            <p:cNvPr id="8" name="Rectangle 7"/>
            <p:cNvSpPr/>
            <p:nvPr/>
          </p:nvSpPr>
          <p:spPr>
            <a:xfrm>
              <a:off x="4750953" y="3419890"/>
              <a:ext cx="193394" cy="1817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0661" y="5353425"/>
              <a:ext cx="23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28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47045" y="2722113"/>
            <a:ext cx="165800" cy="715614"/>
            <a:chOff x="6547045" y="2722113"/>
            <a:chExt cx="165800" cy="715614"/>
          </a:xfrm>
        </p:grpSpPr>
        <p:sp>
          <p:nvSpPr>
            <p:cNvPr id="12" name="Rectangle 11"/>
            <p:cNvSpPr/>
            <p:nvPr/>
          </p:nvSpPr>
          <p:spPr>
            <a:xfrm>
              <a:off x="6547045" y="2722113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7045" y="2974719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7045" y="3227325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2793" y="3109288"/>
            <a:ext cx="1660230" cy="1111384"/>
            <a:chOff x="5022793" y="3109288"/>
            <a:chExt cx="1660230" cy="1111384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022793" y="3109288"/>
              <a:ext cx="1455747" cy="1111384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59435" y="3546890"/>
              <a:ext cx="1323588" cy="3810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2794" y="4424279"/>
            <a:ext cx="1660229" cy="1118572"/>
            <a:chOff x="5022794" y="4424279"/>
            <a:chExt cx="1660229" cy="1118572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5022794" y="4424279"/>
              <a:ext cx="1455746" cy="1118572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359435" y="4735980"/>
              <a:ext cx="1323588" cy="3810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528" y="2586287"/>
            <a:ext cx="846779" cy="1460343"/>
            <a:chOff x="6751528" y="2586287"/>
            <a:chExt cx="846779" cy="1460343"/>
          </a:xfrm>
        </p:grpSpPr>
        <p:cxnSp>
          <p:nvCxnSpPr>
            <p:cNvPr id="41" name="Curved Connector 40"/>
            <p:cNvCxnSpPr>
              <a:endCxn id="44" idx="1"/>
            </p:cNvCxnSpPr>
            <p:nvPr/>
          </p:nvCxnSpPr>
          <p:spPr>
            <a:xfrm flipV="1">
              <a:off x="6756827" y="2586287"/>
              <a:ext cx="841480" cy="24102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endCxn id="45" idx="1"/>
            </p:cNvCxnSpPr>
            <p:nvPr/>
          </p:nvCxnSpPr>
          <p:spPr>
            <a:xfrm>
              <a:off x="6751528" y="3109288"/>
              <a:ext cx="841439" cy="2151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endCxn id="46" idx="1"/>
            </p:cNvCxnSpPr>
            <p:nvPr/>
          </p:nvCxnSpPr>
          <p:spPr>
            <a:xfrm>
              <a:off x="6761452" y="3390703"/>
              <a:ext cx="836855" cy="65592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592967" y="2354973"/>
            <a:ext cx="2425921" cy="1922970"/>
            <a:chOff x="7592967" y="2354973"/>
            <a:chExt cx="2425921" cy="1922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598307" y="2354973"/>
                  <a:ext cx="2219134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left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307" y="2354973"/>
                  <a:ext cx="2219134" cy="46262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592967" y="3093103"/>
                  <a:ext cx="2425921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right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967" y="3093103"/>
                  <a:ext cx="2425921" cy="46262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7598307" y="3815316"/>
                  <a:ext cx="2129365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up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307" y="3815316"/>
                  <a:ext cx="2129365" cy="4626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6556982" y="5311832"/>
            <a:ext cx="1732451" cy="462627"/>
            <a:chOff x="6556982" y="5311832"/>
            <a:chExt cx="1732451" cy="462627"/>
          </a:xfrm>
        </p:grpSpPr>
        <p:sp>
          <p:nvSpPr>
            <p:cNvPr id="25" name="Rectangle 24"/>
            <p:cNvSpPr/>
            <p:nvPr/>
          </p:nvSpPr>
          <p:spPr>
            <a:xfrm>
              <a:off x="6556982" y="5434382"/>
              <a:ext cx="165800" cy="210402"/>
            </a:xfrm>
            <a:prstGeom prst="rect">
              <a:avLst/>
            </a:prstGeom>
            <a:solidFill>
              <a:srgbClr val="0B2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24FB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6846154" y="5311832"/>
                  <a:ext cx="1443279" cy="462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charset="0"/>
                                  </a:rPr>
                                  <m:t>𝑉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154" y="5311832"/>
                  <a:ext cx="1443279" cy="46262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blipFill rotWithShape="0">
                <a:blip r:embed="rId9"/>
                <a:stretch>
                  <a:fillRect t="-6422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" y="3542654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923822" y="3815094"/>
            <a:ext cx="1748686" cy="513692"/>
            <a:chOff x="2923822" y="3815094"/>
            <a:chExt cx="1748686" cy="513692"/>
          </a:xfrm>
        </p:grpSpPr>
        <p:sp>
          <p:nvSpPr>
            <p:cNvPr id="4" name="Rounded Rectangle 3"/>
            <p:cNvSpPr/>
            <p:nvPr/>
          </p:nvSpPr>
          <p:spPr>
            <a:xfrm>
              <a:off x="3171558" y="3815094"/>
              <a:ext cx="1125940" cy="3824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23822" y="4326509"/>
              <a:ext cx="1748686" cy="227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00661" y="3419890"/>
            <a:ext cx="2311522" cy="2456755"/>
            <a:chOff x="3700661" y="3419890"/>
            <a:chExt cx="2311522" cy="2456755"/>
          </a:xfrm>
        </p:grpSpPr>
        <p:sp>
          <p:nvSpPr>
            <p:cNvPr id="8" name="Rectangle 7"/>
            <p:cNvSpPr/>
            <p:nvPr/>
          </p:nvSpPr>
          <p:spPr>
            <a:xfrm>
              <a:off x="4750953" y="3419890"/>
              <a:ext cx="193394" cy="18177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0661" y="5353425"/>
              <a:ext cx="23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28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47045" y="2722113"/>
            <a:ext cx="165800" cy="715614"/>
            <a:chOff x="6547045" y="2722113"/>
            <a:chExt cx="165800" cy="715614"/>
          </a:xfrm>
        </p:grpSpPr>
        <p:sp>
          <p:nvSpPr>
            <p:cNvPr id="12" name="Rectangle 11"/>
            <p:cNvSpPr/>
            <p:nvPr/>
          </p:nvSpPr>
          <p:spPr>
            <a:xfrm>
              <a:off x="6547045" y="2722113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7045" y="2974719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7045" y="3227325"/>
              <a:ext cx="165800" cy="2104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2793" y="3109288"/>
            <a:ext cx="1660230" cy="1111384"/>
            <a:chOff x="5022793" y="3109288"/>
            <a:chExt cx="1660230" cy="1111384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022793" y="3109288"/>
              <a:ext cx="1455747" cy="1111384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59435" y="3546890"/>
              <a:ext cx="1323588" cy="3810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2794" y="4424279"/>
            <a:ext cx="1660229" cy="1118572"/>
            <a:chOff x="5022794" y="4424279"/>
            <a:chExt cx="1660229" cy="1118572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5022794" y="4424279"/>
              <a:ext cx="1455746" cy="1118572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359435" y="4735980"/>
              <a:ext cx="1323588" cy="3810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556982" y="5434382"/>
            <a:ext cx="165800" cy="210402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4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blipFill rotWithShape="0">
                <a:blip r:embed="rId9"/>
                <a:stretch>
                  <a:fillRect t="-6422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7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71558" y="3815094"/>
            <a:ext cx="1125940" cy="38244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Conv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" y="3542654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4" y="508366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923822" y="4326509"/>
            <a:ext cx="1748686" cy="2277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50953" y="3419890"/>
            <a:ext cx="193394" cy="1817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0661" y="5353425"/>
            <a:ext cx="231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22793" y="3109288"/>
            <a:ext cx="1455747" cy="1111384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47045" y="2722113"/>
            <a:ext cx="165800" cy="210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47045" y="2974719"/>
            <a:ext cx="165800" cy="210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47045" y="3227325"/>
            <a:ext cx="165800" cy="210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359435" y="3546890"/>
            <a:ext cx="1323588" cy="3810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Dense1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6982" y="5434382"/>
            <a:ext cx="165800" cy="210402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4FB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022794" y="4424279"/>
            <a:ext cx="1455746" cy="1118572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359435" y="4735980"/>
            <a:ext cx="1323588" cy="3810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Dense2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81349" y="3109288"/>
            <a:ext cx="1455747" cy="2430295"/>
            <a:chOff x="6781349" y="3109288"/>
            <a:chExt cx="1455747" cy="2430295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6781350" y="3109288"/>
              <a:ext cx="1455746" cy="1118572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781349" y="4428199"/>
              <a:ext cx="1455747" cy="1111384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urved Connector 31"/>
          <p:cNvCxnSpPr/>
          <p:nvPr/>
        </p:nvCxnSpPr>
        <p:spPr>
          <a:xfrm flipV="1">
            <a:off x="8554507" y="3555743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8549208" y="4337754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8559132" y="4650037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565322" y="3354660"/>
                <a:ext cx="2032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left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322" y="3354660"/>
                <a:ext cx="20328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559982" y="4047634"/>
                <a:ext cx="2239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right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82" y="4047634"/>
                <a:ext cx="223958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565322" y="4724691"/>
                <a:ext cx="1943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up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322" y="4724691"/>
                <a:ext cx="19430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346711" y="3981447"/>
            <a:ext cx="165800" cy="715614"/>
            <a:chOff x="8346711" y="3981447"/>
            <a:chExt cx="165800" cy="715614"/>
          </a:xfrm>
        </p:grpSpPr>
        <p:sp>
          <p:nvSpPr>
            <p:cNvPr id="29" name="Rectangle 28"/>
            <p:cNvSpPr/>
            <p:nvPr/>
          </p:nvSpPr>
          <p:spPr>
            <a:xfrm>
              <a:off x="8346711" y="3981447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46711" y="4234053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46711" y="448665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1182943"/>
                <a:ext cx="10693090" cy="667106"/>
              </a:xfrm>
              <a:prstGeom prst="rect">
                <a:avLst/>
              </a:prstGeom>
              <a:blipFill rotWithShape="0">
                <a:blip r:embed="rId8"/>
                <a:stretch>
                  <a:fillRect t="-6422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>
                <a:solidFill>
                  <a:srgbClr val="C00000"/>
                </a:solidFill>
              </a:rPr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64828" y="2311218"/>
            <a:ext cx="638503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1420927" y="1519206"/>
                <a:ext cx="9350145" cy="418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ricks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Prioritized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experience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replay.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Double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Multi-step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target.</a:t>
                </a:r>
                <a:endParaRPr lang="en-US" dirty="0"/>
              </a:p>
            </p:txBody>
          </p:sp>
        </mc:Choice>
        <mc:Fallback xmlns=""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27" y="1519206"/>
                <a:ext cx="9350145" cy="4183904"/>
              </a:xfrm>
              <a:prstGeom prst="rect">
                <a:avLst/>
              </a:prstGeom>
              <a:blipFill rotWithShape="0">
                <a:blip r:embed="rId3"/>
                <a:stretch>
                  <a:fillRect l="-1173" t="-2329" r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240923" y="2023470"/>
            <a:ext cx="151349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257582" y="2023470"/>
            <a:ext cx="122648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Overcome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Non-identifiability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43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2: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92261" y="2762034"/>
            <a:ext cx="687143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/>
              <a:t>Question</a:t>
            </a:r>
            <a:r>
              <a:rPr lang="en-US" sz="2800" b="1" dirty="0" smtClean="0"/>
              <a:t>:</a:t>
            </a:r>
            <a:r>
              <a:rPr lang="zh-CN" altLang="en-US" sz="2800" b="1" dirty="0" smtClean="0"/>
              <a:t>   </a:t>
            </a:r>
            <a:r>
              <a:rPr lang="en-US" altLang="zh-CN" sz="2800" dirty="0"/>
              <a:t>W</a:t>
            </a:r>
            <a:r>
              <a:rPr lang="en-US" altLang="zh-CN" sz="2800" dirty="0" smtClean="0"/>
              <a:t>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zero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term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necessary?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7954957" y="1685807"/>
            <a:ext cx="2052266" cy="950743"/>
          </a:xfrm>
          <a:custGeom>
            <a:avLst/>
            <a:gdLst>
              <a:gd name="connsiteX0" fmla="*/ 14567 w 2668963"/>
              <a:gd name="connsiteY0" fmla="*/ 335620 h 887413"/>
              <a:gd name="connsiteX1" fmla="*/ 49736 w 2668963"/>
              <a:gd name="connsiteY1" fmla="*/ 775236 h 887413"/>
              <a:gd name="connsiteX2" fmla="*/ 225582 w 2668963"/>
              <a:gd name="connsiteY2" fmla="*/ 863159 h 887413"/>
              <a:gd name="connsiteX3" fmla="*/ 682782 w 2668963"/>
              <a:gd name="connsiteY3" fmla="*/ 880744 h 887413"/>
              <a:gd name="connsiteX4" fmla="*/ 2318151 w 2668963"/>
              <a:gd name="connsiteY4" fmla="*/ 863159 h 887413"/>
              <a:gd name="connsiteX5" fmla="*/ 2634674 w 2668963"/>
              <a:gd name="connsiteY5" fmla="*/ 634559 h 887413"/>
              <a:gd name="connsiteX6" fmla="*/ 2634674 w 2668963"/>
              <a:gd name="connsiteY6" fmla="*/ 247697 h 887413"/>
              <a:gd name="connsiteX7" fmla="*/ 2406074 w 2668963"/>
              <a:gd name="connsiteY7" fmla="*/ 36682 h 887413"/>
              <a:gd name="connsiteX8" fmla="*/ 1368582 w 2668963"/>
              <a:gd name="connsiteY8" fmla="*/ 1513 h 887413"/>
              <a:gd name="connsiteX9" fmla="*/ 260751 w 2668963"/>
              <a:gd name="connsiteY9" fmla="*/ 54267 h 887413"/>
              <a:gd name="connsiteX10" fmla="*/ 14567 w 2668963"/>
              <a:gd name="connsiteY10" fmla="*/ 335620 h 88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8963" h="887413">
                <a:moveTo>
                  <a:pt x="14567" y="335620"/>
                </a:moveTo>
                <a:cubicBezTo>
                  <a:pt x="-20602" y="455782"/>
                  <a:pt x="14567" y="687313"/>
                  <a:pt x="49736" y="775236"/>
                </a:cubicBezTo>
                <a:cubicBezTo>
                  <a:pt x="84905" y="863159"/>
                  <a:pt x="120074" y="845574"/>
                  <a:pt x="225582" y="863159"/>
                </a:cubicBezTo>
                <a:cubicBezTo>
                  <a:pt x="331090" y="880744"/>
                  <a:pt x="334021" y="880744"/>
                  <a:pt x="682782" y="880744"/>
                </a:cubicBezTo>
                <a:cubicBezTo>
                  <a:pt x="1031543" y="880744"/>
                  <a:pt x="1992836" y="904190"/>
                  <a:pt x="2318151" y="863159"/>
                </a:cubicBezTo>
                <a:cubicBezTo>
                  <a:pt x="2643466" y="822128"/>
                  <a:pt x="2581920" y="737136"/>
                  <a:pt x="2634674" y="634559"/>
                </a:cubicBezTo>
                <a:cubicBezTo>
                  <a:pt x="2687428" y="531982"/>
                  <a:pt x="2672774" y="347343"/>
                  <a:pt x="2634674" y="247697"/>
                </a:cubicBezTo>
                <a:cubicBezTo>
                  <a:pt x="2596574" y="148051"/>
                  <a:pt x="2617089" y="77713"/>
                  <a:pt x="2406074" y="36682"/>
                </a:cubicBezTo>
                <a:cubicBezTo>
                  <a:pt x="2195059" y="-4349"/>
                  <a:pt x="1726136" y="-1418"/>
                  <a:pt x="1368582" y="1513"/>
                </a:cubicBezTo>
                <a:cubicBezTo>
                  <a:pt x="1011028" y="4444"/>
                  <a:pt x="483490" y="1513"/>
                  <a:pt x="260751" y="54267"/>
                </a:cubicBezTo>
                <a:cubicBezTo>
                  <a:pt x="38013" y="107021"/>
                  <a:pt x="49736" y="215458"/>
                  <a:pt x="14567" y="33562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21343" y="1298713"/>
            <a:ext cx="858924" cy="387094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1343" y="1967631"/>
            <a:ext cx="858924" cy="387094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2" grpId="1" animBg="1"/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problem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 smtClean="0">
                    <a:solidFill>
                      <a:srgbClr val="C00000"/>
                    </a:solidFill>
                  </a:rPr>
                  <a:t>non-identifiability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468413" y="1844565"/>
            <a:ext cx="130853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71089" y="1844565"/>
            <a:ext cx="256978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problem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 smtClean="0">
                    <a:solidFill>
                      <a:srgbClr val="C00000"/>
                    </a:solidFill>
                  </a:rPr>
                  <a:t>non-identifiability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Let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+10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10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522483" y="2979682"/>
            <a:ext cx="179726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29199" y="2979682"/>
            <a:ext cx="186033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problem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 smtClean="0">
                    <a:solidFill>
                      <a:srgbClr val="C00000"/>
                    </a:solidFill>
                  </a:rPr>
                  <a:t>non-identifiability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Let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+10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10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Then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225159" y="3531475"/>
            <a:ext cx="208104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3407" y="3531475"/>
            <a:ext cx="186033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problem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 smtClean="0">
                    <a:solidFill>
                      <a:srgbClr val="C00000"/>
                    </a:solidFill>
                  </a:rPr>
                  <a:t>non-identifiability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Let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+10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10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Then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/>
                  <a:t>Why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non-identifiability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problem?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298713"/>
                <a:ext cx="9591284" cy="4625009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Non-identifiability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721224"/>
                <a:ext cx="9591284" cy="4202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2: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Equation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problem.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721224"/>
                <a:ext cx="9591284" cy="4202498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002253" y="1506514"/>
            <a:ext cx="2052266" cy="950743"/>
          </a:xfrm>
          <a:custGeom>
            <a:avLst/>
            <a:gdLst>
              <a:gd name="connsiteX0" fmla="*/ 14567 w 2668963"/>
              <a:gd name="connsiteY0" fmla="*/ 335620 h 887413"/>
              <a:gd name="connsiteX1" fmla="*/ 49736 w 2668963"/>
              <a:gd name="connsiteY1" fmla="*/ 775236 h 887413"/>
              <a:gd name="connsiteX2" fmla="*/ 225582 w 2668963"/>
              <a:gd name="connsiteY2" fmla="*/ 863159 h 887413"/>
              <a:gd name="connsiteX3" fmla="*/ 682782 w 2668963"/>
              <a:gd name="connsiteY3" fmla="*/ 880744 h 887413"/>
              <a:gd name="connsiteX4" fmla="*/ 2318151 w 2668963"/>
              <a:gd name="connsiteY4" fmla="*/ 863159 h 887413"/>
              <a:gd name="connsiteX5" fmla="*/ 2634674 w 2668963"/>
              <a:gd name="connsiteY5" fmla="*/ 634559 h 887413"/>
              <a:gd name="connsiteX6" fmla="*/ 2634674 w 2668963"/>
              <a:gd name="connsiteY6" fmla="*/ 247697 h 887413"/>
              <a:gd name="connsiteX7" fmla="*/ 2406074 w 2668963"/>
              <a:gd name="connsiteY7" fmla="*/ 36682 h 887413"/>
              <a:gd name="connsiteX8" fmla="*/ 1368582 w 2668963"/>
              <a:gd name="connsiteY8" fmla="*/ 1513 h 887413"/>
              <a:gd name="connsiteX9" fmla="*/ 260751 w 2668963"/>
              <a:gd name="connsiteY9" fmla="*/ 54267 h 887413"/>
              <a:gd name="connsiteX10" fmla="*/ 14567 w 2668963"/>
              <a:gd name="connsiteY10" fmla="*/ 335620 h 88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8963" h="887413">
                <a:moveTo>
                  <a:pt x="14567" y="335620"/>
                </a:moveTo>
                <a:cubicBezTo>
                  <a:pt x="-20602" y="455782"/>
                  <a:pt x="14567" y="687313"/>
                  <a:pt x="49736" y="775236"/>
                </a:cubicBezTo>
                <a:cubicBezTo>
                  <a:pt x="84905" y="863159"/>
                  <a:pt x="120074" y="845574"/>
                  <a:pt x="225582" y="863159"/>
                </a:cubicBezTo>
                <a:cubicBezTo>
                  <a:pt x="331090" y="880744"/>
                  <a:pt x="334021" y="880744"/>
                  <a:pt x="682782" y="880744"/>
                </a:cubicBezTo>
                <a:cubicBezTo>
                  <a:pt x="1031543" y="880744"/>
                  <a:pt x="1992836" y="904190"/>
                  <a:pt x="2318151" y="863159"/>
                </a:cubicBezTo>
                <a:cubicBezTo>
                  <a:pt x="2643466" y="822128"/>
                  <a:pt x="2581920" y="737136"/>
                  <a:pt x="2634674" y="634559"/>
                </a:cubicBezTo>
                <a:cubicBezTo>
                  <a:pt x="2687428" y="531982"/>
                  <a:pt x="2672774" y="347343"/>
                  <a:pt x="2634674" y="247697"/>
                </a:cubicBezTo>
                <a:cubicBezTo>
                  <a:pt x="2596574" y="148051"/>
                  <a:pt x="2617089" y="77713"/>
                  <a:pt x="2406074" y="36682"/>
                </a:cubicBezTo>
                <a:cubicBezTo>
                  <a:pt x="2195059" y="-4349"/>
                  <a:pt x="1726136" y="-1418"/>
                  <a:pt x="1368582" y="1513"/>
                </a:cubicBezTo>
                <a:cubicBezTo>
                  <a:pt x="1011028" y="4444"/>
                  <a:pt x="483490" y="1513"/>
                  <a:pt x="260751" y="54267"/>
                </a:cubicBezTo>
                <a:cubicBezTo>
                  <a:pt x="38013" y="107021"/>
                  <a:pt x="49736" y="215458"/>
                  <a:pt x="14567" y="33562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123792" y="2270234"/>
            <a:ext cx="93016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63862" y="2270234"/>
            <a:ext cx="120868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1986" y="2270234"/>
            <a:ext cx="120868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Dueling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9455" y="1577086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1577086"/>
                <a:ext cx="10693090" cy="667106"/>
              </a:xfrm>
              <a:prstGeom prst="rect">
                <a:avLst/>
              </a:prstGeom>
              <a:blipFill rotWithShape="0">
                <a:blip r:embed="rId3"/>
                <a:stretch>
                  <a:fillRect t="-6422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49455" y="4173748"/>
                <a:ext cx="10693090" cy="6671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</a:rPr>
                              <m:t>ean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5" y="4173748"/>
                <a:ext cx="10693090" cy="667106"/>
              </a:xfrm>
              <a:prstGeom prst="rect">
                <a:avLst/>
              </a:prstGeom>
              <a:blipFill rotWithShape="0">
                <a:blip r:embed="rId4"/>
                <a:stretch>
                  <a:fillRect t="-6422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61646" y="3242851"/>
            <a:ext cx="2196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Alternative:</a:t>
            </a:r>
            <a:endParaRPr lang="en-US" sz="3200" b="1" dirty="0"/>
          </a:p>
        </p:txBody>
      </p:sp>
      <p:sp>
        <p:nvSpPr>
          <p:cNvPr id="15" name="Freeform 14"/>
          <p:cNvSpPr/>
          <p:nvPr/>
        </p:nvSpPr>
        <p:spPr>
          <a:xfrm>
            <a:off x="7727838" y="1437131"/>
            <a:ext cx="2668963" cy="950743"/>
          </a:xfrm>
          <a:custGeom>
            <a:avLst/>
            <a:gdLst>
              <a:gd name="connsiteX0" fmla="*/ 14567 w 2668963"/>
              <a:gd name="connsiteY0" fmla="*/ 335620 h 887413"/>
              <a:gd name="connsiteX1" fmla="*/ 49736 w 2668963"/>
              <a:gd name="connsiteY1" fmla="*/ 775236 h 887413"/>
              <a:gd name="connsiteX2" fmla="*/ 225582 w 2668963"/>
              <a:gd name="connsiteY2" fmla="*/ 863159 h 887413"/>
              <a:gd name="connsiteX3" fmla="*/ 682782 w 2668963"/>
              <a:gd name="connsiteY3" fmla="*/ 880744 h 887413"/>
              <a:gd name="connsiteX4" fmla="*/ 2318151 w 2668963"/>
              <a:gd name="connsiteY4" fmla="*/ 863159 h 887413"/>
              <a:gd name="connsiteX5" fmla="*/ 2634674 w 2668963"/>
              <a:gd name="connsiteY5" fmla="*/ 634559 h 887413"/>
              <a:gd name="connsiteX6" fmla="*/ 2634674 w 2668963"/>
              <a:gd name="connsiteY6" fmla="*/ 247697 h 887413"/>
              <a:gd name="connsiteX7" fmla="*/ 2406074 w 2668963"/>
              <a:gd name="connsiteY7" fmla="*/ 36682 h 887413"/>
              <a:gd name="connsiteX8" fmla="*/ 1368582 w 2668963"/>
              <a:gd name="connsiteY8" fmla="*/ 1513 h 887413"/>
              <a:gd name="connsiteX9" fmla="*/ 260751 w 2668963"/>
              <a:gd name="connsiteY9" fmla="*/ 54267 h 887413"/>
              <a:gd name="connsiteX10" fmla="*/ 14567 w 2668963"/>
              <a:gd name="connsiteY10" fmla="*/ 335620 h 88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8963" h="887413">
                <a:moveTo>
                  <a:pt x="14567" y="335620"/>
                </a:moveTo>
                <a:cubicBezTo>
                  <a:pt x="-20602" y="455782"/>
                  <a:pt x="14567" y="687313"/>
                  <a:pt x="49736" y="775236"/>
                </a:cubicBezTo>
                <a:cubicBezTo>
                  <a:pt x="84905" y="863159"/>
                  <a:pt x="120074" y="845574"/>
                  <a:pt x="225582" y="863159"/>
                </a:cubicBezTo>
                <a:cubicBezTo>
                  <a:pt x="331090" y="880744"/>
                  <a:pt x="334021" y="880744"/>
                  <a:pt x="682782" y="880744"/>
                </a:cubicBezTo>
                <a:cubicBezTo>
                  <a:pt x="1031543" y="880744"/>
                  <a:pt x="1992836" y="904190"/>
                  <a:pt x="2318151" y="863159"/>
                </a:cubicBezTo>
                <a:cubicBezTo>
                  <a:pt x="2643466" y="822128"/>
                  <a:pt x="2581920" y="737136"/>
                  <a:pt x="2634674" y="634559"/>
                </a:cubicBezTo>
                <a:cubicBezTo>
                  <a:pt x="2687428" y="531982"/>
                  <a:pt x="2672774" y="347343"/>
                  <a:pt x="2634674" y="247697"/>
                </a:cubicBezTo>
                <a:cubicBezTo>
                  <a:pt x="2596574" y="148051"/>
                  <a:pt x="2617089" y="77713"/>
                  <a:pt x="2406074" y="36682"/>
                </a:cubicBezTo>
                <a:cubicBezTo>
                  <a:pt x="2195059" y="-4349"/>
                  <a:pt x="1726136" y="-1418"/>
                  <a:pt x="1368582" y="1513"/>
                </a:cubicBezTo>
                <a:cubicBezTo>
                  <a:pt x="1011028" y="4444"/>
                  <a:pt x="483490" y="1513"/>
                  <a:pt x="260751" y="54267"/>
                </a:cubicBezTo>
                <a:cubicBezTo>
                  <a:pt x="38013" y="107021"/>
                  <a:pt x="49736" y="215458"/>
                  <a:pt x="14567" y="33562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0800000">
            <a:off x="7590608" y="4031928"/>
            <a:ext cx="2833086" cy="950743"/>
          </a:xfrm>
          <a:custGeom>
            <a:avLst/>
            <a:gdLst>
              <a:gd name="connsiteX0" fmla="*/ 14567 w 2668963"/>
              <a:gd name="connsiteY0" fmla="*/ 335620 h 887413"/>
              <a:gd name="connsiteX1" fmla="*/ 49736 w 2668963"/>
              <a:gd name="connsiteY1" fmla="*/ 775236 h 887413"/>
              <a:gd name="connsiteX2" fmla="*/ 225582 w 2668963"/>
              <a:gd name="connsiteY2" fmla="*/ 863159 h 887413"/>
              <a:gd name="connsiteX3" fmla="*/ 682782 w 2668963"/>
              <a:gd name="connsiteY3" fmla="*/ 880744 h 887413"/>
              <a:gd name="connsiteX4" fmla="*/ 2318151 w 2668963"/>
              <a:gd name="connsiteY4" fmla="*/ 863159 h 887413"/>
              <a:gd name="connsiteX5" fmla="*/ 2634674 w 2668963"/>
              <a:gd name="connsiteY5" fmla="*/ 634559 h 887413"/>
              <a:gd name="connsiteX6" fmla="*/ 2634674 w 2668963"/>
              <a:gd name="connsiteY6" fmla="*/ 247697 h 887413"/>
              <a:gd name="connsiteX7" fmla="*/ 2406074 w 2668963"/>
              <a:gd name="connsiteY7" fmla="*/ 36682 h 887413"/>
              <a:gd name="connsiteX8" fmla="*/ 1368582 w 2668963"/>
              <a:gd name="connsiteY8" fmla="*/ 1513 h 887413"/>
              <a:gd name="connsiteX9" fmla="*/ 260751 w 2668963"/>
              <a:gd name="connsiteY9" fmla="*/ 54267 h 887413"/>
              <a:gd name="connsiteX10" fmla="*/ 14567 w 2668963"/>
              <a:gd name="connsiteY10" fmla="*/ 335620 h 88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8963" h="887413">
                <a:moveTo>
                  <a:pt x="14567" y="335620"/>
                </a:moveTo>
                <a:cubicBezTo>
                  <a:pt x="-20602" y="455782"/>
                  <a:pt x="14567" y="687313"/>
                  <a:pt x="49736" y="775236"/>
                </a:cubicBezTo>
                <a:cubicBezTo>
                  <a:pt x="84905" y="863159"/>
                  <a:pt x="120074" y="845574"/>
                  <a:pt x="225582" y="863159"/>
                </a:cubicBezTo>
                <a:cubicBezTo>
                  <a:pt x="331090" y="880744"/>
                  <a:pt x="334021" y="880744"/>
                  <a:pt x="682782" y="880744"/>
                </a:cubicBezTo>
                <a:cubicBezTo>
                  <a:pt x="1031543" y="880744"/>
                  <a:pt x="1992836" y="904190"/>
                  <a:pt x="2318151" y="863159"/>
                </a:cubicBezTo>
                <a:cubicBezTo>
                  <a:pt x="2643466" y="822128"/>
                  <a:pt x="2581920" y="737136"/>
                  <a:pt x="2634674" y="634559"/>
                </a:cubicBezTo>
                <a:cubicBezTo>
                  <a:pt x="2687428" y="531982"/>
                  <a:pt x="2672774" y="347343"/>
                  <a:pt x="2634674" y="247697"/>
                </a:cubicBezTo>
                <a:cubicBezTo>
                  <a:pt x="2596574" y="148051"/>
                  <a:pt x="2617089" y="77713"/>
                  <a:pt x="2406074" y="36682"/>
                </a:cubicBezTo>
                <a:cubicBezTo>
                  <a:pt x="2195059" y="-4349"/>
                  <a:pt x="1726136" y="-1418"/>
                  <a:pt x="1368582" y="1513"/>
                </a:cubicBezTo>
                <a:cubicBezTo>
                  <a:pt x="1011028" y="4444"/>
                  <a:pt x="483490" y="1513"/>
                  <a:pt x="260751" y="54267"/>
                </a:cubicBezTo>
                <a:cubicBezTo>
                  <a:pt x="38013" y="107021"/>
                  <a:pt x="49736" y="215458"/>
                  <a:pt x="14567" y="33562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10" grpId="0"/>
      <p:bldP spid="15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529255"/>
                <a:ext cx="9591284" cy="4394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Dueling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529255"/>
                <a:ext cx="9591284" cy="4394467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720661" y="2869324"/>
            <a:ext cx="662151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20661" y="2869324"/>
            <a:ext cx="14346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55076" y="2869324"/>
            <a:ext cx="1471448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54865" y="2869323"/>
            <a:ext cx="1891862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 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503" y="253120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 smtClean="0">
                <a:solidFill>
                  <a:srgbClr val="C00000"/>
                </a:solidFill>
              </a:rPr>
              <a:t>ction-value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/>
              <p:cNvSpPr txBox="1">
                <a:spLocks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  <a:blipFill rotWithShape="0">
                <a:blip r:embed="rId4"/>
                <a:stretch>
                  <a:fillRect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/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66194" y="3704897"/>
            <a:ext cx="167114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10456" y="3704897"/>
            <a:ext cx="344213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300358" y="1529255"/>
                <a:ext cx="9591284" cy="4394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/>
                  <a:t>Dueling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Train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dueling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(Do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train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separately.)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8" y="1529255"/>
                <a:ext cx="9591284" cy="4394467"/>
              </a:xfrm>
              <a:prstGeom prst="rect">
                <a:avLst/>
              </a:prstGeom>
              <a:blipFill rotWithShape="0">
                <a:blip r:embed="rId3"/>
                <a:stretch>
                  <a:fillRect l="-1144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1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 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03" y="253120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/>
              <a:t>A</a:t>
            </a:r>
            <a:r>
              <a:rPr lang="en-US" sz="2800" dirty="0" smtClean="0"/>
              <a:t>ction-value </a:t>
            </a:r>
            <a:r>
              <a:rPr lang="en-US" sz="2800" dirty="0"/>
              <a:t>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  <a:blipFill rotWithShape="0">
                <a:blip r:embed="rId3"/>
                <a:stretch>
                  <a:fillRect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95503" y="3965971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 smtClean="0">
                <a:solidFill>
                  <a:srgbClr val="C00000"/>
                </a:solidFill>
              </a:rPr>
              <a:t>State-value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295503" y="4583703"/>
                <a:ext cx="9600993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4583703"/>
                <a:ext cx="9600993" cy="802031"/>
              </a:xfrm>
              <a:prstGeom prst="rect">
                <a:avLst/>
              </a:prstGeom>
              <a:blipFill rotWithShape="0">
                <a:blip r:embed="rId4"/>
                <a:stretch>
                  <a:fillRect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/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74428" y="5139559"/>
            <a:ext cx="211783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34510" y="5139559"/>
            <a:ext cx="111409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Optimal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  <a:blipFill rotWithShape="0">
                <a:blip r:embed="rId3"/>
                <a:stretch>
                  <a:fillRect t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95502" y="1148497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 smtClean="0">
                <a:solidFill>
                  <a:srgbClr val="C00000"/>
                </a:solidFill>
              </a:rPr>
              <a:t>Optimal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a</a:t>
            </a:r>
            <a:r>
              <a:rPr lang="en-US" sz="2800" dirty="0" smtClean="0">
                <a:solidFill>
                  <a:srgbClr val="C00000"/>
                </a:solidFill>
              </a:rPr>
              <a:t>ction-value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51890" y="2427891"/>
            <a:ext cx="1345324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79228" y="2427891"/>
            <a:ext cx="2017986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97573" y="2427891"/>
            <a:ext cx="1345324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Optimal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01" y="264267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 smtClean="0">
                <a:solidFill>
                  <a:srgbClr val="C00000"/>
                </a:solidFill>
              </a:rPr>
              <a:t>Optimal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state</a:t>
            </a:r>
            <a:r>
              <a:rPr lang="en-US" sz="2800" dirty="0" smtClean="0">
                <a:solidFill>
                  <a:srgbClr val="C00000"/>
                </a:solidFill>
              </a:rPr>
              <a:t>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1295500" y="3282075"/>
                <a:ext cx="9600995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0" y="3282075"/>
                <a:ext cx="9600995" cy="802031"/>
              </a:xfrm>
              <a:prstGeom prst="rect">
                <a:avLst/>
              </a:prstGeom>
              <a:blipFill rotWithShape="0">
                <a:blip r:embed="rId3"/>
                <a:stretch>
                  <a:fillRect t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  <a:blipFill rotWithShape="0">
                <a:blip r:embed="rId4"/>
                <a:stretch>
                  <a:fillRect t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95502" y="1148497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 smtClean="0"/>
              <a:t>Optimal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en-US" sz="2800" dirty="0" smtClean="0"/>
              <a:t>ction-value </a:t>
            </a:r>
            <a:r>
              <a:rPr lang="en-US" sz="2800" dirty="0"/>
              <a:t>function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00856" y="3910804"/>
            <a:ext cx="1576551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6704" y="3910804"/>
            <a:ext cx="117190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Optimal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01" y="264267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 smtClean="0"/>
              <a:t>Optimal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state</a:t>
            </a:r>
            <a:r>
              <a:rPr lang="en-US" sz="2800" dirty="0" smtClean="0"/>
              <a:t>-value </a:t>
            </a:r>
            <a:r>
              <a:rPr lang="en-US" sz="2800" dirty="0"/>
              <a:t>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1295500" y="3282075"/>
                <a:ext cx="9600995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0" y="3282075"/>
                <a:ext cx="9600995" cy="802031"/>
              </a:xfrm>
              <a:prstGeom prst="rect">
                <a:avLst/>
              </a:prstGeom>
              <a:blipFill rotWithShape="0">
                <a:blip r:embed="rId3"/>
                <a:stretch>
                  <a:fillRect t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95501" y="416511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>
                <a:solidFill>
                  <a:srgbClr val="C00000"/>
                </a:solidFill>
              </a:rPr>
              <a:t>Optimal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advantage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295500" y="4804510"/>
                <a:ext cx="9600995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0" y="4804510"/>
                <a:ext cx="9600995" cy="802031"/>
              </a:xfrm>
              <a:prstGeom prst="rect">
                <a:avLst/>
              </a:prstGeom>
              <a:blipFill rotWithShape="0">
                <a:blip r:embed="rId4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1" y="1782202"/>
                <a:ext cx="9600996" cy="779472"/>
              </a:xfrm>
              <a:prstGeom prst="rect">
                <a:avLst/>
              </a:prstGeom>
              <a:blipFill rotWithShape="0">
                <a:blip r:embed="rId5"/>
                <a:stretch>
                  <a:fillRect t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95502" y="1148497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altLang="zh-CN" sz="2800" dirty="0" smtClean="0"/>
              <a:t>Optimal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en-US" sz="2800" dirty="0" smtClean="0"/>
              <a:t>ction-value </a:t>
            </a:r>
            <a:r>
              <a:rPr lang="en-US" sz="2800" dirty="0"/>
              <a:t>function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769224" y="5342964"/>
            <a:ext cx="105783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2118" y="5342964"/>
            <a:ext cx="12368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3014" y="5342964"/>
            <a:ext cx="105783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Advantage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/>
                  <a:t>Theorem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1</a:t>
                </a:r>
                <a:r>
                  <a:rPr lang="en-US" sz="2800" b="1" dirty="0" smtClean="0"/>
                  <a:t>:</a:t>
                </a:r>
                <a:r>
                  <a:rPr lang="zh-CN" altLang="en-US" sz="2800" b="1" dirty="0" smtClean="0"/>
                  <a:t>  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5" y="1190095"/>
                <a:ext cx="10277109" cy="656013"/>
              </a:xfrm>
              <a:prstGeom prst="rect">
                <a:avLst/>
              </a:prstGeom>
              <a:blipFill rotWithShape="0">
                <a:blip r:embed="rId4"/>
                <a:stretch>
                  <a:fillRect l="-1186" t="-8333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979684" y="1846108"/>
            <a:ext cx="10405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34306" y="1732034"/>
            <a:ext cx="10405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19752" y="1846108"/>
            <a:ext cx="200747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57964</TotalTime>
  <Words>1489</Words>
  <Application>Microsoft Macintosh PowerPoint</Application>
  <PresentationFormat>Widescreen</PresentationFormat>
  <Paragraphs>1104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Dueling Network</vt:lpstr>
      <vt:lpstr>Advantage Function</vt:lpstr>
      <vt:lpstr>Return</vt:lpstr>
      <vt:lpstr>Value Functions</vt:lpstr>
      <vt:lpstr>Value Functions</vt:lpstr>
      <vt:lpstr>Optimal Value Functions</vt:lpstr>
      <vt:lpstr>Optimal Value Functions</vt:lpstr>
      <vt:lpstr>Optimal Value Functions</vt:lpstr>
      <vt:lpstr>Properties of Advantage Function</vt:lpstr>
      <vt:lpstr>Properties of Advantage Function</vt:lpstr>
      <vt:lpstr>Properties of Advantage Function</vt:lpstr>
      <vt:lpstr>Properties of Advantage Function</vt:lpstr>
      <vt:lpstr>Properties of Advantage Function</vt:lpstr>
      <vt:lpstr>Properties of Advantage Function</vt:lpstr>
      <vt:lpstr>Properties of Advantage Function</vt:lpstr>
      <vt:lpstr>Dueling Network</vt:lpstr>
      <vt:lpstr>Revisiting DQN</vt:lpstr>
      <vt:lpstr>Approximating Advantage Function</vt:lpstr>
      <vt:lpstr>Approximating State-Value Function</vt:lpstr>
      <vt:lpstr>Dueling Network: Formulation</vt:lpstr>
      <vt:lpstr>Dueling Network: Formulation</vt:lpstr>
      <vt:lpstr>Dueling Network: Formulation</vt:lpstr>
      <vt:lpstr>Dueling Network: Formulation</vt:lpstr>
      <vt:lpstr>Dueling Network: Formulation</vt:lpstr>
      <vt:lpstr>Dueling Network: Formulation</vt:lpstr>
      <vt:lpstr>Dueling Network</vt:lpstr>
      <vt:lpstr>Dueling Network</vt:lpstr>
      <vt:lpstr>Dueling Network</vt:lpstr>
      <vt:lpstr>Dueling Network</vt:lpstr>
      <vt:lpstr>Training</vt:lpstr>
      <vt:lpstr>Overcome Non-identifiability</vt:lpstr>
      <vt:lpstr>Problem of Non-identifiability</vt:lpstr>
      <vt:lpstr>Problem of Non-identifiability</vt:lpstr>
      <vt:lpstr>Problem of Non-identifiability</vt:lpstr>
      <vt:lpstr>Problem of Non-identifiability</vt:lpstr>
      <vt:lpstr>Problem of Non-identifiability</vt:lpstr>
      <vt:lpstr>Problem of Non-identifiability</vt:lpstr>
      <vt:lpstr>Dueling Network</vt:lpstr>
      <vt:lpstr>Summary</vt:lpstr>
      <vt:lpstr>Summary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1331</cp:revision>
  <cp:lastPrinted>2019-11-21T20:50:17Z</cp:lastPrinted>
  <dcterms:created xsi:type="dcterms:W3CDTF">2017-08-22T04:44:10Z</dcterms:created>
  <dcterms:modified xsi:type="dcterms:W3CDTF">2020-08-02T23:36:07Z</dcterms:modified>
</cp:coreProperties>
</file>