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833" r:id="rId3"/>
    <p:sldId id="993" r:id="rId4"/>
    <p:sldId id="994" r:id="rId5"/>
    <p:sldId id="999" r:id="rId6"/>
    <p:sldId id="959" r:id="rId7"/>
    <p:sldId id="982" r:id="rId8"/>
    <p:sldId id="986" r:id="rId9"/>
    <p:sldId id="983" r:id="rId10"/>
    <p:sldId id="987" r:id="rId11"/>
    <p:sldId id="961" r:id="rId12"/>
    <p:sldId id="988" r:id="rId13"/>
    <p:sldId id="997" r:id="rId14"/>
    <p:sldId id="963" r:id="rId15"/>
    <p:sldId id="969" r:id="rId16"/>
    <p:sldId id="998" r:id="rId17"/>
    <p:sldId id="989" r:id="rId18"/>
    <p:sldId id="990" r:id="rId19"/>
    <p:sldId id="971" r:id="rId20"/>
    <p:sldId id="968" r:id="rId21"/>
    <p:sldId id="965" r:id="rId22"/>
    <p:sldId id="966" r:id="rId23"/>
    <p:sldId id="972" r:id="rId24"/>
    <p:sldId id="976" r:id="rId25"/>
    <p:sldId id="1003" r:id="rId26"/>
    <p:sldId id="1004" r:id="rId27"/>
    <p:sldId id="974" r:id="rId28"/>
    <p:sldId id="991" r:id="rId29"/>
    <p:sldId id="1000" r:id="rId30"/>
    <p:sldId id="1002" r:id="rId31"/>
    <p:sldId id="975" r:id="rId32"/>
    <p:sldId id="992" r:id="rId33"/>
    <p:sldId id="1005" r:id="rId34"/>
    <p:sldId id="1007" r:id="rId35"/>
    <p:sldId id="82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EDB7F0"/>
    <a:srgbClr val="EA9EEB"/>
    <a:srgbClr val="F6DCDD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2"/>
    <p:restoredTop sz="67547"/>
  </p:normalViewPr>
  <p:slideViewPr>
    <p:cSldViewPr snapToGrid="0" snapToObjects="1">
      <p:cViewPr>
        <p:scale>
          <a:sx n="86" d="100"/>
          <a:sy n="86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这节课我们学习一种策略梯度算法：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我们要用到上节课学的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 方法，把状态价值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作为策略梯度中的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 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</a:t>
                </a:r>
                <a:r>
                  <a:rPr lang="zh-CN" altLang="en-US" sz="1600" dirty="0" smtClean="0"/>
                  <a:t>节课我们学习一种策略梯度算法：</a:t>
                </a: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它的基本想法是用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，然后把动作</a:t>
                </a:r>
                <a:r>
                  <a:rPr lang="zh-CN" altLang="en-US" sz="1600" dirty="0" smtClean="0"/>
                  <a:t>价值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用</a:t>
                </a:r>
                <a:r>
                  <a:rPr lang="zh-CN" altLang="en-US" sz="1600" dirty="0" smtClean="0"/>
                  <a:t>观测到的回报来近似。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我们现在有了随机策略梯度，想要用它来更新策略网络。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然而这个公式里面还是有未知项，我们还得继续做近似。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我们不知道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所以得近似它们两个。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这是我们刚才用蒙特卡洛对策略梯度做的近似。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这其实是一个随机梯度。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靠这个公式，现在我们还无法算出梯度的值。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因为我们不知道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所以还得继续做近似。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回忆一下，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en-US" altLang="zh-CN" sz="1600" i="0" smtClean="0">
                    <a:latin typeface="Cambria Math" charset="0"/>
                  </a:rPr>
                  <a:t>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/>
                  <a:t> 是 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所以我们可以再来一次蒙特卡洛。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拿观测到的回报小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来近似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我们玩一局游戏到结束，观测到一条轨迹。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我们把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时刻开始所有的奖励小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加权求和，得到回报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𝑢_𝑡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𝑢_𝑡</a:t>
                </a:r>
                <a:r>
                  <a:rPr lang="zh-CN" altLang="en-US" sz="1600" dirty="0" smtClean="0"/>
                  <a:t> 就是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的无偏估计。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算法的基本想法就是用观测到的回报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来近似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回忆一下，根据定义，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 是 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我们再做一次近似。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拿观测到的回报小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来近似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拿观测值近似期望，这也是蒙特卡洛近似。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拿小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，得到的算法就叫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REINFORCE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这是我们刚才用蒙特卡洛对策略梯度做的近似。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这其实是一个随机梯度。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靠这个公式，现在我们还无法算出梯度的值。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因为我们不知道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所以还得继续做近似。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回忆一下，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en-US" altLang="zh-CN" sz="1600" i="0" smtClean="0">
                    <a:latin typeface="Cambria Math" charset="0"/>
                  </a:rPr>
                  <a:t>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/>
                  <a:t> 是 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所以我们可以再来一次蒙特卡洛。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拿观测到的回报小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来近似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我们玩一局游戏到结束，观测到一条轨迹。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我们把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时刻开始所有的奖励小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加权求和，得到回报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𝑢_𝑡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𝑢_𝑡</a:t>
                </a:r>
                <a:r>
                  <a:rPr lang="zh-CN" altLang="en-US" sz="1600" dirty="0" smtClean="0"/>
                  <a:t> 就是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的无偏估计。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算法的基本想法就是用观测到的回报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来近似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具体这样做。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我们玩一局游戏到结束，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观测到一条轨迹：</a:t>
                </a:r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从当前时刻的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一直到游戏结束时刻的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我们把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时刻开始所有的奖励做加权求和，得到回报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就是动作价值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的无偏估计。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算法用观测的回报小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来近似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这是我们刚才用蒙特卡洛对策略梯度做的近似。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这其实是一个随机梯度。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靠这个公式，现在我们还无法算出梯度的值。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因为我们不知道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所以还得继续做近似。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回忆一下，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en-US" altLang="zh-CN" sz="1600" i="0" smtClean="0">
                    <a:latin typeface="Cambria Math" charset="0"/>
                  </a:rPr>
                  <a:t>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/>
                  <a:t> 是 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所以我们可以再来一次蒙特卡洛。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拿观测到的回报小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来近似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我们玩一局游戏到结束，观测到一条轨迹。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我们把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时刻开始所有的奖励小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加权求和，得到回报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𝑢_𝑡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𝑢_𝑡</a:t>
                </a:r>
                <a:r>
                  <a:rPr lang="zh-CN" altLang="en-US" sz="1600" dirty="0" smtClean="0"/>
                  <a:t> 就是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的无偏估计。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算法的基本想法就是用观测到的回报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来近似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8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现在公式里还有一项状态价值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，我们不知道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是什么，所以也要对它做近似。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用神经网络做近似。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把神经网络记做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这个神经网络叫做 </a:t>
                </a:r>
                <a:r>
                  <a:rPr lang="en-US" altLang="zh-CN" sz="1600" dirty="0" smtClean="0"/>
                  <a:t>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，价值网络。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现在公式里还有一项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，我们不知道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是什么，所以要对它做近似。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可以把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用神经网络做近似。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把神经网络记做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这个神经网络叫做 </a:t>
                </a:r>
                <a:r>
                  <a:rPr lang="en-US" altLang="zh-CN" sz="1600" dirty="0" smtClean="0"/>
                  <a:t>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，价值网络。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6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这是最终近似出来的策略梯度。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我们知道策略网络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知道回报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还知道 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于是可以直接算出这个近似策略梯度。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这是最终近似出来的策略梯度。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我们知道策略网络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，知道回报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，还知道 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于是可以直接算出这个策略梯度。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为了能算出策略梯度，我们一共做了三次近似。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第一次是用蒙特卡洛来近似期望。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第二次是把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，这也是蒙特卡洛。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我们一共用了两次蒙特卡洛。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第三次是把价值函数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做函数近似，变成神经网络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7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为了能算出策略梯度，我们一共做了三次近似。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第一次是用蒙特卡洛来近似期望。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把策略梯度近似成随机梯度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第二次是把动作价值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近似成回报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，这也是蒙特卡洛。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我们一共用了两次蒙特卡洛。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第三次是把状态价值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做函数近似，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变成神经网络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这是最终近似出来的策略梯度。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我们知道策略网络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，知道回报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，还知道 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于是可以直接算出这个策略梯度。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为了能算出策略梯度，我们一共做了三次近似。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第一次是用蒙特卡洛来近似期望。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第二次是把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，这也是蒙特卡洛。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我们一共用了两次蒙特卡洛。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第三次是把价值函数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做函数近似，变成神经网络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0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我们再来看一遍对策略梯度做的近似。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这个公式是策略梯度。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公式中有期望。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我们用蒙特卡洛近似期望。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得到了随机梯度，记做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是根据策略网络做随机抽样得到的。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这是最终近似出来的策略梯度。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我们知道策略网络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，知道回报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，还知道 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于是可以直接算出这个策略梯度。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为了能算出策略梯度，我们一共做了三次近似。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第一次是用蒙特卡洛来近似期望。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第二次是把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，这也是蒙特卡洛。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我们一共用了两次蒙特卡洛。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第三次是把价值函数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做函数近似，变成神经网络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但是随机梯度里面的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仍然是未知的。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我们要对他们做近似。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近似成观测到的回报小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道理是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，其实也是用蒙特卡洛近似期望。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还要把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近似成价值网络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我们要用观测到的奖励来训练价值网络。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这是最终近似出来的策略梯度。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我们知道策略网络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，知道回报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，还知道 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于是可以直接算出这个策略梯度。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为了能算出策略梯度，我们一共做了三次近似。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第一次是用蒙特卡洛来近似期望。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第二次是把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，这也是蒙特卡洛。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我们一共用了两次蒙特卡洛。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第三次是把价值函数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做函数近似，变成神经网络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5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我们需要两个神经网络，一个策略网络，一个价值网络。</a:t>
            </a:r>
            <a:endParaRPr lang="en-US" altLang="zh-CN" sz="1600" dirty="0" smtClean="0"/>
          </a:p>
          <a:p>
            <a:r>
              <a:rPr lang="zh-CN" altLang="en-US" sz="1600" dirty="0" smtClean="0"/>
              <a:t>策略</a:t>
            </a:r>
            <a:r>
              <a:rPr lang="zh-CN" altLang="en-US" sz="1600" dirty="0" smtClean="0"/>
              <a:t>网络用来</a:t>
            </a:r>
            <a:r>
              <a:rPr lang="zh-CN" altLang="en-US" sz="1600" dirty="0" smtClean="0"/>
              <a:t>控制 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价值网络起辅助作用</a:t>
            </a:r>
            <a:r>
              <a:rPr lang="zh-CN" altLang="en-US" sz="1600" dirty="0" smtClean="0"/>
              <a:t>，作为 </a:t>
            </a:r>
            <a:r>
              <a:rPr lang="en-US" altLang="zh-CN" sz="1600" dirty="0" smtClean="0"/>
              <a:t>baseline</a:t>
            </a:r>
            <a:r>
              <a:rPr lang="zh-CN" altLang="en-US" sz="1600" dirty="0" smtClean="0"/>
              <a:t> </a:t>
            </a:r>
            <a:r>
              <a:rPr lang="zh-CN" altLang="en-US" sz="1600" dirty="0" smtClean="0"/>
              <a:t>，帮助训练策略网络。</a:t>
            </a:r>
            <a:endParaRPr lang="en-US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接下来我们搭建这两个神经网络。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先复习一些概念，稍后会用到。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discounted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return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（折扣回报），记做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它可以写成这种形式。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是环境给的奖励，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是一个介于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之间的折扣率。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时刻，未来的奖励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都是未知的，而且带有随机性。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所以我用大写字母表示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由于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全都是是随机的，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也是随机的，用大写字母表示。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回顾</a:t>
                </a:r>
                <a:r>
                  <a:rPr lang="zh-CN" altLang="en-US" dirty="0" smtClean="0"/>
                  <a:t>一下</a:t>
                </a: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</a:t>
                </a:r>
                <a:r>
                  <a:rPr lang="zh-CN" altLang="en-US" dirty="0" smtClean="0"/>
                  <a:t>折扣回报。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根据定义</a:t>
                </a:r>
                <a:r>
                  <a:rPr lang="zh-CN" altLang="en-US" dirty="0" smtClean="0"/>
                  <a:t>，折扣回报 </a:t>
                </a:r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𝑡</a:t>
                </a:r>
                <a:r>
                  <a:rPr lang="zh-CN" altLang="en-US" dirty="0" smtClean="0"/>
                  <a:t> 可以</a:t>
                </a:r>
                <a:r>
                  <a:rPr lang="zh-CN" altLang="en-US" dirty="0" smtClean="0"/>
                  <a:t>写成这种形式。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是环境给的奖励，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是一个介于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之间的折扣率。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从第二项开始，每一项里都有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</a:t>
                </a:r>
                <a:r>
                  <a:rPr lang="zh-CN" altLang="en-US" dirty="0" smtClean="0"/>
                  <a:t>把 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给提取出来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这些项就可以写成  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乘以 括号里的内容。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上面这些项 消掉 一个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就是括号里的内容。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这节课的目标是用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REINFORCE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 算法训练策略网络。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现在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我们来搭一个策略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它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是对策略函数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 的近似。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神经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网络的输入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是状态 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卷积层从状态中提取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特征，得到这个绿色的特征向量。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用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一些全连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接层   把特征向量映射到这个紫色的向量。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如果有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个动作，这个紫色的向量的大小就是 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 乘 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最后用一个</a:t>
                </a:r>
                <a:r>
                  <a:rPr lang="en-US" altLang="zh-CN" sz="1600" b="0" baseline="0" dirty="0" err="1" smtClean="0">
                    <a:solidFill>
                      <a:schemeClr val="tx1"/>
                    </a:solidFill>
                    <a:latin typeface="+mn-lt"/>
                  </a:rPr>
                  <a:t>softmax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激活函数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，最终的输出是一个概率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分布：输出都是正数，相加等于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策略网络的输出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 是这个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红色向量。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它的三个元素分别对应 三个动作的概率。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比如向左 的概率是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0.2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，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向右的概率是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0.1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，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向上的概率是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0.7.</a:t>
                </a: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sz="1600" b="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现在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我们来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搭两个神经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网络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首先是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Policy Network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策略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网络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它是对策略函数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𝑠)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 的近似。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神经网络输入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是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状态 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卷积层从状态中提取特征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向量。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用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一个或者多个全连接层   把特征向量映射到这个紫色的向量。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如果有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个动作，这个紫色的向量的大小就是 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 乘 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最后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用一个</a:t>
                </a:r>
                <a:r>
                  <a:rPr lang="en-US" altLang="zh-CN" sz="1600" b="0" baseline="0" dirty="0" err="1" smtClean="0">
                    <a:solidFill>
                      <a:schemeClr val="tx1"/>
                    </a:solidFill>
                    <a:latin typeface="+mn-lt"/>
                  </a:rPr>
                  <a:t>softmax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激活函数，这样得到的输出就是概率分布：输出都是正数，相加等于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策略网络的输出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 是这个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红色向量。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它的三个元素分别对应 三个动作的概率。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比如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向左 的概率是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0.2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，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向右的概率是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0.1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，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向上的概率是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0.7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策略网络作用是控制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agent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，所以它叫做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lt"/>
                  </a:rPr>
                  <a:t>actor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altLang="zh-CN" sz="1600" b="0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US" sz="1600" b="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7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的结构。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价值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网络输入也是状态 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，然后也是用卷积层提取特征。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最后用一些全连接层，把特征映射到一个实数。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这个实数就是价值网络的输出。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它被用作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baseline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------------------------</a:t>
                </a:r>
              </a:p>
              <a:p>
                <a:r>
                  <a:rPr lang="zh-CN" altLang="en-US" sz="1600" dirty="0" smtClean="0"/>
                  <a:t>两个神经网络的输入相同，都是状态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他们也都用卷积层提取特征。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所以显然可以让他们共享卷积层。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还需要一个价值网络。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它是对状态价值函数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𝑠)</a:t>
                </a:r>
                <a:r>
                  <a:rPr lang="zh-CN" altLang="en-US" sz="1600" dirty="0" smtClean="0"/>
                  <a:t> 的近似。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注意跟标准 </a:t>
                </a:r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 的区别。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标准 </a:t>
                </a:r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 是对动作价值函数 </a:t>
                </a:r>
                <a:r>
                  <a:rPr lang="en-US" altLang="zh-CN" sz="1600" b="0" i="0" smtClean="0">
                    <a:latin typeface="Cambria Math" charset="0"/>
                  </a:rPr>
                  <a:t>𝑄_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的近似，它的输入既有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也有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而这里的价值网络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的输入只有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，没有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价值网络输入也是状态 </a:t>
                </a:r>
                <a:r>
                  <a:rPr lang="en-US" altLang="zh-CN" sz="1600" b="0" baseline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zh-CN" altLang="en-US" sz="1600" b="0" baseline="0" dirty="0" smtClean="0">
                    <a:solidFill>
                      <a:schemeClr val="tx1"/>
                    </a:solidFill>
                    <a:latin typeface="+mn-lt"/>
                  </a:rPr>
                  <a:t>，然后也是用卷积层提取特征。</a:t>
                </a:r>
                <a:endParaRPr lang="en-US" altLang="zh-CN" sz="1600" b="0" baseline="0" dirty="0" smtClean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最后用一些全连接层，把特征映射到一个实数。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这个实数就是价值网络的输出。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它能评价状态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的好坏，所以叫做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------------------------</a:t>
                </a:r>
              </a:p>
              <a:p>
                <a:r>
                  <a:rPr lang="zh-CN" altLang="en-US" sz="1600" dirty="0" smtClean="0"/>
                  <a:t>两个神经网络的输入相同，都是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他们也都用卷积层提取特征。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所以显然可以让他们共享卷积层。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策略网络和价值网络的输入都是状态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可以</a:t>
                </a:r>
                <a:r>
                  <a:rPr lang="zh-CN" altLang="en-US" sz="1600" dirty="0" smtClean="0"/>
                  <a:t>用相同的卷积层来提取特征。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让两个神经网络共享卷积层参数。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然后用一些全连接层来算概率分布。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这个红色的向量就是策略网络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的输出。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用一些不同的全连接层来算出一个实数，作为价值网络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的输出。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策略网络和价值网络的输入都是状态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可以用相同的卷积层来提取特征。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让两个神经网络共享卷积层参数。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然后用一些全连接层来算概率分布。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这个红色的向量就是策略网络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的输出。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它可以用来控制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用一些不同的全连接层来算一个实数。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这个实数就是价值网络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的输出，它可以评价当前状态的好坏。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5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接下来我们要训练两个神经网络。</a:t>
            </a:r>
            <a:endParaRPr lang="en-US" altLang="zh-CN" sz="1600" dirty="0" smtClean="0"/>
          </a:p>
          <a:p>
            <a:r>
              <a:rPr lang="zh-CN" altLang="en-US" sz="1600" dirty="0" smtClean="0"/>
              <a:t>我们用 </a:t>
            </a:r>
            <a:r>
              <a:rPr lang="en-US" altLang="zh-CN" sz="1600" dirty="0" smtClean="0"/>
              <a:t>REINFORCE</a:t>
            </a:r>
            <a:r>
              <a:rPr lang="zh-CN" altLang="en-US" sz="1600" dirty="0" smtClean="0"/>
              <a:t> </a:t>
            </a:r>
            <a:r>
              <a:rPr lang="zh-CN" altLang="en-US" sz="1600" dirty="0" smtClean="0"/>
              <a:t>算法训练</a:t>
            </a:r>
            <a:r>
              <a:rPr lang="zh-CN" altLang="en-US" sz="1600" dirty="0" smtClean="0"/>
              <a:t>策略网络，用回归方法训练价值网络。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8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这是我们之前近似出来的策略梯度。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其中</a:t>
                </a:r>
                <a:r>
                  <a:rPr lang="zh-CN" altLang="en-US" sz="1600" dirty="0" smtClean="0"/>
                  <a:t>的价值网络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是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有了策略梯度，我们</a:t>
                </a:r>
                <a:r>
                  <a:rPr lang="zh-CN" altLang="en-US" sz="1600" dirty="0" smtClean="0"/>
                  <a:t>可以做梯度</a:t>
                </a:r>
                <a:r>
                  <a:rPr lang="zh-CN" altLang="en-US" sz="1600" dirty="0" smtClean="0"/>
                  <a:t>上升来更新策略网络。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这一项是近似的策略梯度。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zh-CN" altLang="en-US" sz="1600" dirty="0" smtClean="0"/>
                  <a:t> 是学习率，是个需要调的超参数。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这样做训练，就能让策略网络越来越好。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这是我们之前近似出来的策略梯度。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其中的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是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有了策略梯度，我们可以用梯度上升来更新策略网络。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这一项是近似的策略梯度。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 </a:t>
                </a:r>
                <a:r>
                  <a:rPr lang="en-US" altLang="zh-CN" sz="1600" i="0" smtClean="0">
                    <a:latin typeface="Cambria Math" charset="0"/>
                  </a:rPr>
                  <a:t>𝛽</a:t>
                </a:r>
                <a:r>
                  <a:rPr lang="zh-CN" altLang="en-US" sz="1600" dirty="0" smtClean="0"/>
                  <a:t> 是学习率，是个需要调的超参数。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0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把圈出来的这一项记做负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它是价值网络的预测 与真实观测的回报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之间的差。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我们稍后训练价值网络的时候也会用到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这是我们之前近似出来的策略梯度。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其中的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是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有了策略梯度，我们可以用梯度上升来更新策略网络。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这一项是近似的策略梯度。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 </a:t>
                </a:r>
                <a:r>
                  <a:rPr lang="en-US" altLang="zh-CN" sz="1600" i="0" smtClean="0">
                    <a:latin typeface="Cambria Math" charset="0"/>
                  </a:rPr>
                  <a:t>𝛽</a:t>
                </a:r>
                <a:r>
                  <a:rPr lang="zh-CN" altLang="en-US" sz="1600" dirty="0" smtClean="0"/>
                  <a:t> 是学习率，是个需要调的超参数。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8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用刚才定义的符号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，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</a:t>
                </a:r>
              </a:p>
              <a:p>
                <a:r>
                  <a:rPr lang="zh-CN" altLang="en-US" sz="1600" dirty="0" smtClean="0"/>
                  <a:t>梯度上升可以等价写成这种形式。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这是我们之前近似出来的策略梯度。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其中的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是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有了策略梯度，我们可以用梯度上升来更新策略网络。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这一项是近似的策略梯度。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 </a:t>
                </a:r>
                <a:r>
                  <a:rPr lang="en-US" altLang="zh-CN" sz="1600" i="0" smtClean="0">
                    <a:latin typeface="Cambria Math" charset="0"/>
                  </a:rPr>
                  <a:t>𝛽</a:t>
                </a:r>
                <a:r>
                  <a:rPr lang="zh-CN" altLang="en-US" sz="1600" dirty="0" smtClean="0"/>
                  <a:t> 是学习率，是个需要调的超参数。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85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更新价值网络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的方法很简单，就是让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去拟合</a:t>
                </a:r>
                <a:r>
                  <a:rPr lang="zh-CN" altLang="en-US" sz="1600" dirty="0" smtClean="0"/>
                  <a:t>回报小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回忆</a:t>
                </a:r>
                <a:r>
                  <a:rPr lang="zh-CN" altLang="en-US" sz="1600" dirty="0" smtClean="0"/>
                  <a:t>一下，状态价值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是对</a:t>
                </a:r>
                <a:r>
                  <a:rPr lang="zh-CN" altLang="en-US" sz="1600" dirty="0" smtClean="0"/>
                  <a:t>回报大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的目标是让它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接近状态价值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也就是接近回报大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</a:t>
                </a:r>
                <a:r>
                  <a:rPr lang="zh-CN" altLang="en-US" sz="1600" dirty="0" smtClean="0"/>
                  <a:t>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------------------------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既然想让价值网络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接近大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的期望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dirty="0" smtClean="0"/>
                  <a:t>我们</a:t>
                </a:r>
                <a:r>
                  <a:rPr lang="zh-CN" altLang="en-US" sz="1600" dirty="0" smtClean="0"/>
                  <a:t>可以用观测</a:t>
                </a:r>
                <a:r>
                  <a:rPr lang="zh-CN" altLang="en-US" sz="1600" dirty="0" smtClean="0"/>
                  <a:t>到</a:t>
                </a:r>
                <a:r>
                  <a:rPr lang="zh-CN" altLang="en-US" sz="1600" dirty="0" smtClean="0"/>
                  <a:t>的奖励小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去拟合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更新价值网络的方法很简单，就是让他去拟合回报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回忆一下，状态价值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是对回报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既然想让价值网络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接近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，我们可以让它去拟合 观测到的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对于每一个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，我们都鼓励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接近 观测到的回报小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可以把两者差记做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我们希望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的平方越小越好，所以做梯度下降减小损失函数。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6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 预测误差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的预测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减去回报小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</a:t>
                </a:r>
              </a:p>
              <a:p>
                <a:r>
                  <a:rPr lang="zh-CN" altLang="en-US" sz="1600" dirty="0" smtClean="0"/>
                  <a:t>我们想要让价值网络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去拟合小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所以我们希望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越小越好。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的平方做为损失函数，然后做梯度下降减小损失函数。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更新价值网络的方法很简单，就是让他去拟合回报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回忆一下，状态价值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是对回报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既然想让价值网络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接近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，我们可以让它去拟合 观测到的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对于每一个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，我们都鼓励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接近 观测到的回报小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可以把两者差记做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我们希望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的平方越小越好，所以做梯度下降减小损失函数。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4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平方 关于参数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求导，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得到这个公式。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这就是梯度。</a:t>
                </a:r>
                <a:endParaRPr lang="en-US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更新价值网络的方法很简单，就是让他去拟合回报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回忆一下，状态价值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是对回报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既然想让价值网络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接近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，我们可以让它去拟合 观测到的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对于每一个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，我们都鼓励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接近 观测到的回报小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可以把两者差记做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我们希望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的平方越小越好，所以做梯度下降减小损失函数。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动作价值函数记做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 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的条件期望。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期望消掉了未来所有的状态和动作，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只依赖于当前状态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回顾</a:t>
                </a:r>
                <a:r>
                  <a:rPr lang="zh-CN" altLang="en-US" dirty="0" smtClean="0"/>
                  <a:t>一下</a:t>
                </a: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</a:t>
                </a:r>
                <a:r>
                  <a:rPr lang="zh-CN" altLang="en-US" dirty="0" smtClean="0"/>
                  <a:t>折扣回报。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根据定义</a:t>
                </a:r>
                <a:r>
                  <a:rPr lang="zh-CN" altLang="en-US" dirty="0" smtClean="0"/>
                  <a:t>，折扣回报 </a:t>
                </a:r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𝑡</a:t>
                </a:r>
                <a:r>
                  <a:rPr lang="zh-CN" altLang="en-US" dirty="0" smtClean="0"/>
                  <a:t> 可以</a:t>
                </a:r>
                <a:r>
                  <a:rPr lang="zh-CN" altLang="en-US" dirty="0" smtClean="0"/>
                  <a:t>写成这种形式。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是环境给的奖励，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是一个介于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之间的折扣率。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从第二项开始，每一项里都有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</a:t>
                </a:r>
                <a:r>
                  <a:rPr lang="zh-CN" altLang="en-US" dirty="0" smtClean="0"/>
                  <a:t>把 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给提取出来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这些项就可以写成  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乘以 括号里的内容。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上面这些项 消掉 一个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就是括号里的内容。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97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然后做梯度下降更新参数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</a:t>
                </a:r>
                <a:r>
                  <a:rPr lang="zh-CN" altLang="en-US" sz="1600" dirty="0" smtClean="0"/>
                  <a:t>是刚刚算出的梯度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它前面的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/>
                  <a:t> 是学习率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这样更新参数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 可以</a:t>
                </a:r>
                <a:r>
                  <a:rPr lang="zh-CN" altLang="en-US" sz="1600" dirty="0" smtClean="0"/>
                  <a:t>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平方变小，也就是让价值</a:t>
                </a:r>
                <a:r>
                  <a:rPr lang="zh-CN" altLang="en-US" sz="1600" dirty="0" smtClean="0"/>
                  <a:t>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的预测</a:t>
                </a:r>
                <a:r>
                  <a:rPr lang="zh-CN" altLang="en-US" sz="1600" dirty="0" smtClean="0"/>
                  <a:t>更接近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价值网络就是这样训练出来的。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更新价值网络的方法很简单，就是让他去拟合回报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回忆一下，状态价值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是对回报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既然想让价值网络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接近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，我们可以让它去拟合 观测到的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对于每一个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，我们都鼓励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接近 观测到的回报小 </a:t>
                </a:r>
                <a:r>
                  <a:rPr lang="en-US" altLang="zh-CN" sz="1600" b="0" i="0" smtClean="0">
                    <a:latin typeface="Cambria Math" charset="0"/>
                  </a:rPr>
                  <a:t>𝑢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可以把两者差记做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我们希望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的平方越小越好，所以做梯度下降减小损失函数。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概括一下算法。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每次打一局游戏，到结束为止。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观测</a:t>
                </a:r>
                <a:r>
                  <a:rPr lang="zh-CN" altLang="en-US" sz="1600" dirty="0" smtClean="0"/>
                  <a:t>到一条轨迹：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一直到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然后用观测到的奖励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来计算回报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是奖励的加权和。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与回报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之间</a:t>
                </a:r>
                <a:r>
                  <a:rPr lang="zh-CN" altLang="en-US" sz="1600" dirty="0" smtClean="0"/>
                  <a:t>的差记做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它是预测误差。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概括一下算法。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每次打一局游戏，到结束为止。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观测到一条轨迹：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𝑠_2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𝑎_2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𝑟_2</a:t>
                </a:r>
                <a:r>
                  <a:rPr lang="zh-CN" altLang="en-US" sz="1600" dirty="0" smtClean="0"/>
                  <a:t> 一直到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𝑇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𝑎_𝑇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𝑟_𝑇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然后用观测到的奖励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来计算回报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是奖励的加权和。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与 价值网络预测之间的差记做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用策略梯度来更新策略网络。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这一项是就是策略梯度。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它前面的 </a:t>
                </a:r>
                <a:r>
                  <a:rPr lang="en-US" altLang="zh-CN" sz="1600" i="0" smtClean="0">
                    <a:latin typeface="Cambria Math" charset="0"/>
                  </a:rPr>
                  <a:t>𝛽</a:t>
                </a:r>
                <a:r>
                  <a:rPr lang="zh-CN" altLang="en-US" sz="1600" dirty="0" smtClean="0"/>
                  <a:t> 是学习率。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最后做梯度下降更新价值网络。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这样可以让价值网络的输出拟合观测到的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用策略梯度来更新策略网络。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</a:t>
                </a:r>
                <a:r>
                  <a:rPr lang="zh-CN" altLang="en-US" sz="1600" dirty="0" smtClean="0"/>
                  <a:t>是负的策略</a:t>
                </a:r>
                <a:r>
                  <a:rPr lang="zh-CN" altLang="en-US" sz="1600" dirty="0" smtClean="0"/>
                  <a:t>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它前面的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zh-CN" altLang="en-US" sz="1600" dirty="0" smtClean="0"/>
                  <a:t> 是学习率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这样更新参数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可以让策略网络变得更好。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最后做梯度下降更新价值</a:t>
                </a:r>
                <a:r>
                  <a:rPr lang="zh-CN" altLang="en-US" sz="1600" dirty="0" smtClean="0"/>
                  <a:t>网络参数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拟合</a:t>
                </a:r>
                <a:r>
                  <a:rPr lang="zh-CN" altLang="en-US" sz="1600" dirty="0" smtClean="0"/>
                  <a:t>观测到的回报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让价值网络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更接近真正的状态价值。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概括一下算法。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每次打一局游戏，到结束为止。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观测到一条轨迹：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𝑠_2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𝑎_2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𝑟_2</a:t>
                </a:r>
                <a:r>
                  <a:rPr lang="zh-CN" altLang="en-US" sz="1600" dirty="0" smtClean="0"/>
                  <a:t> 一直到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𝑇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𝑎_𝑇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𝑟_𝑇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然后用观测到的奖励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来计算回报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是奖励的加权和。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与 价值网络预测之间的差记做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用策略梯度来更新策略网络。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这一项是就是策略梯度。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它前面的 </a:t>
                </a:r>
                <a:r>
                  <a:rPr lang="en-US" altLang="zh-CN" sz="1600" i="0" smtClean="0">
                    <a:latin typeface="Cambria Math" charset="0"/>
                  </a:rPr>
                  <a:t>𝛽</a:t>
                </a:r>
                <a:r>
                  <a:rPr lang="zh-CN" altLang="en-US" sz="1600" dirty="0" smtClean="0"/>
                  <a:t> 是学习率。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最后做梯度下降更新价值网络。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这样可以让价值网络的输出拟合观测到的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2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这次更新只用到了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时刻之后的观测。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时刻之后的奖励加权求和，作为回报小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每玩一局游戏，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可以观测到从初始时刻到结束时刻 所有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</a:t>
                </a:r>
                <a:r>
                  <a:rPr lang="zh-CN" altLang="en-US" sz="1600" dirty="0" smtClean="0"/>
                  <a:t>状态、动作、奖励。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其实我们可以算出 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 个回报 </a:t>
                </a:r>
                <a:r>
                  <a:rPr lang="en-US" altLang="zh-CN" sz="1600" dirty="0" smtClean="0"/>
                  <a:t>u</a:t>
                </a:r>
                <a:r>
                  <a:rPr lang="zh-CN" altLang="en-US" sz="1600" dirty="0" smtClean="0"/>
                  <a:t>，从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一直到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可以拿所有这些回报来更新 策略网络和价值网络。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概括一下算法。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每次打一局游戏，到结束为止。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观测到一条轨迹：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𝑠_2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𝑎_2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𝑟_2</a:t>
                </a:r>
                <a:r>
                  <a:rPr lang="zh-CN" altLang="en-US" sz="1600" dirty="0" smtClean="0"/>
                  <a:t> 一直到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𝑇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𝑎_𝑇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𝑟_𝑇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然后用观测到的奖励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来计算回报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是奖励的加权和。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与 价值网络预测之间的差记做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用策略梯度来更新策略网络。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这一项是就是策略梯度。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它前面的 </a:t>
                </a:r>
                <a:r>
                  <a:rPr lang="en-US" altLang="zh-CN" sz="1600" i="0" smtClean="0">
                    <a:latin typeface="Cambria Math" charset="0"/>
                  </a:rPr>
                  <a:t>𝛽</a:t>
                </a:r>
                <a:r>
                  <a:rPr lang="zh-CN" altLang="en-US" sz="1600" dirty="0" smtClean="0"/>
                  <a:t> 是学习率。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最后做梯度下降更新价值网络。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这样可以让价值网络的输出拟合观测到的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也就是说对于每一个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，从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等于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 一直到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，都重复一遍这段程序。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如果轨迹的长度是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dirty="0" smtClean="0"/>
                  <a:t>，那么就对两个神经网络做 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 轮更新。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zh-CN" alt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概括一下算法。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每次打一局游戏，到结束为止。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观测到一条轨迹：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𝑟_1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𝑠_2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𝑎_2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𝑟_2</a:t>
                </a:r>
                <a:r>
                  <a:rPr lang="zh-CN" altLang="en-US" sz="1600" dirty="0" smtClean="0"/>
                  <a:t> 一直到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𝑇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𝑎_𝑇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𝑟_𝑇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然后用观测到的奖励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来计算回报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是奖励的加权和。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与 价值网络预测之间的差记做 </a:t>
                </a:r>
                <a:r>
                  <a:rPr lang="en-US" altLang="zh-CN" sz="1600" b="0" i="0" smtClean="0"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用策略梯度来更新策略网络。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这一项是就是策略梯度。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它前面的 </a:t>
                </a:r>
                <a:r>
                  <a:rPr lang="en-US" altLang="zh-CN" sz="1600" i="0" smtClean="0">
                    <a:latin typeface="Cambria Math" charset="0"/>
                  </a:rPr>
                  <a:t>𝛽</a:t>
                </a:r>
                <a:r>
                  <a:rPr lang="zh-CN" altLang="en-US" sz="1600" dirty="0" smtClean="0"/>
                  <a:t> 是学习率。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最后做梯度下降更新价值网络。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这样可以让价值网络的输出拟合观测到的 </a:t>
                </a:r>
                <a:r>
                  <a:rPr lang="en-US" altLang="zh-CN" sz="1600" i="0">
                    <a:latin typeface="Cambria Math" charset="0"/>
                  </a:rPr>
                  <a:t>𝑢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7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这节课我们学习了 </a:t>
            </a:r>
            <a:r>
              <a:rPr lang="en-US" altLang="zh-CN" sz="1600" dirty="0" smtClean="0"/>
              <a:t>REINFORCE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with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baseline</a:t>
            </a:r>
            <a:r>
              <a:rPr lang="zh-CN" altLang="en-US" sz="1600" dirty="0" smtClean="0"/>
              <a:t>，它是一种策略梯度方法。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下节课我们学习 </a:t>
            </a:r>
            <a:r>
              <a:rPr lang="en-US" altLang="zh-CN" sz="1600" dirty="0" smtClean="0"/>
              <a:t>advantage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actor-critic</a:t>
            </a:r>
            <a:r>
              <a:rPr lang="zh-CN" altLang="en-US" sz="1600" dirty="0" smtClean="0"/>
              <a:t> ，它是一种类似的策略梯度方法。</a:t>
            </a:r>
            <a:endParaRPr lang="en-US" altLang="zh-CN" sz="1600" dirty="0" smtClean="0"/>
          </a:p>
          <a:p>
            <a:r>
              <a:rPr lang="zh-CN" altLang="en-US" sz="1600" dirty="0" smtClean="0"/>
              <a:t>这节课就到这里，感谢大家观看。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的期望，进一步消掉当前动作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回顾</a:t>
                </a:r>
                <a:r>
                  <a:rPr lang="zh-CN" altLang="en-US" dirty="0" smtClean="0"/>
                  <a:t>一下</a:t>
                </a: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</a:t>
                </a:r>
                <a:r>
                  <a:rPr lang="zh-CN" altLang="en-US" dirty="0" smtClean="0"/>
                  <a:t>折扣回报。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根据定义</a:t>
                </a:r>
                <a:r>
                  <a:rPr lang="zh-CN" altLang="en-US" dirty="0" smtClean="0"/>
                  <a:t>，折扣回报 </a:t>
                </a:r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𝑡</a:t>
                </a:r>
                <a:r>
                  <a:rPr lang="zh-CN" altLang="en-US" dirty="0" smtClean="0"/>
                  <a:t> 可以</a:t>
                </a:r>
                <a:r>
                  <a:rPr lang="zh-CN" altLang="en-US" dirty="0" smtClean="0"/>
                  <a:t>写成这种形式。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是环境给的奖励，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是一个介于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之间的折扣率。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从第二项开始，每一项里都有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</a:t>
                </a:r>
                <a:r>
                  <a:rPr lang="zh-CN" altLang="en-US" dirty="0" smtClean="0"/>
                  <a:t>把 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给提取出来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这些项就可以写成  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乘以 括号里的内容。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上面这些项 消掉 一个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就是括号里的内容。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我们来复习一下上节课讲的策略梯度，然后对它做近似。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这是上节课我们推导出的策略梯度。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它是状态价值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关于策略网络参数 </a:t>
                </a:r>
                <a14:m>
                  <m:oMath xmlns:m="http://schemas.openxmlformats.org/officeDocument/2006/math">
                    <m:r>
                      <a:rPr lang="en-US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的梯度。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策略梯度是期望的形式。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期望里面是 </a:t>
                </a:r>
                <a:r>
                  <a:rPr lang="en-US" altLang="zh-CN" sz="1600" dirty="0" smtClean="0"/>
                  <a:t>log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关于 </a:t>
                </a:r>
                <a14:m>
                  <m:oMath xmlns:m="http://schemas.openxmlformats.org/officeDocument/2006/math">
                    <m:r>
                      <a:rPr lang="en-US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的导数，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再乘以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减去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="0" dirty="0" smtClean="0"/>
                  <a:t>这里的状态价值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或是把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去掉，都不影响期望的值。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但是做蒙特卡洛的时候，这个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 可以降低方差，加速收敛。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看一下期望里面的内容。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把它记做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它跟随机变量大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有关。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期望是关于动作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求的。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的概率密度函数是策略网络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所以我们根据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做随机抽样，得到一个动作小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是策略梯度的无偏估计。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因为它的期望就等于策略梯度。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称作“随机策略梯度”。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它是策略梯度的随机近似。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代替期望，这是一种蒙特卡洛方法。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NULL"/><Relationship Id="rId5" Type="http://schemas.openxmlformats.org/officeDocument/2006/relationships/image" Target="../media/image30.png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0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5" Type="http://schemas.openxmlformats.org/officeDocument/2006/relationships/image" Target="../media/image31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5" Type="http://schemas.openxmlformats.org/officeDocument/2006/relationships/image" Target="../media/image31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REINFORCE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with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Baseline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414842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414842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4149" b="-5394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8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4479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6280880" y="1712187"/>
            <a:ext cx="1588958" cy="952666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081151" y="1768839"/>
            <a:ext cx="1298823" cy="836053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2869324"/>
                <a:ext cx="9776012" cy="348693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Recall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Monte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Carlo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(REINFORCE)</a:t>
                </a:r>
                <a:r>
                  <a:rPr lang="en-US" altLang="zh-CN" dirty="0" smtClean="0"/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2869324"/>
                <a:ext cx="9776012" cy="3486934"/>
              </a:xfrm>
              <a:blipFill rotWithShape="0">
                <a:blip r:embed="rId3"/>
                <a:stretch>
                  <a:fillRect l="-1122" t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72904"/>
              </a:xfrm>
              <a:prstGeom prst="rect">
                <a:avLst/>
              </a:prstGeom>
              <a:blipFill rotWithShape="0">
                <a:blip r:embed="rId4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6280880" y="1712187"/>
            <a:ext cx="1588958" cy="952666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960302" y="3404382"/>
            <a:ext cx="2115057" cy="14568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87850" y="4058306"/>
            <a:ext cx="2286721" cy="50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2869324"/>
                <a:ext cx="9776012" cy="348693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Recall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Monte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Carlo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(REINFORCE)</a:t>
                </a:r>
                <a:r>
                  <a:rPr lang="en-US" altLang="zh-CN" dirty="0" smtClean="0"/>
                  <a:t>: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,⋯,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unbiased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estimate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2869324"/>
                <a:ext cx="9776012" cy="3486934"/>
              </a:xfrm>
              <a:blipFill rotWithShape="0">
                <a:blip r:embed="rId3"/>
                <a:stretch>
                  <a:fillRect l="-1122" t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72904"/>
              </a:xfrm>
              <a:prstGeom prst="rect">
                <a:avLst/>
              </a:prstGeom>
              <a:blipFill rotWithShape="0">
                <a:blip r:embed="rId4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5157250" y="4726745"/>
            <a:ext cx="4816744" cy="50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8640" y="5301678"/>
            <a:ext cx="2357243" cy="184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3250848"/>
                <a:ext cx="9776012" cy="310541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network,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3250848"/>
                <a:ext cx="9776012" cy="3105410"/>
              </a:xfrm>
              <a:blipFill rotWithShape="0">
                <a:blip r:embed="rId4"/>
                <a:stretch>
                  <a:fillRect l="-1122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8051655" y="1768839"/>
            <a:ext cx="1328319" cy="836053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771495" y="3782368"/>
            <a:ext cx="1189625" cy="184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5213521" y="2557450"/>
            <a:ext cx="1890664" cy="50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05736" y="2557450"/>
            <a:ext cx="528442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91183" y="2557450"/>
            <a:ext cx="1374848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Summary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2998033"/>
                <a:ext cx="9776012" cy="335822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Three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approximations:</a:t>
                </a:r>
              </a:p>
              <a:p>
                <a:pPr marL="914400" lvl="1" indent="-45720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expectation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sample,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(Monte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Carlo.)</a:t>
                </a:r>
              </a:p>
              <a:p>
                <a:pPr marL="914400" lvl="1" indent="-45720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(Another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Monte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Carlo</a:t>
                </a:r>
                <a:r>
                  <a:rPr lang="en-US" altLang="zh-CN" dirty="0" smtClean="0"/>
                  <a:t>.)</a:t>
                </a:r>
              </a:p>
              <a:p>
                <a:pPr marL="914400" lvl="1" indent="-45720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network,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2998033"/>
                <a:ext cx="9776012" cy="3358225"/>
              </a:xfrm>
              <a:blipFill rotWithShape="0">
                <a:blip r:embed="rId4"/>
                <a:stretch>
                  <a:fillRect l="-1122" t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385914" y="2541014"/>
            <a:ext cx="2354898" cy="16436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71471" y="2470674"/>
            <a:ext cx="520505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213188" y="2470674"/>
            <a:ext cx="1380978" cy="6483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7993" y="1075441"/>
                <a:ext cx="9776013" cy="743345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743345"/>
              </a:xfrm>
              <a:prstGeom prst="rect">
                <a:avLst/>
              </a:prstGeom>
              <a:blipFill rotWithShape="0">
                <a:blip r:embed="rId3"/>
                <a:stretch>
                  <a:fillRect b="-9836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2" y="3041529"/>
                <a:ext cx="9776013" cy="73424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=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2" y="3041529"/>
                <a:ext cx="9776013" cy="734240"/>
              </a:xfrm>
              <a:prstGeom prst="rect">
                <a:avLst/>
              </a:prstGeom>
              <a:blipFill rotWithShape="0">
                <a:blip r:embed="rId4"/>
                <a:stretch>
                  <a:fillRect b="-11667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830527" y="1987706"/>
            <a:ext cx="265471" cy="88490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21401074">
            <a:off x="3360227" y="1050488"/>
            <a:ext cx="1109402" cy="881206"/>
          </a:xfrm>
          <a:custGeom>
            <a:avLst/>
            <a:gdLst>
              <a:gd name="connsiteX0" fmla="*/ 223756 w 1256575"/>
              <a:gd name="connsiteY0" fmla="*/ 826813 h 881206"/>
              <a:gd name="connsiteX1" fmla="*/ 739949 w 1256575"/>
              <a:gd name="connsiteY1" fmla="*/ 871058 h 881206"/>
              <a:gd name="connsiteX2" fmla="*/ 1138156 w 1256575"/>
              <a:gd name="connsiteY2" fmla="*/ 841562 h 881206"/>
              <a:gd name="connsiteX3" fmla="*/ 1256143 w 1256575"/>
              <a:gd name="connsiteY3" fmla="*/ 487600 h 881206"/>
              <a:gd name="connsiteX4" fmla="*/ 1108659 w 1256575"/>
              <a:gd name="connsiteY4" fmla="*/ 163136 h 881206"/>
              <a:gd name="connsiteX5" fmla="*/ 887433 w 1256575"/>
              <a:gd name="connsiteY5" fmla="*/ 59897 h 881206"/>
              <a:gd name="connsiteX6" fmla="*/ 371240 w 1256575"/>
              <a:gd name="connsiteY6" fmla="*/ 904 h 881206"/>
              <a:gd name="connsiteX7" fmla="*/ 105769 w 1256575"/>
              <a:gd name="connsiteY7" fmla="*/ 104142 h 881206"/>
              <a:gd name="connsiteX8" fmla="*/ 2530 w 1256575"/>
              <a:gd name="connsiteY8" fmla="*/ 443355 h 881206"/>
              <a:gd name="connsiteX9" fmla="*/ 46775 w 1256575"/>
              <a:gd name="connsiteY9" fmla="*/ 694078 h 881206"/>
              <a:gd name="connsiteX10" fmla="*/ 223756 w 1256575"/>
              <a:gd name="connsiteY10" fmla="*/ 826813 h 88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6575" h="881206">
                <a:moveTo>
                  <a:pt x="223756" y="826813"/>
                </a:moveTo>
                <a:cubicBezTo>
                  <a:pt x="339285" y="856310"/>
                  <a:pt x="587549" y="868600"/>
                  <a:pt x="739949" y="871058"/>
                </a:cubicBezTo>
                <a:cubicBezTo>
                  <a:pt x="892349" y="873516"/>
                  <a:pt x="1052124" y="905472"/>
                  <a:pt x="1138156" y="841562"/>
                </a:cubicBezTo>
                <a:cubicBezTo>
                  <a:pt x="1224188" y="777652"/>
                  <a:pt x="1261059" y="600671"/>
                  <a:pt x="1256143" y="487600"/>
                </a:cubicBezTo>
                <a:cubicBezTo>
                  <a:pt x="1251227" y="374529"/>
                  <a:pt x="1170111" y="234420"/>
                  <a:pt x="1108659" y="163136"/>
                </a:cubicBezTo>
                <a:cubicBezTo>
                  <a:pt x="1047207" y="91852"/>
                  <a:pt x="1010336" y="86936"/>
                  <a:pt x="887433" y="59897"/>
                </a:cubicBezTo>
                <a:cubicBezTo>
                  <a:pt x="764530" y="32858"/>
                  <a:pt x="501517" y="-6470"/>
                  <a:pt x="371240" y="904"/>
                </a:cubicBezTo>
                <a:cubicBezTo>
                  <a:pt x="240963" y="8278"/>
                  <a:pt x="167221" y="30400"/>
                  <a:pt x="105769" y="104142"/>
                </a:cubicBezTo>
                <a:cubicBezTo>
                  <a:pt x="44317" y="177884"/>
                  <a:pt x="12362" y="345032"/>
                  <a:pt x="2530" y="443355"/>
                </a:cubicBezTo>
                <a:cubicBezTo>
                  <a:pt x="-7302" y="541678"/>
                  <a:pt x="12362" y="627710"/>
                  <a:pt x="46775" y="694078"/>
                </a:cubicBezTo>
                <a:cubicBezTo>
                  <a:pt x="81188" y="760446"/>
                  <a:pt x="108227" y="797316"/>
                  <a:pt x="223756" y="826813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74388" y="3775769"/>
            <a:ext cx="1139483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0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Summary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4998512"/>
                <a:ext cx="9776013" cy="73424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4998512"/>
                <a:ext cx="9776013" cy="734240"/>
              </a:xfrm>
              <a:prstGeom prst="rect">
                <a:avLst/>
              </a:prstGeom>
              <a:blipFill rotWithShape="0">
                <a:blip r:embed="rId3"/>
                <a:stretch>
                  <a:fillRect b="-11667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7993" y="1075441"/>
                <a:ext cx="9776013" cy="743345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743345"/>
              </a:xfrm>
              <a:prstGeom prst="rect">
                <a:avLst/>
              </a:prstGeom>
              <a:blipFill rotWithShape="0">
                <a:blip r:embed="rId4"/>
                <a:stretch>
                  <a:fillRect b="-9836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2" y="3041529"/>
                <a:ext cx="9776013" cy="73424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2" y="3041529"/>
                <a:ext cx="9776013" cy="734240"/>
              </a:xfrm>
              <a:prstGeom prst="rect">
                <a:avLst/>
              </a:prstGeom>
              <a:blipFill rotWithShape="0">
                <a:blip r:embed="rId3"/>
                <a:stretch>
                  <a:fillRect b="-11667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830527" y="1987706"/>
            <a:ext cx="265471" cy="88490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830527" y="3944689"/>
            <a:ext cx="265471" cy="88490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177644" y="2984877"/>
            <a:ext cx="1588958" cy="952666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066404" y="3041529"/>
            <a:ext cx="1284073" cy="836053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1401074">
            <a:off x="6636498" y="4986936"/>
            <a:ext cx="501213" cy="789421"/>
          </a:xfrm>
          <a:custGeom>
            <a:avLst/>
            <a:gdLst>
              <a:gd name="connsiteX0" fmla="*/ 223756 w 1256575"/>
              <a:gd name="connsiteY0" fmla="*/ 826813 h 881206"/>
              <a:gd name="connsiteX1" fmla="*/ 739949 w 1256575"/>
              <a:gd name="connsiteY1" fmla="*/ 871058 h 881206"/>
              <a:gd name="connsiteX2" fmla="*/ 1138156 w 1256575"/>
              <a:gd name="connsiteY2" fmla="*/ 841562 h 881206"/>
              <a:gd name="connsiteX3" fmla="*/ 1256143 w 1256575"/>
              <a:gd name="connsiteY3" fmla="*/ 487600 h 881206"/>
              <a:gd name="connsiteX4" fmla="*/ 1108659 w 1256575"/>
              <a:gd name="connsiteY4" fmla="*/ 163136 h 881206"/>
              <a:gd name="connsiteX5" fmla="*/ 887433 w 1256575"/>
              <a:gd name="connsiteY5" fmla="*/ 59897 h 881206"/>
              <a:gd name="connsiteX6" fmla="*/ 371240 w 1256575"/>
              <a:gd name="connsiteY6" fmla="*/ 904 h 881206"/>
              <a:gd name="connsiteX7" fmla="*/ 105769 w 1256575"/>
              <a:gd name="connsiteY7" fmla="*/ 104142 h 881206"/>
              <a:gd name="connsiteX8" fmla="*/ 2530 w 1256575"/>
              <a:gd name="connsiteY8" fmla="*/ 443355 h 881206"/>
              <a:gd name="connsiteX9" fmla="*/ 46775 w 1256575"/>
              <a:gd name="connsiteY9" fmla="*/ 694078 h 881206"/>
              <a:gd name="connsiteX10" fmla="*/ 223756 w 1256575"/>
              <a:gd name="connsiteY10" fmla="*/ 826813 h 88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6575" h="881206">
                <a:moveTo>
                  <a:pt x="223756" y="826813"/>
                </a:moveTo>
                <a:cubicBezTo>
                  <a:pt x="339285" y="856310"/>
                  <a:pt x="587549" y="868600"/>
                  <a:pt x="739949" y="871058"/>
                </a:cubicBezTo>
                <a:cubicBezTo>
                  <a:pt x="892349" y="873516"/>
                  <a:pt x="1052124" y="905472"/>
                  <a:pt x="1138156" y="841562"/>
                </a:cubicBezTo>
                <a:cubicBezTo>
                  <a:pt x="1224188" y="777652"/>
                  <a:pt x="1261059" y="600671"/>
                  <a:pt x="1256143" y="487600"/>
                </a:cubicBezTo>
                <a:cubicBezTo>
                  <a:pt x="1251227" y="374529"/>
                  <a:pt x="1170111" y="234420"/>
                  <a:pt x="1108659" y="163136"/>
                </a:cubicBezTo>
                <a:cubicBezTo>
                  <a:pt x="1047207" y="91852"/>
                  <a:pt x="1010336" y="86936"/>
                  <a:pt x="887433" y="59897"/>
                </a:cubicBezTo>
                <a:cubicBezTo>
                  <a:pt x="764530" y="32858"/>
                  <a:pt x="501517" y="-6470"/>
                  <a:pt x="371240" y="904"/>
                </a:cubicBezTo>
                <a:cubicBezTo>
                  <a:pt x="240963" y="8278"/>
                  <a:pt x="167221" y="30400"/>
                  <a:pt x="105769" y="104142"/>
                </a:cubicBezTo>
                <a:cubicBezTo>
                  <a:pt x="44317" y="177884"/>
                  <a:pt x="12362" y="345032"/>
                  <a:pt x="2530" y="443355"/>
                </a:cubicBezTo>
                <a:cubicBezTo>
                  <a:pt x="-7302" y="541678"/>
                  <a:pt x="12362" y="627710"/>
                  <a:pt x="46775" y="694078"/>
                </a:cubicBezTo>
                <a:cubicBezTo>
                  <a:pt x="81188" y="760446"/>
                  <a:pt x="108227" y="797316"/>
                  <a:pt x="223756" y="826813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7428114" y="5022011"/>
            <a:ext cx="1542188" cy="762683"/>
          </a:xfrm>
          <a:custGeom>
            <a:avLst/>
            <a:gdLst>
              <a:gd name="connsiteX0" fmla="*/ 196802 w 1542188"/>
              <a:gd name="connsiteY0" fmla="*/ 715112 h 762683"/>
              <a:gd name="connsiteX1" fmla="*/ 786738 w 1542188"/>
              <a:gd name="connsiteY1" fmla="*/ 759357 h 762683"/>
              <a:gd name="connsiteX2" fmla="*/ 1170196 w 1542188"/>
              <a:gd name="connsiteY2" fmla="*/ 744608 h 762683"/>
              <a:gd name="connsiteX3" fmla="*/ 1465163 w 1542188"/>
              <a:gd name="connsiteY3" fmla="*/ 626621 h 762683"/>
              <a:gd name="connsiteX4" fmla="*/ 1509409 w 1542188"/>
              <a:gd name="connsiteY4" fmla="*/ 169421 h 762683"/>
              <a:gd name="connsiteX5" fmla="*/ 1037460 w 1542188"/>
              <a:gd name="connsiteY5" fmla="*/ 7189 h 762683"/>
              <a:gd name="connsiteX6" fmla="*/ 388531 w 1542188"/>
              <a:gd name="connsiteY6" fmla="*/ 36686 h 762683"/>
              <a:gd name="connsiteX7" fmla="*/ 78815 w 1542188"/>
              <a:gd name="connsiteY7" fmla="*/ 110428 h 762683"/>
              <a:gd name="connsiteX8" fmla="*/ 5073 w 1542188"/>
              <a:gd name="connsiteY8" fmla="*/ 567628 h 762683"/>
              <a:gd name="connsiteX9" fmla="*/ 196802 w 1542188"/>
              <a:gd name="connsiteY9" fmla="*/ 715112 h 76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2188" h="762683">
                <a:moveTo>
                  <a:pt x="196802" y="715112"/>
                </a:moveTo>
                <a:cubicBezTo>
                  <a:pt x="327080" y="747067"/>
                  <a:pt x="624506" y="754441"/>
                  <a:pt x="786738" y="759357"/>
                </a:cubicBezTo>
                <a:cubicBezTo>
                  <a:pt x="948970" y="764273"/>
                  <a:pt x="1057125" y="766731"/>
                  <a:pt x="1170196" y="744608"/>
                </a:cubicBezTo>
                <a:cubicBezTo>
                  <a:pt x="1283267" y="722485"/>
                  <a:pt x="1408628" y="722485"/>
                  <a:pt x="1465163" y="626621"/>
                </a:cubicBezTo>
                <a:cubicBezTo>
                  <a:pt x="1521698" y="530757"/>
                  <a:pt x="1580693" y="272660"/>
                  <a:pt x="1509409" y="169421"/>
                </a:cubicBezTo>
                <a:cubicBezTo>
                  <a:pt x="1438125" y="66182"/>
                  <a:pt x="1224273" y="29311"/>
                  <a:pt x="1037460" y="7189"/>
                </a:cubicBezTo>
                <a:cubicBezTo>
                  <a:pt x="850647" y="-14933"/>
                  <a:pt x="548305" y="19480"/>
                  <a:pt x="388531" y="36686"/>
                </a:cubicBezTo>
                <a:cubicBezTo>
                  <a:pt x="228757" y="53892"/>
                  <a:pt x="142725" y="21938"/>
                  <a:pt x="78815" y="110428"/>
                </a:cubicBezTo>
                <a:cubicBezTo>
                  <a:pt x="14905" y="198918"/>
                  <a:pt x="-12133" y="466847"/>
                  <a:pt x="5073" y="567628"/>
                </a:cubicBezTo>
                <a:cubicBezTo>
                  <a:pt x="22279" y="668409"/>
                  <a:pt x="66524" y="683157"/>
                  <a:pt x="196802" y="71511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9" grpId="0" animBg="1"/>
      <p:bldP spid="11" grpId="0" animBg="1"/>
      <p:bldP spid="11" grpId="1" animBg="1"/>
      <p:bldP spid="12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and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32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4182" y="1362634"/>
                <a:ext cx="9363635" cy="435684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𝛾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+⋯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4182" y="1362634"/>
                <a:ext cx="9363635" cy="4356847"/>
              </a:xfrm>
              <a:blipFill rotWithShape="0">
                <a:blip r:embed="rId3"/>
                <a:stretch>
                  <a:fillRect l="-11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83021" y="2417527"/>
            <a:ext cx="6409908" cy="153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458093" y="2417527"/>
            <a:ext cx="614890" cy="153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4" y="3459422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265" y="5000437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5" y="5000437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630787" y="3565259"/>
            <a:ext cx="2039683" cy="678018"/>
            <a:chOff x="2630787" y="3565259"/>
            <a:chExt cx="2039683" cy="678018"/>
          </a:xfrm>
        </p:grpSpPr>
        <p:sp>
          <p:nvSpPr>
            <p:cNvPr id="4" name="Rounded Rectangle 3"/>
            <p:cNvSpPr/>
            <p:nvPr/>
          </p:nvSpPr>
          <p:spPr>
            <a:xfrm>
              <a:off x="3004685" y="3565259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630787" y="4243277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96174" y="3565259"/>
            <a:ext cx="2039683" cy="678018"/>
            <a:chOff x="4996174" y="3565259"/>
            <a:chExt cx="2039683" cy="678018"/>
          </a:xfrm>
        </p:grpSpPr>
        <p:sp>
          <p:nvSpPr>
            <p:cNvPr id="10" name="Rounded Rectangle 9"/>
            <p:cNvSpPr/>
            <p:nvPr/>
          </p:nvSpPr>
          <p:spPr>
            <a:xfrm>
              <a:off x="5310738" y="3565259"/>
              <a:ext cx="1410553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996174" y="4243277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068150" y="3885126"/>
            <a:ext cx="165800" cy="719868"/>
            <a:chOff x="7068150" y="3885126"/>
            <a:chExt cx="165800" cy="719868"/>
          </a:xfrm>
        </p:grpSpPr>
        <p:sp>
          <p:nvSpPr>
            <p:cNvPr id="12" name="Rectangle 11"/>
            <p:cNvSpPr/>
            <p:nvPr/>
          </p:nvSpPr>
          <p:spPr>
            <a:xfrm>
              <a:off x="7068150" y="3885126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68150" y="413773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68150" y="439459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351757" y="3244271"/>
                <a:ext cx="13805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0" smtClean="0">
                        <a:latin typeface="Cambria Math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left</m:t>
                    </m:r>
                    <m:r>
                      <a:rPr lang="en-US" sz="2400" b="0" i="0" smtClean="0">
                        <a:latin typeface="Cambria Math" charset="0"/>
                      </a:rPr>
                      <m:t>”</m:t>
                    </m:r>
                  </m:oMath>
                </a14:m>
                <a:r>
                  <a:rPr lang="en-US" sz="2400" dirty="0" smtClean="0"/>
                  <a:t>, 0.2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757" y="3244271"/>
                <a:ext cx="138050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22" t="-10526" r="-61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/>
          <p:nvPr/>
        </p:nvCxnSpPr>
        <p:spPr>
          <a:xfrm flipV="1">
            <a:off x="9580094" y="3445354"/>
            <a:ext cx="810968" cy="53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9574795" y="4227365"/>
            <a:ext cx="816266" cy="3086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9584719" y="4539648"/>
            <a:ext cx="806342" cy="3241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346417" y="3937245"/>
                <a:ext cx="1587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</a:rPr>
                      <m:t>right</m:t>
                    </m:r>
                    <m:r>
                      <a:rPr lang="en-US" altLang="zh-CN" sz="2400">
                        <a:latin typeface="Cambria Math" charset="0"/>
                      </a:rPr>
                      <m:t>”</m:t>
                    </m:r>
                  </m:oMath>
                </a14:m>
                <a:r>
                  <a:rPr lang="en-US" sz="2400" dirty="0" smtClean="0"/>
                  <a:t>, 0.1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417" y="3937245"/>
                <a:ext cx="158729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065" t="-10526" r="-49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408029" y="4614302"/>
                <a:ext cx="12907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</a:rPr>
                      <m:t>up</m:t>
                    </m:r>
                    <m:r>
                      <a:rPr lang="en-US" altLang="zh-CN" sz="2400">
                        <a:latin typeface="Cambria Math" charset="0"/>
                      </a:rPr>
                      <m:t>”</m:t>
                    </m:r>
                  </m:oMath>
                </a14:m>
                <a:r>
                  <a:rPr lang="en-US" sz="2400" dirty="0" smtClean="0"/>
                  <a:t>, 0.7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029" y="4614302"/>
                <a:ext cx="129073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774" t="-10526" r="-660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305777" y="3563707"/>
            <a:ext cx="2039683" cy="677726"/>
            <a:chOff x="7305777" y="3563707"/>
            <a:chExt cx="2039683" cy="677726"/>
          </a:xfrm>
        </p:grpSpPr>
        <p:sp>
          <p:nvSpPr>
            <p:cNvPr id="21" name="Rounded Rectangle 20"/>
            <p:cNvSpPr/>
            <p:nvPr/>
          </p:nvSpPr>
          <p:spPr>
            <a:xfrm>
              <a:off x="7478541" y="3563707"/>
              <a:ext cx="1634020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Softmax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7305777" y="4241433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 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57385" y="1430099"/>
                <a:ext cx="10277229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policy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function,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policy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network,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r>
                  <a:rPr lang="zh-CN" alt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85" y="1430099"/>
                <a:ext cx="10277229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704492" y="3599001"/>
            <a:ext cx="2311522" cy="1986210"/>
            <a:chOff x="3704492" y="3599001"/>
            <a:chExt cx="2311522" cy="1986210"/>
          </a:xfrm>
        </p:grpSpPr>
        <p:sp>
          <p:nvSpPr>
            <p:cNvPr id="28" name="Rectangle 27"/>
            <p:cNvSpPr/>
            <p:nvPr/>
          </p:nvSpPr>
          <p:spPr>
            <a:xfrm>
              <a:off x="4733366" y="3599001"/>
              <a:ext cx="170870" cy="12567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4492" y="5000436"/>
              <a:ext cx="2311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32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377753" y="3883282"/>
            <a:ext cx="165800" cy="719302"/>
            <a:chOff x="9377753" y="3883282"/>
            <a:chExt cx="165800" cy="719302"/>
          </a:xfrm>
        </p:grpSpPr>
        <p:sp>
          <p:nvSpPr>
            <p:cNvPr id="23" name="Rectangle 22"/>
            <p:cNvSpPr/>
            <p:nvPr/>
          </p:nvSpPr>
          <p:spPr>
            <a:xfrm>
              <a:off x="9377753" y="3883282"/>
              <a:ext cx="165800" cy="2104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77753" y="413588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77753" y="439033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5466415" y="1954053"/>
            <a:ext cx="1144247" cy="819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443165" y="1958152"/>
            <a:ext cx="13347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8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9" grpId="0"/>
      <p:bldP spid="20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28" y="3459422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48529" y="5000437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29" y="5000437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286178" y="3565259"/>
            <a:ext cx="2039683" cy="678018"/>
            <a:chOff x="4286178" y="3565259"/>
            <a:chExt cx="2039683" cy="678018"/>
          </a:xfrm>
        </p:grpSpPr>
        <p:sp>
          <p:nvSpPr>
            <p:cNvPr id="4" name="Rounded Rectangle 3"/>
            <p:cNvSpPr/>
            <p:nvPr/>
          </p:nvSpPr>
          <p:spPr>
            <a:xfrm>
              <a:off x="4660076" y="3565259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4286178" y="4243277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03816" y="3565259"/>
            <a:ext cx="2039683" cy="678018"/>
            <a:chOff x="6903816" y="3565259"/>
            <a:chExt cx="2039683" cy="678018"/>
          </a:xfrm>
        </p:grpSpPr>
        <p:sp>
          <p:nvSpPr>
            <p:cNvPr id="10" name="Rounded Rectangle 9"/>
            <p:cNvSpPr/>
            <p:nvPr/>
          </p:nvSpPr>
          <p:spPr>
            <a:xfrm>
              <a:off x="7218380" y="3565259"/>
              <a:ext cx="1410553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6903816" y="4243277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9117685" y="4137732"/>
            <a:ext cx="165800" cy="210402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4FB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43356" y="3599001"/>
            <a:ext cx="2311522" cy="1986211"/>
            <a:chOff x="5343356" y="3599001"/>
            <a:chExt cx="2311522" cy="1986211"/>
          </a:xfrm>
        </p:grpSpPr>
        <p:sp>
          <p:nvSpPr>
            <p:cNvPr id="28" name="Rectangle 27"/>
            <p:cNvSpPr/>
            <p:nvPr/>
          </p:nvSpPr>
          <p:spPr>
            <a:xfrm>
              <a:off x="6499117" y="3599001"/>
              <a:ext cx="170870" cy="12567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3356" y="5000437"/>
              <a:ext cx="2311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32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06805" y="4594119"/>
                <a:ext cx="13875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8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05" y="4594119"/>
                <a:ext cx="138755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07992" y="1430099"/>
                <a:ext cx="9776013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state-value,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value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network,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 i="0" smtClean="0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r>
                  <a:rPr lang="zh-CN" alt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2" y="1430099"/>
                <a:ext cx="9776013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2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3" grpId="0"/>
      <p:bldP spid="3" grpId="1"/>
      <p:bldP spid="3" grpId="2"/>
      <p:bldP spid="3" grpId="3"/>
      <p:bldP spid="3" grpId="4"/>
      <p:bldP spid="3" grpId="5"/>
      <p:bldP spid="3" grpId="6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2" y="2698667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3163" y="4325409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3" y="4325409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193274" y="2804504"/>
            <a:ext cx="2039683" cy="678018"/>
            <a:chOff x="3193274" y="2804504"/>
            <a:chExt cx="2039683" cy="678018"/>
          </a:xfrm>
        </p:grpSpPr>
        <p:sp>
          <p:nvSpPr>
            <p:cNvPr id="4" name="Rounded Rectangle 3"/>
            <p:cNvSpPr/>
            <p:nvPr/>
          </p:nvSpPr>
          <p:spPr>
            <a:xfrm>
              <a:off x="3567172" y="2804504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193274" y="3482522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873532" y="1730346"/>
            <a:ext cx="165800" cy="719868"/>
            <a:chOff x="7873532" y="1730346"/>
            <a:chExt cx="165800" cy="719868"/>
          </a:xfrm>
        </p:grpSpPr>
        <p:sp>
          <p:nvSpPr>
            <p:cNvPr id="12" name="Rectangle 11"/>
            <p:cNvSpPr/>
            <p:nvPr/>
          </p:nvSpPr>
          <p:spPr>
            <a:xfrm>
              <a:off x="7873532" y="1730346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73532" y="198295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73532" y="223981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82599" y="1408927"/>
            <a:ext cx="2039683" cy="677726"/>
            <a:chOff x="8182599" y="1408927"/>
            <a:chExt cx="2039683" cy="677726"/>
          </a:xfrm>
        </p:grpSpPr>
        <p:sp>
          <p:nvSpPr>
            <p:cNvPr id="21" name="Rounded Rectangle 20"/>
            <p:cNvSpPr/>
            <p:nvPr/>
          </p:nvSpPr>
          <p:spPr>
            <a:xfrm>
              <a:off x="8355363" y="1408927"/>
              <a:ext cx="1634020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Softmax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182599" y="2086653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Parameter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Sharing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7023" y="2838246"/>
            <a:ext cx="1733771" cy="2024670"/>
            <a:chOff x="4567023" y="2838246"/>
            <a:chExt cx="1733771" cy="2024670"/>
          </a:xfrm>
        </p:grpSpPr>
        <p:sp>
          <p:nvSpPr>
            <p:cNvPr id="28" name="Rectangle 27"/>
            <p:cNvSpPr/>
            <p:nvPr/>
          </p:nvSpPr>
          <p:spPr>
            <a:xfrm>
              <a:off x="5353005" y="2838246"/>
              <a:ext cx="170870" cy="12567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67023" y="4339696"/>
              <a:ext cx="173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32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397452" y="1728502"/>
            <a:ext cx="165800" cy="719302"/>
            <a:chOff x="10397452" y="1728502"/>
            <a:chExt cx="165800" cy="719302"/>
          </a:xfrm>
        </p:grpSpPr>
        <p:sp>
          <p:nvSpPr>
            <p:cNvPr id="23" name="Rectangle 22"/>
            <p:cNvSpPr/>
            <p:nvPr/>
          </p:nvSpPr>
          <p:spPr>
            <a:xfrm>
              <a:off x="10397452" y="1728502"/>
              <a:ext cx="165800" cy="2104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97452" y="198110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397452" y="223555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58694" y="2094881"/>
            <a:ext cx="1839036" cy="1301913"/>
            <a:chOff x="5758694" y="2094881"/>
            <a:chExt cx="1839036" cy="130191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758694" y="2094881"/>
              <a:ext cx="1839036" cy="1301913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135721" y="2432533"/>
              <a:ext cx="1373626" cy="4515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</a:t>
              </a:r>
              <a:r>
                <a:rPr lang="en-US" altLang="zh-CN" sz="2400" b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59824" y="4824494"/>
            <a:ext cx="1387559" cy="822439"/>
            <a:chOff x="7259824" y="4824494"/>
            <a:chExt cx="1387559" cy="822439"/>
          </a:xfrm>
        </p:grpSpPr>
        <p:sp>
          <p:nvSpPr>
            <p:cNvPr id="34" name="Rectangle 33"/>
            <p:cNvSpPr/>
            <p:nvPr/>
          </p:nvSpPr>
          <p:spPr>
            <a:xfrm>
              <a:off x="7870704" y="4824494"/>
              <a:ext cx="165800" cy="210402"/>
            </a:xfrm>
            <a:prstGeom prst="rect">
              <a:avLst/>
            </a:prstGeom>
            <a:solidFill>
              <a:srgbClr val="0B2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24FB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259824" y="5123713"/>
                  <a:ext cx="13875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824" y="5123713"/>
                  <a:ext cx="138755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655447" y="2596918"/>
                <a:ext cx="1649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8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447" y="2596918"/>
                <a:ext cx="164981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58694" y="3572024"/>
            <a:ext cx="1839036" cy="1311411"/>
            <a:chOff x="5758694" y="3572024"/>
            <a:chExt cx="1839036" cy="1311411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5758694" y="3572024"/>
              <a:ext cx="1839036" cy="1311411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135721" y="3905848"/>
              <a:ext cx="1373626" cy="4515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3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36" grpId="1"/>
      <p:bldP spid="36" grpId="2"/>
      <p:bldP spid="36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REINFORCE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Baseline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53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the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2998033"/>
                <a:ext cx="9776012" cy="335822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ascent: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2998033"/>
                <a:ext cx="9776012" cy="3358225"/>
              </a:xfrm>
              <a:blipFill rotWithShape="0">
                <a:blip r:embed="rId4"/>
                <a:stretch>
                  <a:fillRect l="-1122" t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7555043" y="1783830"/>
            <a:ext cx="1379095" cy="839450"/>
          </a:xfrm>
          <a:custGeom>
            <a:avLst/>
            <a:gdLst>
              <a:gd name="connsiteX0" fmla="*/ 619058 w 5985811"/>
              <a:gd name="connsiteY0" fmla="*/ 953749 h 1088661"/>
              <a:gd name="connsiteX1" fmla="*/ 1443517 w 5985811"/>
              <a:gd name="connsiteY1" fmla="*/ 1058680 h 1088661"/>
              <a:gd name="connsiteX2" fmla="*/ 3182376 w 5985811"/>
              <a:gd name="connsiteY2" fmla="*/ 1088661 h 1088661"/>
              <a:gd name="connsiteX3" fmla="*/ 4801314 w 5985811"/>
              <a:gd name="connsiteY3" fmla="*/ 1073670 h 1088661"/>
              <a:gd name="connsiteX4" fmla="*/ 5730704 w 5985811"/>
              <a:gd name="connsiteY4" fmla="*/ 998720 h 1088661"/>
              <a:gd name="connsiteX5" fmla="*/ 5985537 w 5985811"/>
              <a:gd name="connsiteY5" fmla="*/ 504044 h 1088661"/>
              <a:gd name="connsiteX6" fmla="*/ 5700724 w 5985811"/>
              <a:gd name="connsiteY6" fmla="*/ 174261 h 1088661"/>
              <a:gd name="connsiteX7" fmla="*/ 5026166 w 5985811"/>
              <a:gd name="connsiteY7" fmla="*/ 84320 h 1088661"/>
              <a:gd name="connsiteX8" fmla="*/ 3557130 w 5985811"/>
              <a:gd name="connsiteY8" fmla="*/ 9369 h 1088661"/>
              <a:gd name="connsiteX9" fmla="*/ 1548448 w 5985811"/>
              <a:gd name="connsiteY9" fmla="*/ 9369 h 1088661"/>
              <a:gd name="connsiteX10" fmla="*/ 723989 w 5985811"/>
              <a:gd name="connsiteY10" fmla="*/ 84320 h 1088661"/>
              <a:gd name="connsiteX11" fmla="*/ 199334 w 5985811"/>
              <a:gd name="connsiteY11" fmla="*/ 219231 h 1088661"/>
              <a:gd name="connsiteX12" fmla="*/ 19452 w 5985811"/>
              <a:gd name="connsiteY12" fmla="*/ 578995 h 1088661"/>
              <a:gd name="connsiteX13" fmla="*/ 619058 w 5985811"/>
              <a:gd name="connsiteY13" fmla="*/ 953749 h 108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85811" h="1088661">
                <a:moveTo>
                  <a:pt x="619058" y="953749"/>
                </a:moveTo>
                <a:cubicBezTo>
                  <a:pt x="856402" y="1033697"/>
                  <a:pt x="1016297" y="1036195"/>
                  <a:pt x="1443517" y="1058680"/>
                </a:cubicBezTo>
                <a:cubicBezTo>
                  <a:pt x="1870737" y="1081165"/>
                  <a:pt x="3182376" y="1088661"/>
                  <a:pt x="3182376" y="1088661"/>
                </a:cubicBezTo>
                <a:lnTo>
                  <a:pt x="4801314" y="1073670"/>
                </a:lnTo>
                <a:cubicBezTo>
                  <a:pt x="5226035" y="1058680"/>
                  <a:pt x="5533334" y="1093658"/>
                  <a:pt x="5730704" y="998720"/>
                </a:cubicBezTo>
                <a:cubicBezTo>
                  <a:pt x="5928074" y="903782"/>
                  <a:pt x="5990534" y="641454"/>
                  <a:pt x="5985537" y="504044"/>
                </a:cubicBezTo>
                <a:cubicBezTo>
                  <a:pt x="5980540" y="366634"/>
                  <a:pt x="5860619" y="244215"/>
                  <a:pt x="5700724" y="174261"/>
                </a:cubicBezTo>
                <a:cubicBezTo>
                  <a:pt x="5540829" y="104307"/>
                  <a:pt x="5383432" y="111802"/>
                  <a:pt x="5026166" y="84320"/>
                </a:cubicBezTo>
                <a:cubicBezTo>
                  <a:pt x="4668900" y="56838"/>
                  <a:pt x="4136750" y="21861"/>
                  <a:pt x="3557130" y="9369"/>
                </a:cubicBezTo>
                <a:cubicBezTo>
                  <a:pt x="2977510" y="-3123"/>
                  <a:pt x="2020638" y="-3123"/>
                  <a:pt x="1548448" y="9369"/>
                </a:cubicBezTo>
                <a:cubicBezTo>
                  <a:pt x="1076258" y="21861"/>
                  <a:pt x="948841" y="49343"/>
                  <a:pt x="723989" y="84320"/>
                </a:cubicBezTo>
                <a:cubicBezTo>
                  <a:pt x="499137" y="119297"/>
                  <a:pt x="316757" y="136785"/>
                  <a:pt x="199334" y="219231"/>
                </a:cubicBezTo>
                <a:cubicBezTo>
                  <a:pt x="81911" y="301677"/>
                  <a:pt x="-50502" y="454077"/>
                  <a:pt x="19452" y="578995"/>
                </a:cubicBezTo>
                <a:cubicBezTo>
                  <a:pt x="89406" y="703913"/>
                  <a:pt x="381714" y="873801"/>
                  <a:pt x="619058" y="95374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537024" y="3570158"/>
            <a:ext cx="4846820" cy="839450"/>
          </a:xfrm>
          <a:custGeom>
            <a:avLst/>
            <a:gdLst>
              <a:gd name="connsiteX0" fmla="*/ 619058 w 5985811"/>
              <a:gd name="connsiteY0" fmla="*/ 953749 h 1088661"/>
              <a:gd name="connsiteX1" fmla="*/ 1443517 w 5985811"/>
              <a:gd name="connsiteY1" fmla="*/ 1058680 h 1088661"/>
              <a:gd name="connsiteX2" fmla="*/ 3182376 w 5985811"/>
              <a:gd name="connsiteY2" fmla="*/ 1088661 h 1088661"/>
              <a:gd name="connsiteX3" fmla="*/ 4801314 w 5985811"/>
              <a:gd name="connsiteY3" fmla="*/ 1073670 h 1088661"/>
              <a:gd name="connsiteX4" fmla="*/ 5730704 w 5985811"/>
              <a:gd name="connsiteY4" fmla="*/ 998720 h 1088661"/>
              <a:gd name="connsiteX5" fmla="*/ 5985537 w 5985811"/>
              <a:gd name="connsiteY5" fmla="*/ 504044 h 1088661"/>
              <a:gd name="connsiteX6" fmla="*/ 5700724 w 5985811"/>
              <a:gd name="connsiteY6" fmla="*/ 174261 h 1088661"/>
              <a:gd name="connsiteX7" fmla="*/ 5026166 w 5985811"/>
              <a:gd name="connsiteY7" fmla="*/ 84320 h 1088661"/>
              <a:gd name="connsiteX8" fmla="*/ 3557130 w 5985811"/>
              <a:gd name="connsiteY8" fmla="*/ 9369 h 1088661"/>
              <a:gd name="connsiteX9" fmla="*/ 1548448 w 5985811"/>
              <a:gd name="connsiteY9" fmla="*/ 9369 h 1088661"/>
              <a:gd name="connsiteX10" fmla="*/ 723989 w 5985811"/>
              <a:gd name="connsiteY10" fmla="*/ 84320 h 1088661"/>
              <a:gd name="connsiteX11" fmla="*/ 199334 w 5985811"/>
              <a:gd name="connsiteY11" fmla="*/ 219231 h 1088661"/>
              <a:gd name="connsiteX12" fmla="*/ 19452 w 5985811"/>
              <a:gd name="connsiteY12" fmla="*/ 578995 h 1088661"/>
              <a:gd name="connsiteX13" fmla="*/ 619058 w 5985811"/>
              <a:gd name="connsiteY13" fmla="*/ 953749 h 108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85811" h="1088661">
                <a:moveTo>
                  <a:pt x="619058" y="953749"/>
                </a:moveTo>
                <a:cubicBezTo>
                  <a:pt x="856402" y="1033697"/>
                  <a:pt x="1016297" y="1036195"/>
                  <a:pt x="1443517" y="1058680"/>
                </a:cubicBezTo>
                <a:cubicBezTo>
                  <a:pt x="1870737" y="1081165"/>
                  <a:pt x="3182376" y="1088661"/>
                  <a:pt x="3182376" y="1088661"/>
                </a:cubicBezTo>
                <a:lnTo>
                  <a:pt x="4801314" y="1073670"/>
                </a:lnTo>
                <a:cubicBezTo>
                  <a:pt x="5226035" y="1058680"/>
                  <a:pt x="5533334" y="1093658"/>
                  <a:pt x="5730704" y="998720"/>
                </a:cubicBezTo>
                <a:cubicBezTo>
                  <a:pt x="5928074" y="903782"/>
                  <a:pt x="5990534" y="641454"/>
                  <a:pt x="5985537" y="504044"/>
                </a:cubicBezTo>
                <a:cubicBezTo>
                  <a:pt x="5980540" y="366634"/>
                  <a:pt x="5860619" y="244215"/>
                  <a:pt x="5700724" y="174261"/>
                </a:cubicBezTo>
                <a:cubicBezTo>
                  <a:pt x="5540829" y="104307"/>
                  <a:pt x="5383432" y="111802"/>
                  <a:pt x="5026166" y="84320"/>
                </a:cubicBezTo>
                <a:cubicBezTo>
                  <a:pt x="4668900" y="56838"/>
                  <a:pt x="4136750" y="21861"/>
                  <a:pt x="3557130" y="9369"/>
                </a:cubicBezTo>
                <a:cubicBezTo>
                  <a:pt x="2977510" y="-3123"/>
                  <a:pt x="2020638" y="-3123"/>
                  <a:pt x="1548448" y="9369"/>
                </a:cubicBezTo>
                <a:cubicBezTo>
                  <a:pt x="1076258" y="21861"/>
                  <a:pt x="948841" y="49343"/>
                  <a:pt x="723989" y="84320"/>
                </a:cubicBezTo>
                <a:cubicBezTo>
                  <a:pt x="499137" y="119297"/>
                  <a:pt x="316757" y="136785"/>
                  <a:pt x="199334" y="219231"/>
                </a:cubicBezTo>
                <a:cubicBezTo>
                  <a:pt x="81911" y="301677"/>
                  <a:pt x="-50502" y="454077"/>
                  <a:pt x="19452" y="578995"/>
                </a:cubicBezTo>
                <a:cubicBezTo>
                  <a:pt x="89406" y="703913"/>
                  <a:pt x="381714" y="873801"/>
                  <a:pt x="619058" y="95374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84756" y="3675090"/>
            <a:ext cx="352268" cy="734518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  <p:bldP spid="7" grpId="0" animBg="1"/>
      <p:bldP spid="7" grpId="1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the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2998033"/>
                <a:ext cx="9776012" cy="335822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ascent: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2998033"/>
                <a:ext cx="9776012" cy="3358225"/>
              </a:xfrm>
              <a:blipFill rotWithShape="0">
                <a:blip r:embed="rId4"/>
                <a:stretch>
                  <a:fillRect l="-1122" t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897976" y="3690079"/>
            <a:ext cx="2231034" cy="702039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568468" y="4497025"/>
                <a:ext cx="1369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B24FB"/>
                          </a:solidFill>
                          <a:latin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0B24FB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68" y="4497025"/>
                <a:ext cx="1369734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2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the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2998033"/>
                <a:ext cx="9776012" cy="335822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ascent: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2998033"/>
                <a:ext cx="9776012" cy="3358225"/>
              </a:xfrm>
              <a:blipFill rotWithShape="0">
                <a:blip r:embed="rId4"/>
                <a:stretch>
                  <a:fillRect l="-1122" t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847477" y="4397760"/>
            <a:ext cx="4621965" cy="24339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814" y="4392119"/>
            <a:ext cx="569625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292767"/>
                <a:ext cx="9776012" cy="481123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Recall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292767"/>
                <a:ext cx="9776012" cy="4811237"/>
              </a:xfrm>
              <a:blipFill rotWithShape="0">
                <a:blip r:embed="rId3"/>
                <a:stretch>
                  <a:fillRect l="-1122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the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955436" y="1087958"/>
            <a:ext cx="3237876" cy="839450"/>
          </a:xfrm>
          <a:custGeom>
            <a:avLst/>
            <a:gdLst>
              <a:gd name="connsiteX0" fmla="*/ 619058 w 5985811"/>
              <a:gd name="connsiteY0" fmla="*/ 953749 h 1088661"/>
              <a:gd name="connsiteX1" fmla="*/ 1443517 w 5985811"/>
              <a:gd name="connsiteY1" fmla="*/ 1058680 h 1088661"/>
              <a:gd name="connsiteX2" fmla="*/ 3182376 w 5985811"/>
              <a:gd name="connsiteY2" fmla="*/ 1088661 h 1088661"/>
              <a:gd name="connsiteX3" fmla="*/ 4801314 w 5985811"/>
              <a:gd name="connsiteY3" fmla="*/ 1073670 h 1088661"/>
              <a:gd name="connsiteX4" fmla="*/ 5730704 w 5985811"/>
              <a:gd name="connsiteY4" fmla="*/ 998720 h 1088661"/>
              <a:gd name="connsiteX5" fmla="*/ 5985537 w 5985811"/>
              <a:gd name="connsiteY5" fmla="*/ 504044 h 1088661"/>
              <a:gd name="connsiteX6" fmla="*/ 5700724 w 5985811"/>
              <a:gd name="connsiteY6" fmla="*/ 174261 h 1088661"/>
              <a:gd name="connsiteX7" fmla="*/ 5026166 w 5985811"/>
              <a:gd name="connsiteY7" fmla="*/ 84320 h 1088661"/>
              <a:gd name="connsiteX8" fmla="*/ 3557130 w 5985811"/>
              <a:gd name="connsiteY8" fmla="*/ 9369 h 1088661"/>
              <a:gd name="connsiteX9" fmla="*/ 1548448 w 5985811"/>
              <a:gd name="connsiteY9" fmla="*/ 9369 h 1088661"/>
              <a:gd name="connsiteX10" fmla="*/ 723989 w 5985811"/>
              <a:gd name="connsiteY10" fmla="*/ 84320 h 1088661"/>
              <a:gd name="connsiteX11" fmla="*/ 199334 w 5985811"/>
              <a:gd name="connsiteY11" fmla="*/ 219231 h 1088661"/>
              <a:gd name="connsiteX12" fmla="*/ 19452 w 5985811"/>
              <a:gd name="connsiteY12" fmla="*/ 578995 h 1088661"/>
              <a:gd name="connsiteX13" fmla="*/ 619058 w 5985811"/>
              <a:gd name="connsiteY13" fmla="*/ 953749 h 108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85811" h="1088661">
                <a:moveTo>
                  <a:pt x="619058" y="953749"/>
                </a:moveTo>
                <a:cubicBezTo>
                  <a:pt x="856402" y="1033697"/>
                  <a:pt x="1016297" y="1036195"/>
                  <a:pt x="1443517" y="1058680"/>
                </a:cubicBezTo>
                <a:cubicBezTo>
                  <a:pt x="1870737" y="1081165"/>
                  <a:pt x="3182376" y="1088661"/>
                  <a:pt x="3182376" y="1088661"/>
                </a:cubicBezTo>
                <a:lnTo>
                  <a:pt x="4801314" y="1073670"/>
                </a:lnTo>
                <a:cubicBezTo>
                  <a:pt x="5226035" y="1058680"/>
                  <a:pt x="5533334" y="1093658"/>
                  <a:pt x="5730704" y="998720"/>
                </a:cubicBezTo>
                <a:cubicBezTo>
                  <a:pt x="5928074" y="903782"/>
                  <a:pt x="5990534" y="641454"/>
                  <a:pt x="5985537" y="504044"/>
                </a:cubicBezTo>
                <a:cubicBezTo>
                  <a:pt x="5980540" y="366634"/>
                  <a:pt x="5860619" y="244215"/>
                  <a:pt x="5700724" y="174261"/>
                </a:cubicBezTo>
                <a:cubicBezTo>
                  <a:pt x="5540829" y="104307"/>
                  <a:pt x="5383432" y="111802"/>
                  <a:pt x="5026166" y="84320"/>
                </a:cubicBezTo>
                <a:cubicBezTo>
                  <a:pt x="4668900" y="56838"/>
                  <a:pt x="4136750" y="21861"/>
                  <a:pt x="3557130" y="9369"/>
                </a:cubicBezTo>
                <a:cubicBezTo>
                  <a:pt x="2977510" y="-3123"/>
                  <a:pt x="2020638" y="-3123"/>
                  <a:pt x="1548448" y="9369"/>
                </a:cubicBezTo>
                <a:cubicBezTo>
                  <a:pt x="1076258" y="21861"/>
                  <a:pt x="948841" y="49343"/>
                  <a:pt x="723989" y="84320"/>
                </a:cubicBezTo>
                <a:cubicBezTo>
                  <a:pt x="499137" y="119297"/>
                  <a:pt x="316757" y="136785"/>
                  <a:pt x="199334" y="219231"/>
                </a:cubicBezTo>
                <a:cubicBezTo>
                  <a:pt x="81911" y="301677"/>
                  <a:pt x="-50502" y="454077"/>
                  <a:pt x="19452" y="578995"/>
                </a:cubicBezTo>
                <a:cubicBezTo>
                  <a:pt x="89406" y="703913"/>
                  <a:pt x="381714" y="873801"/>
                  <a:pt x="619058" y="95374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38401" y="1789471"/>
            <a:ext cx="120936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00406" y="1789471"/>
            <a:ext cx="104931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96990" y="1789471"/>
            <a:ext cx="149651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292767"/>
                <a:ext cx="9776012" cy="481123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Recall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292767"/>
                <a:ext cx="9776012" cy="4811237"/>
              </a:xfrm>
              <a:blipFill rotWithShape="0">
                <a:blip r:embed="rId3"/>
                <a:stretch>
                  <a:fillRect l="-1122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the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22398" y="2480630"/>
            <a:ext cx="55552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29976" y="2480630"/>
            <a:ext cx="120936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51519" y="2480630"/>
            <a:ext cx="55552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292767"/>
                <a:ext cx="9776012" cy="481123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Recall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292767"/>
                <a:ext cx="9776012" cy="4811237"/>
              </a:xfrm>
              <a:blipFill rotWithShape="0">
                <a:blip r:embed="rId3"/>
                <a:stretch>
                  <a:fillRect l="-1122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the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47737" y="3477718"/>
            <a:ext cx="884420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79429" y="3477718"/>
            <a:ext cx="189247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4182" y="1362634"/>
                <a:ext cx="9363635" cy="435684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𝛾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+⋯</m:t>
                      </m:r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4182" y="1362634"/>
                <a:ext cx="9363635" cy="4356847"/>
              </a:xfrm>
              <a:blipFill rotWithShape="0">
                <a:blip r:embed="rId3"/>
                <a:stretch>
                  <a:fillRect l="-11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120441" y="3819832"/>
            <a:ext cx="1528192" cy="153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5999" y="3819832"/>
            <a:ext cx="1897627" cy="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58500" y="3819832"/>
            <a:ext cx="945163" cy="153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292767"/>
                <a:ext cx="9776012" cy="481123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Recall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292767"/>
                <a:ext cx="9776012" cy="4811237"/>
              </a:xfrm>
              <a:blipFill rotWithShape="0">
                <a:blip r:embed="rId3"/>
                <a:stretch>
                  <a:fillRect l="-1122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the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428" y="4169765"/>
            <a:ext cx="1811310" cy="866930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Play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trajectory: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,⋯,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900516" y="2816942"/>
            <a:ext cx="276023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4542" y="2816942"/>
            <a:ext cx="276023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14304" y="2188564"/>
            <a:ext cx="4650207" cy="1289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Play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trajectory: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,⋯,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 rot="10800000">
            <a:off x="5660754" y="3365394"/>
            <a:ext cx="2777381" cy="963556"/>
          </a:xfrm>
          <a:custGeom>
            <a:avLst/>
            <a:gdLst>
              <a:gd name="connsiteX0" fmla="*/ 619058 w 5985811"/>
              <a:gd name="connsiteY0" fmla="*/ 953749 h 1088661"/>
              <a:gd name="connsiteX1" fmla="*/ 1443517 w 5985811"/>
              <a:gd name="connsiteY1" fmla="*/ 1058680 h 1088661"/>
              <a:gd name="connsiteX2" fmla="*/ 3182376 w 5985811"/>
              <a:gd name="connsiteY2" fmla="*/ 1088661 h 1088661"/>
              <a:gd name="connsiteX3" fmla="*/ 4801314 w 5985811"/>
              <a:gd name="connsiteY3" fmla="*/ 1073670 h 1088661"/>
              <a:gd name="connsiteX4" fmla="*/ 5730704 w 5985811"/>
              <a:gd name="connsiteY4" fmla="*/ 998720 h 1088661"/>
              <a:gd name="connsiteX5" fmla="*/ 5985537 w 5985811"/>
              <a:gd name="connsiteY5" fmla="*/ 504044 h 1088661"/>
              <a:gd name="connsiteX6" fmla="*/ 5700724 w 5985811"/>
              <a:gd name="connsiteY6" fmla="*/ 174261 h 1088661"/>
              <a:gd name="connsiteX7" fmla="*/ 5026166 w 5985811"/>
              <a:gd name="connsiteY7" fmla="*/ 84320 h 1088661"/>
              <a:gd name="connsiteX8" fmla="*/ 3557130 w 5985811"/>
              <a:gd name="connsiteY8" fmla="*/ 9369 h 1088661"/>
              <a:gd name="connsiteX9" fmla="*/ 1548448 w 5985811"/>
              <a:gd name="connsiteY9" fmla="*/ 9369 h 1088661"/>
              <a:gd name="connsiteX10" fmla="*/ 723989 w 5985811"/>
              <a:gd name="connsiteY10" fmla="*/ 84320 h 1088661"/>
              <a:gd name="connsiteX11" fmla="*/ 199334 w 5985811"/>
              <a:gd name="connsiteY11" fmla="*/ 219231 h 1088661"/>
              <a:gd name="connsiteX12" fmla="*/ 19452 w 5985811"/>
              <a:gd name="connsiteY12" fmla="*/ 578995 h 1088661"/>
              <a:gd name="connsiteX13" fmla="*/ 619058 w 5985811"/>
              <a:gd name="connsiteY13" fmla="*/ 953749 h 108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85811" h="1088661">
                <a:moveTo>
                  <a:pt x="619058" y="953749"/>
                </a:moveTo>
                <a:cubicBezTo>
                  <a:pt x="856402" y="1033697"/>
                  <a:pt x="1016297" y="1036195"/>
                  <a:pt x="1443517" y="1058680"/>
                </a:cubicBezTo>
                <a:cubicBezTo>
                  <a:pt x="1870737" y="1081165"/>
                  <a:pt x="3182376" y="1088661"/>
                  <a:pt x="3182376" y="1088661"/>
                </a:cubicBezTo>
                <a:lnTo>
                  <a:pt x="4801314" y="1073670"/>
                </a:lnTo>
                <a:cubicBezTo>
                  <a:pt x="5226035" y="1058680"/>
                  <a:pt x="5533334" y="1093658"/>
                  <a:pt x="5730704" y="998720"/>
                </a:cubicBezTo>
                <a:cubicBezTo>
                  <a:pt x="5928074" y="903782"/>
                  <a:pt x="5990534" y="641454"/>
                  <a:pt x="5985537" y="504044"/>
                </a:cubicBezTo>
                <a:cubicBezTo>
                  <a:pt x="5980540" y="366634"/>
                  <a:pt x="5860619" y="244215"/>
                  <a:pt x="5700724" y="174261"/>
                </a:cubicBezTo>
                <a:cubicBezTo>
                  <a:pt x="5540829" y="104307"/>
                  <a:pt x="5383432" y="111802"/>
                  <a:pt x="5026166" y="84320"/>
                </a:cubicBezTo>
                <a:cubicBezTo>
                  <a:pt x="4668900" y="56838"/>
                  <a:pt x="4136750" y="21861"/>
                  <a:pt x="3557130" y="9369"/>
                </a:cubicBezTo>
                <a:cubicBezTo>
                  <a:pt x="2977510" y="-3123"/>
                  <a:pt x="2020638" y="-3123"/>
                  <a:pt x="1548448" y="9369"/>
                </a:cubicBezTo>
                <a:cubicBezTo>
                  <a:pt x="1076258" y="21861"/>
                  <a:pt x="948841" y="49343"/>
                  <a:pt x="723989" y="84320"/>
                </a:cubicBezTo>
                <a:cubicBezTo>
                  <a:pt x="499137" y="119297"/>
                  <a:pt x="316757" y="136785"/>
                  <a:pt x="199334" y="219231"/>
                </a:cubicBezTo>
                <a:cubicBezTo>
                  <a:pt x="81911" y="301677"/>
                  <a:pt x="-50502" y="454077"/>
                  <a:pt x="19452" y="578995"/>
                </a:cubicBezTo>
                <a:cubicBezTo>
                  <a:pt x="89406" y="703913"/>
                  <a:pt x="381714" y="873801"/>
                  <a:pt x="619058" y="95374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800876" y="4227226"/>
            <a:ext cx="4650207" cy="1289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133158" y="5681272"/>
            <a:ext cx="3931550" cy="378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Play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trajectory: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,⋯,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71574" y="1543987"/>
            <a:ext cx="5232780" cy="7195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00516" y="2816942"/>
            <a:ext cx="276023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Play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trajectory: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,⋯,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042989"/>
                <a:ext cx="9776012" cy="5061016"/>
              </a:xfrm>
              <a:blipFill rotWithShape="0">
                <a:blip r:embed="rId3"/>
                <a:stretch>
                  <a:fillRect l="-1122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8074" y="2173574"/>
            <a:ext cx="8820426" cy="374754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29058" y="5921115"/>
                <a:ext cx="65384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rgbClr val="C00000"/>
                    </a:solidFill>
                  </a:rPr>
                  <a:t>Repeat</a:t>
                </a:r>
                <a:r>
                  <a:rPr lang="zh-CN" altLang="en-US" sz="32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3200" dirty="0" smtClean="0">
                    <a:solidFill>
                      <a:srgbClr val="C00000"/>
                    </a:solidFill>
                  </a:rPr>
                  <a:t>this</a:t>
                </a:r>
                <a:r>
                  <a:rPr lang="zh-CN" altLang="en-US" sz="32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3200" dirty="0" smtClean="0">
                    <a:solidFill>
                      <a:srgbClr val="C00000"/>
                    </a:solidFill>
                  </a:rPr>
                  <a:t>procedure</a:t>
                </a:r>
                <a:r>
                  <a:rPr lang="zh-CN" altLang="en-US" sz="32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3200" dirty="0" smtClean="0">
                    <a:solidFill>
                      <a:srgbClr val="C00000"/>
                    </a:solidFill>
                  </a:rPr>
                  <a:t>for</a:t>
                </a:r>
                <a:r>
                  <a:rPr lang="zh-CN" altLang="en-US" sz="32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𝑡</m:t>
                    </m:r>
                    <m:r>
                      <a:rPr lang="en-US" altLang="zh-CN" sz="32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⋯,</m:t>
                    </m:r>
                    <m:r>
                      <a:rPr lang="zh-CN" altLang="en-US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sz="3200" dirty="0" smtClean="0">
                    <a:solidFill>
                      <a:srgbClr val="C00000"/>
                    </a:solidFill>
                  </a:rPr>
                  <a:t>.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058" y="5921115"/>
                <a:ext cx="6538457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959" t="-12500" r="-186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8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4182" y="1362634"/>
                <a:ext cx="9363635" cy="435684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𝛾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+⋯</m:t>
                      </m:r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4182" y="1362634"/>
                <a:ext cx="9363635" cy="4356847"/>
              </a:xfrm>
              <a:blipFill rotWithShape="0">
                <a:blip r:embed="rId3"/>
                <a:stretch>
                  <a:fillRect l="-11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987709" y="5206181"/>
            <a:ext cx="1070990" cy="153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388077" y="5206181"/>
            <a:ext cx="2679291" cy="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Approximations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14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529797" y="2518501"/>
            <a:ext cx="2011680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997036" y="2518501"/>
            <a:ext cx="2698230" cy="1249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39968" y="2530993"/>
            <a:ext cx="985720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0652" y="2518501"/>
            <a:ext cx="6651751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669381" y="2527871"/>
            <a:ext cx="1227420" cy="6246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513009" y="1577758"/>
            <a:ext cx="5426438" cy="1213352"/>
          </a:xfrm>
          <a:custGeom>
            <a:avLst/>
            <a:gdLst>
              <a:gd name="connsiteX0" fmla="*/ 556070 w 5874297"/>
              <a:gd name="connsiteY0" fmla="*/ 1120472 h 1213352"/>
              <a:gd name="connsiteX1" fmla="*/ 2130037 w 5874297"/>
              <a:gd name="connsiteY1" fmla="*/ 1195422 h 1213352"/>
              <a:gd name="connsiteX2" fmla="*/ 4003808 w 5874297"/>
              <a:gd name="connsiteY2" fmla="*/ 1210412 h 1213352"/>
              <a:gd name="connsiteX3" fmla="*/ 5337932 w 5874297"/>
              <a:gd name="connsiteY3" fmla="*/ 1150452 h 1213352"/>
              <a:gd name="connsiteX4" fmla="*/ 5832608 w 5874297"/>
              <a:gd name="connsiteY4" fmla="*/ 790688 h 1213352"/>
              <a:gd name="connsiteX5" fmla="*/ 5802627 w 5874297"/>
              <a:gd name="connsiteY5" fmla="*/ 281022 h 1213352"/>
              <a:gd name="connsiteX6" fmla="*/ 5442863 w 5874297"/>
              <a:gd name="connsiteY6" fmla="*/ 116131 h 1213352"/>
              <a:gd name="connsiteX7" fmla="*/ 4783296 w 5874297"/>
              <a:gd name="connsiteY7" fmla="*/ 41180 h 1213352"/>
              <a:gd name="connsiteX8" fmla="*/ 2804595 w 5874297"/>
              <a:gd name="connsiteY8" fmla="*/ 11199 h 1213352"/>
              <a:gd name="connsiteX9" fmla="*/ 870863 w 5874297"/>
              <a:gd name="connsiteY9" fmla="*/ 11199 h 1213352"/>
              <a:gd name="connsiteX10" fmla="*/ 151336 w 5874297"/>
              <a:gd name="connsiteY10" fmla="*/ 146111 h 1213352"/>
              <a:gd name="connsiteX11" fmla="*/ 1434 w 5874297"/>
              <a:gd name="connsiteY11" fmla="*/ 625796 h 1213352"/>
              <a:gd name="connsiteX12" fmla="*/ 106365 w 5874297"/>
              <a:gd name="connsiteY12" fmla="*/ 1000550 h 1213352"/>
              <a:gd name="connsiteX13" fmla="*/ 556070 w 5874297"/>
              <a:gd name="connsiteY13" fmla="*/ 1120472 h 12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74297" h="1213352">
                <a:moveTo>
                  <a:pt x="556070" y="1120472"/>
                </a:moveTo>
                <a:cubicBezTo>
                  <a:pt x="893349" y="1152951"/>
                  <a:pt x="1555414" y="1180432"/>
                  <a:pt x="2130037" y="1195422"/>
                </a:cubicBezTo>
                <a:cubicBezTo>
                  <a:pt x="2704660" y="1210412"/>
                  <a:pt x="3469159" y="1217907"/>
                  <a:pt x="4003808" y="1210412"/>
                </a:cubicBezTo>
                <a:cubicBezTo>
                  <a:pt x="4538457" y="1202917"/>
                  <a:pt x="5033132" y="1220406"/>
                  <a:pt x="5337932" y="1150452"/>
                </a:cubicBezTo>
                <a:cubicBezTo>
                  <a:pt x="5642732" y="1080498"/>
                  <a:pt x="5755159" y="935593"/>
                  <a:pt x="5832608" y="790688"/>
                </a:cubicBezTo>
                <a:cubicBezTo>
                  <a:pt x="5910057" y="645783"/>
                  <a:pt x="5867584" y="393448"/>
                  <a:pt x="5802627" y="281022"/>
                </a:cubicBezTo>
                <a:cubicBezTo>
                  <a:pt x="5737670" y="168596"/>
                  <a:pt x="5612752" y="156105"/>
                  <a:pt x="5442863" y="116131"/>
                </a:cubicBezTo>
                <a:cubicBezTo>
                  <a:pt x="5272975" y="76157"/>
                  <a:pt x="5223007" y="58669"/>
                  <a:pt x="4783296" y="41180"/>
                </a:cubicBezTo>
                <a:cubicBezTo>
                  <a:pt x="4343585" y="23691"/>
                  <a:pt x="2804595" y="11199"/>
                  <a:pt x="2804595" y="11199"/>
                </a:cubicBezTo>
                <a:cubicBezTo>
                  <a:pt x="2152523" y="6202"/>
                  <a:pt x="1313073" y="-11286"/>
                  <a:pt x="870863" y="11199"/>
                </a:cubicBezTo>
                <a:cubicBezTo>
                  <a:pt x="428653" y="33684"/>
                  <a:pt x="296241" y="43678"/>
                  <a:pt x="151336" y="146111"/>
                </a:cubicBezTo>
                <a:cubicBezTo>
                  <a:pt x="6431" y="248544"/>
                  <a:pt x="8929" y="483389"/>
                  <a:pt x="1434" y="625796"/>
                </a:cubicBezTo>
                <a:cubicBezTo>
                  <a:pt x="-6061" y="768202"/>
                  <a:pt x="13926" y="915606"/>
                  <a:pt x="106365" y="1000550"/>
                </a:cubicBezTo>
                <a:cubicBezTo>
                  <a:pt x="198804" y="1085494"/>
                  <a:pt x="218791" y="1087993"/>
                  <a:pt x="556070" y="11204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47298" y="2851070"/>
                <a:ext cx="1675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200" b="1">
                          <a:latin typeface="Cambria Math" charset="0"/>
                        </a:rPr>
                        <m:t>𝐠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8" y="2851070"/>
                <a:ext cx="167584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6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513009" y="1577758"/>
            <a:ext cx="5426438" cy="1213352"/>
          </a:xfrm>
          <a:custGeom>
            <a:avLst/>
            <a:gdLst>
              <a:gd name="connsiteX0" fmla="*/ 556070 w 5874297"/>
              <a:gd name="connsiteY0" fmla="*/ 1120472 h 1213352"/>
              <a:gd name="connsiteX1" fmla="*/ 2130037 w 5874297"/>
              <a:gd name="connsiteY1" fmla="*/ 1195422 h 1213352"/>
              <a:gd name="connsiteX2" fmla="*/ 4003808 w 5874297"/>
              <a:gd name="connsiteY2" fmla="*/ 1210412 h 1213352"/>
              <a:gd name="connsiteX3" fmla="*/ 5337932 w 5874297"/>
              <a:gd name="connsiteY3" fmla="*/ 1150452 h 1213352"/>
              <a:gd name="connsiteX4" fmla="*/ 5832608 w 5874297"/>
              <a:gd name="connsiteY4" fmla="*/ 790688 h 1213352"/>
              <a:gd name="connsiteX5" fmla="*/ 5802627 w 5874297"/>
              <a:gd name="connsiteY5" fmla="*/ 281022 h 1213352"/>
              <a:gd name="connsiteX6" fmla="*/ 5442863 w 5874297"/>
              <a:gd name="connsiteY6" fmla="*/ 116131 h 1213352"/>
              <a:gd name="connsiteX7" fmla="*/ 4783296 w 5874297"/>
              <a:gd name="connsiteY7" fmla="*/ 41180 h 1213352"/>
              <a:gd name="connsiteX8" fmla="*/ 2804595 w 5874297"/>
              <a:gd name="connsiteY8" fmla="*/ 11199 h 1213352"/>
              <a:gd name="connsiteX9" fmla="*/ 870863 w 5874297"/>
              <a:gd name="connsiteY9" fmla="*/ 11199 h 1213352"/>
              <a:gd name="connsiteX10" fmla="*/ 151336 w 5874297"/>
              <a:gd name="connsiteY10" fmla="*/ 146111 h 1213352"/>
              <a:gd name="connsiteX11" fmla="*/ 1434 w 5874297"/>
              <a:gd name="connsiteY11" fmla="*/ 625796 h 1213352"/>
              <a:gd name="connsiteX12" fmla="*/ 106365 w 5874297"/>
              <a:gd name="connsiteY12" fmla="*/ 1000550 h 1213352"/>
              <a:gd name="connsiteX13" fmla="*/ 556070 w 5874297"/>
              <a:gd name="connsiteY13" fmla="*/ 1120472 h 12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74297" h="1213352">
                <a:moveTo>
                  <a:pt x="556070" y="1120472"/>
                </a:moveTo>
                <a:cubicBezTo>
                  <a:pt x="893349" y="1152951"/>
                  <a:pt x="1555414" y="1180432"/>
                  <a:pt x="2130037" y="1195422"/>
                </a:cubicBezTo>
                <a:cubicBezTo>
                  <a:pt x="2704660" y="1210412"/>
                  <a:pt x="3469159" y="1217907"/>
                  <a:pt x="4003808" y="1210412"/>
                </a:cubicBezTo>
                <a:cubicBezTo>
                  <a:pt x="4538457" y="1202917"/>
                  <a:pt x="5033132" y="1220406"/>
                  <a:pt x="5337932" y="1150452"/>
                </a:cubicBezTo>
                <a:cubicBezTo>
                  <a:pt x="5642732" y="1080498"/>
                  <a:pt x="5755159" y="935593"/>
                  <a:pt x="5832608" y="790688"/>
                </a:cubicBezTo>
                <a:cubicBezTo>
                  <a:pt x="5910057" y="645783"/>
                  <a:pt x="5867584" y="393448"/>
                  <a:pt x="5802627" y="281022"/>
                </a:cubicBezTo>
                <a:cubicBezTo>
                  <a:pt x="5737670" y="168596"/>
                  <a:pt x="5612752" y="156105"/>
                  <a:pt x="5442863" y="116131"/>
                </a:cubicBezTo>
                <a:cubicBezTo>
                  <a:pt x="5272975" y="76157"/>
                  <a:pt x="5223007" y="58669"/>
                  <a:pt x="4783296" y="41180"/>
                </a:cubicBezTo>
                <a:cubicBezTo>
                  <a:pt x="4343585" y="23691"/>
                  <a:pt x="2804595" y="11199"/>
                  <a:pt x="2804595" y="11199"/>
                </a:cubicBezTo>
                <a:cubicBezTo>
                  <a:pt x="2152523" y="6202"/>
                  <a:pt x="1313073" y="-11286"/>
                  <a:pt x="870863" y="11199"/>
                </a:cubicBezTo>
                <a:cubicBezTo>
                  <a:pt x="428653" y="33684"/>
                  <a:pt x="296241" y="43678"/>
                  <a:pt x="151336" y="146111"/>
                </a:cubicBezTo>
                <a:cubicBezTo>
                  <a:pt x="6431" y="248544"/>
                  <a:pt x="8929" y="483389"/>
                  <a:pt x="1434" y="625796"/>
                </a:cubicBezTo>
                <a:cubicBezTo>
                  <a:pt x="-6061" y="768202"/>
                  <a:pt x="13926" y="915606"/>
                  <a:pt x="106365" y="1000550"/>
                </a:cubicBezTo>
                <a:cubicBezTo>
                  <a:pt x="198804" y="1085494"/>
                  <a:pt x="218791" y="1087993"/>
                  <a:pt x="556070" y="11204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47298" y="2851070"/>
                <a:ext cx="1675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200" b="1">
                          <a:latin typeface="Cambria Math" charset="0"/>
                        </a:rPr>
                        <m:t>𝐠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8" y="2851070"/>
                <a:ext cx="167584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3958042"/>
                <a:ext cx="9776013" cy="12618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altLang="zh-CN" sz="2800" dirty="0" smtClean="0"/>
                  <a:t>Randomly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sample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~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r>
                  <a:rPr lang="zh-CN" altLang="en-US" sz="2800" dirty="0" smtClean="0"/>
                  <a:t> </a:t>
                </a:r>
                <a:endParaRPr lang="en-US" altLang="zh-CN" sz="28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altLang="zh-CN" sz="2800" dirty="0"/>
                  <a:t>T</a:t>
                </a:r>
                <a:r>
                  <a:rPr lang="en-US" altLang="zh-CN" sz="2800" dirty="0" smtClean="0"/>
                  <a:t>hen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unbiased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estimation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policy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gradient.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3958042"/>
                <a:ext cx="9776013" cy="1261884"/>
              </a:xfrm>
              <a:prstGeom prst="rect">
                <a:avLst/>
              </a:prstGeom>
              <a:blipFill rotWithShape="0">
                <a:blip r:embed="rId6"/>
                <a:stretch>
                  <a:fillRect l="-1122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3624611" y="2098622"/>
            <a:ext cx="843911" cy="476291"/>
          </a:xfrm>
          <a:custGeom>
            <a:avLst/>
            <a:gdLst>
              <a:gd name="connsiteX0" fmla="*/ 619058 w 5985811"/>
              <a:gd name="connsiteY0" fmla="*/ 953749 h 1088661"/>
              <a:gd name="connsiteX1" fmla="*/ 1443517 w 5985811"/>
              <a:gd name="connsiteY1" fmla="*/ 1058680 h 1088661"/>
              <a:gd name="connsiteX2" fmla="*/ 3182376 w 5985811"/>
              <a:gd name="connsiteY2" fmla="*/ 1088661 h 1088661"/>
              <a:gd name="connsiteX3" fmla="*/ 4801314 w 5985811"/>
              <a:gd name="connsiteY3" fmla="*/ 1073670 h 1088661"/>
              <a:gd name="connsiteX4" fmla="*/ 5730704 w 5985811"/>
              <a:gd name="connsiteY4" fmla="*/ 998720 h 1088661"/>
              <a:gd name="connsiteX5" fmla="*/ 5985537 w 5985811"/>
              <a:gd name="connsiteY5" fmla="*/ 504044 h 1088661"/>
              <a:gd name="connsiteX6" fmla="*/ 5700724 w 5985811"/>
              <a:gd name="connsiteY6" fmla="*/ 174261 h 1088661"/>
              <a:gd name="connsiteX7" fmla="*/ 5026166 w 5985811"/>
              <a:gd name="connsiteY7" fmla="*/ 84320 h 1088661"/>
              <a:gd name="connsiteX8" fmla="*/ 3557130 w 5985811"/>
              <a:gd name="connsiteY8" fmla="*/ 9369 h 1088661"/>
              <a:gd name="connsiteX9" fmla="*/ 1548448 w 5985811"/>
              <a:gd name="connsiteY9" fmla="*/ 9369 h 1088661"/>
              <a:gd name="connsiteX10" fmla="*/ 723989 w 5985811"/>
              <a:gd name="connsiteY10" fmla="*/ 84320 h 1088661"/>
              <a:gd name="connsiteX11" fmla="*/ 199334 w 5985811"/>
              <a:gd name="connsiteY11" fmla="*/ 219231 h 1088661"/>
              <a:gd name="connsiteX12" fmla="*/ 19452 w 5985811"/>
              <a:gd name="connsiteY12" fmla="*/ 578995 h 1088661"/>
              <a:gd name="connsiteX13" fmla="*/ 619058 w 5985811"/>
              <a:gd name="connsiteY13" fmla="*/ 953749 h 108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85811" h="1088661">
                <a:moveTo>
                  <a:pt x="619058" y="953749"/>
                </a:moveTo>
                <a:cubicBezTo>
                  <a:pt x="856402" y="1033697"/>
                  <a:pt x="1016297" y="1036195"/>
                  <a:pt x="1443517" y="1058680"/>
                </a:cubicBezTo>
                <a:cubicBezTo>
                  <a:pt x="1870737" y="1081165"/>
                  <a:pt x="3182376" y="1088661"/>
                  <a:pt x="3182376" y="1088661"/>
                </a:cubicBezTo>
                <a:lnTo>
                  <a:pt x="4801314" y="1073670"/>
                </a:lnTo>
                <a:cubicBezTo>
                  <a:pt x="5226035" y="1058680"/>
                  <a:pt x="5533334" y="1093658"/>
                  <a:pt x="5730704" y="998720"/>
                </a:cubicBezTo>
                <a:cubicBezTo>
                  <a:pt x="5928074" y="903782"/>
                  <a:pt x="5990534" y="641454"/>
                  <a:pt x="5985537" y="504044"/>
                </a:cubicBezTo>
                <a:cubicBezTo>
                  <a:pt x="5980540" y="366634"/>
                  <a:pt x="5860619" y="244215"/>
                  <a:pt x="5700724" y="174261"/>
                </a:cubicBezTo>
                <a:cubicBezTo>
                  <a:pt x="5540829" y="104307"/>
                  <a:pt x="5383432" y="111802"/>
                  <a:pt x="5026166" y="84320"/>
                </a:cubicBezTo>
                <a:cubicBezTo>
                  <a:pt x="4668900" y="56838"/>
                  <a:pt x="4136750" y="21861"/>
                  <a:pt x="3557130" y="9369"/>
                </a:cubicBezTo>
                <a:cubicBezTo>
                  <a:pt x="2977510" y="-3123"/>
                  <a:pt x="2020638" y="-3123"/>
                  <a:pt x="1548448" y="9369"/>
                </a:cubicBezTo>
                <a:cubicBezTo>
                  <a:pt x="1076258" y="21861"/>
                  <a:pt x="948841" y="49343"/>
                  <a:pt x="723989" y="84320"/>
                </a:cubicBezTo>
                <a:cubicBezTo>
                  <a:pt x="499137" y="119297"/>
                  <a:pt x="316757" y="136785"/>
                  <a:pt x="199334" y="219231"/>
                </a:cubicBezTo>
                <a:cubicBezTo>
                  <a:pt x="81911" y="301677"/>
                  <a:pt x="-50502" y="454077"/>
                  <a:pt x="19452" y="578995"/>
                </a:cubicBezTo>
                <a:cubicBezTo>
                  <a:pt x="89406" y="703913"/>
                  <a:pt x="381714" y="873801"/>
                  <a:pt x="619058" y="953749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73502" y="4554665"/>
            <a:ext cx="2442092" cy="2345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07161" y="5249906"/>
            <a:ext cx="895607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513009" y="1577758"/>
            <a:ext cx="5426438" cy="1213352"/>
          </a:xfrm>
          <a:custGeom>
            <a:avLst/>
            <a:gdLst>
              <a:gd name="connsiteX0" fmla="*/ 556070 w 5874297"/>
              <a:gd name="connsiteY0" fmla="*/ 1120472 h 1213352"/>
              <a:gd name="connsiteX1" fmla="*/ 2130037 w 5874297"/>
              <a:gd name="connsiteY1" fmla="*/ 1195422 h 1213352"/>
              <a:gd name="connsiteX2" fmla="*/ 4003808 w 5874297"/>
              <a:gd name="connsiteY2" fmla="*/ 1210412 h 1213352"/>
              <a:gd name="connsiteX3" fmla="*/ 5337932 w 5874297"/>
              <a:gd name="connsiteY3" fmla="*/ 1150452 h 1213352"/>
              <a:gd name="connsiteX4" fmla="*/ 5832608 w 5874297"/>
              <a:gd name="connsiteY4" fmla="*/ 790688 h 1213352"/>
              <a:gd name="connsiteX5" fmla="*/ 5802627 w 5874297"/>
              <a:gd name="connsiteY5" fmla="*/ 281022 h 1213352"/>
              <a:gd name="connsiteX6" fmla="*/ 5442863 w 5874297"/>
              <a:gd name="connsiteY6" fmla="*/ 116131 h 1213352"/>
              <a:gd name="connsiteX7" fmla="*/ 4783296 w 5874297"/>
              <a:gd name="connsiteY7" fmla="*/ 41180 h 1213352"/>
              <a:gd name="connsiteX8" fmla="*/ 2804595 w 5874297"/>
              <a:gd name="connsiteY8" fmla="*/ 11199 h 1213352"/>
              <a:gd name="connsiteX9" fmla="*/ 870863 w 5874297"/>
              <a:gd name="connsiteY9" fmla="*/ 11199 h 1213352"/>
              <a:gd name="connsiteX10" fmla="*/ 151336 w 5874297"/>
              <a:gd name="connsiteY10" fmla="*/ 146111 h 1213352"/>
              <a:gd name="connsiteX11" fmla="*/ 1434 w 5874297"/>
              <a:gd name="connsiteY11" fmla="*/ 625796 h 1213352"/>
              <a:gd name="connsiteX12" fmla="*/ 106365 w 5874297"/>
              <a:gd name="connsiteY12" fmla="*/ 1000550 h 1213352"/>
              <a:gd name="connsiteX13" fmla="*/ 556070 w 5874297"/>
              <a:gd name="connsiteY13" fmla="*/ 1120472 h 12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74297" h="1213352">
                <a:moveTo>
                  <a:pt x="556070" y="1120472"/>
                </a:moveTo>
                <a:cubicBezTo>
                  <a:pt x="893349" y="1152951"/>
                  <a:pt x="1555414" y="1180432"/>
                  <a:pt x="2130037" y="1195422"/>
                </a:cubicBezTo>
                <a:cubicBezTo>
                  <a:pt x="2704660" y="1210412"/>
                  <a:pt x="3469159" y="1217907"/>
                  <a:pt x="4003808" y="1210412"/>
                </a:cubicBezTo>
                <a:cubicBezTo>
                  <a:pt x="4538457" y="1202917"/>
                  <a:pt x="5033132" y="1220406"/>
                  <a:pt x="5337932" y="1150452"/>
                </a:cubicBezTo>
                <a:cubicBezTo>
                  <a:pt x="5642732" y="1080498"/>
                  <a:pt x="5755159" y="935593"/>
                  <a:pt x="5832608" y="790688"/>
                </a:cubicBezTo>
                <a:cubicBezTo>
                  <a:pt x="5910057" y="645783"/>
                  <a:pt x="5867584" y="393448"/>
                  <a:pt x="5802627" y="281022"/>
                </a:cubicBezTo>
                <a:cubicBezTo>
                  <a:pt x="5737670" y="168596"/>
                  <a:pt x="5612752" y="156105"/>
                  <a:pt x="5442863" y="116131"/>
                </a:cubicBezTo>
                <a:cubicBezTo>
                  <a:pt x="5272975" y="76157"/>
                  <a:pt x="5223007" y="58669"/>
                  <a:pt x="4783296" y="41180"/>
                </a:cubicBezTo>
                <a:cubicBezTo>
                  <a:pt x="4343585" y="23691"/>
                  <a:pt x="2804595" y="11199"/>
                  <a:pt x="2804595" y="11199"/>
                </a:cubicBezTo>
                <a:cubicBezTo>
                  <a:pt x="2152523" y="6202"/>
                  <a:pt x="1313073" y="-11286"/>
                  <a:pt x="870863" y="11199"/>
                </a:cubicBezTo>
                <a:cubicBezTo>
                  <a:pt x="428653" y="33684"/>
                  <a:pt x="296241" y="43678"/>
                  <a:pt x="151336" y="146111"/>
                </a:cubicBezTo>
                <a:cubicBezTo>
                  <a:pt x="6431" y="248544"/>
                  <a:pt x="8929" y="483389"/>
                  <a:pt x="1434" y="625796"/>
                </a:cubicBezTo>
                <a:cubicBezTo>
                  <a:pt x="-6061" y="768202"/>
                  <a:pt x="13926" y="915606"/>
                  <a:pt x="106365" y="1000550"/>
                </a:cubicBezTo>
                <a:cubicBezTo>
                  <a:pt x="198804" y="1085494"/>
                  <a:pt x="218791" y="1087993"/>
                  <a:pt x="556070" y="11204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47298" y="2851070"/>
                <a:ext cx="1675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200" b="1">
                          <a:latin typeface="Cambria Math" charset="0"/>
                        </a:rPr>
                        <m:t>𝐠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8" y="2851070"/>
                <a:ext cx="167584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414842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=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4148428"/>
                <a:ext cx="9776013" cy="1472904"/>
              </a:xfrm>
              <a:prstGeom prst="rect">
                <a:avLst/>
              </a:prstGeom>
              <a:blipFill rotWithShape="0">
                <a:blip r:embed="rId6"/>
                <a:stretch>
                  <a:fillRect l="-1247" t="-4149" b="-5394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2595645" y="5621332"/>
            <a:ext cx="1135697" cy="6246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54856</TotalTime>
  <Words>1208</Words>
  <Application>Microsoft Macintosh PowerPoint</Application>
  <PresentationFormat>Widescreen</PresentationFormat>
  <Paragraphs>878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REINFORCE with Baseline</vt:lpstr>
      <vt:lpstr>Value Functions</vt:lpstr>
      <vt:lpstr>Value Functions</vt:lpstr>
      <vt:lpstr>Value Functions</vt:lpstr>
      <vt:lpstr>Approximations to Policy Gradient</vt:lpstr>
      <vt:lpstr>Policy Gradient</vt:lpstr>
      <vt:lpstr>Policy Gradient</vt:lpstr>
      <vt:lpstr>Policy Gradient</vt:lpstr>
      <vt:lpstr>Approximations</vt:lpstr>
      <vt:lpstr>Approximations</vt:lpstr>
      <vt:lpstr>Approximations</vt:lpstr>
      <vt:lpstr>Approximations</vt:lpstr>
      <vt:lpstr>Approximations</vt:lpstr>
      <vt:lpstr>Approximations</vt:lpstr>
      <vt:lpstr>Approximations</vt:lpstr>
      <vt:lpstr>Summary of Approximations</vt:lpstr>
      <vt:lpstr>Summary of Approximations</vt:lpstr>
      <vt:lpstr>Summary of Approximations</vt:lpstr>
      <vt:lpstr>Policy and Value Networks</vt:lpstr>
      <vt:lpstr>Policy Network</vt:lpstr>
      <vt:lpstr>Value Network</vt:lpstr>
      <vt:lpstr>Parameter Sharing</vt:lpstr>
      <vt:lpstr>REINFORCE with Baseline</vt:lpstr>
      <vt:lpstr>Updating the policy network</vt:lpstr>
      <vt:lpstr>Updating the policy network</vt:lpstr>
      <vt:lpstr>Updating the policy network</vt:lpstr>
      <vt:lpstr>Updating the value network</vt:lpstr>
      <vt:lpstr>Updating the value network</vt:lpstr>
      <vt:lpstr>Updating the value network</vt:lpstr>
      <vt:lpstr>Updating the value network</vt:lpstr>
      <vt:lpstr>Summary of Algorithm</vt:lpstr>
      <vt:lpstr>Summary of Algorithm</vt:lpstr>
      <vt:lpstr>Summary of Algorithm</vt:lpstr>
      <vt:lpstr>Summary of Algorithm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1341</cp:revision>
  <dcterms:created xsi:type="dcterms:W3CDTF">2017-08-22T04:44:10Z</dcterms:created>
  <dcterms:modified xsi:type="dcterms:W3CDTF">2020-08-06T17:11:35Z</dcterms:modified>
</cp:coreProperties>
</file>