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969" r:id="rId3"/>
    <p:sldId id="970" r:id="rId4"/>
    <p:sldId id="995" r:id="rId5"/>
    <p:sldId id="996" r:id="rId6"/>
    <p:sldId id="972" r:id="rId7"/>
    <p:sldId id="998" r:id="rId8"/>
    <p:sldId id="997" r:id="rId9"/>
    <p:sldId id="999" r:id="rId10"/>
    <p:sldId id="973" r:id="rId11"/>
    <p:sldId id="923" r:id="rId12"/>
    <p:sldId id="833" r:id="rId13"/>
    <p:sldId id="893" r:id="rId14"/>
    <p:sldId id="929" r:id="rId15"/>
    <p:sldId id="963" r:id="rId16"/>
    <p:sldId id="924" r:id="rId17"/>
    <p:sldId id="931" r:id="rId18"/>
    <p:sldId id="1000" r:id="rId19"/>
    <p:sldId id="964" r:id="rId20"/>
    <p:sldId id="932" r:id="rId21"/>
    <p:sldId id="965" r:id="rId22"/>
    <p:sldId id="935" r:id="rId23"/>
    <p:sldId id="966" r:id="rId24"/>
    <p:sldId id="911" r:id="rId25"/>
    <p:sldId id="1001" r:id="rId26"/>
    <p:sldId id="936" r:id="rId27"/>
    <p:sldId id="912" r:id="rId28"/>
    <p:sldId id="1002" r:id="rId29"/>
    <p:sldId id="967" r:id="rId30"/>
    <p:sldId id="896" r:id="rId31"/>
    <p:sldId id="957" r:id="rId32"/>
    <p:sldId id="958" r:id="rId33"/>
    <p:sldId id="974" r:id="rId34"/>
    <p:sldId id="975" r:id="rId35"/>
    <p:sldId id="976" r:id="rId36"/>
    <p:sldId id="977" r:id="rId37"/>
    <p:sldId id="981" r:id="rId38"/>
    <p:sldId id="983" r:id="rId39"/>
    <p:sldId id="984" r:id="rId40"/>
    <p:sldId id="985" r:id="rId41"/>
    <p:sldId id="1014" r:id="rId42"/>
    <p:sldId id="1015" r:id="rId43"/>
    <p:sldId id="1016" r:id="rId44"/>
    <p:sldId id="990" r:id="rId45"/>
    <p:sldId id="991" r:id="rId46"/>
    <p:sldId id="993" r:id="rId47"/>
    <p:sldId id="994" r:id="rId48"/>
    <p:sldId id="1007" r:id="rId49"/>
    <p:sldId id="1008" r:id="rId50"/>
    <p:sldId id="1009" r:id="rId51"/>
    <p:sldId id="1010" r:id="rId52"/>
    <p:sldId id="1011" r:id="rId53"/>
    <p:sldId id="1012" r:id="rId54"/>
    <p:sldId id="1013" r:id="rId55"/>
    <p:sldId id="1003" r:id="rId56"/>
    <p:sldId id="1004" r:id="rId57"/>
    <p:sldId id="1005" r:id="rId58"/>
    <p:sldId id="1006" r:id="rId59"/>
    <p:sldId id="823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CDD"/>
    <a:srgbClr val="EDB7F0"/>
    <a:srgbClr val="0B24FB"/>
    <a:srgbClr val="EA9EEB"/>
    <a:srgbClr val="F80545"/>
    <a:srgbClr val="F7F7F7"/>
    <a:srgbClr val="020C7E"/>
    <a:srgbClr val="750308"/>
    <a:srgbClr val="7F0F7E"/>
    <a:srgbClr val="BFB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0"/>
    <p:restoredTop sz="67579"/>
  </p:normalViewPr>
  <p:slideViewPr>
    <p:cSldViewPr snapToGrid="0" snapToObjects="1">
      <p:cViewPr>
        <p:scale>
          <a:sx n="72" d="100"/>
          <a:sy n="72" d="100"/>
        </p:scale>
        <p:origin x="23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C357-7F3A-6747-BE66-3881BDA4D39C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8700-0BCC-BB42-8973-85E47E56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大家好，我是王树森。</a:t>
            </a:r>
            <a:endParaRPr lang="en-US" altLang="zh-CN" sz="1600" dirty="0" smtClean="0"/>
          </a:p>
          <a:p>
            <a:r>
              <a:rPr lang="zh-CN" altLang="en-US" sz="1600" dirty="0" smtClean="0"/>
              <a:t>我们继续研究策略梯度中的 </a:t>
            </a:r>
            <a:r>
              <a:rPr lang="en-US" altLang="zh-CN" sz="1600" dirty="0" smtClean="0"/>
              <a:t>baseline</a:t>
            </a:r>
          </a:p>
          <a:p>
            <a:r>
              <a:rPr lang="en-US" altLang="zh-CN" sz="1600" dirty="0" smtClean="0"/>
              <a:t>--------------</a:t>
            </a:r>
          </a:p>
          <a:p>
            <a:r>
              <a:rPr lang="zh-CN" altLang="en-US" sz="1600" dirty="0" smtClean="0"/>
              <a:t>第一节课我们推导了 </a:t>
            </a:r>
            <a:r>
              <a:rPr lang="en-US" altLang="zh-CN" sz="1600" dirty="0" smtClean="0"/>
              <a:t>baseline</a:t>
            </a:r>
            <a:r>
              <a:rPr lang="zh-CN" altLang="en-US" sz="1600" dirty="0" smtClean="0"/>
              <a:t> 的性质。</a:t>
            </a:r>
            <a:endParaRPr lang="en-US" altLang="zh-CN" sz="1600" dirty="0" smtClean="0"/>
          </a:p>
          <a:p>
            <a:r>
              <a:rPr lang="zh-CN" altLang="en-US" sz="1600" dirty="0" smtClean="0"/>
              <a:t>第二节课我们把 </a:t>
            </a:r>
            <a:r>
              <a:rPr lang="en-US" altLang="zh-CN" sz="1600" dirty="0" smtClean="0"/>
              <a:t>baseline</a:t>
            </a:r>
            <a:r>
              <a:rPr lang="zh-CN" altLang="en-US" sz="1600" dirty="0" smtClean="0"/>
              <a:t> 用在 </a:t>
            </a:r>
            <a:r>
              <a:rPr lang="en-US" altLang="zh-CN" sz="1600" dirty="0" smtClean="0"/>
              <a:t>REINFORCE</a:t>
            </a:r>
            <a:r>
              <a:rPr lang="zh-CN" altLang="en-US" sz="1600" dirty="0" smtClean="0"/>
              <a:t> 算法上。</a:t>
            </a:r>
            <a:endParaRPr lang="en-US" altLang="zh-CN" sz="1600" dirty="0" smtClean="0"/>
          </a:p>
          <a:p>
            <a:r>
              <a:rPr lang="zh-CN" altLang="en-US" sz="1600" dirty="0" smtClean="0"/>
              <a:t>这节课我们把 </a:t>
            </a:r>
            <a:r>
              <a:rPr lang="en-US" altLang="zh-CN" sz="1600" dirty="0" smtClean="0"/>
              <a:t>baseline</a:t>
            </a:r>
            <a:r>
              <a:rPr lang="zh-CN" altLang="en-US" sz="1600" dirty="0" smtClean="0"/>
              <a:t> 用到 </a:t>
            </a:r>
            <a:r>
              <a:rPr lang="en-US" altLang="zh-CN" sz="1600" dirty="0" smtClean="0"/>
              <a:t>Actor-Critic</a:t>
            </a:r>
            <a:r>
              <a:rPr lang="zh-CN" altLang="en-US" sz="1600" dirty="0" smtClean="0"/>
              <a:t>，得到的方法叫做</a:t>
            </a:r>
            <a:r>
              <a:rPr lang="zh-CN" altLang="en-US" sz="1600" baseline="0" dirty="0" smtClean="0"/>
              <a:t> </a:t>
            </a:r>
            <a:r>
              <a:rPr lang="en-US" altLang="zh-CN" sz="1600" dirty="0" smtClean="0"/>
              <a:t>Advantage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Actor-Critic</a:t>
            </a:r>
            <a:r>
              <a:rPr lang="zh-CN" altLang="en-US" sz="1600" dirty="0" smtClean="0"/>
              <a:t>，缩写是 </a:t>
            </a:r>
            <a:r>
              <a:rPr lang="en-US" altLang="zh-CN" sz="1600" dirty="0" smtClean="0"/>
              <a:t>A2C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50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这节课剩下的内容分 </a:t>
            </a:r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  <a:r>
              <a:rPr lang="zh-CN" altLang="en-US" sz="1600" dirty="0" smtClean="0">
                <a:solidFill>
                  <a:schemeClr val="tx1"/>
                </a:solidFill>
              </a:rPr>
              <a:t> 部分。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---------------------</a:t>
            </a: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首先是推导动作价值和状态价值的一些理论性质，并利用这些性质对价值函数做蒙特卡洛近似。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训练策略网络和价值网络要用到这些性质。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---------------------</a:t>
            </a: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第二，对策略梯度做近似，得出训练策略网络的算法。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---------------------</a:t>
            </a: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第三，推导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TD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 算法，用来训练价值网络 </a:t>
            </a:r>
            <a:r>
              <a:rPr lang="en-US" altLang="zh-CN" sz="1600" baseline="0" dirty="0" smtClean="0">
                <a:solidFill>
                  <a:schemeClr val="tx1"/>
                </a:solidFill>
              </a:rPr>
              <a:t>v</a:t>
            </a:r>
            <a:r>
              <a:rPr lang="zh-CN" altLang="en-US" sz="1600" baseline="0" dirty="0" smtClean="0">
                <a:solidFill>
                  <a:schemeClr val="tx1"/>
                </a:solidFill>
              </a:rPr>
              <a:t>。</a:t>
            </a:r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baseline="0" dirty="0" smtClean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56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为了训练神经网络，我们需要价值函数的一些性质。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</a:rPr>
              <a:t>我们现在开始做数学推导，证明这些性质。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27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我们上节课学过折扣回报和价值函数。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这里再过一遍。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是折扣回报，它是从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时刻开始 所有奖励的加权求和。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是动作价值函数。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它是大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的期望。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期望消掉了未来所有状态和动作，所以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只依赖于当前状态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状态价值函数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是动作价值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的期望，进一步消掉当前动作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只依赖于当前状态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回顾</a:t>
                </a:r>
                <a:r>
                  <a:rPr lang="zh-CN" altLang="en-US" dirty="0" smtClean="0"/>
                  <a:t>一下</a:t>
                </a:r>
                <a:r>
                  <a:rPr lang="en-US" altLang="zh-CN" dirty="0" smtClean="0"/>
                  <a:t>discounted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return</a:t>
                </a:r>
                <a:r>
                  <a:rPr lang="zh-CN" altLang="en-US" dirty="0" smtClean="0"/>
                  <a:t>折扣回报。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根据定义</a:t>
                </a:r>
                <a:r>
                  <a:rPr lang="zh-CN" altLang="en-US" dirty="0" smtClean="0"/>
                  <a:t>，折扣回报 </a:t>
                </a:r>
                <a:r>
                  <a:rPr lang="en-US" altLang="zh-CN" b="0" i="0" smtClean="0">
                    <a:latin typeface="Cambria Math" charset="0"/>
                  </a:rPr>
                  <a:t>𝑈</a:t>
                </a:r>
                <a:r>
                  <a:rPr lang="en-US" altLang="zh-CN" b="0" i="0" smtClean="0">
                    <a:latin typeface="Cambria Math" charset="0"/>
                  </a:rPr>
                  <a:t>_</a:t>
                </a:r>
                <a:r>
                  <a:rPr lang="en-US" altLang="zh-CN" b="0" i="0" smtClean="0">
                    <a:latin typeface="Cambria Math" charset="0"/>
                  </a:rPr>
                  <a:t>𝑡</a:t>
                </a:r>
                <a:r>
                  <a:rPr lang="zh-CN" altLang="en-US" dirty="0" smtClean="0"/>
                  <a:t> 可以</a:t>
                </a:r>
                <a:r>
                  <a:rPr lang="zh-CN" altLang="en-US" dirty="0" smtClean="0"/>
                  <a:t>写成这种形式。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这里的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是环境给的奖励，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是一个介于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之间的折扣率。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从第二项开始，每一项里都有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我们可以</a:t>
                </a:r>
                <a:r>
                  <a:rPr lang="zh-CN" altLang="en-US" dirty="0" smtClean="0"/>
                  <a:t>把 一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给提取出来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这些项就可以写成  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 乘以 括号里的内容。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上面这些项 消掉 一个</a:t>
                </a:r>
                <a:r>
                  <a:rPr lang="en-US" altLang="zh-CN" dirty="0" smtClean="0"/>
                  <a:t>gamma</a:t>
                </a:r>
                <a:r>
                  <a:rPr lang="zh-CN" altLang="en-US" dirty="0" smtClean="0"/>
                  <a:t> 就是括号里的内容。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71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我在讲解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算法的时候推导过这个公式，现在直接拿来用。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时刻的动作价值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可以写成期望的形式。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期望中是奖励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加上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乘以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时刻的动作价值。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其中的随机性来自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期望是对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求的，把这两个变量给消掉。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43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看一下公式里的期望。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期望是对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的期望推到括号里面去。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括号里第一项奖励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无关。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第二项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有关，所以要对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99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我们得到了下面的公式。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圈出来这一项是对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根据定义，动作价值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关于动作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的期望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80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就是 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所以圈出来的这一项就等于状态价值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它不依赖于动作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，只依赖于状态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38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把上面圈出来的期望 替换成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12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我们完成了推导，得到了定理一。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写成期望的形式。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期望是对下一个状态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期望里面是奖励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加上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乘以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46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我们已经把动作价值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写成期望的形式。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下面我们用它来推导状态价值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的性质。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跟上节课讲的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REINFORCE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with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baseline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一样，这节课的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方法也有两个神经网络：一个策略网络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，一个价值网络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策略网络被称作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，它控制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做运动。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把策略网络记为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，这里的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tx1"/>
                        </a:solidFill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是神经网络参数。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策略网络是对策略函数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来回顾一下策略梯度。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我们用策略网络 </a:t>
                </a:r>
                <a:r>
                  <a:rPr lang="en-US" altLang="zh-CN" sz="1600" b="0" i="0" smtClean="0">
                    <a:latin typeface="Cambria Math" charset="0"/>
                  </a:rPr>
                  <a:t>𝜋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𝑎│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b="0" i="0" smtClean="0">
                    <a:latin typeface="Cambria Math" charset="0"/>
                  </a:rPr>
                  <a:t>;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en-US" altLang="zh-CN" sz="1600" b="0" i="0" smtClean="0">
                    <a:latin typeface="Cambria Math" charset="0"/>
                  </a:rPr>
                  <a:t>)</a:t>
                </a:r>
                <a:r>
                  <a:rPr lang="zh-CN" altLang="en-US" sz="1600" dirty="0" smtClean="0"/>
                  <a:t> 控制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做运动。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这里的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 是神经网络参数。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状态价值函数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baseline="0" dirty="0" smtClean="0"/>
                  <a:t> </a:t>
                </a:r>
                <a:r>
                  <a:rPr lang="zh-CN" altLang="en-US" sz="1600" dirty="0" smtClean="0"/>
                  <a:t>是动作价值函数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期望。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期望是对动作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求的，把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当做随机变量。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它的概率密度函数是 </a:t>
                </a:r>
                <a:r>
                  <a:rPr lang="en-US" altLang="zh-CN" sz="1600" b="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可以把期望等价写成连加的形式。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这里期望里有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𝑎│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𝛉)</a:t>
                </a:r>
                <a:r>
                  <a:rPr lang="zh-CN" altLang="en-US" sz="1600" dirty="0" smtClean="0"/>
                  <a:t>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 </a:t>
                </a:r>
                <a:r>
                  <a:rPr lang="en-US" altLang="zh-CN" sz="1600" b="0" i="0" smtClean="0">
                    <a:latin typeface="Cambria Math" charset="0"/>
                  </a:rPr>
                  <a:t>𝑉</a:t>
                </a:r>
                <a:r>
                  <a:rPr lang="zh-CN" altLang="en-US" sz="1600" dirty="0" smtClean="0"/>
                  <a:t> 依赖于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策略梯度是 </a:t>
                </a:r>
                <a:r>
                  <a:rPr lang="en-US" sz="1600" i="0" smtClean="0">
                    <a:latin typeface="Cambria Math" charset="0"/>
                  </a:rPr>
                  <a:t>𝑉</a:t>
                </a:r>
                <a:r>
                  <a:rPr lang="en-US" sz="1600" i="0">
                    <a:latin typeface="Cambria Math" charset="0"/>
                  </a:rPr>
                  <a:t>(</a:t>
                </a:r>
                <a:r>
                  <a:rPr lang="en-US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sz="1600" i="0">
                    <a:latin typeface="Cambria Math" charset="0"/>
                  </a:rPr>
                  <a:t>;</a:t>
                </a:r>
                <a:r>
                  <a:rPr lang="en-US" sz="1600" b="1" i="0">
                    <a:latin typeface="Cambria Math" charset="0"/>
                  </a:rPr>
                  <a:t>𝛉)</a:t>
                </a:r>
                <a:r>
                  <a:rPr lang="zh-CN" altLang="en-US" sz="1600" dirty="0" smtClean="0"/>
                  <a:t> 关于参数 </a:t>
                </a:r>
                <a:r>
                  <a:rPr lang="en-US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 的导数。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我们以前推导过这个公式。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策略梯度可以写成期望的形式。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期望里面是 </a:t>
                </a:r>
                <a:r>
                  <a:rPr lang="en-US" altLang="zh-CN" sz="1600" dirty="0" smtClean="0"/>
                  <a:t>log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关于 </a:t>
                </a:r>
                <a:r>
                  <a:rPr lang="en-US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 的导数，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再乘以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55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我们再用一下这个公式。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根据状态价值函数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的定义，它等于动作价值函数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期望消掉了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当前的动作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期望里面有个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把它用上面的公式给替换掉。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替换成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加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乘以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，再关于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于是得到这个期望的期望。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两个期望分别是对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当前动作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和下一个状态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求的。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当前状态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被当做已知的。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5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我们证明出了定理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它把当前时刻的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表示成了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下一个时刻的状态价值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2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刚才我们推导出两个定理，他们分别把动作价值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和状态价值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表示成期望的形式。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Advantage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Actor-Critic</a:t>
                </a:r>
                <a:r>
                  <a:rPr lang="zh-CN" altLang="en-US" sz="1600" dirty="0" smtClean="0"/>
                  <a:t> 方法要用到这两个期望，但是直接求期望不容易。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于是我们用蒙特卡洛来近似期望。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刚才我们推导出两个定理，他们分别把动作价值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和状态价值 </a:t>
                </a:r>
                <a:r>
                  <a:rPr lang="en-US" altLang="zh-CN" sz="1600" b="0" i="0" smtClean="0">
                    <a:latin typeface="Cambria Math" charset="0"/>
                  </a:rPr>
                  <a:t>𝑉_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表示成期望的形式。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Advantage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Actor-Critic</a:t>
                </a:r>
                <a:r>
                  <a:rPr lang="zh-CN" altLang="en-US" sz="1600" dirty="0" smtClean="0"/>
                  <a:t> 要用到这两个期望，但是直接求期望不容易。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我们做蒙特卡洛来近似期望。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9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这是我们刚刚推导出的定理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表示成期望的形式。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我们对这个期望做蒙特卡洛近似。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2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假设我们观测到了一个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利用它来对期望做近似。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拿观测到的奖励小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来近似大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拿观测到的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来近似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74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用奖励小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稍后要拿这个公式来近似策略梯度。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Advantage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方法的关键就在于这个公式。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88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这是我们之前推导出的定理二。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它把状态价值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表示成期望的形式。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同样的道理，求这个期望不容易，所以我们还是用蒙特卡洛来近似期望。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942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还是需要一个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，也就是这个四元组。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利用它来对期望做近似。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把上面圈出来的期望近似成：观测到的小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加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𝛾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乘以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这就是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的蒙特卡洛近似。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算法训练价值网络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就是由这个公式来的。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56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这是我们刚才得到的两个公式。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上面的公式把动作价值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近似成 奖励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加 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训练策略网络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要用到这个公式。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下面的公式把状态价值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也近似成奖励加状态价值。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训练价值网络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会用到这个公式。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因此我们得到了一个等式：</a:t>
                </a:r>
                <a:r>
                  <a:rPr lang="en-US" altLang="zh-CN" sz="1200" i="0">
                    <a:latin typeface="Cambria Math" charset="0"/>
                  </a:rPr>
                  <a:t>𝑈</a:t>
                </a:r>
                <a:r>
                  <a:rPr lang="en-US" altLang="zh-CN" sz="1200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𝑡=</a:t>
                </a:r>
                <a:r>
                  <a:rPr lang="en-US" altLang="zh-CN" sz="1200" i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en-US" altLang="zh-CN" sz="1200" i="0">
                    <a:latin typeface="Cambria Math" charset="0"/>
                  </a:rPr>
                  <a:t>+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en-US" altLang="zh-CN" sz="12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12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  <a:p>
                <a:r>
                  <a:rPr lang="zh-CN" altLang="en-US" dirty="0" smtClean="0"/>
                  <a:t>这个等式反映了</a:t>
                </a:r>
                <a:r>
                  <a:rPr lang="zh-CN" altLang="en-US" baseline="0" dirty="0" smtClean="0"/>
                  <a:t>  </a:t>
                </a:r>
                <a:r>
                  <a:rPr lang="zh-CN" altLang="en-US" dirty="0" smtClean="0"/>
                  <a:t>相邻两个</a:t>
                </a:r>
                <a:r>
                  <a:rPr lang="en-US" altLang="zh-CN" dirty="0" smtClean="0"/>
                  <a:t>returns</a:t>
                </a:r>
                <a:r>
                  <a:rPr lang="zh-CN" altLang="en-US" dirty="0" smtClean="0"/>
                  <a:t>之间的关系。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想要把</a:t>
                </a: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算法用在</a:t>
                </a:r>
                <a:r>
                  <a:rPr lang="en-US" altLang="zh-CN" dirty="0" smtClean="0"/>
                  <a:t>DQN</a:t>
                </a:r>
                <a:r>
                  <a:rPr lang="zh-CN" altLang="en-US" dirty="0" smtClean="0"/>
                  <a:t>上，就要利用这个等式。</a:t>
                </a:r>
                <a:endParaRPr lang="en-US" dirty="0" smtClean="0"/>
              </a:p>
              <a:p>
                <a:r>
                  <a:rPr lang="zh-CN" altLang="en-US" dirty="0" smtClean="0"/>
                  <a:t>你可以把</a:t>
                </a:r>
                <a:r>
                  <a:rPr lang="en-US" altLang="zh-CN" dirty="0" err="1" smtClean="0"/>
                  <a:t>U_t</a:t>
                </a:r>
                <a:r>
                  <a:rPr lang="zh-CN" altLang="en-US" dirty="0" smtClean="0"/>
                  <a:t>看作是出发前 模型估计从纽约到亚特兰大的总时间。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到了</a:t>
                </a:r>
                <a:r>
                  <a:rPr lang="en-US" altLang="zh-CN" dirty="0" smtClean="0"/>
                  <a:t>Washington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，我就知道从纽约到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实际的时间，就是这个</a:t>
                </a: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err="1" smtClean="0"/>
                  <a:t>r_t</a:t>
                </a:r>
                <a:r>
                  <a:rPr lang="zh-CN" altLang="en-US" dirty="0" smtClean="0"/>
                  <a:t>是真实观测到的数值，是</a:t>
                </a:r>
                <a:r>
                  <a:rPr lang="en-US" altLang="zh-CN" dirty="0" smtClean="0"/>
                  <a:t>ground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truth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smtClean="0">
                    <a:solidFill>
                      <a:srgbClr val="C00000"/>
                    </a:solidFill>
                    <a:latin typeface="Cambria Math" charset="0"/>
                  </a:rPr>
                  <a:t>𝛾</a:t>
                </a:r>
                <a:r>
                  <a:rPr lang="en-US" altLang="zh-CN" sz="1200" i="0">
                    <a:latin typeface="Cambria Math" charset="0"/>
                  </a:rPr>
                  <a:t>⋅𝑈_(𝑡+1)</a:t>
                </a:r>
                <a:r>
                  <a:rPr lang="zh-CN" altLang="en-US" dirty="0" smtClean="0"/>
                  <a:t>可以看做是模型预测从</a:t>
                </a:r>
                <a:r>
                  <a:rPr lang="en-US" altLang="zh-CN" dirty="0" smtClean="0"/>
                  <a:t>DC</a:t>
                </a:r>
                <a:r>
                  <a:rPr lang="zh-CN" altLang="en-US" dirty="0" smtClean="0"/>
                  <a:t>到亚特兰大这第二段路程的时间，这是个估计值。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价值网络不控制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，它只是用来评价状态的好坏。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所以它被称作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把价值网络记为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是它的参数。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价值网络是对状态价值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注意一下，这与我以前介绍的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不一样。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以前我用的是动作价值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，这里我用状态价值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-----------------</a:t>
                </a: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动作价值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依赖于状态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和动作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而状态价值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只依赖于状态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，不依赖于动作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所以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比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Q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更好训练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来回顾一下策略梯度。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我们用策略网络 </a:t>
                </a:r>
                <a:r>
                  <a:rPr lang="en-US" altLang="zh-CN" sz="1600" b="0" i="0" smtClean="0">
                    <a:latin typeface="Cambria Math" charset="0"/>
                  </a:rPr>
                  <a:t>𝜋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𝑎│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b="0" i="0" smtClean="0">
                    <a:latin typeface="Cambria Math" charset="0"/>
                  </a:rPr>
                  <a:t>;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en-US" altLang="zh-CN" sz="1600" b="0" i="0" smtClean="0">
                    <a:latin typeface="Cambria Math" charset="0"/>
                  </a:rPr>
                  <a:t>)</a:t>
                </a:r>
                <a:r>
                  <a:rPr lang="zh-CN" altLang="en-US" sz="1600" dirty="0" smtClean="0"/>
                  <a:t> 控制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做运动。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这里的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 是神经网络参数。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状态价值函数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baseline="0" dirty="0" smtClean="0"/>
                  <a:t> </a:t>
                </a:r>
                <a:r>
                  <a:rPr lang="zh-CN" altLang="en-US" sz="1600" dirty="0" smtClean="0"/>
                  <a:t>是动作价值函数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期望。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期望是对动作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求的，把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当做随机变量。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它的概率密度函数是 </a:t>
                </a:r>
                <a:r>
                  <a:rPr lang="en-US" altLang="zh-CN" sz="1600" b="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可以把期望等价写成连加的形式。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这里期望里有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𝑎│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𝛉)</a:t>
                </a:r>
                <a:r>
                  <a:rPr lang="zh-CN" altLang="en-US" sz="1600" dirty="0" smtClean="0"/>
                  <a:t>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 </a:t>
                </a:r>
                <a:r>
                  <a:rPr lang="en-US" altLang="zh-CN" sz="1600" b="0" i="0" smtClean="0">
                    <a:latin typeface="Cambria Math" charset="0"/>
                  </a:rPr>
                  <a:t>𝑉</a:t>
                </a:r>
                <a:r>
                  <a:rPr lang="zh-CN" altLang="en-US" sz="1600" dirty="0" smtClean="0"/>
                  <a:t> 依赖于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策略梯度是 </a:t>
                </a:r>
                <a:r>
                  <a:rPr lang="en-US" sz="1600" i="0" smtClean="0">
                    <a:latin typeface="Cambria Math" charset="0"/>
                  </a:rPr>
                  <a:t>𝑉</a:t>
                </a:r>
                <a:r>
                  <a:rPr lang="en-US" sz="1600" i="0">
                    <a:latin typeface="Cambria Math" charset="0"/>
                  </a:rPr>
                  <a:t>(</a:t>
                </a:r>
                <a:r>
                  <a:rPr lang="en-US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sz="1600" i="0">
                    <a:latin typeface="Cambria Math" charset="0"/>
                  </a:rPr>
                  <a:t>;</a:t>
                </a:r>
                <a:r>
                  <a:rPr lang="en-US" sz="1600" b="1" i="0">
                    <a:latin typeface="Cambria Math" charset="0"/>
                  </a:rPr>
                  <a:t>𝛉)</a:t>
                </a:r>
                <a:r>
                  <a:rPr lang="zh-CN" altLang="en-US" sz="1600" dirty="0" smtClean="0"/>
                  <a:t> 关于参数 </a:t>
                </a:r>
                <a:r>
                  <a:rPr lang="en-US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 的导数。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我们以前推导过这个公式。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策略梯度可以写成期望的形式。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期望里面是 </a:t>
                </a:r>
                <a:r>
                  <a:rPr lang="en-US" altLang="zh-CN" sz="1600" dirty="0" smtClean="0"/>
                  <a:t>log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关于 </a:t>
                </a:r>
                <a:r>
                  <a:rPr lang="en-US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 的导数，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再乘以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281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aseline="0" dirty="0" smtClean="0"/>
              <a:t>我们来推导训练策略网络的算法。</a:t>
            </a:r>
            <a:endParaRPr lang="en-US" altLang="zh-CN" sz="1600" baseline="0" dirty="0" smtClean="0"/>
          </a:p>
          <a:p>
            <a:r>
              <a:rPr lang="zh-CN" altLang="en-US" sz="1600" baseline="0" dirty="0" smtClean="0"/>
              <a:t>算法基于带 </a:t>
            </a:r>
            <a:r>
              <a:rPr lang="en-US" altLang="zh-CN" sz="1600" baseline="0" dirty="0" smtClean="0"/>
              <a:t>baseline</a:t>
            </a:r>
            <a:r>
              <a:rPr lang="zh-CN" altLang="en-US" sz="1600" baseline="0" dirty="0" smtClean="0"/>
              <a:t> 的策略梯度。</a:t>
            </a:r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094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这是第一节课我们推导出的公式。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1600" b="1" i="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/>
                  <a:t> 是策略梯度的蒙特卡洛近似。</a:t>
                </a:r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r>
                      <a:rPr lang="en-US" altLang="zh-CN" sz="1600" b="1" i="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1600" b="1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/>
                  <a:t> 其实是一个随机梯度。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动作小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做随机抽样得到的。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减去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被称作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advantage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function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，优势函数。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dueling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network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的课上介绍过。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这就是为什么最终推导出的方法叫做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Advantage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Advantage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这个名字就是从“优势函数”来的。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这是上节课我们用蒙特卡洛对策略梯度做的近似。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这其实是一个随机梯度。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动作小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6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是用策略函数做随机抽样得到的。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减去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被称作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advantage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function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，优势函数。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dueling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networks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的课上介绍过。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这就是为什么最终推导出的方法叫做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advantage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Advantage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名字就是从这来的。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590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我们不知道这个公式里的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，所以还无法直接算出随机梯度。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所以需要对它们做近似。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我们在这节课前半部分推导出了这个蒙特卡洛近似。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忘记的话可以看一下前面的数学推导。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我们现在要用这个结论。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我们要把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近似成 观测到的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+𝛾⋅𝑉_𝜋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60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在前面我们推导出了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的蒙特卡洛近似。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可以近似成奖励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加上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𝛾</m:t>
                    </m:r>
                  </m:oMath>
                </a14:m>
                <a:r>
                  <a:rPr lang="zh-CN" altLang="en-US" sz="1600" dirty="0" smtClean="0"/>
                  <a:t> 乘以 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我们来把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给替换掉。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我们在这节课前半部分推导出了这个蒙特卡洛近似。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忘记的话可以看一下前面的数学推导。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我们现在要用这个结论。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我们要把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近似成 观测到的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+𝛾⋅𝑉_𝜋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75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圈出来的是对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的替换。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现在随机策略梯度里面已经没有动作价值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了。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只剩下状态价值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然而我们不知道</a:t>
                </a:r>
                <a:r>
                  <a:rPr lang="zh-CN" altLang="en-US" sz="1600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是什么。</a:t>
                </a:r>
                <a:endParaRPr lang="en-US" altLang="zh-CN" sz="1600" dirty="0" smtClean="0"/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我们在这节课前半部分推导出了这个蒙特卡洛近似。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忘记的话可以看一下前面的数学推导。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我们现在要用这个结论。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我们要把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近似成 观测到的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+𝛾⋅𝑉_𝜋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756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所以对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做函数近似。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</a:t>
                </a:r>
              </a:p>
              <a:p>
                <a:r>
                  <a:rPr lang="zh-CN" altLang="en-US" sz="1600" dirty="0" smtClean="0"/>
                  <a:t>拿我们之前定义的价值网络小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16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 来近似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</a:t>
                </a:r>
              </a:p>
              <a:p>
                <a:r>
                  <a:rPr lang="zh-CN" altLang="en-US" sz="1600" dirty="0" smtClean="0"/>
                  <a:t>把上面公式中的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替换成 价值网络。</a:t>
                </a:r>
                <a:endParaRPr lang="en-US" altLang="zh-CN" sz="1600" dirty="0" smtClean="0"/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我们在这节课前半部分推导出了这个蒙特卡洛近似。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忘记的话可以看一下前面的数学推导。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我们现在要用这个结论。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我们要把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近似成 观测到的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+𝛾⋅𝑉_𝜋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9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圈出来的是对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的替换。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现在公式中只有价值网络小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dirty="0" smtClean="0"/>
                  <a:t>，没有动作价值函数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，也没有状态价值函数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 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我们可以拿这个公式来更新 策略网络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我们在这节课前半部分推导出了这个蒙特卡洛近似。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忘记的话可以看一下前面的数学推导。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我们现在要用这个结论。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我们要把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近似成 观测到的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+𝛾⋅𝑉_𝜋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87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看一下这一项：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charset="0"/>
                      </a:rPr>
                      <m:t>+</m:t>
                    </m:r>
                    <m:r>
                      <a:rPr lang="en-US" altLang="zh-CN" sz="1600" i="1">
                        <a:latin typeface="Cambria Math" charset="0"/>
                      </a:rPr>
                      <m:t>𝛾</m:t>
                    </m:r>
                    <m:r>
                      <a:rPr lang="en-US" altLang="zh-CN" sz="1600" i="1">
                        <a:latin typeface="Cambria Math" charset="0"/>
                      </a:rPr>
                      <m:t>⋅</m:t>
                    </m:r>
                    <m:r>
                      <a:rPr lang="en-US" altLang="zh-CN" sz="1600" b="0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/>
                  <a:t>================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把它记做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它其实就是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稍后更新价值网络的时候也要用到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我们在这节课前半部分推导出了这个蒙特卡洛近似。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忘记的话可以看一下前面的数学推导。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我们现在要用这个结论。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我们要把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近似成 观测到的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+𝛾⋅𝑉_𝜋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64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我们已经算出了近似策略梯度。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现在拿它来做梯度上升，更新策略网络。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这一项是上面算出来的 </a:t>
                </a:r>
                <a:r>
                  <a:rPr lang="zh-CN" altLang="en-US" sz="1600" b="1" u="sng" dirty="0" smtClean="0"/>
                  <a:t>近似</a:t>
                </a:r>
                <a:r>
                  <a:rPr lang="zh-CN" altLang="en-US" sz="1600" dirty="0" smtClean="0"/>
                  <a:t>策略梯度。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𝛽</m:t>
                    </m:r>
                  </m:oMath>
                </a14:m>
                <a:r>
                  <a:rPr lang="zh-CN" altLang="en-US" sz="1600" dirty="0" smtClean="0"/>
                  <a:t> 是学习率，是个超参数，需要调参。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这样做梯度上升更新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，可以让策略变得更好。</a:t>
                </a:r>
                <a:endParaRPr lang="en-US" sz="1600" dirty="0" smtClean="0"/>
              </a:p>
              <a:p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我们在这节课前半部分推导出了这个蒙特卡洛近似。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忘记的话可以看一下前面的数学推导。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我们现在要用这个结论。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我们要把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近似成 观测到的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+𝛾⋅𝑉_𝜋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538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刚才我们用近似策略梯度来更新策略网络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接下来我们用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算法更新价值网络 </a:t>
                </a:r>
                <a:r>
                  <a:rPr lang="en-US" altLang="zh-CN" sz="1600" baseline="0" dirty="0" smtClean="0"/>
                  <a:t>v</a:t>
                </a:r>
                <a:r>
                  <a:rPr lang="zh-CN" altLang="en-US" sz="1600" baseline="0" dirty="0" smtClean="0"/>
                  <a:t>。</a:t>
                </a:r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刚才我们用近似策略梯度来更新策略网络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接下来我们用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算法更新价值网络 </a:t>
                </a:r>
                <a:r>
                  <a:rPr lang="en-US" altLang="zh-CN" sz="1600" baseline="0" dirty="0" smtClean="0"/>
                  <a:t>v</a:t>
                </a:r>
                <a:r>
                  <a:rPr lang="zh-CN" altLang="en-US" sz="1600" baseline="0" dirty="0" smtClean="0"/>
                  <a:t>。</a:t>
                </a:r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两个神经网络的实现跟上节课讲的一样。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我再重复一遍。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策略网络和价值网络的输入都是状态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可以用相同的卷积层来提取特征。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让两个神经网络共享卷积层参数。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然后用一些全连接层来算概率分布。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这个红色的向量就是策略网络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的输出。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它可以用来控制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用一些不同的全连接层来算一个实数。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这个实数就是价值网络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dirty="0" smtClean="0"/>
                  <a:t> 的输出，它可以评价当前状态的好坏。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38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训练价值网络当然是用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我们来推导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前面我们证明了这个公式。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它是对状态价值的蒙特卡洛近似。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左边是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时刻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右边一部分是奖励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，另一部分是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然后是训练价值网络，也叫 </a:t>
                </a:r>
                <a:r>
                  <a:rPr lang="en-US" altLang="zh-CN" sz="1600" dirty="0" smtClean="0"/>
                  <a:t>Critic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训练价值网络当然是用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在这节课最前面我们证明了这个公式。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左边是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时刻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状态价值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右边一部分是奖励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，另一部分是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时刻的状态价值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我们把右边叫做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𝑦_𝑡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0" i="0" smtClean="0">
                    <a:latin typeface="Cambria Math" charset="0"/>
                  </a:rPr>
                  <a:t>𝑦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部分基于真实观测的奖励，所以它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比左边的估计更靠谱。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算法鼓励左边 去接近右边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𝑦_𝑡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6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我们对状态价值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做函数近似，替换成价值网络。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时刻的状态价值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替换成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把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时刻的状态价值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替换成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然后是训练价值网络，也叫 </a:t>
                </a:r>
                <a:r>
                  <a:rPr lang="en-US" altLang="zh-CN" sz="1600" dirty="0" smtClean="0"/>
                  <a:t>Critic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训练价值网络当然是用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在这节课最前面我们证明了这个公式。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左边是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时刻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状态价值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右边一部分是奖励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，另一部分是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时刻的状态价值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我们把右边叫做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𝑦_𝑡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0" i="0" smtClean="0">
                    <a:latin typeface="Cambria Math" charset="0"/>
                  </a:rPr>
                  <a:t>𝑦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部分基于真实观测的奖励，所以它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比左边的估计更靠谱。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算法鼓励左边 去接近右边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𝑦_𝑡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069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这是替换之后的结果。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左边是价值网络在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时刻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的预测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右边一部分是奖励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，另一部分是价值网络的预测。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然后是训练价值网络，也叫 </a:t>
                </a:r>
                <a:r>
                  <a:rPr lang="en-US" altLang="zh-CN" sz="1600" dirty="0" smtClean="0"/>
                  <a:t>Critic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训练价值网络当然是用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在这节课最前面我们证明了这个公式。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左边是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时刻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状态价值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右边一部分是奖励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，另一部分是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时刻的状态价值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我们把右边叫做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𝑦_𝑡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0" i="0" smtClean="0">
                    <a:latin typeface="Cambria Math" charset="0"/>
                  </a:rPr>
                  <a:t>𝑦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部分基于真实观测的奖励，所以它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比左边的估计更靠谱。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算法鼓励左边 去接近右边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𝑦_𝑡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628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我们把这部分叫做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部分基于真实观测的奖励，所以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比纯粹的估计更靠谱。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看做常数。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算法鼓励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 去接近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然后是训练价值网络，也叫 </a:t>
                </a:r>
                <a:r>
                  <a:rPr lang="en-US" altLang="zh-CN" sz="1600" dirty="0" smtClean="0"/>
                  <a:t>Critic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训练价值网络当然是用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在这节课最前面我们证明了这个公式。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左边是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时刻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状态价值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右边一部分是奖励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，另一部分是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时刻的状态价值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我们把右边叫做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𝑦_𝑡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0" i="0" smtClean="0">
                    <a:latin typeface="Cambria Math" charset="0"/>
                  </a:rPr>
                  <a:t>𝑦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部分基于真实观测的奖励，所以它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比左边的估计更靠谱。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算法鼓励左边 去接近右边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𝑦_𝑡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18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下面我们用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算法来更新价值网络小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然后是训练价值网络，也叫 </a:t>
                </a:r>
                <a:r>
                  <a:rPr lang="en-US" altLang="zh-CN" sz="1600" dirty="0" smtClean="0"/>
                  <a:t>Critic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训练价值网络当然是用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在这节课最前面我们证明了这个公式。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左边是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时刻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状态价值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右边一部分是奖励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，另一部分是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时刻的状态价值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我们把右边叫做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𝑦_𝑡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0" i="0" smtClean="0">
                    <a:latin typeface="Cambria Math" charset="0"/>
                  </a:rPr>
                  <a:t>𝑦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部分基于真实观测的奖励，所以它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比左边的估计更靠谱。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算法鼓励左边 去接近右边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𝑦_𝑡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056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我们把价值网络的预测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之间的差叫做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表示。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我们希望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越小越好。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的平方作为损失，对它求梯度。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然后是训练价值网络，也叫 </a:t>
                </a:r>
                <a:r>
                  <a:rPr lang="en-US" altLang="zh-CN" sz="1600" dirty="0" smtClean="0"/>
                  <a:t>Critic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训练价值网络当然是用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在这节课最前面我们证明了这个公式。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左边是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时刻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状态价值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右边一部分是奖励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，另一部分是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时刻的状态价值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我们把右边叫做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𝑦_𝑡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0" i="0" smtClean="0">
                    <a:latin typeface="Cambria Math" charset="0"/>
                  </a:rPr>
                  <a:t>𝑦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部分基于真实观测的奖励，所以它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比左边的估计更靠谱。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算法鼓励左边 去接近右边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𝑦_𝑡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40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很容易算出来。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这个梯度就等于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乘以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的导数。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然后是训练价值网络，也叫 </a:t>
                </a:r>
                <a:r>
                  <a:rPr lang="en-US" altLang="zh-CN" sz="1600" dirty="0" smtClean="0"/>
                  <a:t>Critic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训练价值网络当然是用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在这节课最前面我们证明了这个公式。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左边是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时刻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状态价值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右边一部分是奖励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，另一部分是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时刻的状态价值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我们把右边叫做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𝑦_𝑡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0" i="0" smtClean="0">
                    <a:latin typeface="Cambria Math" charset="0"/>
                  </a:rPr>
                  <a:t>𝑦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部分基于真实观测的奖励，所以它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比左边的估计更靠谱。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算法鼓励左边 去接近右边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𝑦_𝑡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68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最后做梯度下降来更新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，让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的平方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减小。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这一项是梯度。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这个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lang="zh-CN" altLang="en-US" sz="1600" dirty="0" smtClean="0"/>
                  <a:t> 是学习率，是个需要调的超参数。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这样做更新可以让预测更接近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sz="1600" dirty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然后是训练价值网络，也叫 </a:t>
                </a:r>
                <a:r>
                  <a:rPr lang="en-US" altLang="zh-CN" sz="1600" dirty="0" smtClean="0"/>
                  <a:t>Critic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训练价值网络当然是用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在这节课最前面我们证明了这个公式。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左边是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时刻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状态价值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右边一部分是奖励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，另一部分是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时刻的状态价值 </a:t>
                </a:r>
                <a:r>
                  <a:rPr lang="en-US" altLang="zh-CN" sz="1600" i="0">
                    <a:latin typeface="Cambria Math" charset="0"/>
                  </a:rPr>
                  <a:t>𝑉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我们把右边叫做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𝑦_𝑡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="0" i="0" smtClean="0">
                    <a:latin typeface="Cambria Math" charset="0"/>
                  </a:rPr>
                  <a:t>𝑦</a:t>
                </a:r>
                <a:r>
                  <a:rPr lang="en-US" altLang="zh-CN" sz="1600" b="0" i="0" smtClean="0">
                    <a:latin typeface="Cambria Math" charset="0"/>
                  </a:rPr>
                  <a:t>_</a:t>
                </a:r>
                <a:r>
                  <a:rPr lang="en-US" altLang="zh-CN" sz="1600" b="0" i="0" smtClean="0">
                    <a:latin typeface="Cambria Math" charset="0"/>
                  </a:rPr>
                  <a:t>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部分基于真实观测的奖励，所以它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比左边的估计更靠谱。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算法鼓励左边 去接近右边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𝑦_𝑡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altLang="zh-CN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587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我已经讲完了 </a:t>
                </a:r>
                <a:r>
                  <a:rPr lang="en-US" altLang="zh-CN" sz="1600" dirty="0" smtClean="0"/>
                  <a:t>A2C</a:t>
                </a:r>
                <a:r>
                  <a:rPr lang="zh-CN" altLang="en-US" sz="1600" dirty="0" smtClean="0"/>
                  <a:t> 的模型和训练，并且做了完整的数学推导。</a:t>
                </a:r>
                <a:endParaRPr lang="en-US" altLang="zh-CN" sz="1600" dirty="0" smtClean="0"/>
              </a:p>
              <a:p>
                <a:r>
                  <a:rPr lang="zh-CN" altLang="en-US" sz="1600" baseline="0" dirty="0" smtClean="0"/>
                  <a:t>最后我想再分析一下 </a:t>
                </a:r>
                <a:r>
                  <a:rPr lang="en-US" altLang="zh-CN" sz="1600" baseline="0" dirty="0" smtClean="0"/>
                  <a:t>A2C</a:t>
                </a:r>
                <a:r>
                  <a:rPr lang="zh-CN" altLang="en-US" sz="1600" baseline="0" dirty="0" smtClean="0"/>
                  <a:t> 的原理，给一些直观的解释。</a:t>
                </a:r>
                <a:endParaRPr lang="en-US" altLang="zh-CN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刚才我们用近似策略梯度来更新策略网络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接下来我们用 </a:t>
                </a:r>
                <a:r>
                  <a:rPr lang="en-US" altLang="zh-CN" sz="1600" baseline="0" dirty="0" smtClean="0"/>
                  <a:t>TD</a:t>
                </a:r>
                <a:r>
                  <a:rPr lang="zh-CN" altLang="en-US" sz="1600" baseline="0" dirty="0" smtClean="0"/>
                  <a:t> 算法更新价值网络 </a:t>
                </a:r>
                <a:r>
                  <a:rPr lang="en-US" altLang="zh-CN" sz="1600" baseline="0" dirty="0" smtClean="0"/>
                  <a:t>v</a:t>
                </a:r>
                <a:r>
                  <a:rPr lang="zh-CN" altLang="en-US" sz="1600" baseline="0" dirty="0" smtClean="0"/>
                  <a:t>。</a:t>
                </a:r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baseline="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0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回顾一下。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这个公式是对策略梯度做的近似。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刚才我们拿这个公式来更新策略网络。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看一下这一项。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是策略网络。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这一项是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log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关于参数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solidFill>
                          <a:schemeClr val="tx1"/>
                        </a:solidFill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的梯度。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圈出来的部分是 价值网络做出的判断。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它评价了动作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的好坏，可以指导策略网络做改进。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所以价值网络被称作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再仔细看一下圈出来的部分。。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我刚说了，它评价动作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的好坏。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你可能有疑问：这部分明明没有动作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，那它怎么能评价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的好坏呢？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我来解释一下。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我们在这节课前半部分推导出了这个蒙特卡洛近似。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忘记的话可以看一下前面的数学推导。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我们现在要用这个结论。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我们要把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近似成 观测到的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+𝛾⋅𝑉_𝜋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75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策略网络和价值网络的输入都是状态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s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可以用相同的卷积层来提取特征。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两个神经网络共享卷积层参数。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然后用一些全连接层来算概率分布。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这个红色的向量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是策略网络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的输出。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Agent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做的动作就是从这个概率分布中抽样出来的。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用一些不同的全连接层来算出一个实数，作为价值网络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的输出。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它可以评价当前状态的好坏。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两个神经网络的结构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跟上节课用的一样。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区别在于怎么样训练两个神经网络。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策略网络和价值网络的输入都是状态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可以用相同的卷积层来提取特征。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让两个神经网络共享卷积层参数。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然后用一些全连接层来算概率分布。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这个红色的向量就是策略网络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的输出。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它可以用来控制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用一些不同的全连接层来算一个实数。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这个实数就是价值网络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dirty="0" smtClean="0"/>
                  <a:t> 的输出，它可以评价当前状态的好坏。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87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看一下这一项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它是价值网络的输出。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它是价值网络在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时刻做出的预测。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基于状态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，它预测了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时刻的回报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注意，这是预测。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在一局游戏结束之前，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是未知的。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圈出来的这一项可以评价状态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的好坏。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状态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越好，这个值就越大。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我们在这节课前半部分推导出了这个蒙特卡洛近似。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忘记的话可以看一下前面的数学推导。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我们现在要用这个结论。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我们要把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近似成 观测到的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+𝛾⋅𝑉_𝜋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18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再看一下这部分：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加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乘以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它是价值网络在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时刻对回报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预测。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价值网络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基于两个状态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来预测回报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注意，这还是预测。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时刻游戏还没有结束，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仍然是未知的。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圈出来的部分也是对状态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的评价。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状态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越好，圈出来的值就越大。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我们在这节课前半部分推导出了这个蒙特卡洛近似。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忘记的话可以看一下前面的数学推导。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我们现在要用这个结论。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我们要把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近似成 观测到的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+𝛾⋅𝑉_𝜋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34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这两者有相同点。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它们都是对回报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期望 做的近似。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他们都能评价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时刻状态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的好坏。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越好，这两项都会越大。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但是他们两个也有区别。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我们在这节课前半部分推导出了这个蒙特卡洛近似。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忘记的话可以看一下前面的数学推导。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我们现在要用这个结论。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我们要把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近似成 观测到的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+𝛾⋅𝑉_𝜋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96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右边这部分是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时刻做出的预测。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这个预测是在执行动作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之前做出的，所以这个预测跟动作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无关。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左边这部分是在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时刻做出的预测。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它受动作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的影响。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越好，新的状态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就越好，左边部分的值就越大。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如果动作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很好，左边的值 就比右边大，两者之差就是正的。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反之，如果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不好，两者之差就是负的。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所以两者的差可以反映出动作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带来的优势。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两者的差叫做 </a:t>
                </a:r>
                <a:r>
                  <a:rPr lang="en-US" altLang="zh-CN" sz="1600" dirty="0" smtClean="0"/>
                  <a:t>Advantage</a:t>
                </a:r>
                <a:r>
                  <a:rPr lang="zh-CN" altLang="en-US" sz="1600" baseline="0" dirty="0" smtClean="0"/>
                  <a:t>（</a:t>
                </a:r>
                <a:r>
                  <a:rPr lang="zh-CN" altLang="en-US" sz="1600" dirty="0" smtClean="0"/>
                  <a:t>优势）。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我们在这节课前半部分推导出了这个蒙特卡洛近似。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忘记的话可以看一下前面的数学推导。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我们现在要用这个结论。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我们要把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近似成 观测到的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+𝛾⋅𝑉_𝜋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029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综上所述，圈出来的这部分是价值网络对动作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的评价。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越好，这部分的值就越大。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在训练的过程中，这部分用来指导 策略网络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的更新。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我们在这节课前半部分推导出了这个蒙特卡洛近似。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忘记的话可以看一下前面的数学推导。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我们现在要用这个结论。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我们要把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近似成 观测到的 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𝑟</a:t>
                </a:r>
                <a:r>
                  <a:rPr lang="en-US" altLang="zh-CN" sz="1600" i="0" smtClean="0">
                    <a:solidFill>
                      <a:srgbClr val="0070C0"/>
                    </a:solidFill>
                    <a:latin typeface="Cambria Math" charset="0"/>
                  </a:rPr>
                  <a:t>_</a:t>
                </a:r>
                <a:r>
                  <a:rPr lang="en-US" altLang="zh-CN" sz="1600" i="0">
                    <a:solidFill>
                      <a:srgbClr val="0070C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+𝛾⋅𝑉_𝜋 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𝑠_(𝑡+1) )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4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我们来总结一下 </a:t>
            </a:r>
            <a:r>
              <a:rPr lang="en-US" altLang="zh-CN" sz="1600" dirty="0" smtClean="0"/>
              <a:t>advantage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actor-critic</a:t>
            </a:r>
            <a:r>
              <a:rPr lang="zh-CN" altLang="en-US" sz="1600" dirty="0" smtClean="0"/>
              <a:t> 方法。</a:t>
            </a:r>
            <a:endParaRPr lang="en-US" altLang="zh-CN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===============</a:t>
            </a:r>
          </a:p>
          <a:p>
            <a:r>
              <a:rPr lang="zh-CN" altLang="en-US" sz="1600" dirty="0" smtClean="0"/>
              <a:t>策略网络也叫 </a:t>
            </a:r>
            <a:r>
              <a:rPr lang="en-US" altLang="zh-CN" sz="1600" dirty="0" smtClean="0"/>
              <a:t>actor</a:t>
            </a:r>
            <a:r>
              <a:rPr lang="zh-CN" altLang="en-US" sz="1600" dirty="0" smtClean="0"/>
              <a:t>，决策是由它做的。</a:t>
            </a:r>
            <a:endParaRPr lang="en-US" altLang="zh-CN" sz="1600" dirty="0" smtClean="0"/>
          </a:p>
          <a:p>
            <a:r>
              <a:rPr lang="zh-CN" altLang="en-US" sz="1600" dirty="0" smtClean="0"/>
              <a:t>它根据状态 </a:t>
            </a:r>
            <a:r>
              <a:rPr lang="en-US" altLang="zh-CN" sz="1600" dirty="0" smtClean="0"/>
              <a:t>s</a:t>
            </a:r>
            <a:r>
              <a:rPr lang="zh-CN" altLang="en-US" sz="1600" dirty="0" smtClean="0"/>
              <a:t> 来计算动作 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 的概率分布，从而控制 </a:t>
            </a:r>
            <a:r>
              <a:rPr lang="en-US" altLang="zh-CN" sz="1600" dirty="0" smtClean="0"/>
              <a:t>agent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===============</a:t>
            </a:r>
          </a:p>
          <a:p>
            <a:r>
              <a:rPr lang="en-US" altLang="zh-CN" sz="1600" dirty="0" smtClean="0"/>
              <a:t>Agent</a:t>
            </a:r>
            <a:r>
              <a:rPr lang="zh-CN" altLang="en-US" sz="1600" dirty="0" smtClean="0"/>
              <a:t> 与环境交互。</a:t>
            </a:r>
            <a:endParaRPr lang="en-US" altLang="zh-CN" sz="1600" dirty="0" smtClean="0"/>
          </a:p>
          <a:p>
            <a:r>
              <a:rPr lang="en-US" altLang="zh-CN" sz="1600" dirty="0" smtClean="0"/>
              <a:t>Agent</a:t>
            </a:r>
            <a:r>
              <a:rPr lang="zh-CN" altLang="en-US" sz="1600" dirty="0" smtClean="0"/>
              <a:t> 执行动作 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 之后，环境会做状态转移，给出新的状态。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32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为了训练策略网络，</a:t>
            </a:r>
            <a:endParaRPr lang="en-US" altLang="zh-CN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===============</a:t>
            </a:r>
            <a:endParaRPr lang="en-US" altLang="zh-CN" sz="1600" dirty="0" smtClean="0"/>
          </a:p>
          <a:p>
            <a:r>
              <a:rPr lang="zh-CN" altLang="en-US" sz="1600" dirty="0" smtClean="0"/>
              <a:t>我们还需要价值网络来评价动作 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 的好坏。</a:t>
            </a:r>
            <a:endParaRPr lang="en-US" altLang="zh-CN" sz="1600" dirty="0" smtClean="0"/>
          </a:p>
          <a:p>
            <a:r>
              <a:rPr lang="zh-CN" altLang="en-US" sz="1600" dirty="0" smtClean="0"/>
              <a:t>价值网络被称作 </a:t>
            </a:r>
            <a:r>
              <a:rPr lang="en-US" altLang="zh-CN" sz="1600" dirty="0" smtClean="0"/>
              <a:t>Critic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sz="1600" dirty="0" smtClean="0"/>
              <a:t>-------------------------</a:t>
            </a:r>
          </a:p>
          <a:p>
            <a:r>
              <a:rPr lang="zh-CN" altLang="en-US" sz="1600" dirty="0" smtClean="0"/>
              <a:t>价值网络会评估相邻两个状态，</a:t>
            </a:r>
            <a:endParaRPr lang="en-US" altLang="zh-CN" sz="16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===============</a:t>
            </a:r>
            <a:endParaRPr lang="en-US" altLang="zh-CN" sz="1600" dirty="0" smtClean="0"/>
          </a:p>
          <a:p>
            <a:r>
              <a:rPr lang="zh-CN" altLang="en-US" sz="1600" dirty="0" smtClean="0"/>
              <a:t>从而得知动作 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 带来的 </a:t>
            </a:r>
            <a:r>
              <a:rPr lang="en-US" altLang="zh-CN" sz="1600" dirty="0" smtClean="0"/>
              <a:t>advantage</a:t>
            </a:r>
            <a:r>
              <a:rPr lang="zh-CN" altLang="en-US" sz="1600" baseline="0" dirty="0" smtClean="0"/>
              <a:t> （</a:t>
            </a:r>
            <a:r>
              <a:rPr lang="zh-CN" altLang="en-US" sz="1600" dirty="0" smtClean="0"/>
              <a:t>优势）。</a:t>
            </a:r>
            <a:endParaRPr lang="en-US" altLang="zh-CN" sz="1600" dirty="0" smtClean="0"/>
          </a:p>
          <a:p>
            <a:r>
              <a:rPr lang="zh-CN" altLang="en-US" sz="1600" dirty="0" smtClean="0"/>
              <a:t>价值网络把“优势”告诉策略网络。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953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训练策略网络要用到：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 smtClean="0"/>
                  <a:t>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状态 </a:t>
                </a:r>
                <a:r>
                  <a:rPr lang="en-US" altLang="zh-CN" sz="1600" baseline="0" dirty="0" smtClean="0"/>
                  <a:t>s</a:t>
                </a:r>
                <a:r>
                  <a:rPr lang="zh-CN" altLang="en-US" sz="1600" baseline="0" dirty="0" smtClean="0"/>
                  <a:t>，动作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，以及价值网络提供的“优势”。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 smtClean="0"/>
                  <a:t>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用策略梯度来更新策略网络参数 </a:t>
                </a:r>
                <a14:m>
                  <m:oMath xmlns:m="http://schemas.openxmlformats.org/officeDocument/2006/math">
                    <m:r>
                      <a:rPr lang="en-US" altLang="zh-CN" sz="1600" b="0" i="1" baseline="0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让策略网络做出的决策 越来越好。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训练策略网络要用到：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 smtClean="0"/>
                  <a:t>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状态 </a:t>
                </a:r>
                <a:r>
                  <a:rPr lang="en-US" altLang="zh-CN" sz="1600" baseline="0" dirty="0" smtClean="0"/>
                  <a:t>s</a:t>
                </a:r>
                <a:r>
                  <a:rPr lang="zh-CN" altLang="en-US" sz="1600" baseline="0" dirty="0" smtClean="0"/>
                  <a:t>，动作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，以及价值网络提供的“优势”。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 smtClean="0"/>
                  <a:t>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用策略梯度来更新策略网络参数 </a:t>
                </a:r>
                <a:r>
                  <a:rPr lang="en-US" altLang="zh-CN" sz="1600" b="0" i="0" baseline="0" smtClean="0">
                    <a:latin typeface="Cambria Math" charset="0"/>
                  </a:rPr>
                  <a:t>𝜃</a:t>
                </a:r>
                <a:r>
                  <a:rPr lang="zh-CN" altLang="en-US" sz="1600" baseline="0" dirty="0" smtClean="0"/>
                  <a:t>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aseline="0" dirty="0" smtClean="0"/>
                  <a:t>让策略网络做出的决策 越来越好。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755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训练价值网络要用到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baseline="0" dirty="0" smtClean="0"/>
                  <a:t>==================</a:t>
                </a:r>
              </a:p>
              <a:p>
                <a:r>
                  <a:rPr lang="zh-CN" altLang="en-US" sz="1600" dirty="0" smtClean="0"/>
                  <a:t>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 和奖励 </a:t>
                </a:r>
                <a:r>
                  <a:rPr lang="en-US" altLang="zh-CN" sz="1600" dirty="0" smtClean="0"/>
                  <a:t>r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-----------------------------</a:t>
                </a:r>
              </a:p>
              <a:p>
                <a:r>
                  <a:rPr lang="zh-CN" altLang="en-US" sz="1600" dirty="0" smtClean="0"/>
                  <a:t>我们用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算法更新价值网络参数 </a:t>
                </a:r>
                <a:r>
                  <a:rPr lang="en-US" altLang="zh-CN" sz="1600" dirty="0" smtClean="0"/>
                  <a:t>w</a:t>
                </a:r>
                <a:r>
                  <a:rPr lang="zh-CN" altLang="en-US" sz="1600" dirty="0" smtClean="0"/>
                  <a:t>，让价值网络对状态价值的预测越来越准。</a:t>
                </a:r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最开始的时候，价值网络 是随机初始化的，这就意味着裁判啥也不懂，打分全靠瞎猜。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这样的裁判当然帮不了运动员。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所以我们要不断改进这个裁判，让他的打分越来越准确。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</a:t>
                </a:r>
              </a:p>
              <a:p>
                <a:r>
                  <a:rPr lang="zh-CN" altLang="en-US" dirty="0" smtClean="0"/>
                  <a:t>裁判要靠 奖励 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 来</a:t>
                </a:r>
                <a:r>
                  <a:rPr lang="zh-CN" altLang="en-US" baseline="0" dirty="0" smtClean="0"/>
                  <a:t> 提高打分水平。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奖励 </a:t>
                </a:r>
                <a:r>
                  <a:rPr lang="en-US" altLang="zh-CN" baseline="0" dirty="0" smtClean="0"/>
                  <a:t>r</a:t>
                </a:r>
                <a:r>
                  <a:rPr lang="zh-CN" altLang="en-US" baseline="0" dirty="0" smtClean="0"/>
                  <a:t> 就相当于上帝的判断，算是</a:t>
                </a:r>
                <a:r>
                  <a:rPr lang="en-US" altLang="zh-CN" baseline="0" dirty="0" smtClean="0"/>
                  <a:t>ground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truth</a:t>
                </a:r>
                <a:r>
                  <a:rPr lang="zh-CN" altLang="en-US" baseline="0" dirty="0" smtClean="0"/>
                  <a:t>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裁判基于状态</a:t>
                </a:r>
                <a:r>
                  <a:rPr lang="en-US" altLang="zh-CN" baseline="0" dirty="0" smtClean="0"/>
                  <a:t>s</a:t>
                </a:r>
                <a:r>
                  <a:rPr lang="zh-CN" altLang="en-US" baseline="0" dirty="0" smtClean="0"/>
                  <a:t>和动作</a:t>
                </a:r>
                <a:r>
                  <a:rPr lang="en-US" altLang="zh-CN" baseline="0" dirty="0" smtClean="0"/>
                  <a:t>a</a:t>
                </a:r>
                <a:r>
                  <a:rPr lang="zh-CN" altLang="en-US" baseline="0" dirty="0" smtClean="0"/>
                  <a:t>来打分，计算</a:t>
                </a:r>
                <a:r>
                  <a:rPr lang="en-US" altLang="zh-CN" baseline="0" dirty="0" smtClean="0"/>
                  <a:t>q</a:t>
                </a:r>
                <a:r>
                  <a:rPr lang="zh-CN" altLang="en-US" baseline="0" dirty="0" smtClean="0"/>
                  <a:t>。</a:t>
                </a:r>
                <a:endParaRPr lang="en-US" altLang="zh-CN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aseline="0" dirty="0" smtClean="0"/>
                  <a:t>裁判会比较相邻两次的打分 </a:t>
                </a:r>
                <a:r>
                  <a:rPr lang="en-US" altLang="zh-CN" sz="1200" b="0" i="0" dirty="0" smtClean="0">
                    <a:solidFill>
                      <a:srgbClr val="7030A0"/>
                    </a:solidFill>
                    <a:latin typeface="Cambria Math" charset="0"/>
                  </a:rPr>
                  <a:t>𝑞_𝑡</a:t>
                </a:r>
                <a:r>
                  <a:rPr lang="zh-CN" altLang="en-US" sz="1200" dirty="0" smtClean="0">
                    <a:solidFill>
                      <a:srgbClr val="7030A0"/>
                    </a:solidFill>
                  </a:rPr>
                  <a:t> 和 </a:t>
                </a:r>
                <a:r>
                  <a:rPr lang="zh-CN" altLang="en-US" baseline="0" dirty="0" smtClean="0"/>
                  <a:t> </a:t>
                </a:r>
                <a:r>
                  <a:rPr lang="en-US" altLang="zh-CN" sz="1200" b="0" i="0" dirty="0" smtClean="0">
                    <a:solidFill>
                      <a:srgbClr val="7030A0"/>
                    </a:solidFill>
                    <a:latin typeface="Cambria Math" charset="0"/>
                  </a:rPr>
                  <a:t>𝑞_(𝑡</a:t>
                </a:r>
                <a:r>
                  <a:rPr lang="en-US" altLang="zh-CN" sz="1200" b="0" i="0" dirty="0" smtClean="0">
                    <a:solidFill>
                      <a:srgbClr val="7030A0"/>
                    </a:solidFill>
                    <a:latin typeface="Cambria Math" charset="0"/>
                  </a:rPr>
                  <a:t>+1)</a:t>
                </a:r>
                <a:r>
                  <a:rPr lang="zh-CN" altLang="en-US" sz="1200" dirty="0" smtClean="0">
                    <a:solidFill>
                      <a:srgbClr val="7030A0"/>
                    </a:solidFill>
                  </a:rPr>
                  <a:t> ，以及奖励</a:t>
                </a:r>
                <a:r>
                  <a:rPr lang="en-US" altLang="zh-CN" sz="1200" b="0" i="0" dirty="0" smtClean="0">
                    <a:solidFill>
                      <a:srgbClr val="0070C0"/>
                    </a:solidFill>
                    <a:latin typeface="Cambria Math" charset="0"/>
                  </a:rPr>
                  <a:t>𝑟_𝑡</a:t>
                </a:r>
                <a:r>
                  <a:rPr lang="zh-CN" altLang="en-US" sz="1200" dirty="0" smtClean="0">
                    <a:solidFill>
                      <a:srgbClr val="0070C0"/>
                    </a:solidFill>
                  </a:rPr>
                  <a:t> ，用</a:t>
                </a:r>
                <a:r>
                  <a:rPr lang="en-US" altLang="zh-CN" sz="1200" dirty="0" smtClean="0">
                    <a:solidFill>
                      <a:srgbClr val="0070C0"/>
                    </a:solidFill>
                  </a:rPr>
                  <a:t>TD</a:t>
                </a:r>
                <a:r>
                  <a:rPr lang="zh-CN" altLang="en-US" sz="1200" dirty="0" smtClean="0">
                    <a:solidFill>
                      <a:srgbClr val="0070C0"/>
                    </a:solidFill>
                  </a:rPr>
                  <a:t> 算法来 更新价值网络参数，让裁判打分变得更准。</a:t>
                </a:r>
                <a:endParaRPr lang="en-US" sz="1200" dirty="0">
                  <a:solidFill>
                    <a:srgbClr val="0070C0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solidFill>
                    <a:srgbClr val="7030A0"/>
                  </a:solidFill>
                </a:endParaRPr>
              </a:p>
              <a:p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854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这节课就讲到这里，感谢大家观看。</a:t>
            </a:r>
            <a:endParaRPr lang="en-US" altLang="zh-CN" sz="1600" dirty="0" smtClean="0"/>
          </a:p>
          <a:p>
            <a:r>
              <a:rPr lang="en-US" altLang="zh-CN" sz="1600" dirty="0" smtClean="0"/>
              <a:t>-------------------------</a:t>
            </a:r>
          </a:p>
          <a:p>
            <a:r>
              <a:rPr lang="zh-CN" altLang="en-US" sz="1600" dirty="0" smtClean="0"/>
              <a:t>下节课我们用 </a:t>
            </a:r>
            <a:r>
              <a:rPr lang="en-US" altLang="zh-CN" sz="1600" dirty="0" smtClean="0"/>
              <a:t>multi-step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target</a:t>
            </a:r>
            <a:r>
              <a:rPr lang="zh-CN" altLang="en-US" sz="1600" dirty="0" smtClean="0"/>
              <a:t> 改进 </a:t>
            </a:r>
            <a:r>
              <a:rPr lang="en-US" altLang="zh-CN" sz="1600" dirty="0" smtClean="0"/>
              <a:t>A2C</a:t>
            </a:r>
            <a:r>
              <a:rPr lang="zh-CN" altLang="en-US" sz="1600" dirty="0" smtClean="0"/>
              <a:t> 的训练。</a:t>
            </a:r>
            <a:endParaRPr lang="en-US" altLang="zh-CN" sz="1600" dirty="0" smtClean="0"/>
          </a:p>
          <a:p>
            <a:r>
              <a:rPr lang="zh-CN" altLang="en-US" sz="1600" dirty="0" smtClean="0"/>
              <a:t>然后再对比上节课的 </a:t>
            </a:r>
            <a:r>
              <a:rPr lang="en-US" altLang="zh-CN" sz="1600" dirty="0" smtClean="0"/>
              <a:t>REINFORCE</a:t>
            </a:r>
            <a:r>
              <a:rPr lang="zh-CN" altLang="en-US" sz="1600" dirty="0" smtClean="0"/>
              <a:t> 与 这节课的 </a:t>
            </a:r>
            <a:r>
              <a:rPr lang="en-US" altLang="zh-CN" sz="1600" dirty="0" smtClean="0"/>
              <a:t>A2C</a:t>
            </a:r>
            <a:r>
              <a:rPr lang="zh-CN" altLang="en-US" sz="1600" dirty="0" smtClean="0"/>
              <a:t>，分析它们的异同点，帮助大家更深入理解策略学习。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5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Advantage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 的训练是这样做的。</a:t>
                </a:r>
                <a:endParaRPr lang="en-US" altLang="zh-CN" sz="1600" baseline="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每一轮观测到一个 </a:t>
                </a:r>
                <a:r>
                  <a:rPr lang="en-US" altLang="zh-CN" sz="1600" baseline="0" dirty="0" smtClean="0">
                    <a:solidFill>
                      <a:schemeClr val="tx1"/>
                    </a:solidFill>
                  </a:rPr>
                  <a:t>transition</a:t>
                </a:r>
                <a:r>
                  <a:rPr lang="zh-CN" altLang="en-US" sz="1600" baseline="0" dirty="0" smtClean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它由两部分组成。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一部分是真实观测的奖励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另一部分是价值网络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对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t+1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时刻状态价值的估计。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我来概括一下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Advantage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Actor-Critic</a:t>
                </a:r>
                <a:r>
                  <a:rPr lang="zh-CN" altLang="en-US" sz="1600" baseline="0" dirty="0" smtClean="0"/>
                  <a:t> 的训练。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每一轮观测到一个 </a:t>
                </a:r>
                <a:r>
                  <a:rPr lang="en-US" altLang="zh-CN" sz="1600" baseline="0" dirty="0" smtClean="0"/>
                  <a:t>transition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和 价值网络来计算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之间的差别。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然后用策略梯度更新策略网络参数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这一项名字叫做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我们花了半节课时间来推导这一项。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最后来更新价值网络参数 </a:t>
                </a:r>
                <a:r>
                  <a:rPr lang="en-US" altLang="zh-CN" sz="1600" b="1" i="0" smtClean="0">
                    <a:latin typeface="Cambria Math" charset="0"/>
                  </a:rPr>
                  <a:t>𝐰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做梯度下降，让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46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然后计算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，记做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它等于价值网络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v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的预测与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两者的差别。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我来概括一下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Advantage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Actor-Critic</a:t>
                </a:r>
                <a:r>
                  <a:rPr lang="zh-CN" altLang="en-US" sz="1600" baseline="0" dirty="0" smtClean="0"/>
                  <a:t> 的训练。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每一轮观测到一个 </a:t>
                </a:r>
                <a:r>
                  <a:rPr lang="en-US" altLang="zh-CN" sz="1600" baseline="0" dirty="0" smtClean="0"/>
                  <a:t>transition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和 价值网络来计算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之间的差别。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然后用策略梯度更新策略网络参数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这一项名字叫做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我们花了半节课时间来推导这一项。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最后来更新价值网络参数 </a:t>
                </a:r>
                <a:r>
                  <a:rPr lang="en-US" altLang="zh-CN" sz="1600" b="1" i="0" smtClean="0">
                    <a:latin typeface="Cambria Math" charset="0"/>
                  </a:rPr>
                  <a:t>𝐰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做梯度下降，让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35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接下来用近似策略梯度来更新策略网络参数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solidFill>
                          <a:schemeClr val="tx1"/>
                        </a:solidFill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圈出的这一项是负策略梯度的近似。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它等于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乘以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关于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solidFill>
                          <a:schemeClr val="tx1"/>
                        </a:solidFill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的导数。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这样做梯度上升更新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solidFill>
                          <a:schemeClr val="tx1"/>
                        </a:solidFill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可以让策略网络变得更好。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我来概括一下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Advantage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Actor-Critic</a:t>
                </a:r>
                <a:r>
                  <a:rPr lang="zh-CN" altLang="en-US" sz="1600" baseline="0" dirty="0" smtClean="0"/>
                  <a:t> 的训练。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每一轮观测到一个 </a:t>
                </a:r>
                <a:r>
                  <a:rPr lang="en-US" altLang="zh-CN" sz="1600" baseline="0" dirty="0" smtClean="0"/>
                  <a:t>transition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和 价值网络来计算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之间的差别。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然后用策略梯度更新策略网络参数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这一项名字叫做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我们花了半节课时间来推导这一项。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最后来更新价值网络参数 </a:t>
                </a:r>
                <a:r>
                  <a:rPr lang="en-US" altLang="zh-CN" sz="1600" b="1" i="0" smtClean="0">
                    <a:latin typeface="Cambria Math" charset="0"/>
                  </a:rPr>
                  <a:t>𝐰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做梯度下降，让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9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最后一步是做梯度下降 更新价值网络的参数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solidFill>
                          <a:schemeClr val="tx1"/>
                        </a:solidFill>
                        <a:latin typeface="Cambria Math" charset="0"/>
                      </a:rPr>
                      <m:t>𝐰</m:t>
                    </m:r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圈出来的这一项是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平方关于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w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的梯度。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做梯度下降可以让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减小，也就是让价值网络的预测更接近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Target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-------------------------------------------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Advantage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Actor-Critic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就是这么简单，我用三分钟就讲清楚了。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论文和博客里通常只讲这么多。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然而真正难点在于这些公式是怎么来的。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这节课剩下的内容是算法的数学推导。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>
                    <a:solidFill>
                      <a:schemeClr val="tx1"/>
                    </a:solidFill>
                  </a:rPr>
                  <a:t>如果对数学不感兴趣，就没必要往下看了。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我来概括一下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Advantage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Actor-Critic</a:t>
                </a:r>
                <a:r>
                  <a:rPr lang="zh-CN" altLang="en-US" sz="1600" baseline="0" dirty="0" smtClean="0"/>
                  <a:t> 的训练。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每一轮观测到一个 </a:t>
                </a:r>
                <a:r>
                  <a:rPr lang="en-US" altLang="zh-CN" sz="1600" baseline="0" dirty="0" smtClean="0"/>
                  <a:t>transition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和 价值网络来计算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之间的差别。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然后用策略梯度更新策略网络参数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这一项名字叫做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我们花了半节课时间来推导这一项。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最后来更新价值网络参数 </a:t>
                </a:r>
                <a:r>
                  <a:rPr lang="en-US" altLang="zh-CN" sz="1600" b="1" i="0" smtClean="0">
                    <a:latin typeface="Cambria Math" charset="0"/>
                  </a:rPr>
                  <a:t>𝐰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做梯度下降，让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2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0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BEC6-6A63-824C-87BE-D4DB4459AFC0}" type="datetimeFigureOut">
              <a:rPr lang="en-US" smtClean="0"/>
              <a:t>12/25/20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40.png"/><Relationship Id="rId5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60.png"/><Relationship Id="rId5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NULL"/><Relationship Id="rId5" Type="http://schemas.openxmlformats.org/officeDocument/2006/relationships/image" Target="../media/image30.png"/><Relationship Id="rId6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3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NULL"/><Relationship Id="rId5" Type="http://schemas.openxmlformats.org/officeDocument/2006/relationships/image" Target="../media/image30.png"/><Relationship Id="rId6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6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106" y="1179513"/>
            <a:ext cx="11377612" cy="1963737"/>
          </a:xfrm>
        </p:spPr>
        <p:txBody>
          <a:bodyPr>
            <a:normAutofit/>
          </a:bodyPr>
          <a:lstStyle/>
          <a:p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>Advantage</a:t>
            </a:r>
            <a:r>
              <a:rPr lang="zh-CN" altLang="en-US" sz="4400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>Actor-Critic</a:t>
            </a:r>
            <a:r>
              <a:rPr lang="zh-CN" altLang="en-US" sz="4400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400" b="1" dirty="0" smtClean="0">
                <a:latin typeface="Lucida Bright" charset="0"/>
                <a:ea typeface="Lucida Bright" charset="0"/>
                <a:cs typeface="Lucida Bright" charset="0"/>
              </a:rPr>
              <a:t>(A2C)</a:t>
            </a:r>
            <a:endParaRPr lang="en-US" sz="4400" b="1" dirty="0"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883944" y="4268789"/>
            <a:ext cx="25479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Shusen</a:t>
            </a:r>
            <a:r>
              <a:rPr lang="zh-CN" altLang="en-US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Wang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0480" y="1810877"/>
            <a:ext cx="9171039" cy="3321562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sz="3200" dirty="0" smtClean="0"/>
              <a:t>Value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functions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Monte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Carlo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approximations.</a:t>
            </a:r>
            <a:endParaRPr lang="en-US" altLang="zh-CN" sz="3200" dirty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sz="3200" dirty="0" smtClean="0"/>
              <a:t>Updating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policy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network.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CN" sz="3200" dirty="0" smtClean="0"/>
              <a:t>Updating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value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network.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Outline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9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Properties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Functions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1955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4182" y="1362634"/>
                <a:ext cx="9363635" cy="435684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Discounted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return: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𝛾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+3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+⋯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Action-value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zh-CN" altLang="en-US" b="0" i="1" smtClean="0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|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State-value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function:</a:t>
                </a:r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4182" y="1362634"/>
                <a:ext cx="9363635" cy="4356847"/>
              </a:xfrm>
              <a:blipFill rotWithShape="0">
                <a:blip r:embed="rId3"/>
                <a:stretch>
                  <a:fillRect l="-117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Functions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428407" y="2563316"/>
            <a:ext cx="7360170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124794" y="4002372"/>
            <a:ext cx="3909934" cy="2498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124794" y="5394845"/>
            <a:ext cx="3909934" cy="2498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4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Property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Action-Value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Function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blipFill rotWithShape="0">
                <a:blip r:embed="rId3"/>
                <a:stretch>
                  <a:fillRect t="-10870" b="-23913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6662593" y="1048215"/>
            <a:ext cx="3660443" cy="735980"/>
          </a:xfrm>
          <a:custGeom>
            <a:avLst/>
            <a:gdLst>
              <a:gd name="connsiteX0" fmla="*/ 370534 w 3660443"/>
              <a:gd name="connsiteY0" fmla="*/ 635619 h 670541"/>
              <a:gd name="connsiteX1" fmla="*/ 1318388 w 3660443"/>
              <a:gd name="connsiteY1" fmla="*/ 646771 h 670541"/>
              <a:gd name="connsiteX2" fmla="*/ 2556173 w 3660443"/>
              <a:gd name="connsiteY2" fmla="*/ 657922 h 670541"/>
              <a:gd name="connsiteX3" fmla="*/ 3370212 w 3660443"/>
              <a:gd name="connsiteY3" fmla="*/ 669073 h 670541"/>
              <a:gd name="connsiteX4" fmla="*/ 3492876 w 3660443"/>
              <a:gd name="connsiteY4" fmla="*/ 657922 h 670541"/>
              <a:gd name="connsiteX5" fmla="*/ 3604388 w 3660443"/>
              <a:gd name="connsiteY5" fmla="*/ 557561 h 670541"/>
              <a:gd name="connsiteX6" fmla="*/ 3660144 w 3660443"/>
              <a:gd name="connsiteY6" fmla="*/ 390293 h 670541"/>
              <a:gd name="connsiteX7" fmla="*/ 3582086 w 3660443"/>
              <a:gd name="connsiteY7" fmla="*/ 111512 h 670541"/>
              <a:gd name="connsiteX8" fmla="*/ 3292154 w 3660443"/>
              <a:gd name="connsiteY8" fmla="*/ 22302 h 670541"/>
              <a:gd name="connsiteX9" fmla="*/ 2522720 w 3660443"/>
              <a:gd name="connsiteY9" fmla="*/ 0 h 670541"/>
              <a:gd name="connsiteX10" fmla="*/ 1017305 w 3660443"/>
              <a:gd name="connsiteY10" fmla="*/ 11151 h 670541"/>
              <a:gd name="connsiteX11" fmla="*/ 203266 w 3660443"/>
              <a:gd name="connsiteY11" fmla="*/ 66907 h 670541"/>
              <a:gd name="connsiteX12" fmla="*/ 13695 w 3660443"/>
              <a:gd name="connsiteY12" fmla="*/ 334536 h 670541"/>
              <a:gd name="connsiteX13" fmla="*/ 58300 w 3660443"/>
              <a:gd name="connsiteY13" fmla="*/ 624468 h 670541"/>
              <a:gd name="connsiteX14" fmla="*/ 370534 w 3660443"/>
              <a:gd name="connsiteY14" fmla="*/ 635619 h 67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60443" h="670541">
                <a:moveTo>
                  <a:pt x="370534" y="635619"/>
                </a:moveTo>
                <a:lnTo>
                  <a:pt x="1318388" y="646771"/>
                </a:lnTo>
                <a:lnTo>
                  <a:pt x="2556173" y="657922"/>
                </a:lnTo>
                <a:lnTo>
                  <a:pt x="3370212" y="669073"/>
                </a:lnTo>
                <a:cubicBezTo>
                  <a:pt x="3526329" y="669073"/>
                  <a:pt x="3453847" y="676507"/>
                  <a:pt x="3492876" y="657922"/>
                </a:cubicBezTo>
                <a:cubicBezTo>
                  <a:pt x="3531905" y="639337"/>
                  <a:pt x="3576510" y="602166"/>
                  <a:pt x="3604388" y="557561"/>
                </a:cubicBezTo>
                <a:cubicBezTo>
                  <a:pt x="3632266" y="512956"/>
                  <a:pt x="3663861" y="464635"/>
                  <a:pt x="3660144" y="390293"/>
                </a:cubicBezTo>
                <a:cubicBezTo>
                  <a:pt x="3656427" y="315951"/>
                  <a:pt x="3643418" y="172844"/>
                  <a:pt x="3582086" y="111512"/>
                </a:cubicBezTo>
                <a:cubicBezTo>
                  <a:pt x="3520754" y="50180"/>
                  <a:pt x="3468715" y="40887"/>
                  <a:pt x="3292154" y="22302"/>
                </a:cubicBezTo>
                <a:cubicBezTo>
                  <a:pt x="3115593" y="3717"/>
                  <a:pt x="2522720" y="0"/>
                  <a:pt x="2522720" y="0"/>
                </a:cubicBezTo>
                <a:lnTo>
                  <a:pt x="1017305" y="11151"/>
                </a:lnTo>
                <a:cubicBezTo>
                  <a:pt x="630730" y="22302"/>
                  <a:pt x="370534" y="13010"/>
                  <a:pt x="203266" y="66907"/>
                </a:cubicBezTo>
                <a:cubicBezTo>
                  <a:pt x="35998" y="120804"/>
                  <a:pt x="37856" y="241609"/>
                  <a:pt x="13695" y="334536"/>
                </a:cubicBezTo>
                <a:cubicBezTo>
                  <a:pt x="-10466" y="427463"/>
                  <a:pt x="-6749" y="570570"/>
                  <a:pt x="58300" y="624468"/>
                </a:cubicBezTo>
                <a:cubicBezTo>
                  <a:pt x="123349" y="678366"/>
                  <a:pt x="263668" y="668144"/>
                  <a:pt x="370534" y="635619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198903" y="1302808"/>
            <a:ext cx="1469576" cy="499820"/>
          </a:xfrm>
          <a:custGeom>
            <a:avLst/>
            <a:gdLst>
              <a:gd name="connsiteX0" fmla="*/ 309247 w 1469576"/>
              <a:gd name="connsiteY0" fmla="*/ 481387 h 499820"/>
              <a:gd name="connsiteX1" fmla="*/ 978320 w 1469576"/>
              <a:gd name="connsiteY1" fmla="*/ 492538 h 499820"/>
              <a:gd name="connsiteX2" fmla="*/ 1346310 w 1469576"/>
              <a:gd name="connsiteY2" fmla="*/ 481387 h 499820"/>
              <a:gd name="connsiteX3" fmla="*/ 1468974 w 1469576"/>
              <a:gd name="connsiteY3" fmla="*/ 291816 h 499820"/>
              <a:gd name="connsiteX4" fmla="*/ 1368613 w 1469576"/>
              <a:gd name="connsiteY4" fmla="*/ 79943 h 499820"/>
              <a:gd name="connsiteX5" fmla="*/ 911413 w 1469576"/>
              <a:gd name="connsiteY5" fmla="*/ 1885 h 499820"/>
              <a:gd name="connsiteX6" fmla="*/ 498817 w 1469576"/>
              <a:gd name="connsiteY6" fmla="*/ 24187 h 499820"/>
              <a:gd name="connsiteX7" fmla="*/ 208886 w 1469576"/>
              <a:gd name="connsiteY7" fmla="*/ 24187 h 499820"/>
              <a:gd name="connsiteX8" fmla="*/ 19315 w 1469576"/>
              <a:gd name="connsiteY8" fmla="*/ 236060 h 499820"/>
              <a:gd name="connsiteX9" fmla="*/ 41617 w 1469576"/>
              <a:gd name="connsiteY9" fmla="*/ 425631 h 499820"/>
              <a:gd name="connsiteX10" fmla="*/ 309247 w 1469576"/>
              <a:gd name="connsiteY10" fmla="*/ 481387 h 499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9576" h="499820">
                <a:moveTo>
                  <a:pt x="309247" y="481387"/>
                </a:moveTo>
                <a:cubicBezTo>
                  <a:pt x="465364" y="492538"/>
                  <a:pt x="805476" y="492538"/>
                  <a:pt x="978320" y="492538"/>
                </a:cubicBezTo>
                <a:cubicBezTo>
                  <a:pt x="1151164" y="492538"/>
                  <a:pt x="1264534" y="514841"/>
                  <a:pt x="1346310" y="481387"/>
                </a:cubicBezTo>
                <a:cubicBezTo>
                  <a:pt x="1428086" y="447933"/>
                  <a:pt x="1465257" y="358723"/>
                  <a:pt x="1468974" y="291816"/>
                </a:cubicBezTo>
                <a:cubicBezTo>
                  <a:pt x="1472691" y="224909"/>
                  <a:pt x="1461540" y="128265"/>
                  <a:pt x="1368613" y="79943"/>
                </a:cubicBezTo>
                <a:cubicBezTo>
                  <a:pt x="1275686" y="31621"/>
                  <a:pt x="1056379" y="11178"/>
                  <a:pt x="911413" y="1885"/>
                </a:cubicBezTo>
                <a:cubicBezTo>
                  <a:pt x="766447" y="-7408"/>
                  <a:pt x="615905" y="20470"/>
                  <a:pt x="498817" y="24187"/>
                </a:cubicBezTo>
                <a:cubicBezTo>
                  <a:pt x="381729" y="27904"/>
                  <a:pt x="288803" y="-11125"/>
                  <a:pt x="208886" y="24187"/>
                </a:cubicBezTo>
                <a:cubicBezTo>
                  <a:pt x="128969" y="59499"/>
                  <a:pt x="47193" y="169153"/>
                  <a:pt x="19315" y="236060"/>
                </a:cubicBezTo>
                <a:cubicBezTo>
                  <a:pt x="-8563" y="302967"/>
                  <a:pt x="-10422" y="382885"/>
                  <a:pt x="41617" y="425631"/>
                </a:cubicBezTo>
                <a:cubicBezTo>
                  <a:pt x="93656" y="468377"/>
                  <a:pt x="153130" y="470236"/>
                  <a:pt x="309247" y="481387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237875" y="1728091"/>
            <a:ext cx="7330191" cy="11173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4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blipFill rotWithShape="0">
                <a:blip r:embed="rId3"/>
                <a:stretch>
                  <a:fillRect t="-10870" b="-23913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Property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Action-Value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Function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5950372" y="1350737"/>
            <a:ext cx="737084" cy="366043"/>
          </a:xfrm>
          <a:custGeom>
            <a:avLst/>
            <a:gdLst>
              <a:gd name="connsiteX0" fmla="*/ 196428 w 737084"/>
              <a:gd name="connsiteY0" fmla="*/ 361949 h 366043"/>
              <a:gd name="connsiteX1" fmla="*/ 501228 w 737084"/>
              <a:gd name="connsiteY1" fmla="*/ 361949 h 366043"/>
              <a:gd name="connsiteX2" fmla="*/ 711685 w 737084"/>
              <a:gd name="connsiteY2" fmla="*/ 325663 h 366043"/>
              <a:gd name="connsiteX3" fmla="*/ 718942 w 737084"/>
              <a:gd name="connsiteY3" fmla="*/ 144234 h 366043"/>
              <a:gd name="connsiteX4" fmla="*/ 581057 w 737084"/>
              <a:gd name="connsiteY4" fmla="*/ 42634 h 366043"/>
              <a:gd name="connsiteX5" fmla="*/ 319799 w 737084"/>
              <a:gd name="connsiteY5" fmla="*/ 6349 h 366043"/>
              <a:gd name="connsiteX6" fmla="*/ 65799 w 737084"/>
              <a:gd name="connsiteY6" fmla="*/ 20863 h 366043"/>
              <a:gd name="connsiteX7" fmla="*/ 485 w 737084"/>
              <a:gd name="connsiteY7" fmla="*/ 202292 h 366043"/>
              <a:gd name="connsiteX8" fmla="*/ 44028 w 737084"/>
              <a:gd name="connsiteY8" fmla="*/ 332920 h 366043"/>
              <a:gd name="connsiteX9" fmla="*/ 196428 w 737084"/>
              <a:gd name="connsiteY9" fmla="*/ 361949 h 36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7084" h="366043">
                <a:moveTo>
                  <a:pt x="196428" y="361949"/>
                </a:moveTo>
                <a:cubicBezTo>
                  <a:pt x="272628" y="366787"/>
                  <a:pt x="415352" y="367997"/>
                  <a:pt x="501228" y="361949"/>
                </a:cubicBezTo>
                <a:cubicBezTo>
                  <a:pt x="587104" y="355901"/>
                  <a:pt x="675399" y="361949"/>
                  <a:pt x="711685" y="325663"/>
                </a:cubicBezTo>
                <a:cubicBezTo>
                  <a:pt x="747971" y="289377"/>
                  <a:pt x="740713" y="191405"/>
                  <a:pt x="718942" y="144234"/>
                </a:cubicBezTo>
                <a:cubicBezTo>
                  <a:pt x="697171" y="97063"/>
                  <a:pt x="647581" y="65615"/>
                  <a:pt x="581057" y="42634"/>
                </a:cubicBezTo>
                <a:cubicBezTo>
                  <a:pt x="514533" y="19653"/>
                  <a:pt x="405675" y="9977"/>
                  <a:pt x="319799" y="6349"/>
                </a:cubicBezTo>
                <a:cubicBezTo>
                  <a:pt x="233923" y="2721"/>
                  <a:pt x="119018" y="-11794"/>
                  <a:pt x="65799" y="20863"/>
                </a:cubicBezTo>
                <a:cubicBezTo>
                  <a:pt x="12580" y="53520"/>
                  <a:pt x="4113" y="150283"/>
                  <a:pt x="485" y="202292"/>
                </a:cubicBezTo>
                <a:cubicBezTo>
                  <a:pt x="-3143" y="254301"/>
                  <a:pt x="13790" y="306311"/>
                  <a:pt x="44028" y="332920"/>
                </a:cubicBezTo>
                <a:cubicBezTo>
                  <a:pt x="74266" y="359529"/>
                  <a:pt x="120228" y="357111"/>
                  <a:pt x="196428" y="361949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315676" y="858227"/>
            <a:ext cx="1655805" cy="468065"/>
          </a:xfrm>
          <a:custGeom>
            <a:avLst/>
            <a:gdLst>
              <a:gd name="connsiteX0" fmla="*/ 0 w 1944129"/>
              <a:gd name="connsiteY0" fmla="*/ 468065 h 468065"/>
              <a:gd name="connsiteX1" fmla="*/ 148281 w 1944129"/>
              <a:gd name="connsiteY1" fmla="*/ 262119 h 468065"/>
              <a:gd name="connsiteX2" fmla="*/ 626075 w 1944129"/>
              <a:gd name="connsiteY2" fmla="*/ 39697 h 468065"/>
              <a:gd name="connsiteX3" fmla="*/ 1037967 w 1944129"/>
              <a:gd name="connsiteY3" fmla="*/ 6746 h 468065"/>
              <a:gd name="connsiteX4" fmla="*/ 1416908 w 1944129"/>
              <a:gd name="connsiteY4" fmla="*/ 14984 h 468065"/>
              <a:gd name="connsiteX5" fmla="*/ 1738183 w 1944129"/>
              <a:gd name="connsiteY5" fmla="*/ 155027 h 468065"/>
              <a:gd name="connsiteX6" fmla="*/ 1944129 w 1944129"/>
              <a:gd name="connsiteY6" fmla="*/ 410400 h 46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129" h="468065">
                <a:moveTo>
                  <a:pt x="0" y="468065"/>
                </a:moveTo>
                <a:cubicBezTo>
                  <a:pt x="21967" y="400789"/>
                  <a:pt x="43935" y="333514"/>
                  <a:pt x="148281" y="262119"/>
                </a:cubicBezTo>
                <a:cubicBezTo>
                  <a:pt x="252627" y="190724"/>
                  <a:pt x="477794" y="82259"/>
                  <a:pt x="626075" y="39697"/>
                </a:cubicBezTo>
                <a:cubicBezTo>
                  <a:pt x="774356" y="-2865"/>
                  <a:pt x="906162" y="10865"/>
                  <a:pt x="1037967" y="6746"/>
                </a:cubicBezTo>
                <a:cubicBezTo>
                  <a:pt x="1169772" y="2627"/>
                  <a:pt x="1300205" y="-9730"/>
                  <a:pt x="1416908" y="14984"/>
                </a:cubicBezTo>
                <a:cubicBezTo>
                  <a:pt x="1533611" y="39697"/>
                  <a:pt x="1650313" y="89124"/>
                  <a:pt x="1738183" y="155027"/>
                </a:cubicBezTo>
                <a:cubicBezTo>
                  <a:pt x="1826053" y="220930"/>
                  <a:pt x="1944129" y="410400"/>
                  <a:pt x="1944129" y="410400"/>
                </a:cubicBezTo>
              </a:path>
            </a:pathLst>
          </a:custGeom>
          <a:noFill/>
          <a:ln w="38100">
            <a:solidFill>
              <a:srgbClr val="0B24FB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971481" y="1705908"/>
            <a:ext cx="2234795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704183" y="1705908"/>
            <a:ext cx="685969" cy="77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76537" y="1713706"/>
            <a:ext cx="1364303" cy="16449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41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blipFill rotWithShape="0">
                <a:blip r:embed="rId3"/>
                <a:stretch>
                  <a:fillRect t="-10870" b="-23913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2402" y="2443655"/>
                <a:ext cx="10047195" cy="368913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Thus,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charset="0"/>
                              </a:rPr>
                              <m:t>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i="1" dirty="0" smtClean="0">
                  <a:solidFill>
                    <a:srgbClr val="FF0000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2402" y="2443655"/>
                <a:ext cx="10047195" cy="3689130"/>
              </a:xfrm>
              <a:blipFill rotWithShape="0">
                <a:blip r:embed="rId4"/>
                <a:stretch>
                  <a:fillRect l="-109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Property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Action-Value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Function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148552" y="2286000"/>
            <a:ext cx="3565317" cy="934396"/>
          </a:xfrm>
          <a:custGeom>
            <a:avLst/>
            <a:gdLst>
              <a:gd name="connsiteX0" fmla="*/ 567558 w 3565317"/>
              <a:gd name="connsiteY0" fmla="*/ 835572 h 934396"/>
              <a:gd name="connsiteX1" fmla="*/ 1450427 w 3565317"/>
              <a:gd name="connsiteY1" fmla="*/ 914400 h 934396"/>
              <a:gd name="connsiteX2" fmla="*/ 2349062 w 3565317"/>
              <a:gd name="connsiteY2" fmla="*/ 930166 h 934396"/>
              <a:gd name="connsiteX3" fmla="*/ 3074276 w 3565317"/>
              <a:gd name="connsiteY3" fmla="*/ 851338 h 934396"/>
              <a:gd name="connsiteX4" fmla="*/ 3421117 w 3565317"/>
              <a:gd name="connsiteY4" fmla="*/ 772510 h 934396"/>
              <a:gd name="connsiteX5" fmla="*/ 3563007 w 3565317"/>
              <a:gd name="connsiteY5" fmla="*/ 520262 h 934396"/>
              <a:gd name="connsiteX6" fmla="*/ 3468414 w 3565317"/>
              <a:gd name="connsiteY6" fmla="*/ 173421 h 934396"/>
              <a:gd name="connsiteX7" fmla="*/ 2995448 w 3565317"/>
              <a:gd name="connsiteY7" fmla="*/ 47297 h 934396"/>
              <a:gd name="connsiteX8" fmla="*/ 1939158 w 3565317"/>
              <a:gd name="connsiteY8" fmla="*/ 0 h 934396"/>
              <a:gd name="connsiteX9" fmla="*/ 1213945 w 3565317"/>
              <a:gd name="connsiteY9" fmla="*/ 15766 h 934396"/>
              <a:gd name="connsiteX10" fmla="*/ 536027 w 3565317"/>
              <a:gd name="connsiteY10" fmla="*/ 31531 h 934396"/>
              <a:gd name="connsiteX11" fmla="*/ 110358 w 3565317"/>
              <a:gd name="connsiteY11" fmla="*/ 204952 h 934396"/>
              <a:gd name="connsiteX12" fmla="*/ 0 w 3565317"/>
              <a:gd name="connsiteY12" fmla="*/ 488731 h 934396"/>
              <a:gd name="connsiteX13" fmla="*/ 110358 w 3565317"/>
              <a:gd name="connsiteY13" fmla="*/ 725214 h 934396"/>
              <a:gd name="connsiteX14" fmla="*/ 567558 w 3565317"/>
              <a:gd name="connsiteY14" fmla="*/ 835572 h 93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5317" h="934396">
                <a:moveTo>
                  <a:pt x="567558" y="835572"/>
                </a:moveTo>
                <a:cubicBezTo>
                  <a:pt x="790903" y="867103"/>
                  <a:pt x="1153510" y="898634"/>
                  <a:pt x="1450427" y="914400"/>
                </a:cubicBezTo>
                <a:cubicBezTo>
                  <a:pt x="1747344" y="930166"/>
                  <a:pt x="2078421" y="940676"/>
                  <a:pt x="2349062" y="930166"/>
                </a:cubicBezTo>
                <a:cubicBezTo>
                  <a:pt x="2619703" y="919656"/>
                  <a:pt x="2895600" y="877614"/>
                  <a:pt x="3074276" y="851338"/>
                </a:cubicBezTo>
                <a:cubicBezTo>
                  <a:pt x="3252952" y="825062"/>
                  <a:pt x="3339662" y="827689"/>
                  <a:pt x="3421117" y="772510"/>
                </a:cubicBezTo>
                <a:cubicBezTo>
                  <a:pt x="3502572" y="717331"/>
                  <a:pt x="3555124" y="620110"/>
                  <a:pt x="3563007" y="520262"/>
                </a:cubicBezTo>
                <a:cubicBezTo>
                  <a:pt x="3570890" y="420414"/>
                  <a:pt x="3563007" y="252249"/>
                  <a:pt x="3468414" y="173421"/>
                </a:cubicBezTo>
                <a:cubicBezTo>
                  <a:pt x="3373821" y="94593"/>
                  <a:pt x="3250324" y="76200"/>
                  <a:pt x="2995448" y="47297"/>
                </a:cubicBezTo>
                <a:cubicBezTo>
                  <a:pt x="2740572" y="18394"/>
                  <a:pt x="2236075" y="5255"/>
                  <a:pt x="1939158" y="0"/>
                </a:cubicBezTo>
                <a:lnTo>
                  <a:pt x="1213945" y="15766"/>
                </a:lnTo>
                <a:lnTo>
                  <a:pt x="536027" y="31531"/>
                </a:lnTo>
                <a:cubicBezTo>
                  <a:pt x="352096" y="63062"/>
                  <a:pt x="199696" y="128752"/>
                  <a:pt x="110358" y="204952"/>
                </a:cubicBezTo>
                <a:cubicBezTo>
                  <a:pt x="21020" y="281152"/>
                  <a:pt x="0" y="402021"/>
                  <a:pt x="0" y="488731"/>
                </a:cubicBezTo>
                <a:cubicBezTo>
                  <a:pt x="0" y="575441"/>
                  <a:pt x="18393" y="664780"/>
                  <a:pt x="110358" y="725214"/>
                </a:cubicBezTo>
                <a:cubicBezTo>
                  <a:pt x="202323" y="785648"/>
                  <a:pt x="344213" y="804041"/>
                  <a:pt x="567558" y="83557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971481" y="1705908"/>
            <a:ext cx="2234795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7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blipFill rotWithShape="0">
                <a:blip r:embed="rId3"/>
                <a:stretch>
                  <a:fillRect t="-10870" b="-23913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2402" y="2443655"/>
                <a:ext cx="10047195" cy="368913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Thus,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charset="0"/>
                              </a:rPr>
                              <m:t>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i="1" dirty="0" smtClean="0">
                  <a:solidFill>
                    <a:srgbClr val="FF0000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2402" y="2443655"/>
                <a:ext cx="10047195" cy="3689130"/>
              </a:xfrm>
              <a:blipFill rotWithShape="0">
                <a:blip r:embed="rId4"/>
                <a:stretch>
                  <a:fillRect l="-109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Property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Action-Value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Function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635176" y="3220396"/>
                <a:ext cx="2157385" cy="58477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32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32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32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3200" dirty="0" smtClean="0"/>
                  <a:t>.</a:t>
                </a:r>
                <a:endParaRPr lang="en-US" altLang="zh-CN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176" y="3220396"/>
                <a:ext cx="2157385" cy="584775"/>
              </a:xfrm>
              <a:prstGeom prst="rect">
                <a:avLst/>
              </a:prstGeom>
              <a:blipFill rotWithShape="0">
                <a:blip r:embed="rId5"/>
                <a:stretch>
                  <a:fillRect t="-12500" r="-651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>
          <a:xfrm>
            <a:off x="6148552" y="2286000"/>
            <a:ext cx="3565317" cy="934396"/>
          </a:xfrm>
          <a:custGeom>
            <a:avLst/>
            <a:gdLst>
              <a:gd name="connsiteX0" fmla="*/ 567558 w 3565317"/>
              <a:gd name="connsiteY0" fmla="*/ 835572 h 934396"/>
              <a:gd name="connsiteX1" fmla="*/ 1450427 w 3565317"/>
              <a:gd name="connsiteY1" fmla="*/ 914400 h 934396"/>
              <a:gd name="connsiteX2" fmla="*/ 2349062 w 3565317"/>
              <a:gd name="connsiteY2" fmla="*/ 930166 h 934396"/>
              <a:gd name="connsiteX3" fmla="*/ 3074276 w 3565317"/>
              <a:gd name="connsiteY3" fmla="*/ 851338 h 934396"/>
              <a:gd name="connsiteX4" fmla="*/ 3421117 w 3565317"/>
              <a:gd name="connsiteY4" fmla="*/ 772510 h 934396"/>
              <a:gd name="connsiteX5" fmla="*/ 3563007 w 3565317"/>
              <a:gd name="connsiteY5" fmla="*/ 520262 h 934396"/>
              <a:gd name="connsiteX6" fmla="*/ 3468414 w 3565317"/>
              <a:gd name="connsiteY6" fmla="*/ 173421 h 934396"/>
              <a:gd name="connsiteX7" fmla="*/ 2995448 w 3565317"/>
              <a:gd name="connsiteY7" fmla="*/ 47297 h 934396"/>
              <a:gd name="connsiteX8" fmla="*/ 1939158 w 3565317"/>
              <a:gd name="connsiteY8" fmla="*/ 0 h 934396"/>
              <a:gd name="connsiteX9" fmla="*/ 1213945 w 3565317"/>
              <a:gd name="connsiteY9" fmla="*/ 15766 h 934396"/>
              <a:gd name="connsiteX10" fmla="*/ 536027 w 3565317"/>
              <a:gd name="connsiteY10" fmla="*/ 31531 h 934396"/>
              <a:gd name="connsiteX11" fmla="*/ 110358 w 3565317"/>
              <a:gd name="connsiteY11" fmla="*/ 204952 h 934396"/>
              <a:gd name="connsiteX12" fmla="*/ 0 w 3565317"/>
              <a:gd name="connsiteY12" fmla="*/ 488731 h 934396"/>
              <a:gd name="connsiteX13" fmla="*/ 110358 w 3565317"/>
              <a:gd name="connsiteY13" fmla="*/ 725214 h 934396"/>
              <a:gd name="connsiteX14" fmla="*/ 567558 w 3565317"/>
              <a:gd name="connsiteY14" fmla="*/ 835572 h 93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5317" h="934396">
                <a:moveTo>
                  <a:pt x="567558" y="835572"/>
                </a:moveTo>
                <a:cubicBezTo>
                  <a:pt x="790903" y="867103"/>
                  <a:pt x="1153510" y="898634"/>
                  <a:pt x="1450427" y="914400"/>
                </a:cubicBezTo>
                <a:cubicBezTo>
                  <a:pt x="1747344" y="930166"/>
                  <a:pt x="2078421" y="940676"/>
                  <a:pt x="2349062" y="930166"/>
                </a:cubicBezTo>
                <a:cubicBezTo>
                  <a:pt x="2619703" y="919656"/>
                  <a:pt x="2895600" y="877614"/>
                  <a:pt x="3074276" y="851338"/>
                </a:cubicBezTo>
                <a:cubicBezTo>
                  <a:pt x="3252952" y="825062"/>
                  <a:pt x="3339662" y="827689"/>
                  <a:pt x="3421117" y="772510"/>
                </a:cubicBezTo>
                <a:cubicBezTo>
                  <a:pt x="3502572" y="717331"/>
                  <a:pt x="3555124" y="620110"/>
                  <a:pt x="3563007" y="520262"/>
                </a:cubicBezTo>
                <a:cubicBezTo>
                  <a:pt x="3570890" y="420414"/>
                  <a:pt x="3563007" y="252249"/>
                  <a:pt x="3468414" y="173421"/>
                </a:cubicBezTo>
                <a:cubicBezTo>
                  <a:pt x="3373821" y="94593"/>
                  <a:pt x="3250324" y="76200"/>
                  <a:pt x="2995448" y="47297"/>
                </a:cubicBezTo>
                <a:cubicBezTo>
                  <a:pt x="2740572" y="18394"/>
                  <a:pt x="2236075" y="5255"/>
                  <a:pt x="1939158" y="0"/>
                </a:cubicBezTo>
                <a:lnTo>
                  <a:pt x="1213945" y="15766"/>
                </a:lnTo>
                <a:lnTo>
                  <a:pt x="536027" y="31531"/>
                </a:lnTo>
                <a:cubicBezTo>
                  <a:pt x="352096" y="63062"/>
                  <a:pt x="199696" y="128752"/>
                  <a:pt x="110358" y="204952"/>
                </a:cubicBezTo>
                <a:cubicBezTo>
                  <a:pt x="21020" y="281152"/>
                  <a:pt x="0" y="402021"/>
                  <a:pt x="0" y="488731"/>
                </a:cubicBezTo>
                <a:cubicBezTo>
                  <a:pt x="0" y="575441"/>
                  <a:pt x="18393" y="664780"/>
                  <a:pt x="110358" y="725214"/>
                </a:cubicBezTo>
                <a:cubicBezTo>
                  <a:pt x="202323" y="785648"/>
                  <a:pt x="344213" y="804041"/>
                  <a:pt x="567558" y="83557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blipFill rotWithShape="0">
                <a:blip r:embed="rId3"/>
                <a:stretch>
                  <a:fillRect t="-10870" b="-23913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2402" y="2443655"/>
                <a:ext cx="10047195" cy="368913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Thus,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charset="0"/>
                              </a:rPr>
                              <m:t>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i="1" dirty="0" smtClean="0">
                  <a:solidFill>
                    <a:srgbClr val="FF0000"/>
                  </a:solidFill>
                  <a:latin typeface="Cambria Math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zh-CN" altLang="en-US" dirty="0" smtClean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>
                    <a:ea typeface="Courier New" charset="0"/>
                    <a:cs typeface="Courier New" charset="0"/>
                  </a:rPr>
                  <a:t>.</a:t>
                </a:r>
                <a:endParaRPr lang="en-US" altLang="zh-CN" i="1" dirty="0" smtClean="0">
                  <a:solidFill>
                    <a:srgbClr val="FF0000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2402" y="2443655"/>
                <a:ext cx="10047195" cy="3689130"/>
              </a:xfrm>
              <a:blipFill rotWithShape="0">
                <a:blip r:embed="rId4"/>
                <a:stretch>
                  <a:fillRect l="-109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Property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Action-Value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Function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250898" y="3687580"/>
            <a:ext cx="1379095" cy="24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6148552" y="2286000"/>
            <a:ext cx="3565317" cy="934396"/>
          </a:xfrm>
          <a:custGeom>
            <a:avLst/>
            <a:gdLst>
              <a:gd name="connsiteX0" fmla="*/ 567558 w 3565317"/>
              <a:gd name="connsiteY0" fmla="*/ 835572 h 934396"/>
              <a:gd name="connsiteX1" fmla="*/ 1450427 w 3565317"/>
              <a:gd name="connsiteY1" fmla="*/ 914400 h 934396"/>
              <a:gd name="connsiteX2" fmla="*/ 2349062 w 3565317"/>
              <a:gd name="connsiteY2" fmla="*/ 930166 h 934396"/>
              <a:gd name="connsiteX3" fmla="*/ 3074276 w 3565317"/>
              <a:gd name="connsiteY3" fmla="*/ 851338 h 934396"/>
              <a:gd name="connsiteX4" fmla="*/ 3421117 w 3565317"/>
              <a:gd name="connsiteY4" fmla="*/ 772510 h 934396"/>
              <a:gd name="connsiteX5" fmla="*/ 3563007 w 3565317"/>
              <a:gd name="connsiteY5" fmla="*/ 520262 h 934396"/>
              <a:gd name="connsiteX6" fmla="*/ 3468414 w 3565317"/>
              <a:gd name="connsiteY6" fmla="*/ 173421 h 934396"/>
              <a:gd name="connsiteX7" fmla="*/ 2995448 w 3565317"/>
              <a:gd name="connsiteY7" fmla="*/ 47297 h 934396"/>
              <a:gd name="connsiteX8" fmla="*/ 1939158 w 3565317"/>
              <a:gd name="connsiteY8" fmla="*/ 0 h 934396"/>
              <a:gd name="connsiteX9" fmla="*/ 1213945 w 3565317"/>
              <a:gd name="connsiteY9" fmla="*/ 15766 h 934396"/>
              <a:gd name="connsiteX10" fmla="*/ 536027 w 3565317"/>
              <a:gd name="connsiteY10" fmla="*/ 31531 h 934396"/>
              <a:gd name="connsiteX11" fmla="*/ 110358 w 3565317"/>
              <a:gd name="connsiteY11" fmla="*/ 204952 h 934396"/>
              <a:gd name="connsiteX12" fmla="*/ 0 w 3565317"/>
              <a:gd name="connsiteY12" fmla="*/ 488731 h 934396"/>
              <a:gd name="connsiteX13" fmla="*/ 110358 w 3565317"/>
              <a:gd name="connsiteY13" fmla="*/ 725214 h 934396"/>
              <a:gd name="connsiteX14" fmla="*/ 567558 w 3565317"/>
              <a:gd name="connsiteY14" fmla="*/ 835572 h 93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5317" h="934396">
                <a:moveTo>
                  <a:pt x="567558" y="835572"/>
                </a:moveTo>
                <a:cubicBezTo>
                  <a:pt x="790903" y="867103"/>
                  <a:pt x="1153510" y="898634"/>
                  <a:pt x="1450427" y="914400"/>
                </a:cubicBezTo>
                <a:cubicBezTo>
                  <a:pt x="1747344" y="930166"/>
                  <a:pt x="2078421" y="940676"/>
                  <a:pt x="2349062" y="930166"/>
                </a:cubicBezTo>
                <a:cubicBezTo>
                  <a:pt x="2619703" y="919656"/>
                  <a:pt x="2895600" y="877614"/>
                  <a:pt x="3074276" y="851338"/>
                </a:cubicBezTo>
                <a:cubicBezTo>
                  <a:pt x="3252952" y="825062"/>
                  <a:pt x="3339662" y="827689"/>
                  <a:pt x="3421117" y="772510"/>
                </a:cubicBezTo>
                <a:cubicBezTo>
                  <a:pt x="3502572" y="717331"/>
                  <a:pt x="3555124" y="620110"/>
                  <a:pt x="3563007" y="520262"/>
                </a:cubicBezTo>
                <a:cubicBezTo>
                  <a:pt x="3570890" y="420414"/>
                  <a:pt x="3563007" y="252249"/>
                  <a:pt x="3468414" y="173421"/>
                </a:cubicBezTo>
                <a:cubicBezTo>
                  <a:pt x="3373821" y="94593"/>
                  <a:pt x="3250324" y="76200"/>
                  <a:pt x="2995448" y="47297"/>
                </a:cubicBezTo>
                <a:cubicBezTo>
                  <a:pt x="2740572" y="18394"/>
                  <a:pt x="2236075" y="5255"/>
                  <a:pt x="1939158" y="0"/>
                </a:cubicBezTo>
                <a:lnTo>
                  <a:pt x="1213945" y="15766"/>
                </a:lnTo>
                <a:lnTo>
                  <a:pt x="536027" y="31531"/>
                </a:lnTo>
                <a:cubicBezTo>
                  <a:pt x="352096" y="63062"/>
                  <a:pt x="199696" y="128752"/>
                  <a:pt x="110358" y="204952"/>
                </a:cubicBezTo>
                <a:cubicBezTo>
                  <a:pt x="21020" y="281152"/>
                  <a:pt x="0" y="402021"/>
                  <a:pt x="0" y="488731"/>
                </a:cubicBezTo>
                <a:cubicBezTo>
                  <a:pt x="0" y="575441"/>
                  <a:pt x="18393" y="664780"/>
                  <a:pt x="110358" y="725214"/>
                </a:cubicBezTo>
                <a:cubicBezTo>
                  <a:pt x="202323" y="785648"/>
                  <a:pt x="344213" y="804041"/>
                  <a:pt x="567558" y="83557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8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Identity: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blipFill rotWithShape="0">
                <a:blip r:embed="rId3"/>
                <a:stretch>
                  <a:fillRect t="-10870" b="-23913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2402" y="2443655"/>
                <a:ext cx="10047195" cy="368913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Thus,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charset="0"/>
                              </a:rPr>
                              <m:t>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CN" i="1" dirty="0" smtClean="0">
                  <a:solidFill>
                    <a:srgbClr val="FF0000"/>
                  </a:solidFill>
                  <a:latin typeface="Cambria Math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zh-CN" altLang="en-US" dirty="0" smtClean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>
                    <a:ea typeface="Courier New" charset="0"/>
                    <a:cs typeface="Courier New" charset="0"/>
                  </a:rPr>
                  <a:t>.</a:t>
                </a:r>
                <a:endParaRPr lang="en-US" altLang="zh-CN" i="1" dirty="0" smtClean="0">
                  <a:solidFill>
                    <a:srgbClr val="FF0000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2402" y="2443655"/>
                <a:ext cx="10047195" cy="3689130"/>
              </a:xfrm>
              <a:blipFill rotWithShape="0">
                <a:blip r:embed="rId4"/>
                <a:stretch>
                  <a:fillRect l="-109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Property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Action-Value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Function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72402" y="4933516"/>
                <a:ext cx="10047194" cy="56412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Theorem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1: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2" y="4933516"/>
                <a:ext cx="10047194" cy="564129"/>
              </a:xfrm>
              <a:prstGeom prst="rect">
                <a:avLst/>
              </a:prstGeom>
              <a:blipFill rotWithShape="0">
                <a:blip r:embed="rId5"/>
                <a:stretch>
                  <a:fillRect t="-9677" b="-22581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4332157" y="5542615"/>
            <a:ext cx="1379095" cy="24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238407" y="5542615"/>
            <a:ext cx="836950" cy="24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90347" y="5531654"/>
            <a:ext cx="2653259" cy="1096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23417" y="5546644"/>
            <a:ext cx="365510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Property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Action-Value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Function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72402" y="4933516"/>
                <a:ext cx="10047194" cy="56412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Theorem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1: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2" y="4933516"/>
                <a:ext cx="10047194" cy="564129"/>
              </a:xfrm>
              <a:prstGeom prst="rect">
                <a:avLst/>
              </a:prstGeom>
              <a:blipFill rotWithShape="0">
                <a:blip r:embed="rId3"/>
                <a:stretch>
                  <a:fillRect t="-9677" b="-22581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-0.55301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67558" y="1467032"/>
                <a:ext cx="9056883" cy="4550312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network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(actor):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It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approximation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It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controls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agent.</a:t>
                </a: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7558" y="1467032"/>
                <a:ext cx="9056883" cy="4550312"/>
              </a:xfrm>
              <a:blipFill rotWithShape="0">
                <a:blip r:embed="rId3"/>
                <a:stretch>
                  <a:fillRect l="-1211" t="-2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Actor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and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Critic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5395173" y="1326280"/>
            <a:ext cx="1613536" cy="710236"/>
          </a:xfrm>
          <a:custGeom>
            <a:avLst/>
            <a:gdLst>
              <a:gd name="connsiteX0" fmla="*/ 268208 w 1613536"/>
              <a:gd name="connsiteY0" fmla="*/ 650004 h 710236"/>
              <a:gd name="connsiteX1" fmla="*/ 740156 w 1613536"/>
              <a:gd name="connsiteY1" fmla="*/ 694249 h 710236"/>
              <a:gd name="connsiteX2" fmla="*/ 1271098 w 1613536"/>
              <a:gd name="connsiteY2" fmla="*/ 694249 h 710236"/>
              <a:gd name="connsiteX3" fmla="*/ 1595562 w 1613536"/>
              <a:gd name="connsiteY3" fmla="*/ 502520 h 710236"/>
              <a:gd name="connsiteX4" fmla="*/ 1536569 w 1613536"/>
              <a:gd name="connsiteY4" fmla="*/ 133810 h 710236"/>
              <a:gd name="connsiteX5" fmla="*/ 1241601 w 1613536"/>
              <a:gd name="connsiteY5" fmla="*/ 30572 h 710236"/>
              <a:gd name="connsiteX6" fmla="*/ 710659 w 1613536"/>
              <a:gd name="connsiteY6" fmla="*/ 1075 h 710236"/>
              <a:gd name="connsiteX7" fmla="*/ 150221 w 1613536"/>
              <a:gd name="connsiteY7" fmla="*/ 60068 h 710236"/>
              <a:gd name="connsiteX8" fmla="*/ 2737 w 1613536"/>
              <a:gd name="connsiteY8" fmla="*/ 458275 h 710236"/>
              <a:gd name="connsiteX9" fmla="*/ 268208 w 1613536"/>
              <a:gd name="connsiteY9" fmla="*/ 650004 h 71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3536" h="710236">
                <a:moveTo>
                  <a:pt x="268208" y="650004"/>
                </a:moveTo>
                <a:cubicBezTo>
                  <a:pt x="391111" y="689333"/>
                  <a:pt x="573008" y="686875"/>
                  <a:pt x="740156" y="694249"/>
                </a:cubicBezTo>
                <a:cubicBezTo>
                  <a:pt x="907304" y="701623"/>
                  <a:pt x="1128530" y="726204"/>
                  <a:pt x="1271098" y="694249"/>
                </a:cubicBezTo>
                <a:cubicBezTo>
                  <a:pt x="1413666" y="662294"/>
                  <a:pt x="1551317" y="595926"/>
                  <a:pt x="1595562" y="502520"/>
                </a:cubicBezTo>
                <a:cubicBezTo>
                  <a:pt x="1639807" y="409113"/>
                  <a:pt x="1595563" y="212468"/>
                  <a:pt x="1536569" y="133810"/>
                </a:cubicBezTo>
                <a:cubicBezTo>
                  <a:pt x="1477576" y="55152"/>
                  <a:pt x="1379253" y="52694"/>
                  <a:pt x="1241601" y="30572"/>
                </a:cubicBezTo>
                <a:cubicBezTo>
                  <a:pt x="1103949" y="8449"/>
                  <a:pt x="892556" y="-3841"/>
                  <a:pt x="710659" y="1075"/>
                </a:cubicBezTo>
                <a:cubicBezTo>
                  <a:pt x="528762" y="5991"/>
                  <a:pt x="268208" y="-16132"/>
                  <a:pt x="150221" y="60068"/>
                </a:cubicBezTo>
                <a:cubicBezTo>
                  <a:pt x="32234" y="136268"/>
                  <a:pt x="-12011" y="359952"/>
                  <a:pt x="2737" y="458275"/>
                </a:cubicBezTo>
                <a:cubicBezTo>
                  <a:pt x="17485" y="556598"/>
                  <a:pt x="145305" y="610675"/>
                  <a:pt x="268208" y="650004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799096" y="1927605"/>
            <a:ext cx="1246095" cy="694569"/>
          </a:xfrm>
          <a:custGeom>
            <a:avLst/>
            <a:gdLst>
              <a:gd name="connsiteX0" fmla="*/ 194530 w 1246095"/>
              <a:gd name="connsiteY0" fmla="*/ 668111 h 694569"/>
              <a:gd name="connsiteX1" fmla="*/ 460001 w 1246095"/>
              <a:gd name="connsiteY1" fmla="*/ 682860 h 694569"/>
              <a:gd name="connsiteX2" fmla="*/ 887704 w 1246095"/>
              <a:gd name="connsiteY2" fmla="*/ 668111 h 694569"/>
              <a:gd name="connsiteX3" fmla="*/ 1241665 w 1246095"/>
              <a:gd name="connsiteY3" fmla="*/ 417389 h 694569"/>
              <a:gd name="connsiteX4" fmla="*/ 1049936 w 1246095"/>
              <a:gd name="connsiteY4" fmla="*/ 78176 h 694569"/>
              <a:gd name="connsiteX5" fmla="*/ 533743 w 1246095"/>
              <a:gd name="connsiteY5" fmla="*/ 19182 h 694569"/>
              <a:gd name="connsiteX6" fmla="*/ 106039 w 1246095"/>
              <a:gd name="connsiteY6" fmla="*/ 33930 h 694569"/>
              <a:gd name="connsiteX7" fmla="*/ 2801 w 1246095"/>
              <a:gd name="connsiteY7" fmla="*/ 387892 h 694569"/>
              <a:gd name="connsiteX8" fmla="*/ 194530 w 1246095"/>
              <a:gd name="connsiteY8" fmla="*/ 668111 h 69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6095" h="694569">
                <a:moveTo>
                  <a:pt x="194530" y="668111"/>
                </a:moveTo>
                <a:cubicBezTo>
                  <a:pt x="270730" y="717272"/>
                  <a:pt x="344472" y="682860"/>
                  <a:pt x="460001" y="682860"/>
                </a:cubicBezTo>
                <a:cubicBezTo>
                  <a:pt x="575530" y="682860"/>
                  <a:pt x="757427" y="712356"/>
                  <a:pt x="887704" y="668111"/>
                </a:cubicBezTo>
                <a:cubicBezTo>
                  <a:pt x="1017981" y="623866"/>
                  <a:pt x="1214626" y="515711"/>
                  <a:pt x="1241665" y="417389"/>
                </a:cubicBezTo>
                <a:cubicBezTo>
                  <a:pt x="1268704" y="319067"/>
                  <a:pt x="1167923" y="144544"/>
                  <a:pt x="1049936" y="78176"/>
                </a:cubicBezTo>
                <a:cubicBezTo>
                  <a:pt x="931949" y="11808"/>
                  <a:pt x="691059" y="26556"/>
                  <a:pt x="533743" y="19182"/>
                </a:cubicBezTo>
                <a:cubicBezTo>
                  <a:pt x="376427" y="11808"/>
                  <a:pt x="194529" y="-27522"/>
                  <a:pt x="106039" y="33930"/>
                </a:cubicBezTo>
                <a:cubicBezTo>
                  <a:pt x="17549" y="95382"/>
                  <a:pt x="-9489" y="277279"/>
                  <a:pt x="2801" y="387892"/>
                </a:cubicBezTo>
                <a:cubicBezTo>
                  <a:pt x="15091" y="498505"/>
                  <a:pt x="118330" y="618950"/>
                  <a:pt x="194530" y="668111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1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Theorem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1: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blipFill rotWithShape="0">
                <a:blip r:embed="rId3"/>
                <a:stretch>
                  <a:fillRect t="-10870" b="-23913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2402" y="2443655"/>
                <a:ext cx="10047195" cy="306401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2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definition,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2402" y="2443655"/>
                <a:ext cx="10047195" cy="3064010"/>
              </a:xfrm>
              <a:blipFill rotWithShape="0">
                <a:blip r:embed="rId4"/>
                <a:stretch>
                  <a:fillRect l="-1092" t="-2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Property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State-Value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Function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467058" y="3103302"/>
            <a:ext cx="3685582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48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Theorem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1: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blipFill rotWithShape="0">
                <a:blip r:embed="rId3"/>
                <a:stretch>
                  <a:fillRect t="-10870" b="-23913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2402" y="2443655"/>
                <a:ext cx="10047195" cy="231474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2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definition,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spcBef>
                    <a:spcPts val="2200"/>
                  </a:spcBef>
                  <a:spcAft>
                    <a:spcPts val="1200"/>
                  </a:spcAft>
                  <a:buNone/>
                </a:pPr>
                <a:r>
                  <a:rPr lang="zh-CN" altLang="en-US" dirty="0" smtClean="0"/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charset="0"/>
                              </a:rPr>
                              <m:t>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𝛾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2402" y="2443655"/>
                <a:ext cx="10047195" cy="2314748"/>
              </a:xfrm>
              <a:blipFill rotWithShape="0">
                <a:blip r:embed="rId4"/>
                <a:stretch>
                  <a:fillRect l="-1092" t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Property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State-Value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Function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100762" y="953372"/>
            <a:ext cx="3879557" cy="934396"/>
          </a:xfrm>
          <a:custGeom>
            <a:avLst/>
            <a:gdLst>
              <a:gd name="connsiteX0" fmla="*/ 567558 w 3565317"/>
              <a:gd name="connsiteY0" fmla="*/ 835572 h 934396"/>
              <a:gd name="connsiteX1" fmla="*/ 1450427 w 3565317"/>
              <a:gd name="connsiteY1" fmla="*/ 914400 h 934396"/>
              <a:gd name="connsiteX2" fmla="*/ 2349062 w 3565317"/>
              <a:gd name="connsiteY2" fmla="*/ 930166 h 934396"/>
              <a:gd name="connsiteX3" fmla="*/ 3074276 w 3565317"/>
              <a:gd name="connsiteY3" fmla="*/ 851338 h 934396"/>
              <a:gd name="connsiteX4" fmla="*/ 3421117 w 3565317"/>
              <a:gd name="connsiteY4" fmla="*/ 772510 h 934396"/>
              <a:gd name="connsiteX5" fmla="*/ 3563007 w 3565317"/>
              <a:gd name="connsiteY5" fmla="*/ 520262 h 934396"/>
              <a:gd name="connsiteX6" fmla="*/ 3468414 w 3565317"/>
              <a:gd name="connsiteY6" fmla="*/ 173421 h 934396"/>
              <a:gd name="connsiteX7" fmla="*/ 2995448 w 3565317"/>
              <a:gd name="connsiteY7" fmla="*/ 47297 h 934396"/>
              <a:gd name="connsiteX8" fmla="*/ 1939158 w 3565317"/>
              <a:gd name="connsiteY8" fmla="*/ 0 h 934396"/>
              <a:gd name="connsiteX9" fmla="*/ 1213945 w 3565317"/>
              <a:gd name="connsiteY9" fmla="*/ 15766 h 934396"/>
              <a:gd name="connsiteX10" fmla="*/ 536027 w 3565317"/>
              <a:gd name="connsiteY10" fmla="*/ 31531 h 934396"/>
              <a:gd name="connsiteX11" fmla="*/ 110358 w 3565317"/>
              <a:gd name="connsiteY11" fmla="*/ 204952 h 934396"/>
              <a:gd name="connsiteX12" fmla="*/ 0 w 3565317"/>
              <a:gd name="connsiteY12" fmla="*/ 488731 h 934396"/>
              <a:gd name="connsiteX13" fmla="*/ 110358 w 3565317"/>
              <a:gd name="connsiteY13" fmla="*/ 725214 h 934396"/>
              <a:gd name="connsiteX14" fmla="*/ 567558 w 3565317"/>
              <a:gd name="connsiteY14" fmla="*/ 835572 h 93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5317" h="934396">
                <a:moveTo>
                  <a:pt x="567558" y="835572"/>
                </a:moveTo>
                <a:cubicBezTo>
                  <a:pt x="790903" y="867103"/>
                  <a:pt x="1153510" y="898634"/>
                  <a:pt x="1450427" y="914400"/>
                </a:cubicBezTo>
                <a:cubicBezTo>
                  <a:pt x="1747344" y="930166"/>
                  <a:pt x="2078421" y="940676"/>
                  <a:pt x="2349062" y="930166"/>
                </a:cubicBezTo>
                <a:cubicBezTo>
                  <a:pt x="2619703" y="919656"/>
                  <a:pt x="2895600" y="877614"/>
                  <a:pt x="3074276" y="851338"/>
                </a:cubicBezTo>
                <a:cubicBezTo>
                  <a:pt x="3252952" y="825062"/>
                  <a:pt x="3339662" y="827689"/>
                  <a:pt x="3421117" y="772510"/>
                </a:cubicBezTo>
                <a:cubicBezTo>
                  <a:pt x="3502572" y="717331"/>
                  <a:pt x="3555124" y="620110"/>
                  <a:pt x="3563007" y="520262"/>
                </a:cubicBezTo>
                <a:cubicBezTo>
                  <a:pt x="3570890" y="420414"/>
                  <a:pt x="3563007" y="252249"/>
                  <a:pt x="3468414" y="173421"/>
                </a:cubicBezTo>
                <a:cubicBezTo>
                  <a:pt x="3373821" y="94593"/>
                  <a:pt x="3250324" y="76200"/>
                  <a:pt x="2995448" y="47297"/>
                </a:cubicBezTo>
                <a:cubicBezTo>
                  <a:pt x="2740572" y="18394"/>
                  <a:pt x="2236075" y="5255"/>
                  <a:pt x="1939158" y="0"/>
                </a:cubicBezTo>
                <a:lnTo>
                  <a:pt x="1213945" y="15766"/>
                </a:lnTo>
                <a:lnTo>
                  <a:pt x="536027" y="31531"/>
                </a:lnTo>
                <a:cubicBezTo>
                  <a:pt x="352096" y="63062"/>
                  <a:pt x="199696" y="128752"/>
                  <a:pt x="110358" y="204952"/>
                </a:cubicBezTo>
                <a:cubicBezTo>
                  <a:pt x="21020" y="281152"/>
                  <a:pt x="0" y="402021"/>
                  <a:pt x="0" y="488731"/>
                </a:cubicBezTo>
                <a:cubicBezTo>
                  <a:pt x="0" y="575441"/>
                  <a:pt x="18393" y="664780"/>
                  <a:pt x="110358" y="725214"/>
                </a:cubicBezTo>
                <a:cubicBezTo>
                  <a:pt x="202323" y="785648"/>
                  <a:pt x="344213" y="804041"/>
                  <a:pt x="567558" y="83557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592726" y="2998381"/>
            <a:ext cx="1318437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14888" y="4000500"/>
            <a:ext cx="55721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92726" y="4000500"/>
            <a:ext cx="659218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49447" y="2998381"/>
            <a:ext cx="103406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7148" y="3288434"/>
            <a:ext cx="5126635" cy="727055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35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5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10" grpId="0" animBg="1"/>
      <p:bldP spid="1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Theorem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1: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blipFill rotWithShape="0">
                <a:blip r:embed="rId3"/>
                <a:stretch>
                  <a:fillRect t="-10870" b="-23913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2402" y="2443655"/>
                <a:ext cx="10047195" cy="231474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2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definition,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spcBef>
                    <a:spcPts val="2200"/>
                  </a:spcBef>
                  <a:spcAft>
                    <a:spcPts val="1200"/>
                  </a:spcAft>
                  <a:buNone/>
                </a:pPr>
                <a:r>
                  <a:rPr lang="zh-CN" altLang="en-US" dirty="0" smtClean="0"/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charset="0"/>
                              </a:rPr>
                              <m:t>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𝛾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2402" y="2443655"/>
                <a:ext cx="10047195" cy="2314748"/>
              </a:xfrm>
              <a:blipFill rotWithShape="0">
                <a:blip r:embed="rId4"/>
                <a:stretch>
                  <a:fillRect l="-1092" t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Property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State-Value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Function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2402" y="4794681"/>
                <a:ext cx="10047194" cy="56412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Theorem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2: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2" y="4794681"/>
                <a:ext cx="10047194" cy="564129"/>
              </a:xfrm>
              <a:prstGeom prst="rect">
                <a:avLst/>
              </a:prstGeom>
              <a:blipFill rotWithShape="0">
                <a:blip r:embed="rId5"/>
                <a:stretch>
                  <a:fillRect t="-10870" b="-23913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4500563" y="5374095"/>
            <a:ext cx="957262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07189" y="5358810"/>
            <a:ext cx="659218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39138" y="5357040"/>
            <a:ext cx="1304925" cy="177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2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Monte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Carlo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Approximations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84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Approximation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to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Action-Value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Theorem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1: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blipFill rotWithShape="0">
                <a:blip r:embed="rId4"/>
                <a:stretch>
                  <a:fillRect t="-10870" b="-23913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4305690" y="1702635"/>
            <a:ext cx="149550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151978" y="1702635"/>
            <a:ext cx="3771511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3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2402" y="2207180"/>
                <a:ext cx="10047195" cy="249095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b="0" dirty="0" smtClean="0"/>
                  <a:t>Suppose</a:t>
                </a:r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we</a:t>
                </a:r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know</a:t>
                </a:r>
                <a:r>
                  <a:rPr lang="zh-CN" alt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Unbiased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estimation:</a:t>
                </a:r>
                <a:r>
                  <a:rPr lang="zh-CN" altLang="en-US" dirty="0" smtClean="0"/>
                  <a:t>  </a:t>
                </a:r>
                <a:endParaRPr lang="en-US" altLang="zh-CN" dirty="0" smtClean="0"/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≈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2402" y="2207180"/>
                <a:ext cx="10047195" cy="2490951"/>
              </a:xfrm>
              <a:blipFill rotWithShape="0">
                <a:blip r:embed="rId3"/>
                <a:stretch>
                  <a:fillRect l="-1092" t="-3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Approximation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to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Action-Value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Theorem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1: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blipFill rotWithShape="0">
                <a:blip r:embed="rId4"/>
                <a:stretch>
                  <a:fillRect t="-10870" b="-23913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6956626" y="1020512"/>
            <a:ext cx="613755" cy="767183"/>
          </a:xfrm>
          <a:custGeom>
            <a:avLst/>
            <a:gdLst>
              <a:gd name="connsiteX0" fmla="*/ 567558 w 3565317"/>
              <a:gd name="connsiteY0" fmla="*/ 835572 h 934396"/>
              <a:gd name="connsiteX1" fmla="*/ 1450427 w 3565317"/>
              <a:gd name="connsiteY1" fmla="*/ 914400 h 934396"/>
              <a:gd name="connsiteX2" fmla="*/ 2349062 w 3565317"/>
              <a:gd name="connsiteY2" fmla="*/ 930166 h 934396"/>
              <a:gd name="connsiteX3" fmla="*/ 3074276 w 3565317"/>
              <a:gd name="connsiteY3" fmla="*/ 851338 h 934396"/>
              <a:gd name="connsiteX4" fmla="*/ 3421117 w 3565317"/>
              <a:gd name="connsiteY4" fmla="*/ 772510 h 934396"/>
              <a:gd name="connsiteX5" fmla="*/ 3563007 w 3565317"/>
              <a:gd name="connsiteY5" fmla="*/ 520262 h 934396"/>
              <a:gd name="connsiteX6" fmla="*/ 3468414 w 3565317"/>
              <a:gd name="connsiteY6" fmla="*/ 173421 h 934396"/>
              <a:gd name="connsiteX7" fmla="*/ 2995448 w 3565317"/>
              <a:gd name="connsiteY7" fmla="*/ 47297 h 934396"/>
              <a:gd name="connsiteX8" fmla="*/ 1939158 w 3565317"/>
              <a:gd name="connsiteY8" fmla="*/ 0 h 934396"/>
              <a:gd name="connsiteX9" fmla="*/ 1213945 w 3565317"/>
              <a:gd name="connsiteY9" fmla="*/ 15766 h 934396"/>
              <a:gd name="connsiteX10" fmla="*/ 536027 w 3565317"/>
              <a:gd name="connsiteY10" fmla="*/ 31531 h 934396"/>
              <a:gd name="connsiteX11" fmla="*/ 110358 w 3565317"/>
              <a:gd name="connsiteY11" fmla="*/ 204952 h 934396"/>
              <a:gd name="connsiteX12" fmla="*/ 0 w 3565317"/>
              <a:gd name="connsiteY12" fmla="*/ 488731 h 934396"/>
              <a:gd name="connsiteX13" fmla="*/ 110358 w 3565317"/>
              <a:gd name="connsiteY13" fmla="*/ 725214 h 934396"/>
              <a:gd name="connsiteX14" fmla="*/ 567558 w 3565317"/>
              <a:gd name="connsiteY14" fmla="*/ 835572 h 93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5317" h="934396">
                <a:moveTo>
                  <a:pt x="567558" y="835572"/>
                </a:moveTo>
                <a:cubicBezTo>
                  <a:pt x="790903" y="867103"/>
                  <a:pt x="1153510" y="898634"/>
                  <a:pt x="1450427" y="914400"/>
                </a:cubicBezTo>
                <a:cubicBezTo>
                  <a:pt x="1747344" y="930166"/>
                  <a:pt x="2078421" y="940676"/>
                  <a:pt x="2349062" y="930166"/>
                </a:cubicBezTo>
                <a:cubicBezTo>
                  <a:pt x="2619703" y="919656"/>
                  <a:pt x="2895600" y="877614"/>
                  <a:pt x="3074276" y="851338"/>
                </a:cubicBezTo>
                <a:cubicBezTo>
                  <a:pt x="3252952" y="825062"/>
                  <a:pt x="3339662" y="827689"/>
                  <a:pt x="3421117" y="772510"/>
                </a:cubicBezTo>
                <a:cubicBezTo>
                  <a:pt x="3502572" y="717331"/>
                  <a:pt x="3555124" y="620110"/>
                  <a:pt x="3563007" y="520262"/>
                </a:cubicBezTo>
                <a:cubicBezTo>
                  <a:pt x="3570890" y="420414"/>
                  <a:pt x="3563007" y="252249"/>
                  <a:pt x="3468414" y="173421"/>
                </a:cubicBezTo>
                <a:cubicBezTo>
                  <a:pt x="3373821" y="94593"/>
                  <a:pt x="3250324" y="76200"/>
                  <a:pt x="2995448" y="47297"/>
                </a:cubicBezTo>
                <a:cubicBezTo>
                  <a:pt x="2740572" y="18394"/>
                  <a:pt x="2236075" y="5255"/>
                  <a:pt x="1939158" y="0"/>
                </a:cubicBezTo>
                <a:lnTo>
                  <a:pt x="1213945" y="15766"/>
                </a:lnTo>
                <a:lnTo>
                  <a:pt x="536027" y="31531"/>
                </a:lnTo>
                <a:cubicBezTo>
                  <a:pt x="352096" y="63062"/>
                  <a:pt x="199696" y="128752"/>
                  <a:pt x="110358" y="204952"/>
                </a:cubicBezTo>
                <a:cubicBezTo>
                  <a:pt x="21020" y="281152"/>
                  <a:pt x="0" y="402021"/>
                  <a:pt x="0" y="488731"/>
                </a:cubicBezTo>
                <a:cubicBezTo>
                  <a:pt x="0" y="575441"/>
                  <a:pt x="18393" y="664780"/>
                  <a:pt x="110358" y="725214"/>
                </a:cubicBezTo>
                <a:cubicBezTo>
                  <a:pt x="202323" y="785648"/>
                  <a:pt x="344213" y="804041"/>
                  <a:pt x="567558" y="835572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640266" y="3431390"/>
            <a:ext cx="613755" cy="767183"/>
          </a:xfrm>
          <a:custGeom>
            <a:avLst/>
            <a:gdLst>
              <a:gd name="connsiteX0" fmla="*/ 567558 w 3565317"/>
              <a:gd name="connsiteY0" fmla="*/ 835572 h 934396"/>
              <a:gd name="connsiteX1" fmla="*/ 1450427 w 3565317"/>
              <a:gd name="connsiteY1" fmla="*/ 914400 h 934396"/>
              <a:gd name="connsiteX2" fmla="*/ 2349062 w 3565317"/>
              <a:gd name="connsiteY2" fmla="*/ 930166 h 934396"/>
              <a:gd name="connsiteX3" fmla="*/ 3074276 w 3565317"/>
              <a:gd name="connsiteY3" fmla="*/ 851338 h 934396"/>
              <a:gd name="connsiteX4" fmla="*/ 3421117 w 3565317"/>
              <a:gd name="connsiteY4" fmla="*/ 772510 h 934396"/>
              <a:gd name="connsiteX5" fmla="*/ 3563007 w 3565317"/>
              <a:gd name="connsiteY5" fmla="*/ 520262 h 934396"/>
              <a:gd name="connsiteX6" fmla="*/ 3468414 w 3565317"/>
              <a:gd name="connsiteY6" fmla="*/ 173421 h 934396"/>
              <a:gd name="connsiteX7" fmla="*/ 2995448 w 3565317"/>
              <a:gd name="connsiteY7" fmla="*/ 47297 h 934396"/>
              <a:gd name="connsiteX8" fmla="*/ 1939158 w 3565317"/>
              <a:gd name="connsiteY8" fmla="*/ 0 h 934396"/>
              <a:gd name="connsiteX9" fmla="*/ 1213945 w 3565317"/>
              <a:gd name="connsiteY9" fmla="*/ 15766 h 934396"/>
              <a:gd name="connsiteX10" fmla="*/ 536027 w 3565317"/>
              <a:gd name="connsiteY10" fmla="*/ 31531 h 934396"/>
              <a:gd name="connsiteX11" fmla="*/ 110358 w 3565317"/>
              <a:gd name="connsiteY11" fmla="*/ 204952 h 934396"/>
              <a:gd name="connsiteX12" fmla="*/ 0 w 3565317"/>
              <a:gd name="connsiteY12" fmla="*/ 488731 h 934396"/>
              <a:gd name="connsiteX13" fmla="*/ 110358 w 3565317"/>
              <a:gd name="connsiteY13" fmla="*/ 725214 h 934396"/>
              <a:gd name="connsiteX14" fmla="*/ 567558 w 3565317"/>
              <a:gd name="connsiteY14" fmla="*/ 835572 h 93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5317" h="934396">
                <a:moveTo>
                  <a:pt x="567558" y="835572"/>
                </a:moveTo>
                <a:cubicBezTo>
                  <a:pt x="790903" y="867103"/>
                  <a:pt x="1153510" y="898634"/>
                  <a:pt x="1450427" y="914400"/>
                </a:cubicBezTo>
                <a:cubicBezTo>
                  <a:pt x="1747344" y="930166"/>
                  <a:pt x="2078421" y="940676"/>
                  <a:pt x="2349062" y="930166"/>
                </a:cubicBezTo>
                <a:cubicBezTo>
                  <a:pt x="2619703" y="919656"/>
                  <a:pt x="2895600" y="877614"/>
                  <a:pt x="3074276" y="851338"/>
                </a:cubicBezTo>
                <a:cubicBezTo>
                  <a:pt x="3252952" y="825062"/>
                  <a:pt x="3339662" y="827689"/>
                  <a:pt x="3421117" y="772510"/>
                </a:cubicBezTo>
                <a:cubicBezTo>
                  <a:pt x="3502572" y="717331"/>
                  <a:pt x="3555124" y="620110"/>
                  <a:pt x="3563007" y="520262"/>
                </a:cubicBezTo>
                <a:cubicBezTo>
                  <a:pt x="3570890" y="420414"/>
                  <a:pt x="3563007" y="252249"/>
                  <a:pt x="3468414" y="173421"/>
                </a:cubicBezTo>
                <a:cubicBezTo>
                  <a:pt x="3373821" y="94593"/>
                  <a:pt x="3250324" y="76200"/>
                  <a:pt x="2995448" y="47297"/>
                </a:cubicBezTo>
                <a:cubicBezTo>
                  <a:pt x="2740572" y="18394"/>
                  <a:pt x="2236075" y="5255"/>
                  <a:pt x="1939158" y="0"/>
                </a:cubicBezTo>
                <a:lnTo>
                  <a:pt x="1213945" y="15766"/>
                </a:lnTo>
                <a:lnTo>
                  <a:pt x="536027" y="31531"/>
                </a:lnTo>
                <a:cubicBezTo>
                  <a:pt x="352096" y="63062"/>
                  <a:pt x="199696" y="128752"/>
                  <a:pt x="110358" y="204952"/>
                </a:cubicBezTo>
                <a:cubicBezTo>
                  <a:pt x="21020" y="281152"/>
                  <a:pt x="0" y="402021"/>
                  <a:pt x="0" y="488731"/>
                </a:cubicBezTo>
                <a:cubicBezTo>
                  <a:pt x="0" y="575441"/>
                  <a:pt x="18393" y="664780"/>
                  <a:pt x="110358" y="725214"/>
                </a:cubicBezTo>
                <a:cubicBezTo>
                  <a:pt x="202323" y="785648"/>
                  <a:pt x="344213" y="804041"/>
                  <a:pt x="567558" y="835572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248278" y="1042988"/>
            <a:ext cx="1420378" cy="767183"/>
          </a:xfrm>
          <a:custGeom>
            <a:avLst/>
            <a:gdLst>
              <a:gd name="connsiteX0" fmla="*/ 567558 w 3565317"/>
              <a:gd name="connsiteY0" fmla="*/ 835572 h 934396"/>
              <a:gd name="connsiteX1" fmla="*/ 1450427 w 3565317"/>
              <a:gd name="connsiteY1" fmla="*/ 914400 h 934396"/>
              <a:gd name="connsiteX2" fmla="*/ 2349062 w 3565317"/>
              <a:gd name="connsiteY2" fmla="*/ 930166 h 934396"/>
              <a:gd name="connsiteX3" fmla="*/ 3074276 w 3565317"/>
              <a:gd name="connsiteY3" fmla="*/ 851338 h 934396"/>
              <a:gd name="connsiteX4" fmla="*/ 3421117 w 3565317"/>
              <a:gd name="connsiteY4" fmla="*/ 772510 h 934396"/>
              <a:gd name="connsiteX5" fmla="*/ 3563007 w 3565317"/>
              <a:gd name="connsiteY5" fmla="*/ 520262 h 934396"/>
              <a:gd name="connsiteX6" fmla="*/ 3468414 w 3565317"/>
              <a:gd name="connsiteY6" fmla="*/ 173421 h 934396"/>
              <a:gd name="connsiteX7" fmla="*/ 2995448 w 3565317"/>
              <a:gd name="connsiteY7" fmla="*/ 47297 h 934396"/>
              <a:gd name="connsiteX8" fmla="*/ 1939158 w 3565317"/>
              <a:gd name="connsiteY8" fmla="*/ 0 h 934396"/>
              <a:gd name="connsiteX9" fmla="*/ 1213945 w 3565317"/>
              <a:gd name="connsiteY9" fmla="*/ 15766 h 934396"/>
              <a:gd name="connsiteX10" fmla="*/ 536027 w 3565317"/>
              <a:gd name="connsiteY10" fmla="*/ 31531 h 934396"/>
              <a:gd name="connsiteX11" fmla="*/ 110358 w 3565317"/>
              <a:gd name="connsiteY11" fmla="*/ 204952 h 934396"/>
              <a:gd name="connsiteX12" fmla="*/ 0 w 3565317"/>
              <a:gd name="connsiteY12" fmla="*/ 488731 h 934396"/>
              <a:gd name="connsiteX13" fmla="*/ 110358 w 3565317"/>
              <a:gd name="connsiteY13" fmla="*/ 725214 h 934396"/>
              <a:gd name="connsiteX14" fmla="*/ 567558 w 3565317"/>
              <a:gd name="connsiteY14" fmla="*/ 835572 h 93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5317" h="934396">
                <a:moveTo>
                  <a:pt x="567558" y="835572"/>
                </a:moveTo>
                <a:cubicBezTo>
                  <a:pt x="790903" y="867103"/>
                  <a:pt x="1153510" y="898634"/>
                  <a:pt x="1450427" y="914400"/>
                </a:cubicBezTo>
                <a:cubicBezTo>
                  <a:pt x="1747344" y="930166"/>
                  <a:pt x="2078421" y="940676"/>
                  <a:pt x="2349062" y="930166"/>
                </a:cubicBezTo>
                <a:cubicBezTo>
                  <a:pt x="2619703" y="919656"/>
                  <a:pt x="2895600" y="877614"/>
                  <a:pt x="3074276" y="851338"/>
                </a:cubicBezTo>
                <a:cubicBezTo>
                  <a:pt x="3252952" y="825062"/>
                  <a:pt x="3339662" y="827689"/>
                  <a:pt x="3421117" y="772510"/>
                </a:cubicBezTo>
                <a:cubicBezTo>
                  <a:pt x="3502572" y="717331"/>
                  <a:pt x="3555124" y="620110"/>
                  <a:pt x="3563007" y="520262"/>
                </a:cubicBezTo>
                <a:cubicBezTo>
                  <a:pt x="3570890" y="420414"/>
                  <a:pt x="3563007" y="252249"/>
                  <a:pt x="3468414" y="173421"/>
                </a:cubicBezTo>
                <a:cubicBezTo>
                  <a:pt x="3373821" y="94593"/>
                  <a:pt x="3250324" y="76200"/>
                  <a:pt x="2995448" y="47297"/>
                </a:cubicBezTo>
                <a:cubicBezTo>
                  <a:pt x="2740572" y="18394"/>
                  <a:pt x="2236075" y="5255"/>
                  <a:pt x="1939158" y="0"/>
                </a:cubicBezTo>
                <a:lnTo>
                  <a:pt x="1213945" y="15766"/>
                </a:lnTo>
                <a:lnTo>
                  <a:pt x="536027" y="31531"/>
                </a:lnTo>
                <a:cubicBezTo>
                  <a:pt x="352096" y="63062"/>
                  <a:pt x="199696" y="128752"/>
                  <a:pt x="110358" y="204952"/>
                </a:cubicBezTo>
                <a:cubicBezTo>
                  <a:pt x="21020" y="281152"/>
                  <a:pt x="0" y="402021"/>
                  <a:pt x="0" y="488731"/>
                </a:cubicBezTo>
                <a:cubicBezTo>
                  <a:pt x="0" y="575441"/>
                  <a:pt x="18393" y="664780"/>
                  <a:pt x="110358" y="725214"/>
                </a:cubicBezTo>
                <a:cubicBezTo>
                  <a:pt x="202323" y="785648"/>
                  <a:pt x="344213" y="804041"/>
                  <a:pt x="567558" y="83557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857881" y="3416399"/>
            <a:ext cx="1420378" cy="767183"/>
          </a:xfrm>
          <a:custGeom>
            <a:avLst/>
            <a:gdLst>
              <a:gd name="connsiteX0" fmla="*/ 567558 w 3565317"/>
              <a:gd name="connsiteY0" fmla="*/ 835572 h 934396"/>
              <a:gd name="connsiteX1" fmla="*/ 1450427 w 3565317"/>
              <a:gd name="connsiteY1" fmla="*/ 914400 h 934396"/>
              <a:gd name="connsiteX2" fmla="*/ 2349062 w 3565317"/>
              <a:gd name="connsiteY2" fmla="*/ 930166 h 934396"/>
              <a:gd name="connsiteX3" fmla="*/ 3074276 w 3565317"/>
              <a:gd name="connsiteY3" fmla="*/ 851338 h 934396"/>
              <a:gd name="connsiteX4" fmla="*/ 3421117 w 3565317"/>
              <a:gd name="connsiteY4" fmla="*/ 772510 h 934396"/>
              <a:gd name="connsiteX5" fmla="*/ 3563007 w 3565317"/>
              <a:gd name="connsiteY5" fmla="*/ 520262 h 934396"/>
              <a:gd name="connsiteX6" fmla="*/ 3468414 w 3565317"/>
              <a:gd name="connsiteY6" fmla="*/ 173421 h 934396"/>
              <a:gd name="connsiteX7" fmla="*/ 2995448 w 3565317"/>
              <a:gd name="connsiteY7" fmla="*/ 47297 h 934396"/>
              <a:gd name="connsiteX8" fmla="*/ 1939158 w 3565317"/>
              <a:gd name="connsiteY8" fmla="*/ 0 h 934396"/>
              <a:gd name="connsiteX9" fmla="*/ 1213945 w 3565317"/>
              <a:gd name="connsiteY9" fmla="*/ 15766 h 934396"/>
              <a:gd name="connsiteX10" fmla="*/ 536027 w 3565317"/>
              <a:gd name="connsiteY10" fmla="*/ 31531 h 934396"/>
              <a:gd name="connsiteX11" fmla="*/ 110358 w 3565317"/>
              <a:gd name="connsiteY11" fmla="*/ 204952 h 934396"/>
              <a:gd name="connsiteX12" fmla="*/ 0 w 3565317"/>
              <a:gd name="connsiteY12" fmla="*/ 488731 h 934396"/>
              <a:gd name="connsiteX13" fmla="*/ 110358 w 3565317"/>
              <a:gd name="connsiteY13" fmla="*/ 725214 h 934396"/>
              <a:gd name="connsiteX14" fmla="*/ 567558 w 3565317"/>
              <a:gd name="connsiteY14" fmla="*/ 835572 h 93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5317" h="934396">
                <a:moveTo>
                  <a:pt x="567558" y="835572"/>
                </a:moveTo>
                <a:cubicBezTo>
                  <a:pt x="790903" y="867103"/>
                  <a:pt x="1153510" y="898634"/>
                  <a:pt x="1450427" y="914400"/>
                </a:cubicBezTo>
                <a:cubicBezTo>
                  <a:pt x="1747344" y="930166"/>
                  <a:pt x="2078421" y="940676"/>
                  <a:pt x="2349062" y="930166"/>
                </a:cubicBezTo>
                <a:cubicBezTo>
                  <a:pt x="2619703" y="919656"/>
                  <a:pt x="2895600" y="877614"/>
                  <a:pt x="3074276" y="851338"/>
                </a:cubicBezTo>
                <a:cubicBezTo>
                  <a:pt x="3252952" y="825062"/>
                  <a:pt x="3339662" y="827689"/>
                  <a:pt x="3421117" y="772510"/>
                </a:cubicBezTo>
                <a:cubicBezTo>
                  <a:pt x="3502572" y="717331"/>
                  <a:pt x="3555124" y="620110"/>
                  <a:pt x="3563007" y="520262"/>
                </a:cubicBezTo>
                <a:cubicBezTo>
                  <a:pt x="3570890" y="420414"/>
                  <a:pt x="3563007" y="252249"/>
                  <a:pt x="3468414" y="173421"/>
                </a:cubicBezTo>
                <a:cubicBezTo>
                  <a:pt x="3373821" y="94593"/>
                  <a:pt x="3250324" y="76200"/>
                  <a:pt x="2995448" y="47297"/>
                </a:cubicBezTo>
                <a:cubicBezTo>
                  <a:pt x="2740572" y="18394"/>
                  <a:pt x="2236075" y="5255"/>
                  <a:pt x="1939158" y="0"/>
                </a:cubicBezTo>
                <a:lnTo>
                  <a:pt x="1213945" y="15766"/>
                </a:lnTo>
                <a:lnTo>
                  <a:pt x="536027" y="31531"/>
                </a:lnTo>
                <a:cubicBezTo>
                  <a:pt x="352096" y="63062"/>
                  <a:pt x="199696" y="128752"/>
                  <a:pt x="110358" y="204952"/>
                </a:cubicBezTo>
                <a:cubicBezTo>
                  <a:pt x="21020" y="281152"/>
                  <a:pt x="0" y="402021"/>
                  <a:pt x="0" y="488731"/>
                </a:cubicBezTo>
                <a:cubicBezTo>
                  <a:pt x="0" y="575441"/>
                  <a:pt x="18393" y="664780"/>
                  <a:pt x="110358" y="725214"/>
                </a:cubicBezTo>
                <a:cubicBezTo>
                  <a:pt x="202323" y="785648"/>
                  <a:pt x="344213" y="804041"/>
                  <a:pt x="567558" y="83557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93952" y="2743200"/>
            <a:ext cx="2276868" cy="8746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2402" y="2207180"/>
                <a:ext cx="10047195" cy="249095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b="0" dirty="0" smtClean="0"/>
                  <a:t>Suppose</a:t>
                </a:r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we</a:t>
                </a:r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know</a:t>
                </a:r>
                <a:r>
                  <a:rPr lang="zh-CN" alt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Unbiased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estimation:</a:t>
                </a:r>
                <a:r>
                  <a:rPr lang="zh-CN" altLang="en-US" dirty="0" smtClean="0"/>
                  <a:t>  </a:t>
                </a:r>
                <a:endParaRPr lang="en-US" altLang="zh-CN" dirty="0" smtClean="0"/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≈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2402" y="2207180"/>
                <a:ext cx="10047195" cy="2490951"/>
              </a:xfrm>
              <a:blipFill rotWithShape="0">
                <a:blip r:embed="rId3"/>
                <a:stretch>
                  <a:fillRect l="-1092" t="-3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Approximation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to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Action-Value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Theorem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1: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blipFill rotWithShape="0">
                <a:blip r:embed="rId4"/>
                <a:stretch>
                  <a:fillRect t="-10870" b="-23913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/>
          <p:cNvSpPr/>
          <p:nvPr/>
        </p:nvSpPr>
        <p:spPr>
          <a:xfrm>
            <a:off x="3492708" y="3356439"/>
            <a:ext cx="4845511" cy="915758"/>
          </a:xfrm>
          <a:custGeom>
            <a:avLst/>
            <a:gdLst>
              <a:gd name="connsiteX0" fmla="*/ 567558 w 3565317"/>
              <a:gd name="connsiteY0" fmla="*/ 835572 h 934396"/>
              <a:gd name="connsiteX1" fmla="*/ 1450427 w 3565317"/>
              <a:gd name="connsiteY1" fmla="*/ 914400 h 934396"/>
              <a:gd name="connsiteX2" fmla="*/ 2349062 w 3565317"/>
              <a:gd name="connsiteY2" fmla="*/ 930166 h 934396"/>
              <a:gd name="connsiteX3" fmla="*/ 3074276 w 3565317"/>
              <a:gd name="connsiteY3" fmla="*/ 851338 h 934396"/>
              <a:gd name="connsiteX4" fmla="*/ 3421117 w 3565317"/>
              <a:gd name="connsiteY4" fmla="*/ 772510 h 934396"/>
              <a:gd name="connsiteX5" fmla="*/ 3563007 w 3565317"/>
              <a:gd name="connsiteY5" fmla="*/ 520262 h 934396"/>
              <a:gd name="connsiteX6" fmla="*/ 3468414 w 3565317"/>
              <a:gd name="connsiteY6" fmla="*/ 173421 h 934396"/>
              <a:gd name="connsiteX7" fmla="*/ 2995448 w 3565317"/>
              <a:gd name="connsiteY7" fmla="*/ 47297 h 934396"/>
              <a:gd name="connsiteX8" fmla="*/ 1939158 w 3565317"/>
              <a:gd name="connsiteY8" fmla="*/ 0 h 934396"/>
              <a:gd name="connsiteX9" fmla="*/ 1213945 w 3565317"/>
              <a:gd name="connsiteY9" fmla="*/ 15766 h 934396"/>
              <a:gd name="connsiteX10" fmla="*/ 536027 w 3565317"/>
              <a:gd name="connsiteY10" fmla="*/ 31531 h 934396"/>
              <a:gd name="connsiteX11" fmla="*/ 110358 w 3565317"/>
              <a:gd name="connsiteY11" fmla="*/ 204952 h 934396"/>
              <a:gd name="connsiteX12" fmla="*/ 0 w 3565317"/>
              <a:gd name="connsiteY12" fmla="*/ 488731 h 934396"/>
              <a:gd name="connsiteX13" fmla="*/ 110358 w 3565317"/>
              <a:gd name="connsiteY13" fmla="*/ 725214 h 934396"/>
              <a:gd name="connsiteX14" fmla="*/ 567558 w 3565317"/>
              <a:gd name="connsiteY14" fmla="*/ 835572 h 93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5317" h="934396">
                <a:moveTo>
                  <a:pt x="567558" y="835572"/>
                </a:moveTo>
                <a:cubicBezTo>
                  <a:pt x="790903" y="867103"/>
                  <a:pt x="1153510" y="898634"/>
                  <a:pt x="1450427" y="914400"/>
                </a:cubicBezTo>
                <a:cubicBezTo>
                  <a:pt x="1747344" y="930166"/>
                  <a:pt x="2078421" y="940676"/>
                  <a:pt x="2349062" y="930166"/>
                </a:cubicBezTo>
                <a:cubicBezTo>
                  <a:pt x="2619703" y="919656"/>
                  <a:pt x="2895600" y="877614"/>
                  <a:pt x="3074276" y="851338"/>
                </a:cubicBezTo>
                <a:cubicBezTo>
                  <a:pt x="3252952" y="825062"/>
                  <a:pt x="3339662" y="827689"/>
                  <a:pt x="3421117" y="772510"/>
                </a:cubicBezTo>
                <a:cubicBezTo>
                  <a:pt x="3502572" y="717331"/>
                  <a:pt x="3555124" y="620110"/>
                  <a:pt x="3563007" y="520262"/>
                </a:cubicBezTo>
                <a:cubicBezTo>
                  <a:pt x="3570890" y="420414"/>
                  <a:pt x="3563007" y="252249"/>
                  <a:pt x="3468414" y="173421"/>
                </a:cubicBezTo>
                <a:cubicBezTo>
                  <a:pt x="3373821" y="94593"/>
                  <a:pt x="3250324" y="76200"/>
                  <a:pt x="2995448" y="47297"/>
                </a:cubicBezTo>
                <a:cubicBezTo>
                  <a:pt x="2740572" y="18394"/>
                  <a:pt x="2236075" y="5255"/>
                  <a:pt x="1939158" y="0"/>
                </a:cubicBezTo>
                <a:lnTo>
                  <a:pt x="1213945" y="15766"/>
                </a:lnTo>
                <a:lnTo>
                  <a:pt x="536027" y="31531"/>
                </a:lnTo>
                <a:cubicBezTo>
                  <a:pt x="352096" y="63062"/>
                  <a:pt x="199696" y="128752"/>
                  <a:pt x="110358" y="204952"/>
                </a:cubicBezTo>
                <a:cubicBezTo>
                  <a:pt x="21020" y="281152"/>
                  <a:pt x="0" y="402021"/>
                  <a:pt x="0" y="488731"/>
                </a:cubicBezTo>
                <a:cubicBezTo>
                  <a:pt x="0" y="575441"/>
                  <a:pt x="18393" y="664780"/>
                  <a:pt x="110358" y="725214"/>
                </a:cubicBezTo>
                <a:cubicBezTo>
                  <a:pt x="202323" y="785648"/>
                  <a:pt x="344213" y="804041"/>
                  <a:pt x="567558" y="83557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1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Approximation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to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State-Value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Theorem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2: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blipFill rotWithShape="0">
                <a:blip r:embed="rId4"/>
                <a:stretch>
                  <a:fillRect t="-10870" b="-23913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5711252" y="953372"/>
            <a:ext cx="4283355" cy="934396"/>
          </a:xfrm>
          <a:custGeom>
            <a:avLst/>
            <a:gdLst>
              <a:gd name="connsiteX0" fmla="*/ 567558 w 3565317"/>
              <a:gd name="connsiteY0" fmla="*/ 835572 h 934396"/>
              <a:gd name="connsiteX1" fmla="*/ 1450427 w 3565317"/>
              <a:gd name="connsiteY1" fmla="*/ 914400 h 934396"/>
              <a:gd name="connsiteX2" fmla="*/ 2349062 w 3565317"/>
              <a:gd name="connsiteY2" fmla="*/ 930166 h 934396"/>
              <a:gd name="connsiteX3" fmla="*/ 3074276 w 3565317"/>
              <a:gd name="connsiteY3" fmla="*/ 851338 h 934396"/>
              <a:gd name="connsiteX4" fmla="*/ 3421117 w 3565317"/>
              <a:gd name="connsiteY4" fmla="*/ 772510 h 934396"/>
              <a:gd name="connsiteX5" fmla="*/ 3563007 w 3565317"/>
              <a:gd name="connsiteY5" fmla="*/ 520262 h 934396"/>
              <a:gd name="connsiteX6" fmla="*/ 3468414 w 3565317"/>
              <a:gd name="connsiteY6" fmla="*/ 173421 h 934396"/>
              <a:gd name="connsiteX7" fmla="*/ 2995448 w 3565317"/>
              <a:gd name="connsiteY7" fmla="*/ 47297 h 934396"/>
              <a:gd name="connsiteX8" fmla="*/ 1939158 w 3565317"/>
              <a:gd name="connsiteY8" fmla="*/ 0 h 934396"/>
              <a:gd name="connsiteX9" fmla="*/ 1213945 w 3565317"/>
              <a:gd name="connsiteY9" fmla="*/ 15766 h 934396"/>
              <a:gd name="connsiteX10" fmla="*/ 536027 w 3565317"/>
              <a:gd name="connsiteY10" fmla="*/ 31531 h 934396"/>
              <a:gd name="connsiteX11" fmla="*/ 110358 w 3565317"/>
              <a:gd name="connsiteY11" fmla="*/ 204952 h 934396"/>
              <a:gd name="connsiteX12" fmla="*/ 0 w 3565317"/>
              <a:gd name="connsiteY12" fmla="*/ 488731 h 934396"/>
              <a:gd name="connsiteX13" fmla="*/ 110358 w 3565317"/>
              <a:gd name="connsiteY13" fmla="*/ 725214 h 934396"/>
              <a:gd name="connsiteX14" fmla="*/ 567558 w 3565317"/>
              <a:gd name="connsiteY14" fmla="*/ 835572 h 93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5317" h="934396">
                <a:moveTo>
                  <a:pt x="567558" y="835572"/>
                </a:moveTo>
                <a:cubicBezTo>
                  <a:pt x="790903" y="867103"/>
                  <a:pt x="1153510" y="898634"/>
                  <a:pt x="1450427" y="914400"/>
                </a:cubicBezTo>
                <a:cubicBezTo>
                  <a:pt x="1747344" y="930166"/>
                  <a:pt x="2078421" y="940676"/>
                  <a:pt x="2349062" y="930166"/>
                </a:cubicBezTo>
                <a:cubicBezTo>
                  <a:pt x="2619703" y="919656"/>
                  <a:pt x="2895600" y="877614"/>
                  <a:pt x="3074276" y="851338"/>
                </a:cubicBezTo>
                <a:cubicBezTo>
                  <a:pt x="3252952" y="825062"/>
                  <a:pt x="3339662" y="827689"/>
                  <a:pt x="3421117" y="772510"/>
                </a:cubicBezTo>
                <a:cubicBezTo>
                  <a:pt x="3502572" y="717331"/>
                  <a:pt x="3555124" y="620110"/>
                  <a:pt x="3563007" y="520262"/>
                </a:cubicBezTo>
                <a:cubicBezTo>
                  <a:pt x="3570890" y="420414"/>
                  <a:pt x="3563007" y="252249"/>
                  <a:pt x="3468414" y="173421"/>
                </a:cubicBezTo>
                <a:cubicBezTo>
                  <a:pt x="3373821" y="94593"/>
                  <a:pt x="3250324" y="76200"/>
                  <a:pt x="2995448" y="47297"/>
                </a:cubicBezTo>
                <a:cubicBezTo>
                  <a:pt x="2740572" y="18394"/>
                  <a:pt x="2236075" y="5255"/>
                  <a:pt x="1939158" y="0"/>
                </a:cubicBezTo>
                <a:lnTo>
                  <a:pt x="1213945" y="15766"/>
                </a:lnTo>
                <a:lnTo>
                  <a:pt x="536027" y="31531"/>
                </a:lnTo>
                <a:cubicBezTo>
                  <a:pt x="352096" y="63062"/>
                  <a:pt x="199696" y="128752"/>
                  <a:pt x="110358" y="204952"/>
                </a:cubicBezTo>
                <a:cubicBezTo>
                  <a:pt x="21020" y="281152"/>
                  <a:pt x="0" y="402021"/>
                  <a:pt x="0" y="488731"/>
                </a:cubicBezTo>
                <a:cubicBezTo>
                  <a:pt x="0" y="575441"/>
                  <a:pt x="18393" y="664780"/>
                  <a:pt x="110358" y="725214"/>
                </a:cubicBezTo>
                <a:cubicBezTo>
                  <a:pt x="202323" y="785648"/>
                  <a:pt x="344213" y="804041"/>
                  <a:pt x="567558" y="83557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398752" y="1702635"/>
            <a:ext cx="1087648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2402" y="2207180"/>
                <a:ext cx="10047195" cy="249095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b="0" dirty="0" smtClean="0"/>
                  <a:t>Suppose</a:t>
                </a:r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we</a:t>
                </a:r>
                <a:r>
                  <a:rPr lang="zh-CN" altLang="en-US" b="0" dirty="0" smtClean="0"/>
                  <a:t> </a:t>
                </a:r>
                <a:r>
                  <a:rPr lang="en-US" altLang="zh-CN" b="0" dirty="0" smtClean="0"/>
                  <a:t>know</a:t>
                </a:r>
                <a:r>
                  <a:rPr lang="zh-CN" alt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Unbiased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estimation:</a:t>
                </a:r>
                <a:r>
                  <a:rPr lang="zh-CN" altLang="en-US" dirty="0" smtClean="0"/>
                  <a:t>  </a:t>
                </a:r>
                <a:endParaRPr lang="en-US" altLang="zh-CN" dirty="0" smtClean="0"/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≈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2402" y="2207180"/>
                <a:ext cx="10047195" cy="2490951"/>
              </a:xfrm>
              <a:blipFill rotWithShape="0">
                <a:blip r:embed="rId3"/>
                <a:stretch>
                  <a:fillRect l="-1092" t="-3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Approximation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to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State-Value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Theorem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</a:t>
                </a:r>
                <a:r>
                  <a:rPr lang="en-US" altLang="zh-CN" sz="2800" b="1" dirty="0">
                    <a:ea typeface="Courier New" charset="0"/>
                    <a:cs typeface="Courier New" charset="0"/>
                  </a:rPr>
                  <a:t>2:</a:t>
                </a:r>
                <a:r>
                  <a:rPr lang="zh-CN" altLang="en-US" sz="2800" b="1" dirty="0">
                    <a:ea typeface="Courier New" charset="0"/>
                    <a:cs typeface="Courier New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>
                    <a:ea typeface="Courier New" charset="0"/>
                    <a:cs typeface="Courier New" charset="0"/>
                  </a:rPr>
                  <a:t>.</a:t>
                </a:r>
                <a:endParaRPr lang="en-US" sz="2800" dirty="0"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03" y="1138506"/>
                <a:ext cx="10047194" cy="564129"/>
              </a:xfrm>
              <a:prstGeom prst="rect">
                <a:avLst/>
              </a:prstGeom>
              <a:blipFill rotWithShape="0">
                <a:blip r:embed="rId4"/>
                <a:stretch>
                  <a:fillRect t="-10870" b="-23913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5711252" y="953372"/>
            <a:ext cx="4283355" cy="934396"/>
          </a:xfrm>
          <a:custGeom>
            <a:avLst/>
            <a:gdLst>
              <a:gd name="connsiteX0" fmla="*/ 567558 w 3565317"/>
              <a:gd name="connsiteY0" fmla="*/ 835572 h 934396"/>
              <a:gd name="connsiteX1" fmla="*/ 1450427 w 3565317"/>
              <a:gd name="connsiteY1" fmla="*/ 914400 h 934396"/>
              <a:gd name="connsiteX2" fmla="*/ 2349062 w 3565317"/>
              <a:gd name="connsiteY2" fmla="*/ 930166 h 934396"/>
              <a:gd name="connsiteX3" fmla="*/ 3074276 w 3565317"/>
              <a:gd name="connsiteY3" fmla="*/ 851338 h 934396"/>
              <a:gd name="connsiteX4" fmla="*/ 3421117 w 3565317"/>
              <a:gd name="connsiteY4" fmla="*/ 772510 h 934396"/>
              <a:gd name="connsiteX5" fmla="*/ 3563007 w 3565317"/>
              <a:gd name="connsiteY5" fmla="*/ 520262 h 934396"/>
              <a:gd name="connsiteX6" fmla="*/ 3468414 w 3565317"/>
              <a:gd name="connsiteY6" fmla="*/ 173421 h 934396"/>
              <a:gd name="connsiteX7" fmla="*/ 2995448 w 3565317"/>
              <a:gd name="connsiteY7" fmla="*/ 47297 h 934396"/>
              <a:gd name="connsiteX8" fmla="*/ 1939158 w 3565317"/>
              <a:gd name="connsiteY8" fmla="*/ 0 h 934396"/>
              <a:gd name="connsiteX9" fmla="*/ 1213945 w 3565317"/>
              <a:gd name="connsiteY9" fmla="*/ 15766 h 934396"/>
              <a:gd name="connsiteX10" fmla="*/ 536027 w 3565317"/>
              <a:gd name="connsiteY10" fmla="*/ 31531 h 934396"/>
              <a:gd name="connsiteX11" fmla="*/ 110358 w 3565317"/>
              <a:gd name="connsiteY11" fmla="*/ 204952 h 934396"/>
              <a:gd name="connsiteX12" fmla="*/ 0 w 3565317"/>
              <a:gd name="connsiteY12" fmla="*/ 488731 h 934396"/>
              <a:gd name="connsiteX13" fmla="*/ 110358 w 3565317"/>
              <a:gd name="connsiteY13" fmla="*/ 725214 h 934396"/>
              <a:gd name="connsiteX14" fmla="*/ 567558 w 3565317"/>
              <a:gd name="connsiteY14" fmla="*/ 835572 h 93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5317" h="934396">
                <a:moveTo>
                  <a:pt x="567558" y="835572"/>
                </a:moveTo>
                <a:cubicBezTo>
                  <a:pt x="790903" y="867103"/>
                  <a:pt x="1153510" y="898634"/>
                  <a:pt x="1450427" y="914400"/>
                </a:cubicBezTo>
                <a:cubicBezTo>
                  <a:pt x="1747344" y="930166"/>
                  <a:pt x="2078421" y="940676"/>
                  <a:pt x="2349062" y="930166"/>
                </a:cubicBezTo>
                <a:cubicBezTo>
                  <a:pt x="2619703" y="919656"/>
                  <a:pt x="2895600" y="877614"/>
                  <a:pt x="3074276" y="851338"/>
                </a:cubicBezTo>
                <a:cubicBezTo>
                  <a:pt x="3252952" y="825062"/>
                  <a:pt x="3339662" y="827689"/>
                  <a:pt x="3421117" y="772510"/>
                </a:cubicBezTo>
                <a:cubicBezTo>
                  <a:pt x="3502572" y="717331"/>
                  <a:pt x="3555124" y="620110"/>
                  <a:pt x="3563007" y="520262"/>
                </a:cubicBezTo>
                <a:cubicBezTo>
                  <a:pt x="3570890" y="420414"/>
                  <a:pt x="3563007" y="252249"/>
                  <a:pt x="3468414" y="173421"/>
                </a:cubicBezTo>
                <a:cubicBezTo>
                  <a:pt x="3373821" y="94593"/>
                  <a:pt x="3250324" y="76200"/>
                  <a:pt x="2995448" y="47297"/>
                </a:cubicBezTo>
                <a:cubicBezTo>
                  <a:pt x="2740572" y="18394"/>
                  <a:pt x="2236075" y="5255"/>
                  <a:pt x="1939158" y="0"/>
                </a:cubicBezTo>
                <a:lnTo>
                  <a:pt x="1213945" y="15766"/>
                </a:lnTo>
                <a:lnTo>
                  <a:pt x="536027" y="31531"/>
                </a:lnTo>
                <a:cubicBezTo>
                  <a:pt x="352096" y="63062"/>
                  <a:pt x="199696" y="128752"/>
                  <a:pt x="110358" y="204952"/>
                </a:cubicBezTo>
                <a:cubicBezTo>
                  <a:pt x="21020" y="281152"/>
                  <a:pt x="0" y="402021"/>
                  <a:pt x="0" y="488731"/>
                </a:cubicBezTo>
                <a:cubicBezTo>
                  <a:pt x="0" y="575441"/>
                  <a:pt x="18393" y="664780"/>
                  <a:pt x="110358" y="725214"/>
                </a:cubicBezTo>
                <a:cubicBezTo>
                  <a:pt x="202323" y="785648"/>
                  <a:pt x="344213" y="804041"/>
                  <a:pt x="567558" y="83557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443928" y="3309326"/>
            <a:ext cx="2665751" cy="934396"/>
          </a:xfrm>
          <a:custGeom>
            <a:avLst/>
            <a:gdLst>
              <a:gd name="connsiteX0" fmla="*/ 567558 w 3565317"/>
              <a:gd name="connsiteY0" fmla="*/ 835572 h 934396"/>
              <a:gd name="connsiteX1" fmla="*/ 1450427 w 3565317"/>
              <a:gd name="connsiteY1" fmla="*/ 914400 h 934396"/>
              <a:gd name="connsiteX2" fmla="*/ 2349062 w 3565317"/>
              <a:gd name="connsiteY2" fmla="*/ 930166 h 934396"/>
              <a:gd name="connsiteX3" fmla="*/ 3074276 w 3565317"/>
              <a:gd name="connsiteY3" fmla="*/ 851338 h 934396"/>
              <a:gd name="connsiteX4" fmla="*/ 3421117 w 3565317"/>
              <a:gd name="connsiteY4" fmla="*/ 772510 h 934396"/>
              <a:gd name="connsiteX5" fmla="*/ 3563007 w 3565317"/>
              <a:gd name="connsiteY5" fmla="*/ 520262 h 934396"/>
              <a:gd name="connsiteX6" fmla="*/ 3468414 w 3565317"/>
              <a:gd name="connsiteY6" fmla="*/ 173421 h 934396"/>
              <a:gd name="connsiteX7" fmla="*/ 2995448 w 3565317"/>
              <a:gd name="connsiteY7" fmla="*/ 47297 h 934396"/>
              <a:gd name="connsiteX8" fmla="*/ 1939158 w 3565317"/>
              <a:gd name="connsiteY8" fmla="*/ 0 h 934396"/>
              <a:gd name="connsiteX9" fmla="*/ 1213945 w 3565317"/>
              <a:gd name="connsiteY9" fmla="*/ 15766 h 934396"/>
              <a:gd name="connsiteX10" fmla="*/ 536027 w 3565317"/>
              <a:gd name="connsiteY10" fmla="*/ 31531 h 934396"/>
              <a:gd name="connsiteX11" fmla="*/ 110358 w 3565317"/>
              <a:gd name="connsiteY11" fmla="*/ 204952 h 934396"/>
              <a:gd name="connsiteX12" fmla="*/ 0 w 3565317"/>
              <a:gd name="connsiteY12" fmla="*/ 488731 h 934396"/>
              <a:gd name="connsiteX13" fmla="*/ 110358 w 3565317"/>
              <a:gd name="connsiteY13" fmla="*/ 725214 h 934396"/>
              <a:gd name="connsiteX14" fmla="*/ 567558 w 3565317"/>
              <a:gd name="connsiteY14" fmla="*/ 835572 h 93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5317" h="934396">
                <a:moveTo>
                  <a:pt x="567558" y="835572"/>
                </a:moveTo>
                <a:cubicBezTo>
                  <a:pt x="790903" y="867103"/>
                  <a:pt x="1153510" y="898634"/>
                  <a:pt x="1450427" y="914400"/>
                </a:cubicBezTo>
                <a:cubicBezTo>
                  <a:pt x="1747344" y="930166"/>
                  <a:pt x="2078421" y="940676"/>
                  <a:pt x="2349062" y="930166"/>
                </a:cubicBezTo>
                <a:cubicBezTo>
                  <a:pt x="2619703" y="919656"/>
                  <a:pt x="2895600" y="877614"/>
                  <a:pt x="3074276" y="851338"/>
                </a:cubicBezTo>
                <a:cubicBezTo>
                  <a:pt x="3252952" y="825062"/>
                  <a:pt x="3339662" y="827689"/>
                  <a:pt x="3421117" y="772510"/>
                </a:cubicBezTo>
                <a:cubicBezTo>
                  <a:pt x="3502572" y="717331"/>
                  <a:pt x="3555124" y="620110"/>
                  <a:pt x="3563007" y="520262"/>
                </a:cubicBezTo>
                <a:cubicBezTo>
                  <a:pt x="3570890" y="420414"/>
                  <a:pt x="3563007" y="252249"/>
                  <a:pt x="3468414" y="173421"/>
                </a:cubicBezTo>
                <a:cubicBezTo>
                  <a:pt x="3373821" y="94593"/>
                  <a:pt x="3250324" y="76200"/>
                  <a:pt x="2995448" y="47297"/>
                </a:cubicBezTo>
                <a:cubicBezTo>
                  <a:pt x="2740572" y="18394"/>
                  <a:pt x="2236075" y="5255"/>
                  <a:pt x="1939158" y="0"/>
                </a:cubicBezTo>
                <a:lnTo>
                  <a:pt x="1213945" y="15766"/>
                </a:lnTo>
                <a:lnTo>
                  <a:pt x="536027" y="31531"/>
                </a:lnTo>
                <a:cubicBezTo>
                  <a:pt x="352096" y="63062"/>
                  <a:pt x="199696" y="128752"/>
                  <a:pt x="110358" y="204952"/>
                </a:cubicBezTo>
                <a:cubicBezTo>
                  <a:pt x="21020" y="281152"/>
                  <a:pt x="0" y="402021"/>
                  <a:pt x="0" y="488731"/>
                </a:cubicBezTo>
                <a:cubicBezTo>
                  <a:pt x="0" y="575441"/>
                  <a:pt x="18393" y="664780"/>
                  <a:pt x="110358" y="725214"/>
                </a:cubicBezTo>
                <a:cubicBezTo>
                  <a:pt x="202323" y="785648"/>
                  <a:pt x="344213" y="804041"/>
                  <a:pt x="567558" y="835572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093952" y="2743200"/>
            <a:ext cx="2276868" cy="8746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108942" y="4081836"/>
            <a:ext cx="3907910" cy="36713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18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2402" y="1581150"/>
                <a:ext cx="10047195" cy="392430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Approximation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action-value:</a:t>
                </a:r>
                <a:r>
                  <a:rPr lang="zh-CN" altLang="en-US" dirty="0" smtClean="0"/>
                  <a:t>  </a:t>
                </a:r>
                <a:endParaRPr lang="en-US" altLang="zh-CN" dirty="0" smtClean="0"/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≈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>
                  <a:spcAft>
                    <a:spcPts val="1200"/>
                  </a:spcAft>
                </a:pPr>
                <a:endParaRPr lang="en-US" altLang="zh-CN" dirty="0" smtClean="0"/>
              </a:p>
              <a:p>
                <a:pPr>
                  <a:spcAft>
                    <a:spcPts val="1200"/>
                  </a:spcAft>
                </a:pPr>
                <a:r>
                  <a:rPr lang="en-US" altLang="zh-CN" dirty="0" smtClean="0"/>
                  <a:t>Approximation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state-value:</a:t>
                </a:r>
                <a:r>
                  <a:rPr lang="zh-CN" altLang="en-US" dirty="0" smtClean="0"/>
                  <a:t>  </a:t>
                </a:r>
                <a:endParaRPr lang="en-US" altLang="zh-CN" dirty="0"/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≈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2402" y="1581150"/>
                <a:ext cx="10047195" cy="3924300"/>
              </a:xfrm>
              <a:blipFill rotWithShape="0">
                <a:blip r:embed="rId3"/>
                <a:stretch>
                  <a:fillRect l="-1092" t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Approximations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3478721" y="1938048"/>
            <a:ext cx="5120051" cy="1143192"/>
          </a:xfrm>
          <a:custGeom>
            <a:avLst/>
            <a:gdLst>
              <a:gd name="connsiteX0" fmla="*/ 577085 w 5120051"/>
              <a:gd name="connsiteY0" fmla="*/ 982133 h 1143192"/>
              <a:gd name="connsiteX1" fmla="*/ 1948685 w 5120051"/>
              <a:gd name="connsiteY1" fmla="*/ 1129617 h 1143192"/>
              <a:gd name="connsiteX2" fmla="*/ 4042956 w 5120051"/>
              <a:gd name="connsiteY2" fmla="*/ 1114868 h 1143192"/>
              <a:gd name="connsiteX3" fmla="*/ 4913111 w 5120051"/>
              <a:gd name="connsiteY3" fmla="*/ 937887 h 1143192"/>
              <a:gd name="connsiteX4" fmla="*/ 5119589 w 5120051"/>
              <a:gd name="connsiteY4" fmla="*/ 495436 h 1143192"/>
              <a:gd name="connsiteX5" fmla="*/ 4883614 w 5120051"/>
              <a:gd name="connsiteY5" fmla="*/ 126726 h 1143192"/>
              <a:gd name="connsiteX6" fmla="*/ 3895473 w 5120051"/>
              <a:gd name="connsiteY6" fmla="*/ 8739 h 1143192"/>
              <a:gd name="connsiteX7" fmla="*/ 2155163 w 5120051"/>
              <a:gd name="connsiteY7" fmla="*/ 8739 h 1143192"/>
              <a:gd name="connsiteX8" fmla="*/ 1078531 w 5120051"/>
              <a:gd name="connsiteY8" fmla="*/ 8739 h 1143192"/>
              <a:gd name="connsiteX9" fmla="*/ 518092 w 5120051"/>
              <a:gd name="connsiteY9" fmla="*/ 97229 h 1143192"/>
              <a:gd name="connsiteX10" fmla="*/ 60892 w 5120051"/>
              <a:gd name="connsiteY10" fmla="*/ 406946 h 1143192"/>
              <a:gd name="connsiteX11" fmla="*/ 60892 w 5120051"/>
              <a:gd name="connsiteY11" fmla="*/ 864146 h 1143192"/>
              <a:gd name="connsiteX12" fmla="*/ 577085 w 5120051"/>
              <a:gd name="connsiteY12" fmla="*/ 982133 h 114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20051" h="1143192">
                <a:moveTo>
                  <a:pt x="577085" y="982133"/>
                </a:moveTo>
                <a:cubicBezTo>
                  <a:pt x="891717" y="1026378"/>
                  <a:pt x="1371040" y="1107495"/>
                  <a:pt x="1948685" y="1129617"/>
                </a:cubicBezTo>
                <a:cubicBezTo>
                  <a:pt x="2526330" y="1151740"/>
                  <a:pt x="3548885" y="1146823"/>
                  <a:pt x="4042956" y="1114868"/>
                </a:cubicBezTo>
                <a:cubicBezTo>
                  <a:pt x="4537027" y="1082913"/>
                  <a:pt x="4733672" y="1041126"/>
                  <a:pt x="4913111" y="937887"/>
                </a:cubicBezTo>
                <a:cubicBezTo>
                  <a:pt x="5092550" y="834648"/>
                  <a:pt x="5124505" y="630629"/>
                  <a:pt x="5119589" y="495436"/>
                </a:cubicBezTo>
                <a:cubicBezTo>
                  <a:pt x="5114673" y="360243"/>
                  <a:pt x="5087633" y="207842"/>
                  <a:pt x="4883614" y="126726"/>
                </a:cubicBezTo>
                <a:cubicBezTo>
                  <a:pt x="4679595" y="45610"/>
                  <a:pt x="4350215" y="28403"/>
                  <a:pt x="3895473" y="8739"/>
                </a:cubicBezTo>
                <a:cubicBezTo>
                  <a:pt x="3440731" y="-10925"/>
                  <a:pt x="2155163" y="8739"/>
                  <a:pt x="2155163" y="8739"/>
                </a:cubicBezTo>
                <a:cubicBezTo>
                  <a:pt x="1685673" y="8739"/>
                  <a:pt x="1351376" y="-6009"/>
                  <a:pt x="1078531" y="8739"/>
                </a:cubicBezTo>
                <a:cubicBezTo>
                  <a:pt x="805686" y="23487"/>
                  <a:pt x="687698" y="30861"/>
                  <a:pt x="518092" y="97229"/>
                </a:cubicBezTo>
                <a:cubicBezTo>
                  <a:pt x="348486" y="163597"/>
                  <a:pt x="137092" y="279126"/>
                  <a:pt x="60892" y="406946"/>
                </a:cubicBezTo>
                <a:cubicBezTo>
                  <a:pt x="-15308" y="534766"/>
                  <a:pt x="-25140" y="765823"/>
                  <a:pt x="60892" y="864146"/>
                </a:cubicBezTo>
                <a:cubicBezTo>
                  <a:pt x="146924" y="962468"/>
                  <a:pt x="262453" y="937888"/>
                  <a:pt x="577085" y="982133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701846" y="3963369"/>
            <a:ext cx="4642110" cy="1023429"/>
          </a:xfrm>
          <a:custGeom>
            <a:avLst/>
            <a:gdLst>
              <a:gd name="connsiteX0" fmla="*/ 1205120 w 4431385"/>
              <a:gd name="connsiteY0" fmla="*/ 1006837 h 1023429"/>
              <a:gd name="connsiteX1" fmla="*/ 2517727 w 4431385"/>
              <a:gd name="connsiteY1" fmla="*/ 1021586 h 1023429"/>
              <a:gd name="connsiteX2" fmla="*/ 3830333 w 4431385"/>
              <a:gd name="connsiteY2" fmla="*/ 977341 h 1023429"/>
              <a:gd name="connsiteX3" fmla="*/ 4376024 w 4431385"/>
              <a:gd name="connsiteY3" fmla="*/ 711870 h 1023429"/>
              <a:gd name="connsiteX4" fmla="*/ 4361275 w 4431385"/>
              <a:gd name="connsiteY4" fmla="*/ 254670 h 1023429"/>
              <a:gd name="connsiteX5" fmla="*/ 3918824 w 4431385"/>
              <a:gd name="connsiteY5" fmla="*/ 92437 h 1023429"/>
              <a:gd name="connsiteX6" fmla="*/ 2753701 w 4431385"/>
              <a:gd name="connsiteY6" fmla="*/ 3947 h 1023429"/>
              <a:gd name="connsiteX7" fmla="*/ 1455843 w 4431385"/>
              <a:gd name="connsiteY7" fmla="*/ 18696 h 1023429"/>
              <a:gd name="connsiteX8" fmla="*/ 482449 w 4431385"/>
              <a:gd name="connsiteY8" fmla="*/ 48192 h 1023429"/>
              <a:gd name="connsiteX9" fmla="*/ 25249 w 4431385"/>
              <a:gd name="connsiteY9" fmla="*/ 446399 h 1023429"/>
              <a:gd name="connsiteX10" fmla="*/ 187482 w 4431385"/>
              <a:gd name="connsiteY10" fmla="*/ 933096 h 1023429"/>
              <a:gd name="connsiteX11" fmla="*/ 1205120 w 4431385"/>
              <a:gd name="connsiteY11" fmla="*/ 1006837 h 10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31385" h="1023429">
                <a:moveTo>
                  <a:pt x="1205120" y="1006837"/>
                </a:moveTo>
                <a:cubicBezTo>
                  <a:pt x="1593494" y="1021585"/>
                  <a:pt x="2080192" y="1026502"/>
                  <a:pt x="2517727" y="1021586"/>
                </a:cubicBezTo>
                <a:cubicBezTo>
                  <a:pt x="2955262" y="1016670"/>
                  <a:pt x="3520617" y="1028960"/>
                  <a:pt x="3830333" y="977341"/>
                </a:cubicBezTo>
                <a:cubicBezTo>
                  <a:pt x="4140049" y="925722"/>
                  <a:pt x="4287534" y="832315"/>
                  <a:pt x="4376024" y="711870"/>
                </a:cubicBezTo>
                <a:cubicBezTo>
                  <a:pt x="4464514" y="591425"/>
                  <a:pt x="4437475" y="357909"/>
                  <a:pt x="4361275" y="254670"/>
                </a:cubicBezTo>
                <a:cubicBezTo>
                  <a:pt x="4285075" y="151431"/>
                  <a:pt x="4186753" y="134224"/>
                  <a:pt x="3918824" y="92437"/>
                </a:cubicBezTo>
                <a:cubicBezTo>
                  <a:pt x="3650895" y="50650"/>
                  <a:pt x="3164198" y="16237"/>
                  <a:pt x="2753701" y="3947"/>
                </a:cubicBezTo>
                <a:cubicBezTo>
                  <a:pt x="2343204" y="-8343"/>
                  <a:pt x="1834385" y="11322"/>
                  <a:pt x="1455843" y="18696"/>
                </a:cubicBezTo>
                <a:cubicBezTo>
                  <a:pt x="1077301" y="26070"/>
                  <a:pt x="720881" y="-23092"/>
                  <a:pt x="482449" y="48192"/>
                </a:cubicBezTo>
                <a:cubicBezTo>
                  <a:pt x="244017" y="119476"/>
                  <a:pt x="74410" y="298915"/>
                  <a:pt x="25249" y="446399"/>
                </a:cubicBezTo>
                <a:cubicBezTo>
                  <a:pt x="-23912" y="593883"/>
                  <a:pt x="-16537" y="837232"/>
                  <a:pt x="187482" y="933096"/>
                </a:cubicBezTo>
                <a:cubicBezTo>
                  <a:pt x="391501" y="1028960"/>
                  <a:pt x="816746" y="992089"/>
                  <a:pt x="1205120" y="1006837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1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67558" y="1467032"/>
                <a:ext cx="9056883" cy="4550312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network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(actor):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It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approximation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It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controls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agent.</a:t>
                </a: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</a:pP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Value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network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(critic):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approximation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state-value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/>
                  <a:t>It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evaluates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good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7558" y="1467032"/>
                <a:ext cx="9056883" cy="4550312"/>
              </a:xfrm>
              <a:blipFill rotWithShape="0">
                <a:blip r:embed="rId3"/>
                <a:stretch>
                  <a:fillRect l="-1211" t="-2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Actor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and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Critic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 rot="10800000">
            <a:off x="5235679" y="3494293"/>
            <a:ext cx="1419070" cy="710236"/>
          </a:xfrm>
          <a:custGeom>
            <a:avLst/>
            <a:gdLst>
              <a:gd name="connsiteX0" fmla="*/ 268208 w 1613536"/>
              <a:gd name="connsiteY0" fmla="*/ 650004 h 710236"/>
              <a:gd name="connsiteX1" fmla="*/ 740156 w 1613536"/>
              <a:gd name="connsiteY1" fmla="*/ 694249 h 710236"/>
              <a:gd name="connsiteX2" fmla="*/ 1271098 w 1613536"/>
              <a:gd name="connsiteY2" fmla="*/ 694249 h 710236"/>
              <a:gd name="connsiteX3" fmla="*/ 1595562 w 1613536"/>
              <a:gd name="connsiteY3" fmla="*/ 502520 h 710236"/>
              <a:gd name="connsiteX4" fmla="*/ 1536569 w 1613536"/>
              <a:gd name="connsiteY4" fmla="*/ 133810 h 710236"/>
              <a:gd name="connsiteX5" fmla="*/ 1241601 w 1613536"/>
              <a:gd name="connsiteY5" fmla="*/ 30572 h 710236"/>
              <a:gd name="connsiteX6" fmla="*/ 710659 w 1613536"/>
              <a:gd name="connsiteY6" fmla="*/ 1075 h 710236"/>
              <a:gd name="connsiteX7" fmla="*/ 150221 w 1613536"/>
              <a:gd name="connsiteY7" fmla="*/ 60068 h 710236"/>
              <a:gd name="connsiteX8" fmla="*/ 2737 w 1613536"/>
              <a:gd name="connsiteY8" fmla="*/ 458275 h 710236"/>
              <a:gd name="connsiteX9" fmla="*/ 268208 w 1613536"/>
              <a:gd name="connsiteY9" fmla="*/ 650004 h 71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3536" h="710236">
                <a:moveTo>
                  <a:pt x="268208" y="650004"/>
                </a:moveTo>
                <a:cubicBezTo>
                  <a:pt x="391111" y="689333"/>
                  <a:pt x="573008" y="686875"/>
                  <a:pt x="740156" y="694249"/>
                </a:cubicBezTo>
                <a:cubicBezTo>
                  <a:pt x="907304" y="701623"/>
                  <a:pt x="1128530" y="726204"/>
                  <a:pt x="1271098" y="694249"/>
                </a:cubicBezTo>
                <a:cubicBezTo>
                  <a:pt x="1413666" y="662294"/>
                  <a:pt x="1551317" y="595926"/>
                  <a:pt x="1595562" y="502520"/>
                </a:cubicBezTo>
                <a:cubicBezTo>
                  <a:pt x="1639807" y="409113"/>
                  <a:pt x="1595563" y="212468"/>
                  <a:pt x="1536569" y="133810"/>
                </a:cubicBezTo>
                <a:cubicBezTo>
                  <a:pt x="1477576" y="55152"/>
                  <a:pt x="1379253" y="52694"/>
                  <a:pt x="1241601" y="30572"/>
                </a:cubicBezTo>
                <a:cubicBezTo>
                  <a:pt x="1103949" y="8449"/>
                  <a:pt x="892556" y="-3841"/>
                  <a:pt x="710659" y="1075"/>
                </a:cubicBezTo>
                <a:cubicBezTo>
                  <a:pt x="528762" y="5991"/>
                  <a:pt x="268208" y="-16132"/>
                  <a:pt x="150221" y="60068"/>
                </a:cubicBezTo>
                <a:cubicBezTo>
                  <a:pt x="32234" y="136268"/>
                  <a:pt x="-12011" y="359952"/>
                  <a:pt x="2737" y="458275"/>
                </a:cubicBezTo>
                <a:cubicBezTo>
                  <a:pt x="17485" y="556598"/>
                  <a:pt x="145305" y="610675"/>
                  <a:pt x="268208" y="650004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8410635" y="4129342"/>
            <a:ext cx="964770" cy="739468"/>
          </a:xfrm>
          <a:custGeom>
            <a:avLst/>
            <a:gdLst>
              <a:gd name="connsiteX0" fmla="*/ 261417 w 964770"/>
              <a:gd name="connsiteY0" fmla="*/ 722877 h 739468"/>
              <a:gd name="connsiteX1" fmla="*/ 644875 w 964770"/>
              <a:gd name="connsiteY1" fmla="*/ 722877 h 739468"/>
              <a:gd name="connsiteX2" fmla="*/ 925094 w 964770"/>
              <a:gd name="connsiteY2" fmla="*/ 590142 h 739468"/>
              <a:gd name="connsiteX3" fmla="*/ 910346 w 964770"/>
              <a:gd name="connsiteY3" fmla="*/ 206684 h 739468"/>
              <a:gd name="connsiteX4" fmla="*/ 438397 w 964770"/>
              <a:gd name="connsiteY4" fmla="*/ 206 h 739468"/>
              <a:gd name="connsiteX5" fmla="*/ 25442 w 964770"/>
              <a:gd name="connsiteY5" fmla="*/ 177187 h 739468"/>
              <a:gd name="connsiteX6" fmla="*/ 69688 w 964770"/>
              <a:gd name="connsiteY6" fmla="*/ 590142 h 739468"/>
              <a:gd name="connsiteX7" fmla="*/ 261417 w 964770"/>
              <a:gd name="connsiteY7" fmla="*/ 722877 h 739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4770" h="739468">
                <a:moveTo>
                  <a:pt x="261417" y="722877"/>
                </a:moveTo>
                <a:cubicBezTo>
                  <a:pt x="357282" y="745000"/>
                  <a:pt x="534262" y="744999"/>
                  <a:pt x="644875" y="722877"/>
                </a:cubicBezTo>
                <a:cubicBezTo>
                  <a:pt x="755488" y="700755"/>
                  <a:pt x="880849" y="676174"/>
                  <a:pt x="925094" y="590142"/>
                </a:cubicBezTo>
                <a:cubicBezTo>
                  <a:pt x="969339" y="504110"/>
                  <a:pt x="991462" y="305007"/>
                  <a:pt x="910346" y="206684"/>
                </a:cubicBezTo>
                <a:cubicBezTo>
                  <a:pt x="829230" y="108361"/>
                  <a:pt x="585881" y="5122"/>
                  <a:pt x="438397" y="206"/>
                </a:cubicBezTo>
                <a:cubicBezTo>
                  <a:pt x="290913" y="-4710"/>
                  <a:pt x="86893" y="78864"/>
                  <a:pt x="25442" y="177187"/>
                </a:cubicBezTo>
                <a:cubicBezTo>
                  <a:pt x="-36009" y="275510"/>
                  <a:pt x="27901" y="499194"/>
                  <a:pt x="69688" y="590142"/>
                </a:cubicBezTo>
                <a:cubicBezTo>
                  <a:pt x="111475" y="681090"/>
                  <a:pt x="165552" y="700754"/>
                  <a:pt x="261417" y="722877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Updating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4988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with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Baseline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b="1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b="1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zh-CN" altLang="en-US" sz="2800" b="1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254113" y="2846384"/>
            <a:ext cx="310315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7030A0"/>
                </a:solidFill>
              </a:rPr>
              <a:t>Advantage</a:t>
            </a:r>
            <a:r>
              <a:rPr lang="zh-CN" altLang="en-US" sz="2800" b="1" dirty="0" smtClean="0">
                <a:solidFill>
                  <a:srgbClr val="7030A0"/>
                </a:solidFill>
              </a:rPr>
              <a:t> </a:t>
            </a:r>
            <a:r>
              <a:rPr lang="en-US" altLang="zh-CN" sz="2800" b="1" dirty="0" smtClean="0">
                <a:solidFill>
                  <a:srgbClr val="7030A0"/>
                </a:solidFill>
              </a:rPr>
              <a:t>function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137601" y="1745171"/>
            <a:ext cx="3336183" cy="934672"/>
          </a:xfrm>
          <a:custGeom>
            <a:avLst/>
            <a:gdLst>
              <a:gd name="connsiteX0" fmla="*/ 567558 w 3565317"/>
              <a:gd name="connsiteY0" fmla="*/ 835572 h 934396"/>
              <a:gd name="connsiteX1" fmla="*/ 1450427 w 3565317"/>
              <a:gd name="connsiteY1" fmla="*/ 914400 h 934396"/>
              <a:gd name="connsiteX2" fmla="*/ 2349062 w 3565317"/>
              <a:gd name="connsiteY2" fmla="*/ 930166 h 934396"/>
              <a:gd name="connsiteX3" fmla="*/ 3074276 w 3565317"/>
              <a:gd name="connsiteY3" fmla="*/ 851338 h 934396"/>
              <a:gd name="connsiteX4" fmla="*/ 3421117 w 3565317"/>
              <a:gd name="connsiteY4" fmla="*/ 772510 h 934396"/>
              <a:gd name="connsiteX5" fmla="*/ 3563007 w 3565317"/>
              <a:gd name="connsiteY5" fmla="*/ 520262 h 934396"/>
              <a:gd name="connsiteX6" fmla="*/ 3468414 w 3565317"/>
              <a:gd name="connsiteY6" fmla="*/ 173421 h 934396"/>
              <a:gd name="connsiteX7" fmla="*/ 2995448 w 3565317"/>
              <a:gd name="connsiteY7" fmla="*/ 47297 h 934396"/>
              <a:gd name="connsiteX8" fmla="*/ 1939158 w 3565317"/>
              <a:gd name="connsiteY8" fmla="*/ 0 h 934396"/>
              <a:gd name="connsiteX9" fmla="*/ 1213945 w 3565317"/>
              <a:gd name="connsiteY9" fmla="*/ 15766 h 934396"/>
              <a:gd name="connsiteX10" fmla="*/ 536027 w 3565317"/>
              <a:gd name="connsiteY10" fmla="*/ 31531 h 934396"/>
              <a:gd name="connsiteX11" fmla="*/ 110358 w 3565317"/>
              <a:gd name="connsiteY11" fmla="*/ 204952 h 934396"/>
              <a:gd name="connsiteX12" fmla="*/ 0 w 3565317"/>
              <a:gd name="connsiteY12" fmla="*/ 488731 h 934396"/>
              <a:gd name="connsiteX13" fmla="*/ 110358 w 3565317"/>
              <a:gd name="connsiteY13" fmla="*/ 725214 h 934396"/>
              <a:gd name="connsiteX14" fmla="*/ 567558 w 3565317"/>
              <a:gd name="connsiteY14" fmla="*/ 835572 h 93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5317" h="934396">
                <a:moveTo>
                  <a:pt x="567558" y="835572"/>
                </a:moveTo>
                <a:cubicBezTo>
                  <a:pt x="790903" y="867103"/>
                  <a:pt x="1153510" y="898634"/>
                  <a:pt x="1450427" y="914400"/>
                </a:cubicBezTo>
                <a:cubicBezTo>
                  <a:pt x="1747344" y="930166"/>
                  <a:pt x="2078421" y="940676"/>
                  <a:pt x="2349062" y="930166"/>
                </a:cubicBezTo>
                <a:cubicBezTo>
                  <a:pt x="2619703" y="919656"/>
                  <a:pt x="2895600" y="877614"/>
                  <a:pt x="3074276" y="851338"/>
                </a:cubicBezTo>
                <a:cubicBezTo>
                  <a:pt x="3252952" y="825062"/>
                  <a:pt x="3339662" y="827689"/>
                  <a:pt x="3421117" y="772510"/>
                </a:cubicBezTo>
                <a:cubicBezTo>
                  <a:pt x="3502572" y="717331"/>
                  <a:pt x="3555124" y="620110"/>
                  <a:pt x="3563007" y="520262"/>
                </a:cubicBezTo>
                <a:cubicBezTo>
                  <a:pt x="3570890" y="420414"/>
                  <a:pt x="3563007" y="252249"/>
                  <a:pt x="3468414" y="173421"/>
                </a:cubicBezTo>
                <a:cubicBezTo>
                  <a:pt x="3373821" y="94593"/>
                  <a:pt x="3250324" y="76200"/>
                  <a:pt x="2995448" y="47297"/>
                </a:cubicBezTo>
                <a:cubicBezTo>
                  <a:pt x="2740572" y="18394"/>
                  <a:pt x="2236075" y="5255"/>
                  <a:pt x="1939158" y="0"/>
                </a:cubicBezTo>
                <a:lnTo>
                  <a:pt x="1213945" y="15766"/>
                </a:lnTo>
                <a:lnTo>
                  <a:pt x="536027" y="31531"/>
                </a:lnTo>
                <a:cubicBezTo>
                  <a:pt x="352096" y="63062"/>
                  <a:pt x="199696" y="128752"/>
                  <a:pt x="110358" y="204952"/>
                </a:cubicBezTo>
                <a:cubicBezTo>
                  <a:pt x="21020" y="281152"/>
                  <a:pt x="0" y="402021"/>
                  <a:pt x="0" y="488731"/>
                </a:cubicBezTo>
                <a:cubicBezTo>
                  <a:pt x="0" y="575441"/>
                  <a:pt x="18393" y="664780"/>
                  <a:pt x="110358" y="725214"/>
                </a:cubicBezTo>
                <a:cubicBezTo>
                  <a:pt x="202323" y="785648"/>
                  <a:pt x="344213" y="804041"/>
                  <a:pt x="567558" y="835572"/>
                </a:cubicBezTo>
                <a:close/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653259" y="2557450"/>
            <a:ext cx="974361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08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with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Baseline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 dirty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b="1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b="1" i="1" dirty="0">
                        <a:latin typeface="Cambria Math" charset="0"/>
                      </a:rPr>
                      <m:t> </m:t>
                    </m:r>
                    <m:r>
                      <a:rPr lang="en-US" altLang="zh-CN" sz="2800" b="1" i="1" dirty="0">
                        <a:latin typeface="Cambria Math" charset="0"/>
                      </a:rPr>
                      <m:t>=</m:t>
                    </m:r>
                    <m:r>
                      <a:rPr lang="zh-CN" altLang="en-US" sz="2800" b="0" i="1" dirty="0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6295870" y="1712187"/>
            <a:ext cx="1588958" cy="952666"/>
          </a:xfrm>
          <a:custGeom>
            <a:avLst/>
            <a:gdLst>
              <a:gd name="connsiteX0" fmla="*/ 363289 w 3506188"/>
              <a:gd name="connsiteY0" fmla="*/ 857250 h 952666"/>
              <a:gd name="connsiteX1" fmla="*/ 1482640 w 3506188"/>
              <a:gd name="connsiteY1" fmla="*/ 920312 h 952666"/>
              <a:gd name="connsiteX2" fmla="*/ 2255151 w 3506188"/>
              <a:gd name="connsiteY2" fmla="*/ 951843 h 952666"/>
              <a:gd name="connsiteX3" fmla="*/ 3169551 w 3506188"/>
              <a:gd name="connsiteY3" fmla="*/ 888781 h 952666"/>
              <a:gd name="connsiteX4" fmla="*/ 3500627 w 3506188"/>
              <a:gd name="connsiteY4" fmla="*/ 526174 h 952666"/>
              <a:gd name="connsiteX5" fmla="*/ 3327206 w 3506188"/>
              <a:gd name="connsiteY5" fmla="*/ 147802 h 952666"/>
              <a:gd name="connsiteX6" fmla="*/ 2712351 w 3506188"/>
              <a:gd name="connsiteY6" fmla="*/ 53208 h 952666"/>
              <a:gd name="connsiteX7" fmla="*/ 1703358 w 3506188"/>
              <a:gd name="connsiteY7" fmla="*/ 5912 h 952666"/>
              <a:gd name="connsiteX8" fmla="*/ 741661 w 3506188"/>
              <a:gd name="connsiteY8" fmla="*/ 5912 h 952666"/>
              <a:gd name="connsiteX9" fmla="*/ 284461 w 3506188"/>
              <a:gd name="connsiteY9" fmla="*/ 53208 h 952666"/>
              <a:gd name="connsiteX10" fmla="*/ 16447 w 3506188"/>
              <a:gd name="connsiteY10" fmla="*/ 368519 h 952666"/>
              <a:gd name="connsiteX11" fmla="*/ 63744 w 3506188"/>
              <a:gd name="connsiteY11" fmla="*/ 794188 h 952666"/>
              <a:gd name="connsiteX12" fmla="*/ 363289 w 3506188"/>
              <a:gd name="connsiteY12" fmla="*/ 857250 h 95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6188" h="952666">
                <a:moveTo>
                  <a:pt x="363289" y="857250"/>
                </a:moveTo>
                <a:cubicBezTo>
                  <a:pt x="599772" y="878271"/>
                  <a:pt x="1482640" y="920312"/>
                  <a:pt x="1482640" y="920312"/>
                </a:cubicBezTo>
                <a:cubicBezTo>
                  <a:pt x="1797950" y="936078"/>
                  <a:pt x="1973999" y="957098"/>
                  <a:pt x="2255151" y="951843"/>
                </a:cubicBezTo>
                <a:cubicBezTo>
                  <a:pt x="2536303" y="946588"/>
                  <a:pt x="2961972" y="959726"/>
                  <a:pt x="3169551" y="888781"/>
                </a:cubicBezTo>
                <a:cubicBezTo>
                  <a:pt x="3377130" y="817836"/>
                  <a:pt x="3474351" y="649670"/>
                  <a:pt x="3500627" y="526174"/>
                </a:cubicBezTo>
                <a:cubicBezTo>
                  <a:pt x="3526903" y="402678"/>
                  <a:pt x="3458585" y="226630"/>
                  <a:pt x="3327206" y="147802"/>
                </a:cubicBezTo>
                <a:cubicBezTo>
                  <a:pt x="3195827" y="68974"/>
                  <a:pt x="2982992" y="76856"/>
                  <a:pt x="2712351" y="53208"/>
                </a:cubicBezTo>
                <a:cubicBezTo>
                  <a:pt x="2441710" y="29560"/>
                  <a:pt x="2031806" y="13795"/>
                  <a:pt x="1703358" y="5912"/>
                </a:cubicBezTo>
                <a:cubicBezTo>
                  <a:pt x="1374910" y="-1971"/>
                  <a:pt x="978144" y="-1971"/>
                  <a:pt x="741661" y="5912"/>
                </a:cubicBezTo>
                <a:cubicBezTo>
                  <a:pt x="505178" y="13795"/>
                  <a:pt x="405330" y="-7227"/>
                  <a:pt x="284461" y="53208"/>
                </a:cubicBezTo>
                <a:cubicBezTo>
                  <a:pt x="163592" y="113642"/>
                  <a:pt x="53233" y="245022"/>
                  <a:pt x="16447" y="368519"/>
                </a:cubicBezTo>
                <a:cubicBezTo>
                  <a:pt x="-20339" y="492016"/>
                  <a:pt x="8565" y="707478"/>
                  <a:pt x="63744" y="794188"/>
                </a:cubicBezTo>
                <a:cubicBezTo>
                  <a:pt x="118923" y="880898"/>
                  <a:pt x="126806" y="836229"/>
                  <a:pt x="363289" y="857250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8184630" y="1768839"/>
            <a:ext cx="1019329" cy="836053"/>
          </a:xfrm>
          <a:custGeom>
            <a:avLst/>
            <a:gdLst>
              <a:gd name="connsiteX0" fmla="*/ 363289 w 3506188"/>
              <a:gd name="connsiteY0" fmla="*/ 857250 h 952666"/>
              <a:gd name="connsiteX1" fmla="*/ 1482640 w 3506188"/>
              <a:gd name="connsiteY1" fmla="*/ 920312 h 952666"/>
              <a:gd name="connsiteX2" fmla="*/ 2255151 w 3506188"/>
              <a:gd name="connsiteY2" fmla="*/ 951843 h 952666"/>
              <a:gd name="connsiteX3" fmla="*/ 3169551 w 3506188"/>
              <a:gd name="connsiteY3" fmla="*/ 888781 h 952666"/>
              <a:gd name="connsiteX4" fmla="*/ 3500627 w 3506188"/>
              <a:gd name="connsiteY4" fmla="*/ 526174 h 952666"/>
              <a:gd name="connsiteX5" fmla="*/ 3327206 w 3506188"/>
              <a:gd name="connsiteY5" fmla="*/ 147802 h 952666"/>
              <a:gd name="connsiteX6" fmla="*/ 2712351 w 3506188"/>
              <a:gd name="connsiteY6" fmla="*/ 53208 h 952666"/>
              <a:gd name="connsiteX7" fmla="*/ 1703358 w 3506188"/>
              <a:gd name="connsiteY7" fmla="*/ 5912 h 952666"/>
              <a:gd name="connsiteX8" fmla="*/ 741661 w 3506188"/>
              <a:gd name="connsiteY8" fmla="*/ 5912 h 952666"/>
              <a:gd name="connsiteX9" fmla="*/ 284461 w 3506188"/>
              <a:gd name="connsiteY9" fmla="*/ 53208 h 952666"/>
              <a:gd name="connsiteX10" fmla="*/ 16447 w 3506188"/>
              <a:gd name="connsiteY10" fmla="*/ 368519 h 952666"/>
              <a:gd name="connsiteX11" fmla="*/ 63744 w 3506188"/>
              <a:gd name="connsiteY11" fmla="*/ 794188 h 952666"/>
              <a:gd name="connsiteX12" fmla="*/ 363289 w 3506188"/>
              <a:gd name="connsiteY12" fmla="*/ 857250 h 95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6188" h="952666">
                <a:moveTo>
                  <a:pt x="363289" y="857250"/>
                </a:moveTo>
                <a:cubicBezTo>
                  <a:pt x="599772" y="878271"/>
                  <a:pt x="1482640" y="920312"/>
                  <a:pt x="1482640" y="920312"/>
                </a:cubicBezTo>
                <a:cubicBezTo>
                  <a:pt x="1797950" y="936078"/>
                  <a:pt x="1973999" y="957098"/>
                  <a:pt x="2255151" y="951843"/>
                </a:cubicBezTo>
                <a:cubicBezTo>
                  <a:pt x="2536303" y="946588"/>
                  <a:pt x="2961972" y="959726"/>
                  <a:pt x="3169551" y="888781"/>
                </a:cubicBezTo>
                <a:cubicBezTo>
                  <a:pt x="3377130" y="817836"/>
                  <a:pt x="3474351" y="649670"/>
                  <a:pt x="3500627" y="526174"/>
                </a:cubicBezTo>
                <a:cubicBezTo>
                  <a:pt x="3526903" y="402678"/>
                  <a:pt x="3458585" y="226630"/>
                  <a:pt x="3327206" y="147802"/>
                </a:cubicBezTo>
                <a:cubicBezTo>
                  <a:pt x="3195827" y="68974"/>
                  <a:pt x="2982992" y="76856"/>
                  <a:pt x="2712351" y="53208"/>
                </a:cubicBezTo>
                <a:cubicBezTo>
                  <a:pt x="2441710" y="29560"/>
                  <a:pt x="2031806" y="13795"/>
                  <a:pt x="1703358" y="5912"/>
                </a:cubicBezTo>
                <a:cubicBezTo>
                  <a:pt x="1374910" y="-1971"/>
                  <a:pt x="978144" y="-1971"/>
                  <a:pt x="741661" y="5912"/>
                </a:cubicBezTo>
                <a:cubicBezTo>
                  <a:pt x="505178" y="13795"/>
                  <a:pt x="405330" y="-7227"/>
                  <a:pt x="284461" y="53208"/>
                </a:cubicBezTo>
                <a:cubicBezTo>
                  <a:pt x="163592" y="113642"/>
                  <a:pt x="53233" y="245022"/>
                  <a:pt x="16447" y="368519"/>
                </a:cubicBezTo>
                <a:cubicBezTo>
                  <a:pt x="-20339" y="492016"/>
                  <a:pt x="8565" y="707478"/>
                  <a:pt x="63744" y="794188"/>
                </a:cubicBezTo>
                <a:cubicBezTo>
                  <a:pt x="118923" y="880898"/>
                  <a:pt x="126806" y="836229"/>
                  <a:pt x="363289" y="857250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70954" y="2713515"/>
            <a:ext cx="1791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B24FB"/>
                </a:solidFill>
              </a:rPr>
              <a:t>Unknown</a:t>
            </a:r>
            <a:endParaRPr lang="en-US" sz="3200" dirty="0">
              <a:solidFill>
                <a:srgbClr val="0B24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MC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Approximation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to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Action-Value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 dirty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b="1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b="1" i="1" dirty="0">
                        <a:latin typeface="Cambria Math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charset="0"/>
                      </a:rPr>
                      <m:t>=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6295870" y="1712187"/>
            <a:ext cx="1588958" cy="952666"/>
          </a:xfrm>
          <a:custGeom>
            <a:avLst/>
            <a:gdLst>
              <a:gd name="connsiteX0" fmla="*/ 363289 w 3506188"/>
              <a:gd name="connsiteY0" fmla="*/ 857250 h 952666"/>
              <a:gd name="connsiteX1" fmla="*/ 1482640 w 3506188"/>
              <a:gd name="connsiteY1" fmla="*/ 920312 h 952666"/>
              <a:gd name="connsiteX2" fmla="*/ 2255151 w 3506188"/>
              <a:gd name="connsiteY2" fmla="*/ 951843 h 952666"/>
              <a:gd name="connsiteX3" fmla="*/ 3169551 w 3506188"/>
              <a:gd name="connsiteY3" fmla="*/ 888781 h 952666"/>
              <a:gd name="connsiteX4" fmla="*/ 3500627 w 3506188"/>
              <a:gd name="connsiteY4" fmla="*/ 526174 h 952666"/>
              <a:gd name="connsiteX5" fmla="*/ 3327206 w 3506188"/>
              <a:gd name="connsiteY5" fmla="*/ 147802 h 952666"/>
              <a:gd name="connsiteX6" fmla="*/ 2712351 w 3506188"/>
              <a:gd name="connsiteY6" fmla="*/ 53208 h 952666"/>
              <a:gd name="connsiteX7" fmla="*/ 1703358 w 3506188"/>
              <a:gd name="connsiteY7" fmla="*/ 5912 h 952666"/>
              <a:gd name="connsiteX8" fmla="*/ 741661 w 3506188"/>
              <a:gd name="connsiteY8" fmla="*/ 5912 h 952666"/>
              <a:gd name="connsiteX9" fmla="*/ 284461 w 3506188"/>
              <a:gd name="connsiteY9" fmla="*/ 53208 h 952666"/>
              <a:gd name="connsiteX10" fmla="*/ 16447 w 3506188"/>
              <a:gd name="connsiteY10" fmla="*/ 368519 h 952666"/>
              <a:gd name="connsiteX11" fmla="*/ 63744 w 3506188"/>
              <a:gd name="connsiteY11" fmla="*/ 794188 h 952666"/>
              <a:gd name="connsiteX12" fmla="*/ 363289 w 3506188"/>
              <a:gd name="connsiteY12" fmla="*/ 857250 h 95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6188" h="952666">
                <a:moveTo>
                  <a:pt x="363289" y="857250"/>
                </a:moveTo>
                <a:cubicBezTo>
                  <a:pt x="599772" y="878271"/>
                  <a:pt x="1482640" y="920312"/>
                  <a:pt x="1482640" y="920312"/>
                </a:cubicBezTo>
                <a:cubicBezTo>
                  <a:pt x="1797950" y="936078"/>
                  <a:pt x="1973999" y="957098"/>
                  <a:pt x="2255151" y="951843"/>
                </a:cubicBezTo>
                <a:cubicBezTo>
                  <a:pt x="2536303" y="946588"/>
                  <a:pt x="2961972" y="959726"/>
                  <a:pt x="3169551" y="888781"/>
                </a:cubicBezTo>
                <a:cubicBezTo>
                  <a:pt x="3377130" y="817836"/>
                  <a:pt x="3474351" y="649670"/>
                  <a:pt x="3500627" y="526174"/>
                </a:cubicBezTo>
                <a:cubicBezTo>
                  <a:pt x="3526903" y="402678"/>
                  <a:pt x="3458585" y="226630"/>
                  <a:pt x="3327206" y="147802"/>
                </a:cubicBezTo>
                <a:cubicBezTo>
                  <a:pt x="3195827" y="68974"/>
                  <a:pt x="2982992" y="76856"/>
                  <a:pt x="2712351" y="53208"/>
                </a:cubicBezTo>
                <a:cubicBezTo>
                  <a:pt x="2441710" y="29560"/>
                  <a:pt x="2031806" y="13795"/>
                  <a:pt x="1703358" y="5912"/>
                </a:cubicBezTo>
                <a:cubicBezTo>
                  <a:pt x="1374910" y="-1971"/>
                  <a:pt x="978144" y="-1971"/>
                  <a:pt x="741661" y="5912"/>
                </a:cubicBezTo>
                <a:cubicBezTo>
                  <a:pt x="505178" y="13795"/>
                  <a:pt x="405330" y="-7227"/>
                  <a:pt x="284461" y="53208"/>
                </a:cubicBezTo>
                <a:cubicBezTo>
                  <a:pt x="163592" y="113642"/>
                  <a:pt x="53233" y="245022"/>
                  <a:pt x="16447" y="368519"/>
                </a:cubicBezTo>
                <a:cubicBezTo>
                  <a:pt x="-20339" y="492016"/>
                  <a:pt x="8565" y="707478"/>
                  <a:pt x="63744" y="794188"/>
                </a:cubicBezTo>
                <a:cubicBezTo>
                  <a:pt x="118923" y="880898"/>
                  <a:pt x="126806" y="836229"/>
                  <a:pt x="363289" y="857250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017221" y="2778379"/>
                <a:ext cx="3064942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≈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>
                        <a:latin typeface="Cambria Math" charset="0"/>
                      </a:rPr>
                      <m:t>𝛾</m:t>
                    </m:r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221" y="2778379"/>
                <a:ext cx="3064942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r="-318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62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MC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Approximation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to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Action-Value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Approximate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 dirty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b="1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b="1" i="1" dirty="0">
                        <a:latin typeface="Cambria Math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charset="0"/>
                      </a:rPr>
                      <m:t>≈</m:t>
                    </m:r>
                    <m:r>
                      <a:rPr lang="zh-CN" altLang="en-US" sz="2800" b="1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5793942" y="1713209"/>
            <a:ext cx="2580484" cy="952666"/>
          </a:xfrm>
          <a:custGeom>
            <a:avLst/>
            <a:gdLst>
              <a:gd name="connsiteX0" fmla="*/ 363289 w 3506188"/>
              <a:gd name="connsiteY0" fmla="*/ 857250 h 952666"/>
              <a:gd name="connsiteX1" fmla="*/ 1482640 w 3506188"/>
              <a:gd name="connsiteY1" fmla="*/ 920312 h 952666"/>
              <a:gd name="connsiteX2" fmla="*/ 2255151 w 3506188"/>
              <a:gd name="connsiteY2" fmla="*/ 951843 h 952666"/>
              <a:gd name="connsiteX3" fmla="*/ 3169551 w 3506188"/>
              <a:gd name="connsiteY3" fmla="*/ 888781 h 952666"/>
              <a:gd name="connsiteX4" fmla="*/ 3500627 w 3506188"/>
              <a:gd name="connsiteY4" fmla="*/ 526174 h 952666"/>
              <a:gd name="connsiteX5" fmla="*/ 3327206 w 3506188"/>
              <a:gd name="connsiteY5" fmla="*/ 147802 h 952666"/>
              <a:gd name="connsiteX6" fmla="*/ 2712351 w 3506188"/>
              <a:gd name="connsiteY6" fmla="*/ 53208 h 952666"/>
              <a:gd name="connsiteX7" fmla="*/ 1703358 w 3506188"/>
              <a:gd name="connsiteY7" fmla="*/ 5912 h 952666"/>
              <a:gd name="connsiteX8" fmla="*/ 741661 w 3506188"/>
              <a:gd name="connsiteY8" fmla="*/ 5912 h 952666"/>
              <a:gd name="connsiteX9" fmla="*/ 284461 w 3506188"/>
              <a:gd name="connsiteY9" fmla="*/ 53208 h 952666"/>
              <a:gd name="connsiteX10" fmla="*/ 16447 w 3506188"/>
              <a:gd name="connsiteY10" fmla="*/ 368519 h 952666"/>
              <a:gd name="connsiteX11" fmla="*/ 63744 w 3506188"/>
              <a:gd name="connsiteY11" fmla="*/ 794188 h 952666"/>
              <a:gd name="connsiteX12" fmla="*/ 363289 w 3506188"/>
              <a:gd name="connsiteY12" fmla="*/ 857250 h 95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6188" h="952666">
                <a:moveTo>
                  <a:pt x="363289" y="857250"/>
                </a:moveTo>
                <a:cubicBezTo>
                  <a:pt x="599772" y="878271"/>
                  <a:pt x="1482640" y="920312"/>
                  <a:pt x="1482640" y="920312"/>
                </a:cubicBezTo>
                <a:cubicBezTo>
                  <a:pt x="1797950" y="936078"/>
                  <a:pt x="1973999" y="957098"/>
                  <a:pt x="2255151" y="951843"/>
                </a:cubicBezTo>
                <a:cubicBezTo>
                  <a:pt x="2536303" y="946588"/>
                  <a:pt x="2961972" y="959726"/>
                  <a:pt x="3169551" y="888781"/>
                </a:cubicBezTo>
                <a:cubicBezTo>
                  <a:pt x="3377130" y="817836"/>
                  <a:pt x="3474351" y="649670"/>
                  <a:pt x="3500627" y="526174"/>
                </a:cubicBezTo>
                <a:cubicBezTo>
                  <a:pt x="3526903" y="402678"/>
                  <a:pt x="3458585" y="226630"/>
                  <a:pt x="3327206" y="147802"/>
                </a:cubicBezTo>
                <a:cubicBezTo>
                  <a:pt x="3195827" y="68974"/>
                  <a:pt x="2982992" y="76856"/>
                  <a:pt x="2712351" y="53208"/>
                </a:cubicBezTo>
                <a:cubicBezTo>
                  <a:pt x="2441710" y="29560"/>
                  <a:pt x="2031806" y="13795"/>
                  <a:pt x="1703358" y="5912"/>
                </a:cubicBezTo>
                <a:cubicBezTo>
                  <a:pt x="1374910" y="-1971"/>
                  <a:pt x="978144" y="-1971"/>
                  <a:pt x="741661" y="5912"/>
                </a:cubicBezTo>
                <a:cubicBezTo>
                  <a:pt x="505178" y="13795"/>
                  <a:pt x="405330" y="-7227"/>
                  <a:pt x="284461" y="53208"/>
                </a:cubicBezTo>
                <a:cubicBezTo>
                  <a:pt x="163592" y="113642"/>
                  <a:pt x="53233" y="245022"/>
                  <a:pt x="16447" y="368519"/>
                </a:cubicBezTo>
                <a:cubicBezTo>
                  <a:pt x="-20339" y="492016"/>
                  <a:pt x="8565" y="707478"/>
                  <a:pt x="63744" y="794188"/>
                </a:cubicBezTo>
                <a:cubicBezTo>
                  <a:pt x="118923" y="880898"/>
                  <a:pt x="126806" y="836229"/>
                  <a:pt x="363289" y="857250"/>
                </a:cubicBezTo>
                <a:close/>
              </a:path>
            </a:pathLst>
          </a:custGeom>
          <a:noFill/>
          <a:ln w="57150">
            <a:solidFill>
              <a:srgbClr val="0B24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668684" y="2557450"/>
            <a:ext cx="103406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66026" y="2557450"/>
            <a:ext cx="1324115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54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Function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Approximation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to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State-Value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Approximate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 dirty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b="1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b="1" i="1" dirty="0">
                        <a:latin typeface="Cambria Math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charset="0"/>
                      </a:rPr>
                      <m:t>≈</m:t>
                    </m:r>
                    <m:r>
                      <a:rPr lang="zh-CN" altLang="en-US" sz="2800" b="1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668684" y="2557450"/>
            <a:ext cx="103406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66026" y="2557450"/>
            <a:ext cx="1324115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3288890"/>
                <a:ext cx="9776012" cy="259165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Approximate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3288890"/>
                <a:ext cx="9776012" cy="2591650"/>
              </a:xfrm>
              <a:blipFill rotWithShape="0">
                <a:blip r:embed="rId4"/>
                <a:stretch>
                  <a:fillRect l="-112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7501950" y="3774151"/>
            <a:ext cx="103406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58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Function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Approximation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to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State-Value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Approximate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 dirty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b="1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b="1" i="1" dirty="0">
                        <a:latin typeface="Cambria Math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charset="0"/>
                      </a:rPr>
                      <m:t>≈</m:t>
                    </m:r>
                    <m:r>
                      <a:rPr lang="zh-CN" altLang="en-US" sz="2800" b="1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680951" y="1816445"/>
            <a:ext cx="1649956" cy="766916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84030" y="1822987"/>
            <a:ext cx="1269199" cy="766916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0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Updating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>
                    <a:solidFill>
                      <a:srgbClr val="C00000"/>
                    </a:solidFill>
                  </a:rPr>
                  <a:t>Approximate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 dirty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b="1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b="1" i="1" dirty="0">
                        <a:latin typeface="Cambria Math" charset="0"/>
                      </a:rPr>
                      <m:t> </m:t>
                    </m:r>
                    <m:r>
                      <a:rPr lang="en-US" altLang="zh-CN" sz="2800" b="1" i="1">
                        <a:latin typeface="Cambria Math" charset="0"/>
                      </a:rPr>
                      <m:t>≈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68218" y="2700656"/>
                <a:ext cx="2380395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 smtClean="0"/>
                  <a:t>Denote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it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by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218" y="2700656"/>
                <a:ext cx="2380395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5128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473348" y="1816445"/>
            <a:ext cx="2842569" cy="766916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3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Updating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>
                    <a:solidFill>
                      <a:srgbClr val="C00000"/>
                    </a:solidFill>
                  </a:rPr>
                  <a:t>Approximate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 dirty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b="1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b="1" i="1" dirty="0">
                        <a:latin typeface="Cambria Math" charset="0"/>
                      </a:rPr>
                      <m:t> </m:t>
                    </m:r>
                    <m:r>
                      <a:rPr lang="en-US" altLang="zh-CN" sz="2800" b="1" i="1">
                        <a:latin typeface="Cambria Math" charset="0"/>
                      </a:rPr>
                      <m:t>≈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4192891"/>
                <a:ext cx="9776012" cy="1935023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gradient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ascent: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𝛉</m:t>
                    </m:r>
                    <m:r>
                      <a:rPr lang="en-US" altLang="zh-CN" b="0" i="1" smtClean="0">
                        <a:latin typeface="Cambria Math" charset="0"/>
                      </a:rPr>
                      <m:t>←</m:t>
                    </m:r>
                    <m:r>
                      <a:rPr lang="en-US" altLang="zh-CN" b="1" i="0" smtClean="0">
                        <a:latin typeface="Cambria Math" charset="0"/>
                      </a:rPr>
                      <m:t>𝛉</m:t>
                    </m:r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r>
                      <a:rPr lang="en-US" altLang="zh-CN" b="0" i="1" smtClean="0">
                        <a:latin typeface="Cambria Math" charset="0"/>
                      </a:rPr>
                      <m:t>𝛽</m:t>
                    </m:r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4192891"/>
                <a:ext cx="9776012" cy="1935023"/>
              </a:xfrm>
              <a:blipFill rotWithShape="0">
                <a:blip r:embed="rId5"/>
                <a:stretch>
                  <a:fillRect l="-1247" t="-5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719485" y="4704741"/>
            <a:ext cx="4572000" cy="10176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68218" y="2700656"/>
                <a:ext cx="2380395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 smtClean="0"/>
                  <a:t>Denote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it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by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218" y="2700656"/>
                <a:ext cx="2380395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5128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473348" y="1816445"/>
            <a:ext cx="2842569" cy="766916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71984" y="4859317"/>
            <a:ext cx="472552" cy="7669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853750" y="5604932"/>
            <a:ext cx="6399635" cy="2251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78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Updating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Network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634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2" y="2698667"/>
            <a:ext cx="2311523" cy="15410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3163" y="4325409"/>
                <a:ext cx="23115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</m:oMath>
                </a14:m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63" y="4325409"/>
                <a:ext cx="2311522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193274" y="2804504"/>
            <a:ext cx="2039683" cy="678018"/>
            <a:chOff x="3193274" y="2804504"/>
            <a:chExt cx="2039683" cy="678018"/>
          </a:xfrm>
        </p:grpSpPr>
        <p:sp>
          <p:nvSpPr>
            <p:cNvPr id="4" name="Rounded Rectangle 3"/>
            <p:cNvSpPr/>
            <p:nvPr/>
          </p:nvSpPr>
          <p:spPr>
            <a:xfrm>
              <a:off x="3567172" y="2804504"/>
              <a:ext cx="1291886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Conv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3193274" y="3482522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873532" y="1730346"/>
            <a:ext cx="165800" cy="719868"/>
            <a:chOff x="7873532" y="1730346"/>
            <a:chExt cx="165800" cy="719868"/>
          </a:xfrm>
        </p:grpSpPr>
        <p:sp>
          <p:nvSpPr>
            <p:cNvPr id="12" name="Rectangle 11"/>
            <p:cNvSpPr/>
            <p:nvPr/>
          </p:nvSpPr>
          <p:spPr>
            <a:xfrm>
              <a:off x="7873532" y="1730346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73532" y="1982952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73532" y="2239812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82599" y="1408927"/>
            <a:ext cx="2039683" cy="677726"/>
            <a:chOff x="8182599" y="1408927"/>
            <a:chExt cx="2039683" cy="677726"/>
          </a:xfrm>
        </p:grpSpPr>
        <p:sp>
          <p:nvSpPr>
            <p:cNvPr id="21" name="Rounded Rectangle 20"/>
            <p:cNvSpPr/>
            <p:nvPr/>
          </p:nvSpPr>
          <p:spPr>
            <a:xfrm>
              <a:off x="8355363" y="1408927"/>
              <a:ext cx="1634020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Softmax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8182599" y="2086653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Actor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and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Critic</a:t>
            </a:r>
            <a:endParaRPr lang="en-US" sz="3600" dirty="0">
              <a:solidFill>
                <a:srgbClr val="0070C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67023" y="2838246"/>
            <a:ext cx="1733771" cy="2024670"/>
            <a:chOff x="4567023" y="2838246"/>
            <a:chExt cx="1733771" cy="2024670"/>
          </a:xfrm>
        </p:grpSpPr>
        <p:sp>
          <p:nvSpPr>
            <p:cNvPr id="28" name="Rectangle 27"/>
            <p:cNvSpPr/>
            <p:nvPr/>
          </p:nvSpPr>
          <p:spPr>
            <a:xfrm>
              <a:off x="5353005" y="2838246"/>
              <a:ext cx="170870" cy="125672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67023" y="4339696"/>
              <a:ext cx="173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accent6">
                      <a:lumMod val="7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feature</a:t>
              </a:r>
              <a:endParaRPr lang="en-US" sz="3200" i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397452" y="1728502"/>
            <a:ext cx="165800" cy="719302"/>
            <a:chOff x="10397452" y="1728502"/>
            <a:chExt cx="165800" cy="719302"/>
          </a:xfrm>
        </p:grpSpPr>
        <p:sp>
          <p:nvSpPr>
            <p:cNvPr id="23" name="Rectangle 22"/>
            <p:cNvSpPr/>
            <p:nvPr/>
          </p:nvSpPr>
          <p:spPr>
            <a:xfrm>
              <a:off x="10397452" y="1728502"/>
              <a:ext cx="165800" cy="2104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397452" y="1981108"/>
              <a:ext cx="165800" cy="2122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397452" y="2235558"/>
              <a:ext cx="165800" cy="2122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58694" y="2094881"/>
            <a:ext cx="1839036" cy="1301913"/>
            <a:chOff x="5758694" y="2094881"/>
            <a:chExt cx="1839036" cy="130191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758694" y="2094881"/>
              <a:ext cx="1839036" cy="1301913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6135721" y="2432533"/>
              <a:ext cx="1373626" cy="45151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</a:t>
              </a:r>
              <a:r>
                <a:rPr lang="en-US" altLang="zh-CN" sz="2400" b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1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59824" y="4824494"/>
            <a:ext cx="1387559" cy="822439"/>
            <a:chOff x="7259824" y="4824494"/>
            <a:chExt cx="1387559" cy="822439"/>
          </a:xfrm>
        </p:grpSpPr>
        <p:sp>
          <p:nvSpPr>
            <p:cNvPr id="34" name="Rectangle 33"/>
            <p:cNvSpPr/>
            <p:nvPr/>
          </p:nvSpPr>
          <p:spPr>
            <a:xfrm>
              <a:off x="7870704" y="4824494"/>
              <a:ext cx="165800" cy="210402"/>
            </a:xfrm>
            <a:prstGeom prst="rect">
              <a:avLst/>
            </a:prstGeom>
            <a:solidFill>
              <a:srgbClr val="0B2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24FB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7259824" y="5123713"/>
                  <a:ext cx="138755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824" y="5123713"/>
                  <a:ext cx="1387559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655447" y="2596918"/>
                <a:ext cx="1649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800" b="1"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447" y="2596918"/>
                <a:ext cx="1649811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758694" y="3572024"/>
            <a:ext cx="1839036" cy="1311411"/>
            <a:chOff x="5758694" y="3572024"/>
            <a:chExt cx="1839036" cy="1311411"/>
          </a:xfrm>
        </p:grpSpPr>
        <p:cxnSp>
          <p:nvCxnSpPr>
            <p:cNvPr id="32" name="Straight Connector 31"/>
            <p:cNvCxnSpPr/>
            <p:nvPr/>
          </p:nvCxnSpPr>
          <p:spPr>
            <a:xfrm flipH="1" flipV="1">
              <a:off x="5758694" y="3572024"/>
              <a:ext cx="1839036" cy="1311411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6135721" y="3905848"/>
              <a:ext cx="1373626" cy="45151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Dense2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4891" y="1199212"/>
            <a:ext cx="11707318" cy="515661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07784" y="1405882"/>
                <a:ext cx="9376431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MC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approximation: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≈</m:t>
                    </m:r>
                    <m:r>
                      <a:rPr lang="zh-CN" altLang="en-US" sz="28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>
                        <a:latin typeface="Cambria Math" charset="0"/>
                      </a:rPr>
                      <m:t>𝛾</m:t>
                    </m:r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784" y="1405882"/>
                <a:ext cx="9376431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617460" y="1948309"/>
            <a:ext cx="103406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70957" y="1948309"/>
            <a:ext cx="2533482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62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07784" y="1405882"/>
                <a:ext cx="9376431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MC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approximation: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≈</m:t>
                    </m:r>
                    <m:r>
                      <a:rPr lang="zh-CN" altLang="en-US" sz="28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>
                        <a:latin typeface="Cambria Math" charset="0"/>
                      </a:rPr>
                      <m:t>𝛾</m:t>
                    </m:r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784" y="1405882"/>
                <a:ext cx="9376431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474040" y="3017652"/>
                <a:ext cx="1508746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800" b="1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040" y="3017652"/>
                <a:ext cx="150874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Arrow 4"/>
          <p:cNvSpPr/>
          <p:nvPr/>
        </p:nvSpPr>
        <p:spPr>
          <a:xfrm>
            <a:off x="6115987" y="2068643"/>
            <a:ext cx="224852" cy="809468"/>
          </a:xfrm>
          <a:prstGeom prst="downArrow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943285" y="3017652"/>
                <a:ext cx="1851789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800" b="1">
                              <a:latin typeface="Cambria Math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285" y="3017652"/>
                <a:ext cx="185178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8756754" y="2068643"/>
            <a:ext cx="224852" cy="809468"/>
          </a:xfrm>
          <a:prstGeom prst="downArrow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5617460" y="1948309"/>
            <a:ext cx="1034063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05696" y="1948309"/>
            <a:ext cx="1317857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54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35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5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5" grpId="0" animBg="1"/>
      <p:bldP spid="5" grpId="1" animBg="1"/>
      <p:bldP spid="5" grpId="2" animBg="1"/>
      <p:bldP spid="5" grpId="3" animBg="1"/>
      <p:bldP spid="5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07784" y="1405882"/>
                <a:ext cx="9376431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C00000"/>
                    </a:solidFill>
                  </a:rPr>
                  <a:t>A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pproximation: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≈</m:t>
                    </m:r>
                    <m:r>
                      <a:rPr lang="zh-CN" altLang="en-US" sz="28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>
                        <a:latin typeface="Cambria Math" charset="0"/>
                      </a:rPr>
                      <m:t>𝛾</m:t>
                    </m:r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r>
                      <a:rPr lang="en-US" altLang="zh-CN" sz="2800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784" y="1405882"/>
                <a:ext cx="9376431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5122790" y="1948309"/>
            <a:ext cx="1293001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41177" y="1948309"/>
            <a:ext cx="294740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93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Derive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Target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07784" y="1405882"/>
                <a:ext cx="9376431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C00000"/>
                    </a:solidFill>
                  </a:rPr>
                  <a:t>A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pproximation: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sz="2800" i="1">
                        <a:latin typeface="Cambria Math" charset="0"/>
                      </a:rPr>
                      <m:t>≈</m:t>
                    </m:r>
                    <m:r>
                      <a:rPr lang="zh-CN" altLang="en-US" sz="2800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+</m:t>
                    </m:r>
                    <m:r>
                      <a:rPr lang="en-US" altLang="zh-CN" sz="2800" i="1">
                        <a:latin typeface="Cambria Math" charset="0"/>
                      </a:rPr>
                      <m:t>𝛾</m:t>
                    </m:r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r>
                      <a:rPr lang="en-US" altLang="zh-CN" sz="2800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784" y="1405882"/>
                <a:ext cx="9376431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6841177" y="1948309"/>
            <a:ext cx="294740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07783" y="3883412"/>
                <a:ext cx="9376431" cy="5232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TD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learning:</a:t>
                </a:r>
                <a:r>
                  <a:rPr lang="zh-CN" altLang="en-US" sz="2800" dirty="0" smtClean="0"/>
                  <a:t>    </a:t>
                </a:r>
                <a:r>
                  <a:rPr lang="en-US" altLang="zh-CN" sz="2800" dirty="0" smtClean="0"/>
                  <a:t>Encourage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to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approach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783" y="3883412"/>
                <a:ext cx="9376431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44611" y="2201590"/>
                <a:ext cx="1940531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 smtClean="0"/>
                  <a:t>TD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target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611" y="2201590"/>
                <a:ext cx="1940531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628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6124147" y="4406632"/>
            <a:ext cx="1220464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0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Updating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7783" y="3883412"/>
                <a:ext cx="9376431" cy="5232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TD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learning:</a:t>
                </a:r>
                <a:r>
                  <a:rPr lang="zh-CN" altLang="en-US" sz="2800" dirty="0" smtClean="0"/>
                  <a:t>    </a:t>
                </a:r>
                <a:r>
                  <a:rPr lang="en-US" altLang="zh-CN" sz="2800" dirty="0" smtClean="0"/>
                  <a:t>Encourage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to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approach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783" y="3883412"/>
                <a:ext cx="9376431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6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-0.36134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Updating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07784" y="1405882"/>
                <a:ext cx="9376431" cy="5232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C00000"/>
                    </a:solidFill>
                  </a:rPr>
                  <a:t>TD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learning:</a:t>
                </a:r>
                <a:r>
                  <a:rPr lang="zh-CN" altLang="en-US" sz="2800" dirty="0"/>
                  <a:t>    </a:t>
                </a:r>
                <a:r>
                  <a:rPr lang="en-US" altLang="zh-CN" sz="2800" dirty="0"/>
                  <a:t>Encourage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to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approach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784" y="1405882"/>
                <a:ext cx="9376431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07784" y="2524538"/>
                <a:ext cx="9376431" cy="3423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error:</a:t>
                </a:r>
                <a:r>
                  <a:rPr lang="zh-CN" alt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b="1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Gradient:</a:t>
                </a:r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charset="0"/>
                          </a:rPr>
                          <m:t>/2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𝜕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7784" y="2524538"/>
                <a:ext cx="9376431" cy="3423185"/>
              </a:xfrm>
              <a:blipFill rotWithShape="0">
                <a:blip r:embed="rId4"/>
                <a:stretch>
                  <a:fillRect l="-1170" t="-2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3172840" y="3064024"/>
            <a:ext cx="1076793" cy="965567"/>
          </a:xfrm>
          <a:custGeom>
            <a:avLst/>
            <a:gdLst>
              <a:gd name="connsiteX0" fmla="*/ 595658 w 2865834"/>
              <a:gd name="connsiteY0" fmla="*/ 734518 h 750123"/>
              <a:gd name="connsiteX1" fmla="*/ 1525048 w 2865834"/>
              <a:gd name="connsiteY1" fmla="*/ 749508 h 750123"/>
              <a:gd name="connsiteX2" fmla="*/ 2514399 w 2865834"/>
              <a:gd name="connsiteY2" fmla="*/ 719528 h 750123"/>
              <a:gd name="connsiteX3" fmla="*/ 2844182 w 2865834"/>
              <a:gd name="connsiteY3" fmla="*/ 494675 h 750123"/>
              <a:gd name="connsiteX4" fmla="*/ 2769232 w 2865834"/>
              <a:gd name="connsiteY4" fmla="*/ 164892 h 750123"/>
              <a:gd name="connsiteX5" fmla="*/ 2244576 w 2865834"/>
              <a:gd name="connsiteY5" fmla="*/ 29980 h 750123"/>
              <a:gd name="connsiteX6" fmla="*/ 1285205 w 2865834"/>
              <a:gd name="connsiteY6" fmla="*/ 0 h 750123"/>
              <a:gd name="connsiteX7" fmla="*/ 325835 w 2865834"/>
              <a:gd name="connsiteY7" fmla="*/ 14990 h 750123"/>
              <a:gd name="connsiteX8" fmla="*/ 41022 w 2865834"/>
              <a:gd name="connsiteY8" fmla="*/ 179882 h 750123"/>
              <a:gd name="connsiteX9" fmla="*/ 11041 w 2865834"/>
              <a:gd name="connsiteY9" fmla="*/ 509665 h 750123"/>
              <a:gd name="connsiteX10" fmla="*/ 130963 w 2865834"/>
              <a:gd name="connsiteY10" fmla="*/ 719528 h 750123"/>
              <a:gd name="connsiteX11" fmla="*/ 595658 w 2865834"/>
              <a:gd name="connsiteY11" fmla="*/ 734518 h 75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5834" h="750123">
                <a:moveTo>
                  <a:pt x="595658" y="734518"/>
                </a:moveTo>
                <a:cubicBezTo>
                  <a:pt x="828005" y="739515"/>
                  <a:pt x="1205258" y="752006"/>
                  <a:pt x="1525048" y="749508"/>
                </a:cubicBezTo>
                <a:cubicBezTo>
                  <a:pt x="1844838" y="747010"/>
                  <a:pt x="2294543" y="762000"/>
                  <a:pt x="2514399" y="719528"/>
                </a:cubicBezTo>
                <a:cubicBezTo>
                  <a:pt x="2734255" y="677056"/>
                  <a:pt x="2801710" y="587114"/>
                  <a:pt x="2844182" y="494675"/>
                </a:cubicBezTo>
                <a:cubicBezTo>
                  <a:pt x="2886654" y="402236"/>
                  <a:pt x="2869166" y="242341"/>
                  <a:pt x="2769232" y="164892"/>
                </a:cubicBezTo>
                <a:cubicBezTo>
                  <a:pt x="2669298" y="87443"/>
                  <a:pt x="2491914" y="57462"/>
                  <a:pt x="2244576" y="29980"/>
                </a:cubicBezTo>
                <a:cubicBezTo>
                  <a:pt x="1997238" y="2498"/>
                  <a:pt x="1285205" y="0"/>
                  <a:pt x="1285205" y="0"/>
                </a:cubicBezTo>
                <a:lnTo>
                  <a:pt x="325835" y="14990"/>
                </a:lnTo>
                <a:cubicBezTo>
                  <a:pt x="118471" y="44970"/>
                  <a:pt x="93488" y="97436"/>
                  <a:pt x="41022" y="179882"/>
                </a:cubicBezTo>
                <a:cubicBezTo>
                  <a:pt x="-11444" y="262328"/>
                  <a:pt x="-3949" y="419724"/>
                  <a:pt x="11041" y="509665"/>
                </a:cubicBezTo>
                <a:cubicBezTo>
                  <a:pt x="26031" y="599606"/>
                  <a:pt x="36025" y="679554"/>
                  <a:pt x="130963" y="719528"/>
                </a:cubicBezTo>
                <a:cubicBezTo>
                  <a:pt x="225901" y="759502"/>
                  <a:pt x="363311" y="729521"/>
                  <a:pt x="595658" y="734518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113140" y="3064024"/>
            <a:ext cx="2059060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39153" y="3064024"/>
            <a:ext cx="551797" cy="0"/>
          </a:xfrm>
          <a:prstGeom prst="line">
            <a:avLst/>
          </a:prstGeom>
          <a:ln w="7620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12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Updating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07784" y="1405882"/>
                <a:ext cx="9376431" cy="5232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C00000"/>
                    </a:solidFill>
                  </a:rPr>
                  <a:t>TD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learning:</a:t>
                </a:r>
                <a:r>
                  <a:rPr lang="zh-CN" altLang="en-US" sz="2800" dirty="0"/>
                  <a:t>    </a:t>
                </a:r>
                <a:r>
                  <a:rPr lang="en-US" altLang="zh-CN" sz="2800" dirty="0"/>
                  <a:t>Encourage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to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approach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784" y="1405882"/>
                <a:ext cx="9376431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07784" y="2524538"/>
                <a:ext cx="9376431" cy="3423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error:</a:t>
                </a:r>
                <a:r>
                  <a:rPr lang="zh-CN" alt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b="1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Gradient: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charset="0"/>
                          </a:rPr>
                          <m:t>/2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7784" y="2524538"/>
                <a:ext cx="9376431" cy="3423185"/>
              </a:xfrm>
              <a:blipFill rotWithShape="0">
                <a:blip r:embed="rId4"/>
                <a:stretch>
                  <a:fillRect l="-1170" t="-2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4483308" y="3965685"/>
            <a:ext cx="18288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1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Updating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Value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Network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07784" y="1405882"/>
                <a:ext cx="9376431" cy="5232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C00000"/>
                    </a:solidFill>
                  </a:rPr>
                  <a:t>TD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learning:</a:t>
                </a:r>
                <a:r>
                  <a:rPr lang="zh-CN" altLang="en-US" sz="2800" dirty="0"/>
                  <a:t>    </a:t>
                </a:r>
                <a:r>
                  <a:rPr lang="en-US" altLang="zh-CN" sz="2800" dirty="0"/>
                  <a:t>Encourage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2800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to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approach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784" y="1405882"/>
                <a:ext cx="9376431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07784" y="2524538"/>
                <a:ext cx="9376431" cy="3423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TD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error:</a:t>
                </a:r>
                <a:r>
                  <a:rPr lang="zh-CN" alt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b="1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Gradient: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charset="0"/>
                          </a:rPr>
                          <m:t>/2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Update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gradient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descent: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𝛼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7784" y="2524538"/>
                <a:ext cx="9376431" cy="3423185"/>
              </a:xfrm>
              <a:blipFill rotWithShape="0">
                <a:blip r:embed="rId4"/>
                <a:stretch>
                  <a:fillRect l="-1170" t="-2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6235908" y="5527785"/>
            <a:ext cx="18288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98761" y="5527785"/>
            <a:ext cx="41722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62926" y="5527785"/>
            <a:ext cx="390178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77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More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Explanations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15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Approximate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>
                    <a:solidFill>
                      <a:srgbClr val="C00000"/>
                    </a:solidFill>
                  </a:rPr>
                  <a:t>Approximate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 dirty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b="1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b="1" i="1" dirty="0">
                        <a:latin typeface="Cambria Math" charset="0"/>
                      </a:rPr>
                      <m:t> </m:t>
                    </m:r>
                    <m:r>
                      <a:rPr lang="en-US" altLang="zh-CN" sz="2800" b="1" i="1">
                        <a:latin typeface="Cambria Math" charset="0"/>
                      </a:rPr>
                      <m:t>≈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473348" y="1816445"/>
            <a:ext cx="4674993" cy="766916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97976" y="2739590"/>
            <a:ext cx="5025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B24FB"/>
                </a:solidFill>
              </a:rPr>
              <a:t>e</a:t>
            </a:r>
            <a:r>
              <a:rPr lang="en-US" sz="3200" dirty="0" smtClean="0">
                <a:solidFill>
                  <a:srgbClr val="0B24FB"/>
                </a:solidFill>
              </a:rPr>
              <a:t>valuation made by the critic</a:t>
            </a:r>
            <a:endParaRPr lang="en-US" sz="3200" dirty="0">
              <a:solidFill>
                <a:srgbClr val="0B24F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32253" y="1810577"/>
            <a:ext cx="1965723" cy="7669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1" grpId="1" animBg="1"/>
      <p:bldP spid="11" grpId="2" animBg="1"/>
      <p:bldP spid="11" grpId="3" animBg="1"/>
      <p:bldP spid="5" grpId="0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62" y="2698667"/>
            <a:ext cx="2311523" cy="15410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3163" y="4325409"/>
                <a:ext cx="23115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 smtClean="0">
                    <a:solidFill>
                      <a:schemeClr val="accent6">
                        <a:lumMod val="75000"/>
                      </a:schemeClr>
                    </a:solidFill>
                    <a:latin typeface="Courier New" charset="0"/>
                    <a:ea typeface="Courier New" charset="0"/>
                    <a:cs typeface="Courier New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ourier New" charset="0"/>
                        <a:cs typeface="Courier New" charset="0"/>
                      </a:rPr>
                      <m:t>𝑠</m:t>
                    </m:r>
                  </m:oMath>
                </a14:m>
                <a:endParaRPr lang="en-US" sz="3200" i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63" y="4325409"/>
                <a:ext cx="2311522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193274" y="2804504"/>
            <a:ext cx="2039683" cy="678018"/>
            <a:chOff x="3193274" y="2804504"/>
            <a:chExt cx="2039683" cy="678018"/>
          </a:xfrm>
        </p:grpSpPr>
        <p:sp>
          <p:nvSpPr>
            <p:cNvPr id="4" name="Rounded Rectangle 3"/>
            <p:cNvSpPr/>
            <p:nvPr/>
          </p:nvSpPr>
          <p:spPr>
            <a:xfrm>
              <a:off x="3567172" y="2804504"/>
              <a:ext cx="1291886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Conv</a:t>
              </a:r>
              <a:endPara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3193274" y="3482522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873532" y="1730346"/>
            <a:ext cx="165800" cy="719868"/>
            <a:chOff x="7873532" y="1730346"/>
            <a:chExt cx="165800" cy="719868"/>
          </a:xfrm>
        </p:grpSpPr>
        <p:sp>
          <p:nvSpPr>
            <p:cNvPr id="12" name="Rectangle 11"/>
            <p:cNvSpPr/>
            <p:nvPr/>
          </p:nvSpPr>
          <p:spPr>
            <a:xfrm>
              <a:off x="7873532" y="1730346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73532" y="1982952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73532" y="2239812"/>
              <a:ext cx="165800" cy="21040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82599" y="1408927"/>
            <a:ext cx="2039683" cy="677726"/>
            <a:chOff x="8182599" y="1408927"/>
            <a:chExt cx="2039683" cy="677726"/>
          </a:xfrm>
        </p:grpSpPr>
        <p:sp>
          <p:nvSpPr>
            <p:cNvPr id="21" name="Rounded Rectangle 20"/>
            <p:cNvSpPr/>
            <p:nvPr/>
          </p:nvSpPr>
          <p:spPr>
            <a:xfrm>
              <a:off x="8355363" y="1408927"/>
              <a:ext cx="1634020" cy="57218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Softmax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8182599" y="2086653"/>
              <a:ext cx="20396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Actor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and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Critic</a:t>
            </a:r>
            <a:endParaRPr lang="en-US" sz="3600" dirty="0">
              <a:solidFill>
                <a:srgbClr val="0070C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67023" y="2838246"/>
            <a:ext cx="1733771" cy="2024670"/>
            <a:chOff x="4567023" y="2838246"/>
            <a:chExt cx="1733771" cy="2024670"/>
          </a:xfrm>
        </p:grpSpPr>
        <p:sp>
          <p:nvSpPr>
            <p:cNvPr id="28" name="Rectangle 27"/>
            <p:cNvSpPr/>
            <p:nvPr/>
          </p:nvSpPr>
          <p:spPr>
            <a:xfrm>
              <a:off x="5353005" y="2838246"/>
              <a:ext cx="170870" cy="125672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67023" y="4339696"/>
              <a:ext cx="1733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accent6">
                      <a:lumMod val="75000"/>
                    </a:schemeClr>
                  </a:solidFill>
                  <a:latin typeface="Courier New" charset="0"/>
                  <a:ea typeface="Courier New" charset="0"/>
                  <a:cs typeface="Courier New" charset="0"/>
                </a:rPr>
                <a:t>feature</a:t>
              </a:r>
              <a:endParaRPr lang="en-US" sz="3200" i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397452" y="1728502"/>
            <a:ext cx="165800" cy="719302"/>
            <a:chOff x="10397452" y="1728502"/>
            <a:chExt cx="165800" cy="719302"/>
          </a:xfrm>
        </p:grpSpPr>
        <p:sp>
          <p:nvSpPr>
            <p:cNvPr id="23" name="Rectangle 22"/>
            <p:cNvSpPr/>
            <p:nvPr/>
          </p:nvSpPr>
          <p:spPr>
            <a:xfrm>
              <a:off x="10397452" y="1728502"/>
              <a:ext cx="165800" cy="2104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397452" y="1981108"/>
              <a:ext cx="165800" cy="2122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397452" y="2235558"/>
              <a:ext cx="165800" cy="2122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58694" y="2094881"/>
            <a:ext cx="1839036" cy="1301913"/>
            <a:chOff x="5758694" y="2094881"/>
            <a:chExt cx="1839036" cy="130191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758694" y="2094881"/>
              <a:ext cx="1839036" cy="1301913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6135721" y="2432533"/>
              <a:ext cx="1373626" cy="45151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</a:t>
              </a:r>
              <a:r>
                <a:rPr lang="en-US" altLang="zh-CN" sz="2400" b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1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59824" y="4824494"/>
            <a:ext cx="1387559" cy="822439"/>
            <a:chOff x="7259824" y="4824494"/>
            <a:chExt cx="1387559" cy="822439"/>
          </a:xfrm>
        </p:grpSpPr>
        <p:sp>
          <p:nvSpPr>
            <p:cNvPr id="34" name="Rectangle 33"/>
            <p:cNvSpPr/>
            <p:nvPr/>
          </p:nvSpPr>
          <p:spPr>
            <a:xfrm>
              <a:off x="7870704" y="4824494"/>
              <a:ext cx="165800" cy="210402"/>
            </a:xfrm>
            <a:prstGeom prst="rect">
              <a:avLst/>
            </a:prstGeom>
            <a:solidFill>
              <a:srgbClr val="0B24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B24FB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7259824" y="5123713"/>
                  <a:ext cx="138755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824" y="5123713"/>
                  <a:ext cx="1387559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655447" y="2596918"/>
                <a:ext cx="1649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8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  <m:r>
                            <a:rPr lang="en-US" altLang="zh-CN" sz="2800" i="1">
                              <a:latin typeface="Cambria Math" charset="0"/>
                            </a:rPr>
                            <m:t>;</m:t>
                          </m:r>
                          <m:r>
                            <a:rPr lang="en-US" altLang="zh-CN" sz="2800" b="1"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447" y="2596918"/>
                <a:ext cx="1649811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758694" y="3572024"/>
            <a:ext cx="1839036" cy="1311411"/>
            <a:chOff x="5758694" y="3572024"/>
            <a:chExt cx="1839036" cy="1311411"/>
          </a:xfrm>
        </p:grpSpPr>
        <p:cxnSp>
          <p:nvCxnSpPr>
            <p:cNvPr id="32" name="Straight Connector 31"/>
            <p:cNvCxnSpPr/>
            <p:nvPr/>
          </p:nvCxnSpPr>
          <p:spPr>
            <a:xfrm flipH="1" flipV="1">
              <a:off x="5758694" y="3572024"/>
              <a:ext cx="1839036" cy="1311411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6135721" y="3905848"/>
              <a:ext cx="1373626" cy="45151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Dense2</a:t>
              </a:r>
              <a:endPara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5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6" grpId="0"/>
      <p:bldP spid="36" grpId="1"/>
      <p:bldP spid="36" grpId="2"/>
      <p:bldP spid="36" grpId="3"/>
      <p:bldP spid="36" grpId="4"/>
      <p:bldP spid="36" grpId="5"/>
      <p:bldP spid="36" grpId="6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Approximate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>
                    <a:solidFill>
                      <a:srgbClr val="C00000"/>
                    </a:solidFill>
                  </a:rPr>
                  <a:t>Approximate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 dirty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b="1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b="1" i="1" dirty="0">
                        <a:latin typeface="Cambria Math" charset="0"/>
                      </a:rPr>
                      <m:t> </m:t>
                    </m:r>
                    <m:r>
                      <a:rPr lang="en-US" altLang="zh-CN" sz="2800" b="1" i="1">
                        <a:latin typeface="Cambria Math" charset="0"/>
                      </a:rPr>
                      <m:t>≈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694295" y="1816445"/>
            <a:ext cx="1274164" cy="7669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25324" y="2821400"/>
                <a:ext cx="4442085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/>
                  <a:t>Approximation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to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324" y="2821400"/>
                <a:ext cx="4442085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960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25324" y="3608570"/>
                <a:ext cx="4442085" cy="95410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At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time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altLang="zh-CN" sz="2800" dirty="0" smtClean="0"/>
                  <a:t>,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critic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evaluates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how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good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is.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324" y="3608570"/>
                <a:ext cx="4442085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2881" t="-6410" r="-412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10259038" y="3344620"/>
            <a:ext cx="570326" cy="5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788488" y="3344620"/>
            <a:ext cx="570326" cy="5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46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5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Approximate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>
                    <a:solidFill>
                      <a:srgbClr val="C00000"/>
                    </a:solidFill>
                  </a:rPr>
                  <a:t>Approximate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 dirty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b="1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b="1" i="1" dirty="0">
                        <a:latin typeface="Cambria Math" charset="0"/>
                      </a:rPr>
                      <m:t> </m:t>
                    </m:r>
                    <m:r>
                      <a:rPr lang="en-US" altLang="zh-CN" sz="2800" b="1" i="1">
                        <a:latin typeface="Cambria Math" charset="0"/>
                      </a:rPr>
                      <m:t>≈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458917" y="1822987"/>
            <a:ext cx="2875614" cy="766916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5682" y="3608570"/>
                <a:ext cx="5067926" cy="95410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At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time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𝑡</m:t>
                    </m:r>
                    <m:r>
                      <a:rPr lang="en-US" altLang="zh-CN" sz="2800" b="0" i="1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altLang="zh-CN" sz="2800" dirty="0" smtClean="0"/>
                  <a:t>,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critic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evaluates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how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good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is.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682" y="3608570"/>
                <a:ext cx="5067926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2407" t="-6410" r="-481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75682" y="2821400"/>
                <a:ext cx="5067926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/>
                  <a:t>Approximation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to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682" y="2821400"/>
                <a:ext cx="5067926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2046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V="1">
            <a:off x="7769223" y="3311340"/>
            <a:ext cx="570326" cy="552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52460" y="3344620"/>
            <a:ext cx="1239775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6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5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Approximate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>
                    <a:solidFill>
                      <a:srgbClr val="C00000"/>
                    </a:solidFill>
                  </a:rPr>
                  <a:t>Approximate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 dirty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b="1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b="1" i="1" dirty="0">
                        <a:latin typeface="Cambria Math" charset="0"/>
                      </a:rPr>
                      <m:t> </m:t>
                    </m:r>
                    <m:r>
                      <a:rPr lang="en-US" altLang="zh-CN" sz="2800" b="1" i="1">
                        <a:latin typeface="Cambria Math" charset="0"/>
                      </a:rPr>
                      <m:t>≈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458917" y="1822987"/>
            <a:ext cx="2875614" cy="766916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75682" y="2821400"/>
                <a:ext cx="6308324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/>
                  <a:t>Both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are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approximations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to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682" y="2821400"/>
                <a:ext cx="6308324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694295" y="1816445"/>
            <a:ext cx="1274164" cy="7669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75682" y="3608570"/>
                <a:ext cx="6308324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/>
                  <a:t>Both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evaluate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how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good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is.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682" y="3608570"/>
                <a:ext cx="6308324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30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Approximate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>
                    <a:solidFill>
                      <a:srgbClr val="C00000"/>
                    </a:solidFill>
                  </a:rPr>
                  <a:t>Approximate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 dirty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b="1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b="1" i="1" dirty="0">
                        <a:latin typeface="Cambria Math" charset="0"/>
                      </a:rPr>
                      <m:t> </m:t>
                    </m:r>
                    <m:r>
                      <a:rPr lang="en-US" altLang="zh-CN" sz="2800" b="1" i="1">
                        <a:latin typeface="Cambria Math" charset="0"/>
                      </a:rPr>
                      <m:t>≈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458917" y="1822987"/>
            <a:ext cx="2875614" cy="766916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58918" y="2814229"/>
                <a:ext cx="2875614" cy="523220"/>
              </a:xfrm>
              <a:prstGeom prst="rect">
                <a:avLst/>
              </a:prstGeom>
              <a:solidFill>
                <a:srgbClr val="EDB7F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/>
                  <a:t>Depends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on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918" y="2814229"/>
                <a:ext cx="2875614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694295" y="1816445"/>
            <a:ext cx="1274164" cy="7669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694295" y="2814229"/>
                <a:ext cx="2833141" cy="523220"/>
              </a:xfrm>
              <a:prstGeom prst="rect">
                <a:avLst/>
              </a:prstGeom>
              <a:solidFill>
                <a:srgbClr val="F6DCD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/>
                  <a:t>Independent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of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295" y="2814229"/>
                <a:ext cx="2833141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4301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58916" y="3594228"/>
                <a:ext cx="6068519" cy="5232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/>
                  <a:t>If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good,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their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difference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positive.</a:t>
                </a:r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916" y="3594228"/>
                <a:ext cx="6068519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602" t="-11765" r="-502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73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9" grpId="0" animBg="1"/>
      <p:bldP spid="12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Approximate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solidFill>
                <a:schemeClr val="bg2"/>
              </a:solidFill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b="1" dirty="0">
                    <a:solidFill>
                      <a:srgbClr val="C00000"/>
                    </a:solidFill>
                  </a:rPr>
                  <a:t>Approximate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policy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C00000"/>
                    </a:solidFill>
                  </a:rPr>
                  <a:t>gradient: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 dirty="0">
                        <a:latin typeface="Cambria Math" charset="0"/>
                      </a:rPr>
                      <m:t>𝐠</m:t>
                    </m:r>
                    <m:d>
                      <m:dPr>
                        <m:ctrlPr>
                          <a:rPr lang="en-US" altLang="zh-CN" sz="2800" b="1" i="1" dirty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sz="2800" b="1" i="1" dirty="0">
                        <a:latin typeface="Cambria Math" charset="0"/>
                      </a:rPr>
                      <m:t> </m:t>
                    </m:r>
                    <m:r>
                      <a:rPr lang="en-US" altLang="zh-CN" sz="2800" b="1" i="1">
                        <a:latin typeface="Cambria Math" charset="0"/>
                      </a:rPr>
                      <m:t>≈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sz="2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sz="2800" b="1">
                            <a:latin typeface="Cambria Math" charset="0"/>
                          </a:rPr>
                          <m:t>𝛉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</a:rPr>
                      <m:t>⋅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𝛾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  <m:r>
                          <a:rPr lang="en-US" altLang="zh-CN" sz="2800" b="1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93" y="1075441"/>
                <a:ext cx="9776013" cy="1482009"/>
              </a:xfrm>
              <a:prstGeom prst="rect">
                <a:avLst/>
              </a:prstGeom>
              <a:blipFill rotWithShape="0">
                <a:blip r:embed="rId3"/>
                <a:stretch>
                  <a:fillRect l="-1247" t="-3689" b="-4098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473348" y="1816445"/>
            <a:ext cx="4674993" cy="766916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97976" y="2739590"/>
            <a:ext cx="5025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B24FB"/>
                </a:solidFill>
              </a:rPr>
              <a:t>e</a:t>
            </a:r>
            <a:r>
              <a:rPr lang="en-US" sz="3200" dirty="0" smtClean="0">
                <a:solidFill>
                  <a:srgbClr val="0B24FB"/>
                </a:solidFill>
              </a:rPr>
              <a:t>valuation made by the critic</a:t>
            </a:r>
            <a:endParaRPr lang="en-US" sz="3200" dirty="0">
              <a:solidFill>
                <a:srgbClr val="0B24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844828" y="3065320"/>
            <a:ext cx="3057525" cy="11464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Environment</a:t>
            </a:r>
            <a:endParaRPr lang="en-US" sz="32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720777" y="5400231"/>
            <a:ext cx="8652812" cy="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091765" y="5450242"/>
                <a:ext cx="11828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State</a:t>
                </a:r>
                <a:r>
                  <a:rPr lang="zh-CN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𝑠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765" y="5450242"/>
                <a:ext cx="1182824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030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10390258" y="1801092"/>
            <a:ext cx="0" cy="1264227"/>
          </a:xfrm>
          <a:prstGeom prst="line">
            <a:avLst/>
          </a:prstGeom>
          <a:ln w="571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720777" y="1801092"/>
            <a:ext cx="0" cy="1264227"/>
          </a:xfrm>
          <a:prstGeom prst="line">
            <a:avLst/>
          </a:prstGeom>
          <a:ln w="57150">
            <a:solidFill>
              <a:srgbClr val="FF0000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20777" y="1828802"/>
            <a:ext cx="86528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01977" y="1277872"/>
                <a:ext cx="14165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FF0000"/>
                    </a:solidFill>
                  </a:rPr>
                  <a:t>Action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77" y="1277872"/>
                <a:ext cx="141654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9052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1720777" y="4325324"/>
            <a:ext cx="0" cy="109937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390258" y="4211783"/>
            <a:ext cx="0" cy="121291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Advantage Actor-Critic (A2C)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93038" y="2951780"/>
            <a:ext cx="2238809" cy="1373544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Policy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Network</a:t>
            </a:r>
          </a:p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(Actor)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82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35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35" presetClass="emph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35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35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35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2" grpId="7" animBg="1"/>
      <p:bldP spid="22" grpId="8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844828" y="3065320"/>
            <a:ext cx="3057525" cy="11464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Environment</a:t>
            </a:r>
            <a:endParaRPr lang="en-US" sz="32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720777" y="5400231"/>
            <a:ext cx="8652812" cy="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091765" y="5450242"/>
                <a:ext cx="11828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State</a:t>
                </a:r>
                <a:r>
                  <a:rPr lang="zh-CN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𝑠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765" y="5450242"/>
                <a:ext cx="1182824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030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10390258" y="1801092"/>
            <a:ext cx="0" cy="1264227"/>
          </a:xfrm>
          <a:prstGeom prst="line">
            <a:avLst/>
          </a:prstGeom>
          <a:ln w="571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720777" y="1801092"/>
            <a:ext cx="0" cy="1264227"/>
          </a:xfrm>
          <a:prstGeom prst="line">
            <a:avLst/>
          </a:prstGeom>
          <a:ln w="57150">
            <a:solidFill>
              <a:srgbClr val="FF0000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20777" y="1828802"/>
            <a:ext cx="86528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01977" y="1277872"/>
                <a:ext cx="14165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FF0000"/>
                    </a:solidFill>
                  </a:rPr>
                  <a:t>Action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77" y="1277872"/>
                <a:ext cx="141654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9052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>
            <a:off x="1720777" y="4325324"/>
            <a:ext cx="0" cy="109937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390258" y="4211783"/>
            <a:ext cx="0" cy="121291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Advantage Actor-Critic (A2C)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669324" y="4314711"/>
            <a:ext cx="0" cy="109937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802582" y="3638552"/>
            <a:ext cx="2042246" cy="0"/>
          </a:xfrm>
          <a:prstGeom prst="line">
            <a:avLst/>
          </a:prstGeom>
          <a:ln w="57150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73970" y="3127566"/>
                <a:ext cx="15384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0070C0"/>
                    </a:solidFill>
                  </a:rPr>
                  <a:t>Reward</a:t>
                </a:r>
                <a:r>
                  <a:rPr lang="zh-CN" altLang="en-US" sz="2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𝑟</m:t>
                    </m:r>
                  </m:oMath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970" y="3127566"/>
                <a:ext cx="1538434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790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95470" y="1142555"/>
            <a:ext cx="11688417" cy="494306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563773" y="2947557"/>
            <a:ext cx="2238809" cy="1377767"/>
          </a:xfrm>
          <a:prstGeom prst="roundRect">
            <a:avLst/>
          </a:prstGeom>
          <a:solidFill>
            <a:srgbClr val="EF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Network</a:t>
            </a:r>
          </a:p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(Critic)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93038" y="2951780"/>
            <a:ext cx="2238809" cy="1373544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Policy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Network</a:t>
            </a:r>
          </a:p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(Actor)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26327" y="3085805"/>
            <a:ext cx="1723591" cy="564981"/>
            <a:chOff x="2826327" y="3085805"/>
            <a:chExt cx="1723591" cy="564981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2826327" y="3638552"/>
              <a:ext cx="1723591" cy="12234"/>
            </a:xfrm>
            <a:prstGeom prst="line">
              <a:avLst/>
            </a:prstGeom>
            <a:ln w="57150">
              <a:solidFill>
                <a:srgbClr val="7030A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894404" y="3085805"/>
              <a:ext cx="161781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600" dirty="0" smtClean="0">
                  <a:solidFill>
                    <a:srgbClr val="7030A0"/>
                  </a:solidFill>
                </a:rPr>
                <a:t>Advantage</a:t>
              </a:r>
              <a:endParaRPr lang="en-US" sz="26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77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35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5" presetClass="emph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6" grpId="0" animBg="1"/>
      <p:bldP spid="26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844828" y="3065320"/>
            <a:ext cx="3057525" cy="11464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Environment</a:t>
            </a:r>
            <a:endParaRPr lang="en-US" sz="32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63773" y="2947557"/>
            <a:ext cx="2238809" cy="1377767"/>
          </a:xfrm>
          <a:prstGeom prst="roundRect">
            <a:avLst/>
          </a:prstGeom>
          <a:solidFill>
            <a:srgbClr val="EF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Network</a:t>
            </a:r>
          </a:p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(Critic)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720777" y="5400231"/>
            <a:ext cx="8652812" cy="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091765" y="5450242"/>
                <a:ext cx="11828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State</a:t>
                </a:r>
                <a:r>
                  <a:rPr lang="zh-CN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𝑠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765" y="5450242"/>
                <a:ext cx="1182824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030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10390258" y="1801092"/>
            <a:ext cx="0" cy="1264227"/>
          </a:xfrm>
          <a:prstGeom prst="line">
            <a:avLst/>
          </a:prstGeom>
          <a:ln w="571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20777" y="1828802"/>
            <a:ext cx="86528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01977" y="1277872"/>
                <a:ext cx="14165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FF0000"/>
                    </a:solidFill>
                  </a:rPr>
                  <a:t>Action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77" y="1277872"/>
                <a:ext cx="141654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9052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>
            <a:off x="10390258" y="4211783"/>
            <a:ext cx="0" cy="121291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Advantage Actor-Critic (A2C)</a:t>
            </a:r>
            <a:endParaRPr lang="en-US" sz="3600" dirty="0">
              <a:solidFill>
                <a:srgbClr val="C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669324" y="4314711"/>
            <a:ext cx="0" cy="109937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4972" y="1277872"/>
            <a:ext cx="11756192" cy="539478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02077" y="4325324"/>
            <a:ext cx="1218700" cy="1099375"/>
            <a:chOff x="502077" y="4325324"/>
            <a:chExt cx="1218700" cy="109937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720777" y="4325324"/>
              <a:ext cx="0" cy="1099375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502077" y="4727737"/>
                  <a:ext cx="118282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State</a:t>
                  </a:r>
                  <a:r>
                    <a:rPr lang="zh-CN" altLang="en-US" sz="2800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077" y="4727737"/>
                  <a:ext cx="1182824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309" t="-11765" b="-34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24972" y="1801092"/>
            <a:ext cx="1416542" cy="1264227"/>
            <a:chOff x="324972" y="1801092"/>
            <a:chExt cx="1416542" cy="1264227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720777" y="1801092"/>
              <a:ext cx="0" cy="1264227"/>
            </a:xfrm>
            <a:prstGeom prst="line">
              <a:avLst/>
            </a:prstGeom>
            <a:ln w="57150">
              <a:solidFill>
                <a:srgbClr val="FF000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24972" y="2248185"/>
                  <a:ext cx="14165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dirty="0" smtClean="0">
                      <a:solidFill>
                        <a:srgbClr val="FF0000"/>
                      </a:solidFill>
                    </a:rPr>
                    <a:t>Action</a:t>
                  </a:r>
                  <a:r>
                    <a:rPr lang="zh-CN" altLang="en-US" sz="2800" dirty="0" smtClean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𝑎</m:t>
                      </m:r>
                    </m:oMath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72" y="2248185"/>
                  <a:ext cx="1416542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584" t="-1162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2826327" y="3085805"/>
            <a:ext cx="1723591" cy="564981"/>
            <a:chOff x="2826327" y="3085805"/>
            <a:chExt cx="1723591" cy="564981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2826327" y="3638552"/>
              <a:ext cx="1723591" cy="12234"/>
            </a:xfrm>
            <a:prstGeom prst="line">
              <a:avLst/>
            </a:prstGeom>
            <a:ln w="57150">
              <a:solidFill>
                <a:srgbClr val="7030A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894404" y="3085805"/>
              <a:ext cx="161781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600" dirty="0" smtClean="0">
                  <a:solidFill>
                    <a:srgbClr val="7030A0"/>
                  </a:solidFill>
                </a:rPr>
                <a:t>Advantage</a:t>
              </a:r>
              <a:endParaRPr lang="en-US" sz="2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593038" y="2951780"/>
            <a:ext cx="2238809" cy="1373544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Policy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Network</a:t>
            </a:r>
          </a:p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(Actor)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7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894404" y="3085805"/>
            <a:ext cx="16178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00" dirty="0" smtClean="0">
                <a:solidFill>
                  <a:srgbClr val="7030A0"/>
                </a:solidFill>
              </a:rPr>
              <a:t>Advantage</a:t>
            </a:r>
            <a:endParaRPr lang="en-US" sz="2600" dirty="0">
              <a:solidFill>
                <a:srgbClr val="7030A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826327" y="3638552"/>
            <a:ext cx="1723591" cy="12234"/>
          </a:xfrm>
          <a:prstGeom prst="line">
            <a:avLst/>
          </a:prstGeom>
          <a:ln w="571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01977" y="1277872"/>
                <a:ext cx="14165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rgbClr val="FF0000"/>
                    </a:solidFill>
                  </a:rPr>
                  <a:t>Action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𝑎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77" y="1277872"/>
                <a:ext cx="1416542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9052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8844828" y="3065320"/>
            <a:ext cx="3057525" cy="11464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Environment</a:t>
            </a:r>
            <a:endParaRPr lang="en-US" sz="32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720777" y="5400231"/>
            <a:ext cx="8652812" cy="2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390258" y="1801092"/>
            <a:ext cx="0" cy="1264227"/>
          </a:xfrm>
          <a:prstGeom prst="line">
            <a:avLst/>
          </a:prstGeom>
          <a:ln w="571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720777" y="1801092"/>
            <a:ext cx="0" cy="1264227"/>
          </a:xfrm>
          <a:prstGeom prst="line">
            <a:avLst/>
          </a:prstGeom>
          <a:ln w="57150">
            <a:solidFill>
              <a:srgbClr val="FF0000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20777" y="1828802"/>
            <a:ext cx="86528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720777" y="4325324"/>
            <a:ext cx="0" cy="109937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390258" y="4211783"/>
            <a:ext cx="0" cy="121291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Advantage Actor-Critic (A2C)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93038" y="2951780"/>
            <a:ext cx="2238809" cy="1373544"/>
          </a:xfrm>
          <a:prstGeom prst="roundRect">
            <a:avLst/>
          </a:prstGeom>
          <a:solidFill>
            <a:srgbClr val="F6D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Policy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Network</a:t>
            </a:r>
          </a:p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(Actor)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0785" y="1271299"/>
            <a:ext cx="11471568" cy="534785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563773" y="2947557"/>
            <a:ext cx="2238809" cy="1377767"/>
          </a:xfrm>
          <a:prstGeom prst="roundRect">
            <a:avLst/>
          </a:prstGeom>
          <a:solidFill>
            <a:srgbClr val="EF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Network</a:t>
            </a:r>
          </a:p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(Critic)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02582" y="3127566"/>
            <a:ext cx="2042246" cy="523220"/>
            <a:chOff x="6802582" y="3127566"/>
            <a:chExt cx="2042246" cy="523220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6802582" y="3638552"/>
              <a:ext cx="2042246" cy="0"/>
            </a:xfrm>
            <a:prstGeom prst="line">
              <a:avLst/>
            </a:prstGeom>
            <a:ln w="5715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073970" y="3127566"/>
                  <a:ext cx="153843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dirty="0" smtClean="0">
                      <a:solidFill>
                        <a:srgbClr val="0070C0"/>
                      </a:solidFill>
                    </a:rPr>
                    <a:t>Reward</a:t>
                  </a:r>
                  <a:r>
                    <a:rPr lang="zh-CN" altLang="en-US" sz="2800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rgbClr val="0070C0"/>
                          </a:solidFill>
                          <a:latin typeface="Cambria Math" charset="0"/>
                        </a:rPr>
                        <m:t>𝑟</m:t>
                      </m:r>
                    </m:oMath>
                  </a14:m>
                  <a:endParaRPr lang="en-US" sz="28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3970" y="3127566"/>
                  <a:ext cx="1538434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905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5091765" y="4314711"/>
            <a:ext cx="1182824" cy="1658751"/>
            <a:chOff x="5091765" y="4314711"/>
            <a:chExt cx="1182824" cy="165875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669324" y="4314711"/>
              <a:ext cx="0" cy="1099375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091765" y="5450242"/>
                  <a:ext cx="118282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State</a:t>
                  </a:r>
                  <a:r>
                    <a:rPr lang="zh-CN" altLang="en-US" sz="2800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𝑠</m:t>
                      </m:r>
                    </m:oMath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765" y="5450242"/>
                  <a:ext cx="1182824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309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905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Thank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you!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3423" y="1205221"/>
                <a:ext cx="8865154" cy="506101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Observe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transition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3423" y="1205221"/>
                <a:ext cx="8865154" cy="5061016"/>
              </a:xfrm>
              <a:blipFill rotWithShape="0">
                <a:blip r:embed="rId3"/>
                <a:stretch>
                  <a:fillRect l="-1238"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Training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A2C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097386" y="1706461"/>
            <a:ext cx="2052925" cy="241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280783" y="2338466"/>
            <a:ext cx="561040" cy="8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519970" y="2338466"/>
            <a:ext cx="1705289" cy="8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488802" y="2338385"/>
            <a:ext cx="561040" cy="8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45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3423" y="1205221"/>
                <a:ext cx="8865154" cy="506101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Observe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transition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b="1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3423" y="1205221"/>
                <a:ext cx="8865154" cy="5061016"/>
              </a:xfrm>
              <a:blipFill rotWithShape="0">
                <a:blip r:embed="rId3"/>
                <a:stretch>
                  <a:fillRect l="-1238"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Training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A2C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50738" y="2997871"/>
            <a:ext cx="2078332" cy="8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473812" y="2997952"/>
            <a:ext cx="561040" cy="8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3423" y="1205221"/>
                <a:ext cx="8865154" cy="506101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Observe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transition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b="1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(actor)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𝛽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b="1">
                            <a:latin typeface="Cambria Math" charset="0"/>
                          </a:rPr>
                          <m:t>𝛉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3423" y="1205221"/>
                <a:ext cx="8865154" cy="5061016"/>
              </a:xfrm>
              <a:blipFill rotWithShape="0">
                <a:blip r:embed="rId3"/>
                <a:stretch>
                  <a:fillRect l="-1238"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Training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A2C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81271" y="3673459"/>
            <a:ext cx="2563319" cy="928522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867462" y="4527029"/>
            <a:ext cx="440710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38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3423" y="1205221"/>
                <a:ext cx="8865154" cy="506101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Observe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transition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target:</a:t>
                </a: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TD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error:</a:t>
                </a:r>
                <a:r>
                  <a:rPr lang="zh-CN" alt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1" i="1">
                        <a:latin typeface="Cambria Math" charset="0"/>
                      </a:rPr>
                      <m:t>=</m:t>
                    </m:r>
                    <m:r>
                      <a:rPr lang="en-US" altLang="zh-CN" i="1">
                        <a:latin typeface="Cambria Math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  <m:r>
                      <a:rPr lang="en-US" altLang="zh-CN" b="1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(actor)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𝛉</m:t>
                    </m:r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𝛽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b="1">
                            <a:latin typeface="Cambria Math" charset="0"/>
                          </a:rPr>
                          <m:t>𝛉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Update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value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(critic)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by:</a:t>
                </a:r>
                <a:endParaRPr lang="en-US" altLang="zh-CN" dirty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i="1">
                        <a:latin typeface="Cambria Math" charset="0"/>
                      </a:rPr>
                      <m:t>←</m:t>
                    </m:r>
                    <m:r>
                      <a:rPr lang="en-US" altLang="zh-CN" b="1">
                        <a:latin typeface="Cambria Math" charset="0"/>
                      </a:rPr>
                      <m:t>𝐰</m:t>
                    </m:r>
                    <m:r>
                      <a:rPr lang="en-US" altLang="zh-CN" b="0" i="1" smtClean="0">
                        <a:latin typeface="Cambria Math" charset="0"/>
                      </a:rPr>
                      <m:t>−</m:t>
                    </m:r>
                    <m:r>
                      <a:rPr lang="en-US" altLang="zh-CN" i="1">
                        <a:latin typeface="Cambria Math" charset="0"/>
                      </a:rPr>
                      <m:t>𝛼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𝐰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3423" y="1205221"/>
                <a:ext cx="8865154" cy="5061016"/>
              </a:xfrm>
              <a:blipFill rotWithShape="0">
                <a:blip r:embed="rId3"/>
                <a:stretch>
                  <a:fillRect l="-1238"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Training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A2C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092314" y="5951094"/>
            <a:ext cx="3897443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30977" y="5111646"/>
            <a:ext cx="1843790" cy="839448"/>
          </a:xfrm>
          <a:prstGeom prst="rect">
            <a:avLst/>
          </a:prstGeom>
          <a:noFill/>
          <a:ln w="57150">
            <a:solidFill>
              <a:srgbClr val="0B24FB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55363</TotalTime>
  <Words>2085</Words>
  <Application>Microsoft Macintosh PowerPoint</Application>
  <PresentationFormat>Widescreen</PresentationFormat>
  <Paragraphs>1307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Calibri</vt:lpstr>
      <vt:lpstr>Calibri Light</vt:lpstr>
      <vt:lpstr>Cambria Math</vt:lpstr>
      <vt:lpstr>Courier New</vt:lpstr>
      <vt:lpstr>DengXian</vt:lpstr>
      <vt:lpstr>DengXian Light</vt:lpstr>
      <vt:lpstr>Lucida Bright</vt:lpstr>
      <vt:lpstr>Arial</vt:lpstr>
      <vt:lpstr>Office Theme</vt:lpstr>
      <vt:lpstr>Advantage Actor-Critic (A2C)</vt:lpstr>
      <vt:lpstr>Actor and Critic</vt:lpstr>
      <vt:lpstr>Actor and Critic</vt:lpstr>
      <vt:lpstr>Actor and Critic</vt:lpstr>
      <vt:lpstr>Actor and Critic</vt:lpstr>
      <vt:lpstr>Training of A2C</vt:lpstr>
      <vt:lpstr>Training of A2C</vt:lpstr>
      <vt:lpstr>Training of A2C</vt:lpstr>
      <vt:lpstr>Training of A2C</vt:lpstr>
      <vt:lpstr>Outline</vt:lpstr>
      <vt:lpstr>Properties of Value Functions</vt:lpstr>
      <vt:lpstr>Value Functions</vt:lpstr>
      <vt:lpstr>Property of Action-Value Function</vt:lpstr>
      <vt:lpstr>Property of Action-Value Function</vt:lpstr>
      <vt:lpstr>Property of Action-Value Function</vt:lpstr>
      <vt:lpstr>Property of Action-Value Function</vt:lpstr>
      <vt:lpstr>Property of Action-Value Function</vt:lpstr>
      <vt:lpstr>Property of Action-Value Function</vt:lpstr>
      <vt:lpstr>Property of Action-Value Function</vt:lpstr>
      <vt:lpstr>Property of State-Value Function</vt:lpstr>
      <vt:lpstr>Property of State-Value Function</vt:lpstr>
      <vt:lpstr>Property of State-Value Function</vt:lpstr>
      <vt:lpstr>Monte Carlo Approximations</vt:lpstr>
      <vt:lpstr>Approximation to Action-Value</vt:lpstr>
      <vt:lpstr>Approximation to Action-Value</vt:lpstr>
      <vt:lpstr>Approximation to Action-Value</vt:lpstr>
      <vt:lpstr>Approximation to State-Value</vt:lpstr>
      <vt:lpstr>Approximation to State-Value</vt:lpstr>
      <vt:lpstr>Approximations</vt:lpstr>
      <vt:lpstr>Updating Policy Network</vt:lpstr>
      <vt:lpstr>Policy Gradient with Baseline</vt:lpstr>
      <vt:lpstr>Policy Gradient with Baseline</vt:lpstr>
      <vt:lpstr>MC Approximation to Action-Value</vt:lpstr>
      <vt:lpstr>MC Approximation to Action-Value</vt:lpstr>
      <vt:lpstr>Function Approximation to State-Value</vt:lpstr>
      <vt:lpstr>Function Approximation to State-Value</vt:lpstr>
      <vt:lpstr>Updating Policy Network</vt:lpstr>
      <vt:lpstr>Updating Policy Network</vt:lpstr>
      <vt:lpstr>Updating Value Network</vt:lpstr>
      <vt:lpstr>Derive TD Target</vt:lpstr>
      <vt:lpstr>Derive TD Target</vt:lpstr>
      <vt:lpstr>Derive TD Target</vt:lpstr>
      <vt:lpstr>Derive TD Target</vt:lpstr>
      <vt:lpstr>Updating Value Network</vt:lpstr>
      <vt:lpstr>Updating Value Network</vt:lpstr>
      <vt:lpstr>Updating Value Network</vt:lpstr>
      <vt:lpstr>Updating Value Network</vt:lpstr>
      <vt:lpstr>More Explanations</vt:lpstr>
      <vt:lpstr>Approximate Policy Gradient</vt:lpstr>
      <vt:lpstr>Approximate Policy Gradient</vt:lpstr>
      <vt:lpstr>Approximate Policy Gradient</vt:lpstr>
      <vt:lpstr>Approximate Policy Gradient</vt:lpstr>
      <vt:lpstr>Approximate Policy Gradient</vt:lpstr>
      <vt:lpstr>Approximate Policy Gradient</vt:lpstr>
      <vt:lpstr>Advantage Actor-Critic (A2C)</vt:lpstr>
      <vt:lpstr>Advantage Actor-Critic (A2C)</vt:lpstr>
      <vt:lpstr>Advantage Actor-Critic (A2C)</vt:lpstr>
      <vt:lpstr>Advantage Actor-Critic (A2C)</vt:lpstr>
      <vt:lpstr>Thank you!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shusen wang</dc:creator>
  <cp:lastModifiedBy>Shusen Wang</cp:lastModifiedBy>
  <cp:revision>1359</cp:revision>
  <dcterms:created xsi:type="dcterms:W3CDTF">2017-08-22T04:44:10Z</dcterms:created>
  <dcterms:modified xsi:type="dcterms:W3CDTF">2020-12-26T00:43:23Z</dcterms:modified>
</cp:coreProperties>
</file>