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1011" r:id="rId3"/>
    <p:sldId id="955" r:id="rId4"/>
    <p:sldId id="918" r:id="rId5"/>
    <p:sldId id="1016" r:id="rId6"/>
    <p:sldId id="1017" r:id="rId7"/>
    <p:sldId id="951" r:id="rId8"/>
    <p:sldId id="995" r:id="rId9"/>
    <p:sldId id="919" r:id="rId10"/>
    <p:sldId id="1000" r:id="rId11"/>
    <p:sldId id="1012" r:id="rId12"/>
    <p:sldId id="1013" r:id="rId13"/>
    <p:sldId id="1014" r:id="rId14"/>
    <p:sldId id="1015" r:id="rId15"/>
    <p:sldId id="1002" r:id="rId16"/>
    <p:sldId id="960" r:id="rId17"/>
    <p:sldId id="998" r:id="rId18"/>
    <p:sldId id="997" r:id="rId19"/>
    <p:sldId id="1007" r:id="rId20"/>
    <p:sldId id="1018" r:id="rId21"/>
    <p:sldId id="8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DB7F0"/>
    <a:srgbClr val="EA9EEB"/>
    <a:srgbClr val="F6DCD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2"/>
    <p:restoredTop sz="67547"/>
  </p:normalViewPr>
  <p:slideViewPr>
    <p:cSldViewPr snapToGrid="0" snapToObjects="1">
      <p:cViewPr>
        <p:scale>
          <a:sx n="77" d="100"/>
          <a:sy n="77" d="100"/>
        </p:scale>
        <p:origin x="7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大家好，我是王树森。</a:t>
            </a:r>
            <a:endParaRPr lang="en-US" altLang="zh-CN" sz="1600" dirty="0" smtClean="0"/>
          </a:p>
          <a:p>
            <a:r>
              <a:rPr lang="zh-CN" altLang="en-US" sz="1600" dirty="0" smtClean="0"/>
              <a:t>前</a:t>
            </a:r>
            <a:r>
              <a:rPr lang="zh-CN" altLang="en-US" sz="1600" dirty="0" smtClean="0"/>
              <a:t>两节课我们</a:t>
            </a:r>
            <a:r>
              <a:rPr lang="zh-CN" altLang="en-US" sz="1600" dirty="0" smtClean="0"/>
              <a:t>学习了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REINFORCE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with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baseline</a:t>
            </a:r>
            <a:r>
              <a:rPr lang="zh-CN" altLang="en-US" sz="1600" baseline="0" dirty="0" smtClean="0"/>
              <a:t>  与 </a:t>
            </a:r>
            <a:r>
              <a:rPr lang="en-US" altLang="zh-CN" sz="1600" dirty="0" smtClean="0"/>
              <a:t>A2C</a:t>
            </a:r>
            <a:r>
              <a:rPr lang="zh-CN" altLang="en-US" sz="1600" baseline="0" dirty="0" smtClean="0"/>
              <a:t> 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两种方法非常类似，区别很小。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其实 </a:t>
            </a:r>
            <a:r>
              <a:rPr lang="en-US" altLang="zh-CN" sz="1600" baseline="0" dirty="0" smtClean="0"/>
              <a:t>REINFORCE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with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baseline</a:t>
            </a:r>
            <a:r>
              <a:rPr lang="zh-CN" altLang="en-US" sz="1600" baseline="0" dirty="0" smtClean="0"/>
              <a:t> 可以看做 </a:t>
            </a:r>
            <a:r>
              <a:rPr lang="en-US" altLang="zh-CN" sz="1600" baseline="0" dirty="0" smtClean="0"/>
              <a:t>A2C</a:t>
            </a:r>
            <a:r>
              <a:rPr lang="zh-CN" altLang="en-US" sz="1600" baseline="0" dirty="0" smtClean="0"/>
              <a:t> 的一种特例。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这节课我们对比两种方法，分析它们的异同，帮助大家更深入理解两种方法。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这是使用了多步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之后的算法。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算法几乎没有变化。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唯一的区别在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我们把原先的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one-step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替换成了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m-step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包含了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个观测到的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我们来</a:t>
            </a:r>
            <a:r>
              <a:rPr lang="zh-CN" altLang="en-US" sz="1600" dirty="0" smtClean="0"/>
              <a:t>复习一下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它</a:t>
            </a:r>
            <a:r>
              <a:rPr lang="zh-CN" altLang="en-US" sz="1600" dirty="0" smtClean="0"/>
              <a:t>也有策略</a:t>
            </a:r>
            <a:r>
              <a:rPr lang="zh-CN" altLang="en-US" sz="1600" dirty="0" smtClean="0"/>
              <a:t>网络和价值网络，但是训练的算法跟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有区别</a:t>
            </a:r>
            <a:r>
              <a:rPr lang="zh-CN" altLang="en-US" sz="1600" dirty="0" smtClean="0"/>
              <a:t>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观测到一条轨迹，其中包含</a:t>
                </a:r>
                <a:r>
                  <a:rPr lang="zh-CN" altLang="en-US" sz="1600" dirty="0" smtClean="0"/>
                  <a:t>所有状态</a:t>
                </a:r>
                <a:r>
                  <a:rPr lang="zh-CN" altLang="en-US" sz="1600" dirty="0" smtClean="0"/>
                  <a:t>、动作、以及奖励。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</a:t>
                </a:r>
                <a:r>
                  <a:rPr lang="zh-CN" altLang="en-US" sz="1600" dirty="0" smtClean="0"/>
                  <a:t>奖励来</a:t>
                </a:r>
                <a:r>
                  <a:rPr lang="zh-CN" altLang="en-US" sz="1600" dirty="0" smtClean="0"/>
                  <a:t>计算回报小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是从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</a:t>
                </a:r>
                <a:r>
                  <a:rPr lang="zh-CN" altLang="en-US" sz="1600" baseline="0" dirty="0" smtClean="0"/>
                  <a:t> 时刻</a:t>
                </a:r>
                <a:r>
                  <a:rPr lang="zh-CN" altLang="en-US" sz="1600" baseline="0" dirty="0" smtClean="0"/>
                  <a:t>开始 所有</a:t>
                </a:r>
                <a:r>
                  <a:rPr lang="zh-CN" altLang="en-US" sz="1600" dirty="0" smtClean="0"/>
                  <a:t>奖励的加权和。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注意，小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完全是真实观测到的，它跟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不一样。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价值网络预测 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之间的差记做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，但是跟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很像。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这一项是就是策略梯度。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它用到了上面算出的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这样可以让价值网络的输出拟合观测到的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你可以自己比较一下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和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</a:t>
                </a:r>
              </a:p>
              <a:p>
                <a:r>
                  <a:rPr lang="zh-CN" altLang="en-US" sz="1600" dirty="0" smtClean="0"/>
                  <a:t>你会发现两者唯一区别就是这个地方。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除此之外，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和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两种方法没有任何区别。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REINFORCE</a:t>
                </a:r>
                <a:r>
                  <a:rPr lang="zh-CN" altLang="en-US" sz="1600" baseline="0" dirty="0" smtClean="0"/>
                  <a:t> 用的是回报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，完全基于真实观</a:t>
                </a:r>
                <a:r>
                  <a:rPr lang="zh-CN" altLang="en-US" sz="1600" dirty="0" smtClean="0"/>
                  <a:t>测到的</a:t>
                </a:r>
                <a:r>
                  <a:rPr lang="zh-CN" altLang="en-US" sz="1600" dirty="0" smtClean="0"/>
                  <a:t>奖励。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而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用的是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，部分基于真实观测，部分基于价值网络自己的估计。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我们来对比一下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 和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结论是两</a:t>
            </a:r>
            <a:r>
              <a:rPr lang="zh-CN" altLang="en-US" sz="1600" dirty="0" smtClean="0"/>
              <a:t>种方法</a:t>
            </a:r>
            <a:r>
              <a:rPr lang="zh-CN" altLang="en-US" sz="1600" dirty="0" smtClean="0"/>
              <a:t>非常相似；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其实是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 的一种特例。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看一下这个公式。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包含了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个观测到的奖励。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</a:t>
                </a:r>
              </a:p>
              <a:p>
                <a:r>
                  <a:rPr lang="zh-CN" altLang="en-US" sz="1600" dirty="0" smtClean="0"/>
                  <a:t>你自己</a:t>
                </a:r>
                <a:r>
                  <a:rPr lang="en-US" altLang="zh-CN" sz="1600" dirty="0" smtClean="0"/>
                  <a:t>Google</a:t>
                </a:r>
                <a:r>
                  <a:rPr lang="zh-CN" altLang="en-US" sz="1600" dirty="0" smtClean="0"/>
                  <a:t>一下，可以找到很多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的代码。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他们都是用这种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，而不是用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Multi-step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效果比 </a:t>
                </a:r>
                <a:r>
                  <a:rPr lang="en-US" altLang="zh-CN" sz="1600" baseline="0" dirty="0" smtClean="0"/>
                  <a:t>one-step</a:t>
                </a:r>
                <a:r>
                  <a:rPr lang="zh-CN" altLang="en-US" sz="1600" baseline="0" dirty="0" smtClean="0"/>
                  <a:t> 更好。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对比一下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用这一个奖励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去计算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实际</a:t>
                </a:r>
                <a:r>
                  <a:rPr lang="zh-CN" altLang="en-US" sz="1600" dirty="0" smtClean="0"/>
                  <a:t>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用所有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前面我们用的一步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很容易把它替换成多步。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实现起来没有难度。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0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one-step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是</a:t>
                </a:r>
                <a:r>
                  <a:rPr lang="en-US" altLang="zh-CN" sz="1600" baseline="0" dirty="0" smtClean="0"/>
                  <a:t>multi-step</a:t>
                </a:r>
                <a:r>
                  <a:rPr lang="zh-CN" altLang="en-US" sz="1600" baseline="0" dirty="0" smtClean="0"/>
                  <a:t> 的一种特例。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上面</a:t>
                </a:r>
                <a:r>
                  <a:rPr lang="zh-CN" altLang="en-US" sz="1600" dirty="0" smtClean="0"/>
                  <a:t>是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的公式。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也就是让 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 等于 </a:t>
                </a:r>
                <a:r>
                  <a:rPr lang="en-US" altLang="zh-CN" sz="1600" baseline="0" dirty="0" smtClean="0"/>
                  <a:t>1</a:t>
                </a:r>
                <a:r>
                  <a:rPr lang="zh-CN" altLang="en-US" sz="1600" baseline="0" dirty="0" smtClean="0"/>
                  <a:t>，只用</a:t>
                </a:r>
                <a:r>
                  <a:rPr lang="zh-CN" altLang="en-US" sz="1600" b="1" u="sng" baseline="0" dirty="0" smtClean="0"/>
                  <a:t>一个</a:t>
                </a:r>
                <a:r>
                  <a:rPr lang="zh-CN" altLang="en-US" sz="1600" baseline="0" dirty="0" smtClean="0"/>
                  <a:t>观测到的奖励 </a:t>
                </a:r>
                <a:r>
                  <a:rPr lang="en-US" altLang="zh-CN" sz="1600" baseline="0" dirty="0" smtClean="0"/>
                  <a:t>r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效果通常不如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对比一下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用这一个奖励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去计算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实际</a:t>
                </a:r>
                <a:r>
                  <a:rPr lang="zh-CN" altLang="en-US" sz="1600" dirty="0" smtClean="0"/>
                  <a:t>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用所有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前面我们用的一步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很容易把它替换成多步。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实现起来没有难度。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1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再看一下 </a:t>
                </a:r>
                <a:r>
                  <a:rPr lang="en-US" altLang="zh-CN" sz="1600" baseline="0" dirty="0" smtClean="0"/>
                  <a:t>m-step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这里用了 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 个观测到的奖励。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---------------</a:t>
                </a:r>
              </a:p>
              <a:p>
                <a:r>
                  <a:rPr lang="zh-CN" altLang="en-US" sz="1600" baseline="0" dirty="0" smtClean="0"/>
                  <a:t>一种极端情况是利用一局</a:t>
                </a:r>
                <a:r>
                  <a:rPr lang="zh-CN" altLang="en-US" sz="1600" baseline="0" dirty="0" smtClean="0"/>
                  <a:t>游戏所有</a:t>
                </a:r>
                <a:r>
                  <a:rPr lang="zh-CN" altLang="en-US" sz="1600" baseline="0" dirty="0" smtClean="0"/>
                  <a:t>的奖励，也就是说从当前时刻 </a:t>
                </a:r>
                <a:r>
                  <a:rPr lang="en-US" altLang="zh-CN" sz="1600" baseline="0" dirty="0" smtClean="0"/>
                  <a:t>t</a:t>
                </a:r>
                <a:r>
                  <a:rPr lang="zh-CN" altLang="en-US" sz="1600" baseline="0" dirty="0" smtClean="0"/>
                  <a:t> 到最后一个时刻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baseline="0" dirty="0" smtClean="0"/>
                  <a:t>所有的奖励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那么后面这一项就被丢弃了。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只包含观测到的奖励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不</a:t>
                </a:r>
                <a:r>
                  <a:rPr lang="zh-CN" altLang="en-US" sz="1600" dirty="0" smtClean="0"/>
                  <a:t>包含价值网络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自己的估计。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也就是说不做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这样的话，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就变成了观测到的回报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于是，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就变成了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由此可以看出，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是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baseline="0" dirty="0" smtClean="0"/>
                  <a:t> 的一种特例。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en-US" altLang="zh-CN" sz="1600" baseline="0" dirty="0" smtClean="0"/>
                  <a:t>A2C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baseline="0" dirty="0" smtClean="0"/>
                  <a:t>要计算 </a:t>
                </a:r>
                <a:r>
                  <a:rPr lang="en-US" altLang="zh-CN" sz="1600" baseline="0" dirty="0" smtClean="0"/>
                  <a:t>multi-step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如果</a:t>
                </a:r>
                <a:r>
                  <a:rPr lang="zh-CN" altLang="en-US" sz="1600" baseline="0" dirty="0" smtClean="0"/>
                  <a:t>用所有的奖励去计算 </a:t>
                </a:r>
                <a:r>
                  <a:rPr lang="en-US" altLang="zh-CN" sz="1600" baseline="0" dirty="0" smtClean="0"/>
                  <a:t>multi-step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，也就是不做 </a:t>
                </a:r>
                <a:r>
                  <a:rPr lang="en-US" altLang="zh-CN" sz="1600" baseline="0" dirty="0" smtClean="0"/>
                  <a:t>Bootstrapping</a:t>
                </a:r>
                <a:r>
                  <a:rPr lang="zh-CN" altLang="en-US" sz="1600" baseline="0" dirty="0" smtClean="0"/>
                  <a:t>，那么 </a:t>
                </a:r>
                <a:r>
                  <a:rPr lang="en-US" altLang="zh-CN" sz="1600" baseline="0" dirty="0" smtClean="0"/>
                  <a:t>A2C</a:t>
                </a:r>
                <a:r>
                  <a:rPr lang="zh-CN" altLang="en-US" sz="1600" baseline="0" dirty="0" smtClean="0"/>
                  <a:t> 就变成了 </a:t>
                </a:r>
                <a:r>
                  <a:rPr lang="en-US" altLang="zh-CN" sz="1600" baseline="0" dirty="0" smtClean="0"/>
                  <a:t>REINFORCE</a:t>
                </a:r>
                <a:r>
                  <a:rPr lang="zh-CN" altLang="en-US" sz="1600" baseline="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对比一下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用这一个奖励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去计算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实际</a:t>
                </a:r>
                <a:r>
                  <a:rPr lang="zh-CN" altLang="en-US" sz="1600" dirty="0" smtClean="0"/>
                  <a:t>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用所有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前面我们用的一步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很容易把它替换成多步。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实现起来没有难度。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我再分析一下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和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的异同。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A2C</a:t>
                </a:r>
                <a:r>
                  <a:rPr lang="zh-CN" altLang="en-US" sz="1600" baseline="0" dirty="0" smtClean="0"/>
                  <a:t> 通常用</a:t>
                </a:r>
                <a:r>
                  <a:rPr lang="zh-CN" altLang="en-US" sz="1600" dirty="0" smtClean="0"/>
                  <a:t>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我在解释一下这节课的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和上节课的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的异同。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A2C</a:t>
                </a:r>
                <a:r>
                  <a:rPr lang="zh-CN" altLang="en-US" sz="1600" baseline="0" dirty="0" smtClean="0"/>
                  <a:t> 通常用</a:t>
                </a:r>
                <a:r>
                  <a:rPr lang="zh-CN" altLang="en-US" sz="1600" dirty="0" smtClean="0"/>
                  <a:t>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，它包含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如果我们使用所有的奖励，也就是不做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，那么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就变成了回报 </a:t>
                </a:r>
                <a:r>
                  <a:rPr lang="en-US" altLang="zh-CN" sz="1600" b="0" i="0" smtClean="0">
                    <a:latin typeface="Cambria Math" charset="0"/>
                  </a:rPr>
                  <a:t>𝑢_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唯一的区别就是用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，而不是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的一种特例。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也是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smtClean="0"/>
                  <a:t> 的特例。</a:t>
                </a: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with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baseline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A2C</a:t>
                </a:r>
                <a:r>
                  <a:rPr lang="zh-CN" altLang="en-US" sz="1600" baseline="0" dirty="0" smtClean="0"/>
                  <a:t> 都需要策略网络和价值网络。</a:t>
                </a:r>
                <a:endParaRPr lang="en-US" altLang="zh-CN" sz="1600" baseline="0" dirty="0" smtClean="0"/>
              </a:p>
              <a:p>
                <a:r>
                  <a:rPr lang="zh-CN" altLang="en-US" sz="1600" dirty="0" smtClean="0"/>
                  <a:t>他们用的神经网络长得完全一样，没有任何差别。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前两节课已经解释了神经网络的结构，这里就不再具体讲解了。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虽然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A2C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用的神经网络一样，但是价值网络的功能有所区别。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这部分是价值网络。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A2C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的价值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网络叫做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，用来评价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的表现。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而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中的价值网络仅仅是个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baseline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而已，不会评价动作的好坏。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baseline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的唯一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的用途就是降低随机梯度造成的方差。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策略网络和价值网络的输入都是状态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可以用相同的卷积层来提取特征。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让两个神经网络共享卷积层参数。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然后用一些全连接层来算概率分布。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这个红色的向量就是策略网络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它可以用来控制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用一些不同的全连接层来算一个实数。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这个实数就是价值网络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的输出，它可以评价当前状态的好坏。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1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如果我们使用所有的奖励，也就是不做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那么上面的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就变成了回报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上面的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就变成了下面的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唯一的区别就是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，而不是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的一种特例。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也是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的特例。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我在解释一下这节课的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和上节课的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的异同。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A2C</a:t>
                </a:r>
                <a:r>
                  <a:rPr lang="zh-CN" altLang="en-US" sz="1600" baseline="0" dirty="0" smtClean="0"/>
                  <a:t> 通常用</a:t>
                </a:r>
                <a:r>
                  <a:rPr lang="zh-CN" altLang="en-US" sz="1600" dirty="0" smtClean="0"/>
                  <a:t>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，它包含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如果我们使用所有的奖励，也就是不做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，那么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就变成了回报 </a:t>
                </a:r>
                <a:r>
                  <a:rPr lang="en-US" altLang="zh-CN" sz="1600" b="0" i="0" smtClean="0">
                    <a:latin typeface="Cambria Math" charset="0"/>
                  </a:rPr>
                  <a:t>𝑢_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唯一的区别就是用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，而不是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的一种特例。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也是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smtClean="0"/>
                  <a:t> 的特例。</a:t>
                </a: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这节课的内容讲完了。</a:t>
            </a:r>
            <a:endParaRPr lang="en-US" altLang="zh-CN" sz="1600" dirty="0" smtClean="0"/>
          </a:p>
          <a:p>
            <a:r>
              <a:rPr lang="zh-CN" altLang="en-US" sz="1600" dirty="0" smtClean="0"/>
              <a:t>这几节课数学很多，能坚持看到这里挺不容易。</a:t>
            </a:r>
            <a:endParaRPr lang="en-US" altLang="zh-CN" sz="1600" dirty="0" smtClean="0"/>
          </a:p>
          <a:p>
            <a:r>
              <a:rPr lang="zh-CN" altLang="en-US" sz="1600" dirty="0" smtClean="0"/>
              <a:t>我说几句题外话。</a:t>
            </a:r>
            <a:endParaRPr lang="en-US" altLang="zh-CN" sz="1600" dirty="0" smtClean="0"/>
          </a:p>
          <a:p>
            <a:r>
              <a:rPr lang="zh-CN" altLang="en-US" sz="1600" dirty="0" smtClean="0"/>
              <a:t>想深入理解机器学习，最快的方法就是看懂数学公式，明白公式都是怎么来的。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咬咬牙把数学看懂，一切都会豁然开朗。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</a:t>
            </a:r>
          </a:p>
          <a:p>
            <a:r>
              <a:rPr lang="zh-CN" altLang="en-US" sz="1600" dirty="0" smtClean="0"/>
              <a:t>有些讲解会刻意避开数学公式，看似通俗易懂，实则在绕远路。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我建议大家不要看这类华而不实的东西。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如果看不懂数学公式，你不可能理解别人的代码，你也不敢改别人代码。</a:t>
            </a:r>
            <a:endParaRPr lang="en-US" altLang="zh-CN" sz="1600" dirty="0" smtClean="0"/>
          </a:p>
          <a:p>
            <a:r>
              <a:rPr lang="zh-CN" altLang="en-US" sz="1600" dirty="0" smtClean="0"/>
              <a:t>不懂数学的话，你只能照葫芦画瓢，很难做出创新，很难做出你自己的东西。</a:t>
            </a:r>
            <a:endParaRPr lang="en-US" altLang="zh-CN" sz="1600" dirty="0" smtClean="0"/>
          </a:p>
          <a:p>
            <a:r>
              <a:rPr lang="en-US" altLang="zh-CN" sz="1600" dirty="0" smtClean="0"/>
              <a:t>-----</a:t>
            </a:r>
          </a:p>
          <a:p>
            <a:r>
              <a:rPr lang="zh-CN" altLang="en-US" sz="1600" dirty="0" smtClean="0"/>
              <a:t>想搞懂强化学习，一定要从数学入手。</a:t>
            </a:r>
            <a:endParaRPr lang="en-US" altLang="zh-CN" sz="1600" dirty="0" smtClean="0"/>
          </a:p>
          <a:p>
            <a:r>
              <a:rPr lang="zh-CN" altLang="en-US" sz="1600" dirty="0" smtClean="0"/>
              <a:t>最快的捷径就是数学公式。</a:t>
            </a:r>
            <a:endParaRPr lang="en-US" altLang="zh-CN" sz="1600" dirty="0" smtClean="0"/>
          </a:p>
          <a:p>
            <a:r>
              <a:rPr lang="zh-CN" altLang="en-US" sz="1600" dirty="0" smtClean="0"/>
              <a:t>每一种强化学习算法的本质都是几个核心数学公式。</a:t>
            </a:r>
            <a:endParaRPr lang="en-US" altLang="zh-CN" sz="1600" dirty="0" smtClean="0"/>
          </a:p>
          <a:p>
            <a:r>
              <a:rPr lang="zh-CN" altLang="en-US" sz="1600" dirty="0" smtClean="0"/>
              <a:t>搞明白公式是怎么来的，你就能看到算法的本质。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-----</a:t>
            </a:r>
          </a:p>
          <a:p>
            <a:r>
              <a:rPr lang="zh-CN" altLang="en-US" sz="1600" dirty="0" smtClean="0"/>
              <a:t>我就说这么多。</a:t>
            </a:r>
            <a:endParaRPr lang="en-US" altLang="zh-CN" sz="1600" dirty="0" smtClean="0"/>
          </a:p>
          <a:p>
            <a:r>
              <a:rPr lang="zh-CN" altLang="en-US" sz="1600" dirty="0" smtClean="0"/>
              <a:t>分享一些人生经验，希望能帮助大家提高知识水平。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aseline="0" dirty="0" smtClean="0"/>
              <a:t>我们先来回顾一下上节课介绍的 </a:t>
            </a:r>
            <a:r>
              <a:rPr lang="en-US" altLang="zh-CN" sz="1600" baseline="0" dirty="0" smtClean="0"/>
              <a:t>A2C</a:t>
            </a:r>
            <a:r>
              <a:rPr lang="zh-CN" altLang="en-US" sz="1600" baseline="0" dirty="0" smtClean="0"/>
              <a:t>，然后用 </a:t>
            </a:r>
            <a:r>
              <a:rPr lang="en-US" altLang="zh-CN" sz="1600" baseline="0" dirty="0" smtClean="0"/>
              <a:t>multi-step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target</a:t>
            </a:r>
            <a:r>
              <a:rPr lang="zh-CN" altLang="en-US" sz="1600" baseline="0" dirty="0" smtClean="0"/>
              <a:t> 来改进 </a:t>
            </a:r>
            <a:r>
              <a:rPr lang="en-US" altLang="zh-CN" sz="1600" baseline="0" dirty="0" smtClean="0"/>
              <a:t>A2C</a:t>
            </a:r>
            <a:r>
              <a:rPr lang="zh-CN" altLang="en-US" sz="1600" baseline="0" dirty="0" smtClean="0"/>
              <a:t>，提升 </a:t>
            </a:r>
            <a:r>
              <a:rPr lang="en-US" altLang="zh-CN" sz="1600" baseline="0" dirty="0" smtClean="0"/>
              <a:t>A2C</a:t>
            </a:r>
            <a:r>
              <a:rPr lang="zh-CN" altLang="en-US" sz="1600" baseline="0" dirty="0" smtClean="0"/>
              <a:t> 的表现。</a:t>
            </a:r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复习</a:t>
                </a:r>
                <a:r>
                  <a:rPr lang="zh-CN" altLang="en-US" sz="1600" dirty="0" smtClean="0"/>
                  <a:t>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A2C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两者的差。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用策略梯度更新策略网络参数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</a:t>
                </a:r>
                <a:r>
                  <a:rPr lang="zh-CN" altLang="en-US" sz="1600" dirty="0" smtClean="0"/>
                  <a:t>项是近似策略梯度。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做梯度上升更新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，让策略变得更好。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𝐰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看一下这一步：计算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更新两个神经网络都要用到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</a:t>
                </a:r>
              </a:p>
              <a:p>
                <a:r>
                  <a:rPr lang="zh-CN" altLang="en-US" sz="1600" dirty="0" smtClean="0"/>
                  <a:t>这里的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只用到一个奖励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所以它是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在前面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算法的课上讲过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的意思是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里面包含</a:t>
                </a:r>
                <a:r>
                  <a:rPr lang="zh-CN" altLang="en-US" sz="1600" dirty="0" smtClean="0"/>
                  <a:t>多个奖励。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我们可以把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替换成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，实际效果比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要好。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这一步要计算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它很重要。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更新两个神经网络都要用到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</a:t>
                </a:r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只用到一个奖励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所以它是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我介绍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算法的时候讲过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也就是说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中包含多个奖励。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实际效果比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要好。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我们来对比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用这一个奖励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对比一下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用这一个奖励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去计算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实际</a:t>
                </a:r>
                <a:r>
                  <a:rPr lang="zh-CN" altLang="en-US" sz="1600" dirty="0" smtClean="0"/>
                  <a:t>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用所有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前面我们用的一步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很容易把它替换成多步。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实现起来没有难度。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实际实现的时候，最好用多步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里面包含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/>
                  <a:t>用这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对比一下 一步 和 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这是一步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每次只观测到一个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，其中只包含一个奖励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用这一个奖励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去计算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实际</a:t>
                </a:r>
                <a:r>
                  <a:rPr lang="zh-CN" altLang="en-US" sz="1600" dirty="0" smtClean="0"/>
                  <a:t>实现的时候，最好用多步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每次用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个连续的 </a:t>
                </a:r>
                <a:r>
                  <a:rPr lang="en-US" altLang="zh-CN" sz="1600" dirty="0" smtClean="0"/>
                  <a:t>transitions</a:t>
                </a:r>
                <a:r>
                  <a:rPr lang="zh-CN" altLang="en-US" sz="1600" dirty="0" smtClean="0"/>
                  <a:t>，里面包含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用所有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个奖励去算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这个公式我以前推导过，不熟悉的话可以去看前面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算法的课程。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前面我们用的一步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很容易把它替换成多步。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实现起来没有难度。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30.png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REINFORCE versus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A2C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𝑚</m:t>
                    </m:r>
                    <m:r>
                      <a:rPr lang="en-US" altLang="zh-CN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A2C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5831" y="1546030"/>
            <a:ext cx="6084917" cy="764771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13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Error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79475" y="2892829"/>
            <a:ext cx="2809700" cy="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812477" y="2197331"/>
            <a:ext cx="2809700" cy="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8"/>
                <a:ext cx="9776012" cy="522480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Error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8"/>
                <a:ext cx="9776012" cy="5224808"/>
              </a:xfrm>
              <a:blipFill rotWithShape="0">
                <a:blip r:embed="rId3"/>
                <a:stretch>
                  <a:fillRect l="-112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3739" y="3540517"/>
            <a:ext cx="2599112" cy="9476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27270" y="5852160"/>
            <a:ext cx="3937460" cy="27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8"/>
                <a:ext cx="9776012" cy="5061017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994" y="1042989"/>
            <a:ext cx="8049714" cy="5364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7994" y="2844307"/>
            <a:ext cx="8049714" cy="325969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43449" y="1579418"/>
            <a:ext cx="2930224" cy="1400817"/>
            <a:chOff x="2643449" y="1579418"/>
            <a:chExt cx="2930224" cy="1400817"/>
          </a:xfrm>
        </p:grpSpPr>
        <p:sp>
          <p:nvSpPr>
            <p:cNvPr id="2" name="Oval 1"/>
            <p:cNvSpPr/>
            <p:nvPr/>
          </p:nvSpPr>
          <p:spPr>
            <a:xfrm>
              <a:off x="2643449" y="1579418"/>
              <a:ext cx="648394" cy="731520"/>
            </a:xfrm>
            <a:prstGeom prst="ellipse">
              <a:avLst/>
            </a:prstGeom>
            <a:solidFill>
              <a:srgbClr val="0B24F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25279" y="2248715"/>
              <a:ext cx="648394" cy="731520"/>
            </a:xfrm>
            <a:prstGeom prst="ellipse">
              <a:avLst/>
            </a:prstGeom>
            <a:solidFill>
              <a:srgbClr val="0B24F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4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A2C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REINFORCE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60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with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-step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TD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target: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blipFill rotWithShape="0">
                <a:blip r:embed="rId3"/>
                <a:stretch>
                  <a:fillRect l="-1276" t="-6667" r="-21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48103" y="3219183"/>
            <a:ext cx="504304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5998" y="3219183"/>
            <a:ext cx="2133601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8685" y="1596333"/>
                <a:ext cx="1003462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ne-step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TD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target:</a:t>
                </a:r>
                <a:r>
                  <a:rPr lang="zh-CN" altLang="en-US" sz="2800" dirty="0"/>
                  <a:t> 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1596333"/>
                <a:ext cx="10034629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with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-step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TD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target: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blipFill rotWithShape="0">
                <a:blip r:embed="rId4"/>
                <a:stretch>
                  <a:fillRect l="-1276" t="-6667" r="-21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166339" y="2275343"/>
            <a:ext cx="4177440" cy="860448"/>
            <a:chOff x="5166339" y="2275343"/>
            <a:chExt cx="4177440" cy="860448"/>
          </a:xfrm>
        </p:grpSpPr>
        <p:sp>
          <p:nvSpPr>
            <p:cNvPr id="9" name="Down Arrow 8"/>
            <p:cNvSpPr/>
            <p:nvPr/>
          </p:nvSpPr>
          <p:spPr>
            <a:xfrm flipV="1">
              <a:off x="5166339" y="2275343"/>
              <a:ext cx="329784" cy="860448"/>
            </a:xfrm>
            <a:prstGeom prst="downArrow">
              <a:avLst/>
            </a:prstGeom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96123" y="2494882"/>
                  <a:ext cx="38476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Use</a:t>
                  </a:r>
                  <a:r>
                    <a:rPr lang="zh-CN" altLang="en-US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only</a:t>
                  </a:r>
                  <a:r>
                    <a:rPr lang="zh-CN" altLang="en-US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one</a:t>
                  </a:r>
                  <a:r>
                    <a:rPr lang="zh-CN" altLang="en-US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reward</a:t>
                  </a:r>
                  <a:r>
                    <a:rPr lang="zh-CN" altLang="en-US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123" y="2494882"/>
                  <a:ext cx="38476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36" t="-10526" r="-126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7217674" y="1474384"/>
            <a:ext cx="504304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8685" y="1596333"/>
                <a:ext cx="1003462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ne-step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TD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target:</a:t>
                </a:r>
                <a:r>
                  <a:rPr lang="zh-CN" altLang="en-US" sz="2800" dirty="0"/>
                  <a:t>  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1596333"/>
                <a:ext cx="10034629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-step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TD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target:</a:t>
                </a:r>
                <a:r>
                  <a:rPr lang="zh-CN" altLang="en-US" sz="2800" dirty="0"/>
                  <a:t> 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3285573"/>
                <a:ext cx="10034629" cy="548868"/>
              </a:xfrm>
              <a:prstGeom prst="rect">
                <a:avLst/>
              </a:prstGeom>
              <a:blipFill rotWithShape="0">
                <a:blip r:embed="rId4"/>
                <a:stretch>
                  <a:fillRect l="-1276" t="-6667" r="-21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8685" y="5000461"/>
                <a:ext cx="10034629" cy="5488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REINFORCE</a:t>
                </a:r>
                <a:r>
                  <a:rPr lang="en-US" altLang="zh-CN" sz="2800" dirty="0" smtClean="0"/>
                  <a:t>: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becomes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85" y="5000461"/>
                <a:ext cx="10034629" cy="548868"/>
              </a:xfrm>
              <a:prstGeom prst="rect">
                <a:avLst/>
              </a:prstGeom>
              <a:blipFill rotWithShape="0">
                <a:blip r:embed="rId5"/>
                <a:stretch>
                  <a:fillRect t="-555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 flipV="1">
            <a:off x="5166339" y="2275343"/>
            <a:ext cx="329784" cy="860448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66339" y="3990231"/>
            <a:ext cx="2904784" cy="854440"/>
            <a:chOff x="5166339" y="3990231"/>
            <a:chExt cx="2904784" cy="854440"/>
          </a:xfrm>
        </p:grpSpPr>
        <p:sp>
          <p:nvSpPr>
            <p:cNvPr id="8" name="Down Arrow 7"/>
            <p:cNvSpPr/>
            <p:nvPr/>
          </p:nvSpPr>
          <p:spPr>
            <a:xfrm>
              <a:off x="5166339" y="3990231"/>
              <a:ext cx="329784" cy="854440"/>
            </a:xfrm>
            <a:prstGeom prst="downArrow">
              <a:avLst/>
            </a:prstGeom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96123" y="4186618"/>
              <a:ext cx="2575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all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rewards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96123" y="2494882"/>
                <a:ext cx="384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Use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only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one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reward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23" y="2494882"/>
                <a:ext cx="384765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536" t="-10526" r="-126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09281" y="1174357"/>
            <a:ext cx="10173435" cy="20136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187498" y="3062462"/>
            <a:ext cx="3086707" cy="1061946"/>
          </a:xfrm>
          <a:custGeom>
            <a:avLst/>
            <a:gdLst>
              <a:gd name="connsiteX0" fmla="*/ 201625 w 2797345"/>
              <a:gd name="connsiteY0" fmla="*/ 1010357 h 1194531"/>
              <a:gd name="connsiteX1" fmla="*/ 966396 w 2797345"/>
              <a:gd name="connsiteY1" fmla="*/ 1159986 h 1194531"/>
              <a:gd name="connsiteX2" fmla="*/ 2130178 w 2797345"/>
              <a:gd name="connsiteY2" fmla="*/ 1176612 h 1194531"/>
              <a:gd name="connsiteX3" fmla="*/ 2728694 w 2797345"/>
              <a:gd name="connsiteY3" fmla="*/ 943855 h 1194531"/>
              <a:gd name="connsiteX4" fmla="*/ 2745320 w 2797345"/>
              <a:gd name="connsiteY4" fmla="*/ 411841 h 1194531"/>
              <a:gd name="connsiteX5" fmla="*/ 2379560 w 2797345"/>
              <a:gd name="connsiteY5" fmla="*/ 162459 h 1194531"/>
              <a:gd name="connsiteX6" fmla="*/ 1415283 w 2797345"/>
              <a:gd name="connsiteY6" fmla="*/ 29455 h 1194531"/>
              <a:gd name="connsiteX7" fmla="*/ 234876 w 2797345"/>
              <a:gd name="connsiteY7" fmla="*/ 62706 h 1194531"/>
              <a:gd name="connsiteX8" fmla="*/ 2120 w 2797345"/>
              <a:gd name="connsiteY8" fmla="*/ 661223 h 1194531"/>
              <a:gd name="connsiteX9" fmla="*/ 201625 w 2797345"/>
              <a:gd name="connsiteY9" fmla="*/ 1010357 h 11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345" h="1194531">
                <a:moveTo>
                  <a:pt x="201625" y="1010357"/>
                </a:moveTo>
                <a:cubicBezTo>
                  <a:pt x="362338" y="1093484"/>
                  <a:pt x="644971" y="1132277"/>
                  <a:pt x="966396" y="1159986"/>
                </a:cubicBezTo>
                <a:cubicBezTo>
                  <a:pt x="1287821" y="1187695"/>
                  <a:pt x="1836462" y="1212634"/>
                  <a:pt x="2130178" y="1176612"/>
                </a:cubicBezTo>
                <a:cubicBezTo>
                  <a:pt x="2423894" y="1140590"/>
                  <a:pt x="2626170" y="1071317"/>
                  <a:pt x="2728694" y="943855"/>
                </a:cubicBezTo>
                <a:cubicBezTo>
                  <a:pt x="2831218" y="816393"/>
                  <a:pt x="2803509" y="542074"/>
                  <a:pt x="2745320" y="411841"/>
                </a:cubicBezTo>
                <a:cubicBezTo>
                  <a:pt x="2687131" y="281608"/>
                  <a:pt x="2601233" y="226190"/>
                  <a:pt x="2379560" y="162459"/>
                </a:cubicBezTo>
                <a:cubicBezTo>
                  <a:pt x="2157887" y="98728"/>
                  <a:pt x="1772730" y="46080"/>
                  <a:pt x="1415283" y="29455"/>
                </a:cubicBezTo>
                <a:cubicBezTo>
                  <a:pt x="1057836" y="12829"/>
                  <a:pt x="470403" y="-42589"/>
                  <a:pt x="234876" y="62706"/>
                </a:cubicBezTo>
                <a:cubicBezTo>
                  <a:pt x="-651" y="168001"/>
                  <a:pt x="15974" y="503281"/>
                  <a:pt x="2120" y="661223"/>
                </a:cubicBezTo>
                <a:cubicBezTo>
                  <a:pt x="-11735" y="819165"/>
                  <a:pt x="40912" y="927230"/>
                  <a:pt x="201625" y="1010357"/>
                </a:cubicBezTo>
                <a:close/>
              </a:path>
            </a:pathLst>
          </a:custGeom>
          <a:noFill/>
          <a:ln w="7620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8289" y="3185877"/>
            <a:ext cx="2202333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9591" y="4898352"/>
            <a:ext cx="504304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11843" y="4898352"/>
            <a:ext cx="2918560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8685" y="3881696"/>
            <a:ext cx="78336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0073" y="5549329"/>
            <a:ext cx="181217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12" grpId="0" animBg="1"/>
      <p:bldP spid="12" grpId="1" animBg="1"/>
      <p:bldP spid="12" grpId="4" animBg="1"/>
      <p:bldP spid="12" grpId="5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2031" y="1542994"/>
                <a:ext cx="8787938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m-step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bootstrapping):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031" y="1542994"/>
                <a:ext cx="8787938" cy="4351338"/>
              </a:xfrm>
              <a:blipFill rotWithShape="0">
                <a:blip r:embed="rId3"/>
                <a:stretch>
                  <a:fillRect l="-12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A2C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REINFORCE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8960" y="2793076"/>
            <a:ext cx="5902036" cy="2967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18520" y="2074495"/>
            <a:ext cx="2216273" cy="748260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2" y="2698667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274" y="2804504"/>
            <a:ext cx="2039683" cy="678018"/>
            <a:chOff x="3193274" y="2804504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3567172" y="2804504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93274" y="3482522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73532" y="1730346"/>
            <a:ext cx="165800" cy="719868"/>
            <a:chOff x="7873532" y="1730346"/>
            <a:chExt cx="165800" cy="719868"/>
          </a:xfrm>
        </p:grpSpPr>
        <p:sp>
          <p:nvSpPr>
            <p:cNvPr id="12" name="Rectangle 11"/>
            <p:cNvSpPr/>
            <p:nvPr/>
          </p:nvSpPr>
          <p:spPr>
            <a:xfrm>
              <a:off x="7873532" y="173034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73532" y="198295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73532" y="223981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82599" y="1408927"/>
            <a:ext cx="2039683" cy="677726"/>
            <a:chOff x="8182599" y="1408927"/>
            <a:chExt cx="2039683" cy="677726"/>
          </a:xfrm>
        </p:grpSpPr>
        <p:sp>
          <p:nvSpPr>
            <p:cNvPr id="21" name="Rounded Rectangle 20"/>
            <p:cNvSpPr/>
            <p:nvPr/>
          </p:nvSpPr>
          <p:spPr>
            <a:xfrm>
              <a:off x="8355363" y="1408927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182599" y="2086653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7023" y="2838246"/>
            <a:ext cx="1733771" cy="2024670"/>
            <a:chOff x="4567023" y="2838246"/>
            <a:chExt cx="1733771" cy="2024670"/>
          </a:xfrm>
        </p:grpSpPr>
        <p:sp>
          <p:nvSpPr>
            <p:cNvPr id="28" name="Rectangle 27"/>
            <p:cNvSpPr/>
            <p:nvPr/>
          </p:nvSpPr>
          <p:spPr>
            <a:xfrm>
              <a:off x="5353005" y="2838246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67023" y="4339696"/>
              <a:ext cx="173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7452" y="1728502"/>
            <a:ext cx="165800" cy="719302"/>
            <a:chOff x="10397452" y="1728502"/>
            <a:chExt cx="165800" cy="719302"/>
          </a:xfrm>
        </p:grpSpPr>
        <p:sp>
          <p:nvSpPr>
            <p:cNvPr id="23" name="Rectangle 22"/>
            <p:cNvSpPr/>
            <p:nvPr/>
          </p:nvSpPr>
          <p:spPr>
            <a:xfrm>
              <a:off x="10397452" y="1728502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97452" y="198110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97452" y="223555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8694" y="2094881"/>
            <a:ext cx="1839036" cy="1301913"/>
            <a:chOff x="5758694" y="2094881"/>
            <a:chExt cx="1839036" cy="130191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758694" y="2094881"/>
              <a:ext cx="1839036" cy="1301913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135721" y="2432533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r>
                <a:rPr lang="en-US" altLang="zh-CN" sz="2400" b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758694" y="3572024"/>
            <a:ext cx="2888689" cy="2074909"/>
            <a:chOff x="5758694" y="3572024"/>
            <a:chExt cx="2888689" cy="20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259824" y="4824494"/>
              <a:ext cx="1387559" cy="822439"/>
              <a:chOff x="7259824" y="4824494"/>
              <a:chExt cx="1387559" cy="82243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870704" y="4824494"/>
                <a:ext cx="165800" cy="210402"/>
              </a:xfrm>
              <a:prstGeom prst="rect">
                <a:avLst/>
              </a:prstGeom>
              <a:solidFill>
                <a:srgbClr val="0B2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24FB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7259824" y="5123713"/>
                    <a:ext cx="138755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altLang="zh-CN" sz="2800" b="1">
                                  <a:latin typeface="Cambria Math" charset="0"/>
                                </a:rPr>
                                <m:t>𝐰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824" y="5123713"/>
                    <a:ext cx="1387559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5758694" y="3572024"/>
              <a:ext cx="1839036" cy="1311411"/>
              <a:chOff x="5758694" y="3572024"/>
              <a:chExt cx="1839036" cy="131141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758694" y="3572024"/>
                <a:ext cx="1839036" cy="131141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6135721" y="3905848"/>
                <a:ext cx="1373626" cy="45151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Dense2</a:t>
                </a:r>
                <a:endParaRPr lang="en-US" sz="24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49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2031" y="1542994"/>
                <a:ext cx="8787938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A2C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m-step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bootstrapping):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REINFORCE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observed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return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(without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bootstrapping</a:t>
                </a:r>
                <a:r>
                  <a:rPr lang="en-US" altLang="zh-CN" dirty="0"/>
                  <a:t>):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031" y="1542994"/>
                <a:ext cx="8787938" cy="4351338"/>
              </a:xfrm>
              <a:blipFill rotWithShape="0">
                <a:blip r:embed="rId3"/>
                <a:stretch>
                  <a:fillRect l="-1248" t="-2241" r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A2C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REINFORCE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54683" y="5203760"/>
            <a:ext cx="2976649" cy="88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35976" y="2801672"/>
            <a:ext cx="5858394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91837" y="2016261"/>
            <a:ext cx="834738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91837" y="4405400"/>
            <a:ext cx="1799014" cy="3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A2C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15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Actor-Critic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(A2C)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23834" y="1595224"/>
            <a:ext cx="2175482" cy="8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97558" y="2148279"/>
            <a:ext cx="37188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Actor-Critic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(A2C)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28285" y="2842132"/>
            <a:ext cx="546188" cy="8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22251" y="2842132"/>
            <a:ext cx="21906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5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Actor-Critic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(A2C)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26243" y="4362137"/>
            <a:ext cx="259329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23113" y="5769033"/>
            <a:ext cx="38404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Actor-Critic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(A2C)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458" y="884421"/>
            <a:ext cx="7075357" cy="62197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4744" y="2287571"/>
            <a:ext cx="8004750" cy="392185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962958" y="1506399"/>
            <a:ext cx="3979361" cy="840625"/>
          </a:xfrm>
          <a:custGeom>
            <a:avLst/>
            <a:gdLst>
              <a:gd name="connsiteX0" fmla="*/ 529750 w 3979361"/>
              <a:gd name="connsiteY0" fmla="*/ 757116 h 840625"/>
              <a:gd name="connsiteX1" fmla="*/ 1758944 w 3979361"/>
              <a:gd name="connsiteY1" fmla="*/ 832067 h 840625"/>
              <a:gd name="connsiteX2" fmla="*/ 3108058 w 3979361"/>
              <a:gd name="connsiteY2" fmla="*/ 817076 h 840625"/>
              <a:gd name="connsiteX3" fmla="*/ 3887547 w 3979361"/>
              <a:gd name="connsiteY3" fmla="*/ 637194 h 840625"/>
              <a:gd name="connsiteX4" fmla="*/ 3932517 w 3979361"/>
              <a:gd name="connsiteY4" fmla="*/ 202480 h 840625"/>
              <a:gd name="connsiteX5" fmla="*/ 3602734 w 3979361"/>
              <a:gd name="connsiteY5" fmla="*/ 52578 h 840625"/>
              <a:gd name="connsiteX6" fmla="*/ 2553422 w 3979361"/>
              <a:gd name="connsiteY6" fmla="*/ 7608 h 840625"/>
              <a:gd name="connsiteX7" fmla="*/ 1204308 w 3979361"/>
              <a:gd name="connsiteY7" fmla="*/ 7608 h 840625"/>
              <a:gd name="connsiteX8" fmla="*/ 454799 w 3979361"/>
              <a:gd name="connsiteY8" fmla="*/ 82558 h 840625"/>
              <a:gd name="connsiteX9" fmla="*/ 80045 w 3979361"/>
              <a:gd name="connsiteY9" fmla="*/ 307411 h 840625"/>
              <a:gd name="connsiteX10" fmla="*/ 35075 w 3979361"/>
              <a:gd name="connsiteY10" fmla="*/ 607214 h 840625"/>
              <a:gd name="connsiteX11" fmla="*/ 529750 w 3979361"/>
              <a:gd name="connsiteY11" fmla="*/ 757116 h 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9361" h="840625">
                <a:moveTo>
                  <a:pt x="529750" y="757116"/>
                </a:moveTo>
                <a:cubicBezTo>
                  <a:pt x="817062" y="794592"/>
                  <a:pt x="1329226" y="822074"/>
                  <a:pt x="1758944" y="832067"/>
                </a:cubicBezTo>
                <a:cubicBezTo>
                  <a:pt x="2188662" y="842060"/>
                  <a:pt x="2753291" y="849555"/>
                  <a:pt x="3108058" y="817076"/>
                </a:cubicBezTo>
                <a:cubicBezTo>
                  <a:pt x="3462825" y="784597"/>
                  <a:pt x="3750137" y="739627"/>
                  <a:pt x="3887547" y="637194"/>
                </a:cubicBezTo>
                <a:cubicBezTo>
                  <a:pt x="4024957" y="534761"/>
                  <a:pt x="3979986" y="299916"/>
                  <a:pt x="3932517" y="202480"/>
                </a:cubicBezTo>
                <a:cubicBezTo>
                  <a:pt x="3885048" y="105044"/>
                  <a:pt x="3832583" y="85057"/>
                  <a:pt x="3602734" y="52578"/>
                </a:cubicBezTo>
                <a:cubicBezTo>
                  <a:pt x="3372885" y="20099"/>
                  <a:pt x="2953160" y="15103"/>
                  <a:pt x="2553422" y="7608"/>
                </a:cubicBezTo>
                <a:cubicBezTo>
                  <a:pt x="2153684" y="113"/>
                  <a:pt x="1554078" y="-4884"/>
                  <a:pt x="1204308" y="7608"/>
                </a:cubicBezTo>
                <a:cubicBezTo>
                  <a:pt x="854538" y="20100"/>
                  <a:pt x="642176" y="32591"/>
                  <a:pt x="454799" y="82558"/>
                </a:cubicBezTo>
                <a:cubicBezTo>
                  <a:pt x="267422" y="132525"/>
                  <a:pt x="149999" y="219968"/>
                  <a:pt x="80045" y="307411"/>
                </a:cubicBezTo>
                <a:cubicBezTo>
                  <a:pt x="10091" y="394854"/>
                  <a:pt x="-34879" y="527267"/>
                  <a:pt x="35075" y="607214"/>
                </a:cubicBezTo>
                <a:cubicBezTo>
                  <a:pt x="105029" y="687161"/>
                  <a:pt x="242438" y="719640"/>
                  <a:pt x="529750" y="75711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39220" y="1665101"/>
            <a:ext cx="49729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multi-step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instead.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5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355833"/>
                <a:ext cx="9776012" cy="474817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One-step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target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355833"/>
                <a:ext cx="9776012" cy="4748171"/>
              </a:xfrm>
              <a:blipFill rotWithShape="0">
                <a:blip r:embed="rId3"/>
                <a:stretch>
                  <a:fillRect l="-1122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One-Step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87885" y="3092335"/>
            <a:ext cx="6151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707776" y="1878676"/>
            <a:ext cx="2424544" cy="27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355833"/>
                <a:ext cx="9776012" cy="474817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One-step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target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transitions: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altLang="zh-CN" b="1" dirty="0" smtClean="0">
                    <a:solidFill>
                      <a:srgbClr val="C00000"/>
                    </a:solidFill>
                  </a:rPr>
                  <a:t>-step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target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: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355833"/>
                <a:ext cx="9776012" cy="4748171"/>
              </a:xfrm>
              <a:blipFill rotWithShape="0">
                <a:blip r:embed="rId3"/>
                <a:stretch>
                  <a:fillRect l="-1122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One-Step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06984" y="5569529"/>
            <a:ext cx="227768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206540" y="4322618"/>
            <a:ext cx="4353096" cy="27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54848</TotalTime>
  <Words>1220</Words>
  <Application>Microsoft Macintosh PowerPoint</Application>
  <PresentationFormat>Widescreen</PresentationFormat>
  <Paragraphs>540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REINFORCE versus A2C</vt:lpstr>
      <vt:lpstr>Policy and Value Networks</vt:lpstr>
      <vt:lpstr>A2C with Multi-Step TD Target</vt:lpstr>
      <vt:lpstr>Advantage Actor-Critic (A2C)</vt:lpstr>
      <vt:lpstr>Advantage Actor-Critic (A2C)</vt:lpstr>
      <vt:lpstr>Advantage Actor-Critic (A2C)</vt:lpstr>
      <vt:lpstr>Advantage Actor-Critic (A2C)</vt:lpstr>
      <vt:lpstr>One-Step VS Multi-Step Target</vt:lpstr>
      <vt:lpstr>One-Step VS Multi-Step Target</vt:lpstr>
      <vt:lpstr>A2C with Multi-Step TD Target</vt:lpstr>
      <vt:lpstr>REINFORCE with Baseline</vt:lpstr>
      <vt:lpstr>REINFORCE with Baseline</vt:lpstr>
      <vt:lpstr>REINFORCE with Baseline</vt:lpstr>
      <vt:lpstr>REINFORCE with Baseline</vt:lpstr>
      <vt:lpstr>A2C versus REINFORCE</vt:lpstr>
      <vt:lpstr>TD Target versus Return</vt:lpstr>
      <vt:lpstr>TD Target versus Return</vt:lpstr>
      <vt:lpstr>TD Target versus Return</vt:lpstr>
      <vt:lpstr>A2C versus REINFORCE</vt:lpstr>
      <vt:lpstr>A2C versus REINFORCE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1317</cp:revision>
  <dcterms:created xsi:type="dcterms:W3CDTF">2017-08-22T04:44:10Z</dcterms:created>
  <dcterms:modified xsi:type="dcterms:W3CDTF">2020-08-09T19:40:38Z</dcterms:modified>
</cp:coreProperties>
</file>