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955" r:id="rId3"/>
    <p:sldId id="918" r:id="rId4"/>
    <p:sldId id="1047" r:id="rId5"/>
    <p:sldId id="1016" r:id="rId6"/>
    <p:sldId id="1048" r:id="rId7"/>
    <p:sldId id="1019" r:id="rId8"/>
    <p:sldId id="1050" r:id="rId9"/>
    <p:sldId id="1049" r:id="rId10"/>
    <p:sldId id="1020" r:id="rId11"/>
    <p:sldId id="1033" r:id="rId12"/>
    <p:sldId id="1051" r:id="rId13"/>
    <p:sldId id="1054" r:id="rId14"/>
    <p:sldId id="1055" r:id="rId15"/>
    <p:sldId id="1058" r:id="rId16"/>
    <p:sldId id="1060" r:id="rId17"/>
    <p:sldId id="1061" r:id="rId18"/>
    <p:sldId id="1063" r:id="rId19"/>
    <p:sldId id="1064" r:id="rId20"/>
    <p:sldId id="1022" r:id="rId21"/>
    <p:sldId id="1084" r:id="rId22"/>
    <p:sldId id="1023" r:id="rId23"/>
    <p:sldId id="1034" r:id="rId24"/>
    <p:sldId id="1035" r:id="rId25"/>
    <p:sldId id="1036" r:id="rId26"/>
    <p:sldId id="1072" r:id="rId27"/>
    <p:sldId id="1073" r:id="rId28"/>
    <p:sldId id="1074" r:id="rId29"/>
    <p:sldId id="1075" r:id="rId30"/>
    <p:sldId id="1076" r:id="rId31"/>
    <p:sldId id="1024" r:id="rId32"/>
    <p:sldId id="1065" r:id="rId33"/>
    <p:sldId id="1037" r:id="rId34"/>
    <p:sldId id="1017" r:id="rId35"/>
    <p:sldId id="1069" r:id="rId36"/>
    <p:sldId id="1071" r:id="rId37"/>
    <p:sldId id="1039" r:id="rId38"/>
    <p:sldId id="1077" r:id="rId39"/>
    <p:sldId id="1040" r:id="rId40"/>
    <p:sldId id="1078" r:id="rId41"/>
    <p:sldId id="1079" r:id="rId42"/>
    <p:sldId id="1041" r:id="rId43"/>
    <p:sldId id="1042" r:id="rId44"/>
    <p:sldId id="1043" r:id="rId45"/>
    <p:sldId id="1080" r:id="rId46"/>
    <p:sldId id="1081" r:id="rId47"/>
    <p:sldId id="1044" r:id="rId48"/>
    <p:sldId id="1082" r:id="rId49"/>
    <p:sldId id="1083" r:id="rId50"/>
    <p:sldId id="1085" r:id="rId51"/>
    <p:sldId id="1046" r:id="rId52"/>
    <p:sldId id="82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4FC"/>
    <a:srgbClr val="0B24FB"/>
    <a:srgbClr val="F6DCDD"/>
    <a:srgbClr val="EDB7F0"/>
    <a:srgbClr val="EA9EEB"/>
    <a:srgbClr val="F80545"/>
    <a:srgbClr val="F7F7F7"/>
    <a:srgbClr val="020C7E"/>
    <a:srgbClr val="750308"/>
    <a:srgbClr val="7F0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7"/>
    <p:restoredTop sz="59712"/>
  </p:normalViewPr>
  <p:slideViewPr>
    <p:cSldViewPr snapToGrid="0" snapToObjects="1">
      <p:cViewPr>
        <p:scale>
          <a:sx n="69" d="100"/>
          <a:sy n="69" d="100"/>
        </p:scale>
        <p:origin x="1120" y="43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9C357-7F3A-6747-BE66-3881BDA4D39C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F8700-0BCC-BB42-8973-85E47E56B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这节课的内容是 </a:t>
            </a:r>
            <a:r>
              <a:rPr lang="en-US" altLang="zh-CN" sz="1600" dirty="0" smtClean="0"/>
              <a:t>Trust-Region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Policy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Optimization,</a:t>
            </a:r>
            <a:r>
              <a:rPr lang="zh-CN" altLang="en-US" sz="1600" baseline="0" dirty="0" smtClean="0"/>
              <a:t> 缩写是 </a:t>
            </a:r>
            <a:r>
              <a:rPr lang="en-US" altLang="zh-CN" sz="1600" baseline="0" dirty="0" smtClean="0"/>
              <a:t>TRPO</a:t>
            </a:r>
            <a:r>
              <a:rPr lang="zh-CN" altLang="en-US" sz="1600" baseline="0" dirty="0" smtClean="0"/>
              <a:t>。</a:t>
            </a:r>
            <a:endParaRPr lang="en-US" altLang="zh-CN" sz="1600" baseline="0" dirty="0" smtClean="0"/>
          </a:p>
          <a:p>
            <a:r>
              <a:rPr lang="en-US" altLang="zh-CN" sz="1600" baseline="0" dirty="0" smtClean="0"/>
              <a:t>TRPO</a:t>
            </a:r>
            <a:r>
              <a:rPr lang="zh-CN" altLang="en-US" sz="1600" baseline="0" dirty="0" smtClean="0"/>
              <a:t> 是一种策略学习算法，跟以前学的策略梯度有些相似之处。</a:t>
            </a:r>
            <a:endParaRPr lang="en-US" altLang="zh-CN" sz="1600" dirty="0" smtClean="0"/>
          </a:p>
          <a:p>
            <a:r>
              <a:rPr lang="zh-CN" altLang="en-US" sz="1600" dirty="0" smtClean="0"/>
              <a:t>跟策略梯度算法相比，</a:t>
            </a:r>
            <a:r>
              <a:rPr lang="en-US" altLang="zh-CN" sz="1600" dirty="0" smtClean="0"/>
              <a:t>TRPO</a:t>
            </a:r>
            <a:r>
              <a:rPr lang="zh-CN" altLang="en-US" sz="1600" dirty="0" smtClean="0"/>
              <a:t> 的坏处是计算量更大，但是 </a:t>
            </a:r>
            <a:r>
              <a:rPr lang="en-US" altLang="zh-CN" sz="1600" dirty="0" smtClean="0"/>
              <a:t>TRPO</a:t>
            </a:r>
            <a:r>
              <a:rPr lang="zh-CN" altLang="en-US" sz="1600" dirty="0" smtClean="0"/>
              <a:t> 的好处在于表现更稳定、收敛更快。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50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有这么一个函数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𝐿</m:t>
                    </m:r>
                  </m:oMath>
                </a14:m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of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given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函数的变量是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，它依赖于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</a:t>
                </a:r>
              </a:p>
              <a:p>
                <a:r>
                  <a:rPr lang="zh-CN" altLang="en-US" sz="1600" dirty="0" smtClean="0"/>
                  <a:t>这个函数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 smtClean="0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charset="0"/>
                          </a:rPr>
                          <m:t>𝐨𝐥𝐝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的邻域内很接近目标函数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</a:t>
                </a:r>
              </a:p>
              <a:p>
                <a:r>
                  <a:rPr lang="zh-CN" altLang="en-US" sz="1600" dirty="0" smtClean="0"/>
                  <a:t>那么邻域就被称作 </a:t>
                </a:r>
                <a:r>
                  <a:rPr lang="en-US" altLang="zh-CN" sz="1600" dirty="0" smtClean="0"/>
                  <a:t>trust-region</a:t>
                </a:r>
                <a:r>
                  <a:rPr lang="zh-CN" altLang="en-US" sz="1600" dirty="0" smtClean="0"/>
                  <a:t>，翻译成置信域。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字面的意思就是我们信任这个邻域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</a:t>
                </a:r>
              </a:p>
              <a:p>
                <a:r>
                  <a:rPr lang="zh-CN" altLang="en-US" sz="1600" dirty="0" smtClean="0"/>
                  <a:t>在这个邻域上，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</a:t>
                </a:r>
              </a:p>
              <a:p>
                <a:r>
                  <a:rPr lang="zh-CN" altLang="en-US" sz="1600" dirty="0" smtClean="0"/>
                  <a:t>我们可以用函数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来代替目标函数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通常来说，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 是个很复杂的函数，而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是个相对简单的函数。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代替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 的话可以让优化变得更容易。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</a:t>
                </a:r>
              </a:p>
              <a:p>
                <a:r>
                  <a:rPr lang="zh-CN" altLang="en-US" sz="1600" dirty="0" smtClean="0"/>
                  <a:t>但是注意，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并不总是接近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只是在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的邻域内接近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 而已。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这就是为什么要强调 </a:t>
                </a:r>
                <a:r>
                  <a:rPr lang="en-US" altLang="zh-CN" sz="1600" dirty="0" smtClean="0"/>
                  <a:t>trust-region</a:t>
                </a:r>
                <a:r>
                  <a:rPr lang="zh-CN" altLang="en-US" sz="1600" dirty="0" smtClean="0"/>
                  <a:t>，置信域。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5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刚才我们定义了置信域，它是指的是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的邻域。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接下来我介绍置信域算法。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算法利用到了置信域的性质：即在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邻域上，我们人为构造的函数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非常接近目标函数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</a:t>
                </a:r>
              </a:p>
              <a:p>
                <a:r>
                  <a:rPr lang="zh-CN" altLang="en-US" sz="1600" dirty="0" smtClean="0"/>
                  <a:t>于是我们可以拿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替代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，我们在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邻域中寻找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的最大值。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由于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 很接近，于是能最大化函数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的点也能让函数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 变大。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这就是 置信域算法的基本思路。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9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置信域算法重复 </a:t>
                </a:r>
                <a:r>
                  <a:rPr lang="en-US" altLang="zh-CN" sz="1600" dirty="0" smtClean="0"/>
                  <a:t>approximation</a:t>
                </a:r>
                <a:r>
                  <a:rPr lang="zh-CN" altLang="en-US" sz="1600" dirty="0" smtClean="0"/>
                  <a:t> 和 </a:t>
                </a:r>
                <a:r>
                  <a:rPr lang="en-US" altLang="zh-CN" sz="1600" dirty="0" smtClean="0"/>
                  <a:t>maximization</a:t>
                </a:r>
                <a:r>
                  <a:rPr lang="zh-CN" altLang="en-US" sz="1600" dirty="0" smtClean="0"/>
                  <a:t> 这两步，直到算法收敛。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==============================</a:t>
                </a:r>
              </a:p>
              <a:p>
                <a:r>
                  <a:rPr lang="zh-CN" altLang="en-US" sz="1600" dirty="0" smtClean="0"/>
                  <a:t>第一步是 </a:t>
                </a:r>
                <a:r>
                  <a:rPr lang="en-US" altLang="zh-CN" sz="1600" dirty="0" smtClean="0"/>
                  <a:t>approximation</a:t>
                </a:r>
                <a:r>
                  <a:rPr lang="zh-CN" altLang="en-US" sz="1600" dirty="0" smtClean="0"/>
                  <a:t>，做近似。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==============================</a:t>
                </a:r>
              </a:p>
              <a:p>
                <a:r>
                  <a:rPr lang="zh-CN" altLang="en-US" sz="1600" dirty="0" smtClean="0"/>
                  <a:t>给定旧的变量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，构造函数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of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given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要求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的邻域上近似目标函数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</a:t>
                </a:r>
              </a:p>
              <a:p>
                <a:r>
                  <a:rPr lang="zh-CN" altLang="en-US" sz="1600" dirty="0" smtClean="0"/>
                  <a:t>构造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的方法各种各样，比如可以是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 的二阶泰勒展开，也可以是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 的蒙特卡洛近似。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只要让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在置信域内接近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 就行了。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置信域是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的邻域。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==============================</a:t>
                </a:r>
              </a:p>
              <a:p>
                <a:r>
                  <a:rPr lang="zh-CN" altLang="en-US" sz="1600" dirty="0" smtClean="0"/>
                  <a:t>第二步是 </a:t>
                </a:r>
                <a:r>
                  <a:rPr lang="en-US" altLang="zh-CN" sz="1600" dirty="0" smtClean="0"/>
                  <a:t>maximization</a:t>
                </a:r>
                <a:r>
                  <a:rPr lang="zh-CN" altLang="en-US" sz="1600" dirty="0" smtClean="0"/>
                  <a:t>，最大化。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在置信域里面搜索函数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的最大值。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==============================</a:t>
                </a:r>
              </a:p>
              <a:p>
                <a:r>
                  <a:rPr lang="zh-CN" altLang="en-US" sz="1600" dirty="0" smtClean="0"/>
                  <a:t>把最大值记作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，也就是变量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新的值。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--------------------------</a:t>
                </a:r>
              </a:p>
              <a:p>
                <a:r>
                  <a:rPr lang="zh-CN" altLang="en-US" sz="1600" dirty="0" smtClean="0"/>
                  <a:t>注意，这个问题是带约束的最大化问题，求解起来比较慢。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置信域算法每一轮都需要求解这样一个问题。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所以置信域算法速度并不快。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</a:t>
                </a:r>
              </a:p>
              <a:p>
                <a:r>
                  <a:rPr lang="zh-CN" altLang="en-US" sz="1600" dirty="0" smtClean="0"/>
                  <a:t>置信域算法总的计算量 往往比梯度下降和随机梯度下降要大。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但置信域算法的好处在于比梯度算法更稳定。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即便这个最大化问题解得不准确，也没有关系，置信域算法的表现还是会很好。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19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我用这个一元函数来讲解</a:t>
                </a:r>
                <a:r>
                  <a:rPr lang="zh-CN" altLang="en-US" sz="1200" dirty="0" smtClean="0"/>
                  <a:t>置信域</a:t>
                </a:r>
                <a:r>
                  <a:rPr lang="zh-CN" altLang="en-US" dirty="0" smtClean="0"/>
                  <a:t>算法。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</a:t>
                </a:r>
              </a:p>
              <a:p>
                <a:r>
                  <a:rPr lang="zh-CN" altLang="en-US" dirty="0" smtClean="0"/>
                  <a:t>这条绿色的曲线就是目标函数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的图像。</a:t>
                </a: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</a:t>
                </a:r>
              </a:p>
              <a:p>
                <a:r>
                  <a:rPr lang="zh-CN" altLang="en-US" dirty="0" smtClean="0"/>
                  <a:t>横轴表示函数的变量 </a:t>
                </a:r>
                <a14:m>
                  <m:oMath xmlns:m="http://schemas.openxmlformats.org/officeDocument/2006/math">
                    <m:r>
                      <a:rPr lang="en-US" altLang="zh-CN" sz="12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dirty="0" smtClean="0"/>
              </a:p>
              <a:p>
                <a:r>
                  <a:rPr lang="en-US" altLang="zh-CN" dirty="0" smtClean="0"/>
                  <a:t>========================</a:t>
                </a:r>
              </a:p>
              <a:p>
                <a:r>
                  <a:rPr lang="zh-CN" altLang="en-US" dirty="0" smtClean="0"/>
                  <a:t>这个红色的点是变量当前的值，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b="0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</a:t>
                </a:r>
              </a:p>
              <a:p>
                <a:r>
                  <a:rPr lang="zh-CN" altLang="en-US" dirty="0" smtClean="0"/>
                  <a:t>它对应函数上的这个蓝点。</a:t>
                </a:r>
                <a:endParaRPr lang="en-US" altLang="zh-CN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我用这个一元函数来讲解 </a:t>
                </a:r>
                <a:r>
                  <a:rPr lang="en-US" altLang="zh-CN" dirty="0" smtClean="0"/>
                  <a:t>trust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region</a:t>
                </a:r>
                <a:r>
                  <a:rPr lang="zh-CN" altLang="en-US" dirty="0" smtClean="0"/>
                  <a:t> 算法。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这条绿色的曲线就是目标函数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的图像。</a:t>
                </a:r>
                <a:endParaRPr lang="en-US" dirty="0" smtClean="0"/>
              </a:p>
              <a:p>
                <a:r>
                  <a:rPr lang="zh-CN" altLang="en-US" dirty="0" smtClean="0"/>
                  <a:t>横轴表示函数的变量 </a:t>
                </a:r>
                <a:r>
                  <a:rPr lang="en-US" altLang="zh-CN" sz="1200" b="1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𝛉</a:t>
                </a:r>
                <a:r>
                  <a:rPr lang="zh-CN" altLang="en-US" dirty="0" smtClean="0"/>
                  <a:t>。</a:t>
                </a:r>
                <a:endParaRPr lang="en-US" dirty="0" smtClean="0"/>
              </a:p>
              <a:p>
                <a:r>
                  <a:rPr lang="en-US" altLang="zh-CN" dirty="0" smtClean="0"/>
                  <a:t>========================</a:t>
                </a:r>
              </a:p>
              <a:p>
                <a:r>
                  <a:rPr lang="zh-CN" altLang="en-US" dirty="0" smtClean="0"/>
                  <a:t>这个红色的点是变量当前的值，</a:t>
                </a:r>
                <a:r>
                  <a:rPr lang="en-US" altLang="zh-CN" sz="1200" b="1" i="0" smtClean="0">
                    <a:solidFill>
                      <a:srgbClr val="C00000"/>
                    </a:solidFill>
                    <a:latin typeface="Cambria Math" charset="0"/>
                  </a:rPr>
                  <a:t>𝛉</a:t>
                </a:r>
                <a:r>
                  <a:rPr lang="en-US" altLang="zh-CN" sz="1200" b="1" i="0" smtClean="0">
                    <a:solidFill>
                      <a:srgbClr val="C00000"/>
                    </a:solidFill>
                    <a:latin typeface="Cambria Math" charset="0"/>
                  </a:rPr>
                  <a:t>_</a:t>
                </a:r>
                <a:r>
                  <a:rPr lang="en-US" altLang="zh-CN" sz="1200" b="0" i="0" smtClean="0">
                    <a:solidFill>
                      <a:srgbClr val="C00000"/>
                    </a:solidFill>
                    <a:latin typeface="Cambria Math" charset="0"/>
                  </a:rPr>
                  <a:t>old</a:t>
                </a:r>
                <a:r>
                  <a:rPr lang="zh-CN" altLang="en-US" dirty="0" smtClean="0"/>
                  <a:t>。</a:t>
                </a:r>
                <a:endParaRPr lang="en-US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</a:t>
                </a:r>
              </a:p>
              <a:p>
                <a:r>
                  <a:rPr lang="zh-CN" altLang="en-US" dirty="0" smtClean="0"/>
                  <a:t>它对应函数上的这个蓝点。</a:t>
                </a:r>
                <a:endParaRPr lang="en-US" altLang="zh-CN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61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这条紫色的曲线是对目标函数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J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的近似。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把这条曲线记作函数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L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附近，函数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L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很接近目标函数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J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这条紫色的曲线是对目标函数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J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的近似。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把这条曲线记作函数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L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在点 </a:t>
                </a:r>
                <a:r>
                  <a:rPr lang="en-US" altLang="zh-CN" sz="1200" b="1" i="0" smtClean="0">
                    <a:solidFill>
                      <a:schemeClr val="tx1"/>
                    </a:solidFill>
                    <a:latin typeface="Cambria Math" charset="0"/>
                  </a:rPr>
                  <a:t>𝛉_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 charset="0"/>
                  </a:rPr>
                  <a:t>old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附近，函数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L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很接近目标函数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J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25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的邻域就是</a:t>
                </a:r>
                <a:r>
                  <a:rPr lang="zh-CN" altLang="en-US" sz="1200" dirty="0" smtClean="0"/>
                  <a:t>置信域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在这个区间上，紫色的函数 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 足够接近绿色的函数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</a:t>
                </a:r>
              </a:p>
              <a:p>
                <a:r>
                  <a:rPr lang="zh-CN" altLang="en-US" dirty="0" smtClean="0"/>
                  <a:t>现在已经完成了第一步：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b="1" i="0" smtClean="0">
                    <a:solidFill>
                      <a:schemeClr val="tx1"/>
                    </a:solidFill>
                    <a:latin typeface="Cambria Math" charset="0"/>
                  </a:rPr>
                  <a:t>𝛉</a:t>
                </a:r>
                <a:r>
                  <a:rPr lang="en-US" altLang="zh-CN" sz="1200" b="1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 charset="0"/>
                  </a:rPr>
                  <a:t>old</a:t>
                </a:r>
                <a:r>
                  <a:rPr lang="zh-CN" altLang="en-US" dirty="0" smtClean="0"/>
                  <a:t> 的邻域就是 </a:t>
                </a:r>
                <a:r>
                  <a:rPr lang="en-US" altLang="zh-CN" dirty="0" smtClean="0"/>
                  <a:t>trust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region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在这个区间上，紫色的函数 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 足够接近绿色的函数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</a:t>
                </a:r>
              </a:p>
              <a:p>
                <a:r>
                  <a:rPr lang="zh-CN" altLang="en-US" dirty="0" smtClean="0"/>
                  <a:t>现在已经完成了第一步：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77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下面是第二步：</a:t>
            </a:r>
            <a:r>
              <a:rPr lang="en-US" altLang="zh-CN" dirty="0" smtClean="0"/>
              <a:t>maximization</a:t>
            </a:r>
            <a:r>
              <a:rPr lang="zh-CN" altLang="en-US" dirty="0" smtClean="0"/>
              <a:t>，最大化。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sz="1200" dirty="0" smtClean="0"/>
              <a:t>置信域</a:t>
            </a:r>
            <a:r>
              <a:rPr lang="zh-CN" altLang="en-US" dirty="0" smtClean="0"/>
              <a:t>范围内，对紫色曲线 </a:t>
            </a:r>
            <a:r>
              <a:rPr lang="en-US" altLang="zh-CN" dirty="0" smtClean="0"/>
              <a:t>L</a:t>
            </a:r>
            <a:r>
              <a:rPr lang="zh-CN" altLang="en-US" dirty="0" smtClean="0"/>
              <a:t> 做最大化。</a:t>
            </a:r>
            <a:endParaRPr lang="en-US" altLang="zh-CN" dirty="0" smtClean="0"/>
          </a:p>
          <a:p>
            <a:r>
              <a:rPr lang="zh-CN" altLang="en-US" dirty="0" smtClean="0"/>
              <a:t>最大化的解不能超出</a:t>
            </a:r>
            <a:r>
              <a:rPr lang="zh-CN" altLang="en-US" sz="1200" dirty="0" smtClean="0"/>
              <a:t>置信域</a:t>
            </a:r>
            <a:r>
              <a:rPr lang="zh-CN" altLang="en-US" dirty="0" smtClean="0"/>
              <a:t>范围。</a:t>
            </a:r>
            <a:endParaRPr lang="en-US" dirty="0" smtClean="0"/>
          </a:p>
          <a:p>
            <a:r>
              <a:rPr lang="en-US" altLang="zh-CN" dirty="0" smtClean="0"/>
              <a:t>=============================</a:t>
            </a:r>
          </a:p>
          <a:p>
            <a:r>
              <a:rPr lang="zh-CN" altLang="en-US" dirty="0" smtClean="0"/>
              <a:t>用优化算法，寻找紫色曲线 </a:t>
            </a:r>
            <a:r>
              <a:rPr lang="en-US" altLang="zh-CN" dirty="0" smtClean="0"/>
              <a:t>L</a:t>
            </a:r>
            <a:r>
              <a:rPr lang="zh-CN" altLang="en-US" dirty="0" smtClean="0"/>
              <a:t> 的最大值。</a:t>
            </a:r>
            <a:endParaRPr lang="en-US" altLang="zh-CN" dirty="0" smtClean="0"/>
          </a:p>
          <a:p>
            <a:r>
              <a:rPr lang="zh-CN" altLang="en-US" dirty="0" smtClean="0"/>
              <a:t>用什么算法都可以。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27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这个地方就是最大值，而且没有超出</a:t>
            </a:r>
            <a:r>
              <a:rPr lang="zh-CN" altLang="en-US" sz="1200" dirty="0" smtClean="0"/>
              <a:t>置信域</a:t>
            </a:r>
            <a:r>
              <a:rPr lang="zh-CN" altLang="en-US" dirty="0" smtClean="0"/>
              <a:t>范围。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4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这个红色的点就是变量 </a:t>
                </a:r>
                <a14:m>
                  <m:oMath xmlns:m="http://schemas.openxmlformats.org/officeDocument/2006/math">
                    <m:r>
                      <a:rPr lang="en-US" altLang="zh-CN" sz="1200" b="1" smtClean="0">
                        <a:solidFill>
                          <a:schemeClr val="tx1"/>
                        </a:solidFill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新的值，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这样我们就完成了一轮循环。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这个红色的点就是变量 </a:t>
                </a:r>
                <a:r>
                  <a:rPr lang="en-US" altLang="zh-CN" sz="1200" b="1" i="0" smtClean="0">
                    <a:solidFill>
                      <a:schemeClr val="tx1"/>
                    </a:solidFill>
                    <a:latin typeface="Cambria Math" charset="0"/>
                  </a:rPr>
                  <a:t>𝛉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新的值，</a:t>
                </a:r>
                <a:r>
                  <a:rPr lang="en-US" altLang="zh-CN" sz="1200" b="1" i="0" smtClean="0">
                    <a:solidFill>
                      <a:schemeClr val="tx1"/>
                    </a:solidFill>
                    <a:latin typeface="Cambria Math" charset="0"/>
                  </a:rPr>
                  <a:t>𝛉</a:t>
                </a:r>
                <a:r>
                  <a:rPr lang="en-US" altLang="zh-CN" sz="1200" b="1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 charset="0"/>
                  </a:rPr>
                  <a:t>new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这样我们就完成了一轮循环。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0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当前的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并不是目标函数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J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的最优解。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所以还得继续运行</a:t>
                </a:r>
                <a:r>
                  <a:rPr lang="zh-CN" altLang="en-US" sz="1200" dirty="0" smtClean="0"/>
                  <a:t>置信域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算法。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不断重复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approximation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maximization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这两步，我们就能找到目标函数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J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的局部最优解。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当前的 </a:t>
                </a:r>
                <a:r>
                  <a:rPr lang="en-US" altLang="zh-CN" sz="1200" b="1" i="0" smtClean="0">
                    <a:solidFill>
                      <a:schemeClr val="tx1"/>
                    </a:solidFill>
                    <a:latin typeface="Cambria Math" charset="0"/>
                  </a:rPr>
                  <a:t>𝛉</a:t>
                </a:r>
                <a:r>
                  <a:rPr lang="en-US" altLang="zh-CN" sz="1200" b="1" i="0" smtClean="0">
                    <a:solidFill>
                      <a:schemeClr val="tx1"/>
                    </a:solidFill>
                    <a:latin typeface="Cambria Math" charset="0"/>
                  </a:rPr>
                  <a:t>_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 charset="0"/>
                  </a:rPr>
                  <a:t>new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并不是目标函数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J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的最优解。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所以还得继续运行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trust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region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算法。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不断重复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approximation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和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maximization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这两步，我们就能找到目标函数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J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的局部最优解。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0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aseline="0" dirty="0" smtClean="0"/>
              <a:t>Trust-region</a:t>
            </a:r>
            <a:r>
              <a:rPr lang="zh-CN" altLang="en-US" sz="1600" baseline="0" dirty="0" smtClean="0"/>
              <a:t> 并不是很新的东西，更不是 </a:t>
            </a:r>
            <a:r>
              <a:rPr lang="en-US" altLang="zh-CN" sz="1600" baseline="0" dirty="0" smtClean="0"/>
              <a:t>TRPO</a:t>
            </a:r>
            <a:r>
              <a:rPr lang="zh-CN" altLang="en-US" sz="1600" baseline="0" dirty="0" smtClean="0"/>
              <a:t> 这篇论文首创的。</a:t>
            </a:r>
            <a:endParaRPr lang="en-US" altLang="zh-CN" sz="1600" baseline="0" dirty="0" smtClean="0"/>
          </a:p>
          <a:p>
            <a:r>
              <a:rPr lang="en-US" altLang="zh-CN" sz="1600" baseline="0" dirty="0" smtClean="0"/>
              <a:t>Trust-region</a:t>
            </a:r>
            <a:r>
              <a:rPr lang="zh-CN" altLang="en-US" sz="1600" baseline="0" dirty="0" smtClean="0"/>
              <a:t> 是数值优化领域中一类很经典的算法。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在讲 </a:t>
            </a:r>
            <a:r>
              <a:rPr lang="en-US" altLang="zh-CN" sz="1600" baseline="0" dirty="0" smtClean="0"/>
              <a:t>TRPO</a:t>
            </a:r>
            <a:r>
              <a:rPr lang="zh-CN" altLang="en-US" sz="1600" baseline="0" dirty="0" smtClean="0"/>
              <a:t> 之前，我要简单介绍一下 </a:t>
            </a:r>
            <a:r>
              <a:rPr lang="en-US" altLang="zh-CN" sz="1600" baseline="0" dirty="0" smtClean="0"/>
              <a:t>trust-region</a:t>
            </a:r>
            <a:r>
              <a:rPr lang="zh-CN" altLang="en-US" sz="1600" baseline="0" dirty="0" smtClean="0"/>
              <a:t> 算法。</a:t>
            </a:r>
            <a:endParaRPr lang="en-US" altLang="zh-CN" sz="16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aseline="0" dirty="0" smtClean="0"/>
              <a:t>如果你理解了 </a:t>
            </a:r>
            <a:r>
              <a:rPr lang="en-US" altLang="zh-CN" sz="1600" baseline="0" dirty="0" smtClean="0"/>
              <a:t>trust-region</a:t>
            </a:r>
            <a:r>
              <a:rPr lang="zh-CN" altLang="en-US" sz="1600" baseline="0" dirty="0" smtClean="0"/>
              <a:t> 算法，你就能理解 </a:t>
            </a:r>
            <a:r>
              <a:rPr lang="en-US" altLang="zh-CN" sz="1600" baseline="0" dirty="0" smtClean="0"/>
              <a:t>TRPO</a:t>
            </a:r>
            <a:r>
              <a:rPr lang="zh-CN" altLang="en-US" sz="1600" baseline="0" dirty="0" smtClean="0"/>
              <a:t> 这篇论文。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我假设大家对数值优化已经有所了解，你至少知道什么是优化模型、目标函数、和约束条件。</a:t>
            </a:r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0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这张图是置信域算法得到的轨迹。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蓝色圆圈是每一步的置信域。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置信域的半径可以变化。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我们通常让置信域逐渐变小。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1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我再总结一下置信域算法。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它不断重复两个步骤。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</a:t>
                </a:r>
              </a:p>
              <a:p>
                <a:r>
                  <a:rPr lang="zh-CN" altLang="en-US" sz="1600" dirty="0" smtClean="0"/>
                  <a:t>第一步是近似。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对目标函数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 做近似，得到函数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--------------</a:t>
                </a:r>
              </a:p>
              <a:p>
                <a:r>
                  <a:rPr lang="zh-CN" altLang="en-US" sz="1600" dirty="0" smtClean="0"/>
                  <a:t>第二步是最大化。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在当前点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的邻域内寻找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的最大值，得到下一个点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b="1" i="1" smtClean="0">
                            <a:latin typeface="Cambria Math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邻域是图中蓝色的圆圈，被称作置信域。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</a:t>
                </a:r>
              </a:p>
              <a:p>
                <a:r>
                  <a:rPr lang="zh-CN" altLang="en-US" sz="1600" dirty="0" smtClean="0"/>
                  <a:t>不断重复上面这个过程，算法会收敛到局部最优解。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</a:t>
                </a:r>
              </a:p>
              <a:p>
                <a:r>
                  <a:rPr lang="zh-CN" altLang="en-US" sz="1600" dirty="0" smtClean="0"/>
                  <a:t>在算法运行的过程中，置信域的半径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latin typeface="Cambria Math" charset="0"/>
                      </a:rPr>
                      <m:t>Δ</m:t>
                    </m:r>
                  </m:oMath>
                </a14:m>
                <a:r>
                  <a:rPr lang="zh-CN" altLang="en-US" sz="1600" dirty="0" smtClean="0"/>
                  <a:t> 可能会发生变化。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有很多方法自动调整半径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latin typeface="Cambria Math" charset="0"/>
                      </a:rPr>
                      <m:t>Δ</m:t>
                    </m:r>
                  </m:oMath>
                </a14:m>
                <a:r>
                  <a:rPr lang="zh-CN" altLang="en-US" sz="1600" dirty="0" smtClean="0"/>
                  <a:t> 的大小。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--------------</a:t>
                </a:r>
              </a:p>
              <a:p>
                <a:r>
                  <a:rPr lang="zh-CN" altLang="en-US" sz="1600" dirty="0" smtClean="0"/>
                  <a:t>数值优化算法的书里通常都有置信域算法。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感兴趣的话可以找本书看看。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--------------</a:t>
                </a:r>
              </a:p>
              <a:p>
                <a:r>
                  <a:rPr lang="zh-CN" altLang="en-US" sz="1600" dirty="0" smtClean="0"/>
                  <a:t>这节课我们要用到置信域</a:t>
                </a:r>
                <a:r>
                  <a:rPr lang="zh-CN" altLang="en-US" sz="1600" baseline="0" dirty="0" smtClean="0"/>
                  <a:t>算法。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你不用管</a:t>
                </a:r>
                <a:r>
                  <a:rPr lang="zh-CN" altLang="en-US" sz="1600" dirty="0" smtClean="0"/>
                  <a:t>置信域</a:t>
                </a:r>
                <a:r>
                  <a:rPr lang="zh-CN" altLang="en-US" sz="1600" baseline="0" dirty="0" smtClean="0"/>
                  <a:t>算法的细节。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你只要记住</a:t>
                </a:r>
                <a:r>
                  <a:rPr lang="zh-CN" altLang="en-US" sz="1600" dirty="0" smtClean="0"/>
                  <a:t>置信域</a:t>
                </a:r>
                <a:r>
                  <a:rPr lang="zh-CN" altLang="en-US" sz="1600" baseline="0" dirty="0" smtClean="0"/>
                  <a:t>算法的两个步骤：第一，做近似；第二，做最大化。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88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aseline="0" dirty="0" smtClean="0"/>
              <a:t>前面我讲的全都是数值优化的基础知识，跟强化学习一点关系也没有。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下面我开始讲强化学习。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我们先回顾一下策略学习的基础知识，稍后要用到。</a:t>
            </a:r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97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之前讲过策略梯度。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策略梯度是关于策略网络的参数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求的。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策略网络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 i="0" smtClean="0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dirty="0" smtClean="0">
                    <a:solidFill>
                      <a:schemeClr val="tx1"/>
                    </a:solidFill>
                  </a:rPr>
                  <a:t> 是一个神经网络，它的参数是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sz="1600" dirty="0" smtClean="0"/>
                  <a:t>我们用策略网络来控制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做运动。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来回顾一下策略梯度。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我们用策略网络 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𝑎│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latin typeface="Cambria Math" charset="0"/>
                  </a:rPr>
                  <a:t>;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en-US" altLang="zh-CN" sz="1600" b="0" i="0" smtClean="0">
                    <a:latin typeface="Cambria Math" charset="0"/>
                  </a:rPr>
                  <a:t>)</a:t>
                </a:r>
                <a:r>
                  <a:rPr lang="zh-CN" altLang="en-US" sz="1600" dirty="0" smtClean="0"/>
                  <a:t> 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做运动。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这里的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是神经网络参数。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状态价值函数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dirty="0" smtClean="0"/>
                  <a:t>是动作价值函数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期望。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期望是对动作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求的，把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当做随机变量。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它的概率密度函数是 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可以把期望等价写成连加的形式。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这里期望里有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𝑎│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𝛉)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 </a:t>
                </a:r>
                <a:r>
                  <a:rPr lang="en-US" altLang="zh-CN" sz="1600" b="0" i="0" smtClean="0">
                    <a:latin typeface="Cambria Math" charset="0"/>
                  </a:rPr>
                  <a:t>𝑉</a:t>
                </a:r>
                <a:r>
                  <a:rPr lang="zh-CN" altLang="en-US" sz="1600" dirty="0" smtClean="0"/>
                  <a:t> 依赖于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策略梯度是 </a:t>
                </a:r>
                <a:r>
                  <a:rPr lang="en-US" sz="1600" i="0" smtClean="0">
                    <a:latin typeface="Cambria Math" charset="0"/>
                  </a:rPr>
                  <a:t>𝑉</a:t>
                </a:r>
                <a:r>
                  <a:rPr lang="en-US" sz="1600" i="0">
                    <a:latin typeface="Cambria Math" charset="0"/>
                  </a:rPr>
                  <a:t>(</a:t>
                </a:r>
                <a:r>
                  <a:rPr lang="en-US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sz="1600" i="0">
                    <a:latin typeface="Cambria Math" charset="0"/>
                  </a:rPr>
                  <a:t>;</a:t>
                </a:r>
                <a:r>
                  <a:rPr lang="en-US" sz="1600" b="1" i="0">
                    <a:latin typeface="Cambria Math" charset="0"/>
                  </a:rPr>
                  <a:t>𝛉)</a:t>
                </a:r>
                <a:r>
                  <a:rPr lang="zh-CN" altLang="en-US" sz="1600" dirty="0" smtClean="0"/>
                  <a:t> 关于参数 </a:t>
                </a:r>
                <a:r>
                  <a:rPr lang="en-US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的导数。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我们以前推导过这个公式。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策略梯度可以写成期望的形式。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期望里面是 </a:t>
                </a:r>
                <a:r>
                  <a:rPr lang="en-US" altLang="zh-CN" sz="1600" dirty="0" smtClean="0"/>
                  <a:t>log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关于 </a:t>
                </a:r>
                <a:r>
                  <a:rPr lang="en-US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的导数，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再乘以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04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状态价值函数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baseline="0" dirty="0" smtClean="0"/>
                  <a:t> </a:t>
                </a:r>
                <a:r>
                  <a:rPr lang="zh-CN" altLang="en-US" sz="1600" dirty="0" smtClean="0"/>
                  <a:t>是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动作价值函数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期望。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期望是关于动作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求的，把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当做随机变量。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动作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的概率密度函数是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可以把期望等价写成连加的形式。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期望里面有策略网络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i="1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，它的参数是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所以，状态价值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依赖于参数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来回顾一下策略梯度。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我们用策略网络 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𝑎│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latin typeface="Cambria Math" charset="0"/>
                  </a:rPr>
                  <a:t>;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en-US" altLang="zh-CN" sz="1600" b="0" i="0" smtClean="0">
                    <a:latin typeface="Cambria Math" charset="0"/>
                  </a:rPr>
                  <a:t>)</a:t>
                </a:r>
                <a:r>
                  <a:rPr lang="zh-CN" altLang="en-US" sz="1600" dirty="0" smtClean="0"/>
                  <a:t> 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做运动。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这里的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是神经网络参数。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状态价值函数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dirty="0" smtClean="0"/>
                  <a:t>是动作价值函数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期望。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期望是对动作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求的，把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当做随机变量。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它的概率密度函数是 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可以把期望等价写成连加的形式。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这里期望里有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𝑎│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𝛉)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 </a:t>
                </a:r>
                <a:r>
                  <a:rPr lang="en-US" altLang="zh-CN" sz="1600" b="0" i="0" smtClean="0">
                    <a:latin typeface="Cambria Math" charset="0"/>
                  </a:rPr>
                  <a:t>𝑉</a:t>
                </a:r>
                <a:r>
                  <a:rPr lang="zh-CN" altLang="en-US" sz="1600" dirty="0" smtClean="0"/>
                  <a:t> 依赖于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策略梯度是 </a:t>
                </a:r>
                <a:r>
                  <a:rPr lang="en-US" sz="1600" i="0" smtClean="0">
                    <a:latin typeface="Cambria Math" charset="0"/>
                  </a:rPr>
                  <a:t>𝑉</a:t>
                </a:r>
                <a:r>
                  <a:rPr lang="en-US" sz="1600" i="0">
                    <a:latin typeface="Cambria Math" charset="0"/>
                  </a:rPr>
                  <a:t>(</a:t>
                </a:r>
                <a:r>
                  <a:rPr lang="en-US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sz="1600" i="0">
                    <a:latin typeface="Cambria Math" charset="0"/>
                  </a:rPr>
                  <a:t>;</a:t>
                </a:r>
                <a:r>
                  <a:rPr lang="en-US" sz="1600" b="1" i="0">
                    <a:latin typeface="Cambria Math" charset="0"/>
                  </a:rPr>
                  <a:t>𝛉)</a:t>
                </a:r>
                <a:r>
                  <a:rPr lang="zh-CN" altLang="en-US" sz="1600" dirty="0" smtClean="0"/>
                  <a:t> 关于参数 </a:t>
                </a:r>
                <a:r>
                  <a:rPr lang="en-US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的导数。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我们以前推导过这个公式。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策略梯度可以写成期望的形式。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期望里面是 </a:t>
                </a:r>
                <a:r>
                  <a:rPr lang="en-US" altLang="zh-CN" sz="1600" dirty="0" smtClean="0"/>
                  <a:t>log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关于 </a:t>
                </a:r>
                <a:r>
                  <a:rPr lang="en-US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的导数，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再乘以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1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目标函数记作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它是状态价值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 关于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的期望。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期望消掉了状态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得到的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 只跟策略网络 </a:t>
                </a:r>
                <a:r>
                  <a:rPr lang="en-US" altLang="zh-CN" sz="1600" dirty="0" smtClean="0"/>
                  <a:t>π</a:t>
                </a:r>
                <a:r>
                  <a:rPr lang="zh-CN" altLang="en-US" sz="1600" dirty="0" smtClean="0"/>
                  <a:t> 有关，也就是只跟策略网络的参数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有关。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来回顾一下策略梯度。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我们用策略网络 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𝑎│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latin typeface="Cambria Math" charset="0"/>
                  </a:rPr>
                  <a:t>;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en-US" altLang="zh-CN" sz="1600" b="0" i="0" smtClean="0">
                    <a:latin typeface="Cambria Math" charset="0"/>
                  </a:rPr>
                  <a:t>)</a:t>
                </a:r>
                <a:r>
                  <a:rPr lang="zh-CN" altLang="en-US" sz="1600" dirty="0" smtClean="0"/>
                  <a:t> 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做运动。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这里的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是神经网络参数。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状态价值函数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dirty="0" smtClean="0"/>
                  <a:t>是动作价值函数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期望。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期望是对动作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求的，把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当做随机变量。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它的概率密度函数是 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可以把期望等价写成连加的形式。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这里期望里有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𝑎│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𝛉)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 </a:t>
                </a:r>
                <a:r>
                  <a:rPr lang="en-US" altLang="zh-CN" sz="1600" b="0" i="0" smtClean="0">
                    <a:latin typeface="Cambria Math" charset="0"/>
                  </a:rPr>
                  <a:t>𝑉</a:t>
                </a:r>
                <a:r>
                  <a:rPr lang="zh-CN" altLang="en-US" sz="1600" dirty="0" smtClean="0"/>
                  <a:t> 依赖于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策略梯度是 </a:t>
                </a:r>
                <a:r>
                  <a:rPr lang="en-US" sz="1600" i="0" smtClean="0">
                    <a:latin typeface="Cambria Math" charset="0"/>
                  </a:rPr>
                  <a:t>𝑉</a:t>
                </a:r>
                <a:r>
                  <a:rPr lang="en-US" sz="1600" i="0">
                    <a:latin typeface="Cambria Math" charset="0"/>
                  </a:rPr>
                  <a:t>(</a:t>
                </a:r>
                <a:r>
                  <a:rPr lang="en-US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sz="1600" i="0">
                    <a:latin typeface="Cambria Math" charset="0"/>
                  </a:rPr>
                  <a:t>;</a:t>
                </a:r>
                <a:r>
                  <a:rPr lang="en-US" sz="1600" b="1" i="0">
                    <a:latin typeface="Cambria Math" charset="0"/>
                  </a:rPr>
                  <a:t>𝛉)</a:t>
                </a:r>
                <a:r>
                  <a:rPr lang="zh-CN" altLang="en-US" sz="1600" dirty="0" smtClean="0"/>
                  <a:t> 关于参数 </a:t>
                </a:r>
                <a:r>
                  <a:rPr lang="en-US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的导数。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我们以前推导过这个公式。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策略梯度可以写成期望的形式。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期望里面是 </a:t>
                </a:r>
                <a:r>
                  <a:rPr lang="en-US" altLang="zh-CN" sz="1600" dirty="0" smtClean="0"/>
                  <a:t>log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关于 </a:t>
                </a:r>
                <a:r>
                  <a:rPr lang="en-US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的导数，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再乘以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5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接下来我要做数学推导，把目标函数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等价写成一种新的公式。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</a:t>
                </a:r>
              </a:p>
              <a:p>
                <a:r>
                  <a:rPr lang="zh-CN" altLang="en-US" dirty="0" smtClean="0"/>
                  <a:t>刚才我们复习了状态价值函数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</a:t>
                </a:r>
              </a:p>
              <a:p>
                <a:r>
                  <a:rPr lang="zh-CN" altLang="en-US" dirty="0" smtClean="0"/>
                  <a:t>它可以写成这样。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把策略网络 </a:t>
                </a:r>
                <a:r>
                  <a:rPr lang="en-US" altLang="zh-CN" dirty="0" smtClean="0"/>
                  <a:t>π</a:t>
                </a:r>
                <a:r>
                  <a:rPr lang="zh-CN" altLang="en-US" dirty="0" smtClean="0"/>
                  <a:t> 与动作价值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dirty="0" smtClean="0"/>
                  <a:t> 相乘，然后关于所有的动作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求连加，消掉动作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刚才我们复习了状态价值函数 </a:t>
                </a:r>
                <a:r>
                  <a:rPr lang="en-US" altLang="zh-CN" i="0">
                    <a:latin typeface="Cambria Math" charset="0"/>
                  </a:rPr>
                  <a:t>𝑉</a:t>
                </a:r>
                <a:r>
                  <a:rPr lang="en-US" altLang="zh-CN" i="0" smtClean="0">
                    <a:latin typeface="Cambria Math" charset="0"/>
                  </a:rPr>
                  <a:t>_</a:t>
                </a:r>
                <a:r>
                  <a:rPr lang="en-US" altLang="zh-CN" i="0">
                    <a:latin typeface="Cambria Math" charset="0"/>
                  </a:rPr>
                  <a:t>𝜋 (</a:t>
                </a:r>
                <a:r>
                  <a:rPr lang="en-US" altLang="zh-CN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它可以写成这样。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把策略网络 </a:t>
                </a:r>
                <a:r>
                  <a:rPr lang="en-US" altLang="zh-CN" dirty="0" smtClean="0"/>
                  <a:t>π</a:t>
                </a:r>
                <a:r>
                  <a:rPr lang="zh-CN" altLang="en-US" dirty="0" smtClean="0"/>
                  <a:t> 与动作价值 </a:t>
                </a:r>
                <a:r>
                  <a:rPr lang="en-US" altLang="zh-CN" i="0">
                    <a:latin typeface="Cambria Math" charset="0"/>
                  </a:rPr>
                  <a:t>𝑄</a:t>
                </a:r>
                <a:r>
                  <a:rPr lang="en-US" altLang="zh-CN" i="0" smtClean="0">
                    <a:latin typeface="Cambria Math" charset="0"/>
                  </a:rPr>
                  <a:t>_</a:t>
                </a:r>
                <a:r>
                  <a:rPr lang="en-US" altLang="zh-CN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 相乘，然后关于所有的动作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求连加，消掉动作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10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把圈出来的这一项做个变换。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变成这两项的乘积。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</a:t>
                </a:r>
              </a:p>
              <a:p>
                <a:r>
                  <a:rPr lang="zh-CN" altLang="en-US" dirty="0" smtClean="0"/>
                  <a:t>把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放到分母上，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</a:t>
                </a:r>
              </a:p>
              <a:p>
                <a:r>
                  <a:rPr lang="zh-CN" altLang="en-US" dirty="0" smtClean="0"/>
                  <a:t>然后在左边乘以同样的一项，所以等式成立。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的意思是策略网络里面的参数是旧的值，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把圈出来的这一项做个变换。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==========================</a:t>
                </a:r>
              </a:p>
              <a:p>
                <a:r>
                  <a:rPr lang="zh-CN" altLang="en-US" dirty="0" smtClean="0"/>
                  <a:t>变成这两项的乘积。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把 </a:t>
                </a:r>
                <a:r>
                  <a:rPr lang="en-US" altLang="zh-CN" i="0" smtClean="0">
                    <a:latin typeface="Cambria Math" charset="0"/>
                  </a:rPr>
                  <a:t>𝜋</a:t>
                </a:r>
                <a:r>
                  <a:rPr lang="en-US" altLang="zh-CN" i="0">
                    <a:latin typeface="Cambria Math" charset="0"/>
                  </a:rPr>
                  <a:t>(</a:t>
                </a:r>
                <a:r>
                  <a:rPr lang="en-US" altLang="zh-CN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zh-CN" altLang="en-US" i="0">
                    <a:solidFill>
                      <a:srgbClr val="FF0000"/>
                    </a:solidFill>
                    <a:latin typeface="Cambria Math" charset="0"/>
                  </a:rPr>
                  <a:t> </a:t>
                </a:r>
                <a:r>
                  <a:rPr lang="en-US" altLang="zh-CN" i="0">
                    <a:latin typeface="Cambria Math" charset="0"/>
                  </a:rPr>
                  <a:t>|</a:t>
                </a:r>
                <a:r>
                  <a:rPr lang="zh-CN" altLang="en-US" i="0">
                    <a:latin typeface="Cambria Math" charset="0"/>
                  </a:rPr>
                  <a:t> </a:t>
                </a:r>
                <a:r>
                  <a:rPr lang="en-US" altLang="zh-CN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>
                    <a:latin typeface="Cambria Math" charset="0"/>
                  </a:rPr>
                  <a:t>;</a:t>
                </a:r>
                <a:r>
                  <a:rPr lang="en-US" altLang="zh-CN" b="1" i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en-US" altLang="zh-CN" b="1" i="0">
                    <a:latin typeface="Cambria Math" charset="0"/>
                  </a:rPr>
                  <a:t> )</a:t>
                </a:r>
                <a:r>
                  <a:rPr lang="zh-CN" altLang="en-US" dirty="0" smtClean="0"/>
                  <a:t> 放到分母上，然后在左边乘以同样的一项，所以等式成立。</a:t>
                </a:r>
                <a:endParaRPr lang="en-US" altLang="zh-CN" dirty="0" smtClean="0"/>
              </a:p>
              <a:p>
                <a:r>
                  <a:rPr lang="en-US" altLang="zh-CN" i="0" smtClean="0">
                    <a:latin typeface="Cambria Math" charset="0"/>
                  </a:rPr>
                  <a:t>𝜋</a:t>
                </a:r>
                <a:r>
                  <a:rPr lang="en-US" altLang="zh-CN" i="0">
                    <a:latin typeface="Cambria Math" charset="0"/>
                  </a:rPr>
                  <a:t>(</a:t>
                </a:r>
                <a:r>
                  <a:rPr lang="en-US" altLang="zh-CN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zh-CN" altLang="en-US" i="0">
                    <a:solidFill>
                      <a:srgbClr val="FF0000"/>
                    </a:solidFill>
                    <a:latin typeface="Cambria Math" charset="0"/>
                  </a:rPr>
                  <a:t> </a:t>
                </a:r>
                <a:r>
                  <a:rPr lang="en-US" altLang="zh-CN" i="0">
                    <a:latin typeface="Cambria Math" charset="0"/>
                  </a:rPr>
                  <a:t>|</a:t>
                </a:r>
                <a:r>
                  <a:rPr lang="zh-CN" altLang="en-US" i="0">
                    <a:latin typeface="Cambria Math" charset="0"/>
                  </a:rPr>
                  <a:t> </a:t>
                </a:r>
                <a:r>
                  <a:rPr lang="en-US" altLang="zh-CN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>
                    <a:latin typeface="Cambria Math" charset="0"/>
                  </a:rPr>
                  <a:t>;</a:t>
                </a:r>
                <a:r>
                  <a:rPr lang="en-US" altLang="zh-CN" b="1" i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en-US" altLang="zh-CN" b="1" i="0">
                    <a:latin typeface="Cambria Math" charset="0"/>
                  </a:rPr>
                  <a:t> )</a:t>
                </a:r>
                <a:r>
                  <a:rPr lang="zh-CN" altLang="en-US" dirty="0" smtClean="0"/>
                  <a:t> 的意思是策略网络里面的参数是旧的值，</a:t>
                </a:r>
                <a:r>
                  <a:rPr lang="en-US" altLang="zh-CN" b="1" i="0" smtClean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</a:t>
                </a:r>
                <a:r>
                  <a:rPr lang="en-US" altLang="zh-CN" b="1" i="0" smtClean="0">
                    <a:latin typeface="Cambria Math" charset="0"/>
                  </a:rPr>
                  <a:t>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zh-CN" altLang="en-US" dirty="0" smtClean="0"/>
                  <a:t>。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82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把这这一项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看做是概率密度函数。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那么整个连加就是对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==========================</a:t>
                </a:r>
              </a:p>
              <a:p>
                <a:r>
                  <a:rPr lang="zh-CN" altLang="en-US" dirty="0" smtClean="0"/>
                  <a:t>后面的一项的期望。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期望是关于动作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求的。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==========================</a:t>
                </a:r>
              </a:p>
              <a:p>
                <a:r>
                  <a:rPr lang="zh-CN" altLang="en-US" dirty="0" smtClean="0"/>
                  <a:t>把期望写成这样。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==========================</a:t>
                </a:r>
              </a:p>
              <a:p>
                <a:r>
                  <a:rPr lang="zh-CN" altLang="en-US" dirty="0" smtClean="0"/>
                  <a:t>期望里面，就是上面圈出来的。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这一项是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dirty="0" smtClean="0"/>
                  <a:t> 除以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，再乘以动作价值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==========================</a:t>
                </a:r>
              </a:p>
              <a:p>
                <a:r>
                  <a:rPr lang="zh-CN" altLang="en-US" dirty="0" smtClean="0"/>
                  <a:t>期望是关于动作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求的。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概率密度函数是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，里面的参数是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把这这一项 </a:t>
                </a:r>
                <a:r>
                  <a:rPr lang="en-US" altLang="zh-CN" i="0" smtClean="0">
                    <a:latin typeface="Cambria Math" charset="0"/>
                  </a:rPr>
                  <a:t>𝜋</a:t>
                </a:r>
                <a:r>
                  <a:rPr lang="en-US" altLang="zh-CN" i="0">
                    <a:latin typeface="Cambria Math" charset="0"/>
                  </a:rPr>
                  <a:t>(</a:t>
                </a:r>
                <a:r>
                  <a:rPr lang="en-US" altLang="zh-CN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zh-CN" altLang="en-US" i="0">
                    <a:solidFill>
                      <a:srgbClr val="FF0000"/>
                    </a:solidFill>
                    <a:latin typeface="Cambria Math" charset="0"/>
                  </a:rPr>
                  <a:t> </a:t>
                </a:r>
                <a:r>
                  <a:rPr lang="en-US" altLang="zh-CN" i="0">
                    <a:latin typeface="Cambria Math" charset="0"/>
                  </a:rPr>
                  <a:t>|</a:t>
                </a:r>
                <a:r>
                  <a:rPr lang="zh-CN" altLang="en-US" i="0">
                    <a:latin typeface="Cambria Math" charset="0"/>
                  </a:rPr>
                  <a:t> </a:t>
                </a:r>
                <a:r>
                  <a:rPr lang="en-US" altLang="zh-CN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>
                    <a:latin typeface="Cambria Math" charset="0"/>
                  </a:rPr>
                  <a:t>;</a:t>
                </a:r>
                <a:r>
                  <a:rPr lang="en-US" altLang="zh-CN" b="1" i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en-US" altLang="zh-CN" b="1" i="0">
                    <a:latin typeface="Cambria Math" charset="0"/>
                  </a:rPr>
                  <a:t> )</a:t>
                </a:r>
                <a:r>
                  <a:rPr lang="zh-CN" altLang="en-US" dirty="0" smtClean="0"/>
                  <a:t> 看做是概率密度函数。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那么整个连加就是对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==========================</a:t>
                </a:r>
              </a:p>
              <a:p>
                <a:r>
                  <a:rPr lang="zh-CN" altLang="en-US" dirty="0" smtClean="0"/>
                  <a:t>后面的一项的期望。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期望是关于动作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求的。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==========================</a:t>
                </a:r>
              </a:p>
              <a:p>
                <a:r>
                  <a:rPr lang="zh-CN" altLang="en-US" dirty="0" smtClean="0"/>
                  <a:t>把期望写成这样。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==========================</a:t>
                </a:r>
              </a:p>
              <a:p>
                <a:r>
                  <a:rPr lang="zh-CN" altLang="en-US" dirty="0" smtClean="0"/>
                  <a:t>期望里面，就是上面圈出来的。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这一项是 </a:t>
                </a:r>
                <a:r>
                  <a:rPr lang="en-US" altLang="zh-CN" i="0" smtClean="0">
                    <a:latin typeface="Cambria Math" charset="0"/>
                  </a:rPr>
                  <a:t>𝜋</a:t>
                </a:r>
                <a:r>
                  <a:rPr lang="en-US" altLang="zh-CN" i="0">
                    <a:latin typeface="Cambria Math" charset="0"/>
                  </a:rPr>
                  <a:t>(</a:t>
                </a:r>
                <a:r>
                  <a:rPr lang="en-US" altLang="zh-CN" b="0" i="0" smtClean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zh-CN" altLang="en-US" b="0" i="0" smtClean="0">
                    <a:solidFill>
                      <a:srgbClr val="FF0000"/>
                    </a:solidFill>
                    <a:latin typeface="Cambria Math" charset="0"/>
                  </a:rPr>
                  <a:t> </a:t>
                </a:r>
                <a:r>
                  <a:rPr lang="en-US" altLang="zh-CN" i="0">
                    <a:latin typeface="Cambria Math" charset="0"/>
                  </a:rPr>
                  <a:t>|</a:t>
                </a:r>
                <a:r>
                  <a:rPr lang="zh-CN" altLang="en-US" b="0" i="0" smtClean="0">
                    <a:latin typeface="Cambria Math" charset="0"/>
                  </a:rPr>
                  <a:t> </a:t>
                </a:r>
                <a:r>
                  <a:rPr lang="en-US" altLang="zh-CN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>
                    <a:latin typeface="Cambria Math" charset="0"/>
                  </a:rPr>
                  <a:t>;</a:t>
                </a:r>
                <a:r>
                  <a:rPr lang="zh-CN" altLang="en-US" b="0" i="0" smtClean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𝛉)</a:t>
                </a:r>
                <a:r>
                  <a:rPr lang="zh-CN" altLang="en-US" dirty="0" smtClean="0"/>
                  <a:t> 除以 </a:t>
                </a:r>
                <a:r>
                  <a:rPr lang="en-US" altLang="zh-CN" i="0" smtClean="0">
                    <a:latin typeface="Cambria Math" charset="0"/>
                  </a:rPr>
                  <a:t>𝜋</a:t>
                </a:r>
                <a:r>
                  <a:rPr lang="en-US" altLang="zh-CN" i="0">
                    <a:latin typeface="Cambria Math" charset="0"/>
                  </a:rPr>
                  <a:t>(</a:t>
                </a:r>
                <a:r>
                  <a:rPr lang="en-US" altLang="zh-CN" b="0" i="0" smtClean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zh-CN" altLang="en-US" b="0" i="0" smtClean="0">
                    <a:solidFill>
                      <a:srgbClr val="FF0000"/>
                    </a:solidFill>
                    <a:latin typeface="Cambria Math" charset="0"/>
                  </a:rPr>
                  <a:t> </a:t>
                </a:r>
                <a:r>
                  <a:rPr lang="en-US" altLang="zh-CN" i="0">
                    <a:latin typeface="Cambria Math" charset="0"/>
                  </a:rPr>
                  <a:t>|</a:t>
                </a:r>
                <a:r>
                  <a:rPr lang="zh-CN" altLang="en-US" b="0" i="0" smtClean="0">
                    <a:latin typeface="Cambria Math" charset="0"/>
                  </a:rPr>
                  <a:t> </a:t>
                </a:r>
                <a:r>
                  <a:rPr lang="en-US" altLang="zh-CN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>
                    <a:latin typeface="Cambria Math" charset="0"/>
                  </a:rPr>
                  <a:t>;</a:t>
                </a:r>
                <a:r>
                  <a:rPr lang="en-US" altLang="zh-CN" b="1" i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en-US" altLang="zh-CN" b="1" i="0">
                    <a:latin typeface="Cambria Math" charset="0"/>
                  </a:rPr>
                  <a:t> )</a:t>
                </a:r>
                <a:r>
                  <a:rPr lang="zh-CN" altLang="en-US" dirty="0" smtClean="0"/>
                  <a:t>，再乘以动作价值 </a:t>
                </a:r>
                <a:r>
                  <a:rPr lang="en-US" altLang="zh-CN" i="0">
                    <a:latin typeface="Cambria Math" charset="0"/>
                  </a:rPr>
                  <a:t>𝑄</a:t>
                </a:r>
                <a:r>
                  <a:rPr lang="en-US" altLang="zh-CN" i="0" smtClean="0">
                    <a:latin typeface="Cambria Math" charset="0"/>
                  </a:rPr>
                  <a:t>_</a:t>
                </a:r>
                <a:r>
                  <a:rPr lang="en-US" altLang="zh-CN" i="0">
                    <a:latin typeface="Cambria Math" charset="0"/>
                  </a:rPr>
                  <a:t>𝜋 (</a:t>
                </a:r>
                <a:r>
                  <a:rPr lang="en-US" altLang="zh-CN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i="0">
                    <a:latin typeface="Cambria Math" charset="0"/>
                  </a:rPr>
                  <a:t>,</a:t>
                </a:r>
                <a:r>
                  <a:rPr lang="zh-CN" altLang="en-US" i="0">
                    <a:latin typeface="Cambria Math" charset="0"/>
                  </a:rPr>
                  <a:t> </a:t>
                </a:r>
                <a:r>
                  <a:rPr lang="en-US" altLang="zh-CN" b="0" i="0" smtClean="0">
                    <a:solidFill>
                      <a:srgbClr val="FF0000"/>
                    </a:solidFill>
                    <a:latin typeface="Cambria Math" charset="0"/>
                  </a:rPr>
                  <a:t>𝐴)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==========================</a:t>
                </a:r>
              </a:p>
              <a:p>
                <a:r>
                  <a:rPr lang="zh-CN" altLang="en-US" dirty="0" smtClean="0"/>
                  <a:t>期望是关于动作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求的。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概率密度函数是 </a:t>
                </a:r>
                <a:r>
                  <a:rPr lang="en-US" altLang="zh-CN" i="0" smtClean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，里面的参数是 </a:t>
                </a:r>
                <a:r>
                  <a:rPr lang="en-US" altLang="zh-CN" b="1" i="0" smtClean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</a:t>
                </a:r>
                <a:r>
                  <a:rPr lang="en-US" altLang="zh-CN" b="1" i="0" smtClean="0">
                    <a:latin typeface="Cambria Math" charset="0"/>
                  </a:rPr>
                  <a:t>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25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刚才我们把状态价值函数 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做了等价的变换。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===============================</a:t>
                </a:r>
              </a:p>
              <a:p>
                <a:r>
                  <a:rPr lang="zh-CN" altLang="en-US" dirty="0" smtClean="0"/>
                  <a:t>下面我们来近似目标函数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根据定义，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dirty="0" smtClean="0"/>
                  <a:t> 等于 状态价值 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的期望。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期望是关于状态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求的，把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看做随机变量。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把状态价值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 smtClean="0"/>
                  <a:t> 替换成刚才推导出的公式。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刚才我们把状态价值函数 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做了等价的变换。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下面我们来近似目标函数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===============================</a:t>
                </a:r>
              </a:p>
              <a:p>
                <a:r>
                  <a:rPr lang="zh-CN" altLang="en-US" dirty="0" smtClean="0"/>
                  <a:t>根据定义，</a:t>
                </a:r>
                <a:r>
                  <a:rPr lang="en-US" altLang="zh-CN" i="0" smtClean="0">
                    <a:latin typeface="Cambria Math" charset="0"/>
                  </a:rPr>
                  <a:t>𝐽</a:t>
                </a:r>
                <a:r>
                  <a:rPr lang="en-US" altLang="zh-CN" i="0">
                    <a:latin typeface="Cambria Math" charset="0"/>
                  </a:rPr>
                  <a:t>(</a:t>
                </a:r>
                <a:r>
                  <a:rPr lang="en-US" altLang="zh-CN" b="1" i="0">
                    <a:latin typeface="Cambria Math" charset="0"/>
                  </a:rPr>
                  <a:t>𝛉)</a:t>
                </a:r>
                <a:r>
                  <a:rPr lang="zh-CN" altLang="en-US" dirty="0" smtClean="0"/>
                  <a:t> 等于 状态价值 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 的期望。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期望是关于状态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求的，把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看做随机变量。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===============================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把状态价值 </a:t>
                </a:r>
                <a:r>
                  <a:rPr lang="en-US" altLang="zh-CN" i="0" smtClean="0">
                    <a:latin typeface="Cambria Math" charset="0"/>
                  </a:rPr>
                  <a:t>𝑉</a:t>
                </a:r>
                <a:r>
                  <a:rPr lang="en-US" altLang="zh-CN" b="0" i="0" smtClean="0">
                    <a:latin typeface="Cambria Math" charset="0"/>
                  </a:rPr>
                  <a:t>_𝜋 (</a:t>
                </a:r>
                <a:r>
                  <a:rPr lang="en-US" altLang="zh-CN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𝑆)</a:t>
                </a:r>
                <a:r>
                  <a:rPr lang="zh-CN" altLang="en-US" dirty="0" smtClean="0"/>
                  <a:t> 替换成刚才</a:t>
                </a:r>
                <a:r>
                  <a:rPr lang="zh-CN" altLang="en-US" dirty="0" smtClean="0"/>
                  <a:t>推导出</a:t>
                </a:r>
                <a:r>
                  <a:rPr lang="zh-CN" altLang="en-US" dirty="0" smtClean="0"/>
                  <a:t>的公式。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在介绍 </a:t>
                </a:r>
                <a:r>
                  <a:rPr lang="en-US" altLang="zh-CN" sz="1600" dirty="0" smtClean="0"/>
                  <a:t>trust-region</a:t>
                </a:r>
                <a:r>
                  <a:rPr lang="zh-CN" altLang="en-US" sz="1600" dirty="0" smtClean="0"/>
                  <a:t> 算法之前，我们先回顾一下梯度上升算法。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===========================</a:t>
                </a:r>
              </a:p>
              <a:p>
                <a:r>
                  <a:rPr lang="zh-CN" altLang="en-US" sz="1600" dirty="0" smtClean="0"/>
                  <a:t>这是个最大化问题。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of</a:t>
                </a:r>
                <a:r>
                  <a:rPr lang="zh-CN" alt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是目标函数，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是优化变量。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把最优解记作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b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我们想要用数值算法寻找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1600" b="1">
                            <a:latin typeface="Cambria Math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46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于是得到这个期望的期望。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===============================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里面这一项是就是刚才推导出的，它等于</a:t>
                </a:r>
                <a:r>
                  <a:rPr lang="zh-CN" altLang="en-US" baseline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===============================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这一项是个期望，它是关于动作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求的。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A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的概率密度函数是当前的策略网络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===============================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这个公式是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TRPO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中最重要的公式，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TRPO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算法就是从这个公式来的。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别忘了这个公式。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稍后我们还要用它。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于是得到这个期望的期望。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===============================</a:t>
                </a:r>
              </a:p>
              <a:p>
                <a:r>
                  <a:rPr lang="zh-CN" altLang="en-US" dirty="0" smtClean="0"/>
                  <a:t>里面这一项是就是刚才推导出的，它等于</a:t>
                </a:r>
                <a:r>
                  <a:rPr lang="zh-CN" altLang="en-US" baseline="0" dirty="0" smtClean="0"/>
                  <a:t> </a:t>
                </a:r>
                <a:r>
                  <a:rPr lang="en-US" altLang="zh-CN" i="0">
                    <a:latin typeface="Cambria Math" charset="0"/>
                  </a:rPr>
                  <a:t>𝑉</a:t>
                </a:r>
                <a:r>
                  <a:rPr lang="en-US" altLang="zh-CN" i="0" smtClean="0">
                    <a:latin typeface="Cambria Math" charset="0"/>
                  </a:rPr>
                  <a:t>_</a:t>
                </a:r>
                <a:r>
                  <a:rPr lang="en-US" altLang="zh-CN" i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02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baseline="0" dirty="0" smtClean="0"/>
              <a:t>下面开始这节课的正题： </a:t>
            </a:r>
            <a:r>
              <a:rPr lang="en-US" altLang="zh-CN" sz="1600" baseline="0" dirty="0" smtClean="0"/>
              <a:t>trust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region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policy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optimization</a:t>
            </a:r>
            <a:r>
              <a:rPr lang="zh-CN" altLang="en-US" sz="1600" baseline="0" dirty="0" smtClean="0"/>
              <a:t>，缩写是 </a:t>
            </a:r>
            <a:r>
              <a:rPr lang="en-US" altLang="zh-CN" sz="1600" baseline="0" dirty="0" smtClean="0"/>
              <a:t>TRPO</a:t>
            </a:r>
            <a:r>
              <a:rPr lang="zh-CN" altLang="en-US" sz="1600" baseline="0" dirty="0" smtClean="0"/>
              <a:t>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它是下面这篇 </a:t>
            </a:r>
            <a:r>
              <a:rPr lang="en-US" altLang="zh-CN" sz="1600" baseline="0" dirty="0" smtClean="0"/>
              <a:t>ICML</a:t>
            </a:r>
            <a:r>
              <a:rPr lang="zh-CN" altLang="en-US" sz="1600" baseline="0" dirty="0" smtClean="0"/>
              <a:t> </a:t>
            </a:r>
            <a:r>
              <a:rPr lang="en-US" altLang="zh-CN" sz="1600" baseline="0" dirty="0" smtClean="0"/>
              <a:t>2015</a:t>
            </a:r>
            <a:r>
              <a:rPr lang="zh-CN" altLang="en-US" sz="1600" baseline="0" dirty="0" smtClean="0"/>
              <a:t> 年的论文提出的。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刚才我讲了，</a:t>
            </a:r>
            <a:r>
              <a:rPr lang="zh-CN" altLang="en-US" sz="1600" dirty="0" smtClean="0"/>
              <a:t>置信域</a:t>
            </a:r>
            <a:r>
              <a:rPr lang="zh-CN" altLang="en-US" sz="1600" baseline="0" dirty="0" smtClean="0"/>
              <a:t>算法是数值优化领域中的一类经典算法。</a:t>
            </a:r>
            <a:endParaRPr lang="en-US" altLang="zh-CN" sz="1600" baseline="0" dirty="0" smtClean="0"/>
          </a:p>
          <a:p>
            <a:r>
              <a:rPr lang="zh-CN" altLang="en-US" sz="1600" baseline="0" dirty="0" smtClean="0"/>
              <a:t>这篇 </a:t>
            </a:r>
            <a:r>
              <a:rPr lang="en-US" altLang="zh-CN" sz="1600" baseline="0" dirty="0" smtClean="0"/>
              <a:t>ICML</a:t>
            </a:r>
            <a:r>
              <a:rPr lang="zh-CN" altLang="en-US" sz="1600" baseline="0" dirty="0" smtClean="0"/>
              <a:t> 论文很巧妙地把</a:t>
            </a:r>
            <a:r>
              <a:rPr lang="zh-CN" altLang="en-US" sz="1600" dirty="0" smtClean="0"/>
              <a:t>置信域</a:t>
            </a:r>
            <a:r>
              <a:rPr lang="zh-CN" altLang="en-US" sz="1600" baseline="0" dirty="0" smtClean="0"/>
              <a:t>算法用到了强化学习中，用来学习策略网络 </a:t>
            </a:r>
            <a:r>
              <a:rPr lang="en-US" altLang="zh-CN" sz="1600" baseline="0" dirty="0" smtClean="0"/>
              <a:t>π</a:t>
            </a:r>
            <a:r>
              <a:rPr lang="zh-CN" altLang="en-US" sz="1600" baseline="0" dirty="0" smtClean="0"/>
              <a:t>。</a:t>
            </a:r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altLang="zh-CN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baseline="0" dirty="0" smtClean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76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aseline="0" dirty="0" smtClean="0"/>
              <a:t>大家通常都是用策略梯度算法来学习策略网络。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策略梯度算法已经挺成熟。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那为什么要用 </a:t>
            </a:r>
            <a:r>
              <a:rPr lang="en-US" altLang="zh-CN" sz="1200" baseline="0" dirty="0" smtClean="0"/>
              <a:t>TRPO</a:t>
            </a:r>
            <a:r>
              <a:rPr lang="zh-CN" altLang="en-US" sz="1200" baseline="0" dirty="0" smtClean="0"/>
              <a:t> 呢？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策略梯度算法虽然快，但是表现很不稳定。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一方面是对超参数比较敏感。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学习率的设置对结果影响很大。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另一方面是策略梯度算法的随机性大，训练过程中算法的表现波动非常大。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策略梯度算法的收敛曲线都会剧烈上下波动。</a:t>
            </a:r>
            <a:endParaRPr lang="en-US" altLang="zh-CN" sz="1200" baseline="0" dirty="0" smtClean="0"/>
          </a:p>
          <a:p>
            <a:r>
              <a:rPr lang="en-US" altLang="zh-CN" sz="1200" baseline="0" dirty="0" smtClean="0"/>
              <a:t>-------------</a:t>
            </a:r>
          </a:p>
          <a:p>
            <a:r>
              <a:rPr lang="zh-CN" altLang="en-US" sz="1200" baseline="0" dirty="0" smtClean="0"/>
              <a:t>比起策略梯度算法，</a:t>
            </a:r>
            <a:r>
              <a:rPr lang="en-US" altLang="zh-CN" sz="1200" baseline="0" dirty="0" smtClean="0"/>
              <a:t>TRPO</a:t>
            </a:r>
            <a:r>
              <a:rPr lang="zh-CN" altLang="en-US" sz="1200" baseline="0" dirty="0" smtClean="0"/>
              <a:t> 的主要优点就在于稳定。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前面说了，</a:t>
            </a:r>
            <a:r>
              <a:rPr lang="zh-CN" altLang="en-US" sz="1200" dirty="0" smtClean="0"/>
              <a:t>置信域算法</a:t>
            </a:r>
            <a:r>
              <a:rPr lang="zh-CN" altLang="en-US" sz="1200" baseline="0" dirty="0" smtClean="0"/>
              <a:t>对超参数的设置不太敏感，算法的收敛曲线也不会剧烈波动。</a:t>
            </a:r>
            <a:endParaRPr lang="en-US" altLang="zh-CN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aseline="0" dirty="0" smtClean="0"/>
              <a:t>-------------</a:t>
            </a:r>
          </a:p>
          <a:p>
            <a:r>
              <a:rPr lang="en-US" altLang="zh-CN" sz="1200" baseline="0" dirty="0" smtClean="0"/>
              <a:t>TRPO</a:t>
            </a:r>
            <a:r>
              <a:rPr lang="zh-CN" altLang="en-US" sz="1200" baseline="0" dirty="0" smtClean="0"/>
              <a:t> 的另一个优点在于 </a:t>
            </a:r>
            <a:r>
              <a:rPr lang="en-US" altLang="zh-CN" sz="1200" baseline="0" dirty="0" smtClean="0"/>
              <a:t>sample</a:t>
            </a:r>
            <a:r>
              <a:rPr lang="zh-CN" altLang="en-US" sz="1200" baseline="0" dirty="0" smtClean="0"/>
              <a:t> </a:t>
            </a:r>
            <a:r>
              <a:rPr lang="en-US" altLang="zh-CN" sz="1200" baseline="0" dirty="0" smtClean="0"/>
              <a:t>efficiency</a:t>
            </a:r>
            <a:r>
              <a:rPr lang="zh-CN" altLang="en-US" sz="1200" baseline="0" dirty="0" smtClean="0"/>
              <a:t>，也就是说，观测到同样数量的奖励，</a:t>
            </a:r>
            <a:r>
              <a:rPr lang="en-US" altLang="zh-CN" sz="1200" baseline="0" dirty="0" smtClean="0"/>
              <a:t>TRPO</a:t>
            </a:r>
            <a:r>
              <a:rPr lang="zh-CN" altLang="en-US" sz="1200" baseline="0" dirty="0" smtClean="0"/>
              <a:t> 能训练出更好的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策略网络 。</a:t>
            </a:r>
            <a:endParaRPr lang="en-US" altLang="zh-CN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sz="1200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40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我先概括一下 </a:t>
                </a:r>
                <a:r>
                  <a:rPr lang="en-US" altLang="zh-CN" sz="1600" dirty="0" smtClean="0"/>
                  <a:t>TRPO</a:t>
                </a:r>
                <a:r>
                  <a:rPr lang="zh-CN" altLang="en-US" sz="1600" dirty="0" smtClean="0"/>
                  <a:t> 的算法流程。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算法重复两步。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</a:t>
                </a:r>
              </a:p>
              <a:p>
                <a:r>
                  <a:rPr lang="zh-CN" altLang="en-US" sz="1600" dirty="0" smtClean="0"/>
                  <a:t>第一，</a:t>
                </a:r>
                <a:r>
                  <a:rPr lang="en-US" altLang="zh-CN" sz="1600" dirty="0" smtClean="0"/>
                  <a:t>approximation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</a:t>
                </a:r>
              </a:p>
              <a:p>
                <a:r>
                  <a:rPr lang="zh-CN" altLang="en-US" sz="1600" dirty="0" smtClean="0"/>
                  <a:t>对目标函数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 做近似，得到函数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在置信域里面，也就是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的邻域里面，函数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很接近目标函数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</a:t>
                </a:r>
              </a:p>
              <a:p>
                <a:r>
                  <a:rPr lang="zh-CN" altLang="en-US" sz="1600" dirty="0" smtClean="0"/>
                  <a:t>第二，在置信域里面，寻找 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 的最大值。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把得到的最优解作为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新的值。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</a:t>
                </a:r>
              </a:p>
              <a:p>
                <a:r>
                  <a:rPr lang="zh-CN" altLang="en-US" sz="1600" dirty="0" smtClean="0"/>
                  <a:t>下面具体讲解两个步骤。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来回顾一下策略梯度。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我们用策略网络 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𝑎│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b="0" i="0" smtClean="0">
                    <a:latin typeface="Cambria Math" charset="0"/>
                  </a:rPr>
                  <a:t>;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en-US" altLang="zh-CN" sz="1600" b="0" i="0" smtClean="0">
                    <a:latin typeface="Cambria Math" charset="0"/>
                  </a:rPr>
                  <a:t>)</a:t>
                </a:r>
                <a:r>
                  <a:rPr lang="zh-CN" altLang="en-US" sz="1600" dirty="0" smtClean="0"/>
                  <a:t> 控制 </a:t>
                </a:r>
                <a:r>
                  <a:rPr lang="en-US" altLang="zh-CN" sz="1600" dirty="0" smtClean="0"/>
                  <a:t>agent</a:t>
                </a:r>
                <a:r>
                  <a:rPr lang="zh-CN" altLang="en-US" sz="1600" dirty="0" smtClean="0"/>
                  <a:t> 做运动。</a:t>
                </a:r>
                <a:endParaRPr lang="en-US" sz="1600" dirty="0" smtClean="0"/>
              </a:p>
              <a:p>
                <a:r>
                  <a:rPr lang="zh-CN" altLang="en-US" sz="1600" dirty="0" smtClean="0"/>
                  <a:t>这里的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是神经网络参数。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状态价值函数 </a:t>
                </a:r>
                <a:r>
                  <a:rPr lang="en-US" altLang="zh-CN" sz="1600" dirty="0" smtClean="0"/>
                  <a:t>V</a:t>
                </a:r>
                <a:r>
                  <a:rPr lang="zh-CN" altLang="en-US" sz="1600" baseline="0" dirty="0" smtClean="0"/>
                  <a:t> </a:t>
                </a:r>
                <a:r>
                  <a:rPr lang="zh-CN" altLang="en-US" sz="1600" dirty="0" smtClean="0"/>
                  <a:t>是动作价值函数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期望。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期望是对动作 </a:t>
                </a:r>
                <a:r>
                  <a:rPr lang="en-US" altLang="zh-CN" sz="1600" dirty="0" smtClean="0"/>
                  <a:t>A</a:t>
                </a:r>
                <a:r>
                  <a:rPr lang="zh-CN" altLang="en-US" sz="1600" dirty="0" smtClean="0"/>
                  <a:t> 求的，把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</a:t>
                </a:r>
                <a:r>
                  <a:rPr lang="zh-CN" altLang="en-US" sz="1600" baseline="0" dirty="0" smtClean="0"/>
                  <a:t> 当做随机变量。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它的概率密度函数是 </a:t>
                </a:r>
                <a:r>
                  <a:rPr lang="en-US" altLang="zh-CN" sz="1600" b="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可以把期望等价写成连加的形式。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这里期望里有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𝑎│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𝛉)</a:t>
                </a:r>
                <a:r>
                  <a:rPr lang="zh-CN" altLang="en-US" sz="1600" dirty="0" smtClean="0"/>
                  <a:t>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所以 </a:t>
                </a:r>
                <a:r>
                  <a:rPr lang="en-US" altLang="zh-CN" sz="1600" b="0" i="0" smtClean="0">
                    <a:latin typeface="Cambria Math" charset="0"/>
                  </a:rPr>
                  <a:t>𝑉</a:t>
                </a:r>
                <a:r>
                  <a:rPr lang="zh-CN" altLang="en-US" sz="1600" dirty="0" smtClean="0"/>
                  <a:t> 依赖于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策略梯度是 </a:t>
                </a:r>
                <a:r>
                  <a:rPr lang="en-US" sz="1600" i="0" smtClean="0">
                    <a:latin typeface="Cambria Math" charset="0"/>
                  </a:rPr>
                  <a:t>𝑉</a:t>
                </a:r>
                <a:r>
                  <a:rPr lang="en-US" sz="1600" i="0">
                    <a:latin typeface="Cambria Math" charset="0"/>
                  </a:rPr>
                  <a:t>(</a:t>
                </a:r>
                <a:r>
                  <a:rPr lang="en-US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sz="1600" i="0">
                    <a:latin typeface="Cambria Math" charset="0"/>
                  </a:rPr>
                  <a:t>;</a:t>
                </a:r>
                <a:r>
                  <a:rPr lang="en-US" sz="1600" b="1" i="0">
                    <a:latin typeface="Cambria Math" charset="0"/>
                  </a:rPr>
                  <a:t>𝛉)</a:t>
                </a:r>
                <a:r>
                  <a:rPr lang="zh-CN" altLang="en-US" sz="1600" dirty="0" smtClean="0"/>
                  <a:t> 关于参数 </a:t>
                </a:r>
                <a:r>
                  <a:rPr lang="en-US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的导数。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我们以前推导过这个公式。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策略梯度可以写成期望的形式。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期望里面是 </a:t>
                </a:r>
                <a:r>
                  <a:rPr lang="en-US" altLang="zh-CN" sz="1600" dirty="0" smtClean="0"/>
                  <a:t>log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i="0" smtClean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 关于 </a:t>
                </a:r>
                <a:r>
                  <a:rPr lang="en-US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 的导数，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再乘以 </a:t>
                </a:r>
                <a:r>
                  <a:rPr lang="en-US" altLang="zh-CN" sz="1600" i="0">
                    <a:latin typeface="Cambria Math" charset="0"/>
                  </a:rPr>
                  <a:t>𝑄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𝜋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541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第一步是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================================</a:t>
                </a:r>
              </a:p>
              <a:p>
                <a:r>
                  <a:rPr lang="zh-CN" altLang="en-US" dirty="0" smtClean="0"/>
                  <a:t>已知变量 </a:t>
                </a:r>
                <a14:m>
                  <m:oMath xmlns:m="http://schemas.openxmlformats.org/officeDocument/2006/math">
                    <m:r>
                      <a:rPr lang="en-US" altLang="zh-CN" sz="12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 当前的值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================================</a:t>
                </a:r>
              </a:p>
              <a:p>
                <a:r>
                  <a:rPr lang="zh-CN" altLang="en-US" dirty="0" smtClean="0"/>
                  <a:t>我们对目标函数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处做近似。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下面我要做数学推导，得出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的近似。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第一步是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已知变量 </a:t>
                </a:r>
                <a:r>
                  <a:rPr lang="en-US" altLang="zh-CN" sz="1200" b="1" i="0" smtClean="0">
                    <a:latin typeface="Cambria Math" charset="0"/>
                  </a:rPr>
                  <a:t>𝛉</a:t>
                </a:r>
                <a:r>
                  <a:rPr lang="zh-CN" altLang="en-US" dirty="0" smtClean="0"/>
                  <a:t> 当前的值 </a:t>
                </a:r>
                <a:r>
                  <a:rPr lang="en-US" altLang="zh-CN" sz="1200" b="1" i="0">
                    <a:latin typeface="Cambria Math" charset="0"/>
                  </a:rPr>
                  <a:t>𝛉</a:t>
                </a:r>
                <a:r>
                  <a:rPr lang="en-US" altLang="zh-CN" sz="1200" b="1" i="0" smtClean="0">
                    <a:latin typeface="Cambria Math" charset="0"/>
                  </a:rPr>
                  <a:t>_</a:t>
                </a:r>
                <a:r>
                  <a:rPr lang="en-US" altLang="zh-CN" sz="1200" i="0">
                    <a:latin typeface="Cambria Math" charset="0"/>
                  </a:rPr>
                  <a:t>old</a:t>
                </a:r>
                <a:r>
                  <a:rPr lang="zh-CN" altLang="en-US" dirty="0" smtClean="0"/>
                  <a:t>，对目标函数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在 </a:t>
                </a:r>
                <a:r>
                  <a:rPr lang="en-US" altLang="zh-CN" sz="1200" b="1" i="0" smtClean="0">
                    <a:latin typeface="Cambria Math" charset="0"/>
                  </a:rPr>
                  <a:t>𝜽</a:t>
                </a:r>
                <a:r>
                  <a:rPr lang="zh-CN" altLang="en-US" dirty="0" smtClean="0"/>
                  <a:t> 的邻域上做近似。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下面我要做数学推导，得出对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的近似。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7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这是我们之前推导出的公式，把目标函数 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1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dirty="0" smtClean="0"/>
                  <a:t> 写成了期望的形式。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我说过，这是 </a:t>
                </a:r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最重要的公式，算法就是从这个公式来的。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这里的 </a:t>
                </a:r>
                <a14:m>
                  <m:oMath xmlns:m="http://schemas.openxmlformats.org/officeDocument/2006/math">
                    <m:r>
                      <a:rPr lang="en-US" altLang="zh-CN" sz="12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 就是优化的变量。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我们想要寻找 </a:t>
                </a:r>
                <a14:m>
                  <m:oMath xmlns:m="http://schemas.openxmlformats.org/officeDocument/2006/math">
                    <m:r>
                      <a:rPr lang="en-US" altLang="zh-CN" sz="12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 使得目标函数 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1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dirty="0" smtClean="0"/>
                  <a:t> 最大化。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这里的期望是关于状态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和 动作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求的。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把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和 </a:t>
                </a:r>
                <a:r>
                  <a:rPr lang="en-US" altLang="zh-CN" dirty="0" smtClean="0"/>
                  <a:t>A</a:t>
                </a:r>
                <a:r>
                  <a:rPr lang="zh-CN" altLang="en-US" baseline="0" dirty="0" smtClean="0"/>
                  <a:t> 都看做随机变量。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这是我们推导出的公式，把目标函数 </a:t>
                </a:r>
                <a:r>
                  <a:rPr lang="en-US" altLang="zh-CN" sz="1200" i="0" smtClean="0">
                    <a:latin typeface="Cambria Math" charset="0"/>
                  </a:rPr>
                  <a:t>𝐽</a:t>
                </a:r>
                <a:r>
                  <a:rPr lang="en-US" altLang="zh-CN" sz="1200" i="0">
                    <a:latin typeface="Cambria Math" charset="0"/>
                  </a:rPr>
                  <a:t>(</a:t>
                </a:r>
                <a:r>
                  <a:rPr lang="en-US" altLang="zh-CN" sz="1200" b="1" i="0">
                    <a:latin typeface="Cambria Math" charset="0"/>
                  </a:rPr>
                  <a:t>𝛉)</a:t>
                </a:r>
                <a:r>
                  <a:rPr lang="zh-CN" altLang="en-US" dirty="0" smtClean="0"/>
                  <a:t> 写成了期望的形式。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这里的 </a:t>
                </a:r>
                <a:r>
                  <a:rPr lang="en-US" altLang="zh-CN" sz="1200" b="1" i="0" smtClean="0">
                    <a:latin typeface="Cambria Math" charset="0"/>
                  </a:rPr>
                  <a:t>𝛉</a:t>
                </a:r>
                <a:r>
                  <a:rPr lang="zh-CN" altLang="en-US" dirty="0" smtClean="0"/>
                  <a:t> 就是优化的变量。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我们想要寻找 </a:t>
                </a:r>
                <a:r>
                  <a:rPr lang="en-US" altLang="zh-CN" sz="1200" b="1" i="0" smtClean="0">
                    <a:latin typeface="Cambria Math" charset="0"/>
                  </a:rPr>
                  <a:t>𝛉</a:t>
                </a:r>
                <a:r>
                  <a:rPr lang="zh-CN" altLang="en-US" dirty="0" smtClean="0"/>
                  <a:t> 使得目标函数 </a:t>
                </a:r>
                <a:r>
                  <a:rPr lang="en-US" altLang="zh-CN" sz="1200" i="0" smtClean="0">
                    <a:latin typeface="Cambria Math" charset="0"/>
                  </a:rPr>
                  <a:t>𝐽</a:t>
                </a:r>
                <a:r>
                  <a:rPr lang="en-US" altLang="zh-CN" sz="1200" i="0">
                    <a:latin typeface="Cambria Math" charset="0"/>
                  </a:rPr>
                  <a:t>(</a:t>
                </a:r>
                <a:r>
                  <a:rPr lang="en-US" altLang="zh-CN" sz="1200" b="1" i="0">
                    <a:latin typeface="Cambria Math" charset="0"/>
                  </a:rPr>
                  <a:t>𝛉)</a:t>
                </a:r>
                <a:r>
                  <a:rPr lang="zh-CN" altLang="en-US" dirty="0" smtClean="0"/>
                  <a:t> 最大化。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这里的期望是关于状态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和 动作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求的。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把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和 </a:t>
                </a:r>
                <a:r>
                  <a:rPr lang="en-US" altLang="zh-CN" dirty="0" smtClean="0"/>
                  <a:t>A</a:t>
                </a:r>
                <a:r>
                  <a:rPr lang="zh-CN" altLang="en-US" baseline="0" dirty="0" smtClean="0"/>
                  <a:t> 都看做随机变量。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716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状态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的随机性来自于状态转移。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状态转移是环境做的，我们不知道状态转移函数。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我们可以把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实际观测到的状态 都看做是从环境中随机抽样得到的结果。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动作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的随机性来自于策略网络 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1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200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sz="12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200" i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2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12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实际执行的动作就是从策略网络 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1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200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sz="12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200" i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2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12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中随机抽样得到的。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-----------------</a:t>
                </a:r>
              </a:p>
              <a:p>
                <a:r>
                  <a:rPr lang="zh-CN" altLang="en-US" dirty="0" smtClean="0"/>
                  <a:t>我们已经把目标函数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写成了期望的形式。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下一步是对期望做蒙特卡洛近似。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状态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的随机性来自于状态转移。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状态转移是环境做的，我们不知道状态转移函数。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我们可以把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实际观测到的状态都看做是从状态转移中随机抽样得到的结果。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-----------------</a:t>
                </a:r>
              </a:p>
              <a:p>
                <a:r>
                  <a:rPr lang="zh-CN" altLang="en-US" dirty="0" smtClean="0"/>
                  <a:t>动作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的随机性来自于策略函数 </a:t>
                </a:r>
                <a:r>
                  <a:rPr lang="en-US" altLang="zh-CN" sz="1200" i="0" smtClean="0">
                    <a:latin typeface="Cambria Math" charset="0"/>
                  </a:rPr>
                  <a:t>𝜋</a:t>
                </a:r>
                <a:r>
                  <a:rPr lang="en-US" altLang="zh-CN" sz="1200" i="0">
                    <a:latin typeface="Cambria Math" charset="0"/>
                  </a:rPr>
                  <a:t>(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zh-CN" altLang="en-US" sz="1200" i="0">
                    <a:solidFill>
                      <a:srgbClr val="FF0000"/>
                    </a:solidFill>
                    <a:latin typeface="Cambria Math" charset="0"/>
                  </a:rPr>
                  <a:t> </a:t>
                </a:r>
                <a:r>
                  <a:rPr lang="en-US" altLang="zh-CN" sz="1200" i="0">
                    <a:latin typeface="Cambria Math" charset="0"/>
                  </a:rPr>
                  <a:t>|</a:t>
                </a:r>
                <a:r>
                  <a:rPr lang="zh-CN" altLang="en-US" sz="1200" i="0">
                    <a:latin typeface="Cambria Math" charset="0"/>
                  </a:rPr>
                  <a:t> </a:t>
                </a:r>
                <a:r>
                  <a:rPr lang="en-US" altLang="zh-CN" sz="12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200" i="0">
                    <a:latin typeface="Cambria Math" charset="0"/>
                  </a:rPr>
                  <a:t>;</a:t>
                </a:r>
                <a:r>
                  <a:rPr lang="en-US" altLang="zh-CN" sz="1200" b="1" i="0">
                    <a:latin typeface="Cambria Math" charset="0"/>
                  </a:rPr>
                  <a:t>〖</a:t>
                </a:r>
                <a:r>
                  <a:rPr lang="zh-CN" altLang="en-US" sz="1200" b="1" i="0">
                    <a:latin typeface="Cambria Math" charset="0"/>
                  </a:rPr>
                  <a:t> </a:t>
                </a:r>
                <a:r>
                  <a:rPr lang="en-US" altLang="zh-CN" sz="1200" b="1" i="0">
                    <a:latin typeface="Cambria Math" charset="0"/>
                  </a:rPr>
                  <a:t>𝛉〗_</a:t>
                </a:r>
                <a:r>
                  <a:rPr lang="en-US" altLang="zh-CN" sz="1200" i="0">
                    <a:latin typeface="Cambria Math" charset="0"/>
                  </a:rPr>
                  <a:t>old</a:t>
                </a:r>
                <a:r>
                  <a:rPr lang="en-US" altLang="zh-CN" sz="1200" b="1" i="0">
                    <a:latin typeface="Cambria Math" charset="0"/>
                  </a:rPr>
                  <a:t> 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实际执行的动作就是从策略函数 </a:t>
                </a:r>
                <a:r>
                  <a:rPr lang="en-US" altLang="zh-CN" sz="1200" i="0" smtClean="0">
                    <a:latin typeface="Cambria Math" charset="0"/>
                  </a:rPr>
                  <a:t>𝜋</a:t>
                </a:r>
                <a:r>
                  <a:rPr lang="en-US" altLang="zh-CN" sz="1200" i="0">
                    <a:latin typeface="Cambria Math" charset="0"/>
                  </a:rPr>
                  <a:t>(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charset="0"/>
                  </a:rPr>
                  <a:t>𝐴</a:t>
                </a:r>
                <a:r>
                  <a:rPr lang="zh-CN" altLang="en-US" sz="1200" i="0">
                    <a:solidFill>
                      <a:srgbClr val="FF0000"/>
                    </a:solidFill>
                    <a:latin typeface="Cambria Math" charset="0"/>
                  </a:rPr>
                  <a:t> </a:t>
                </a:r>
                <a:r>
                  <a:rPr lang="en-US" altLang="zh-CN" sz="1200" i="0">
                    <a:latin typeface="Cambria Math" charset="0"/>
                  </a:rPr>
                  <a:t>|</a:t>
                </a:r>
                <a:r>
                  <a:rPr lang="zh-CN" altLang="en-US" sz="1200" i="0">
                    <a:latin typeface="Cambria Math" charset="0"/>
                  </a:rPr>
                  <a:t> </a:t>
                </a:r>
                <a:r>
                  <a:rPr lang="en-US" altLang="zh-CN" sz="12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200" i="0">
                    <a:latin typeface="Cambria Math" charset="0"/>
                  </a:rPr>
                  <a:t>;</a:t>
                </a:r>
                <a:r>
                  <a:rPr lang="en-US" altLang="zh-CN" sz="1200" b="1" i="0">
                    <a:latin typeface="Cambria Math" charset="0"/>
                  </a:rPr>
                  <a:t>〖</a:t>
                </a:r>
                <a:r>
                  <a:rPr lang="zh-CN" altLang="en-US" sz="1200" b="1" i="0">
                    <a:latin typeface="Cambria Math" charset="0"/>
                  </a:rPr>
                  <a:t> </a:t>
                </a:r>
                <a:r>
                  <a:rPr lang="en-US" altLang="zh-CN" sz="1200" b="1" i="0">
                    <a:latin typeface="Cambria Math" charset="0"/>
                  </a:rPr>
                  <a:t>𝛉〗_</a:t>
                </a:r>
                <a:r>
                  <a:rPr lang="en-US" altLang="zh-CN" sz="1200" i="0">
                    <a:latin typeface="Cambria Math" charset="0"/>
                  </a:rPr>
                  <a:t>old</a:t>
                </a:r>
                <a:r>
                  <a:rPr lang="en-US" altLang="zh-CN" sz="1200" b="1" i="0">
                    <a:latin typeface="Cambria Math" charset="0"/>
                  </a:rPr>
                  <a:t> )</a:t>
                </a:r>
                <a:r>
                  <a:rPr lang="zh-CN" altLang="en-US" dirty="0" smtClean="0"/>
                  <a:t> 中随机抽样得到的。</a:t>
                </a:r>
                <a:endParaRPr lang="en-US" altLang="zh-CN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16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蒙特卡洛用随机样本来近似期望。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</a:t>
                </a:r>
              </a:p>
              <a:p>
                <a:r>
                  <a:rPr lang="zh-CN" altLang="en-US" dirty="0" smtClean="0"/>
                  <a:t>期望中的随机变量是状态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和动作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想要做蒙特卡洛近似，我们要从环境中抽样状态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，再根据策略网络 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1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200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sz="12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  <m:r>
                          <a:rPr lang="en-US" altLang="zh-CN" sz="1200" i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2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12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抽样动作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</a:t>
                </a:r>
              </a:p>
              <a:p>
                <a:r>
                  <a:rPr lang="zh-CN" altLang="en-US" dirty="0" smtClean="0"/>
                  <a:t>其实就是让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跟环境交互，得到一条轨迹。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轨迹是由实际观测的状态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、动作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、奖励 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 组成的。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把轨迹 记作：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一直到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把状态价值 </a:t>
                </a:r>
                <a:r>
                  <a:rPr lang="en-US" altLang="zh-CN" i="0" smtClean="0">
                    <a:latin typeface="Cambria Math" charset="0"/>
                  </a:rPr>
                  <a:t>𝑉</a:t>
                </a:r>
                <a:r>
                  <a:rPr lang="en-US" altLang="zh-CN" b="0" i="0" smtClean="0">
                    <a:latin typeface="Cambria Math" charset="0"/>
                  </a:rPr>
                  <a:t>_</a:t>
                </a:r>
                <a:r>
                  <a:rPr lang="en-US" altLang="zh-CN" b="0" i="0" smtClean="0">
                    <a:latin typeface="Cambria Math" charset="0"/>
                  </a:rPr>
                  <a:t>𝜋 (</a:t>
                </a:r>
                <a:r>
                  <a:rPr lang="en-US" altLang="zh-CN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𝑆)</a:t>
                </a:r>
                <a:r>
                  <a:rPr lang="zh-CN" altLang="en-US" dirty="0" smtClean="0"/>
                  <a:t> 替换成刚才推到出的公式。</a:t>
                </a:r>
                <a:endParaRPr lang="en-US" altLang="zh-CN" dirty="0" smtClean="0"/>
              </a:p>
              <a:p>
                <a:endParaRPr lang="en-US" dirty="0" smtClean="0"/>
              </a:p>
              <a:p>
                <a:r>
                  <a:rPr lang="zh-CN" altLang="en-US" dirty="0" smtClean="0"/>
                  <a:t>期望中的大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和大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都是随机变量。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蒙特卡洛用观测到的小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和小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来替换随机变量。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如果一条轨迹上有 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 个观测，那么蒙特卡洛就用 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 项的均值来近似期望。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把均值记作 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given</a:t>
                </a:r>
                <a:r>
                  <a:rPr lang="zh-CN" altLang="en-US" dirty="0" smtClean="0"/>
                  <a:t> </a:t>
                </a:r>
                <a:r>
                  <a:rPr lang="en-US" altLang="zh-CN" b="1" i="0" smtClean="0">
                    <a:latin typeface="Cambria Math" charset="0"/>
                  </a:rPr>
                  <a:t>𝛉_𝐨𝐥𝐝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 就是目标函数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的近似。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71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这是得到的蒙特卡洛近似。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</a:t>
                </a:r>
              </a:p>
              <a:p>
                <a:r>
                  <a:rPr lang="zh-CN" altLang="en-US" dirty="0" smtClean="0"/>
                  <a:t>上面期望里面这一项是变量大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和大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的函数。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把大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和大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替换成观测到的小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和小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</a:t>
                </a:r>
              </a:p>
              <a:p>
                <a:r>
                  <a:rPr lang="zh-CN" altLang="en-US" dirty="0" smtClean="0"/>
                  <a:t>期望就近似成了下面这一项。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这一项用到了实际观测的状态小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和动作小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这就是上面的期望的一个蒙特卡洛近似。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</a:t>
                </a:r>
              </a:p>
              <a:p>
                <a:r>
                  <a:rPr lang="zh-CN" altLang="en-US" dirty="0" smtClean="0"/>
                  <a:t>如果一条轨迹上有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个观测，那么可以用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项的均值来更好地近似期望。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</a:t>
                </a:r>
              </a:p>
              <a:p>
                <a:r>
                  <a:rPr lang="zh-CN" altLang="en-US" dirty="0" smtClean="0"/>
                  <a:t>把均值记作 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given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 smtClean="0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a:rPr lang="en-US" altLang="zh-CN" b="1" i="0" smtClean="0">
                            <a:latin typeface="Cambria Math" charset="0"/>
                          </a:rPr>
                          <m:t>𝐨𝐥𝐝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 就是目标函数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的近似。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把状态价值 </a:t>
                </a:r>
                <a:r>
                  <a:rPr lang="en-US" altLang="zh-CN" i="0" smtClean="0">
                    <a:latin typeface="Cambria Math" charset="0"/>
                  </a:rPr>
                  <a:t>𝑉</a:t>
                </a:r>
                <a:r>
                  <a:rPr lang="en-US" altLang="zh-CN" b="0" i="0" smtClean="0">
                    <a:latin typeface="Cambria Math" charset="0"/>
                  </a:rPr>
                  <a:t>_</a:t>
                </a:r>
                <a:r>
                  <a:rPr lang="en-US" altLang="zh-CN" b="0" i="0" smtClean="0">
                    <a:latin typeface="Cambria Math" charset="0"/>
                  </a:rPr>
                  <a:t>𝜋 (</a:t>
                </a:r>
                <a:r>
                  <a:rPr lang="en-US" altLang="zh-CN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𝑆)</a:t>
                </a:r>
                <a:r>
                  <a:rPr lang="zh-CN" altLang="en-US" dirty="0" smtClean="0"/>
                  <a:t> 替换成刚才推到出的公式。</a:t>
                </a:r>
                <a:endParaRPr lang="en-US" altLang="zh-CN" dirty="0" smtClean="0"/>
              </a:p>
              <a:p>
                <a:endParaRPr lang="en-US" dirty="0" smtClean="0"/>
              </a:p>
              <a:p>
                <a:r>
                  <a:rPr lang="zh-CN" altLang="en-US" dirty="0" smtClean="0"/>
                  <a:t>期望中的大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和大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都是随机变量。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蒙特卡洛用观测到的小 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 和小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来替换随机变量。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如果一条轨迹上有 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 个观测，那么蒙特卡洛就用 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 项的均值来近似期望。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把均值记作 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of</a:t>
                </a:r>
                <a:r>
                  <a:rPr lang="zh-CN" altLang="en-US" dirty="0" smtClean="0"/>
                  <a:t>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given</a:t>
                </a:r>
                <a:r>
                  <a:rPr lang="zh-CN" altLang="en-US" dirty="0" smtClean="0"/>
                  <a:t> </a:t>
                </a:r>
                <a:r>
                  <a:rPr lang="en-US" altLang="zh-CN" b="1" i="0" smtClean="0">
                    <a:latin typeface="Cambria Math" charset="0"/>
                  </a:rPr>
                  <a:t>𝛉_𝐨𝐥𝐝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 就是目标函数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的近似。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177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这是我们刚才推导出的公式。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它是基于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个观测值，对期望的蒙特卡洛近似。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把这个近似记作</a:t>
                </a:r>
                <a14:m>
                  <m:oMath xmlns:m="http://schemas.openxmlformats.org/officeDocument/2006/math">
                    <m:r>
                      <a:rPr lang="en-US" altLang="zh-CN" sz="120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sz="12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sz="12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20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2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12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2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它是对目标函数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的近似。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对目标函数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做这样的近似，然后对近似函数 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 求最大化。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然而到这一步为止，我们仍然无法对 </a:t>
                </a:r>
                <a:r>
                  <a:rPr lang="en-US" altLang="zh-CN" dirty="0" smtClean="0"/>
                  <a:t>L</a:t>
                </a:r>
                <a:r>
                  <a:rPr lang="zh-CN" altLang="en-US" dirty="0" smtClean="0"/>
                  <a:t> 求最大化。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原因在于这一项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2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，它是动作价值函数。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我们并不知道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2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dirty="0" smtClean="0"/>
                  <a:t> 函数是什么。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所以下面要对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2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dirty="0" smtClean="0"/>
                  <a:t> 做近似。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r>
                  <a:rPr lang="zh-CN" altLang="en-US" dirty="0" smtClean="0"/>
                  <a:t>大 </a:t>
                </a:r>
                <a:r>
                  <a:rPr lang="en-US" altLang="zh-CN" b="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𝑈_</a:t>
                </a:r>
                <a:r>
                  <a:rPr lang="en-US" altLang="zh-CN" i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是随机变量。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小 </a:t>
                </a:r>
                <a:r>
                  <a:rPr lang="en-US" altLang="zh-CN" b="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𝑢</a:t>
                </a:r>
                <a:r>
                  <a:rPr lang="en-US" altLang="zh-CN" b="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i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dirty="0" smtClean="0"/>
                  <a:t> 是大 </a:t>
                </a:r>
                <a:r>
                  <a:rPr lang="en-US" altLang="zh-CN" b="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𝑈_</a:t>
                </a:r>
                <a:r>
                  <a:rPr lang="en-US" altLang="zh-CN" i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dirty="0" smtClean="0"/>
                  <a:t> 的观测值。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梯度上升是解决最大问题的最简单的数值算法。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算法重复这两步，直到梯度的二范数接近零。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</a:t>
                </a:r>
              </a:p>
              <a:p>
                <a:r>
                  <a:rPr lang="zh-CN" altLang="en-US" sz="1600" dirty="0" smtClean="0"/>
                  <a:t>第一步是求梯度。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变量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当前的值是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计算目标函数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 在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这个点的梯度。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记作小 </a:t>
                </a:r>
                <a:r>
                  <a:rPr lang="en-US" altLang="zh-CN" sz="1600" dirty="0" smtClean="0"/>
                  <a:t>g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沿着梯度方向走，可以让目标函数的值变大。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</a:t>
                </a:r>
              </a:p>
              <a:p>
                <a:r>
                  <a:rPr lang="zh-CN" altLang="en-US" sz="1600" dirty="0" smtClean="0"/>
                  <a:t>所以做梯度上升。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把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zh-CN" altLang="en-US" sz="1600" dirty="0" smtClean="0"/>
                  <a:t> 乘以 </a:t>
                </a:r>
                <a:r>
                  <a:rPr lang="en-US" altLang="zh-CN" sz="1600" dirty="0" smtClean="0"/>
                  <a:t>g</a:t>
                </a:r>
                <a:r>
                  <a:rPr lang="zh-CN" altLang="en-US" sz="1600" dirty="0" smtClean="0"/>
                  <a:t> 加到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上，得到新的变量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 smtClean="0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a:rPr lang="en-US" altLang="zh-CN" sz="1600" b="1" i="0" smtClean="0">
                            <a:latin typeface="Cambria Math" charset="0"/>
                          </a:rPr>
                          <m:t>𝐧𝐞𝐰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这里的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𝛼</m:t>
                    </m:r>
                  </m:oMath>
                </a14:m>
                <a:r>
                  <a:rPr lang="zh-CN" altLang="en-US" sz="1600" dirty="0" smtClean="0"/>
                  <a:t> 是学习率，也叫步长。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</a:t>
                </a:r>
              </a:p>
              <a:p>
                <a:r>
                  <a:rPr lang="zh-CN" altLang="en-US" sz="1600" dirty="0" smtClean="0"/>
                  <a:t>执行这两步，就完成了一轮梯度上升。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重复这两步很多次，算法会收敛。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--------------------</a:t>
                </a:r>
              </a:p>
              <a:p>
                <a:r>
                  <a:rPr lang="zh-CN" altLang="en-US" sz="1600" dirty="0" smtClean="0"/>
                  <a:t>这里的问题是最大化，所以用梯度上升。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假如问题是最小化，那么就要用梯度下降。</a:t>
                </a:r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  <a:p>
                <a:endParaRPr lang="en-US" altLang="zh-CN" sz="16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417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我们让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玩一局游戏，从开头到末尾，一共走了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步，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记录下所有观测到的奖励。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把奖励记作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accent5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charset="0"/>
                      </a:rPr>
                      <m:t>,⋯,</m:t>
                    </m:r>
                    <m:r>
                      <a:rPr lang="zh-CN" altLang="en-US" i="1">
                        <a:solidFill>
                          <a:schemeClr val="accent5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把第 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 时刻的折扣回报记作小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它等于从 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 时刻开始的奖励的加权和。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一直加到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权重取决于折扣率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𝛾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离当前越远的时刻，权重越小。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r>
                  <a:rPr lang="zh-CN" altLang="en-US" dirty="0" smtClean="0"/>
                  <a:t>大 </a:t>
                </a:r>
                <a:r>
                  <a:rPr lang="en-US" altLang="zh-CN" b="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𝑈_</a:t>
                </a:r>
                <a:r>
                  <a:rPr lang="en-US" altLang="zh-CN" i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是随机变量。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小 </a:t>
                </a:r>
                <a:r>
                  <a:rPr lang="en-US" altLang="zh-CN" b="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𝑢</a:t>
                </a:r>
                <a:r>
                  <a:rPr lang="en-US" altLang="zh-CN" b="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i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dirty="0" smtClean="0"/>
                  <a:t> 是大 </a:t>
                </a:r>
                <a:r>
                  <a:rPr lang="en-US" altLang="zh-CN" b="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𝑈_</a:t>
                </a:r>
                <a:r>
                  <a:rPr lang="en-US" altLang="zh-CN" i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dirty="0" smtClean="0"/>
                  <a:t> 的观测值。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94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以前课上讲过，动作价值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dirty="0" smtClean="0"/>
                  <a:t> 是折扣回报大 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 的期望。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可以拿观测到的小 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 作为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的蒙特卡洛近似。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2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近似成</a:t>
                </a:r>
                <a:r>
                  <a:rPr lang="zh-CN" altLang="en-US" baseline="0" dirty="0" smtClean="0"/>
                  <a:t> </a:t>
                </a:r>
                <a:r>
                  <a:rPr lang="zh-CN" altLang="en-US" dirty="0" smtClean="0"/>
                  <a:t>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r>
                  <a:rPr lang="zh-CN" altLang="en-US" dirty="0" smtClean="0"/>
                  <a:t>大 </a:t>
                </a:r>
                <a:r>
                  <a:rPr lang="en-US" altLang="zh-CN" b="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𝑈_</a:t>
                </a:r>
                <a:r>
                  <a:rPr lang="en-US" altLang="zh-CN" i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是随机变量。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小 </a:t>
                </a:r>
                <a:r>
                  <a:rPr lang="en-US" altLang="zh-CN" b="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𝑢</a:t>
                </a:r>
                <a:r>
                  <a:rPr lang="en-US" altLang="zh-CN" b="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i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dirty="0" smtClean="0"/>
                  <a:t> 是大 </a:t>
                </a:r>
                <a:r>
                  <a:rPr lang="en-US" altLang="zh-CN" b="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𝑈_</a:t>
                </a:r>
                <a:r>
                  <a:rPr lang="en-US" altLang="zh-CN" i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dirty="0" smtClean="0"/>
                  <a:t> 的观测值。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983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于是我们拿小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替换掉动作价值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200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sz="12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然后就有了下面的公式。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这里的小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就是对上面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200" i="1">
                            <a:latin typeface="Cambria Math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的近似。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把下面的公式记作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它是对目标函数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的进一步的近似。</a:t>
                </a:r>
                <a:endParaRPr lang="en-US" altLang="zh-CN" dirty="0" smtClean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r>
                  <a:rPr lang="zh-CN" altLang="en-US" dirty="0" smtClean="0"/>
                  <a:t>大 </a:t>
                </a:r>
                <a:r>
                  <a:rPr lang="en-US" altLang="zh-CN" b="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𝑈_</a:t>
                </a:r>
                <a:r>
                  <a:rPr lang="en-US" altLang="zh-CN" i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是随机变量。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小 </a:t>
                </a:r>
                <a:r>
                  <a:rPr lang="en-US" altLang="zh-CN" b="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𝑢</a:t>
                </a:r>
                <a:r>
                  <a:rPr lang="en-US" altLang="zh-CN" b="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i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dirty="0" smtClean="0"/>
                  <a:t> 是大 </a:t>
                </a:r>
                <a:r>
                  <a:rPr lang="en-US" altLang="zh-CN" b="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𝑈_</a:t>
                </a:r>
                <a:r>
                  <a:rPr lang="en-US" altLang="zh-CN" i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dirty="0" smtClean="0"/>
                  <a:t> 的观测值。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593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我们终于推导出了 </a:t>
                </a:r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的第一步：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被近似成了函数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==========================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zh-CN" altLang="en-US" dirty="0" smtClean="0"/>
                  <a:t> 的变量是 </a:t>
                </a:r>
                <a14:m>
                  <m:oMath xmlns:m="http://schemas.openxmlformats.org/officeDocument/2006/math">
                    <m:r>
                      <a:rPr lang="en-US" altLang="zh-CN" sz="12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==========================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zh-CN" altLang="en-US" dirty="0" smtClean="0"/>
                  <a:t> 还基于旧的变量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1200" b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2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，也基于观测到的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个小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1200" b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2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 附近，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zh-CN" altLang="en-US" dirty="0" smtClean="0"/>
                  <a:t> 比较接近目标函数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zh-CN" altLang="en-US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我们终于推导出了 </a:t>
                </a:r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的第一步：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被近似成了函数 </a:t>
                </a:r>
                <a:r>
                  <a:rPr lang="en-US" altLang="zh-CN" sz="1200" i="0">
                    <a:latin typeface="Cambria Math" charset="0"/>
                  </a:rPr>
                  <a:t>𝐿</a:t>
                </a:r>
                <a:r>
                  <a:rPr lang="en-US" altLang="zh-CN" sz="1200" b="0" i="0" smtClean="0">
                    <a:latin typeface="Cambria Math" charset="0"/>
                  </a:rPr>
                  <a:t> ̃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sz="1200" i="0">
                    <a:latin typeface="Cambria Math" charset="0"/>
                  </a:rPr>
                  <a:t>𝐿</a:t>
                </a:r>
                <a:r>
                  <a:rPr lang="en-US" altLang="zh-CN" sz="1200" b="0" i="0" smtClean="0">
                    <a:latin typeface="Cambria Math" charset="0"/>
                  </a:rPr>
                  <a:t> ̃</a:t>
                </a:r>
                <a:r>
                  <a:rPr lang="zh-CN" altLang="en-US" dirty="0" smtClean="0"/>
                  <a:t> 的变量是 </a:t>
                </a:r>
                <a:r>
                  <a:rPr lang="en-US" altLang="zh-CN" sz="1200" b="1" i="0" smtClean="0">
                    <a:latin typeface="Cambria Math" charset="0"/>
                  </a:rPr>
                  <a:t>𝛉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sz="1200" i="0">
                    <a:latin typeface="Cambria Math" charset="0"/>
                  </a:rPr>
                  <a:t>𝐿</a:t>
                </a:r>
                <a:r>
                  <a:rPr lang="en-US" altLang="zh-CN" sz="1200" b="0" i="0" smtClean="0">
                    <a:latin typeface="Cambria Math" charset="0"/>
                  </a:rPr>
                  <a:t> ̃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还基于旧的变量 </a:t>
                </a:r>
                <a:r>
                  <a:rPr lang="en-US" altLang="zh-CN" sz="1200" b="1" i="0" smtClean="0">
                    <a:latin typeface="Cambria Math" charset="0"/>
                  </a:rPr>
                  <a:t>〖</a:t>
                </a:r>
                <a:r>
                  <a:rPr lang="zh-CN" altLang="en-US" sz="1200" b="1" i="0">
                    <a:latin typeface="Cambria Math" charset="0"/>
                  </a:rPr>
                  <a:t> </a:t>
                </a:r>
                <a:r>
                  <a:rPr lang="en-US" altLang="zh-CN" sz="1200" b="1" i="0">
                    <a:latin typeface="Cambria Math" charset="0"/>
                  </a:rPr>
                  <a:t>𝛉</a:t>
                </a:r>
                <a:r>
                  <a:rPr lang="en-US" altLang="zh-CN" sz="1200" b="1" i="0" smtClean="0">
                    <a:latin typeface="Cambria Math" charset="0"/>
                  </a:rPr>
                  <a:t>〗_</a:t>
                </a:r>
                <a:r>
                  <a:rPr lang="en-US" altLang="zh-CN" sz="1200" i="0">
                    <a:latin typeface="Cambria Math" charset="0"/>
                  </a:rPr>
                  <a:t>old</a:t>
                </a:r>
                <a:r>
                  <a:rPr lang="zh-CN" altLang="en-US" dirty="0" smtClean="0"/>
                  <a:t>，也基于观测到的 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 个小 </a:t>
                </a:r>
                <a:r>
                  <a:rPr lang="en-US" altLang="zh-CN" sz="12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</a:t>
                </a:r>
                <a:r>
                  <a:rPr lang="en-US" altLang="zh-CN" sz="120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sz="12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dirty="0" smtClean="0"/>
                  <a:t>、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charset="0"/>
                  </a:rPr>
                  <a:t>𝑎</a:t>
                </a:r>
                <a:r>
                  <a:rPr lang="en-US" altLang="zh-CN" sz="1200" i="0" smtClean="0">
                    <a:solidFill>
                      <a:srgbClr val="FF0000"/>
                    </a:solidFill>
                    <a:latin typeface="Cambria Math" charset="0"/>
                  </a:rPr>
                  <a:t>_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charset="0"/>
                  </a:rPr>
                  <a:t>𝑖</a:t>
                </a:r>
                <a:r>
                  <a:rPr lang="zh-CN" altLang="en-US" dirty="0" smtClean="0"/>
                  <a:t>、</a:t>
                </a:r>
                <a:r>
                  <a:rPr lang="en-US" altLang="zh-CN" sz="1200" i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𝑢</a:t>
                </a:r>
                <a:r>
                  <a:rPr lang="en-US" altLang="zh-CN" sz="1200" i="0" smtClean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_</a:t>
                </a:r>
                <a:r>
                  <a:rPr lang="en-US" altLang="zh-CN" sz="1200" i="0">
                    <a:solidFill>
                      <a:schemeClr val="accent5">
                        <a:lumMod val="75000"/>
                      </a:schemeClr>
                    </a:solidFill>
                    <a:latin typeface="Cambria Math" charset="0"/>
                  </a:rPr>
                  <a:t>𝑖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 </a:t>
                </a:r>
                <a:r>
                  <a:rPr lang="en-US" altLang="zh-CN" sz="1200" b="1" i="0" smtClean="0">
                    <a:latin typeface="Cambria Math" charset="0"/>
                  </a:rPr>
                  <a:t>〖</a:t>
                </a:r>
                <a:r>
                  <a:rPr lang="zh-CN" altLang="en-US" sz="1200" b="1" i="0">
                    <a:latin typeface="Cambria Math" charset="0"/>
                  </a:rPr>
                  <a:t> </a:t>
                </a:r>
                <a:r>
                  <a:rPr lang="en-US" altLang="zh-CN" sz="1200" b="1" i="0">
                    <a:latin typeface="Cambria Math" charset="0"/>
                  </a:rPr>
                  <a:t>𝛉</a:t>
                </a:r>
                <a:r>
                  <a:rPr lang="en-US" altLang="zh-CN" sz="1200" b="1" i="0" smtClean="0">
                    <a:latin typeface="Cambria Math" charset="0"/>
                  </a:rPr>
                  <a:t>〗_</a:t>
                </a:r>
                <a:r>
                  <a:rPr lang="en-US" altLang="zh-CN" sz="1200" i="0">
                    <a:latin typeface="Cambria Math" charset="0"/>
                  </a:rPr>
                  <a:t>old</a:t>
                </a:r>
                <a:r>
                  <a:rPr lang="zh-CN" altLang="en-US" dirty="0" smtClean="0"/>
                  <a:t> 附近，</a:t>
                </a:r>
                <a:r>
                  <a:rPr lang="en-US" altLang="zh-CN" sz="1200" i="0">
                    <a:latin typeface="Cambria Math" charset="0"/>
                  </a:rPr>
                  <a:t>𝐿</a:t>
                </a:r>
                <a:r>
                  <a:rPr lang="en-US" altLang="zh-CN" sz="1200" b="0" i="0" smtClean="0">
                    <a:latin typeface="Cambria Math" charset="0"/>
                  </a:rPr>
                  <a:t> ̃</a:t>
                </a:r>
                <a:r>
                  <a:rPr lang="zh-CN" altLang="en-US" dirty="0" smtClean="0"/>
                  <a:t> 比较接近目标函数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zh-CN" altLang="en-US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270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刚才推导出了 </a:t>
                </a:r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的第一步：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下面推导 </a:t>
                </a:r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的第二步： </a:t>
                </a:r>
                <a:r>
                  <a:rPr lang="en-US" altLang="zh-CN" dirty="0" smtClean="0"/>
                  <a:t>maximization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这一步很好理解，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</a:t>
                </a:r>
              </a:p>
              <a:p>
                <a:r>
                  <a:rPr lang="zh-CN" altLang="en-US" dirty="0" smtClean="0"/>
                  <a:t>就是对刚刚推导出的近似函数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zh-CN" altLang="en-US" dirty="0" smtClean="0"/>
                  <a:t> 关于变量 </a:t>
                </a:r>
                <a14:m>
                  <m:oMath xmlns:m="http://schemas.openxmlformats.org/officeDocument/2006/math">
                    <m:r>
                      <a:rPr lang="en-US" altLang="zh-CN" sz="1200" b="1" i="0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 求最大化。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</a:t>
                </a:r>
              </a:p>
              <a:p>
                <a:r>
                  <a:rPr lang="zh-CN" altLang="en-US" dirty="0" smtClean="0"/>
                  <a:t>把求得的解作为变量 </a:t>
                </a:r>
                <a14:m>
                  <m:oMath xmlns:m="http://schemas.openxmlformats.org/officeDocument/2006/math">
                    <m:r>
                      <a:rPr lang="en-US" altLang="zh-CN" sz="1200" b="1" i="0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 新的值。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</a:t>
                </a:r>
              </a:p>
              <a:p>
                <a:r>
                  <a:rPr lang="zh-CN" altLang="en-US" dirty="0" smtClean="0"/>
                  <a:t>这个最大化问题是带约束条件的。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要求最大化问题的解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zh-CN" altLang="en-US" dirty="0" smtClean="0"/>
                  <a:t> 必须在置信域里面，也就是在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的邻域里面。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求出的解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不能离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太远。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</a:t>
                </a:r>
              </a:p>
              <a:p>
                <a:r>
                  <a:rPr lang="zh-CN" altLang="en-US" dirty="0" smtClean="0"/>
                  <a:t>为什么需要这个约束条件呢？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即使第一步近似做得不好，或者是第二步的最大化做得不好，新的解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zh-CN" altLang="en-US" dirty="0" smtClean="0"/>
                  <a:t> 也不会离旧的解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太远，不至于让 </a:t>
                </a:r>
                <a14:m>
                  <m:oMath xmlns:m="http://schemas.openxmlformats.org/officeDocument/2006/math">
                    <m:r>
                      <a:rPr lang="en-US" altLang="zh-CN" sz="12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 变得太糟糕。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这个约束条件可以避免“步子迈得太大扯到蛋”。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zh-CN" altLang="en-US" b="0" i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r>
                  <a:rPr lang="zh-CN" altLang="en-US" dirty="0" smtClean="0"/>
                  <a:t>你不懂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KL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Divergence</a:t>
                </a:r>
                <a:r>
                  <a:rPr lang="zh-CN" altLang="en-US" baseline="0" dirty="0" smtClean="0"/>
                  <a:t> 没关系，你只需要知道 </a:t>
                </a:r>
                <a:r>
                  <a:rPr lang="en-US" altLang="zh-CN" baseline="0" dirty="0" smtClean="0"/>
                  <a:t>KL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Divergence</a:t>
                </a:r>
                <a:r>
                  <a:rPr lang="zh-CN" altLang="en-US" baseline="0" dirty="0" smtClean="0"/>
                  <a:t> 的作用是衡量两个概率分布的距离。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两个概率分布区别越大，它们的 </a:t>
                </a:r>
                <a:r>
                  <a:rPr lang="en-US" altLang="zh-CN" baseline="0" dirty="0" smtClean="0"/>
                  <a:t>KL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Divergence</a:t>
                </a:r>
                <a:r>
                  <a:rPr lang="zh-CN" altLang="en-US" baseline="0" dirty="0" smtClean="0"/>
                  <a:t> 就越大。</a:t>
                </a:r>
                <a:endParaRPr lang="en-US" altLang="zh-CN" baseline="0" dirty="0" smtClean="0"/>
              </a:p>
              <a:p>
                <a:r>
                  <a:rPr lang="zh-CN" altLang="en-US" dirty="0" smtClean="0"/>
                  <a:t>策略网络 </a:t>
                </a:r>
                <a:r>
                  <a:rPr lang="en-US" altLang="zh-CN" i="0" smtClean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 就是概率密度函数。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用不同的参数，</a:t>
                </a:r>
                <a:r>
                  <a:rPr lang="en-US" altLang="zh-CN" i="0" smtClean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 输出的概率分布就会不一样。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这一项用 </a:t>
                </a:r>
                <a:r>
                  <a:rPr lang="en-US" altLang="zh-CN" b="1" i="0" smtClean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</a:t>
                </a:r>
                <a:r>
                  <a:rPr lang="en-US" altLang="zh-CN" b="1" i="0" smtClean="0">
                    <a:latin typeface="Cambria Math" charset="0"/>
                  </a:rPr>
                  <a:t>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zh-CN" altLang="en-US" dirty="0" smtClean="0"/>
                  <a:t> 做参数。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这一项用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zh-CN" altLang="en-US" b="1" i="0" dirty="0" smtClean="0"/>
                  <a:t> </a:t>
                </a:r>
                <a:r>
                  <a:rPr lang="zh-CN" altLang="en-US" b="0" i="0" dirty="0" smtClean="0"/>
                  <a:t>做参数。</a:t>
                </a:r>
                <a:endParaRPr lang="en-US" altLang="zh-CN" b="0" i="0" dirty="0" smtClean="0"/>
              </a:p>
              <a:p>
                <a:r>
                  <a:rPr lang="zh-CN" altLang="en-US" b="0" i="0" dirty="0" smtClean="0"/>
                  <a:t>如果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zh-CN" altLang="en-US" b="0" i="0" dirty="0" smtClean="0"/>
                  <a:t> 越接近 </a:t>
                </a:r>
                <a:r>
                  <a:rPr lang="en-US" altLang="zh-CN" b="1" i="0" smtClean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</a:t>
                </a:r>
                <a:r>
                  <a:rPr lang="en-US" altLang="zh-CN" b="1" i="0" smtClean="0">
                    <a:latin typeface="Cambria Math" charset="0"/>
                  </a:rPr>
                  <a:t>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zh-CN" altLang="en-US" b="0" i="0" dirty="0" smtClean="0"/>
                  <a:t>，那么</a:t>
                </a:r>
                <a:r>
                  <a:rPr lang="zh-CN" altLang="en-US" b="0" i="0" baseline="0" dirty="0" smtClean="0"/>
                  <a:t> </a:t>
                </a:r>
                <a:r>
                  <a:rPr lang="en-US" altLang="zh-CN" b="0" i="0" baseline="0" dirty="0" smtClean="0"/>
                  <a:t>π</a:t>
                </a:r>
                <a:r>
                  <a:rPr lang="zh-CN" altLang="en-US" b="0" i="0" baseline="0" dirty="0" smtClean="0"/>
                  <a:t> 输出的概率分布就会越接近，那么 </a:t>
                </a:r>
                <a:r>
                  <a:rPr lang="en-US" altLang="zh-CN" b="0" i="0" baseline="0" dirty="0" smtClean="0"/>
                  <a:t>KL</a:t>
                </a:r>
                <a:r>
                  <a:rPr lang="zh-CN" altLang="en-US" b="0" i="0" baseline="0" dirty="0" smtClean="0"/>
                  <a:t> </a:t>
                </a:r>
                <a:r>
                  <a:rPr lang="en-US" altLang="zh-CN" b="0" i="0" baseline="0" dirty="0" smtClean="0"/>
                  <a:t>Divergence</a:t>
                </a:r>
                <a:r>
                  <a:rPr lang="zh-CN" altLang="en-US" b="0" i="0" baseline="0" dirty="0" smtClean="0"/>
                  <a:t> 就会越小</a:t>
                </a:r>
                <a:r>
                  <a:rPr lang="zh-CN" altLang="en-US" b="0" i="0" dirty="0" smtClean="0"/>
                  <a:t>。</a:t>
                </a:r>
                <a:endParaRPr lang="en-US" altLang="zh-CN" b="0" i="0" dirty="0" smtClean="0"/>
              </a:p>
              <a:p>
                <a:r>
                  <a:rPr lang="zh-CN" altLang="en-US" b="0" i="0" dirty="0" smtClean="0"/>
                  <a:t>所以用 </a:t>
                </a:r>
                <a:r>
                  <a:rPr lang="en-US" altLang="zh-CN" b="0" i="0" dirty="0" smtClean="0"/>
                  <a:t>KL</a:t>
                </a:r>
                <a:r>
                  <a:rPr lang="zh-CN" altLang="en-US" b="0" i="0" dirty="0" smtClean="0"/>
                  <a:t>  </a:t>
                </a:r>
                <a:r>
                  <a:rPr lang="en-US" altLang="zh-CN" b="0" i="0" dirty="0" smtClean="0"/>
                  <a:t>Divergence</a:t>
                </a:r>
                <a:r>
                  <a:rPr lang="zh-CN" altLang="en-US" b="0" i="0" dirty="0" smtClean="0"/>
                  <a:t> 的目的也是鼓励新的参数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zh-CN" altLang="en-US" b="0" i="0" dirty="0" smtClean="0"/>
                  <a:t> 不要离旧的参数 </a:t>
                </a:r>
                <a:r>
                  <a:rPr lang="en-US" altLang="zh-CN" b="1" i="0" smtClean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</a:t>
                </a:r>
                <a:r>
                  <a:rPr lang="en-US" altLang="zh-CN" b="1" i="0" smtClean="0">
                    <a:latin typeface="Cambria Math" charset="0"/>
                  </a:rPr>
                  <a:t>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zh-CN" altLang="en-US" b="0" i="0" dirty="0" smtClean="0"/>
                  <a:t> 太远。</a:t>
                </a:r>
                <a:endParaRPr lang="en-US" altLang="zh-CN" b="0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/>
                  <a:t>新的参数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zh-CN" altLang="en-US" b="0" i="0" dirty="0" smtClean="0"/>
                  <a:t> </a:t>
                </a:r>
                <a:r>
                  <a:rPr lang="zh-CN" altLang="en-US" b="0" i="0" dirty="0" smtClean="0"/>
                  <a:t>在 </a:t>
                </a:r>
                <a:r>
                  <a:rPr lang="en-US" altLang="zh-CN" b="1" i="0" smtClean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</a:t>
                </a:r>
                <a:r>
                  <a:rPr lang="en-US" altLang="zh-CN" b="1" i="0" smtClean="0">
                    <a:latin typeface="Cambria Math" charset="0"/>
                  </a:rPr>
                  <a:t>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zh-CN" altLang="en-US" b="0" i="0" dirty="0" smtClean="0"/>
                  <a:t> </a:t>
                </a:r>
                <a:r>
                  <a:rPr lang="zh-CN" altLang="en-US" b="0" i="0" dirty="0" smtClean="0"/>
                  <a:t>的领域里面。</a:t>
                </a:r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zh-CN" altLang="en-US" b="0" i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7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这个约束条件只是泛泛地说不能让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 新的值离旧的值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太远。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但是具体该怎么样衡量两者的距离呢？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有很多种不同的方法，我只介绍两种。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最简单的是用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的二范数距离。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要求距离不能超过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Δ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也就是说，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 必须落在以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为球心，以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Δ</m:t>
                    </m:r>
                  </m:oMath>
                </a14:m>
                <a:r>
                  <a:rPr lang="zh-CN" altLang="en-US" dirty="0" smtClean="0"/>
                  <a:t> 为半径的球里面。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zh-CN" altLang="en-US" b="0" i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r>
                  <a:rPr lang="zh-CN" altLang="en-US" dirty="0" smtClean="0"/>
                  <a:t>你不懂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KL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Divergence</a:t>
                </a:r>
                <a:r>
                  <a:rPr lang="zh-CN" altLang="en-US" baseline="0" dirty="0" smtClean="0"/>
                  <a:t> 没关系，你只需要知道 </a:t>
                </a:r>
                <a:r>
                  <a:rPr lang="en-US" altLang="zh-CN" baseline="0" dirty="0" smtClean="0"/>
                  <a:t>KL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Divergence</a:t>
                </a:r>
                <a:r>
                  <a:rPr lang="zh-CN" altLang="en-US" baseline="0" dirty="0" smtClean="0"/>
                  <a:t> 的作用是衡量两个概率分布的距离。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两个概率分布区别越大，它们的 </a:t>
                </a:r>
                <a:r>
                  <a:rPr lang="en-US" altLang="zh-CN" baseline="0" dirty="0" smtClean="0"/>
                  <a:t>KL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Divergence</a:t>
                </a:r>
                <a:r>
                  <a:rPr lang="zh-CN" altLang="en-US" baseline="0" dirty="0" smtClean="0"/>
                  <a:t> 就越大。</a:t>
                </a:r>
                <a:endParaRPr lang="en-US" altLang="zh-CN" baseline="0" dirty="0" smtClean="0"/>
              </a:p>
              <a:p>
                <a:r>
                  <a:rPr lang="zh-CN" altLang="en-US" dirty="0" smtClean="0"/>
                  <a:t>策略网络 </a:t>
                </a:r>
                <a:r>
                  <a:rPr lang="en-US" altLang="zh-CN" i="0" smtClean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 就是概率密度函数。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用不同的参数，</a:t>
                </a:r>
                <a:r>
                  <a:rPr lang="en-US" altLang="zh-CN" i="0" smtClean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 输出的概率分布就会不一样。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这一项用 </a:t>
                </a:r>
                <a:r>
                  <a:rPr lang="en-US" altLang="zh-CN" b="1" i="0" smtClean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</a:t>
                </a:r>
                <a:r>
                  <a:rPr lang="en-US" altLang="zh-CN" b="1" i="0" smtClean="0">
                    <a:latin typeface="Cambria Math" charset="0"/>
                  </a:rPr>
                  <a:t>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zh-CN" altLang="en-US" dirty="0" smtClean="0"/>
                  <a:t> 做参数。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这一项用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zh-CN" altLang="en-US" b="1" i="0" dirty="0" smtClean="0"/>
                  <a:t> </a:t>
                </a:r>
                <a:r>
                  <a:rPr lang="zh-CN" altLang="en-US" b="0" i="0" dirty="0" smtClean="0"/>
                  <a:t>做参数。</a:t>
                </a:r>
                <a:endParaRPr lang="en-US" altLang="zh-CN" b="0" i="0" dirty="0" smtClean="0"/>
              </a:p>
              <a:p>
                <a:r>
                  <a:rPr lang="zh-CN" altLang="en-US" b="0" i="0" dirty="0" smtClean="0"/>
                  <a:t>如果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zh-CN" altLang="en-US" b="0" i="0" dirty="0" smtClean="0"/>
                  <a:t> 越接近 </a:t>
                </a:r>
                <a:r>
                  <a:rPr lang="en-US" altLang="zh-CN" b="1" i="0" smtClean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</a:t>
                </a:r>
                <a:r>
                  <a:rPr lang="en-US" altLang="zh-CN" b="1" i="0" smtClean="0">
                    <a:latin typeface="Cambria Math" charset="0"/>
                  </a:rPr>
                  <a:t>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zh-CN" altLang="en-US" b="0" i="0" dirty="0" smtClean="0"/>
                  <a:t>，那么</a:t>
                </a:r>
                <a:r>
                  <a:rPr lang="zh-CN" altLang="en-US" b="0" i="0" baseline="0" dirty="0" smtClean="0"/>
                  <a:t> </a:t>
                </a:r>
                <a:r>
                  <a:rPr lang="en-US" altLang="zh-CN" b="0" i="0" baseline="0" dirty="0" smtClean="0"/>
                  <a:t>π</a:t>
                </a:r>
                <a:r>
                  <a:rPr lang="zh-CN" altLang="en-US" b="0" i="0" baseline="0" dirty="0" smtClean="0"/>
                  <a:t> 输出的概率分布就会越接近，那么 </a:t>
                </a:r>
                <a:r>
                  <a:rPr lang="en-US" altLang="zh-CN" b="0" i="0" baseline="0" dirty="0" smtClean="0"/>
                  <a:t>KL</a:t>
                </a:r>
                <a:r>
                  <a:rPr lang="zh-CN" altLang="en-US" b="0" i="0" baseline="0" dirty="0" smtClean="0"/>
                  <a:t> </a:t>
                </a:r>
                <a:r>
                  <a:rPr lang="en-US" altLang="zh-CN" b="0" i="0" baseline="0" dirty="0" smtClean="0"/>
                  <a:t>Divergence</a:t>
                </a:r>
                <a:r>
                  <a:rPr lang="zh-CN" altLang="en-US" b="0" i="0" baseline="0" dirty="0" smtClean="0"/>
                  <a:t> 就会越小</a:t>
                </a:r>
                <a:r>
                  <a:rPr lang="zh-CN" altLang="en-US" b="0" i="0" dirty="0" smtClean="0"/>
                  <a:t>。</a:t>
                </a:r>
                <a:endParaRPr lang="en-US" altLang="zh-CN" b="0" i="0" dirty="0" smtClean="0"/>
              </a:p>
              <a:p>
                <a:r>
                  <a:rPr lang="zh-CN" altLang="en-US" b="0" i="0" dirty="0" smtClean="0"/>
                  <a:t>所以用 </a:t>
                </a:r>
                <a:r>
                  <a:rPr lang="en-US" altLang="zh-CN" b="0" i="0" dirty="0" smtClean="0"/>
                  <a:t>KL</a:t>
                </a:r>
                <a:r>
                  <a:rPr lang="zh-CN" altLang="en-US" b="0" i="0" dirty="0" smtClean="0"/>
                  <a:t>  </a:t>
                </a:r>
                <a:r>
                  <a:rPr lang="en-US" altLang="zh-CN" b="0" i="0" dirty="0" smtClean="0"/>
                  <a:t>Divergence</a:t>
                </a:r>
                <a:r>
                  <a:rPr lang="zh-CN" altLang="en-US" b="0" i="0" dirty="0" smtClean="0"/>
                  <a:t> 的目的也是鼓励新的参数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zh-CN" altLang="en-US" b="0" i="0" dirty="0" smtClean="0"/>
                  <a:t> 不要离旧的参数 </a:t>
                </a:r>
                <a:r>
                  <a:rPr lang="en-US" altLang="zh-CN" b="1" i="0" smtClean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</a:t>
                </a:r>
                <a:r>
                  <a:rPr lang="en-US" altLang="zh-CN" b="1" i="0" smtClean="0">
                    <a:latin typeface="Cambria Math" charset="0"/>
                  </a:rPr>
                  <a:t>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zh-CN" altLang="en-US" b="0" i="0" dirty="0" smtClean="0"/>
                  <a:t> 太远。</a:t>
                </a:r>
                <a:endParaRPr lang="en-US" altLang="zh-CN" b="0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/>
                  <a:t>新的参数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zh-CN" altLang="en-US" b="0" i="0" dirty="0" smtClean="0"/>
                  <a:t> </a:t>
                </a:r>
                <a:r>
                  <a:rPr lang="zh-CN" altLang="en-US" b="0" i="0" dirty="0" smtClean="0"/>
                  <a:t>在 </a:t>
                </a:r>
                <a:r>
                  <a:rPr lang="en-US" altLang="zh-CN" b="1" i="0" smtClean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</a:t>
                </a:r>
                <a:r>
                  <a:rPr lang="en-US" altLang="zh-CN" b="1" i="0" smtClean="0">
                    <a:latin typeface="Cambria Math" charset="0"/>
                  </a:rPr>
                  <a:t>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zh-CN" altLang="en-US" b="0" i="0" dirty="0" smtClean="0"/>
                  <a:t> </a:t>
                </a:r>
                <a:r>
                  <a:rPr lang="zh-CN" altLang="en-US" b="0" i="0" dirty="0" smtClean="0"/>
                  <a:t>的领域里面。</a:t>
                </a:r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zh-CN" altLang="en-US" b="0" i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43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第二种方法是用 </a:t>
                </a:r>
                <a:r>
                  <a:rPr lang="en-US" altLang="zh-CN" dirty="0" smtClean="0"/>
                  <a:t>KL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Divergence</a:t>
                </a:r>
                <a:r>
                  <a:rPr lang="zh-CN" altLang="en-US" dirty="0" smtClean="0"/>
                  <a:t> 衡量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的距离。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你不懂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KL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Divergence</a:t>
                </a:r>
                <a:r>
                  <a:rPr lang="zh-CN" altLang="en-US" baseline="0" dirty="0" smtClean="0"/>
                  <a:t> 没关系，你只需要知道 </a:t>
                </a:r>
                <a:r>
                  <a:rPr lang="en-US" altLang="zh-CN" baseline="0" dirty="0" smtClean="0"/>
                  <a:t>KL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Divergence</a:t>
                </a:r>
                <a:r>
                  <a:rPr lang="zh-CN" altLang="en-US" baseline="0" dirty="0" smtClean="0"/>
                  <a:t> </a:t>
                </a:r>
                <a:endParaRPr lang="en-US" altLang="zh-CN" baseline="0" dirty="0" smtClean="0"/>
              </a:p>
              <a:p>
                <a:r>
                  <a:rPr lang="en-US" altLang="zh-CN" baseline="0" dirty="0" smtClean="0"/>
                  <a:t>=====================</a:t>
                </a:r>
              </a:p>
              <a:p>
                <a:r>
                  <a:rPr lang="zh-CN" altLang="en-US" baseline="0" dirty="0" smtClean="0"/>
                  <a:t>的作用是衡量两个概率分布的距离。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两个概率分布区别越大，它们的 </a:t>
                </a:r>
                <a:r>
                  <a:rPr lang="en-US" altLang="zh-CN" baseline="0" dirty="0" smtClean="0"/>
                  <a:t>KL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Divergence</a:t>
                </a:r>
                <a:r>
                  <a:rPr lang="zh-CN" altLang="en-US" baseline="0" dirty="0" smtClean="0"/>
                  <a:t> 就越大。</a:t>
                </a:r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 smtClean="0"/>
                  <a:t>=====================</a:t>
                </a:r>
              </a:p>
              <a:p>
                <a:r>
                  <a:rPr lang="zh-CN" altLang="en-US" dirty="0" smtClean="0"/>
                  <a:t>策略网络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 的输出就是个概率分布。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用不同的参数，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𝜋</m:t>
                    </m:r>
                  </m:oMath>
                </a14:m>
                <a:r>
                  <a:rPr lang="zh-CN" altLang="en-US" dirty="0" smtClean="0"/>
                  <a:t> 输出的概率分布就会不一样。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 smtClean="0"/>
                  <a:t>=====================</a:t>
                </a:r>
              </a:p>
              <a:p>
                <a:r>
                  <a:rPr lang="zh-CN" altLang="en-US" dirty="0" smtClean="0"/>
                  <a:t>这一项用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 做参数。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 smtClean="0"/>
                  <a:t>=====================</a:t>
                </a:r>
              </a:p>
              <a:p>
                <a:r>
                  <a:rPr lang="zh-CN" altLang="en-US" dirty="0" smtClean="0"/>
                  <a:t>这一项用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b="1" i="0" dirty="0" smtClean="0"/>
                  <a:t> </a:t>
                </a:r>
                <a:r>
                  <a:rPr lang="zh-CN" altLang="en-US" b="0" i="0" dirty="0" smtClean="0"/>
                  <a:t>做参数。</a:t>
                </a:r>
                <a:endParaRPr lang="en-US" altLang="zh-CN" b="0" i="0" dirty="0" smtClean="0"/>
              </a:p>
              <a:p>
                <a:r>
                  <a:rPr lang="zh-CN" altLang="en-US" b="0" i="0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b="0" i="0" dirty="0" smtClean="0"/>
                  <a:t> 越接近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b="0" i="0" dirty="0" smtClean="0"/>
                  <a:t>，那么</a:t>
                </a:r>
                <a:r>
                  <a:rPr lang="zh-CN" altLang="en-US" b="0" i="0" baseline="0" dirty="0" smtClean="0"/>
                  <a:t> </a:t>
                </a:r>
                <a:r>
                  <a:rPr lang="en-US" altLang="zh-CN" b="0" i="0" baseline="0" dirty="0" smtClean="0"/>
                  <a:t>π</a:t>
                </a:r>
                <a:r>
                  <a:rPr lang="zh-CN" altLang="en-US" b="0" i="0" baseline="0" dirty="0" smtClean="0"/>
                  <a:t> 输出的概率分布就会越接近，那么 </a:t>
                </a:r>
                <a:r>
                  <a:rPr lang="en-US" altLang="zh-CN" b="0" i="0" baseline="0" dirty="0" smtClean="0"/>
                  <a:t>KL</a:t>
                </a:r>
                <a:r>
                  <a:rPr lang="zh-CN" altLang="en-US" b="0" i="0" baseline="0" dirty="0" smtClean="0"/>
                  <a:t> </a:t>
                </a:r>
                <a:r>
                  <a:rPr lang="en-US" altLang="zh-CN" b="0" i="0" baseline="0" dirty="0" smtClean="0"/>
                  <a:t>Divergence</a:t>
                </a:r>
                <a:r>
                  <a:rPr lang="zh-CN" altLang="en-US" b="0" i="0" baseline="0" dirty="0" smtClean="0"/>
                  <a:t> 就会越小</a:t>
                </a:r>
                <a:r>
                  <a:rPr lang="zh-CN" altLang="en-US" b="0" i="0" dirty="0" smtClean="0"/>
                  <a:t>。</a:t>
                </a:r>
                <a:endParaRPr lang="en-US" altLang="zh-CN" b="0" i="0" dirty="0" smtClean="0"/>
              </a:p>
              <a:p>
                <a:r>
                  <a:rPr lang="zh-CN" altLang="en-US" b="0" i="0" dirty="0" smtClean="0"/>
                  <a:t>所以用 </a:t>
                </a:r>
                <a:r>
                  <a:rPr lang="en-US" altLang="zh-CN" b="0" i="0" dirty="0" smtClean="0"/>
                  <a:t>KL</a:t>
                </a:r>
                <a:r>
                  <a:rPr lang="zh-CN" altLang="en-US" b="0" i="0" dirty="0" smtClean="0"/>
                  <a:t>  </a:t>
                </a:r>
                <a:r>
                  <a:rPr lang="en-US" altLang="zh-CN" b="0" i="0" dirty="0" smtClean="0"/>
                  <a:t>Divergence</a:t>
                </a:r>
                <a:r>
                  <a:rPr lang="zh-CN" altLang="en-US" b="0" i="0" dirty="0" smtClean="0"/>
                  <a:t> 的目的也是鼓励新的参数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b="0" i="0" dirty="0" smtClean="0"/>
                  <a:t> 不要离旧的参数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b="0" i="0" dirty="0" smtClean="0"/>
                  <a:t> 太远。</a:t>
                </a:r>
                <a:endParaRPr lang="en-US" altLang="zh-CN" b="0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/>
                  <a:t>新的参数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b="0" i="0" dirty="0" smtClean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b="0" i="0" dirty="0" smtClean="0"/>
                  <a:t> 的邻域里面。</a:t>
                </a:r>
                <a:endParaRPr lang="en-US" altLang="zh-CN" b="0" i="0" dirty="0" smtClean="0"/>
              </a:p>
              <a:p>
                <a:r>
                  <a:rPr lang="en-US" altLang="zh-CN" b="0" i="0" dirty="0" smtClean="0"/>
                  <a:t>-----------------------------</a:t>
                </a:r>
              </a:p>
              <a:p>
                <a:r>
                  <a:rPr lang="zh-CN" altLang="en-US" b="0" i="0" dirty="0" smtClean="0"/>
                  <a:t>好，现在我们已经完成了 </a:t>
                </a:r>
                <a:r>
                  <a:rPr lang="en-US" altLang="zh-CN" b="0" i="0" dirty="0" smtClean="0"/>
                  <a:t>TRPO</a:t>
                </a:r>
                <a:r>
                  <a:rPr lang="zh-CN" altLang="en-US" b="0" i="0" dirty="0" smtClean="0"/>
                  <a:t> 的全部数学推导。</a:t>
                </a:r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zh-CN" altLang="en-US" b="0" i="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 smtClean="0"/>
              </a:p>
              <a:p>
                <a:r>
                  <a:rPr lang="zh-CN" altLang="en-US" dirty="0" smtClean="0"/>
                  <a:t>你不懂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KL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Divergence</a:t>
                </a:r>
                <a:r>
                  <a:rPr lang="zh-CN" altLang="en-US" baseline="0" dirty="0" smtClean="0"/>
                  <a:t> 没关系，你只需要知道 </a:t>
                </a:r>
                <a:r>
                  <a:rPr lang="en-US" altLang="zh-CN" baseline="0" dirty="0" smtClean="0"/>
                  <a:t>KL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Divergence</a:t>
                </a:r>
                <a:r>
                  <a:rPr lang="zh-CN" altLang="en-US" baseline="0" dirty="0" smtClean="0"/>
                  <a:t> 的作用是衡量两个概率分布的距离。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两个概率分布区别越大，它们的 </a:t>
                </a:r>
                <a:r>
                  <a:rPr lang="en-US" altLang="zh-CN" baseline="0" dirty="0" smtClean="0"/>
                  <a:t>KL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Divergence</a:t>
                </a:r>
                <a:r>
                  <a:rPr lang="zh-CN" altLang="en-US" baseline="0" dirty="0" smtClean="0"/>
                  <a:t> 就越大。</a:t>
                </a:r>
                <a:endParaRPr lang="en-US" altLang="zh-CN" baseline="0" dirty="0" smtClean="0"/>
              </a:p>
              <a:p>
                <a:r>
                  <a:rPr lang="zh-CN" altLang="en-US" dirty="0" smtClean="0"/>
                  <a:t>策略网络 </a:t>
                </a:r>
                <a:r>
                  <a:rPr lang="en-US" altLang="zh-CN" i="0" smtClean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 就是概率密度函数。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用不同的参数，</a:t>
                </a:r>
                <a:r>
                  <a:rPr lang="en-US" altLang="zh-CN" i="0" smtClean="0">
                    <a:latin typeface="Cambria Math" charset="0"/>
                  </a:rPr>
                  <a:t>𝜋</a:t>
                </a:r>
                <a:r>
                  <a:rPr lang="zh-CN" altLang="en-US" dirty="0" smtClean="0"/>
                  <a:t> 输出的概率分布就会不一样。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这一项用 </a:t>
                </a:r>
                <a:r>
                  <a:rPr lang="en-US" altLang="zh-CN" b="1" i="0" smtClean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</a:t>
                </a:r>
                <a:r>
                  <a:rPr lang="en-US" altLang="zh-CN" b="1" i="0" smtClean="0">
                    <a:latin typeface="Cambria Math" charset="0"/>
                  </a:rPr>
                  <a:t>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zh-CN" altLang="en-US" dirty="0" smtClean="0"/>
                  <a:t> 做参数。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这一项用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zh-CN" altLang="en-US" b="1" i="0" dirty="0" smtClean="0"/>
                  <a:t> </a:t>
                </a:r>
                <a:r>
                  <a:rPr lang="zh-CN" altLang="en-US" b="0" i="0" dirty="0" smtClean="0"/>
                  <a:t>做参数。</a:t>
                </a:r>
                <a:endParaRPr lang="en-US" altLang="zh-CN" b="0" i="0" dirty="0" smtClean="0"/>
              </a:p>
              <a:p>
                <a:r>
                  <a:rPr lang="zh-CN" altLang="en-US" b="0" i="0" dirty="0" smtClean="0"/>
                  <a:t>如果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zh-CN" altLang="en-US" b="0" i="0" dirty="0" smtClean="0"/>
                  <a:t> 越接近 </a:t>
                </a:r>
                <a:r>
                  <a:rPr lang="en-US" altLang="zh-CN" b="1" i="0" smtClean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</a:t>
                </a:r>
                <a:r>
                  <a:rPr lang="en-US" altLang="zh-CN" b="1" i="0" smtClean="0">
                    <a:latin typeface="Cambria Math" charset="0"/>
                  </a:rPr>
                  <a:t>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zh-CN" altLang="en-US" b="0" i="0" dirty="0" smtClean="0"/>
                  <a:t>，那么</a:t>
                </a:r>
                <a:r>
                  <a:rPr lang="zh-CN" altLang="en-US" b="0" i="0" baseline="0" dirty="0" smtClean="0"/>
                  <a:t> </a:t>
                </a:r>
                <a:r>
                  <a:rPr lang="en-US" altLang="zh-CN" b="0" i="0" baseline="0" dirty="0" smtClean="0"/>
                  <a:t>π</a:t>
                </a:r>
                <a:r>
                  <a:rPr lang="zh-CN" altLang="en-US" b="0" i="0" baseline="0" dirty="0" smtClean="0"/>
                  <a:t> 输出的概率分布就会越接近，那么 </a:t>
                </a:r>
                <a:r>
                  <a:rPr lang="en-US" altLang="zh-CN" b="0" i="0" baseline="0" dirty="0" smtClean="0"/>
                  <a:t>KL</a:t>
                </a:r>
                <a:r>
                  <a:rPr lang="zh-CN" altLang="en-US" b="0" i="0" baseline="0" dirty="0" smtClean="0"/>
                  <a:t> </a:t>
                </a:r>
                <a:r>
                  <a:rPr lang="en-US" altLang="zh-CN" b="0" i="0" baseline="0" dirty="0" smtClean="0"/>
                  <a:t>Divergence</a:t>
                </a:r>
                <a:r>
                  <a:rPr lang="zh-CN" altLang="en-US" b="0" i="0" baseline="0" dirty="0" smtClean="0"/>
                  <a:t> 就会越小</a:t>
                </a:r>
                <a:r>
                  <a:rPr lang="zh-CN" altLang="en-US" b="0" i="0" dirty="0" smtClean="0"/>
                  <a:t>。</a:t>
                </a:r>
                <a:endParaRPr lang="en-US" altLang="zh-CN" b="0" i="0" dirty="0" smtClean="0"/>
              </a:p>
              <a:p>
                <a:r>
                  <a:rPr lang="zh-CN" altLang="en-US" b="0" i="0" dirty="0" smtClean="0"/>
                  <a:t>所以用 </a:t>
                </a:r>
                <a:r>
                  <a:rPr lang="en-US" altLang="zh-CN" b="0" i="0" dirty="0" smtClean="0"/>
                  <a:t>KL</a:t>
                </a:r>
                <a:r>
                  <a:rPr lang="zh-CN" altLang="en-US" b="0" i="0" dirty="0" smtClean="0"/>
                  <a:t>  </a:t>
                </a:r>
                <a:r>
                  <a:rPr lang="en-US" altLang="zh-CN" b="0" i="0" dirty="0" smtClean="0"/>
                  <a:t>Divergence</a:t>
                </a:r>
                <a:r>
                  <a:rPr lang="zh-CN" altLang="en-US" b="0" i="0" dirty="0" smtClean="0"/>
                  <a:t> 的目的也是鼓励新的参数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zh-CN" altLang="en-US" b="0" i="0" dirty="0" smtClean="0"/>
                  <a:t> 不要离旧的参数 </a:t>
                </a:r>
                <a:r>
                  <a:rPr lang="en-US" altLang="zh-CN" b="1" i="0" smtClean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</a:t>
                </a:r>
                <a:r>
                  <a:rPr lang="en-US" altLang="zh-CN" b="1" i="0" smtClean="0">
                    <a:latin typeface="Cambria Math" charset="0"/>
                  </a:rPr>
                  <a:t>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zh-CN" altLang="en-US" b="0" i="0" dirty="0" smtClean="0"/>
                  <a:t> 太远。</a:t>
                </a:r>
                <a:endParaRPr lang="en-US" altLang="zh-CN" b="0" i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 smtClean="0"/>
                  <a:t>新的参数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zh-CN" altLang="en-US" b="0" i="0" dirty="0" smtClean="0"/>
                  <a:t> </a:t>
                </a:r>
                <a:r>
                  <a:rPr lang="zh-CN" altLang="en-US" b="0" i="0" dirty="0" smtClean="0"/>
                  <a:t>在 </a:t>
                </a:r>
                <a:r>
                  <a:rPr lang="en-US" altLang="zh-CN" b="1" i="0" smtClean="0">
                    <a:latin typeface="Cambria Math" charset="0"/>
                  </a:rPr>
                  <a:t>〖</a:t>
                </a:r>
                <a:r>
                  <a:rPr lang="zh-CN" altLang="en-US" b="1" i="0">
                    <a:latin typeface="Cambria Math" charset="0"/>
                  </a:rPr>
                  <a:t> </a:t>
                </a:r>
                <a:r>
                  <a:rPr lang="en-US" altLang="zh-CN" b="1" i="0">
                    <a:latin typeface="Cambria Math" charset="0"/>
                  </a:rPr>
                  <a:t>𝛉</a:t>
                </a:r>
                <a:r>
                  <a:rPr lang="en-US" altLang="zh-CN" b="1" i="0" smtClean="0">
                    <a:latin typeface="Cambria Math" charset="0"/>
                  </a:rPr>
                  <a:t>〗_</a:t>
                </a:r>
                <a:r>
                  <a:rPr lang="en-US" altLang="zh-CN" i="0">
                    <a:latin typeface="Cambria Math" charset="0"/>
                  </a:rPr>
                  <a:t>old</a:t>
                </a:r>
                <a:r>
                  <a:rPr lang="zh-CN" altLang="en-US" b="0" i="0" dirty="0" smtClean="0"/>
                  <a:t> </a:t>
                </a:r>
                <a:r>
                  <a:rPr lang="zh-CN" altLang="en-US" b="0" i="0" dirty="0" smtClean="0"/>
                  <a:t>的领域里面。</a:t>
                </a:r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en-US" altLang="zh-CN" b="0" i="0" dirty="0" smtClean="0"/>
              </a:p>
              <a:p>
                <a:endParaRPr lang="zh-CN" altLang="en-US" b="0" i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917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下面我总结一下 </a:t>
                </a:r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算法。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=========================</a:t>
                </a:r>
              </a:p>
              <a:p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实际上是这么做的。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第一，用策略网络 </a:t>
                </a:r>
                <a:r>
                  <a:rPr lang="en-US" altLang="zh-CN" dirty="0" smtClean="0"/>
                  <a:t>π</a:t>
                </a:r>
                <a:r>
                  <a:rPr lang="zh-CN" altLang="en-US" baseline="0" dirty="0" smtClean="0"/>
                  <a:t> </a:t>
                </a:r>
                <a:r>
                  <a:rPr lang="zh-CN" altLang="en-US" dirty="0" smtClean="0"/>
                  <a:t>控制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玩一局游戏，从头一直到结束。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策略网络的参数是旧的变量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把观测到的轨迹记作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 一直到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我要强调的是，对于这一局游戏，从头到尾都没有更新过策略网络的参数，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策略网络的参数一直是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==========================</a:t>
                </a:r>
              </a:p>
              <a:p>
                <a:r>
                  <a:rPr lang="zh-CN" altLang="en-US" dirty="0" smtClean="0"/>
                  <a:t>然后计算折扣回报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一共走了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步，那么就有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 个回报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，从 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 等于 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 到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这只是一轮循环。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一轮循环玩一局游戏，对策略网络参数 </a:t>
                </a:r>
                <a:r>
                  <a:rPr lang="en-US" altLang="zh-CN" sz="1200" b="1" i="0" smtClean="0">
                    <a:latin typeface="Cambria Math" charset="0"/>
                  </a:rPr>
                  <a:t>𝛉</a:t>
                </a:r>
                <a:r>
                  <a:rPr lang="zh-CN" altLang="en-US" dirty="0" smtClean="0"/>
                  <a:t> 做一轮更新。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需要重复这个过程，做很多轮循环，才能得到一个好的策略函数。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</a:t>
                </a:r>
              </a:p>
              <a:p>
                <a:r>
                  <a:rPr lang="zh-CN" altLang="en-US" dirty="0" smtClean="0"/>
                  <a:t>注意，这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步是外循环，其实还有内循环。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第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 </a:t>
                </a:r>
                <a:r>
                  <a:rPr lang="en-US" altLang="zh-CN" dirty="0" smtClean="0"/>
                  <a:t>maximization</a:t>
                </a:r>
                <a:r>
                  <a:rPr lang="zh-CN" altLang="en-US" dirty="0" smtClean="0"/>
                  <a:t> 需要求解一个优化问题。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解这个优化问题需要做很多轮内循环。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对于这样带不等式约束的问题，通常用梯度投影算法算法。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求解这个问题纯粹是优化的范畴，跟强化学习没有关系。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你可以这么理解，只要把这样一个优化模型写出来，翻一翻优化的教科书和论文，总是能找到算法求解这个问题。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我就不具体讲解优化算法了，不然得讲更多数学。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</a:t>
                </a:r>
              </a:p>
              <a:p>
                <a:r>
                  <a:rPr lang="en-US" altLang="zh-CN" dirty="0" smtClean="0"/>
                  <a:t>TRPO</a:t>
                </a:r>
                <a:r>
                  <a:rPr lang="zh-CN" altLang="en-US" baseline="0" dirty="0" smtClean="0"/>
                  <a:t> 并不比策略梯度算法更快，相反，</a:t>
                </a:r>
                <a:r>
                  <a:rPr lang="en-US" altLang="zh-CN" baseline="0" dirty="0" smtClean="0"/>
                  <a:t>TRPO</a:t>
                </a:r>
                <a:r>
                  <a:rPr lang="zh-CN" altLang="en-US" baseline="0" dirty="0" smtClean="0"/>
                  <a:t> 通常比策略梯度的计算量更大。</a:t>
                </a:r>
                <a:endParaRPr lang="en-US" altLang="zh-CN" baseline="0" dirty="0" smtClean="0"/>
              </a:p>
              <a:p>
                <a:r>
                  <a:rPr lang="en-US" altLang="zh-CN" baseline="0" dirty="0" smtClean="0"/>
                  <a:t>TRPO</a:t>
                </a:r>
                <a:r>
                  <a:rPr lang="zh-CN" altLang="en-US" baseline="0" dirty="0" smtClean="0"/>
                  <a:t> 的好处是更稳定。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算法第 </a:t>
                </a:r>
                <a:r>
                  <a:rPr lang="en-US" altLang="zh-CN" baseline="0" dirty="0" smtClean="0"/>
                  <a:t>1</a:t>
                </a:r>
                <a:r>
                  <a:rPr lang="zh-CN" altLang="en-US" baseline="0" dirty="0" smtClean="0"/>
                  <a:t>、</a:t>
                </a:r>
                <a:r>
                  <a:rPr lang="en-US" altLang="zh-CN" baseline="0" dirty="0" smtClean="0"/>
                  <a:t>2</a:t>
                </a:r>
                <a:r>
                  <a:rPr lang="zh-CN" altLang="en-US" baseline="0" dirty="0" smtClean="0"/>
                  <a:t>、</a:t>
                </a:r>
                <a:r>
                  <a:rPr lang="en-US" altLang="zh-CN" baseline="0" dirty="0" smtClean="0"/>
                  <a:t>3</a:t>
                </a:r>
                <a:r>
                  <a:rPr lang="zh-CN" altLang="en-US" baseline="0" dirty="0" smtClean="0"/>
                  <a:t> 步没有需要调的超参数。</a:t>
                </a:r>
                <a:endParaRPr lang="en-US" altLang="zh-CN" baseline="0" dirty="0" smtClean="0"/>
              </a:p>
              <a:p>
                <a:r>
                  <a:rPr lang="zh-CN" altLang="en-US" dirty="0" smtClean="0"/>
                  <a:t>算法第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步需要一个内循环，用梯度投影来解这个优化问题。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有两个超参数：一个是梯度下降的步长，另一个是 </a:t>
                </a:r>
                <a:r>
                  <a:rPr lang="en-US" altLang="zh-CN" dirty="0" smtClean="0"/>
                  <a:t>trust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region</a:t>
                </a:r>
                <a:r>
                  <a:rPr lang="zh-CN" altLang="en-US" dirty="0" smtClean="0"/>
                  <a:t> 的大小，也就是 </a:t>
                </a:r>
                <a:r>
                  <a:rPr lang="en-US" altLang="zh-CN" sz="1200" i="0" smtClean="0">
                    <a:latin typeface="Cambria Math" charset="0"/>
                  </a:rPr>
                  <a:t>Δ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这两个超参数对算法的影响不大。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即使超参数设置得不太好，第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步的优化问题求解得不够好，也没有关系，也不太影响 </a:t>
                </a:r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的表现。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better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robustness.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444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第三步是做近似。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基于观测到的状态</a:t>
                </a:r>
                <a:r>
                  <a:rPr lang="zh-CN" altLang="en-US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，动作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，回报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，构造函数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dirty="0" smtClean="0"/>
                  <a:t> 除以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，再乘以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再对于所有的 </a:t>
                </a:r>
                <a:r>
                  <a:rPr lang="en-US" altLang="zh-CN" dirty="0" err="1" smtClean="0"/>
                  <a:t>i</a:t>
                </a:r>
                <a:r>
                  <a:rPr lang="zh-CN" altLang="en-US" dirty="0" smtClean="0"/>
                  <a:t> 从 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 到 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，求平均。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把求得的平均记做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这就是对目标函数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 的一个局部近似。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这只是一轮循环。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一轮循环玩一局游戏，对策略网络参数 </a:t>
                </a:r>
                <a:r>
                  <a:rPr lang="en-US" altLang="zh-CN" sz="1200" b="1" i="0" smtClean="0">
                    <a:latin typeface="Cambria Math" charset="0"/>
                  </a:rPr>
                  <a:t>𝛉</a:t>
                </a:r>
                <a:r>
                  <a:rPr lang="zh-CN" altLang="en-US" dirty="0" smtClean="0"/>
                  <a:t> 做一轮更新。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需要重复这个过程，做很多轮循环，才能得到一个好的策略函数。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</a:t>
                </a:r>
              </a:p>
              <a:p>
                <a:r>
                  <a:rPr lang="zh-CN" altLang="en-US" dirty="0" smtClean="0"/>
                  <a:t>注意，这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步是外循环，其实还有内循环。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第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 </a:t>
                </a:r>
                <a:r>
                  <a:rPr lang="en-US" altLang="zh-CN" dirty="0" smtClean="0"/>
                  <a:t>maximization</a:t>
                </a:r>
                <a:r>
                  <a:rPr lang="zh-CN" altLang="en-US" dirty="0" smtClean="0"/>
                  <a:t> 需要求解一个优化问题。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解这个优化问题需要做很多轮内循环。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对于这样带不等式约束的问题，通常用梯度投影算法算法。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求解这个问题纯粹是优化的范畴，跟强化学习没有关系。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你可以这么理解，只要把这样一个优化模型写出来，翻一翻优化的教科书和论文，总是能找到算法求解这个问题。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我就不具体讲解优化算法了，不然得讲更多数学。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</a:t>
                </a:r>
              </a:p>
              <a:p>
                <a:r>
                  <a:rPr lang="en-US" altLang="zh-CN" dirty="0" smtClean="0"/>
                  <a:t>TRPO</a:t>
                </a:r>
                <a:r>
                  <a:rPr lang="zh-CN" altLang="en-US" baseline="0" dirty="0" smtClean="0"/>
                  <a:t> 并不比策略梯度算法更快，相反，</a:t>
                </a:r>
                <a:r>
                  <a:rPr lang="en-US" altLang="zh-CN" baseline="0" dirty="0" smtClean="0"/>
                  <a:t>TRPO</a:t>
                </a:r>
                <a:r>
                  <a:rPr lang="zh-CN" altLang="en-US" baseline="0" dirty="0" smtClean="0"/>
                  <a:t> 通常比策略梯度的计算量更大。</a:t>
                </a:r>
                <a:endParaRPr lang="en-US" altLang="zh-CN" baseline="0" dirty="0" smtClean="0"/>
              </a:p>
              <a:p>
                <a:r>
                  <a:rPr lang="en-US" altLang="zh-CN" baseline="0" dirty="0" smtClean="0"/>
                  <a:t>TRPO</a:t>
                </a:r>
                <a:r>
                  <a:rPr lang="zh-CN" altLang="en-US" baseline="0" dirty="0" smtClean="0"/>
                  <a:t> 的好处是更稳定。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算法第 </a:t>
                </a:r>
                <a:r>
                  <a:rPr lang="en-US" altLang="zh-CN" baseline="0" dirty="0" smtClean="0"/>
                  <a:t>1</a:t>
                </a:r>
                <a:r>
                  <a:rPr lang="zh-CN" altLang="en-US" baseline="0" dirty="0" smtClean="0"/>
                  <a:t>、</a:t>
                </a:r>
                <a:r>
                  <a:rPr lang="en-US" altLang="zh-CN" baseline="0" dirty="0" smtClean="0"/>
                  <a:t>2</a:t>
                </a:r>
                <a:r>
                  <a:rPr lang="zh-CN" altLang="en-US" baseline="0" dirty="0" smtClean="0"/>
                  <a:t>、</a:t>
                </a:r>
                <a:r>
                  <a:rPr lang="en-US" altLang="zh-CN" baseline="0" dirty="0" smtClean="0"/>
                  <a:t>3</a:t>
                </a:r>
                <a:r>
                  <a:rPr lang="zh-CN" altLang="en-US" baseline="0" dirty="0" smtClean="0"/>
                  <a:t> 步没有需要调的超参数。</a:t>
                </a:r>
                <a:endParaRPr lang="en-US" altLang="zh-CN" baseline="0" dirty="0" smtClean="0"/>
              </a:p>
              <a:p>
                <a:r>
                  <a:rPr lang="zh-CN" altLang="en-US" dirty="0" smtClean="0"/>
                  <a:t>算法第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步需要一个内循环，用梯度投影来解这个优化问题。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有两个超参数：一个是梯度下降的步长，另一个是 </a:t>
                </a:r>
                <a:r>
                  <a:rPr lang="en-US" altLang="zh-CN" dirty="0" smtClean="0"/>
                  <a:t>trust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region</a:t>
                </a:r>
                <a:r>
                  <a:rPr lang="zh-CN" altLang="en-US" dirty="0" smtClean="0"/>
                  <a:t> 的大小，也就是 </a:t>
                </a:r>
                <a:r>
                  <a:rPr lang="en-US" altLang="zh-CN" sz="1200" i="0" smtClean="0">
                    <a:latin typeface="Cambria Math" charset="0"/>
                  </a:rPr>
                  <a:t>Δ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这两个超参数对算法的影响不大。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即使超参数设置得不太好，第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步的优化问题求解得不够好，也没有关系，也不太影响 </a:t>
                </a:r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的表现。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better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robustness.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337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第四步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maximization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拿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zh-CN" altLang="en-US" dirty="0" smtClean="0"/>
                  <a:t> 代替目标函数 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2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1200" i="1">
                            <a:latin typeface="Cambria Math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zh-CN" altLang="en-US" dirty="0" smtClean="0"/>
                  <a:t> 关于 </a:t>
                </a:r>
                <a14:m>
                  <m:oMath xmlns:m="http://schemas.openxmlformats.org/officeDocument/2006/math">
                    <m:r>
                      <a:rPr lang="en-US" altLang="zh-CN" sz="12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 求最大化。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这是个带约束的优化问题。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变量 </a:t>
                </a:r>
                <a14:m>
                  <m:oMath xmlns:m="http://schemas.openxmlformats.org/officeDocument/2006/math">
                    <m:r>
                      <a:rPr lang="en-US" altLang="zh-CN" sz="12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 必须在旧的值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 的邻域内。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这样可以保证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TRPO</a:t>
                </a:r>
                <a:r>
                  <a:rPr lang="zh-CN" altLang="en-US" baseline="0" dirty="0" smtClean="0"/>
                  <a:t> 一步不会走太远。</a:t>
                </a:r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baseline="0" dirty="0" smtClean="0"/>
                  <a:t>这里的约束是让</a:t>
                </a:r>
                <a:r>
                  <a:rPr lang="zh-CN" altLang="en-US" dirty="0" smtClean="0"/>
                  <a:t>变量 </a:t>
                </a:r>
                <a14:m>
                  <m:oMath xmlns:m="http://schemas.openxmlformats.org/officeDocument/2006/math">
                    <m:r>
                      <a:rPr lang="en-US" altLang="zh-CN" sz="12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 在以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dirty="0" smtClean="0"/>
                  <a:t> 为球心，以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smtClean="0">
                        <a:latin typeface="Cambria Math" charset="0"/>
                      </a:rPr>
                      <m:t>Δ</m:t>
                    </m:r>
                  </m:oMath>
                </a14:m>
                <a:r>
                  <a:rPr lang="zh-CN" altLang="en-US" dirty="0" smtClean="0"/>
                  <a:t> 为半径的球里面。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当然也可以用其他的约束条件，比如让两个策略网络的 </a:t>
                </a:r>
                <a:r>
                  <a:rPr lang="en-US" altLang="zh-CN" dirty="0" smtClean="0"/>
                  <a:t>KL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Divergence</a:t>
                </a:r>
                <a:r>
                  <a:rPr lang="zh-CN" altLang="en-US" dirty="0" smtClean="0"/>
                  <a:t> 小于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smtClean="0">
                        <a:latin typeface="Cambria Math" charset="0"/>
                      </a:rPr>
                      <m:t>Δ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这只是一轮循环。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一轮循环玩一局游戏，对策略网络参数 </a:t>
                </a:r>
                <a:r>
                  <a:rPr lang="en-US" altLang="zh-CN" sz="1200" b="1" i="0" smtClean="0">
                    <a:latin typeface="Cambria Math" charset="0"/>
                  </a:rPr>
                  <a:t>𝛉</a:t>
                </a:r>
                <a:r>
                  <a:rPr lang="zh-CN" altLang="en-US" dirty="0" smtClean="0"/>
                  <a:t> 做一轮更新。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需要重复这个过程，做很多轮循环，才能得到一个好的策略函数。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</a:t>
                </a:r>
              </a:p>
              <a:p>
                <a:r>
                  <a:rPr lang="zh-CN" altLang="en-US" dirty="0" smtClean="0"/>
                  <a:t>注意，这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步是外循环，其实还有内循环。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第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 </a:t>
                </a:r>
                <a:r>
                  <a:rPr lang="en-US" altLang="zh-CN" dirty="0" smtClean="0"/>
                  <a:t>maximization</a:t>
                </a:r>
                <a:r>
                  <a:rPr lang="zh-CN" altLang="en-US" dirty="0" smtClean="0"/>
                  <a:t> 需要求解一个优化问题。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解这个优化问题需要做很多轮内循环。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对于这样带不等式约束的问题，通常用梯度投影算法算法。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求解这个问题纯粹是优化的范畴，跟强化学习没有关系。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你可以这么理解，只要把这样一个优化模型写出来，翻一翻优化的教科书和论文，总是能找到算法求解这个问题。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我就不具体讲解优化算法了，不然得讲更多数学。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</a:t>
                </a:r>
              </a:p>
              <a:p>
                <a:r>
                  <a:rPr lang="en-US" altLang="zh-CN" dirty="0" smtClean="0"/>
                  <a:t>TRPO</a:t>
                </a:r>
                <a:r>
                  <a:rPr lang="zh-CN" altLang="en-US" baseline="0" dirty="0" smtClean="0"/>
                  <a:t> 并不比策略梯度算法更快，相反，</a:t>
                </a:r>
                <a:r>
                  <a:rPr lang="en-US" altLang="zh-CN" baseline="0" dirty="0" smtClean="0"/>
                  <a:t>TRPO</a:t>
                </a:r>
                <a:r>
                  <a:rPr lang="zh-CN" altLang="en-US" baseline="0" dirty="0" smtClean="0"/>
                  <a:t> 通常比策略梯度的计算量更大。</a:t>
                </a:r>
                <a:endParaRPr lang="en-US" altLang="zh-CN" baseline="0" dirty="0" smtClean="0"/>
              </a:p>
              <a:p>
                <a:r>
                  <a:rPr lang="en-US" altLang="zh-CN" baseline="0" dirty="0" smtClean="0"/>
                  <a:t>TRPO</a:t>
                </a:r>
                <a:r>
                  <a:rPr lang="zh-CN" altLang="en-US" baseline="0" dirty="0" smtClean="0"/>
                  <a:t> 的好处是更稳定。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算法第 </a:t>
                </a:r>
                <a:r>
                  <a:rPr lang="en-US" altLang="zh-CN" baseline="0" dirty="0" smtClean="0"/>
                  <a:t>1</a:t>
                </a:r>
                <a:r>
                  <a:rPr lang="zh-CN" altLang="en-US" baseline="0" dirty="0" smtClean="0"/>
                  <a:t>、</a:t>
                </a:r>
                <a:r>
                  <a:rPr lang="en-US" altLang="zh-CN" baseline="0" dirty="0" smtClean="0"/>
                  <a:t>2</a:t>
                </a:r>
                <a:r>
                  <a:rPr lang="zh-CN" altLang="en-US" baseline="0" dirty="0" smtClean="0"/>
                  <a:t>、</a:t>
                </a:r>
                <a:r>
                  <a:rPr lang="en-US" altLang="zh-CN" baseline="0" dirty="0" smtClean="0"/>
                  <a:t>3</a:t>
                </a:r>
                <a:r>
                  <a:rPr lang="zh-CN" altLang="en-US" baseline="0" dirty="0" smtClean="0"/>
                  <a:t> 步没有需要调的超参数。</a:t>
                </a:r>
                <a:endParaRPr lang="en-US" altLang="zh-CN" baseline="0" dirty="0" smtClean="0"/>
              </a:p>
              <a:p>
                <a:r>
                  <a:rPr lang="zh-CN" altLang="en-US" dirty="0" smtClean="0"/>
                  <a:t>算法第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步需要一个内循环，用梯度投影来解这个优化问题。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有两个超参数：一个是梯度下降的步长，另一个是 </a:t>
                </a:r>
                <a:r>
                  <a:rPr lang="en-US" altLang="zh-CN" dirty="0" smtClean="0"/>
                  <a:t>trust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region</a:t>
                </a:r>
                <a:r>
                  <a:rPr lang="zh-CN" altLang="en-US" dirty="0" smtClean="0"/>
                  <a:t> 的大小，也就是 </a:t>
                </a:r>
                <a:r>
                  <a:rPr lang="en-US" altLang="zh-CN" sz="1200" i="0" smtClean="0">
                    <a:latin typeface="Cambria Math" charset="0"/>
                  </a:rPr>
                  <a:t>Δ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这两个超参数对算法的影响不大。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即使超参数设置得不太好，第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步的优化问题求解得不够好，也没有关系，也不太影响 </a:t>
                </a:r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的表现。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better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robustness.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19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使用梯度上升算法的前提是知道目标函数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 关于变量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的梯度。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但是有些情况下，梯度是算不出来的。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比如这个例子中，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baseline="0" dirty="0" smtClean="0"/>
                  <a:t> 是函数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n-US" altLang="zh-CN" sz="1600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sz="1600" b="1" i="0" smtClean="0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baseline="0" dirty="0" smtClean="0"/>
                  <a:t> 的期望，期望是关于 </a:t>
                </a:r>
                <a:r>
                  <a:rPr lang="en-US" altLang="zh-CN" sz="1600" baseline="0" dirty="0" smtClean="0"/>
                  <a:t>S</a:t>
                </a:r>
                <a:r>
                  <a:rPr lang="zh-CN" altLang="en-US" sz="1600" baseline="0" dirty="0" smtClean="0"/>
                  <a:t> 求的。</a:t>
                </a:r>
                <a:endParaRPr lang="en-US" altLang="zh-CN" sz="1600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想求期望的话需要做定积分，但是定积分可能没有解析解，也就是说我们求不出这个期望。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求不出期望，所以也不可能算出梯度。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715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注意，这只是一轮循环。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一轮循环玩一局游戏，对策略网络参数 </a:t>
                </a:r>
                <a14:m>
                  <m:oMath xmlns:m="http://schemas.openxmlformats.org/officeDocument/2006/math">
                    <m:r>
                      <a:rPr lang="en-US" altLang="zh-CN" sz="12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 做一轮更新。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需要重复这个过程，做很多轮循环，才能得到一个好的策略网络。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</a:t>
                </a:r>
              </a:p>
              <a:p>
                <a:r>
                  <a:rPr lang="zh-CN" altLang="en-US" dirty="0" smtClean="0"/>
                  <a:t>这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步是外循环，其实还有内循环。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第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 </a:t>
                </a:r>
                <a:r>
                  <a:rPr lang="en-US" altLang="zh-CN" dirty="0" smtClean="0"/>
                  <a:t>maximization</a:t>
                </a:r>
                <a:r>
                  <a:rPr lang="zh-CN" altLang="en-US" dirty="0" smtClean="0"/>
                  <a:t> 需要求解一个优化问题。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解这个优化问题需要做很多轮内循环。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对于这样带不等式约束的问题，通常用梯度投影算法求解。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求解这个问题纯粹是数值优化的范畴，跟强化学习没有关系。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你可以这么理解，只要把这样一个优化模型写出来，翻一翻优化的教科书和论文，总是能找到算法求解这个问题。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我就不具体讲解优化算法了，不然得讲更多数学。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baseline="0" dirty="0" smtClean="0"/>
                  <a:t>算法第 </a:t>
                </a:r>
                <a:r>
                  <a:rPr lang="en-US" altLang="zh-CN" baseline="0" dirty="0" smtClean="0"/>
                  <a:t>1</a:t>
                </a:r>
                <a:r>
                  <a:rPr lang="zh-CN" altLang="en-US" baseline="0" dirty="0" smtClean="0"/>
                  <a:t>、</a:t>
                </a:r>
                <a:r>
                  <a:rPr lang="en-US" altLang="zh-CN" baseline="0" dirty="0" smtClean="0"/>
                  <a:t>2</a:t>
                </a:r>
                <a:r>
                  <a:rPr lang="zh-CN" altLang="en-US" baseline="0" dirty="0" smtClean="0"/>
                  <a:t>、</a:t>
                </a:r>
                <a:r>
                  <a:rPr lang="en-US" altLang="zh-CN" baseline="0" dirty="0" smtClean="0"/>
                  <a:t>3</a:t>
                </a:r>
                <a:r>
                  <a:rPr lang="zh-CN" altLang="en-US" baseline="0" dirty="0" smtClean="0"/>
                  <a:t> 步没有需要调的超参数。</a:t>
                </a:r>
                <a:endParaRPr lang="en-US" altLang="zh-CN" baseline="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算法第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步需要一个内循环，用梯度投影等算法来解这个优化问题。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第四步有两个超参数：一个</a:t>
                </a:r>
                <a:r>
                  <a:rPr lang="zh-CN" altLang="en-US" smtClean="0"/>
                  <a:t>是梯度上升的</a:t>
                </a:r>
                <a:r>
                  <a:rPr lang="zh-CN" altLang="en-US" dirty="0" smtClean="0"/>
                  <a:t>步长，另一个是 置信域的半径，也就是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smtClean="0">
                        <a:latin typeface="Cambria Math" charset="0"/>
                      </a:rPr>
                      <m:t>Δ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这两个超参数对算法的影响不大。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即使超参数设置得不太好，第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步的优化问题求解得不够好，也没有关系，也不太影响 </a:t>
                </a:r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的表现。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better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robustness.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这只是一轮循环。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一轮循环玩一局游戏，对策略网络参数 </a:t>
                </a:r>
                <a:r>
                  <a:rPr lang="en-US" altLang="zh-CN" sz="1200" b="1" i="0" smtClean="0">
                    <a:latin typeface="Cambria Math" charset="0"/>
                  </a:rPr>
                  <a:t>𝛉</a:t>
                </a:r>
                <a:r>
                  <a:rPr lang="zh-CN" altLang="en-US" dirty="0" smtClean="0"/>
                  <a:t> 做一轮更新。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需要重复这个过程，做很多轮循环，才能得到一个好的策略函数。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</a:t>
                </a:r>
              </a:p>
              <a:p>
                <a:r>
                  <a:rPr lang="zh-CN" altLang="en-US" dirty="0" smtClean="0"/>
                  <a:t>注意，这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步是外循环，其实还有内循环。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第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 </a:t>
                </a:r>
                <a:r>
                  <a:rPr lang="en-US" altLang="zh-CN" dirty="0" smtClean="0"/>
                  <a:t>maximization</a:t>
                </a:r>
                <a:r>
                  <a:rPr lang="zh-CN" altLang="en-US" dirty="0" smtClean="0"/>
                  <a:t> 需要求解一个优化问题。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解这个优化问题需要做很多轮内循环。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对于这样带不等式约束的问题，通常用梯度投影算法算法。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求解这个问题纯粹是优化的范畴，跟强化学习没有关系。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你可以这么理解，只要把这样一个优化模型写出来，翻一翻优化的教科书和论文，总是能找到算法求解这个问题。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我就不具体讲解优化算法了，不然得讲更多数学。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</a:t>
                </a:r>
              </a:p>
              <a:p>
                <a:r>
                  <a:rPr lang="en-US" altLang="zh-CN" dirty="0" smtClean="0"/>
                  <a:t>TRPO</a:t>
                </a:r>
                <a:r>
                  <a:rPr lang="zh-CN" altLang="en-US" baseline="0" dirty="0" smtClean="0"/>
                  <a:t> 并不比策略梯度算法更快，相反，</a:t>
                </a:r>
                <a:r>
                  <a:rPr lang="en-US" altLang="zh-CN" baseline="0" dirty="0" smtClean="0"/>
                  <a:t>TRPO</a:t>
                </a:r>
                <a:r>
                  <a:rPr lang="zh-CN" altLang="en-US" baseline="0" dirty="0" smtClean="0"/>
                  <a:t> 通常比策略梯度的计算量更大。</a:t>
                </a:r>
                <a:endParaRPr lang="en-US" altLang="zh-CN" baseline="0" dirty="0" smtClean="0"/>
              </a:p>
              <a:p>
                <a:r>
                  <a:rPr lang="en-US" altLang="zh-CN" baseline="0" dirty="0" smtClean="0"/>
                  <a:t>TRPO</a:t>
                </a:r>
                <a:r>
                  <a:rPr lang="zh-CN" altLang="en-US" baseline="0" dirty="0" smtClean="0"/>
                  <a:t> 的好处是更稳定。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算法第 </a:t>
                </a:r>
                <a:r>
                  <a:rPr lang="en-US" altLang="zh-CN" baseline="0" dirty="0" smtClean="0"/>
                  <a:t>1</a:t>
                </a:r>
                <a:r>
                  <a:rPr lang="zh-CN" altLang="en-US" baseline="0" dirty="0" smtClean="0"/>
                  <a:t>、</a:t>
                </a:r>
                <a:r>
                  <a:rPr lang="en-US" altLang="zh-CN" baseline="0" dirty="0" smtClean="0"/>
                  <a:t>2</a:t>
                </a:r>
                <a:r>
                  <a:rPr lang="zh-CN" altLang="en-US" baseline="0" dirty="0" smtClean="0"/>
                  <a:t>、</a:t>
                </a:r>
                <a:r>
                  <a:rPr lang="en-US" altLang="zh-CN" baseline="0" dirty="0" smtClean="0"/>
                  <a:t>3</a:t>
                </a:r>
                <a:r>
                  <a:rPr lang="zh-CN" altLang="en-US" baseline="0" dirty="0" smtClean="0"/>
                  <a:t> 步没有需要调的超参数。</a:t>
                </a:r>
                <a:endParaRPr lang="en-US" altLang="zh-CN" baseline="0" dirty="0" smtClean="0"/>
              </a:p>
              <a:p>
                <a:r>
                  <a:rPr lang="zh-CN" altLang="en-US" dirty="0" smtClean="0"/>
                  <a:t>算法第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步需要一个内循环，用梯度投影来解这个优化问题。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有两个超参数：一个是梯度下降的步长，另一个是 </a:t>
                </a:r>
                <a:r>
                  <a:rPr lang="en-US" altLang="zh-CN" dirty="0" smtClean="0"/>
                  <a:t>trust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region</a:t>
                </a:r>
                <a:r>
                  <a:rPr lang="zh-CN" altLang="en-US" dirty="0" smtClean="0"/>
                  <a:t> 的大小，也就是 </a:t>
                </a:r>
                <a:r>
                  <a:rPr lang="en-US" altLang="zh-CN" sz="1200" i="0" smtClean="0">
                    <a:latin typeface="Cambria Math" charset="0"/>
                  </a:rPr>
                  <a:t>Δ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这两个超参数对算法的影响不大。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即使超参数设置得不太好，第 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 步的优化问题求解得不够好，也没有关系，也不太影响 </a:t>
                </a:r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的表现。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better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robustness.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834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最后对比一下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和 </a:t>
                </a:r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这两类算法。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它们都是策略学习，目的都是学习策略网络 </a:t>
                </a:r>
                <a:r>
                  <a:rPr lang="en-US" altLang="zh-CN" dirty="0" smtClean="0"/>
                  <a:t>π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它们的目标函数是一样的，都是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dirty="0" smtClean="0"/>
                  <a:t>，也就是状态价值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 smtClean="0"/>
                  <a:t> 关于状态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 的期望。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zh-CN" altLang="en-US" dirty="0" smtClean="0"/>
                  <a:t>策略梯度 和 </a:t>
                </a:r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的区别在于用不同的算法来最大化目标函数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策略梯度算法本质是随机梯度上升，用梯度的蒙特卡洛近似来更新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=========================</a:t>
                </a:r>
              </a:p>
              <a:p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的本质是</a:t>
                </a:r>
                <a:r>
                  <a:rPr lang="zh-CN" altLang="en-US" sz="1200" dirty="0" smtClean="0"/>
                  <a:t>置信域</a:t>
                </a:r>
                <a:r>
                  <a:rPr lang="zh-CN" altLang="en-US" dirty="0" smtClean="0"/>
                  <a:t>算法，不断重复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 和 </a:t>
                </a:r>
                <a:r>
                  <a:rPr lang="en-US" altLang="zh-CN" dirty="0" smtClean="0"/>
                  <a:t>maximization</a:t>
                </a:r>
                <a:r>
                  <a:rPr lang="zh-CN" altLang="en-US" dirty="0" smtClean="0"/>
                  <a:t> 这两步。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--------------------------</a:t>
                </a:r>
              </a:p>
              <a:p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的一个优点是更稳定，收敛曲线不会剧烈波动，而且算法对学习率的设置不太敏感。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另一个优点是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sample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efficiency</a:t>
                </a:r>
                <a:r>
                  <a:rPr lang="zh-CN" altLang="en-US" baseline="0" dirty="0" smtClean="0"/>
                  <a:t>，观测到更少的奖励就能达到跟 策略梯度算法相同的表现。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最后对比一下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和 </a:t>
                </a:r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这两类算法。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它们都是策略学习，目的都是学习策略网络 </a:t>
                </a:r>
                <a:r>
                  <a:rPr lang="en-US" altLang="zh-CN" dirty="0" smtClean="0"/>
                  <a:t>π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它们的目标函数是一样的，都是 </a:t>
                </a:r>
                <a:r>
                  <a:rPr lang="en-US" altLang="zh-CN" i="0" smtClean="0">
                    <a:latin typeface="Cambria Math" charset="0"/>
                  </a:rPr>
                  <a:t>𝐽</a:t>
                </a:r>
                <a:r>
                  <a:rPr lang="en-US" altLang="zh-CN" i="0">
                    <a:latin typeface="Cambria Math" charset="0"/>
                  </a:rPr>
                  <a:t>(</a:t>
                </a:r>
                <a:r>
                  <a:rPr lang="en-US" altLang="zh-CN" b="1" i="0">
                    <a:latin typeface="Cambria Math" charset="0"/>
                  </a:rPr>
                  <a:t>𝛉)</a:t>
                </a:r>
                <a:r>
                  <a:rPr lang="zh-CN" altLang="en-US" dirty="0" smtClean="0"/>
                  <a:t>，也就是状态价值 </a:t>
                </a:r>
                <a:r>
                  <a:rPr lang="en-US" altLang="zh-CN" i="0">
                    <a:latin typeface="Cambria Math" charset="0"/>
                  </a:rPr>
                  <a:t>𝑉</a:t>
                </a:r>
                <a:r>
                  <a:rPr lang="en-US" altLang="zh-CN" i="0" smtClean="0">
                    <a:latin typeface="Cambria Math" charset="0"/>
                  </a:rPr>
                  <a:t>_</a:t>
                </a:r>
                <a:r>
                  <a:rPr lang="en-US" altLang="zh-CN" i="0">
                    <a:latin typeface="Cambria Math" charset="0"/>
                  </a:rPr>
                  <a:t>𝜋 (</a:t>
                </a:r>
                <a:r>
                  <a:rPr lang="en-US" altLang="zh-CN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𝑆)</a:t>
                </a:r>
                <a:r>
                  <a:rPr lang="zh-CN" altLang="en-US" dirty="0" smtClean="0"/>
                  <a:t> 关于状态 </a:t>
                </a:r>
                <a:r>
                  <a:rPr lang="en-US" altLang="zh-CN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𝑆</a:t>
                </a:r>
                <a:r>
                  <a:rPr lang="zh-CN" altLang="en-US" dirty="0" smtClean="0"/>
                  <a:t> 的期望。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--------------------------</a:t>
                </a:r>
              </a:p>
              <a:p>
                <a:r>
                  <a:rPr lang="zh-CN" altLang="en-US" dirty="0" smtClean="0"/>
                  <a:t>策略梯度 和 </a:t>
                </a:r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的区别在于用不同的算法来最大化目标函数 </a:t>
                </a:r>
                <a:r>
                  <a:rPr lang="en-US" altLang="zh-CN" i="0" smtClean="0">
                    <a:latin typeface="Cambria Math" charset="0"/>
                  </a:rPr>
                  <a:t>𝐽</a:t>
                </a:r>
                <a:r>
                  <a:rPr lang="en-US" altLang="zh-CN" i="0">
                    <a:latin typeface="Cambria Math" charset="0"/>
                  </a:rPr>
                  <a:t>(</a:t>
                </a:r>
                <a:r>
                  <a:rPr lang="en-US" altLang="zh-CN" b="1" i="0">
                    <a:latin typeface="Cambria Math" charset="0"/>
                  </a:rPr>
                  <a:t>𝛉)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策略梯度算法本质是随机梯度上升，用梯度的蒙特卡洛近似来更新 </a:t>
                </a:r>
                <a:r>
                  <a:rPr lang="en-US" altLang="zh-CN" b="1" i="0" smtClean="0">
                    <a:latin typeface="Cambria Math" charset="0"/>
                  </a:rPr>
                  <a:t>𝛉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的本质是 </a:t>
                </a:r>
                <a:r>
                  <a:rPr lang="en-US" altLang="zh-CN" dirty="0" smtClean="0"/>
                  <a:t>trust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region</a:t>
                </a:r>
                <a:r>
                  <a:rPr lang="zh-CN" altLang="en-US" dirty="0" smtClean="0"/>
                  <a:t> 算法，不断重复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 和 </a:t>
                </a:r>
                <a:r>
                  <a:rPr lang="en-US" altLang="zh-CN" dirty="0" smtClean="0"/>
                  <a:t>maximization</a:t>
                </a:r>
                <a:r>
                  <a:rPr lang="zh-CN" altLang="en-US" dirty="0" smtClean="0"/>
                  <a:t> 这两步。</a:t>
                </a:r>
                <a:endParaRPr lang="en-US" altLang="zh-CN" dirty="0" smtClean="0"/>
              </a:p>
              <a:p>
                <a:r>
                  <a:rPr lang="en-US" altLang="zh-CN" dirty="0" smtClean="0"/>
                  <a:t>--------------------------</a:t>
                </a:r>
              </a:p>
              <a:p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的一个优点是更稳定，收敛曲线不会剧烈波动，而且算法对学习率的设置不太敏感。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另一个优点是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sample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efficiency</a:t>
                </a:r>
                <a:r>
                  <a:rPr lang="zh-CN" altLang="en-US" baseline="0" dirty="0" smtClean="0"/>
                  <a:t>，观测到更少的奖励就能达到跟 策略梯度算法相同的表现。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8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600" dirty="0" smtClean="0"/>
              <a:t>这节课就讲到这里，感谢大家观看。</a:t>
            </a:r>
            <a:endParaRPr lang="en-US" altLang="zh-CN" sz="1600" dirty="0" smtClean="0"/>
          </a:p>
          <a:p>
            <a:r>
              <a:rPr lang="zh-CN" altLang="en-US" sz="1600" dirty="0" smtClean="0"/>
              <a:t>课件的地址在视频下面的信息区。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85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虽然求不出梯度，但是可以求出随机梯度。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随机梯度是对期望的蒙特卡洛近似。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用随机梯度代替梯度，那么得到的算法就是随机梯度上升。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随机梯度上升重复下面这 </a:t>
                </a:r>
                <a:r>
                  <a:rPr lang="en-US" altLang="zh-CN" sz="1600" dirty="0" smtClean="0"/>
                  <a:t>3</a:t>
                </a:r>
                <a:r>
                  <a:rPr lang="zh-CN" altLang="en-US" sz="1600" dirty="0" smtClean="0"/>
                  <a:t> 个步骤。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由于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是个随机变量，期望是关于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 求的，那么我们就做随机抽样，观测到一个小 </a:t>
                </a:r>
                <a:r>
                  <a:rPr lang="en-US" altLang="zh-CN" sz="1600" dirty="0" smtClean="0"/>
                  <a:t>s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然后对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charset="0"/>
                      </a:rPr>
                      <m:t>𝑉</m:t>
                    </m:r>
                    <m:d>
                      <m:dPr>
                        <m:ctrlPr>
                          <a:rPr lang="en-US" altLang="zh-CN" sz="1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1600" b="1" i="0" smtClean="0">
                            <a:latin typeface="Cambria Math" charset="0"/>
                          </a:rPr>
                          <m:t>;</m:t>
                        </m:r>
                        <m:r>
                          <a:rPr lang="zh-CN" altLang="en-US" sz="1600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1600" dirty="0" smtClean="0"/>
                  <a:t> 关于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求梯度，把梯度记作小 </a:t>
                </a:r>
                <a:r>
                  <a:rPr lang="en-US" altLang="zh-CN" sz="1600" dirty="0" smtClean="0"/>
                  <a:t>g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小 </a:t>
                </a:r>
                <a:r>
                  <a:rPr lang="en-US" altLang="zh-CN" sz="1600" dirty="0" smtClean="0"/>
                  <a:t>g</a:t>
                </a:r>
                <a:r>
                  <a:rPr lang="zh-CN" altLang="en-US" sz="1600" dirty="0" smtClean="0"/>
                  <a:t> 就是个随机梯度，它是对目标函数的梯度的蒙特卡洛近似。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==========================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最后做随机梯度上升，用随机梯度 </a:t>
                </a:r>
                <a:r>
                  <a:rPr lang="en-US" altLang="zh-CN" sz="1600" dirty="0" smtClean="0"/>
                  <a:t>g</a:t>
                </a:r>
                <a:r>
                  <a:rPr lang="zh-CN" altLang="en-US" sz="1600" dirty="0" smtClean="0"/>
                  <a:t> 来更新变量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，得到新的变量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------------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以前我们学过策略梯度算法，那些算法其实都是用随机梯度上升来最大化目标函数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3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刚才讲了梯度上升和随机梯度上升两种算法。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接下来是这节课的重点，</a:t>
                </a:r>
                <a:r>
                  <a:rPr lang="en-US" altLang="zh-CN" sz="1600" dirty="0" smtClean="0"/>
                  <a:t>trust-region</a:t>
                </a:r>
                <a:r>
                  <a:rPr lang="zh-CN" altLang="en-US" sz="1600" dirty="0" smtClean="0"/>
                  <a:t> 算法，翻译成置信域算法。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优化问题还是跟刚才一样，目标函数是 </a:t>
                </a:r>
                <a:r>
                  <a:rPr lang="en-US" altLang="zh-CN" sz="1600" dirty="0" smtClean="0"/>
                  <a:t>J</a:t>
                </a:r>
                <a:r>
                  <a:rPr lang="zh-CN" altLang="en-US" sz="1600" dirty="0" smtClean="0"/>
                  <a:t>，变量是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===========================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是变量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latin typeface="Cambria Math" charset="0"/>
                      </a:rPr>
                      <m:t>𝛉</m:t>
                    </m:r>
                    <m:r>
                      <a:rPr lang="zh-CN" altLang="en-US" sz="1600" b="1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zh-CN" altLang="en-US" sz="1600" dirty="0" smtClean="0"/>
                  <a:t>当前的值。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用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big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of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表示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的邻域。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也就是一个集合，其中包含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附近所有的点。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15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这个例子是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的一个邻域。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</a:t>
                </a:r>
              </a:p>
              <a:p>
                <a:r>
                  <a:rPr lang="zh-CN" altLang="en-US" sz="1600" dirty="0" smtClean="0"/>
                  <a:t>这是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的二范数距离。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======================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latin typeface="Cambria Math" charset="0"/>
                      </a:rPr>
                      <m:t>Δ</m:t>
                    </m:r>
                  </m:oMath>
                </a14:m>
                <a:r>
                  <a:rPr lang="zh-CN" altLang="en-US" sz="1600" dirty="0" smtClean="0"/>
                  <a:t> 是一个正实数。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这个不等式意思是 </a:t>
                </a:r>
                <a14:m>
                  <m:oMath xmlns:m="http://schemas.openxmlformats.org/officeDocument/2006/math">
                    <m:r>
                      <a:rPr lang="en-US" altLang="zh-CN" sz="1600" b="1" smtClean="0">
                        <a:latin typeface="Cambria Math" charset="0"/>
                      </a:rPr>
                      <m:t>𝛉</m:t>
                    </m:r>
                  </m:oMath>
                </a14:m>
                <a:r>
                  <a:rPr lang="zh-CN" altLang="en-US" sz="1600" dirty="0" smtClean="0"/>
                  <a:t> 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之间的距离不超过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latin typeface="Cambria Math" charset="0"/>
                      </a:rPr>
                      <m:t>Δ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======================</a:t>
                </a:r>
              </a:p>
              <a:p>
                <a:r>
                  <a:rPr lang="zh-CN" altLang="en-US" sz="1600" dirty="0" smtClean="0"/>
                  <a:t>这个集合包含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附近所有的点，这些点与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的距离不超过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latin typeface="Cambria Math" charset="0"/>
                      </a:rPr>
                      <m:t>Δ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/>
                  <a:t>我来画一下这个邻域。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22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给定点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假设它是二维向量。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这个圆就是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 的邻域。</a:t>
                </a:r>
                <a:endParaRPr lang="en-US" altLang="zh-CN" sz="1600" dirty="0" smtClean="0"/>
              </a:p>
              <a:p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邻域的半径等于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smtClean="0">
                        <a:latin typeface="Cambria Math" charset="0"/>
                      </a:rPr>
                      <m:t>Δ</m:t>
                    </m:r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/>
                  <a:t>====================</a:t>
                </a:r>
              </a:p>
              <a:p>
                <a:r>
                  <a:rPr lang="zh-CN" altLang="en-US" sz="1600" dirty="0" smtClean="0"/>
                  <a:t>把这个邻域记作符号 </a:t>
                </a:r>
                <a:r>
                  <a:rPr lang="en-US" altLang="zh-CN" sz="1600" baseline="0" dirty="0" smtClean="0"/>
                  <a:t>big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N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of</a:t>
                </a:r>
                <a:r>
                  <a:rPr lang="zh-CN" altLang="en-US" sz="1600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 smtClean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600" dirty="0" smtClean="0"/>
                  <a:t>我来概括一下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Advantage</a:t>
                </a:r>
                <a:r>
                  <a:rPr lang="zh-CN" altLang="en-US" sz="1600" baseline="0" dirty="0" smtClean="0"/>
                  <a:t> </a:t>
                </a:r>
                <a:r>
                  <a:rPr lang="en-US" altLang="zh-CN" sz="1600" baseline="0" dirty="0" smtClean="0"/>
                  <a:t>Actor-Critic</a:t>
                </a:r>
                <a:r>
                  <a:rPr lang="zh-CN" altLang="en-US" sz="1600" baseline="0" dirty="0" smtClean="0"/>
                  <a:t> 的训练。</a:t>
                </a:r>
                <a:endParaRPr lang="en-US" altLang="zh-CN" sz="1600" baseline="0" dirty="0" smtClean="0"/>
              </a:p>
              <a:p>
                <a:r>
                  <a:rPr lang="zh-CN" altLang="en-US" sz="1600" baseline="0" dirty="0" smtClean="0"/>
                  <a:t>每一轮观测到一个 </a:t>
                </a:r>
                <a:r>
                  <a:rPr lang="en-US" altLang="zh-CN" sz="1600" baseline="0" dirty="0" smtClean="0"/>
                  <a:t>transition</a:t>
                </a:r>
                <a:r>
                  <a:rPr lang="zh-CN" altLang="en-US" sz="1600" baseline="0" dirty="0" smtClean="0"/>
                  <a:t>，</a:t>
                </a:r>
                <a:r>
                  <a:rPr lang="en-US" altLang="zh-CN" sz="1600" b="0" i="0" smtClean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rgbClr val="FF0000"/>
                    </a:solidFill>
                    <a:latin typeface="Cambria Math" charset="0"/>
                  </a:rPr>
                  <a:t>𝑎_</a:t>
                </a:r>
                <a:r>
                  <a:rPr lang="en-US" altLang="zh-CN" sz="1600" b="0" i="0" smtClean="0">
                    <a:solidFill>
                      <a:srgbClr val="FF0000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en-US" altLang="zh-CN" sz="1600" i="0">
                    <a:latin typeface="Cambria Math" charset="0"/>
                  </a:rPr>
                  <a:t>,</a:t>
                </a:r>
                <a:r>
                  <a:rPr lang="zh-CN" altLang="en-US" sz="1600" i="0">
                    <a:latin typeface="Cambria Math" charset="0"/>
                  </a:rPr>
                  <a:t> 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𝑠_(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𝑡+1</a:t>
                </a:r>
                <a:r>
                  <a:rPr lang="en-US" altLang="zh-CN" sz="1600" b="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)</a:t>
                </a:r>
                <a:r>
                  <a:rPr lang="en-US" altLang="zh-CN" sz="1600" b="0" i="0" smtClean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 )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用奖励 </a:t>
                </a:r>
                <a:r>
                  <a:rPr lang="en-US" altLang="zh-CN" sz="1600" i="0">
                    <a:solidFill>
                      <a:schemeClr val="accent5"/>
                    </a:solidFill>
                    <a:latin typeface="Cambria Math" charset="0"/>
                  </a:rPr>
                  <a:t>𝑟_</a:t>
                </a:r>
                <a:r>
                  <a:rPr lang="en-US" altLang="zh-CN" sz="1600" b="0" i="0" smtClean="0">
                    <a:solidFill>
                      <a:schemeClr val="accent5"/>
                    </a:solidFill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 和 价值网络来计算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𝑦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然后是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error</a:t>
                </a:r>
                <a:r>
                  <a:rPr lang="zh-CN" altLang="en-US" sz="1600" dirty="0" smtClean="0"/>
                  <a:t>，记做 </a:t>
                </a:r>
                <a:r>
                  <a:rPr lang="en-US" altLang="zh-CN" sz="1600" i="0">
                    <a:latin typeface="Cambria Math" charset="0"/>
                  </a:rPr>
                  <a:t>𝛿</a:t>
                </a:r>
                <a:r>
                  <a:rPr lang="en-US" altLang="zh-CN" sz="1600" i="0" smtClean="0">
                    <a:latin typeface="Cambria Math" charset="0"/>
                  </a:rPr>
                  <a:t>_</a:t>
                </a:r>
                <a:r>
                  <a:rPr lang="en-US" altLang="zh-CN" sz="1600" i="0">
                    <a:latin typeface="Cambria Math" charset="0"/>
                  </a:rPr>
                  <a:t>𝑡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它等于 </a:t>
                </a:r>
                <a:r>
                  <a:rPr lang="en-US" altLang="zh-CN" sz="1600" dirty="0" smtClean="0"/>
                  <a:t>t</a:t>
                </a:r>
                <a:r>
                  <a:rPr lang="zh-CN" altLang="en-US" sz="1600" dirty="0" smtClean="0"/>
                  <a:t> 时刻的预测 </a:t>
                </a:r>
                <a:r>
                  <a:rPr lang="en-US" altLang="zh-CN" sz="1600" i="0" smtClean="0">
                    <a:latin typeface="Cambria Math" charset="0"/>
                  </a:rPr>
                  <a:t>𝑣</a:t>
                </a:r>
                <a:r>
                  <a:rPr lang="en-US" altLang="zh-CN" sz="1600" i="0">
                    <a:latin typeface="Cambria Math" charset="0"/>
                  </a:rPr>
                  <a:t>(</a:t>
                </a:r>
                <a:r>
                  <a:rPr lang="en-US" altLang="zh-CN" sz="1600" i="0">
                    <a:solidFill>
                      <a:schemeClr val="accent6">
                        <a:lumMod val="75000"/>
                      </a:schemeClr>
                    </a:solidFill>
                    <a:latin typeface="Cambria Math" charset="0"/>
                  </a:rPr>
                  <a:t>𝑠_𝑡</a:t>
                </a:r>
                <a:r>
                  <a:rPr lang="en-US" altLang="zh-CN" sz="1600" i="0">
                    <a:latin typeface="Cambria Math" charset="0"/>
                  </a:rPr>
                  <a:t>;</a:t>
                </a:r>
                <a:r>
                  <a:rPr lang="en-US" altLang="zh-CN" sz="1600" b="1" i="0">
                    <a:latin typeface="Cambria Math" charset="0"/>
                  </a:rPr>
                  <a:t>𝐰)</a:t>
                </a:r>
                <a:r>
                  <a:rPr lang="zh-CN" altLang="en-US" sz="1600" dirty="0" smtClean="0"/>
                  <a:t> 与 </a:t>
                </a:r>
                <a:r>
                  <a:rPr lang="en-US" altLang="zh-CN" sz="1600" dirty="0" smtClean="0"/>
                  <a:t>TD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target</a:t>
                </a:r>
                <a:r>
                  <a:rPr lang="zh-CN" altLang="en-US" sz="1600" dirty="0" smtClean="0"/>
                  <a:t> 之间的差别。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然后用策略梯度更新策略网络参数 </a:t>
                </a:r>
                <a:r>
                  <a:rPr lang="en-US" altLang="zh-CN" sz="1600" b="1" i="0" smtClean="0">
                    <a:latin typeface="Cambria Math" charset="0"/>
                  </a:rPr>
                  <a:t>𝛉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这一项名字叫做 </a:t>
                </a:r>
                <a:r>
                  <a:rPr lang="en-US" altLang="zh-CN" sz="1600" dirty="0" smtClean="0"/>
                  <a:t>policy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gradient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with</a:t>
                </a:r>
                <a:r>
                  <a:rPr lang="zh-CN" altLang="en-US" sz="1600" dirty="0" smtClean="0"/>
                  <a:t> </a:t>
                </a:r>
                <a:r>
                  <a:rPr lang="en-US" altLang="zh-CN" sz="1600" dirty="0" smtClean="0"/>
                  <a:t>baseline</a:t>
                </a:r>
                <a:r>
                  <a:rPr lang="zh-CN" altLang="en-US" sz="1600" dirty="0" smtClean="0"/>
                  <a:t>。</a:t>
                </a:r>
                <a:endParaRPr lang="en-US" altLang="zh-CN" sz="1600" dirty="0" smtClean="0"/>
              </a:p>
              <a:p>
                <a:r>
                  <a:rPr lang="zh-CN" altLang="en-US" sz="1600" dirty="0" smtClean="0"/>
                  <a:t>我们花了半节课时间来推导这一项。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dirty="0" smtClean="0">
                    <a:solidFill>
                      <a:schemeClr val="tx1"/>
                    </a:solidFill>
                  </a:rPr>
                  <a:t>===============</a:t>
                </a:r>
              </a:p>
              <a:p>
                <a:r>
                  <a:rPr lang="zh-CN" altLang="en-US" sz="1600" dirty="0" smtClean="0"/>
                  <a:t>最后来更新价值网络参数 </a:t>
                </a:r>
                <a:r>
                  <a:rPr lang="en-US" altLang="zh-CN" sz="1600" b="1" i="0" smtClean="0">
                    <a:latin typeface="Cambria Math" charset="0"/>
                  </a:rPr>
                  <a:t>𝐰</a:t>
                </a:r>
                <a:r>
                  <a:rPr lang="zh-CN" altLang="en-US" sz="1600" dirty="0" smtClean="0"/>
                  <a:t>。</a:t>
                </a:r>
                <a:endParaRPr lang="en-US" sz="1600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600" dirty="0" smtClean="0">
                    <a:solidFill>
                      <a:schemeClr val="tx1"/>
                    </a:solidFill>
                  </a:rPr>
                  <a:t>做梯度下降，让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TD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dirty="0" smtClean="0">
                    <a:solidFill>
                      <a:schemeClr val="tx1"/>
                    </a:solidFill>
                  </a:rPr>
                  <a:t>error</a:t>
                </a:r>
                <a:r>
                  <a:rPr lang="zh-CN" altLang="en-US" sz="1600" dirty="0" smtClean="0">
                    <a:solidFill>
                      <a:schemeClr val="tx1"/>
                    </a:solidFill>
                  </a:rPr>
                  <a:t> 变小。</a:t>
                </a: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600" dirty="0" smtClean="0">
                  <a:solidFill>
                    <a:schemeClr val="tx1"/>
                  </a:solidFill>
                </a:endParaRPr>
              </a:p>
              <a:p>
                <a:endParaRPr lang="en-US" sz="16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1F8700-0BCC-BB42-8973-85E47E56B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5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9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BEC6-6A63-824C-87BE-D4DB4459AFC0}" type="datetimeFigureOut">
              <a:rPr lang="en-US" smtClean="0"/>
              <a:t>3/7/21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1BEC6-6A63-824C-87BE-D4DB4459AFC0}" type="datetimeFigureOut">
              <a:rPr lang="en-US" smtClean="0"/>
              <a:t>3/7/21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7813-053C-4741-9A44-EFFF2EE8F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0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106" y="1179513"/>
            <a:ext cx="11377612" cy="1963737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atin typeface="Lucida Bright" charset="0"/>
                <a:ea typeface="Lucida Bright" charset="0"/>
                <a:cs typeface="Lucida Bright" charset="0"/>
              </a:rPr>
              <a:t>Trust</a:t>
            </a:r>
            <a:r>
              <a:rPr lang="zh-CN" altLang="en-US" sz="40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000" b="1" dirty="0" smtClean="0">
                <a:latin typeface="Lucida Bright" charset="0"/>
                <a:ea typeface="Lucida Bright" charset="0"/>
                <a:cs typeface="Lucida Bright" charset="0"/>
              </a:rPr>
              <a:t>Region</a:t>
            </a:r>
            <a:r>
              <a:rPr lang="zh-CN" altLang="en-US" sz="40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000" b="1" dirty="0" smtClean="0">
                <a:latin typeface="Lucida Bright" charset="0"/>
                <a:ea typeface="Lucida Bright" charset="0"/>
                <a:cs typeface="Lucida Bright" charset="0"/>
              </a:rPr>
              <a:t>Policy</a:t>
            </a:r>
            <a:r>
              <a:rPr lang="zh-CN" altLang="en-US" sz="40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000" b="1" dirty="0" smtClean="0">
                <a:latin typeface="Lucida Bright" charset="0"/>
                <a:ea typeface="Lucida Bright" charset="0"/>
                <a:cs typeface="Lucida Bright" charset="0"/>
              </a:rPr>
              <a:t>Optimization</a:t>
            </a:r>
            <a:r>
              <a:rPr lang="zh-CN" altLang="en-US" sz="40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4000" b="1" dirty="0" smtClean="0">
                <a:latin typeface="Lucida Bright" charset="0"/>
                <a:ea typeface="Lucida Bright" charset="0"/>
                <a:cs typeface="Lucida Bright" charset="0"/>
              </a:rPr>
              <a:t>(TRPO)</a:t>
            </a:r>
            <a:endParaRPr lang="en-US" sz="4000" b="1" dirty="0">
              <a:latin typeface="Lucida Bright" charset="0"/>
              <a:ea typeface="Lucida Bright" charset="0"/>
              <a:cs typeface="Lucida Bright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883944" y="4268789"/>
            <a:ext cx="254793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Shusen</a:t>
            </a:r>
            <a:r>
              <a:rPr lang="zh-CN" altLang="en-US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b="1" dirty="0" smtClean="0">
                <a:latin typeface="Lucida Bright" charset="0"/>
                <a:ea typeface="Lucida Bright" charset="0"/>
                <a:cs typeface="Lucida Bright" charset="0"/>
              </a:rPr>
              <a:t>Wang</a:t>
            </a:r>
          </a:p>
        </p:txBody>
      </p:sp>
      <p:sp>
        <p:nvSpPr>
          <p:cNvPr id="4" name="Rectangle 3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7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0179" y="2358190"/>
                <a:ext cx="9011641" cy="349876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neighborhood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altLang="zh-CN" sz="2600" dirty="0"/>
                  <a:t>,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e.g.,</a:t>
                </a:r>
                <a:r>
                  <a:rPr lang="zh-CN" altLang="en-US" sz="2600" dirty="0"/>
                  <a:t> </a:t>
                </a:r>
                <a:endParaRPr lang="en-US" altLang="zh-CN" sz="2600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b="1">
                            <a:latin typeface="Cambria Math" charset="0"/>
                          </a:rPr>
                          <m:t> </m:t>
                        </m:r>
                      </m:e>
                      <m:e>
                        <m:r>
                          <a:rPr lang="zh-CN" altLang="en-US" i="1">
                            <a:latin typeface="Cambria Math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𝛉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>
                                            <a:latin typeface="Cambria Math" charset="0"/>
                                          </a:rPr>
                                          <m:t>𝛉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charset="0"/>
                                          </a:rPr>
                                          <m:t>old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Δ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</m:e>
                      <m:e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“</a:t>
                </a: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trust</a:t>
                </a:r>
                <a:r>
                  <a:rPr lang="zh-CN" alt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region</a:t>
                </a:r>
                <a:r>
                  <a:rPr lang="en-US" altLang="zh-CN" dirty="0"/>
                  <a:t>”.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0179" y="2358190"/>
                <a:ext cx="9011641" cy="3498766"/>
              </a:xfrm>
              <a:blipFill rotWithShape="0">
                <a:blip r:embed="rId3"/>
                <a:stretch>
                  <a:fillRect l="-1218" t="-2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Trust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Region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Problem: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800" dirty="0" smtClean="0"/>
                  <a:t>Find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2800" b="1"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lim>
                        </m:limLow>
                      </m:fName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blipFill rotWithShape="0">
                <a:blip r:embed="rId4"/>
                <a:stretch>
                  <a:fillRect l="-1403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18313" y="3840770"/>
            <a:ext cx="1741716" cy="551616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1821" y="4793270"/>
            <a:ext cx="1006065" cy="72644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47087" y="4829592"/>
            <a:ext cx="4666384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Trust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Region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Algorithms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90180" y="2358189"/>
            <a:ext cx="9011640" cy="3562935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altLang="zh-CN" b="1" dirty="0" smtClean="0"/>
              <a:t>Trust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region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Problem: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800" dirty="0" smtClean="0"/>
                  <a:t>Find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2800" b="1"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lim>
                        </m:limLow>
                      </m:fName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blipFill rotWithShape="0">
                <a:blip r:embed="rId4"/>
                <a:stretch>
                  <a:fillRect l="-1403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91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Trust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Region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Algorithms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0180" y="2358189"/>
                <a:ext cx="9011640" cy="356293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None/>
                </a:pPr>
                <a:r>
                  <a:rPr lang="en-US" altLang="zh-CN" b="1" dirty="0" smtClean="0"/>
                  <a:t>Trust</a:t>
                </a:r>
                <a:r>
                  <a:rPr lang="zh-CN" altLang="en-US" b="1" dirty="0" smtClean="0"/>
                  <a:t> </a:t>
                </a:r>
                <a:r>
                  <a:rPr lang="en-US" altLang="zh-CN" b="1" dirty="0" smtClean="0"/>
                  <a:t>region</a:t>
                </a:r>
                <a:r>
                  <a:rPr lang="zh-CN" altLang="en-US" b="1" dirty="0" smtClean="0"/>
                  <a:t> </a:t>
                </a:r>
                <a:r>
                  <a:rPr lang="en-US" altLang="zh-CN" b="1" dirty="0" smtClean="0"/>
                  <a:t>algorithms</a:t>
                </a:r>
                <a:r>
                  <a:rPr lang="zh-CN" altLang="en-US" b="1" dirty="0" smtClean="0"/>
                  <a:t> </a:t>
                </a:r>
                <a:r>
                  <a:rPr lang="en-US" altLang="zh-CN" b="1" dirty="0"/>
                  <a:t>r</a:t>
                </a:r>
                <a:r>
                  <a:rPr lang="en-US" altLang="zh-CN" b="1" dirty="0" smtClean="0"/>
                  <a:t>epeat:</a:t>
                </a:r>
              </a:p>
              <a:p>
                <a:pPr marL="914400" lvl="1" indent="-457200">
                  <a:spcBef>
                    <a:spcPts val="24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600" b="1" dirty="0" smtClean="0">
                    <a:solidFill>
                      <a:srgbClr val="C00000"/>
                    </a:solidFill>
                  </a:rPr>
                  <a:t>Approximation: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altLang="zh-CN" sz="2600" dirty="0" smtClean="0"/>
                  <a:t>Given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,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construct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sz="2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sz="2600" i="1">
                            <a:latin typeface="Cambria Math" charset="0"/>
                          </a:rPr>
                          <m:t> </m:t>
                        </m:r>
                      </m:e>
                      <m:e>
                        <m:r>
                          <a:rPr lang="zh-CN" altLang="en-US" sz="2600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600" dirty="0" smtClean="0"/>
                  <a:t>,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which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is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an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approximation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to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26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in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6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600" dirty="0" smtClean="0"/>
                  <a:t>.</a:t>
                </a:r>
              </a:p>
              <a:p>
                <a:pPr marL="914400" lvl="1" indent="-457200">
                  <a:spcBef>
                    <a:spcPts val="24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600" b="1" dirty="0" smtClean="0">
                    <a:solidFill>
                      <a:srgbClr val="C00000"/>
                    </a:solidFill>
                  </a:rPr>
                  <a:t>Maximization: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altLang="zh-CN" sz="2600" dirty="0" smtClean="0"/>
                  <a:t>In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the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trust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region,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find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by:</a:t>
                </a:r>
              </a:p>
              <a:p>
                <a:pPr marL="457200" lvl="1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charset="0"/>
                          </a:rPr>
                          <m:t>new</m:t>
                        </m:r>
                      </m:sub>
                    </m:sSub>
                    <m:r>
                      <a:rPr lang="zh-CN" altLang="en-US" sz="2600" b="1" i="1" smtClean="0">
                        <a:latin typeface="Cambria Math" charset="0"/>
                      </a:rPr>
                      <m:t> </m:t>
                    </m:r>
                    <m:r>
                      <a:rPr lang="en-US" altLang="zh-CN" sz="2600" b="1" i="1" smtClean="0">
                        <a:latin typeface="Cambria Math" charset="0"/>
                      </a:rPr>
                      <m:t>←</m:t>
                    </m:r>
                    <m:r>
                      <a:rPr lang="zh-CN" altLang="en-US" sz="2600" b="1" i="1" smtClean="0">
                        <a:latin typeface="Cambria Math" charset="0"/>
                      </a:rPr>
                      <m:t> </m:t>
                    </m:r>
                    <m:func>
                      <m:funcPr>
                        <m:ctrlPr>
                          <a:rPr lang="zh-CN" altLang="en-US" sz="26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6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600" b="1">
                                <a:latin typeface="Cambria Math" charset="0"/>
                              </a:rPr>
                              <m:t>𝛉</m:t>
                            </m:r>
                            <m:r>
                              <a:rPr lang="zh-CN" altLang="en-US" sz="2600" b="1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600" b="1" i="1">
                                <a:latin typeface="Cambria Math" charset="0"/>
                              </a:rPr>
                              <m:t>∈</m:t>
                            </m:r>
                            <m:r>
                              <a:rPr lang="zh-CN" altLang="en-US" sz="2600" b="1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sz="260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altLang="zh-CN" sz="2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600" b="1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60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zh-CN" sz="2600" i="1">
                            <a:latin typeface="Cambria Math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600" b="1">
                                <a:latin typeface="Cambria Math" charset="0"/>
                              </a:rPr>
                              <m:t>𝛉</m:t>
                            </m:r>
                            <m:r>
                              <a:rPr lang="zh-CN" altLang="en-US" sz="2600" i="1">
                                <a:latin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en-US" sz="26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latin typeface="Cambria Math" charset="0"/>
                                  </a:rPr>
                                  <m:t>old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sz="2600" dirty="0" smtClean="0"/>
                  <a:t>.</a:t>
                </a:r>
                <a:endParaRPr lang="en-US" altLang="zh-CN" sz="26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0180" y="2358189"/>
                <a:ext cx="9011640" cy="3562935"/>
              </a:xfrm>
              <a:blipFill rotWithShape="0">
                <a:blip r:embed="rId3"/>
                <a:stretch>
                  <a:fillRect l="-1421" t="-2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Problem: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800" dirty="0" smtClean="0"/>
                  <a:t>Find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2800" b="1"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lim>
                        </m:limLow>
                      </m:fName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blipFill rotWithShape="0">
                <a:blip r:embed="rId4"/>
                <a:stretch>
                  <a:fillRect l="-1403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745184" y="3063385"/>
            <a:ext cx="1611087" cy="551616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209610" y="4254056"/>
            <a:ext cx="761136" cy="40821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209610" y="3135086"/>
            <a:ext cx="761136" cy="40821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84708" y="5386761"/>
            <a:ext cx="901359" cy="47881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8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0.00026 0.1631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0" grpId="1" animBg="1"/>
      <p:bldP spid="10" grpId="2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Trust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Region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Algorithms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716507" y="1379621"/>
            <a:ext cx="1" cy="458804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51601" y="5542912"/>
            <a:ext cx="287149" cy="28802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808466" y="5816253"/>
                <a:ext cx="9000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old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66" y="5816253"/>
                <a:ext cx="90005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6189829" y="3689684"/>
            <a:ext cx="4543" cy="20332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65048" y="3548262"/>
            <a:ext cx="287149" cy="288027"/>
          </a:xfrm>
          <a:prstGeom prst="ellipse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888254" y="2933612"/>
                <a:ext cx="2432782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  <m:t>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  <m:t>old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800" b="0" i="1" smtClean="0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2800" i="1" smtClean="0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0B24FB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>
                                      <a:solidFill>
                                        <a:srgbClr val="0B24FB"/>
                                      </a:solidFill>
                                      <a:latin typeface="Cambria Math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rgbClr val="0B24FB"/>
                                      </a:solidFill>
                                      <a:latin typeface="Cambria Math" charset="0"/>
                                    </a:rPr>
                                    <m:t>old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B24FB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254" y="2933612"/>
                <a:ext cx="2432782" cy="5786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941097" y="1885897"/>
            <a:ext cx="8539018" cy="2543140"/>
            <a:chOff x="1941097" y="1885897"/>
            <a:chExt cx="8539018" cy="2543140"/>
          </a:xfrm>
        </p:grpSpPr>
        <p:sp>
          <p:nvSpPr>
            <p:cNvPr id="12" name="Freeform 11"/>
            <p:cNvSpPr/>
            <p:nvPr/>
          </p:nvSpPr>
          <p:spPr>
            <a:xfrm>
              <a:off x="1941097" y="1885897"/>
              <a:ext cx="8069178" cy="2543140"/>
            </a:xfrm>
            <a:custGeom>
              <a:avLst/>
              <a:gdLst>
                <a:gd name="connsiteX0" fmla="*/ 0 w 8678779"/>
                <a:gd name="connsiteY0" fmla="*/ 86444 h 1823437"/>
                <a:gd name="connsiteX1" fmla="*/ 641684 w 8678779"/>
                <a:gd name="connsiteY1" fmla="*/ 86444 h 1823437"/>
                <a:gd name="connsiteX2" fmla="*/ 1203158 w 8678779"/>
                <a:gd name="connsiteY2" fmla="*/ 984802 h 1823437"/>
                <a:gd name="connsiteX3" fmla="*/ 3015916 w 8678779"/>
                <a:gd name="connsiteY3" fmla="*/ 230823 h 1823437"/>
                <a:gd name="connsiteX4" fmla="*/ 5358063 w 8678779"/>
                <a:gd name="connsiteY4" fmla="*/ 1754823 h 1823437"/>
                <a:gd name="connsiteX5" fmla="*/ 6898105 w 8678779"/>
                <a:gd name="connsiteY5" fmla="*/ 1482107 h 1823437"/>
                <a:gd name="connsiteX6" fmla="*/ 7523747 w 8678779"/>
                <a:gd name="connsiteY6" fmla="*/ 776254 h 1823437"/>
                <a:gd name="connsiteX7" fmla="*/ 8678779 w 8678779"/>
                <a:gd name="connsiteY7" fmla="*/ 278949 h 182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78779" h="1823437">
                  <a:moveTo>
                    <a:pt x="0" y="86444"/>
                  </a:moveTo>
                  <a:cubicBezTo>
                    <a:pt x="220579" y="11581"/>
                    <a:pt x="441158" y="-63282"/>
                    <a:pt x="641684" y="86444"/>
                  </a:cubicBezTo>
                  <a:cubicBezTo>
                    <a:pt x="842210" y="236170"/>
                    <a:pt x="807453" y="960739"/>
                    <a:pt x="1203158" y="984802"/>
                  </a:cubicBezTo>
                  <a:cubicBezTo>
                    <a:pt x="1598863" y="1008865"/>
                    <a:pt x="2323432" y="102486"/>
                    <a:pt x="3015916" y="230823"/>
                  </a:cubicBezTo>
                  <a:cubicBezTo>
                    <a:pt x="3708400" y="359160"/>
                    <a:pt x="4711032" y="1546276"/>
                    <a:pt x="5358063" y="1754823"/>
                  </a:cubicBezTo>
                  <a:cubicBezTo>
                    <a:pt x="6005094" y="1963370"/>
                    <a:pt x="6537158" y="1645202"/>
                    <a:pt x="6898105" y="1482107"/>
                  </a:cubicBezTo>
                  <a:cubicBezTo>
                    <a:pt x="7259052" y="1319012"/>
                    <a:pt x="7226968" y="976780"/>
                    <a:pt x="7523747" y="776254"/>
                  </a:cubicBezTo>
                  <a:cubicBezTo>
                    <a:pt x="7820526" y="575728"/>
                    <a:pt x="8443495" y="369854"/>
                    <a:pt x="8678779" y="278949"/>
                  </a:cubicBezTo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9540434" y="2338032"/>
                  <a:ext cx="9396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434" y="2338032"/>
                  <a:ext cx="93968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427748" y="5590672"/>
            <a:ext cx="10235499" cy="584775"/>
            <a:chOff x="1427748" y="5590672"/>
            <a:chExt cx="10235499" cy="58477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427748" y="5686926"/>
              <a:ext cx="8694821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10122569" y="5590672"/>
              <a:ext cx="154067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Variable</a:t>
              </a:r>
              <a:endPara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76405" y="783395"/>
            <a:ext cx="2659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alue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1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400"/>
                            </p:stCondLst>
                            <p:childTnLst>
                              <p:par>
                                <p:cTn id="1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5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Trust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Region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Algorithms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27748" y="5686926"/>
            <a:ext cx="869482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716507" y="1379621"/>
            <a:ext cx="1" cy="458804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941097" y="1885897"/>
            <a:ext cx="8069178" cy="2543140"/>
          </a:xfrm>
          <a:custGeom>
            <a:avLst/>
            <a:gdLst>
              <a:gd name="connsiteX0" fmla="*/ 0 w 8678779"/>
              <a:gd name="connsiteY0" fmla="*/ 86444 h 1823437"/>
              <a:gd name="connsiteX1" fmla="*/ 641684 w 8678779"/>
              <a:gd name="connsiteY1" fmla="*/ 86444 h 1823437"/>
              <a:gd name="connsiteX2" fmla="*/ 1203158 w 8678779"/>
              <a:gd name="connsiteY2" fmla="*/ 984802 h 1823437"/>
              <a:gd name="connsiteX3" fmla="*/ 3015916 w 8678779"/>
              <a:gd name="connsiteY3" fmla="*/ 230823 h 1823437"/>
              <a:gd name="connsiteX4" fmla="*/ 5358063 w 8678779"/>
              <a:gd name="connsiteY4" fmla="*/ 1754823 h 1823437"/>
              <a:gd name="connsiteX5" fmla="*/ 6898105 w 8678779"/>
              <a:gd name="connsiteY5" fmla="*/ 1482107 h 1823437"/>
              <a:gd name="connsiteX6" fmla="*/ 7523747 w 8678779"/>
              <a:gd name="connsiteY6" fmla="*/ 776254 h 1823437"/>
              <a:gd name="connsiteX7" fmla="*/ 8678779 w 8678779"/>
              <a:gd name="connsiteY7" fmla="*/ 278949 h 182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78779" h="1823437">
                <a:moveTo>
                  <a:pt x="0" y="86444"/>
                </a:moveTo>
                <a:cubicBezTo>
                  <a:pt x="220579" y="11581"/>
                  <a:pt x="441158" y="-63282"/>
                  <a:pt x="641684" y="86444"/>
                </a:cubicBezTo>
                <a:cubicBezTo>
                  <a:pt x="842210" y="236170"/>
                  <a:pt x="807453" y="960739"/>
                  <a:pt x="1203158" y="984802"/>
                </a:cubicBezTo>
                <a:cubicBezTo>
                  <a:pt x="1598863" y="1008865"/>
                  <a:pt x="2323432" y="102486"/>
                  <a:pt x="3015916" y="230823"/>
                </a:cubicBezTo>
                <a:cubicBezTo>
                  <a:pt x="3708400" y="359160"/>
                  <a:pt x="4711032" y="1546276"/>
                  <a:pt x="5358063" y="1754823"/>
                </a:cubicBezTo>
                <a:cubicBezTo>
                  <a:pt x="6005094" y="1963370"/>
                  <a:pt x="6537158" y="1645202"/>
                  <a:pt x="6898105" y="1482107"/>
                </a:cubicBezTo>
                <a:cubicBezTo>
                  <a:pt x="7259052" y="1319012"/>
                  <a:pt x="7226968" y="976780"/>
                  <a:pt x="7523747" y="776254"/>
                </a:cubicBezTo>
                <a:cubicBezTo>
                  <a:pt x="7820526" y="575728"/>
                  <a:pt x="8443495" y="369854"/>
                  <a:pt x="8678779" y="278949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1601" y="5542912"/>
            <a:ext cx="287149" cy="28802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808466" y="5816253"/>
                <a:ext cx="9000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old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66" y="5816253"/>
                <a:ext cx="90005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6189829" y="3689684"/>
            <a:ext cx="4543" cy="20332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65048" y="3548262"/>
            <a:ext cx="287149" cy="288027"/>
          </a:xfrm>
          <a:prstGeom prst="ellipse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540434" y="2338032"/>
                <a:ext cx="9396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434" y="2338032"/>
                <a:ext cx="93968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0122569" y="5590672"/>
            <a:ext cx="15406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405" y="783395"/>
            <a:ext cx="2659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alue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888254" y="2933612"/>
                <a:ext cx="2432782" cy="578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  <m:t>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  <m:t>old</m:t>
                              </m:r>
                            </m:sub>
                          </m:sSub>
                          <m:r>
                            <a:rPr lang="en-US" altLang="zh-CN" sz="2800" b="1" i="1" smtClean="0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  <m:t>,</m:t>
                          </m:r>
                          <m:r>
                            <a:rPr lang="zh-CN" altLang="en-US" sz="2800" b="0" i="1" smtClean="0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2800" i="1" smtClean="0">
                              <a:solidFill>
                                <a:srgbClr val="0B24FB"/>
                              </a:solidFill>
                              <a:latin typeface="Cambria Math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2800" b="1" i="1">
                                  <a:solidFill>
                                    <a:srgbClr val="0B24FB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 smtClean="0">
                                      <a:solidFill>
                                        <a:srgbClr val="0B24FB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>
                                      <a:solidFill>
                                        <a:srgbClr val="0B24FB"/>
                                      </a:solidFill>
                                      <a:latin typeface="Cambria Math" charset="0"/>
                                    </a:rPr>
                                    <m:t>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smtClean="0">
                                      <a:solidFill>
                                        <a:srgbClr val="0B24FB"/>
                                      </a:solidFill>
                                      <a:latin typeface="Cambria Math" charset="0"/>
                                    </a:rPr>
                                    <m:t>old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B24FB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254" y="2933612"/>
                <a:ext cx="2432782" cy="5786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241457" y="4637289"/>
                <a:ext cx="17399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𝑳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𝜽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old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7" y="4637289"/>
                <a:ext cx="173990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3902597" y="3039107"/>
            <a:ext cx="4363656" cy="1928892"/>
          </a:xfrm>
          <a:custGeom>
            <a:avLst/>
            <a:gdLst>
              <a:gd name="connsiteX0" fmla="*/ 4363656 w 4363656"/>
              <a:gd name="connsiteY0" fmla="*/ 1616375 h 1928892"/>
              <a:gd name="connsiteX1" fmla="*/ 3206188 w 4363656"/>
              <a:gd name="connsiteY1" fmla="*/ 1558502 h 1928892"/>
              <a:gd name="connsiteX2" fmla="*/ 2187616 w 4363656"/>
              <a:gd name="connsiteY2" fmla="*/ 505206 h 1928892"/>
              <a:gd name="connsiteX3" fmla="*/ 1562583 w 4363656"/>
              <a:gd name="connsiteY3" fmla="*/ 7494 h 1928892"/>
              <a:gd name="connsiteX4" fmla="*/ 1296365 w 4363656"/>
              <a:gd name="connsiteY4" fmla="*/ 262137 h 1928892"/>
              <a:gd name="connsiteX5" fmla="*/ 1064871 w 4363656"/>
              <a:gd name="connsiteY5" fmla="*/ 1002917 h 1928892"/>
              <a:gd name="connsiteX6" fmla="*/ 578735 w 4363656"/>
              <a:gd name="connsiteY6" fmla="*/ 1708973 h 1928892"/>
              <a:gd name="connsiteX7" fmla="*/ 0 w 4363656"/>
              <a:gd name="connsiteY7" fmla="*/ 1928892 h 192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3656" h="1928892">
                <a:moveTo>
                  <a:pt x="4363656" y="1616375"/>
                </a:moveTo>
                <a:cubicBezTo>
                  <a:pt x="3966258" y="1680036"/>
                  <a:pt x="3568861" y="1743697"/>
                  <a:pt x="3206188" y="1558502"/>
                </a:cubicBezTo>
                <a:cubicBezTo>
                  <a:pt x="2843515" y="1373307"/>
                  <a:pt x="2461550" y="763707"/>
                  <a:pt x="2187616" y="505206"/>
                </a:cubicBezTo>
                <a:cubicBezTo>
                  <a:pt x="1913682" y="246705"/>
                  <a:pt x="1711125" y="48005"/>
                  <a:pt x="1562583" y="7494"/>
                </a:cubicBezTo>
                <a:cubicBezTo>
                  <a:pt x="1414041" y="-33018"/>
                  <a:pt x="1379317" y="96233"/>
                  <a:pt x="1296365" y="262137"/>
                </a:cubicBezTo>
                <a:cubicBezTo>
                  <a:pt x="1213413" y="428041"/>
                  <a:pt x="1184476" y="761778"/>
                  <a:pt x="1064871" y="1002917"/>
                </a:cubicBezTo>
                <a:cubicBezTo>
                  <a:pt x="945266" y="1244056"/>
                  <a:pt x="756214" y="1554644"/>
                  <a:pt x="578735" y="1708973"/>
                </a:cubicBezTo>
                <a:cubicBezTo>
                  <a:pt x="401256" y="1863302"/>
                  <a:pt x="0" y="1928892"/>
                  <a:pt x="0" y="1928892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Trust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Region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Algorithms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27748" y="5686926"/>
            <a:ext cx="869482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716507" y="1379621"/>
            <a:ext cx="1" cy="458804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941097" y="1885897"/>
            <a:ext cx="8069178" cy="2543140"/>
          </a:xfrm>
          <a:custGeom>
            <a:avLst/>
            <a:gdLst>
              <a:gd name="connsiteX0" fmla="*/ 0 w 8678779"/>
              <a:gd name="connsiteY0" fmla="*/ 86444 h 1823437"/>
              <a:gd name="connsiteX1" fmla="*/ 641684 w 8678779"/>
              <a:gd name="connsiteY1" fmla="*/ 86444 h 1823437"/>
              <a:gd name="connsiteX2" fmla="*/ 1203158 w 8678779"/>
              <a:gd name="connsiteY2" fmla="*/ 984802 h 1823437"/>
              <a:gd name="connsiteX3" fmla="*/ 3015916 w 8678779"/>
              <a:gd name="connsiteY3" fmla="*/ 230823 h 1823437"/>
              <a:gd name="connsiteX4" fmla="*/ 5358063 w 8678779"/>
              <a:gd name="connsiteY4" fmla="*/ 1754823 h 1823437"/>
              <a:gd name="connsiteX5" fmla="*/ 6898105 w 8678779"/>
              <a:gd name="connsiteY5" fmla="*/ 1482107 h 1823437"/>
              <a:gd name="connsiteX6" fmla="*/ 7523747 w 8678779"/>
              <a:gd name="connsiteY6" fmla="*/ 776254 h 1823437"/>
              <a:gd name="connsiteX7" fmla="*/ 8678779 w 8678779"/>
              <a:gd name="connsiteY7" fmla="*/ 278949 h 182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78779" h="1823437">
                <a:moveTo>
                  <a:pt x="0" y="86444"/>
                </a:moveTo>
                <a:cubicBezTo>
                  <a:pt x="220579" y="11581"/>
                  <a:pt x="441158" y="-63282"/>
                  <a:pt x="641684" y="86444"/>
                </a:cubicBezTo>
                <a:cubicBezTo>
                  <a:pt x="842210" y="236170"/>
                  <a:pt x="807453" y="960739"/>
                  <a:pt x="1203158" y="984802"/>
                </a:cubicBezTo>
                <a:cubicBezTo>
                  <a:pt x="1598863" y="1008865"/>
                  <a:pt x="2323432" y="102486"/>
                  <a:pt x="3015916" y="230823"/>
                </a:cubicBezTo>
                <a:cubicBezTo>
                  <a:pt x="3708400" y="359160"/>
                  <a:pt x="4711032" y="1546276"/>
                  <a:pt x="5358063" y="1754823"/>
                </a:cubicBezTo>
                <a:cubicBezTo>
                  <a:pt x="6005094" y="1963370"/>
                  <a:pt x="6537158" y="1645202"/>
                  <a:pt x="6898105" y="1482107"/>
                </a:cubicBezTo>
                <a:cubicBezTo>
                  <a:pt x="7259052" y="1319012"/>
                  <a:pt x="7226968" y="976780"/>
                  <a:pt x="7523747" y="776254"/>
                </a:cubicBezTo>
                <a:cubicBezTo>
                  <a:pt x="7820526" y="575728"/>
                  <a:pt x="8443495" y="369854"/>
                  <a:pt x="8678779" y="278949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051601" y="5542912"/>
            <a:ext cx="287149" cy="28802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189829" y="3689684"/>
            <a:ext cx="4543" cy="20332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065048" y="3548262"/>
            <a:ext cx="287149" cy="288027"/>
          </a:xfrm>
          <a:prstGeom prst="ellipse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540434" y="2338032"/>
                <a:ext cx="9396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434" y="2338032"/>
                <a:ext cx="93968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0122569" y="5590672"/>
            <a:ext cx="15406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405" y="783395"/>
            <a:ext cx="2659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alue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155542" y="1941093"/>
            <a:ext cx="0" cy="377320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24422" y="1941093"/>
            <a:ext cx="0" cy="377320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241457" y="4637289"/>
                <a:ext cx="17399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𝑳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𝜽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old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7" y="4637289"/>
                <a:ext cx="17399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3902597" y="3039107"/>
            <a:ext cx="4363656" cy="1928892"/>
          </a:xfrm>
          <a:custGeom>
            <a:avLst/>
            <a:gdLst>
              <a:gd name="connsiteX0" fmla="*/ 4363656 w 4363656"/>
              <a:gd name="connsiteY0" fmla="*/ 1616375 h 1928892"/>
              <a:gd name="connsiteX1" fmla="*/ 3206188 w 4363656"/>
              <a:gd name="connsiteY1" fmla="*/ 1558502 h 1928892"/>
              <a:gd name="connsiteX2" fmla="*/ 2187616 w 4363656"/>
              <a:gd name="connsiteY2" fmla="*/ 505206 h 1928892"/>
              <a:gd name="connsiteX3" fmla="*/ 1562583 w 4363656"/>
              <a:gd name="connsiteY3" fmla="*/ 7494 h 1928892"/>
              <a:gd name="connsiteX4" fmla="*/ 1296365 w 4363656"/>
              <a:gd name="connsiteY4" fmla="*/ 262137 h 1928892"/>
              <a:gd name="connsiteX5" fmla="*/ 1064871 w 4363656"/>
              <a:gd name="connsiteY5" fmla="*/ 1002917 h 1928892"/>
              <a:gd name="connsiteX6" fmla="*/ 578735 w 4363656"/>
              <a:gd name="connsiteY6" fmla="*/ 1708973 h 1928892"/>
              <a:gd name="connsiteX7" fmla="*/ 0 w 4363656"/>
              <a:gd name="connsiteY7" fmla="*/ 1928892 h 192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3656" h="1928892">
                <a:moveTo>
                  <a:pt x="4363656" y="1616375"/>
                </a:moveTo>
                <a:cubicBezTo>
                  <a:pt x="3966258" y="1680036"/>
                  <a:pt x="3568861" y="1743697"/>
                  <a:pt x="3206188" y="1558502"/>
                </a:cubicBezTo>
                <a:cubicBezTo>
                  <a:pt x="2843515" y="1373307"/>
                  <a:pt x="2461550" y="763707"/>
                  <a:pt x="2187616" y="505206"/>
                </a:cubicBezTo>
                <a:cubicBezTo>
                  <a:pt x="1913682" y="246705"/>
                  <a:pt x="1711125" y="48005"/>
                  <a:pt x="1562583" y="7494"/>
                </a:cubicBezTo>
                <a:cubicBezTo>
                  <a:pt x="1414041" y="-33018"/>
                  <a:pt x="1379317" y="96233"/>
                  <a:pt x="1296365" y="262137"/>
                </a:cubicBezTo>
                <a:cubicBezTo>
                  <a:pt x="1213413" y="428041"/>
                  <a:pt x="1184476" y="761778"/>
                  <a:pt x="1064871" y="1002917"/>
                </a:cubicBezTo>
                <a:cubicBezTo>
                  <a:pt x="945266" y="1244056"/>
                  <a:pt x="756214" y="1554644"/>
                  <a:pt x="578735" y="1708973"/>
                </a:cubicBezTo>
                <a:cubicBezTo>
                  <a:pt x="401256" y="1863302"/>
                  <a:pt x="0" y="1928892"/>
                  <a:pt x="0" y="1928892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54737" y="1739235"/>
            <a:ext cx="3286048" cy="363818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53065" y="1826742"/>
            <a:ext cx="3471976" cy="363818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0" name="Right Brace 29"/>
          <p:cNvSpPr/>
          <p:nvPr/>
        </p:nvSpPr>
        <p:spPr>
          <a:xfrm rot="5400000">
            <a:off x="6002745" y="4897601"/>
            <a:ext cx="369604" cy="2073749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201661" y="6091903"/>
            <a:ext cx="1986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C00000"/>
                </a:solidFill>
              </a:rPr>
              <a:t>Trust</a:t>
            </a:r>
            <a:r>
              <a:rPr lang="zh-CN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Region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7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0" grpId="0" animBg="1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Trust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Region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Algorithms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27748" y="5686926"/>
            <a:ext cx="869482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716507" y="1379621"/>
            <a:ext cx="1" cy="458804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941097" y="1885897"/>
            <a:ext cx="8069178" cy="2543140"/>
          </a:xfrm>
          <a:custGeom>
            <a:avLst/>
            <a:gdLst>
              <a:gd name="connsiteX0" fmla="*/ 0 w 8678779"/>
              <a:gd name="connsiteY0" fmla="*/ 86444 h 1823437"/>
              <a:gd name="connsiteX1" fmla="*/ 641684 w 8678779"/>
              <a:gd name="connsiteY1" fmla="*/ 86444 h 1823437"/>
              <a:gd name="connsiteX2" fmla="*/ 1203158 w 8678779"/>
              <a:gd name="connsiteY2" fmla="*/ 984802 h 1823437"/>
              <a:gd name="connsiteX3" fmla="*/ 3015916 w 8678779"/>
              <a:gd name="connsiteY3" fmla="*/ 230823 h 1823437"/>
              <a:gd name="connsiteX4" fmla="*/ 5358063 w 8678779"/>
              <a:gd name="connsiteY4" fmla="*/ 1754823 h 1823437"/>
              <a:gd name="connsiteX5" fmla="*/ 6898105 w 8678779"/>
              <a:gd name="connsiteY5" fmla="*/ 1482107 h 1823437"/>
              <a:gd name="connsiteX6" fmla="*/ 7523747 w 8678779"/>
              <a:gd name="connsiteY6" fmla="*/ 776254 h 1823437"/>
              <a:gd name="connsiteX7" fmla="*/ 8678779 w 8678779"/>
              <a:gd name="connsiteY7" fmla="*/ 278949 h 182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78779" h="1823437">
                <a:moveTo>
                  <a:pt x="0" y="86444"/>
                </a:moveTo>
                <a:cubicBezTo>
                  <a:pt x="220579" y="11581"/>
                  <a:pt x="441158" y="-63282"/>
                  <a:pt x="641684" y="86444"/>
                </a:cubicBezTo>
                <a:cubicBezTo>
                  <a:pt x="842210" y="236170"/>
                  <a:pt x="807453" y="960739"/>
                  <a:pt x="1203158" y="984802"/>
                </a:cubicBezTo>
                <a:cubicBezTo>
                  <a:pt x="1598863" y="1008865"/>
                  <a:pt x="2323432" y="102486"/>
                  <a:pt x="3015916" y="230823"/>
                </a:cubicBezTo>
                <a:cubicBezTo>
                  <a:pt x="3708400" y="359160"/>
                  <a:pt x="4711032" y="1546276"/>
                  <a:pt x="5358063" y="1754823"/>
                </a:cubicBezTo>
                <a:cubicBezTo>
                  <a:pt x="6005094" y="1963370"/>
                  <a:pt x="6537158" y="1645202"/>
                  <a:pt x="6898105" y="1482107"/>
                </a:cubicBezTo>
                <a:cubicBezTo>
                  <a:pt x="7259052" y="1319012"/>
                  <a:pt x="7226968" y="976780"/>
                  <a:pt x="7523747" y="776254"/>
                </a:cubicBezTo>
                <a:cubicBezTo>
                  <a:pt x="7820526" y="575728"/>
                  <a:pt x="8443495" y="369854"/>
                  <a:pt x="8678779" y="278949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540434" y="2338032"/>
                <a:ext cx="9396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434" y="2338032"/>
                <a:ext cx="93968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0122569" y="5590672"/>
            <a:ext cx="15406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405" y="783395"/>
            <a:ext cx="2659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alue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155542" y="1941093"/>
            <a:ext cx="0" cy="377320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24422" y="1941093"/>
            <a:ext cx="0" cy="377320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241457" y="4637289"/>
                <a:ext cx="17399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𝑳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𝜽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old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7" y="4637289"/>
                <a:ext cx="17399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Brace 29"/>
          <p:cNvSpPr/>
          <p:nvPr/>
        </p:nvSpPr>
        <p:spPr>
          <a:xfrm rot="5400000">
            <a:off x="6002745" y="4897601"/>
            <a:ext cx="369604" cy="2073749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201661" y="6091903"/>
            <a:ext cx="1986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C00000"/>
                </a:solidFill>
              </a:rPr>
              <a:t>Trust</a:t>
            </a:r>
            <a:r>
              <a:rPr lang="zh-CN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Region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3902597" y="3039107"/>
            <a:ext cx="4363656" cy="1928892"/>
          </a:xfrm>
          <a:custGeom>
            <a:avLst/>
            <a:gdLst>
              <a:gd name="connsiteX0" fmla="*/ 4363656 w 4363656"/>
              <a:gd name="connsiteY0" fmla="*/ 1616375 h 1928892"/>
              <a:gd name="connsiteX1" fmla="*/ 3206188 w 4363656"/>
              <a:gd name="connsiteY1" fmla="*/ 1558502 h 1928892"/>
              <a:gd name="connsiteX2" fmla="*/ 2187616 w 4363656"/>
              <a:gd name="connsiteY2" fmla="*/ 505206 h 1928892"/>
              <a:gd name="connsiteX3" fmla="*/ 1562583 w 4363656"/>
              <a:gd name="connsiteY3" fmla="*/ 7494 h 1928892"/>
              <a:gd name="connsiteX4" fmla="*/ 1296365 w 4363656"/>
              <a:gd name="connsiteY4" fmla="*/ 262137 h 1928892"/>
              <a:gd name="connsiteX5" fmla="*/ 1064871 w 4363656"/>
              <a:gd name="connsiteY5" fmla="*/ 1002917 h 1928892"/>
              <a:gd name="connsiteX6" fmla="*/ 578735 w 4363656"/>
              <a:gd name="connsiteY6" fmla="*/ 1708973 h 1928892"/>
              <a:gd name="connsiteX7" fmla="*/ 0 w 4363656"/>
              <a:gd name="connsiteY7" fmla="*/ 1928892 h 192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3656" h="1928892">
                <a:moveTo>
                  <a:pt x="4363656" y="1616375"/>
                </a:moveTo>
                <a:cubicBezTo>
                  <a:pt x="3966258" y="1680036"/>
                  <a:pt x="3568861" y="1743697"/>
                  <a:pt x="3206188" y="1558502"/>
                </a:cubicBezTo>
                <a:cubicBezTo>
                  <a:pt x="2843515" y="1373307"/>
                  <a:pt x="2461550" y="763707"/>
                  <a:pt x="2187616" y="505206"/>
                </a:cubicBezTo>
                <a:cubicBezTo>
                  <a:pt x="1913682" y="246705"/>
                  <a:pt x="1711125" y="48005"/>
                  <a:pt x="1562583" y="7494"/>
                </a:cubicBezTo>
                <a:cubicBezTo>
                  <a:pt x="1414041" y="-33018"/>
                  <a:pt x="1379317" y="96233"/>
                  <a:pt x="1296365" y="262137"/>
                </a:cubicBezTo>
                <a:cubicBezTo>
                  <a:pt x="1213413" y="428041"/>
                  <a:pt x="1184476" y="761778"/>
                  <a:pt x="1064871" y="1002917"/>
                </a:cubicBezTo>
                <a:cubicBezTo>
                  <a:pt x="945266" y="1244056"/>
                  <a:pt x="756214" y="1554644"/>
                  <a:pt x="578735" y="1708973"/>
                </a:cubicBezTo>
                <a:cubicBezTo>
                  <a:pt x="401256" y="1863302"/>
                  <a:pt x="0" y="1928892"/>
                  <a:pt x="0" y="1928892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54737" y="1739235"/>
            <a:ext cx="3286048" cy="363818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53065" y="1826742"/>
            <a:ext cx="3471976" cy="363818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400341" y="3046280"/>
            <a:ext cx="817579" cy="64340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065048" y="3548262"/>
            <a:ext cx="287149" cy="288027"/>
          </a:xfrm>
          <a:prstGeom prst="ellipse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07407E-6 L -0.06523 -0.09213 " pathEditMode="relative" rAng="0" ptsTypes="AA">
                                      <p:cBhvr>
                                        <p:cTn id="10" dur="2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Trust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Region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Algorithms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27748" y="5686926"/>
            <a:ext cx="869482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716507" y="1379621"/>
            <a:ext cx="1" cy="458804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941097" y="1885897"/>
            <a:ext cx="8069178" cy="2543140"/>
          </a:xfrm>
          <a:custGeom>
            <a:avLst/>
            <a:gdLst>
              <a:gd name="connsiteX0" fmla="*/ 0 w 8678779"/>
              <a:gd name="connsiteY0" fmla="*/ 86444 h 1823437"/>
              <a:gd name="connsiteX1" fmla="*/ 641684 w 8678779"/>
              <a:gd name="connsiteY1" fmla="*/ 86444 h 1823437"/>
              <a:gd name="connsiteX2" fmla="*/ 1203158 w 8678779"/>
              <a:gd name="connsiteY2" fmla="*/ 984802 h 1823437"/>
              <a:gd name="connsiteX3" fmla="*/ 3015916 w 8678779"/>
              <a:gd name="connsiteY3" fmla="*/ 230823 h 1823437"/>
              <a:gd name="connsiteX4" fmla="*/ 5358063 w 8678779"/>
              <a:gd name="connsiteY4" fmla="*/ 1754823 h 1823437"/>
              <a:gd name="connsiteX5" fmla="*/ 6898105 w 8678779"/>
              <a:gd name="connsiteY5" fmla="*/ 1482107 h 1823437"/>
              <a:gd name="connsiteX6" fmla="*/ 7523747 w 8678779"/>
              <a:gd name="connsiteY6" fmla="*/ 776254 h 1823437"/>
              <a:gd name="connsiteX7" fmla="*/ 8678779 w 8678779"/>
              <a:gd name="connsiteY7" fmla="*/ 278949 h 182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78779" h="1823437">
                <a:moveTo>
                  <a:pt x="0" y="86444"/>
                </a:moveTo>
                <a:cubicBezTo>
                  <a:pt x="220579" y="11581"/>
                  <a:pt x="441158" y="-63282"/>
                  <a:pt x="641684" y="86444"/>
                </a:cubicBezTo>
                <a:cubicBezTo>
                  <a:pt x="842210" y="236170"/>
                  <a:pt x="807453" y="960739"/>
                  <a:pt x="1203158" y="984802"/>
                </a:cubicBezTo>
                <a:cubicBezTo>
                  <a:pt x="1598863" y="1008865"/>
                  <a:pt x="2323432" y="102486"/>
                  <a:pt x="3015916" y="230823"/>
                </a:cubicBezTo>
                <a:cubicBezTo>
                  <a:pt x="3708400" y="359160"/>
                  <a:pt x="4711032" y="1546276"/>
                  <a:pt x="5358063" y="1754823"/>
                </a:cubicBezTo>
                <a:cubicBezTo>
                  <a:pt x="6005094" y="1963370"/>
                  <a:pt x="6537158" y="1645202"/>
                  <a:pt x="6898105" y="1482107"/>
                </a:cubicBezTo>
                <a:cubicBezTo>
                  <a:pt x="7259052" y="1319012"/>
                  <a:pt x="7226968" y="976780"/>
                  <a:pt x="7523747" y="776254"/>
                </a:cubicBezTo>
                <a:cubicBezTo>
                  <a:pt x="7820526" y="575728"/>
                  <a:pt x="8443495" y="369854"/>
                  <a:pt x="8678779" y="278949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540434" y="2338032"/>
                <a:ext cx="9396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434" y="2338032"/>
                <a:ext cx="93968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0122569" y="5590672"/>
            <a:ext cx="15406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405" y="783395"/>
            <a:ext cx="2659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alue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155542" y="1941093"/>
            <a:ext cx="0" cy="377320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24422" y="1941093"/>
            <a:ext cx="0" cy="377320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241457" y="4637289"/>
                <a:ext cx="17399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𝑳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𝜽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old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7" y="4637289"/>
                <a:ext cx="17399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Brace 29"/>
          <p:cNvSpPr/>
          <p:nvPr/>
        </p:nvSpPr>
        <p:spPr>
          <a:xfrm rot="5400000">
            <a:off x="6002745" y="4897601"/>
            <a:ext cx="369604" cy="2073749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201661" y="6091903"/>
            <a:ext cx="1986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C00000"/>
                </a:solidFill>
              </a:rPr>
              <a:t>Trust</a:t>
            </a:r>
            <a:r>
              <a:rPr lang="zh-CN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Region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3902597" y="3039107"/>
            <a:ext cx="4363656" cy="1928892"/>
          </a:xfrm>
          <a:custGeom>
            <a:avLst/>
            <a:gdLst>
              <a:gd name="connsiteX0" fmla="*/ 4363656 w 4363656"/>
              <a:gd name="connsiteY0" fmla="*/ 1616375 h 1928892"/>
              <a:gd name="connsiteX1" fmla="*/ 3206188 w 4363656"/>
              <a:gd name="connsiteY1" fmla="*/ 1558502 h 1928892"/>
              <a:gd name="connsiteX2" fmla="*/ 2187616 w 4363656"/>
              <a:gd name="connsiteY2" fmla="*/ 505206 h 1928892"/>
              <a:gd name="connsiteX3" fmla="*/ 1562583 w 4363656"/>
              <a:gd name="connsiteY3" fmla="*/ 7494 h 1928892"/>
              <a:gd name="connsiteX4" fmla="*/ 1296365 w 4363656"/>
              <a:gd name="connsiteY4" fmla="*/ 262137 h 1928892"/>
              <a:gd name="connsiteX5" fmla="*/ 1064871 w 4363656"/>
              <a:gd name="connsiteY5" fmla="*/ 1002917 h 1928892"/>
              <a:gd name="connsiteX6" fmla="*/ 578735 w 4363656"/>
              <a:gd name="connsiteY6" fmla="*/ 1708973 h 1928892"/>
              <a:gd name="connsiteX7" fmla="*/ 0 w 4363656"/>
              <a:gd name="connsiteY7" fmla="*/ 1928892 h 192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3656" h="1928892">
                <a:moveTo>
                  <a:pt x="4363656" y="1616375"/>
                </a:moveTo>
                <a:cubicBezTo>
                  <a:pt x="3966258" y="1680036"/>
                  <a:pt x="3568861" y="1743697"/>
                  <a:pt x="3206188" y="1558502"/>
                </a:cubicBezTo>
                <a:cubicBezTo>
                  <a:pt x="2843515" y="1373307"/>
                  <a:pt x="2461550" y="763707"/>
                  <a:pt x="2187616" y="505206"/>
                </a:cubicBezTo>
                <a:cubicBezTo>
                  <a:pt x="1913682" y="246705"/>
                  <a:pt x="1711125" y="48005"/>
                  <a:pt x="1562583" y="7494"/>
                </a:cubicBezTo>
                <a:cubicBezTo>
                  <a:pt x="1414041" y="-33018"/>
                  <a:pt x="1379317" y="96233"/>
                  <a:pt x="1296365" y="262137"/>
                </a:cubicBezTo>
                <a:cubicBezTo>
                  <a:pt x="1213413" y="428041"/>
                  <a:pt x="1184476" y="761778"/>
                  <a:pt x="1064871" y="1002917"/>
                </a:cubicBezTo>
                <a:cubicBezTo>
                  <a:pt x="945266" y="1244056"/>
                  <a:pt x="756214" y="1554644"/>
                  <a:pt x="578735" y="1708973"/>
                </a:cubicBezTo>
                <a:cubicBezTo>
                  <a:pt x="401256" y="1863302"/>
                  <a:pt x="0" y="1928892"/>
                  <a:pt x="0" y="1928892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54737" y="1739235"/>
            <a:ext cx="3286048" cy="363818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253065" y="1826742"/>
            <a:ext cx="3471976" cy="363818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1056" y="2916330"/>
            <a:ext cx="287149" cy="288027"/>
          </a:xfrm>
          <a:prstGeom prst="ellipse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4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250"/>
                            </p:stCondLst>
                            <p:childTnLst>
                              <p:par>
                                <p:cTn id="14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4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5400731" y="2937234"/>
            <a:ext cx="2930" cy="28345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Trust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Region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Algorithms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27748" y="5686926"/>
            <a:ext cx="869482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716507" y="1379621"/>
            <a:ext cx="1" cy="458804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941097" y="1885897"/>
            <a:ext cx="8069178" cy="2543140"/>
          </a:xfrm>
          <a:custGeom>
            <a:avLst/>
            <a:gdLst>
              <a:gd name="connsiteX0" fmla="*/ 0 w 8678779"/>
              <a:gd name="connsiteY0" fmla="*/ 86444 h 1823437"/>
              <a:gd name="connsiteX1" fmla="*/ 641684 w 8678779"/>
              <a:gd name="connsiteY1" fmla="*/ 86444 h 1823437"/>
              <a:gd name="connsiteX2" fmla="*/ 1203158 w 8678779"/>
              <a:gd name="connsiteY2" fmla="*/ 984802 h 1823437"/>
              <a:gd name="connsiteX3" fmla="*/ 3015916 w 8678779"/>
              <a:gd name="connsiteY3" fmla="*/ 230823 h 1823437"/>
              <a:gd name="connsiteX4" fmla="*/ 5358063 w 8678779"/>
              <a:gd name="connsiteY4" fmla="*/ 1754823 h 1823437"/>
              <a:gd name="connsiteX5" fmla="*/ 6898105 w 8678779"/>
              <a:gd name="connsiteY5" fmla="*/ 1482107 h 1823437"/>
              <a:gd name="connsiteX6" fmla="*/ 7523747 w 8678779"/>
              <a:gd name="connsiteY6" fmla="*/ 776254 h 1823437"/>
              <a:gd name="connsiteX7" fmla="*/ 8678779 w 8678779"/>
              <a:gd name="connsiteY7" fmla="*/ 278949 h 182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78779" h="1823437">
                <a:moveTo>
                  <a:pt x="0" y="86444"/>
                </a:moveTo>
                <a:cubicBezTo>
                  <a:pt x="220579" y="11581"/>
                  <a:pt x="441158" y="-63282"/>
                  <a:pt x="641684" y="86444"/>
                </a:cubicBezTo>
                <a:cubicBezTo>
                  <a:pt x="842210" y="236170"/>
                  <a:pt x="807453" y="960739"/>
                  <a:pt x="1203158" y="984802"/>
                </a:cubicBezTo>
                <a:cubicBezTo>
                  <a:pt x="1598863" y="1008865"/>
                  <a:pt x="2323432" y="102486"/>
                  <a:pt x="3015916" y="230823"/>
                </a:cubicBezTo>
                <a:cubicBezTo>
                  <a:pt x="3708400" y="359160"/>
                  <a:pt x="4711032" y="1546276"/>
                  <a:pt x="5358063" y="1754823"/>
                </a:cubicBezTo>
                <a:cubicBezTo>
                  <a:pt x="6005094" y="1963370"/>
                  <a:pt x="6537158" y="1645202"/>
                  <a:pt x="6898105" y="1482107"/>
                </a:cubicBezTo>
                <a:cubicBezTo>
                  <a:pt x="7259052" y="1319012"/>
                  <a:pt x="7226968" y="976780"/>
                  <a:pt x="7523747" y="776254"/>
                </a:cubicBezTo>
                <a:cubicBezTo>
                  <a:pt x="7820526" y="575728"/>
                  <a:pt x="8443495" y="369854"/>
                  <a:pt x="8678779" y="278949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540434" y="2338032"/>
                <a:ext cx="9396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434" y="2338032"/>
                <a:ext cx="93968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0122569" y="5590672"/>
            <a:ext cx="15406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405" y="783395"/>
            <a:ext cx="2659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alue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241457" y="4637289"/>
                <a:ext cx="17399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𝑳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𝜽</m:t>
                          </m:r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old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57" y="4637289"/>
                <a:ext cx="17399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/>
          <p:cNvSpPr/>
          <p:nvPr/>
        </p:nvSpPr>
        <p:spPr>
          <a:xfrm>
            <a:off x="3902597" y="3039107"/>
            <a:ext cx="4363656" cy="1928892"/>
          </a:xfrm>
          <a:custGeom>
            <a:avLst/>
            <a:gdLst>
              <a:gd name="connsiteX0" fmla="*/ 4363656 w 4363656"/>
              <a:gd name="connsiteY0" fmla="*/ 1616375 h 1928892"/>
              <a:gd name="connsiteX1" fmla="*/ 3206188 w 4363656"/>
              <a:gd name="connsiteY1" fmla="*/ 1558502 h 1928892"/>
              <a:gd name="connsiteX2" fmla="*/ 2187616 w 4363656"/>
              <a:gd name="connsiteY2" fmla="*/ 505206 h 1928892"/>
              <a:gd name="connsiteX3" fmla="*/ 1562583 w 4363656"/>
              <a:gd name="connsiteY3" fmla="*/ 7494 h 1928892"/>
              <a:gd name="connsiteX4" fmla="*/ 1296365 w 4363656"/>
              <a:gd name="connsiteY4" fmla="*/ 262137 h 1928892"/>
              <a:gd name="connsiteX5" fmla="*/ 1064871 w 4363656"/>
              <a:gd name="connsiteY5" fmla="*/ 1002917 h 1928892"/>
              <a:gd name="connsiteX6" fmla="*/ 578735 w 4363656"/>
              <a:gd name="connsiteY6" fmla="*/ 1708973 h 1928892"/>
              <a:gd name="connsiteX7" fmla="*/ 0 w 4363656"/>
              <a:gd name="connsiteY7" fmla="*/ 1928892 h 1928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3656" h="1928892">
                <a:moveTo>
                  <a:pt x="4363656" y="1616375"/>
                </a:moveTo>
                <a:cubicBezTo>
                  <a:pt x="3966258" y="1680036"/>
                  <a:pt x="3568861" y="1743697"/>
                  <a:pt x="3206188" y="1558502"/>
                </a:cubicBezTo>
                <a:cubicBezTo>
                  <a:pt x="2843515" y="1373307"/>
                  <a:pt x="2461550" y="763707"/>
                  <a:pt x="2187616" y="505206"/>
                </a:cubicBezTo>
                <a:cubicBezTo>
                  <a:pt x="1913682" y="246705"/>
                  <a:pt x="1711125" y="48005"/>
                  <a:pt x="1562583" y="7494"/>
                </a:cubicBezTo>
                <a:cubicBezTo>
                  <a:pt x="1414041" y="-33018"/>
                  <a:pt x="1379317" y="96233"/>
                  <a:pt x="1296365" y="262137"/>
                </a:cubicBezTo>
                <a:cubicBezTo>
                  <a:pt x="1213413" y="428041"/>
                  <a:pt x="1184476" y="761778"/>
                  <a:pt x="1064871" y="1002917"/>
                </a:cubicBezTo>
                <a:cubicBezTo>
                  <a:pt x="945266" y="1244056"/>
                  <a:pt x="756214" y="1554644"/>
                  <a:pt x="578735" y="1708973"/>
                </a:cubicBezTo>
                <a:cubicBezTo>
                  <a:pt x="401256" y="1863302"/>
                  <a:pt x="0" y="1928892"/>
                  <a:pt x="0" y="1928892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994399" y="5861461"/>
                <a:ext cx="10331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new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99" y="5861461"/>
                <a:ext cx="103310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5257155" y="5559302"/>
            <a:ext cx="287149" cy="28802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1056" y="2913155"/>
            <a:ext cx="287149" cy="288027"/>
          </a:xfrm>
          <a:prstGeom prst="ellipse">
            <a:avLst/>
          </a:prstGeom>
          <a:solidFill>
            <a:srgbClr val="0B2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5155542" y="1941093"/>
            <a:ext cx="0" cy="377320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24422" y="1941093"/>
            <a:ext cx="0" cy="377320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54737" y="1739235"/>
            <a:ext cx="3286048" cy="363818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253065" y="1826742"/>
            <a:ext cx="3471976" cy="3638182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0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5399590" y="2679539"/>
            <a:ext cx="4071" cy="30922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Trust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Region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Algorithms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27748" y="5686926"/>
            <a:ext cx="869482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716507" y="1379621"/>
            <a:ext cx="1" cy="458804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941097" y="1885897"/>
            <a:ext cx="8069178" cy="2543140"/>
          </a:xfrm>
          <a:custGeom>
            <a:avLst/>
            <a:gdLst>
              <a:gd name="connsiteX0" fmla="*/ 0 w 8678779"/>
              <a:gd name="connsiteY0" fmla="*/ 86444 h 1823437"/>
              <a:gd name="connsiteX1" fmla="*/ 641684 w 8678779"/>
              <a:gd name="connsiteY1" fmla="*/ 86444 h 1823437"/>
              <a:gd name="connsiteX2" fmla="*/ 1203158 w 8678779"/>
              <a:gd name="connsiteY2" fmla="*/ 984802 h 1823437"/>
              <a:gd name="connsiteX3" fmla="*/ 3015916 w 8678779"/>
              <a:gd name="connsiteY3" fmla="*/ 230823 h 1823437"/>
              <a:gd name="connsiteX4" fmla="*/ 5358063 w 8678779"/>
              <a:gd name="connsiteY4" fmla="*/ 1754823 h 1823437"/>
              <a:gd name="connsiteX5" fmla="*/ 6898105 w 8678779"/>
              <a:gd name="connsiteY5" fmla="*/ 1482107 h 1823437"/>
              <a:gd name="connsiteX6" fmla="*/ 7523747 w 8678779"/>
              <a:gd name="connsiteY6" fmla="*/ 776254 h 1823437"/>
              <a:gd name="connsiteX7" fmla="*/ 8678779 w 8678779"/>
              <a:gd name="connsiteY7" fmla="*/ 278949 h 182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78779" h="1823437">
                <a:moveTo>
                  <a:pt x="0" y="86444"/>
                </a:moveTo>
                <a:cubicBezTo>
                  <a:pt x="220579" y="11581"/>
                  <a:pt x="441158" y="-63282"/>
                  <a:pt x="641684" y="86444"/>
                </a:cubicBezTo>
                <a:cubicBezTo>
                  <a:pt x="842210" y="236170"/>
                  <a:pt x="807453" y="960739"/>
                  <a:pt x="1203158" y="984802"/>
                </a:cubicBezTo>
                <a:cubicBezTo>
                  <a:pt x="1598863" y="1008865"/>
                  <a:pt x="2323432" y="102486"/>
                  <a:pt x="3015916" y="230823"/>
                </a:cubicBezTo>
                <a:cubicBezTo>
                  <a:pt x="3708400" y="359160"/>
                  <a:pt x="4711032" y="1546276"/>
                  <a:pt x="5358063" y="1754823"/>
                </a:cubicBezTo>
                <a:cubicBezTo>
                  <a:pt x="6005094" y="1963370"/>
                  <a:pt x="6537158" y="1645202"/>
                  <a:pt x="6898105" y="1482107"/>
                </a:cubicBezTo>
                <a:cubicBezTo>
                  <a:pt x="7259052" y="1319012"/>
                  <a:pt x="7226968" y="976780"/>
                  <a:pt x="7523747" y="776254"/>
                </a:cubicBezTo>
                <a:cubicBezTo>
                  <a:pt x="7820526" y="575728"/>
                  <a:pt x="8443495" y="369854"/>
                  <a:pt x="8678779" y="278949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540434" y="2338032"/>
                <a:ext cx="9396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1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434" y="2338032"/>
                <a:ext cx="93968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10122569" y="5590672"/>
            <a:ext cx="15406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6405" y="783395"/>
            <a:ext cx="2659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en-US" altLang="zh-CN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alue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994399" y="5861461"/>
                <a:ext cx="10331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1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latin typeface="Cambria Math" charset="0"/>
                            </a:rPr>
                            <m:t>new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99" y="5861461"/>
                <a:ext cx="103310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5257155" y="5559302"/>
            <a:ext cx="287149" cy="28802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Optimization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Basics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5157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Trust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Region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Algorithms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57278" y="1860760"/>
            <a:ext cx="4022550" cy="4063928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06803" y="3825347"/>
            <a:ext cx="134753" cy="13475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14777" y="3165209"/>
            <a:ext cx="3383104" cy="3379712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0679" y="3941809"/>
            <a:ext cx="2410256" cy="2414897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37202" y="4787688"/>
            <a:ext cx="134753" cy="13475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41556" y="3960101"/>
            <a:ext cx="1584795" cy="864789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37337" y="3968433"/>
            <a:ext cx="2275503" cy="2273793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2088" y="5087726"/>
            <a:ext cx="134753" cy="13475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98436" y="4898997"/>
            <a:ext cx="1284205" cy="25026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20434" y="3675342"/>
            <a:ext cx="2036594" cy="2038467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07713" y="5034770"/>
            <a:ext cx="134753" cy="13475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186764" y="5132086"/>
            <a:ext cx="900415" cy="23446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248008" y="4711100"/>
            <a:ext cx="926503" cy="37751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059641" y="3384257"/>
            <a:ext cx="1735014" cy="1735781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171306" y="4627199"/>
            <a:ext cx="134753" cy="13475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315931" y="4302272"/>
            <a:ext cx="527841" cy="336430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665966" y="3023232"/>
            <a:ext cx="1521778" cy="1518671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165018" y="2768781"/>
            <a:ext cx="1521778" cy="1518671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859772" y="4184771"/>
            <a:ext cx="134753" cy="13475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012099" y="3857488"/>
            <a:ext cx="357650" cy="345167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359479" y="3715191"/>
            <a:ext cx="134753" cy="13475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9505703" y="3559647"/>
            <a:ext cx="338564" cy="172584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9880640" y="2948640"/>
            <a:ext cx="1202528" cy="1203541"/>
          </a:xfrm>
          <a:prstGeom prst="ellipse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9861701" y="3460740"/>
            <a:ext cx="134753" cy="13475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017855" y="3518880"/>
            <a:ext cx="378507" cy="31531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414528" y="3487652"/>
            <a:ext cx="134753" cy="13475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0566300" y="3564949"/>
            <a:ext cx="227769" cy="167282"/>
          </a:xfrm>
          <a:prstGeom prst="straightConnector1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0800718" y="3715190"/>
            <a:ext cx="134753" cy="13475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75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5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75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75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75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7" grpId="0" animBg="1"/>
      <p:bldP spid="28" grpId="0" animBg="1"/>
      <p:bldP spid="30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Trust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Region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Algorithms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1475626" y="1760820"/>
                <a:ext cx="9240747" cy="3880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2400"/>
                  </a:spcBef>
                  <a:spcAft>
                    <a:spcPts val="600"/>
                  </a:spcAft>
                  <a:buFont typeface="Arial"/>
                  <a:buNone/>
                </a:pPr>
                <a:r>
                  <a:rPr lang="en-US" altLang="zh-CN" b="1" dirty="0" smtClean="0"/>
                  <a:t>Trust</a:t>
                </a:r>
                <a:r>
                  <a:rPr lang="zh-CN" altLang="en-US" b="1" dirty="0" smtClean="0"/>
                  <a:t> </a:t>
                </a:r>
                <a:r>
                  <a:rPr lang="en-US" altLang="zh-CN" b="1" dirty="0" smtClean="0"/>
                  <a:t>region</a:t>
                </a:r>
                <a:r>
                  <a:rPr lang="zh-CN" altLang="en-US" b="1" dirty="0" smtClean="0"/>
                  <a:t> </a:t>
                </a:r>
                <a:r>
                  <a:rPr lang="en-US" altLang="zh-CN" b="1" dirty="0" smtClean="0"/>
                  <a:t>algorithms</a:t>
                </a:r>
                <a:r>
                  <a:rPr lang="zh-CN" altLang="en-US" b="1" dirty="0" smtClean="0"/>
                  <a:t> </a:t>
                </a:r>
                <a:r>
                  <a:rPr lang="en-US" altLang="zh-CN" b="1" dirty="0"/>
                  <a:t>r</a:t>
                </a:r>
                <a:r>
                  <a:rPr lang="en-US" altLang="zh-CN" b="1" dirty="0" smtClean="0"/>
                  <a:t>epeat:</a:t>
                </a:r>
              </a:p>
              <a:p>
                <a:pPr marL="914400" lvl="1" indent="-457200">
                  <a:spcBef>
                    <a:spcPts val="24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600" b="1" dirty="0" smtClean="0">
                    <a:solidFill>
                      <a:srgbClr val="C00000"/>
                    </a:solidFill>
                  </a:rPr>
                  <a:t>Approximation: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600" dirty="0" smtClean="0"/>
                  <a:t>Given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,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construct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charset="0"/>
                      </a:rPr>
                      <m:t>𝐿</m:t>
                    </m:r>
                  </m:oMath>
                </a14:m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which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approximates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charset="0"/>
                      </a:rPr>
                      <m:t>𝐽</m:t>
                    </m:r>
                  </m:oMath>
                </a14:m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in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the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neighborhood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of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.</a:t>
                </a:r>
              </a:p>
              <a:p>
                <a:pPr marL="914400" lvl="1" indent="-457200">
                  <a:spcBef>
                    <a:spcPts val="24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600" b="1" dirty="0" smtClean="0">
                    <a:solidFill>
                      <a:srgbClr val="C00000"/>
                    </a:solidFill>
                  </a:rPr>
                  <a:t>Maximization: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2600" dirty="0" smtClean="0"/>
                  <a:t>In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the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trust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region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(i.e.,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the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neighborhood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of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),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find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 smtClean="0">
                            <a:latin typeface="Cambria Math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by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maximizing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charset="0"/>
                      </a:rPr>
                      <m:t>𝐿</m:t>
                    </m:r>
                  </m:oMath>
                </a14:m>
                <a:r>
                  <a:rPr lang="en-US" altLang="zh-CN" sz="2600" dirty="0" smtClean="0"/>
                  <a:t>.</a:t>
                </a:r>
                <a:endParaRPr lang="en-US" altLang="zh-CN" sz="26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26" y="1760820"/>
                <a:ext cx="9240747" cy="3880563"/>
              </a:xfrm>
              <a:prstGeom prst="rect">
                <a:avLst/>
              </a:prstGeom>
              <a:blipFill rotWithShape="0">
                <a:blip r:embed="rId3"/>
                <a:stretch>
                  <a:fillRect l="-1319" t="-2673" r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27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Policy-Based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Reinforcement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Learning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190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452282"/>
                <a:ext cx="9776012" cy="4903975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controlling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452282"/>
                <a:ext cx="9776012" cy="4903975"/>
              </a:xfrm>
              <a:blipFill rotWithShape="0">
                <a:blip r:embed="rId3"/>
                <a:stretch>
                  <a:fillRect l="-1122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Policy-Based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Reinforcement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Learning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54577" y="1941226"/>
            <a:ext cx="1319134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26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452282"/>
                <a:ext cx="9776012" cy="4903975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controlling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State-value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 smtClean="0">
                  <a:solidFill>
                    <a:srgbClr val="FF0000"/>
                  </a:solidFill>
                  <a:latin typeface="Cambria Math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b="0" dirty="0" smtClean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452282"/>
                <a:ext cx="9776012" cy="4903975"/>
              </a:xfrm>
              <a:blipFill rotWithShape="0">
                <a:blip r:embed="rId3"/>
                <a:stretch>
                  <a:fillRect l="-1122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Policy-Based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Reinforcement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Learning</a:t>
            </a:r>
            <a:endParaRPr lang="en-US" sz="36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15988" y="3747541"/>
            <a:ext cx="1319134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79823" y="3105462"/>
            <a:ext cx="1319134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611318" y="3105462"/>
            <a:ext cx="2213548" cy="2498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68781" y="3105462"/>
            <a:ext cx="717029" cy="0"/>
          </a:xfrm>
          <a:prstGeom prst="line">
            <a:avLst/>
          </a:prstGeom>
          <a:ln w="57150">
            <a:solidFill>
              <a:srgbClr val="0B24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27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994" y="1452282"/>
                <a:ext cx="9776012" cy="4903975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Use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network,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;</m:t>
                        </m:r>
                        <m:r>
                          <a:rPr lang="en-US" altLang="zh-CN" b="1" i="0" smtClean="0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controlling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/>
                  <a:t>State-value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~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i="1" dirty="0" smtClean="0">
                  <a:solidFill>
                    <a:srgbClr val="FF0000"/>
                  </a:solidFill>
                  <a:latin typeface="Cambria Math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b="0" dirty="0" smtClean="0">
                    <a:solidFill>
                      <a:schemeClr val="tx1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Objective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function: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994" y="1452282"/>
                <a:ext cx="9776012" cy="4903975"/>
              </a:xfrm>
              <a:blipFill rotWithShape="0">
                <a:blip r:embed="rId3"/>
                <a:stretch>
                  <a:fillRect l="-1122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Policy-Based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Reinforcement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Learning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5384" y="5255054"/>
            <a:ext cx="2757839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0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84121"/>
                <a:ext cx="10515600" cy="376627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State-value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zh-CN" alt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zh-CN" altLang="en-US" b="0" i="1">
                        <a:solidFill>
                          <a:srgbClr val="FF0000"/>
                        </a:solidFill>
                        <a:latin typeface="Cambria Math" charset="0"/>
                      </a:rPr>
                      <m:t>                           </m:t>
                    </m:r>
                  </m:oMath>
                </a14:m>
                <a:r>
                  <a:rPr lang="zh-CN" altLang="en-US" i="1" dirty="0" smtClean="0">
                    <a:solidFill>
                      <a:srgbClr val="FF0000"/>
                    </a:solidFill>
                    <a:latin typeface="Cambria Math" charset="0"/>
                  </a:rPr>
                  <a:t>   </a:t>
                </a:r>
                <a:endParaRPr lang="en-US" altLang="zh-CN" i="1" dirty="0">
                  <a:solidFill>
                    <a:srgbClr val="FF000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84121"/>
                <a:ext cx="10515600" cy="3766272"/>
              </a:xfrm>
              <a:blipFill rotWithShape="0">
                <a:blip r:embed="rId3"/>
                <a:stretch>
                  <a:fillRect l="-1043"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Deriving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Objective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Function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659550" y="3391749"/>
            <a:ext cx="860027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33384" y="3402962"/>
            <a:ext cx="3519839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1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84121"/>
                <a:ext cx="10515600" cy="376627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State-value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zh-CN" alt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zh-CN" altLang="en-US" b="0" i="1">
                        <a:solidFill>
                          <a:srgbClr val="FF0000"/>
                        </a:solidFill>
                        <a:latin typeface="Cambria Math" charset="0"/>
                      </a:rPr>
                      <m:t>                           </m:t>
                    </m:r>
                  </m:oMath>
                </a14:m>
                <a:r>
                  <a:rPr lang="zh-CN" altLang="en-US" i="1" dirty="0" smtClean="0">
                    <a:solidFill>
                      <a:srgbClr val="FF0000"/>
                    </a:solidFill>
                    <a:latin typeface="Cambria Math" charset="0"/>
                  </a:rPr>
                  <a:t>   </a:t>
                </a:r>
                <a:endParaRPr lang="en-US" altLang="zh-CN" i="1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dirty="0"/>
                  <a:t>           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zh-CN" alt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charset="0"/>
                                  </a:rPr>
                                  <m:t>old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84121"/>
                <a:ext cx="10515600" cy="3766272"/>
              </a:xfrm>
              <a:blipFill rotWithShape="0">
                <a:blip r:embed="rId3"/>
                <a:stretch>
                  <a:fillRect l="-1043"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Objective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0328" y="2701636"/>
            <a:ext cx="1662545" cy="60959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33455" y="4248304"/>
            <a:ext cx="3768436" cy="6045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04317" y="3766793"/>
            <a:ext cx="1714827" cy="498764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72427" y="3500157"/>
            <a:ext cx="2180131" cy="588763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6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84121"/>
                <a:ext cx="10515600" cy="376627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State-value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function:</a:t>
                </a:r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zh-CN" alt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zh-CN" altLang="en-US" b="0" i="1">
                        <a:solidFill>
                          <a:srgbClr val="FF0000"/>
                        </a:solidFill>
                        <a:latin typeface="Cambria Math" charset="0"/>
                      </a:rPr>
                      <m:t>                           </m:t>
                    </m:r>
                  </m:oMath>
                </a14:m>
                <a:r>
                  <a:rPr lang="zh-CN" altLang="en-US" i="1" dirty="0" smtClean="0">
                    <a:solidFill>
                      <a:srgbClr val="FF0000"/>
                    </a:solidFill>
                    <a:latin typeface="Cambria Math" charset="0"/>
                  </a:rPr>
                  <a:t>   </a:t>
                </a:r>
                <a:endParaRPr lang="en-US" altLang="zh-CN" i="1" dirty="0">
                  <a:solidFill>
                    <a:srgbClr val="FF0000"/>
                  </a:solidFill>
                  <a:latin typeface="Cambria Math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dirty="0"/>
                  <a:t>           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  <m:r>
                              <a:rPr lang="zh-CN" alt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en-US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charset="0"/>
                                  </a:rPr>
                                  <m:t>old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 smtClean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dirty="0" smtClean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~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⋅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charset="0"/>
                                  </a:rPr>
                                  <m:t>old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zh-CN" alt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zh-CN" alt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84121"/>
                <a:ext cx="10515600" cy="3766272"/>
              </a:xfrm>
              <a:blipFill rotWithShape="0">
                <a:blip r:embed="rId3"/>
                <a:stretch>
                  <a:fillRect l="-1043" t="-2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Objective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2620" y="3408215"/>
            <a:ext cx="2119743" cy="775855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42363" y="3385368"/>
            <a:ext cx="3297382" cy="82641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54435" y="5150378"/>
            <a:ext cx="3075709" cy="4571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44634" y="5108813"/>
            <a:ext cx="2071257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9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35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84121"/>
                <a:ext cx="10515600" cy="176266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Objective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en-US" altLang="zh-CN" dirty="0"/>
                  <a:t>:</a:t>
                </a:r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zh-CN" alt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zh-CN" altLang="en-US" i="1">
                        <a:solidFill>
                          <a:srgbClr val="FF0000"/>
                        </a:solidFill>
                        <a:latin typeface="Cambria Math" charset="0"/>
                      </a:rPr>
                      <m:t>                                                   </m:t>
                    </m:r>
                  </m:oMath>
                </a14:m>
                <a:r>
                  <a:rPr lang="zh-CN" altLang="en-US" i="1" dirty="0">
                    <a:solidFill>
                      <a:srgbClr val="FF0000"/>
                    </a:solidFill>
                    <a:latin typeface="Cambria Math" charset="0"/>
                  </a:rPr>
                  <a:t> </a:t>
                </a:r>
                <a:endParaRPr lang="en-US" altLang="zh-CN" i="1" dirty="0">
                  <a:solidFill>
                    <a:srgbClr val="FF0000"/>
                  </a:solidFill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84121"/>
                <a:ext cx="10515600" cy="1762665"/>
              </a:xfrm>
              <a:blipFill rotWithShape="0">
                <a:blip r:embed="rId3"/>
                <a:stretch>
                  <a:fillRect l="-1043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Objective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20045" y="3307724"/>
            <a:ext cx="858984" cy="4571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Ascent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Problem: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800" dirty="0" smtClean="0"/>
                  <a:t>Find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2800" b="1"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lim>
                        </m:limLow>
                      </m:fName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blipFill rotWithShape="0">
                <a:blip r:embed="rId4"/>
                <a:stretch>
                  <a:fillRect l="-1403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089071" y="1186852"/>
            <a:ext cx="3030186" cy="886874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7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84121"/>
                <a:ext cx="10515600" cy="324987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Objective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</a:t>
                </a:r>
                <a:r>
                  <a:rPr lang="en-US" altLang="zh-CN" dirty="0"/>
                  <a:t>:</a:t>
                </a:r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zh-CN" alt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zh-CN" altLang="en-US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  <m:r>
                      <a:rPr lang="zh-CN" altLang="en-US" b="0" i="1">
                        <a:solidFill>
                          <a:srgbClr val="FF0000"/>
                        </a:solidFill>
                        <a:latin typeface="Cambria Math" charset="0"/>
                      </a:rPr>
                      <m:t>                                                  </m:t>
                    </m:r>
                  </m:oMath>
                </a14:m>
                <a:r>
                  <a:rPr lang="zh-CN" altLang="en-US" i="1" dirty="0" smtClean="0">
                    <a:solidFill>
                      <a:srgbClr val="FF0000"/>
                    </a:solidFill>
                    <a:latin typeface="Cambria Math" charset="0"/>
                  </a:rPr>
                  <a:t> </a:t>
                </a:r>
                <a:endParaRPr lang="en-US" altLang="zh-CN" i="1" dirty="0" smtClean="0">
                  <a:solidFill>
                    <a:srgbClr val="FF0000"/>
                  </a:solidFill>
                  <a:latin typeface="Cambria Math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𝑆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;</m:t>
                                    </m:r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𝐴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|</m:t>
                                    </m:r>
                                    <m:r>
                                      <a:rPr lang="zh-CN" altLang="en-US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𝑆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1">
                                            <a:latin typeface="Cambria Math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b="1">
                                            <a:latin typeface="Cambria Math" charset="0"/>
                                          </a:rPr>
                                          <m:t>𝛉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charset="0"/>
                                          </a:rPr>
                                          <m:t>old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r>
                              <a:rPr lang="en-US" altLang="zh-CN" i="1">
                                <a:latin typeface="Cambria Math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,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84121"/>
                <a:ext cx="10515600" cy="3249879"/>
              </a:xfrm>
              <a:blipFill rotWithShape="0">
                <a:blip r:embed="rId3"/>
                <a:stretch>
                  <a:fillRect l="-1043" t="-3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Deriving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Objective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Function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2445" y="4330758"/>
            <a:ext cx="3681845" cy="4571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20045" y="3307724"/>
            <a:ext cx="858984" cy="45719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20046" y="3556104"/>
            <a:ext cx="535034" cy="775855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66533" y="3375672"/>
            <a:ext cx="4704029" cy="1185876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6" grpId="0" animBg="1"/>
      <p:bldP spid="6" grpId="1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charset="0"/>
                <a:ea typeface="Lucida Bright" charset="0"/>
                <a:cs typeface="Lucida Bright" charset="0"/>
              </a:rPr>
              <a:t>Trust</a:t>
            </a:r>
            <a:r>
              <a:rPr lang="zh-CN" altLang="en-US" sz="3600" b="1" dirty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  <a:ea typeface="Lucida Bright" charset="0"/>
                <a:cs typeface="Lucida Bright" charset="0"/>
              </a:rPr>
              <a:t>Region</a:t>
            </a:r>
            <a:r>
              <a:rPr lang="zh-CN" altLang="en-US" sz="3600" b="1" dirty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3600" b="1" dirty="0">
                <a:latin typeface="Lucida Bright" charset="0"/>
                <a:ea typeface="Lucida Bright" charset="0"/>
                <a:cs typeface="Lucida Bright" charset="0"/>
              </a:rPr>
              <a:t>Policy</a:t>
            </a:r>
            <a:r>
              <a:rPr lang="zh-CN" altLang="en-US" sz="3600" b="1" dirty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  <a:ea typeface="Lucida Bright" charset="0"/>
                <a:cs typeface="Lucida Bright" charset="0"/>
              </a:rPr>
              <a:t>Optimization</a:t>
            </a:r>
            <a:r>
              <a:rPr lang="zh-CN" altLang="en-US" sz="3600" b="1" dirty="0" smtClean="0">
                <a:latin typeface="Lucida Bright" charset="0"/>
                <a:ea typeface="Lucida Bright" charset="0"/>
                <a:cs typeface="Lucida Bright" charset="0"/>
              </a:rPr>
              <a:t> </a:t>
            </a:r>
            <a:r>
              <a:rPr lang="en-US" altLang="zh-CN" sz="3600" b="1" dirty="0" smtClean="0">
                <a:latin typeface="Lucida Bright" charset="0"/>
                <a:ea typeface="Lucida Bright" charset="0"/>
                <a:cs typeface="Lucida Bright" charset="0"/>
              </a:rPr>
              <a:t>(TRPO)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33146" y="4808483"/>
            <a:ext cx="996380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Reference:</a:t>
            </a:r>
          </a:p>
          <a:p>
            <a:endParaRPr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Schulman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Levine, </a:t>
            </a:r>
            <a:r>
              <a:rPr lang="en-US" altLang="zh-CN" sz="2000" dirty="0" err="1" smtClean="0"/>
              <a:t>Abbeel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Jordan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Moritz</a:t>
            </a:r>
            <a:r>
              <a:rPr lang="en-US" sz="2000" dirty="0" smtClean="0"/>
              <a:t>. 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Trust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region policy optimization</a:t>
            </a:r>
            <a:r>
              <a:rPr lang="en-US" sz="2000" dirty="0" smtClean="0"/>
              <a:t>. </a:t>
            </a:r>
            <a:r>
              <a:rPr lang="en-US" altLang="zh-CN" sz="2000" dirty="0" smtClean="0"/>
              <a:t>In</a:t>
            </a:r>
            <a:r>
              <a:rPr lang="zh-CN" altLang="en-US" sz="2000" dirty="0" smtClean="0"/>
              <a:t> </a:t>
            </a:r>
            <a:r>
              <a:rPr lang="en-US" altLang="zh-CN" sz="2000" i="1" dirty="0" smtClean="0"/>
              <a:t>ICML</a:t>
            </a:r>
            <a:r>
              <a:rPr lang="en-US" altLang="zh-CN" sz="2000" dirty="0"/>
              <a:t>,</a:t>
            </a:r>
            <a:r>
              <a:rPr lang="en-US" sz="2000" dirty="0" smtClean="0"/>
              <a:t> </a:t>
            </a:r>
            <a:r>
              <a:rPr lang="en-US" sz="2000" dirty="0"/>
              <a:t>2015.</a:t>
            </a:r>
          </a:p>
        </p:txBody>
      </p:sp>
    </p:spTree>
    <p:extLst>
      <p:ext uri="{BB962C8B-B14F-4D97-AF65-F5344CB8AC3E}">
        <p14:creationId xmlns:p14="http://schemas.microsoft.com/office/powerpoint/2010/main" val="191245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5779" y="1804360"/>
            <a:ext cx="9560442" cy="4351338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  <a:spcAft>
                <a:spcPts val="1200"/>
              </a:spcAft>
            </a:pPr>
            <a:r>
              <a:rPr lang="en-US" altLang="zh-CN" sz="3200" dirty="0" smtClean="0"/>
              <a:t>More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robust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than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policy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gradient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algorithms.</a:t>
            </a:r>
          </a:p>
          <a:p>
            <a:pPr>
              <a:spcBef>
                <a:spcPts val="1600"/>
              </a:spcBef>
              <a:spcAft>
                <a:spcPts val="1200"/>
              </a:spcAft>
            </a:pPr>
            <a:r>
              <a:rPr lang="en-US" altLang="zh-CN" sz="3200" dirty="0" smtClean="0"/>
              <a:t>More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sample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efficient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than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policy</a:t>
            </a:r>
            <a:r>
              <a:rPr lang="zh-CN" altLang="en-US" sz="3200" dirty="0"/>
              <a:t> </a:t>
            </a:r>
            <a:r>
              <a:rPr lang="en-US" altLang="zh-CN" sz="3200" dirty="0"/>
              <a:t>gradient</a:t>
            </a:r>
            <a:r>
              <a:rPr lang="zh-CN" altLang="en-US" sz="3200" dirty="0"/>
              <a:t> </a:t>
            </a:r>
            <a:r>
              <a:rPr lang="en-US" altLang="zh-CN" sz="3200" dirty="0"/>
              <a:t>algorithms.</a:t>
            </a:r>
          </a:p>
          <a:p>
            <a:pPr>
              <a:spcBef>
                <a:spcPts val="1600"/>
              </a:spcBef>
              <a:spcAft>
                <a:spcPts val="1200"/>
              </a:spcAft>
            </a:pPr>
            <a:endParaRPr lang="en-US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Why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TRPO?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04542" y="1634836"/>
                <a:ext cx="9182915" cy="4721421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altLang="zh-CN" sz="3200" b="1" dirty="0" smtClean="0"/>
                  <a:t>Repeat</a:t>
                </a:r>
                <a:r>
                  <a:rPr lang="zh-CN" altLang="en-US" sz="3200" b="1" dirty="0" smtClean="0"/>
                  <a:t> </a:t>
                </a:r>
                <a:r>
                  <a:rPr lang="en-US" altLang="zh-CN" sz="3200" b="1" dirty="0" smtClean="0"/>
                  <a:t>the</a:t>
                </a:r>
                <a:r>
                  <a:rPr lang="zh-CN" altLang="en-US" sz="3200" b="1" dirty="0" smtClean="0"/>
                  <a:t> </a:t>
                </a:r>
                <a:r>
                  <a:rPr lang="en-US" altLang="zh-CN" sz="3200" b="1" dirty="0" smtClean="0"/>
                  <a:t>two</a:t>
                </a:r>
                <a:r>
                  <a:rPr lang="zh-CN" altLang="en-US" sz="3200" b="1" dirty="0" smtClean="0"/>
                  <a:t> </a:t>
                </a:r>
                <a:r>
                  <a:rPr lang="en-US" altLang="zh-CN" sz="3200" b="1" dirty="0" smtClean="0"/>
                  <a:t>steps:</a:t>
                </a:r>
              </a:p>
              <a:p>
                <a:pPr marL="514350" indent="-514350">
                  <a:spcBef>
                    <a:spcPts val="24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Approximation:</a:t>
                </a:r>
                <a:r>
                  <a:rPr lang="zh-CN" altLang="en-US" dirty="0" smtClean="0"/>
                  <a:t>  </a:t>
                </a:r>
                <a:r>
                  <a:rPr lang="en-US" altLang="zh-CN" dirty="0" smtClean="0"/>
                  <a:t>Given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we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construct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smtClean="0"/>
                  <a:t>that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approximates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neighborhood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514350" indent="-514350">
                  <a:spcBef>
                    <a:spcPts val="2400"/>
                  </a:spcBef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Maximization: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trust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region,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by:</a:t>
                </a:r>
              </a:p>
              <a:p>
                <a:pPr marL="457200" lvl="1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charset="0"/>
                          </a:rPr>
                          <m:t>new</m:t>
                        </m:r>
                      </m:sub>
                    </m:sSub>
                    <m:r>
                      <a:rPr lang="zh-CN" altLang="en-US" sz="2600" b="1" i="1">
                        <a:latin typeface="Cambria Math" charset="0"/>
                      </a:rPr>
                      <m:t> </m:t>
                    </m:r>
                    <m:r>
                      <a:rPr lang="zh-CN" altLang="en-US" sz="2600" b="1" i="1" smtClean="0">
                        <a:latin typeface="Cambria Math" charset="0"/>
                      </a:rPr>
                      <m:t> </m:t>
                    </m:r>
                    <m:r>
                      <a:rPr lang="en-US" altLang="zh-CN" sz="2600" b="1" i="1">
                        <a:latin typeface="Cambria Math" charset="0"/>
                      </a:rPr>
                      <m:t>←</m:t>
                    </m:r>
                    <m:r>
                      <a:rPr lang="zh-CN" altLang="en-US" sz="2600" b="1" i="1" smtClean="0">
                        <a:latin typeface="Cambria Math" charset="0"/>
                      </a:rPr>
                      <m:t> </m:t>
                    </m:r>
                    <m:r>
                      <a:rPr lang="zh-CN" altLang="en-US" sz="2600" b="1" i="1">
                        <a:latin typeface="Cambria Math" charset="0"/>
                      </a:rPr>
                      <m:t> </m:t>
                    </m:r>
                    <m:func>
                      <m:funcPr>
                        <m:ctrlPr>
                          <a:rPr lang="zh-CN" altLang="en-US" sz="26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6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600" b="1">
                                <a:latin typeface="Cambria Math" charset="0"/>
                              </a:rPr>
                              <m:t>𝛉</m:t>
                            </m:r>
                            <m:r>
                              <a:rPr lang="zh-CN" altLang="en-US" sz="2600" b="1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600" b="1" i="1">
                                <a:latin typeface="Cambria Math" charset="0"/>
                              </a:rPr>
                              <m:t>∈</m:t>
                            </m:r>
                            <m:r>
                              <a:rPr lang="zh-CN" altLang="en-US" sz="2600" b="1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zh-CN" altLang="en-US" sz="2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altLang="zh-CN" sz="2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600" b="1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60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zh-CN" sz="2600" i="1">
                            <a:latin typeface="Cambria Math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600" b="1">
                                <a:latin typeface="Cambria Math" charset="0"/>
                              </a:rPr>
                              <m:t>𝛉</m:t>
                            </m:r>
                            <m:r>
                              <a:rPr lang="zh-CN" altLang="en-US" sz="2600" i="1">
                                <a:latin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en-US" sz="26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latin typeface="Cambria Math" charset="0"/>
                                  </a:rPr>
                                  <m:t>old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sz="2600" dirty="0" smtClean="0"/>
                  <a:t>.</a:t>
                </a:r>
                <a:endParaRPr lang="en-US" altLang="zh-CN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4542" y="1634836"/>
                <a:ext cx="9182915" cy="4721421"/>
              </a:xfrm>
              <a:blipFill rotWithShape="0">
                <a:blip r:embed="rId3"/>
                <a:stretch>
                  <a:fillRect l="-1726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Overview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of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TRPO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43406" y="2582996"/>
            <a:ext cx="761136" cy="408215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07575" y="3401673"/>
            <a:ext cx="656038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93620" y="2534103"/>
            <a:ext cx="1536976" cy="491614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00026 0.1631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Step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1: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Approximation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458627"/>
                <a:ext cx="10515601" cy="5232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dirty="0" smtClean="0"/>
                  <a:t>Approximate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  </a:t>
                </a:r>
                <a:r>
                  <a:rPr lang="en-US" altLang="zh-CN" sz="2800" dirty="0" smtClean="0"/>
                  <a:t>in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neighborhood</a:t>
                </a:r>
                <a:r>
                  <a:rPr lang="zh-CN" altLang="en-US" sz="2800" dirty="0"/>
                  <a:t> </a:t>
                </a:r>
                <a:r>
                  <a:rPr lang="en-US" altLang="zh-CN" sz="2800" dirty="0" smtClean="0"/>
                  <a:t>of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58627"/>
                <a:ext cx="10515601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990126" y="1981847"/>
            <a:ext cx="656038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86144" y="2004706"/>
            <a:ext cx="656038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Step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1: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Approximation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1192132"/>
                <a:ext cx="10515601" cy="79188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dirty="0" smtClean="0"/>
                  <a:t>Objective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function:</a:t>
                </a:r>
                <a:r>
                  <a:rPr lang="zh-CN" altLang="en-US" sz="28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zh-CN" alt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 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92132"/>
                <a:ext cx="10515601" cy="791883"/>
              </a:xfrm>
              <a:prstGeom prst="rect">
                <a:avLst/>
              </a:prstGeom>
              <a:blipFill rotWithShape="0">
                <a:blip r:embed="rId3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/>
          <p:cNvSpPr/>
          <p:nvPr/>
        </p:nvSpPr>
        <p:spPr>
          <a:xfrm>
            <a:off x="7994072" y="1077346"/>
            <a:ext cx="530585" cy="524138"/>
          </a:xfrm>
          <a:custGeom>
            <a:avLst/>
            <a:gdLst>
              <a:gd name="connsiteX0" fmla="*/ 110836 w 530585"/>
              <a:gd name="connsiteY0" fmla="*/ 3309 h 524138"/>
              <a:gd name="connsiteX1" fmla="*/ 0 w 530585"/>
              <a:gd name="connsiteY1" fmla="*/ 266545 h 524138"/>
              <a:gd name="connsiteX2" fmla="*/ 110836 w 530585"/>
              <a:gd name="connsiteY2" fmla="*/ 488218 h 524138"/>
              <a:gd name="connsiteX3" fmla="*/ 471054 w 530585"/>
              <a:gd name="connsiteY3" fmla="*/ 488218 h 524138"/>
              <a:gd name="connsiteX4" fmla="*/ 498763 w 530585"/>
              <a:gd name="connsiteY4" fmla="*/ 141854 h 524138"/>
              <a:gd name="connsiteX5" fmla="*/ 110836 w 530585"/>
              <a:gd name="connsiteY5" fmla="*/ 3309 h 52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0585" h="524138">
                <a:moveTo>
                  <a:pt x="110836" y="3309"/>
                </a:moveTo>
                <a:cubicBezTo>
                  <a:pt x="27709" y="24091"/>
                  <a:pt x="0" y="185727"/>
                  <a:pt x="0" y="266545"/>
                </a:cubicBezTo>
                <a:cubicBezTo>
                  <a:pt x="0" y="347363"/>
                  <a:pt x="32327" y="451272"/>
                  <a:pt x="110836" y="488218"/>
                </a:cubicBezTo>
                <a:cubicBezTo>
                  <a:pt x="189345" y="525164"/>
                  <a:pt x="406400" y="545945"/>
                  <a:pt x="471054" y="488218"/>
                </a:cubicBezTo>
                <a:cubicBezTo>
                  <a:pt x="535708" y="430491"/>
                  <a:pt x="551872" y="220363"/>
                  <a:pt x="498763" y="141854"/>
                </a:cubicBezTo>
                <a:cubicBezTo>
                  <a:pt x="445654" y="63345"/>
                  <a:pt x="193963" y="-17473"/>
                  <a:pt x="110836" y="3309"/>
                </a:cubicBezTo>
                <a:close/>
              </a:path>
            </a:pathLst>
          </a:custGeom>
          <a:noFill/>
          <a:ln w="57150">
            <a:solidFill>
              <a:srgbClr val="092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29673" y="1900677"/>
            <a:ext cx="656038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6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Step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1: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Approximation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52988" y="2985827"/>
                <a:ext cx="9072805" cy="110799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sampled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from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b="1" dirty="0" smtClean="0"/>
                  <a:t>state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b="1" dirty="0" smtClean="0"/>
                  <a:t>transition</a:t>
                </a:r>
                <a:r>
                  <a:rPr lang="zh-CN" altLang="en-US" sz="2800" b="1" dirty="0" smtClean="0"/>
                  <a:t> </a:t>
                </a:r>
                <a:r>
                  <a:rPr lang="en-US" altLang="zh-CN" sz="2800" dirty="0" smtClean="0"/>
                  <a:t>of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environment.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charset="0"/>
                  <a:buChar char="•"/>
                </a:pP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charset="0"/>
                      </a:rPr>
                      <m:t>𝐴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is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sampled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from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b="1" dirty="0" smtClean="0"/>
                  <a:t>policy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988" y="2985827"/>
                <a:ext cx="9072805" cy="1107996"/>
              </a:xfrm>
              <a:prstGeom prst="rect">
                <a:avLst/>
              </a:prstGeom>
              <a:blipFill rotWithShape="0">
                <a:blip r:embed="rId3"/>
                <a:stretch>
                  <a:fillRect l="-1210" t="-5495" r="-134" b="-14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1192132"/>
                <a:ext cx="10515601" cy="79188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dirty="0" smtClean="0"/>
                  <a:t>Objective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function:</a:t>
                </a:r>
                <a:r>
                  <a:rPr lang="zh-CN" altLang="en-US" sz="28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zh-CN" alt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 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92132"/>
                <a:ext cx="10515601" cy="791883"/>
              </a:xfrm>
              <a:prstGeom prst="rect">
                <a:avLst/>
              </a:prstGeom>
              <a:blipFill rotWithShape="0">
                <a:blip r:embed="rId4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/>
          <p:nvPr/>
        </p:nvCxnSpPr>
        <p:spPr>
          <a:xfrm rot="16200000" flipH="1">
            <a:off x="6158576" y="2286402"/>
            <a:ext cx="1135613" cy="263236"/>
          </a:xfrm>
          <a:prstGeom prst="curved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30639" y="3499712"/>
            <a:ext cx="2172455" cy="727231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9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660072"/>
                <a:ext cx="10515601" cy="362988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Controlled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collects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trajectory: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 algn="ctr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1">
                  <a:spcBef>
                    <a:spcPts val="0"/>
                  </a:spcBef>
                </a:pP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660072"/>
                <a:ext cx="10515601" cy="3629887"/>
              </a:xfrm>
              <a:blipFill rotWithShape="0">
                <a:blip r:embed="rId3"/>
                <a:stretch>
                  <a:fillRect l="-985" t="-2685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Step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1: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Approximation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1192132"/>
                <a:ext cx="10515601" cy="79188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dirty="0" smtClean="0"/>
                  <a:t>Objective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function:</a:t>
                </a:r>
                <a:r>
                  <a:rPr lang="zh-CN" altLang="en-US" sz="28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zh-CN" alt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 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92132"/>
                <a:ext cx="10515601" cy="791883"/>
              </a:xfrm>
              <a:prstGeom prst="rect">
                <a:avLst/>
              </a:prstGeom>
              <a:blipFill rotWithShape="0">
                <a:blip r:embed="rId4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29673" y="1900677"/>
            <a:ext cx="656038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8982" y="3784895"/>
            <a:ext cx="4535308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3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Step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1: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Approximation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200" y="1192132"/>
                <a:ext cx="10515601" cy="79188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dirty="0" smtClean="0"/>
                  <a:t>Objective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function:</a:t>
                </a:r>
                <a:r>
                  <a:rPr lang="zh-CN" altLang="en-US" sz="280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zh-CN" alt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 </m:t>
                        </m:r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𝐴</m:t>
                                </m:r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𝑆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92132"/>
                <a:ext cx="10515601" cy="791883"/>
              </a:xfrm>
              <a:prstGeom prst="rect">
                <a:avLst/>
              </a:prstGeom>
              <a:blipFill rotWithShape="0">
                <a:blip r:embed="rId4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660072"/>
                <a:ext cx="10515601" cy="362988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Controlled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agent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collects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trajectory: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 algn="ctr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lvl="1">
                  <a:spcBef>
                    <a:spcPts val="0"/>
                  </a:spcBef>
                </a:pPr>
                <a:endParaRPr lang="en-US" altLang="zh-CN" dirty="0" smtClean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Monte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Carlo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approximation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expectation: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r>
                      <a:rPr lang="zh-CN" altLang="en-US" b="0" i="1" smtClean="0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660072"/>
                <a:ext cx="10515601" cy="3629887"/>
              </a:xfrm>
              <a:blipFill rotWithShape="0">
                <a:blip r:embed="rId5"/>
                <a:stretch>
                  <a:fillRect l="-985" t="-2685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80836" y="1167235"/>
            <a:ext cx="3399236" cy="882794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9453" y="4880254"/>
            <a:ext cx="3523927" cy="882794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flipV="1">
            <a:off x="5028818" y="5652612"/>
            <a:ext cx="812926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V="1">
            <a:off x="2770526" y="5614760"/>
            <a:ext cx="1649073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6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0" grpId="1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Step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1: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Approximation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236952"/>
                <a:ext cx="10515601" cy="79188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dirty="0" smtClean="0"/>
                  <a:t>Approximate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by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6952"/>
                <a:ext cx="10515601" cy="791883"/>
              </a:xfrm>
              <a:prstGeom prst="rect">
                <a:avLst/>
              </a:prstGeom>
              <a:blipFill rotWithShape="0"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567816" y="2054565"/>
            <a:ext cx="4382912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8650" y="1977508"/>
            <a:ext cx="1642150" cy="67356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9385098" y="1198312"/>
            <a:ext cx="1678840" cy="897339"/>
          </a:xfrm>
          <a:custGeom>
            <a:avLst/>
            <a:gdLst>
              <a:gd name="connsiteX0" fmla="*/ 277156 w 1678840"/>
              <a:gd name="connsiteY0" fmla="*/ 48599 h 897339"/>
              <a:gd name="connsiteX1" fmla="*/ 1330101 w 1678840"/>
              <a:gd name="connsiteY1" fmla="*/ 62453 h 897339"/>
              <a:gd name="connsiteX2" fmla="*/ 1676465 w 1678840"/>
              <a:gd name="connsiteY2" fmla="*/ 450381 h 897339"/>
              <a:gd name="connsiteX3" fmla="*/ 1413228 w 1678840"/>
              <a:gd name="connsiteY3" fmla="*/ 852163 h 897339"/>
              <a:gd name="connsiteX4" fmla="*/ 263301 w 1678840"/>
              <a:gd name="connsiteY4" fmla="*/ 852163 h 897339"/>
              <a:gd name="connsiteX5" fmla="*/ 65 w 1678840"/>
              <a:gd name="connsiteY5" fmla="*/ 533508 h 897339"/>
              <a:gd name="connsiteX6" fmla="*/ 277156 w 1678840"/>
              <a:gd name="connsiteY6" fmla="*/ 48599 h 897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8840" h="897339">
                <a:moveTo>
                  <a:pt x="277156" y="48599"/>
                </a:moveTo>
                <a:cubicBezTo>
                  <a:pt x="498829" y="-29910"/>
                  <a:pt x="1096883" y="-4511"/>
                  <a:pt x="1330101" y="62453"/>
                </a:cubicBezTo>
                <a:cubicBezTo>
                  <a:pt x="1563319" y="129417"/>
                  <a:pt x="1662611" y="318763"/>
                  <a:pt x="1676465" y="450381"/>
                </a:cubicBezTo>
                <a:cubicBezTo>
                  <a:pt x="1690319" y="581999"/>
                  <a:pt x="1648755" y="785199"/>
                  <a:pt x="1413228" y="852163"/>
                </a:cubicBezTo>
                <a:cubicBezTo>
                  <a:pt x="1177701" y="919127"/>
                  <a:pt x="498828" y="905272"/>
                  <a:pt x="263301" y="852163"/>
                </a:cubicBezTo>
                <a:cubicBezTo>
                  <a:pt x="27774" y="799054"/>
                  <a:pt x="2374" y="667435"/>
                  <a:pt x="65" y="533508"/>
                </a:cubicBezTo>
                <a:cubicBezTo>
                  <a:pt x="-2244" y="399581"/>
                  <a:pt x="55483" y="127108"/>
                  <a:pt x="277156" y="48599"/>
                </a:cubicBezTo>
                <a:close/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5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Ascent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0178" y="2598821"/>
                <a:ext cx="9011641" cy="332230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Gradient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ascent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/>
                  <a:t>repeats: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endParaRPr lang="en-US" altLang="zh-CN" b="1" dirty="0" smtClean="0">
                  <a:solidFill>
                    <a:srgbClr val="C00000"/>
                  </a:solidFill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600" dirty="0" smtClean="0"/>
                  <a:t>At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,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compute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gradient</a:t>
                </a:r>
                <a:r>
                  <a:rPr lang="zh-CN" altLang="en-US" sz="26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600" b="1" i="0" smtClean="0">
                        <a:latin typeface="Cambria Math" charset="0"/>
                      </a:rPr>
                      <m:t>𝐠</m:t>
                    </m:r>
                    <m:r>
                      <a:rPr lang="en-US" altLang="zh-CN" sz="2600" b="0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6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600" i="1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6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num>
                      <m:den>
                        <m:r>
                          <a:rPr lang="en-US" altLang="zh-CN" sz="26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600" b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den>
                    </m:f>
                    <m:sSub>
                      <m:sSubPr>
                        <m:ctrlPr>
                          <a:rPr lang="en-US" altLang="zh-CN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600" b="0" i="1" smtClean="0">
                            <a:latin typeface="Cambria Math" charset="0"/>
                          </a:rPr>
                          <m:t>│</m:t>
                        </m:r>
                      </m:e>
                      <m:sub>
                        <m:r>
                          <a:rPr lang="en-US" altLang="zh-CN" sz="2600" b="1" i="0" smtClean="0">
                            <a:latin typeface="Cambria Math" charset="0"/>
                          </a:rPr>
                          <m:t>𝛉</m:t>
                        </m:r>
                        <m:r>
                          <a:rPr lang="en-US" altLang="zh-CN" sz="2600" b="1" i="0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600" dirty="0" smtClean="0"/>
                  <a:t>.</a:t>
                </a:r>
              </a:p>
              <a:p>
                <a:pPr marL="971550" lvl="1" indent="-514350">
                  <a:spcBef>
                    <a:spcPts val="12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600" dirty="0" smtClean="0"/>
                  <a:t>Gradient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ascent: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charset="0"/>
                          </a:rPr>
                          <m:t>new</m:t>
                        </m:r>
                      </m:sub>
                    </m:sSub>
                    <m:r>
                      <a:rPr lang="en-US" altLang="zh-CN" sz="2600" b="1" i="1" smtClean="0">
                        <a:latin typeface="Cambria Math" charset="0"/>
                      </a:rPr>
                      <m:t>←</m:t>
                    </m:r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charset="0"/>
                          </a:rPr>
                          <m:t>old</m:t>
                        </m:r>
                      </m:sub>
                    </m:sSub>
                    <m:r>
                      <a:rPr lang="en-US" altLang="zh-CN" sz="2600" b="1" i="1" smtClean="0">
                        <a:latin typeface="Cambria Math" charset="0"/>
                      </a:rPr>
                      <m:t>+</m:t>
                    </m:r>
                    <m:r>
                      <a:rPr lang="en-US" altLang="zh-CN" sz="2600" b="0" i="1" smtClean="0">
                        <a:latin typeface="Cambria Math" charset="0"/>
                      </a:rPr>
                      <m:t>𝛼</m:t>
                    </m:r>
                    <m:r>
                      <a:rPr lang="en-US" altLang="zh-CN" sz="2600" b="0" i="1" smtClean="0">
                        <a:latin typeface="Cambria Math" charset="0"/>
                      </a:rPr>
                      <m:t>⋅</m:t>
                    </m:r>
                    <m:r>
                      <a:rPr lang="en-US" altLang="zh-CN" sz="2600" b="1" i="0" smtClean="0">
                        <a:latin typeface="Cambria Math" charset="0"/>
                      </a:rPr>
                      <m:t>𝐠</m:t>
                    </m:r>
                  </m:oMath>
                </a14:m>
                <a:r>
                  <a:rPr lang="en-US" altLang="zh-CN" sz="2600" b="1" dirty="0" smtClean="0"/>
                  <a:t>.</a:t>
                </a:r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0178" y="2598821"/>
                <a:ext cx="9011641" cy="3322303"/>
              </a:xfrm>
              <a:blipFill rotWithShape="0">
                <a:blip r:embed="rId3"/>
                <a:stretch>
                  <a:fillRect l="-1218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Problem: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800" dirty="0" smtClean="0"/>
                  <a:t>Find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2800" b="1"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lim>
                        </m:limLow>
                      </m:fName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blipFill rotWithShape="0">
                <a:blip r:embed="rId4"/>
                <a:stretch>
                  <a:fillRect l="-1403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53152" y="3097295"/>
            <a:ext cx="2647948" cy="886874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45507" y="3832864"/>
            <a:ext cx="3008536" cy="75033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1108" y="3082525"/>
            <a:ext cx="6899992" cy="1636432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11669"/>
                <a:ext cx="10515600" cy="353147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800"/>
                  </a:spcAft>
                </a:pPr>
                <a:r>
                  <a:rPr lang="en-US" altLang="zh-CN" dirty="0" smtClean="0"/>
                  <a:t>Observed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>
                    <a:solidFill>
                      <a:schemeClr val="accent5"/>
                    </a:solidFill>
                  </a:rPr>
                  <a:t>rewards</a:t>
                </a:r>
                <a:r>
                  <a:rPr lang="zh-CN" altLang="en-US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episode: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accent5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b="0" i="1" smtClean="0">
                        <a:solidFill>
                          <a:schemeClr val="accent5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charset="0"/>
                      </a:rPr>
                      <m:t>,⋯,</m:t>
                    </m:r>
                    <m:r>
                      <a:rPr lang="zh-CN" altLang="en-US" i="1">
                        <a:solidFill>
                          <a:schemeClr val="accent5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800"/>
                  </a:spcAft>
                </a:pPr>
                <a:r>
                  <a:rPr lang="en-US" altLang="zh-CN" dirty="0" smtClean="0"/>
                  <a:t>Discounted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return: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 algn="ctr">
                  <a:spcBef>
                    <a:spcPts val="60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</m:t>
                    </m:r>
                    <m:r>
                      <a:rPr lang="en-US" altLang="zh-CN" b="0" i="1" smtClean="0">
                        <a:latin typeface="Cambria Math" charset="0"/>
                      </a:rPr>
                      <m:t>𝛾</m:t>
                    </m:r>
                    <m:r>
                      <a:rPr lang="en-US" altLang="zh-CN" b="0" i="1" smtClean="0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altLang="zh-CN" b="0" i="1" smtClean="0">
                        <a:latin typeface="Cambria Math" charset="0"/>
                      </a:rPr>
                      <m:t>+⋯+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800"/>
                  </a:spcAft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11669"/>
                <a:ext cx="10515600" cy="3531476"/>
              </a:xfrm>
              <a:blipFill rotWithShape="0">
                <a:blip r:embed="rId3"/>
                <a:stretch>
                  <a:fillRect l="-1043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Step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1: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Approximation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236952"/>
                <a:ext cx="10515601" cy="79188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dirty="0" smtClean="0"/>
                  <a:t>Approximate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by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6952"/>
                <a:ext cx="10515601" cy="791883"/>
              </a:xfrm>
              <a:prstGeom prst="rect">
                <a:avLst/>
              </a:prstGeom>
              <a:blipFill rotWithShape="0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 flipV="1">
            <a:off x="5955193" y="3268304"/>
            <a:ext cx="2274407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V="1">
            <a:off x="2812303" y="4783676"/>
            <a:ext cx="6555984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11669"/>
                <a:ext cx="10515600" cy="353147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800"/>
                  </a:spcAft>
                </a:pPr>
                <a:r>
                  <a:rPr lang="en-US" altLang="zh-CN" dirty="0"/>
                  <a:t>Observed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rewards</a:t>
                </a:r>
                <a:r>
                  <a:rPr lang="zh-CN" alt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episode: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accent5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accent5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charset="0"/>
                      </a:rPr>
                      <m:t>,⋯,</m:t>
                    </m:r>
                    <m:r>
                      <a:rPr lang="zh-CN" altLang="en-US" i="1">
                        <a:solidFill>
                          <a:schemeClr val="accent5"/>
                        </a:solidFill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800"/>
                  </a:spcAft>
                </a:pPr>
                <a:r>
                  <a:rPr lang="en-US" altLang="zh-CN" dirty="0" smtClean="0"/>
                  <a:t>Discounted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return: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 algn="ctr">
                  <a:spcBef>
                    <a:spcPts val="60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r>
                      <a:rPr lang="en-US" altLang="zh-CN" i="1">
                        <a:latin typeface="Cambria Math" charset="0"/>
                      </a:rPr>
                      <m:t>𝛾</m:t>
                    </m:r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+⋯+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charset="0"/>
                          </a:rPr>
                          <m:t>𝛾</m:t>
                        </m:r>
                      </m:e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p>
                    </m:sSup>
                    <m:r>
                      <a:rPr lang="en-US" altLang="zh-CN" i="1">
                        <a:latin typeface="Cambria Math" charset="0"/>
                      </a:rPr>
                      <m:t>⋅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800"/>
                  </a:spcAft>
                </a:pPr>
                <a:r>
                  <a:rPr lang="en-US" altLang="zh-CN" dirty="0" smtClean="0"/>
                  <a:t>Monte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Carlo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approximation:</a:t>
                </a:r>
                <a:r>
                  <a:rPr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11669"/>
                <a:ext cx="10515600" cy="3531476"/>
              </a:xfrm>
              <a:blipFill rotWithShape="0">
                <a:blip r:embed="rId3"/>
                <a:stretch>
                  <a:fillRect l="-1043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Step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1: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Approximation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236952"/>
                <a:ext cx="10515601" cy="79188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dirty="0" smtClean="0"/>
                  <a:t>Approximate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by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6952"/>
                <a:ext cx="10515601" cy="791883"/>
              </a:xfrm>
              <a:prstGeom prst="rect">
                <a:avLst/>
              </a:prstGeom>
              <a:blipFill rotWithShape="0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82975" y="5479827"/>
            <a:ext cx="2260029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0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Step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1: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Approximation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236952"/>
                <a:ext cx="10515601" cy="79188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dirty="0" smtClean="0"/>
                  <a:t>Approximate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by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𝐿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6952"/>
                <a:ext cx="10515601" cy="791883"/>
              </a:xfrm>
              <a:prstGeom prst="rect">
                <a:avLst/>
              </a:prstGeom>
              <a:blipFill rotWithShape="0"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>
          <a:xfrm>
            <a:off x="9468913" y="1183352"/>
            <a:ext cx="1723020" cy="896607"/>
          </a:xfrm>
          <a:custGeom>
            <a:avLst/>
            <a:gdLst>
              <a:gd name="connsiteX0" fmla="*/ 6163 w 1723020"/>
              <a:gd name="connsiteY0" fmla="*/ 393200 h 896607"/>
              <a:gd name="connsiteX1" fmla="*/ 195349 w 1723020"/>
              <a:gd name="connsiteY1" fmla="*/ 46358 h 896607"/>
              <a:gd name="connsiteX2" fmla="*/ 1425059 w 1723020"/>
              <a:gd name="connsiteY2" fmla="*/ 46358 h 896607"/>
              <a:gd name="connsiteX3" fmla="*/ 1693073 w 1723020"/>
              <a:gd name="connsiteY3" fmla="*/ 440496 h 896607"/>
              <a:gd name="connsiteX4" fmla="*/ 1551184 w 1723020"/>
              <a:gd name="connsiteY4" fmla="*/ 834634 h 896607"/>
              <a:gd name="connsiteX5" fmla="*/ 226880 w 1723020"/>
              <a:gd name="connsiteY5" fmla="*/ 850400 h 896607"/>
              <a:gd name="connsiteX6" fmla="*/ 6163 w 1723020"/>
              <a:gd name="connsiteY6" fmla="*/ 393200 h 89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3020" h="896607">
                <a:moveTo>
                  <a:pt x="6163" y="393200"/>
                </a:moveTo>
                <a:cubicBezTo>
                  <a:pt x="908" y="259193"/>
                  <a:pt x="-41134" y="104165"/>
                  <a:pt x="195349" y="46358"/>
                </a:cubicBezTo>
                <a:cubicBezTo>
                  <a:pt x="431832" y="-11449"/>
                  <a:pt x="1175438" y="-19332"/>
                  <a:pt x="1425059" y="46358"/>
                </a:cubicBezTo>
                <a:cubicBezTo>
                  <a:pt x="1674680" y="112048"/>
                  <a:pt x="1672052" y="309117"/>
                  <a:pt x="1693073" y="440496"/>
                </a:cubicBezTo>
                <a:cubicBezTo>
                  <a:pt x="1714094" y="571875"/>
                  <a:pt x="1795549" y="766317"/>
                  <a:pt x="1551184" y="834634"/>
                </a:cubicBezTo>
                <a:cubicBezTo>
                  <a:pt x="1306819" y="902951"/>
                  <a:pt x="476501" y="923972"/>
                  <a:pt x="226880" y="850400"/>
                </a:cubicBezTo>
                <a:cubicBezTo>
                  <a:pt x="-22741" y="776828"/>
                  <a:pt x="11418" y="527207"/>
                  <a:pt x="6163" y="393200"/>
                </a:cubicBezTo>
                <a:close/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583503" y="2133559"/>
                <a:ext cx="177029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503" y="2133559"/>
                <a:ext cx="177029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38199" y="4069493"/>
                <a:ext cx="10515601" cy="79188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dirty="0" smtClean="0"/>
                  <a:t>Approximate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  </a:t>
                </a:r>
                <a:r>
                  <a:rPr lang="en-US" altLang="zh-CN" sz="2800" dirty="0" smtClean="0"/>
                  <a:t>by</a:t>
                </a:r>
                <a:r>
                  <a:rPr lang="zh-CN" altLang="en-US" sz="2800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069493"/>
                <a:ext cx="10515601" cy="791883"/>
              </a:xfrm>
              <a:prstGeom prst="rect">
                <a:avLst/>
              </a:prstGeom>
              <a:blipFill rotWithShape="0">
                <a:blip r:embed="rId5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5851633" y="2553657"/>
            <a:ext cx="488731" cy="989539"/>
          </a:xfrm>
          <a:prstGeom prst="downArrow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9961181" y="4050654"/>
            <a:ext cx="735054" cy="802965"/>
          </a:xfrm>
          <a:custGeom>
            <a:avLst/>
            <a:gdLst>
              <a:gd name="connsiteX0" fmla="*/ 240 w 735054"/>
              <a:gd name="connsiteY0" fmla="*/ 341237 h 802965"/>
              <a:gd name="connsiteX1" fmla="*/ 180349 w 735054"/>
              <a:gd name="connsiteY1" fmla="*/ 756874 h 802965"/>
              <a:gd name="connsiteX2" fmla="*/ 540568 w 735054"/>
              <a:gd name="connsiteY2" fmla="*/ 756874 h 802965"/>
              <a:gd name="connsiteX3" fmla="*/ 734531 w 735054"/>
              <a:gd name="connsiteY3" fmla="*/ 438219 h 802965"/>
              <a:gd name="connsiteX4" fmla="*/ 582131 w 735054"/>
              <a:gd name="connsiteY4" fmla="*/ 50292 h 802965"/>
              <a:gd name="connsiteX5" fmla="*/ 152640 w 735054"/>
              <a:gd name="connsiteY5" fmla="*/ 36437 h 802965"/>
              <a:gd name="connsiteX6" fmla="*/ 240 w 735054"/>
              <a:gd name="connsiteY6" fmla="*/ 341237 h 8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054" h="802965">
                <a:moveTo>
                  <a:pt x="240" y="341237"/>
                </a:moveTo>
                <a:cubicBezTo>
                  <a:pt x="4858" y="461310"/>
                  <a:pt x="90294" y="687601"/>
                  <a:pt x="180349" y="756874"/>
                </a:cubicBezTo>
                <a:cubicBezTo>
                  <a:pt x="270404" y="826147"/>
                  <a:pt x="448204" y="809983"/>
                  <a:pt x="540568" y="756874"/>
                </a:cubicBezTo>
                <a:cubicBezTo>
                  <a:pt x="632932" y="703765"/>
                  <a:pt x="727604" y="555983"/>
                  <a:pt x="734531" y="438219"/>
                </a:cubicBezTo>
                <a:cubicBezTo>
                  <a:pt x="741458" y="320455"/>
                  <a:pt x="679113" y="117256"/>
                  <a:pt x="582131" y="50292"/>
                </a:cubicBezTo>
                <a:cubicBezTo>
                  <a:pt x="485149" y="-16672"/>
                  <a:pt x="247313" y="-12054"/>
                  <a:pt x="152640" y="36437"/>
                </a:cubicBezTo>
                <a:cubicBezTo>
                  <a:pt x="57967" y="84928"/>
                  <a:pt x="-4378" y="221164"/>
                  <a:pt x="240" y="341237"/>
                </a:cubicBezTo>
                <a:close/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22999" y="3981753"/>
            <a:ext cx="1728115" cy="935303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2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Step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1: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Approximation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4069493"/>
                <a:ext cx="10515601" cy="79188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dirty="0" smtClean="0"/>
                  <a:t>Approximate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2800" dirty="0" smtClean="0"/>
                  <a:t>  </a:t>
                </a:r>
                <a:r>
                  <a:rPr lang="en-US" altLang="zh-CN" sz="2800" dirty="0" smtClean="0"/>
                  <a:t>by</a:t>
                </a:r>
                <a:r>
                  <a:rPr lang="zh-CN" altLang="en-US" sz="2800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069493"/>
                <a:ext cx="10515601" cy="791883"/>
              </a:xfrm>
              <a:prstGeom prst="rect">
                <a:avLst/>
              </a:prstGeom>
              <a:blipFill rotWithShape="0">
                <a:blip r:embed="rId3"/>
                <a:stretch>
                  <a:fillRect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81854" y="1942570"/>
            <a:ext cx="278829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0922" y="1942569"/>
            <a:ext cx="691414" cy="45720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5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-0.00052 -0.4122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Step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2: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Maximization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236952"/>
                <a:ext cx="10515601" cy="79188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dirty="0" smtClean="0"/>
                  <a:t>Approximate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2800" dirty="0"/>
                  <a:t>  </a:t>
                </a:r>
                <a:r>
                  <a:rPr lang="en-US" altLang="zh-CN" sz="2800" dirty="0"/>
                  <a:t>by</a:t>
                </a:r>
                <a:r>
                  <a:rPr lang="zh-CN" altLang="en-US" sz="2800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6952"/>
                <a:ext cx="10515601" cy="791883"/>
              </a:xfrm>
              <a:prstGeom prst="rect">
                <a:avLst/>
              </a:prstGeom>
              <a:blipFill rotWithShape="0"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92806"/>
                <a:ext cx="10515601" cy="3498091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trust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region,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by:</a:t>
                </a:r>
              </a:p>
              <a:p>
                <a:pPr marL="457200" lvl="1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charset="0"/>
                          </a:rPr>
                          <m:t>new</m:t>
                        </m:r>
                      </m:sub>
                    </m:sSub>
                    <m:r>
                      <a:rPr lang="zh-CN" altLang="en-US" sz="2600" b="1" i="1">
                        <a:latin typeface="Cambria Math" charset="0"/>
                      </a:rPr>
                      <m:t> </m:t>
                    </m:r>
                    <m:r>
                      <a:rPr lang="zh-CN" altLang="en-US" sz="2600" b="1" i="1" smtClean="0">
                        <a:latin typeface="Cambria Math" charset="0"/>
                      </a:rPr>
                      <m:t> </m:t>
                    </m:r>
                    <m:r>
                      <a:rPr lang="en-US" altLang="zh-CN" sz="2600" b="1" i="1">
                        <a:latin typeface="Cambria Math" charset="0"/>
                      </a:rPr>
                      <m:t>←</m:t>
                    </m:r>
                    <m:r>
                      <a:rPr lang="zh-CN" altLang="en-US" sz="2600" b="1" i="1" smtClean="0">
                        <a:latin typeface="Cambria Math" charset="0"/>
                      </a:rPr>
                      <m:t> </m:t>
                    </m:r>
                    <m:r>
                      <a:rPr lang="zh-CN" altLang="en-US" sz="2600" b="1" i="1">
                        <a:latin typeface="Cambria Math" charset="0"/>
                      </a:rPr>
                      <m:t> </m:t>
                    </m:r>
                    <m:func>
                      <m:funcPr>
                        <m:ctrlPr>
                          <a:rPr lang="zh-CN" altLang="en-US" sz="26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60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600" b="1" i="0" smtClean="0">
                                <a:latin typeface="Cambria Math" charset="0"/>
                              </a:rPr>
                              <m:t>𝛉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̃"/>
                            <m:ctrlPr>
                              <a:rPr lang="en-US" altLang="zh-CN" sz="2600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charset="0"/>
                              </a:rPr>
                              <m:t>𝐿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600" b="1">
                                <a:latin typeface="Cambria Math" charset="0"/>
                              </a:rPr>
                              <m:t>𝛉</m:t>
                            </m:r>
                            <m:r>
                              <a:rPr lang="zh-CN" altLang="en-US" sz="2600" i="1">
                                <a:latin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en-US" sz="26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latin typeface="Cambria Math" charset="0"/>
                                  </a:rPr>
                                  <m:t>old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600" b="1" i="1" smtClean="0">
                        <a:latin typeface="Cambria Math" charset="0"/>
                      </a:rPr>
                      <m:t>;</m:t>
                    </m:r>
                    <m:r>
                      <a:rPr lang="zh-CN" altLang="en-US" sz="2600" b="1" i="1" smtClean="0">
                        <a:latin typeface="Cambria Math" charset="0"/>
                      </a:rPr>
                      <m:t>  </m:t>
                    </m:r>
                    <m:r>
                      <a:rPr lang="zh-CN" altLang="en-US" sz="2600" b="0" i="1" smtClean="0">
                        <a:latin typeface="Cambria Math" charset="0"/>
                      </a:rPr>
                      <m:t>  </m:t>
                    </m:r>
                    <m:r>
                      <a:rPr lang="zh-CN" altLang="en-US" sz="26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600" b="0" i="0" smtClean="0">
                        <a:latin typeface="Cambria Math" charset="0"/>
                      </a:rPr>
                      <m:t>s</m:t>
                    </m:r>
                    <m:r>
                      <a:rPr lang="en-US" altLang="zh-CN" sz="2600" b="0" i="0" smtClean="0">
                        <a:latin typeface="Cambria Math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600" b="0" i="0" smtClean="0">
                        <a:latin typeface="Cambria Math" charset="0"/>
                      </a:rPr>
                      <m:t>t</m:t>
                    </m:r>
                    <m:r>
                      <a:rPr lang="en-US" altLang="zh-CN" sz="2600" b="0" i="0" smtClean="0">
                        <a:latin typeface="Cambria Math" charset="0"/>
                      </a:rPr>
                      <m:t>.   </m:t>
                    </m:r>
                    <m:r>
                      <a:rPr lang="en-US" altLang="zh-CN" sz="2600" b="1">
                        <a:latin typeface="Cambria Math" charset="0"/>
                      </a:rPr>
                      <m:t>𝛉</m:t>
                    </m:r>
                    <m:r>
                      <a:rPr lang="zh-CN" altLang="en-US" sz="2600" b="1" i="1">
                        <a:latin typeface="Cambria Math" charset="0"/>
                      </a:rPr>
                      <m:t> </m:t>
                    </m:r>
                    <m:r>
                      <a:rPr lang="en-US" altLang="zh-CN" sz="2600" b="1" i="1">
                        <a:latin typeface="Cambria Math" charset="0"/>
                      </a:rPr>
                      <m:t>∈</m:t>
                    </m:r>
                    <m:r>
                      <a:rPr lang="zh-CN" altLang="en-US" sz="2600" b="1" i="1">
                        <a:latin typeface="Cambria Math" charset="0"/>
                      </a:rPr>
                      <m:t> </m:t>
                    </m:r>
                    <m:r>
                      <a:rPr lang="zh-CN" altLang="en-US" sz="2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6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600" dirty="0" smtClean="0"/>
                  <a:t>.</a:t>
                </a:r>
                <a:endParaRPr lang="en-US" altLang="zh-CN" sz="26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92806"/>
                <a:ext cx="10515601" cy="3498091"/>
              </a:xfrm>
              <a:blipFill rotWithShape="0">
                <a:blip r:embed="rId4"/>
                <a:stretch>
                  <a:fillRect l="-1043" t="-2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7829300" y="3027919"/>
            <a:ext cx="2244866" cy="755807"/>
          </a:xfrm>
          <a:custGeom>
            <a:avLst/>
            <a:gdLst>
              <a:gd name="connsiteX0" fmla="*/ 6163 w 1723020"/>
              <a:gd name="connsiteY0" fmla="*/ 393200 h 896607"/>
              <a:gd name="connsiteX1" fmla="*/ 195349 w 1723020"/>
              <a:gd name="connsiteY1" fmla="*/ 46358 h 896607"/>
              <a:gd name="connsiteX2" fmla="*/ 1425059 w 1723020"/>
              <a:gd name="connsiteY2" fmla="*/ 46358 h 896607"/>
              <a:gd name="connsiteX3" fmla="*/ 1693073 w 1723020"/>
              <a:gd name="connsiteY3" fmla="*/ 440496 h 896607"/>
              <a:gd name="connsiteX4" fmla="*/ 1551184 w 1723020"/>
              <a:gd name="connsiteY4" fmla="*/ 834634 h 896607"/>
              <a:gd name="connsiteX5" fmla="*/ 226880 w 1723020"/>
              <a:gd name="connsiteY5" fmla="*/ 850400 h 896607"/>
              <a:gd name="connsiteX6" fmla="*/ 6163 w 1723020"/>
              <a:gd name="connsiteY6" fmla="*/ 393200 h 89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3020" h="896607">
                <a:moveTo>
                  <a:pt x="6163" y="393200"/>
                </a:moveTo>
                <a:cubicBezTo>
                  <a:pt x="908" y="259193"/>
                  <a:pt x="-41134" y="104165"/>
                  <a:pt x="195349" y="46358"/>
                </a:cubicBezTo>
                <a:cubicBezTo>
                  <a:pt x="431832" y="-11449"/>
                  <a:pt x="1175438" y="-19332"/>
                  <a:pt x="1425059" y="46358"/>
                </a:cubicBezTo>
                <a:cubicBezTo>
                  <a:pt x="1674680" y="112048"/>
                  <a:pt x="1672052" y="309117"/>
                  <a:pt x="1693073" y="440496"/>
                </a:cubicBezTo>
                <a:cubicBezTo>
                  <a:pt x="1714094" y="571875"/>
                  <a:pt x="1795549" y="766317"/>
                  <a:pt x="1551184" y="834634"/>
                </a:cubicBezTo>
                <a:cubicBezTo>
                  <a:pt x="1306819" y="902951"/>
                  <a:pt x="476501" y="923972"/>
                  <a:pt x="226880" y="850400"/>
                </a:cubicBezTo>
                <a:cubicBezTo>
                  <a:pt x="-22741" y="776828"/>
                  <a:pt x="11418" y="527207"/>
                  <a:pt x="6163" y="393200"/>
                </a:cubicBezTo>
                <a:close/>
              </a:path>
            </a:pathLst>
          </a:custGeom>
          <a:noFill/>
          <a:ln w="76200">
            <a:solidFill>
              <a:srgbClr val="092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57433" y="3013171"/>
            <a:ext cx="2830066" cy="934236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18913" y="3027919"/>
            <a:ext cx="1035170" cy="934236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3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9" grpId="0" animBg="1"/>
      <p:bldP spid="9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Step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2: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Maximization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236952"/>
                <a:ext cx="10515601" cy="79188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dirty="0" smtClean="0"/>
                  <a:t>Approximate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2800" dirty="0"/>
                  <a:t>  </a:t>
                </a:r>
                <a:r>
                  <a:rPr lang="en-US" altLang="zh-CN" sz="2800" dirty="0"/>
                  <a:t>by</a:t>
                </a:r>
                <a:r>
                  <a:rPr lang="zh-CN" altLang="en-US" sz="2800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6952"/>
                <a:ext cx="10515601" cy="791883"/>
              </a:xfrm>
              <a:prstGeom prst="rect">
                <a:avLst/>
              </a:prstGeom>
              <a:blipFill rotWithShape="0"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92806"/>
                <a:ext cx="10515601" cy="3498091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trust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region,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by:</a:t>
                </a:r>
              </a:p>
              <a:p>
                <a:pPr marL="457200" lvl="1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charset="0"/>
                          </a:rPr>
                          <m:t>new</m:t>
                        </m:r>
                      </m:sub>
                    </m:sSub>
                    <m:r>
                      <a:rPr lang="zh-CN" altLang="en-US" sz="2600" b="1" i="1">
                        <a:latin typeface="Cambria Math" charset="0"/>
                      </a:rPr>
                      <m:t> </m:t>
                    </m:r>
                    <m:r>
                      <a:rPr lang="zh-CN" altLang="en-US" sz="2600" b="1" i="1" smtClean="0">
                        <a:latin typeface="Cambria Math" charset="0"/>
                      </a:rPr>
                      <m:t> </m:t>
                    </m:r>
                    <m:r>
                      <a:rPr lang="en-US" altLang="zh-CN" sz="2600" b="1" i="1">
                        <a:latin typeface="Cambria Math" charset="0"/>
                      </a:rPr>
                      <m:t>←</m:t>
                    </m:r>
                    <m:r>
                      <a:rPr lang="zh-CN" altLang="en-US" sz="2600" b="1" i="1" smtClean="0">
                        <a:latin typeface="Cambria Math" charset="0"/>
                      </a:rPr>
                      <m:t> </m:t>
                    </m:r>
                    <m:r>
                      <a:rPr lang="zh-CN" altLang="en-US" sz="2600" b="1" i="1">
                        <a:latin typeface="Cambria Math" charset="0"/>
                      </a:rPr>
                      <m:t> </m:t>
                    </m:r>
                    <m:func>
                      <m:funcPr>
                        <m:ctrlPr>
                          <a:rPr lang="zh-CN" altLang="en-US" sz="26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60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600" b="1" i="0" smtClean="0">
                                <a:latin typeface="Cambria Math" charset="0"/>
                              </a:rPr>
                              <m:t>𝛉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̃"/>
                            <m:ctrlPr>
                              <a:rPr lang="en-US" altLang="zh-CN" sz="26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charset="0"/>
                              </a:rPr>
                              <m:t>𝐿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600" b="1">
                                <a:latin typeface="Cambria Math" charset="0"/>
                              </a:rPr>
                              <m:t>𝛉</m:t>
                            </m:r>
                            <m:r>
                              <a:rPr lang="zh-CN" altLang="en-US" sz="2600" i="1">
                                <a:latin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en-US" sz="26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latin typeface="Cambria Math" charset="0"/>
                                  </a:rPr>
                                  <m:t>old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600" b="1" i="1" smtClean="0">
                        <a:latin typeface="Cambria Math" charset="0"/>
                      </a:rPr>
                      <m:t>;</m:t>
                    </m:r>
                    <m:r>
                      <a:rPr lang="zh-CN" altLang="en-US" sz="2600" b="1" i="1" smtClean="0">
                        <a:latin typeface="Cambria Math" charset="0"/>
                      </a:rPr>
                      <m:t>  </m:t>
                    </m:r>
                    <m:r>
                      <a:rPr lang="zh-CN" altLang="en-US" sz="2600" b="0" i="1" smtClean="0">
                        <a:latin typeface="Cambria Math" charset="0"/>
                      </a:rPr>
                      <m:t>  </m:t>
                    </m:r>
                    <m:r>
                      <a:rPr lang="zh-CN" altLang="en-US" sz="26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600" b="0" i="0" smtClean="0">
                        <a:latin typeface="Cambria Math" charset="0"/>
                      </a:rPr>
                      <m:t>s</m:t>
                    </m:r>
                    <m:r>
                      <a:rPr lang="en-US" altLang="zh-CN" sz="2600" b="0" i="0" smtClean="0">
                        <a:latin typeface="Cambria Math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600" b="0" i="0" smtClean="0">
                        <a:latin typeface="Cambria Math" charset="0"/>
                      </a:rPr>
                      <m:t>t</m:t>
                    </m:r>
                    <m:r>
                      <a:rPr lang="en-US" altLang="zh-CN" sz="2600" b="0" i="0" smtClean="0">
                        <a:latin typeface="Cambria Math" charset="0"/>
                      </a:rPr>
                      <m:t>.   </m:t>
                    </m:r>
                    <m:r>
                      <a:rPr lang="en-US" altLang="zh-CN" sz="2600" b="1">
                        <a:latin typeface="Cambria Math" charset="0"/>
                      </a:rPr>
                      <m:t>𝛉</m:t>
                    </m:r>
                    <m:r>
                      <a:rPr lang="zh-CN" altLang="en-US" sz="2600" b="1" i="1">
                        <a:latin typeface="Cambria Math" charset="0"/>
                      </a:rPr>
                      <m:t> </m:t>
                    </m:r>
                    <m:r>
                      <a:rPr lang="en-US" altLang="zh-CN" sz="2600" b="1" i="1">
                        <a:latin typeface="Cambria Math" charset="0"/>
                      </a:rPr>
                      <m:t>∈</m:t>
                    </m:r>
                    <m:r>
                      <a:rPr lang="zh-CN" altLang="en-US" sz="2600" b="1" i="1">
                        <a:latin typeface="Cambria Math" charset="0"/>
                      </a:rPr>
                      <m:t> </m:t>
                    </m:r>
                    <m:r>
                      <a:rPr lang="zh-CN" altLang="en-US" sz="2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6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600" dirty="0" smtClean="0"/>
                  <a:t>.</a:t>
                </a:r>
                <a:endParaRPr lang="en-US" altLang="zh-CN" sz="26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Option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1: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  <m:r>
                              <a:rPr lang="en-US" altLang="zh-CN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charset="0"/>
                                  </a:rPr>
                                  <m:t>old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zh-CN" altLang="en-US" b="1" i="1" smtClean="0">
                        <a:latin typeface="Cambria Math" charset="0"/>
                      </a:rPr>
                      <m:t>  </m:t>
                    </m:r>
                    <m:r>
                      <a:rPr lang="en-US" altLang="zh-CN" b="1" i="1">
                        <a:latin typeface="Cambria Math" charset="0"/>
                      </a:rPr>
                      <m:t>&lt;</m:t>
                    </m:r>
                    <m:r>
                      <a:rPr lang="zh-CN" altLang="en-US" b="1" i="1" smtClean="0">
                        <a:latin typeface="Cambria Math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Δ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92806"/>
                <a:ext cx="10515601" cy="3498091"/>
              </a:xfrm>
              <a:blipFill rotWithShape="0">
                <a:blip r:embed="rId4"/>
                <a:stretch>
                  <a:fillRect l="-1043" t="-2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7829300" y="3027919"/>
            <a:ext cx="2244866" cy="755807"/>
          </a:xfrm>
          <a:custGeom>
            <a:avLst/>
            <a:gdLst>
              <a:gd name="connsiteX0" fmla="*/ 6163 w 1723020"/>
              <a:gd name="connsiteY0" fmla="*/ 393200 h 896607"/>
              <a:gd name="connsiteX1" fmla="*/ 195349 w 1723020"/>
              <a:gd name="connsiteY1" fmla="*/ 46358 h 896607"/>
              <a:gd name="connsiteX2" fmla="*/ 1425059 w 1723020"/>
              <a:gd name="connsiteY2" fmla="*/ 46358 h 896607"/>
              <a:gd name="connsiteX3" fmla="*/ 1693073 w 1723020"/>
              <a:gd name="connsiteY3" fmla="*/ 440496 h 896607"/>
              <a:gd name="connsiteX4" fmla="*/ 1551184 w 1723020"/>
              <a:gd name="connsiteY4" fmla="*/ 834634 h 896607"/>
              <a:gd name="connsiteX5" fmla="*/ 226880 w 1723020"/>
              <a:gd name="connsiteY5" fmla="*/ 850400 h 896607"/>
              <a:gd name="connsiteX6" fmla="*/ 6163 w 1723020"/>
              <a:gd name="connsiteY6" fmla="*/ 393200 h 89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3020" h="896607">
                <a:moveTo>
                  <a:pt x="6163" y="393200"/>
                </a:moveTo>
                <a:cubicBezTo>
                  <a:pt x="908" y="259193"/>
                  <a:pt x="-41134" y="104165"/>
                  <a:pt x="195349" y="46358"/>
                </a:cubicBezTo>
                <a:cubicBezTo>
                  <a:pt x="431832" y="-11449"/>
                  <a:pt x="1175438" y="-19332"/>
                  <a:pt x="1425059" y="46358"/>
                </a:cubicBezTo>
                <a:cubicBezTo>
                  <a:pt x="1674680" y="112048"/>
                  <a:pt x="1672052" y="309117"/>
                  <a:pt x="1693073" y="440496"/>
                </a:cubicBezTo>
                <a:cubicBezTo>
                  <a:pt x="1714094" y="571875"/>
                  <a:pt x="1795549" y="766317"/>
                  <a:pt x="1551184" y="834634"/>
                </a:cubicBezTo>
                <a:cubicBezTo>
                  <a:pt x="1306819" y="902951"/>
                  <a:pt x="476501" y="923972"/>
                  <a:pt x="226880" y="850400"/>
                </a:cubicBezTo>
                <a:cubicBezTo>
                  <a:pt x="-22741" y="776828"/>
                  <a:pt x="11418" y="527207"/>
                  <a:pt x="6163" y="393200"/>
                </a:cubicBezTo>
                <a:close/>
              </a:path>
            </a:pathLst>
          </a:custGeom>
          <a:noFill/>
          <a:ln w="76200">
            <a:solidFill>
              <a:srgbClr val="092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6218" y="4617684"/>
            <a:ext cx="2947216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1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8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Step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2:</a:t>
            </a:r>
            <a:r>
              <a:rPr lang="zh-CN" altLang="en-US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C00000"/>
                </a:solidFill>
                <a:latin typeface="Lucida Bright" panose="02040602050505020304" pitchFamily="18" charset="0"/>
              </a:rPr>
              <a:t>Maximization</a:t>
            </a:r>
            <a:endParaRPr lang="en-US" sz="3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1236952"/>
                <a:ext cx="10515601" cy="79188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sz="2800" dirty="0" smtClean="0"/>
                  <a:t>Approximate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sz="2800" dirty="0"/>
                  <a:t>  </a:t>
                </a:r>
                <a:r>
                  <a:rPr lang="en-US" altLang="zh-CN" sz="2800" dirty="0"/>
                  <a:t>by</a:t>
                </a:r>
                <a:r>
                  <a:rPr lang="zh-CN" altLang="en-US" sz="2800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r>
                      <a:rPr lang="zh-CN" altLang="en-US" sz="2800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800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8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sz="2800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sz="2800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sz="2800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sz="2800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6952"/>
                <a:ext cx="10515601" cy="791883"/>
              </a:xfrm>
              <a:prstGeom prst="rect">
                <a:avLst/>
              </a:prstGeom>
              <a:blipFill rotWithShape="0"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92806"/>
                <a:ext cx="10515601" cy="3498091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dirty="0" smtClean="0"/>
                  <a:t>In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trust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region,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by:</a:t>
                </a:r>
              </a:p>
              <a:p>
                <a:pPr marL="457200" lvl="1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charset="0"/>
                          </a:rPr>
                          <m:t>new</m:t>
                        </m:r>
                      </m:sub>
                    </m:sSub>
                    <m:r>
                      <a:rPr lang="zh-CN" altLang="en-US" sz="2600" b="1" i="1">
                        <a:latin typeface="Cambria Math" charset="0"/>
                      </a:rPr>
                      <m:t> </m:t>
                    </m:r>
                    <m:r>
                      <a:rPr lang="zh-CN" altLang="en-US" sz="2600" b="1" i="1" smtClean="0">
                        <a:latin typeface="Cambria Math" charset="0"/>
                      </a:rPr>
                      <m:t> </m:t>
                    </m:r>
                    <m:r>
                      <a:rPr lang="en-US" altLang="zh-CN" sz="2600" b="1" i="1">
                        <a:latin typeface="Cambria Math" charset="0"/>
                      </a:rPr>
                      <m:t>←</m:t>
                    </m:r>
                    <m:r>
                      <a:rPr lang="zh-CN" altLang="en-US" sz="2600" b="1" i="1" smtClean="0">
                        <a:latin typeface="Cambria Math" charset="0"/>
                      </a:rPr>
                      <m:t> </m:t>
                    </m:r>
                    <m:r>
                      <a:rPr lang="zh-CN" altLang="en-US" sz="2600" b="1" i="1">
                        <a:latin typeface="Cambria Math" charset="0"/>
                      </a:rPr>
                      <m:t> </m:t>
                    </m:r>
                    <m:func>
                      <m:funcPr>
                        <m:ctrlPr>
                          <a:rPr lang="zh-CN" altLang="en-US" sz="26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600" i="1" smtClean="0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600" b="1" i="0" smtClean="0">
                                <a:latin typeface="Cambria Math" charset="0"/>
                              </a:rPr>
                              <m:t>𝛉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̃"/>
                            <m:ctrlPr>
                              <a:rPr lang="en-US" altLang="zh-CN" sz="26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charset="0"/>
                              </a:rPr>
                              <m:t>𝐿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600" b="1">
                                <a:latin typeface="Cambria Math" charset="0"/>
                              </a:rPr>
                              <m:t>𝛉</m:t>
                            </m:r>
                            <m:r>
                              <a:rPr lang="zh-CN" altLang="en-US" sz="2600" i="1">
                                <a:latin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en-US" sz="26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6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latin typeface="Cambria Math" charset="0"/>
                                  </a:rPr>
                                  <m:t>old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600" b="1" i="1" smtClean="0">
                        <a:latin typeface="Cambria Math" charset="0"/>
                      </a:rPr>
                      <m:t>;</m:t>
                    </m:r>
                    <m:r>
                      <a:rPr lang="zh-CN" altLang="en-US" sz="2600" b="1" i="1" smtClean="0">
                        <a:latin typeface="Cambria Math" charset="0"/>
                      </a:rPr>
                      <m:t>  </m:t>
                    </m:r>
                    <m:r>
                      <a:rPr lang="zh-CN" altLang="en-US" sz="2600" b="0" i="1" smtClean="0">
                        <a:latin typeface="Cambria Math" charset="0"/>
                      </a:rPr>
                      <m:t>  </m:t>
                    </m:r>
                    <m:r>
                      <a:rPr lang="zh-CN" altLang="en-US" sz="2600" b="0" i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600" b="0" i="0" smtClean="0">
                        <a:latin typeface="Cambria Math" charset="0"/>
                      </a:rPr>
                      <m:t>s</m:t>
                    </m:r>
                    <m:r>
                      <a:rPr lang="en-US" altLang="zh-CN" sz="2600" b="0" i="0" smtClean="0">
                        <a:latin typeface="Cambria Math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600" b="0" i="0" smtClean="0">
                        <a:latin typeface="Cambria Math" charset="0"/>
                      </a:rPr>
                      <m:t>t</m:t>
                    </m:r>
                    <m:r>
                      <a:rPr lang="en-US" altLang="zh-CN" sz="2600" b="0" i="0" smtClean="0">
                        <a:latin typeface="Cambria Math" charset="0"/>
                      </a:rPr>
                      <m:t>.   </m:t>
                    </m:r>
                    <m:r>
                      <a:rPr lang="en-US" altLang="zh-CN" sz="2600" b="1">
                        <a:latin typeface="Cambria Math" charset="0"/>
                      </a:rPr>
                      <m:t>𝛉</m:t>
                    </m:r>
                    <m:r>
                      <a:rPr lang="zh-CN" altLang="en-US" sz="2600" b="1" i="1">
                        <a:latin typeface="Cambria Math" charset="0"/>
                      </a:rPr>
                      <m:t> </m:t>
                    </m:r>
                    <m:r>
                      <a:rPr lang="en-US" altLang="zh-CN" sz="2600" b="1" i="1">
                        <a:latin typeface="Cambria Math" charset="0"/>
                      </a:rPr>
                      <m:t>∈</m:t>
                    </m:r>
                    <m:r>
                      <a:rPr lang="zh-CN" altLang="en-US" sz="2600" b="1" i="1">
                        <a:latin typeface="Cambria Math" charset="0"/>
                      </a:rPr>
                      <m:t> </m:t>
                    </m:r>
                    <m:r>
                      <a:rPr lang="zh-CN" altLang="en-US" sz="2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6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600" dirty="0" smtClean="0"/>
                  <a:t>.</a:t>
                </a:r>
                <a:endParaRPr lang="en-US" altLang="zh-CN" sz="2600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Option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1: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  <m:r>
                              <a:rPr lang="en-US" altLang="zh-CN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charset="0"/>
                                  </a:rPr>
                                  <m:t>old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zh-CN" altLang="en-US" b="1" i="1" smtClean="0">
                        <a:latin typeface="Cambria Math" charset="0"/>
                      </a:rPr>
                      <m:t>  </m:t>
                    </m:r>
                    <m:r>
                      <a:rPr lang="en-US" altLang="zh-CN" b="1" i="1">
                        <a:latin typeface="Cambria Math" charset="0"/>
                      </a:rPr>
                      <m:t>&lt;</m:t>
                    </m:r>
                    <m:r>
                      <a:rPr lang="zh-CN" altLang="en-US" b="1" i="1" smtClean="0">
                        <a:latin typeface="Cambria Math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Δ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Option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2: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charset="0"/>
                          </a:rPr>
                          <m:t>KL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⋅</m:t>
                                </m:r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b="1" i="1">
                                <a:latin typeface="Cambria Math" charset="0"/>
                              </a:rPr>
                              <m:t>  </m:t>
                            </m:r>
                            <m:r>
                              <a:rPr lang="zh-CN" altLang="en-US" b="1" i="1" smtClean="0">
                                <a:latin typeface="Cambria Math" charset="0"/>
                              </a:rPr>
                              <m:t>￨￨</m:t>
                            </m:r>
                            <m:r>
                              <a:rPr lang="zh-CN" altLang="en-US" b="1" i="1">
                                <a:latin typeface="Cambria Math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⋅</m:t>
                                </m:r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  <m:r>
                              <a:rPr lang="zh-CN" altLang="en-US" b="1" i="1">
                                <a:latin typeface="Cambria Math" charset="0"/>
                              </a:rPr>
                              <m:t> </m:t>
                            </m:r>
                          </m:e>
                        </m:d>
                      </m:e>
                    </m:nary>
                    <m:r>
                      <a:rPr lang="zh-CN" altLang="en-US" b="0" i="1" smtClean="0">
                        <a:latin typeface="Cambria Math" charset="0"/>
                      </a:rPr>
                      <m:t>  </m:t>
                    </m:r>
                    <m:r>
                      <a:rPr lang="en-US" altLang="zh-CN" b="1" i="1">
                        <a:latin typeface="Cambria Math" charset="0"/>
                      </a:rPr>
                      <m:t>&lt;</m:t>
                    </m:r>
                    <m:r>
                      <a:rPr lang="zh-CN" altLang="en-US" b="1" i="1" smtClean="0">
                        <a:latin typeface="Cambria Math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Δ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92806"/>
                <a:ext cx="10515601" cy="3498091"/>
              </a:xfrm>
              <a:blipFill rotWithShape="0">
                <a:blip r:embed="rId4"/>
                <a:stretch>
                  <a:fillRect l="-1043" t="-2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7829300" y="3027919"/>
            <a:ext cx="2244866" cy="755807"/>
          </a:xfrm>
          <a:custGeom>
            <a:avLst/>
            <a:gdLst>
              <a:gd name="connsiteX0" fmla="*/ 6163 w 1723020"/>
              <a:gd name="connsiteY0" fmla="*/ 393200 h 896607"/>
              <a:gd name="connsiteX1" fmla="*/ 195349 w 1723020"/>
              <a:gd name="connsiteY1" fmla="*/ 46358 h 896607"/>
              <a:gd name="connsiteX2" fmla="*/ 1425059 w 1723020"/>
              <a:gd name="connsiteY2" fmla="*/ 46358 h 896607"/>
              <a:gd name="connsiteX3" fmla="*/ 1693073 w 1723020"/>
              <a:gd name="connsiteY3" fmla="*/ 440496 h 896607"/>
              <a:gd name="connsiteX4" fmla="*/ 1551184 w 1723020"/>
              <a:gd name="connsiteY4" fmla="*/ 834634 h 896607"/>
              <a:gd name="connsiteX5" fmla="*/ 226880 w 1723020"/>
              <a:gd name="connsiteY5" fmla="*/ 850400 h 896607"/>
              <a:gd name="connsiteX6" fmla="*/ 6163 w 1723020"/>
              <a:gd name="connsiteY6" fmla="*/ 393200 h 89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3020" h="896607">
                <a:moveTo>
                  <a:pt x="6163" y="393200"/>
                </a:moveTo>
                <a:cubicBezTo>
                  <a:pt x="908" y="259193"/>
                  <a:pt x="-41134" y="104165"/>
                  <a:pt x="195349" y="46358"/>
                </a:cubicBezTo>
                <a:cubicBezTo>
                  <a:pt x="431832" y="-11449"/>
                  <a:pt x="1175438" y="-19332"/>
                  <a:pt x="1425059" y="46358"/>
                </a:cubicBezTo>
                <a:cubicBezTo>
                  <a:pt x="1674680" y="112048"/>
                  <a:pt x="1672052" y="309117"/>
                  <a:pt x="1693073" y="440496"/>
                </a:cubicBezTo>
                <a:cubicBezTo>
                  <a:pt x="1714094" y="571875"/>
                  <a:pt x="1795549" y="766317"/>
                  <a:pt x="1551184" y="834634"/>
                </a:cubicBezTo>
                <a:cubicBezTo>
                  <a:pt x="1306819" y="902951"/>
                  <a:pt x="476501" y="923972"/>
                  <a:pt x="226880" y="850400"/>
                </a:cubicBezTo>
                <a:cubicBezTo>
                  <a:pt x="-22741" y="776828"/>
                  <a:pt x="11418" y="527207"/>
                  <a:pt x="6163" y="393200"/>
                </a:cubicBezTo>
                <a:close/>
              </a:path>
            </a:pathLst>
          </a:custGeom>
          <a:noFill/>
          <a:ln w="76200">
            <a:solidFill>
              <a:srgbClr val="0924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33478" y="4772960"/>
            <a:ext cx="2084574" cy="661682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70677" y="4772960"/>
            <a:ext cx="1742002" cy="661682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1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5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5" presetClass="emph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006"/>
                <a:ext cx="10515600" cy="532874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zh-CN" dirty="0" smtClean="0"/>
                  <a:t>Controlled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policy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⋅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plays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game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observes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trajectory:</a:t>
                </a:r>
                <a:r>
                  <a:rPr lang="zh-CN" altLang="en-US" dirty="0"/>
                  <a:t>  </a:t>
                </a:r>
                <a:endParaRPr lang="en-US" altLang="zh-CN" dirty="0" smtClean="0"/>
              </a:p>
              <a:p>
                <a:pPr marL="0" indent="0" algn="ctr">
                  <a:spcBef>
                    <a:spcPts val="40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arabicPeriod" startAt="2"/>
                </a:pP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charset="0"/>
                      </a:rPr>
                      <m:t>𝑖</m:t>
                    </m:r>
                    <m:r>
                      <a:rPr lang="en-US" altLang="zh-CN" b="0" i="1" smtClean="0">
                        <a:latin typeface="Cambria Math" charset="0"/>
                      </a:rPr>
                      <m:t>=1, ⋯, </m:t>
                    </m:r>
                    <m:r>
                      <a:rPr lang="en-US" altLang="zh-CN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compute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discounted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returns: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006"/>
                <a:ext cx="10515600" cy="5328746"/>
              </a:xfrm>
              <a:blipFill rotWithShape="0">
                <a:blip r:embed="rId3"/>
                <a:stretch>
                  <a:fillRect l="-1217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TRPO: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Summary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8640" y="2788885"/>
            <a:ext cx="4637994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1704" y="1158048"/>
            <a:ext cx="2070198" cy="670752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V="1">
            <a:off x="8088700" y="3512786"/>
            <a:ext cx="2815520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7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006"/>
                <a:ext cx="10515600" cy="532874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zh-CN" dirty="0" smtClean="0"/>
                  <a:t>Controlled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policy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⋅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plays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game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end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observes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 </a:t>
                </a:r>
                <a:r>
                  <a:rPr lang="en-US" altLang="zh-CN" dirty="0"/>
                  <a:t>trajectory:</a:t>
                </a:r>
                <a:r>
                  <a:rPr lang="zh-CN" altLang="en-US" dirty="0"/>
                  <a:t>  </a:t>
                </a:r>
                <a:endParaRPr lang="en-US" altLang="zh-CN" dirty="0" smtClean="0"/>
              </a:p>
              <a:p>
                <a:pPr marL="0" indent="0" algn="ctr">
                  <a:spcBef>
                    <a:spcPts val="40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arabicPeriod" startAt="2"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  <m:r>
                      <a:rPr lang="en-US" altLang="zh-CN" i="1">
                        <a:latin typeface="Cambria Math" charset="0"/>
                      </a:rPr>
                      <m:t>=1, ⋯, </m:t>
                    </m:r>
                    <m:r>
                      <a:rPr lang="en-US" altLang="zh-CN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discounted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returns: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arabicPeriod" startAt="2"/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Approximation: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006"/>
                <a:ext cx="10515600" cy="5328746"/>
              </a:xfrm>
              <a:blipFill rotWithShape="0">
                <a:blip r:embed="rId3"/>
                <a:stretch>
                  <a:fillRect l="-1217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TRPO: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Summary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V="1">
            <a:off x="7197160" y="3558505"/>
            <a:ext cx="2449760" cy="944914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V="1">
            <a:off x="6137565" y="3558505"/>
            <a:ext cx="1149925" cy="944914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V="1">
            <a:off x="3972658" y="3558505"/>
            <a:ext cx="1749269" cy="944914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006"/>
                <a:ext cx="10515600" cy="532874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zh-CN" dirty="0"/>
                  <a:t>Controlled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policy,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⋅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plays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trajectory: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0" indent="0" algn="ctr">
                  <a:spcBef>
                    <a:spcPts val="40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arabicPeriod" startAt="2"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  <m:r>
                      <a:rPr lang="en-US" altLang="zh-CN" i="1">
                        <a:latin typeface="Cambria Math" charset="0"/>
                      </a:rPr>
                      <m:t>=1, ⋯, </m:t>
                    </m:r>
                    <m:r>
                      <a:rPr lang="en-US" altLang="zh-CN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discounted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returns: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arabicPeriod" startAt="2"/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Approximation: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arabicPeriod" startAt="2"/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Maximization: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lvl="1" indent="0" algn="ctr">
                  <a:spcBef>
                    <a:spcPts val="10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charset="0"/>
                          </a:rPr>
                          <m:t>new</m:t>
                        </m:r>
                      </m:sub>
                    </m:sSub>
                    <m:r>
                      <a:rPr lang="zh-CN" altLang="en-US" sz="2800" b="1" i="1">
                        <a:latin typeface="Cambria Math" charset="0"/>
                      </a:rPr>
                      <m:t>  </m:t>
                    </m:r>
                    <m:r>
                      <a:rPr lang="en-US" altLang="zh-CN" sz="2800" b="1" i="1">
                        <a:latin typeface="Cambria Math" charset="0"/>
                      </a:rPr>
                      <m:t>←</m:t>
                    </m:r>
                    <m:r>
                      <a:rPr lang="zh-CN" altLang="en-US" sz="2800" b="1" i="1">
                        <a:latin typeface="Cambria Math" charset="0"/>
                      </a:rPr>
                      <m:t>  </m:t>
                    </m:r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lim>
                        </m:limLow>
                      </m:fName>
                      <m:e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𝐿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old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800" b="1" i="1">
                        <a:latin typeface="Cambria Math" charset="0"/>
                      </a:rPr>
                      <m:t>;</m:t>
                    </m:r>
                    <m:r>
                      <a:rPr lang="zh-CN" altLang="en-US" sz="2800" b="1" i="1">
                        <a:latin typeface="Cambria Math" charset="0"/>
                      </a:rPr>
                      <m:t>  </m:t>
                    </m:r>
                    <m:r>
                      <a:rPr lang="zh-CN" altLang="en-US" sz="2800" i="1">
                        <a:latin typeface="Cambria Math" charset="0"/>
                      </a:rPr>
                      <m:t>  </m:t>
                    </m:r>
                    <m:r>
                      <a:rPr lang="zh-CN" altLang="en-US" sz="28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s</m:t>
                    </m:r>
                    <m:r>
                      <a:rPr lang="en-US" altLang="zh-CN" sz="2800">
                        <a:latin typeface="Cambria Math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t</m:t>
                    </m:r>
                    <m:r>
                      <a:rPr lang="en-US" altLang="zh-CN" sz="2800">
                        <a:latin typeface="Cambria Math" charset="0"/>
                      </a:rPr>
                      <m:t>. 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  <m:r>
                              <a:rPr lang="en-US" altLang="zh-CN" sz="2800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old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charset="0"/>
                      </a:rPr>
                      <m:t>&lt;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Δ</m:t>
                    </m:r>
                  </m:oMath>
                </a14:m>
                <a:r>
                  <a:rPr lang="en-US" altLang="zh-CN" sz="2600" dirty="0"/>
                  <a:t>.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006"/>
                <a:ext cx="10515600" cy="5328746"/>
              </a:xfrm>
              <a:blipFill rotWithShape="0">
                <a:blip r:embed="rId3"/>
                <a:stretch>
                  <a:fillRect l="-1217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TRPO: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Summary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V="1">
            <a:off x="3307640" y="5054796"/>
            <a:ext cx="3176287" cy="944914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 flipV="1">
            <a:off x="7491713" y="5054796"/>
            <a:ext cx="2926905" cy="944914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2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6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Stochastic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Ascent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0178" y="2454442"/>
                <a:ext cx="9011641" cy="346668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Assume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en-US" altLang="zh-CN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0178" y="2454442"/>
                <a:ext cx="9011641" cy="3466682"/>
              </a:xfrm>
              <a:blipFill rotWithShape="0">
                <a:blip r:embed="rId3"/>
                <a:stretch>
                  <a:fillRect l="-1218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Problem: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800" dirty="0" smtClean="0"/>
                  <a:t>Find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2800" b="1"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lim>
                        </m:limLow>
                      </m:fName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blipFill rotWithShape="0">
                <a:blip r:embed="rId4"/>
                <a:stretch>
                  <a:fillRect l="-1403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69770" y="3007723"/>
            <a:ext cx="2922815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7006"/>
                <a:ext cx="10515600" cy="532874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altLang="zh-CN" dirty="0"/>
                  <a:t>Controlled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policy,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⋅</m:t>
                        </m:r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plays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game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observes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trajectory:</a:t>
                </a: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0" indent="0" algn="ctr">
                  <a:spcBef>
                    <a:spcPts val="40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,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arabicPeriod" startAt="2"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𝑖</m:t>
                    </m:r>
                    <m:r>
                      <a:rPr lang="en-US" altLang="zh-CN" i="1">
                        <a:latin typeface="Cambria Math" charset="0"/>
                      </a:rPr>
                      <m:t>=1, ⋯, </m:t>
                    </m:r>
                    <m:r>
                      <a:rPr lang="en-US" altLang="zh-CN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discounted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returns: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/>
                                </a:solidFill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arabicPeriod" startAt="2"/>
                </a:pPr>
                <a:r>
                  <a:rPr lang="en-US" altLang="zh-CN" b="1" dirty="0">
                    <a:solidFill>
                      <a:srgbClr val="C00000"/>
                    </a:solidFill>
                  </a:rPr>
                  <a:t>Approximation: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|</m:t>
                                </m:r>
                                <m:r>
                                  <a:rPr lang="zh-CN" altLang="en-US" i="1">
                                    <a:latin typeface="Cambria Math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charset="0"/>
                                      </a:rPr>
                                      <m:t>old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en-US" altLang="zh-CN" i="1">
                            <a:latin typeface="Cambria Math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.</a:t>
                </a:r>
              </a:p>
              <a:p>
                <a:pPr marL="514350" indent="-514350">
                  <a:spcAft>
                    <a:spcPts val="1200"/>
                  </a:spcAft>
                  <a:buFont typeface="+mj-lt"/>
                  <a:buAutoNum type="arabicPeriod" startAt="2"/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Maximization: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lvl="1" indent="0" algn="ctr">
                  <a:spcBef>
                    <a:spcPts val="10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charset="0"/>
                          </a:rPr>
                          <m:t>new</m:t>
                        </m:r>
                      </m:sub>
                    </m:sSub>
                    <m:r>
                      <a:rPr lang="zh-CN" altLang="en-US" sz="2800" b="1" i="1">
                        <a:latin typeface="Cambria Math" charset="0"/>
                      </a:rPr>
                      <m:t>  </m:t>
                    </m:r>
                    <m:r>
                      <a:rPr lang="en-US" altLang="zh-CN" sz="2800" b="1" i="1">
                        <a:latin typeface="Cambria Math" charset="0"/>
                      </a:rPr>
                      <m:t>←</m:t>
                    </m:r>
                    <m:r>
                      <a:rPr lang="zh-CN" altLang="en-US" sz="2800" b="1" i="1">
                        <a:latin typeface="Cambria Math" charset="0"/>
                      </a:rPr>
                      <m:t>  </m:t>
                    </m:r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lim>
                        </m:limLow>
                      </m:fName>
                      <m:e>
                        <m:r>
                          <a:rPr lang="zh-CN" altLang="en-US" sz="2800" b="0" i="1" smtClean="0">
                            <a:latin typeface="Cambria Math" charset="0"/>
                          </a:rPr>
                          <m:t> </m:t>
                        </m:r>
                        <m:acc>
                          <m:accPr>
                            <m:chr m:val="̃"/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charset="0"/>
                              </a:rPr>
                              <m:t>𝐿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en-US" sz="2800" i="1">
                                <a:latin typeface="Cambria Math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old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800" b="1" i="1">
                        <a:latin typeface="Cambria Math" charset="0"/>
                      </a:rPr>
                      <m:t>;</m:t>
                    </m:r>
                    <m:r>
                      <a:rPr lang="zh-CN" altLang="en-US" sz="2800" b="1" i="1">
                        <a:latin typeface="Cambria Math" charset="0"/>
                      </a:rPr>
                      <m:t>  </m:t>
                    </m:r>
                    <m:r>
                      <a:rPr lang="zh-CN" altLang="en-US" sz="2800" i="1">
                        <a:latin typeface="Cambria Math" charset="0"/>
                      </a:rPr>
                      <m:t>  </m:t>
                    </m:r>
                    <m:r>
                      <a:rPr lang="zh-CN" altLang="en-US" sz="280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s</m:t>
                    </m:r>
                    <m:r>
                      <a:rPr lang="en-US" altLang="zh-CN" sz="2800">
                        <a:latin typeface="Cambria Math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t</m:t>
                    </m:r>
                    <m:r>
                      <a:rPr lang="en-US" altLang="zh-CN" sz="2800">
                        <a:latin typeface="Cambria Math" charset="0"/>
                      </a:rPr>
                      <m:t>. 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1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  <m:r>
                              <a:rPr lang="en-US" altLang="zh-CN" sz="2800" b="1" i="1">
                                <a:latin typeface="Cambria Math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>
                                    <a:latin typeface="Cambria Math" charset="0"/>
                                  </a:rPr>
                                  <m:t>𝛉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charset="0"/>
                                  </a:rPr>
                                  <m:t>old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charset="0"/>
                      </a:rPr>
                      <m:t>&lt;</m:t>
                    </m:r>
                    <m:r>
                      <a:rPr lang="zh-CN" altLang="en-US" sz="2800" b="1" i="1" smtClean="0">
                        <a:latin typeface="Cambria Math" charset="0"/>
                      </a:rPr>
                      <m:t> </m:t>
                    </m:r>
                    <m:r>
                      <a:rPr lang="zh-CN" altLang="en-US" sz="2800" b="1" i="1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charset="0"/>
                      </a:rPr>
                      <m:t>Δ</m:t>
                    </m:r>
                  </m:oMath>
                </a14:m>
                <a:r>
                  <a:rPr lang="en-US" altLang="zh-CN" sz="2600" dirty="0"/>
                  <a:t>.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7006"/>
                <a:ext cx="10515600" cy="5328746"/>
              </a:xfrm>
              <a:blipFill rotWithShape="0">
                <a:blip r:embed="rId3"/>
                <a:stretch>
                  <a:fillRect l="-1217" t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TRPO: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Summary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V="1">
            <a:off x="647567" y="1147813"/>
            <a:ext cx="10706233" cy="5183713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V="1">
            <a:off x="675277" y="4516580"/>
            <a:ext cx="10477631" cy="1634838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 flipV="1">
            <a:off x="647567" y="1277006"/>
            <a:ext cx="10505342" cy="3239574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5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780" y="1539022"/>
                <a:ext cx="9288439" cy="4351338"/>
              </a:xfrm>
            </p:spPr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US" altLang="zh-CN" dirty="0" smtClean="0"/>
                  <a:t>They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are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both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policy-based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reinforcement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learning;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have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the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same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objective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function:</a:t>
                </a:r>
                <a:r>
                  <a:rPr lang="zh-CN" altLang="en-US" dirty="0" smtClean="0"/>
                  <a:t>  </a:t>
                </a:r>
                <a:endParaRPr lang="en-US" altLang="zh-CN" dirty="0" smtClean="0"/>
              </a:p>
              <a:p>
                <a:pPr marL="0" indent="0" algn="ctr">
                  <a:spcAft>
                    <a:spcPts val="1800"/>
                  </a:spcAft>
                  <a:buNone/>
                </a:pP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zh-CN" alt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r>
                      <a:rPr lang="zh-CN" altLang="en-US" i="1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altLang="zh-CN" dirty="0" smtClean="0"/>
                  <a:t>Policy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algorithms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maximize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by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stochastic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gradient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ascent.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altLang="zh-CN" dirty="0" smtClean="0"/>
                  <a:t>TRPO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maximizes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trust-region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algorithm.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780" y="1539022"/>
                <a:ext cx="9288439" cy="4351338"/>
              </a:xfrm>
              <a:blipFill rotWithShape="0">
                <a:blip r:embed="rId3"/>
                <a:stretch>
                  <a:fillRect l="-1181" t="-2241" r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Policy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versus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TRPO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V="1">
            <a:off x="4402150" y="2477850"/>
            <a:ext cx="3439523" cy="819532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244725"/>
            <a:ext cx="11823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Thank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you!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911143" y="6457890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http://wangshusen.github.io/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3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 smtClean="0">
                <a:latin typeface="Lucida Bright" panose="02040602050505020304" pitchFamily="18" charset="0"/>
              </a:rPr>
              <a:t>Stochastic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Gradient</a:t>
            </a:r>
            <a:r>
              <a:rPr lang="zh-CN" altLang="en-US" sz="3600" b="1" dirty="0" smtClean="0">
                <a:latin typeface="Lucida Bright" panose="02040602050505020304" pitchFamily="18" charset="0"/>
              </a:rPr>
              <a:t> </a:t>
            </a:r>
            <a:r>
              <a:rPr lang="en-US" altLang="zh-CN" sz="3600" b="1" dirty="0" smtClean="0">
                <a:latin typeface="Lucida Bright" panose="02040602050505020304" pitchFamily="18" charset="0"/>
              </a:rPr>
              <a:t>Ascent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0178" y="2454442"/>
                <a:ext cx="9011641" cy="346668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Assume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</a:rPr>
                      <m:t>𝐽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</m:e>
                    </m:d>
                    <m:r>
                      <a:rPr lang="en-US" altLang="zh-CN" b="1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latin typeface="Cambria Math" charset="0"/>
                          </a:rPr>
                          <m:t>𝔼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𝑆</m:t>
                            </m:r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;</m:t>
                            </m:r>
                            <m:r>
                              <a:rPr lang="en-US" altLang="zh-CN" b="1" i="0" smtClean="0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zh-CN" b="1" dirty="0" smtClean="0">
                    <a:solidFill>
                      <a:srgbClr val="C00000"/>
                    </a:solidFill>
                  </a:rPr>
                  <a:t>Stochastic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gradient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>
                    <a:solidFill>
                      <a:srgbClr val="C00000"/>
                    </a:solidFill>
                  </a:rPr>
                  <a:t>ascent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b="1" dirty="0" smtClean="0"/>
                  <a:t>repeats:</a:t>
                </a:r>
                <a:r>
                  <a:rPr lang="zh-CN" altLang="en-US" b="1" dirty="0" smtClean="0">
                    <a:solidFill>
                      <a:srgbClr val="C00000"/>
                    </a:solidFill>
                  </a:rPr>
                  <a:t> </a:t>
                </a:r>
                <a:endParaRPr lang="en-US" altLang="zh-CN" b="1" dirty="0" smtClean="0">
                  <a:solidFill>
                    <a:srgbClr val="C00000"/>
                  </a:solidFill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← </m:t>
                    </m:r>
                  </m:oMath>
                </a14:m>
                <a:r>
                  <a:rPr lang="en-US" altLang="zh-CN" sz="2600" dirty="0" smtClean="0"/>
                  <a:t>random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sampling.</a:t>
                </a:r>
                <a:r>
                  <a:rPr lang="zh-CN" altLang="en-US" sz="2600" dirty="0" smtClean="0"/>
                  <a:t> </a:t>
                </a:r>
                <a:endParaRPr lang="en-US" altLang="zh-CN" sz="2600" dirty="0" smtClean="0"/>
              </a:p>
              <a:p>
                <a:pPr marL="971550" lvl="1" indent="-514350">
                  <a:spcBef>
                    <a:spcPts val="12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600" dirty="0" smtClean="0"/>
                  <a:t>At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altLang="zh-CN" sz="2600" dirty="0" smtClean="0"/>
                  <a:t>,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compute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gradient</a:t>
                </a:r>
                <a:r>
                  <a:rPr lang="zh-CN" altLang="en-US" sz="26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sz="2600" b="1" i="0" smtClean="0">
                        <a:latin typeface="Cambria Math" charset="0"/>
                      </a:rPr>
                      <m:t>𝐠</m:t>
                    </m:r>
                    <m:r>
                      <a:rPr lang="en-US" altLang="zh-CN" sz="2600" b="0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6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600" b="0" i="1" smtClean="0">
                            <a:latin typeface="Cambria Math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charset="0"/>
                              </a:rPr>
                              <m:t>𝑠</m:t>
                            </m:r>
                            <m:r>
                              <a:rPr lang="en-US" altLang="zh-CN" sz="2600" b="1" i="0" smtClean="0">
                                <a:latin typeface="Cambria Math" charset="0"/>
                              </a:rPr>
                              <m:t>;</m:t>
                            </m:r>
                            <m:r>
                              <a:rPr lang="zh-CN" altLang="en-US" sz="2600" b="1" i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altLang="zh-CN" sz="26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num>
                      <m:den>
                        <m:r>
                          <a:rPr lang="en-US" altLang="zh-CN" sz="2600" i="1">
                            <a:latin typeface="Cambria Math" charset="0"/>
                          </a:rPr>
                          <m:t>𝜕</m:t>
                        </m:r>
                        <m:r>
                          <a:rPr lang="zh-CN" altLang="en-US" sz="2600" b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den>
                    </m:f>
                    <m:sSub>
                      <m:sSubPr>
                        <m:ctrlPr>
                          <a:rPr lang="en-US" altLang="zh-CN" sz="2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CN" altLang="en-US" sz="2600" b="0" i="1" smtClean="0">
                            <a:latin typeface="Cambria Math" charset="0"/>
                          </a:rPr>
                          <m:t>│</m:t>
                        </m:r>
                      </m:e>
                      <m:sub>
                        <m:r>
                          <a:rPr lang="en-US" altLang="zh-CN" sz="2600" b="1" i="0" smtClean="0">
                            <a:latin typeface="Cambria Math" charset="0"/>
                          </a:rPr>
                          <m:t>𝛉</m:t>
                        </m:r>
                        <m:r>
                          <a:rPr lang="en-US" altLang="zh-CN" sz="2600" b="1" i="0" smtClean="0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6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600" dirty="0" smtClean="0"/>
                  <a:t>.</a:t>
                </a:r>
              </a:p>
              <a:p>
                <a:pPr marL="971550" lvl="1" indent="-514350">
                  <a:spcBef>
                    <a:spcPts val="12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600" dirty="0" smtClean="0"/>
                  <a:t>Gradient</a:t>
                </a:r>
                <a:r>
                  <a:rPr lang="zh-CN" altLang="en-US" sz="2600" dirty="0" smtClean="0"/>
                  <a:t> </a:t>
                </a:r>
                <a:r>
                  <a:rPr lang="en-US" altLang="zh-CN" sz="2600" dirty="0" smtClean="0"/>
                  <a:t>ascent:</a:t>
                </a: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charset="0"/>
                          </a:rPr>
                          <m:t>new</m:t>
                        </m:r>
                      </m:sub>
                    </m:sSub>
                    <m:r>
                      <a:rPr lang="en-US" altLang="zh-CN" sz="2600" b="1" i="1" smtClean="0">
                        <a:latin typeface="Cambria Math" charset="0"/>
                      </a:rPr>
                      <m:t>←</m:t>
                    </m:r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charset="0"/>
                          </a:rPr>
                          <m:t>old</m:t>
                        </m:r>
                      </m:sub>
                    </m:sSub>
                    <m:r>
                      <a:rPr lang="en-US" altLang="zh-CN" sz="2600" b="1" i="1" smtClean="0">
                        <a:latin typeface="Cambria Math" charset="0"/>
                      </a:rPr>
                      <m:t>+</m:t>
                    </m:r>
                    <m:r>
                      <a:rPr lang="en-US" altLang="zh-CN" sz="2600" b="0" i="1" smtClean="0">
                        <a:latin typeface="Cambria Math" charset="0"/>
                      </a:rPr>
                      <m:t>𝛼</m:t>
                    </m:r>
                    <m:r>
                      <a:rPr lang="en-US" altLang="zh-CN" sz="2600" b="0" i="1" smtClean="0">
                        <a:latin typeface="Cambria Math" charset="0"/>
                      </a:rPr>
                      <m:t>⋅</m:t>
                    </m:r>
                    <m:r>
                      <a:rPr lang="en-US" altLang="zh-CN" sz="2600" b="1" i="0" smtClean="0">
                        <a:latin typeface="Cambria Math" charset="0"/>
                      </a:rPr>
                      <m:t>𝐠</m:t>
                    </m:r>
                  </m:oMath>
                </a14:m>
                <a:r>
                  <a:rPr lang="en-US" altLang="zh-CN" sz="2600" b="1" dirty="0" smtClean="0"/>
                  <a:t>.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0178" y="2454442"/>
                <a:ext cx="9011641" cy="3466682"/>
              </a:xfrm>
              <a:blipFill rotWithShape="0">
                <a:blip r:embed="rId3"/>
                <a:stretch>
                  <a:fillRect l="-1218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Problem: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800" dirty="0" smtClean="0"/>
                  <a:t>Find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2800" b="1"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lim>
                        </m:limLow>
                      </m:fName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blipFill rotWithShape="0">
                <a:blip r:embed="rId4"/>
                <a:stretch>
                  <a:fillRect l="-1403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47256" y="3807823"/>
            <a:ext cx="3249387" cy="584563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02140" y="4376057"/>
            <a:ext cx="2794904" cy="767443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53675" y="5010982"/>
            <a:ext cx="2902396" cy="767443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2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Trust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Region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0179" y="2358190"/>
                <a:ext cx="9011641" cy="349876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neighborhood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0179" y="2358190"/>
                <a:ext cx="9011641" cy="3498766"/>
              </a:xfrm>
              <a:blipFill rotWithShape="0">
                <a:blip r:embed="rId3"/>
                <a:stretch>
                  <a:fillRect l="-1218" t="-2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Problem: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800" dirty="0" smtClean="0"/>
                  <a:t>Find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2800" b="1"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lim>
                        </m:limLow>
                      </m:fName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blipFill rotWithShape="0">
                <a:blip r:embed="rId6"/>
                <a:stretch>
                  <a:fillRect l="-1403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88060" y="2888268"/>
            <a:ext cx="1383840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5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Trust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Region</a:t>
            </a:r>
            <a:endParaRPr lang="en-US" sz="3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0179" y="2358190"/>
                <a:ext cx="9011641" cy="349876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neighborhood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altLang="zh-CN" sz="2600" dirty="0"/>
                  <a:t>,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e.g.,</a:t>
                </a:r>
                <a:r>
                  <a:rPr lang="zh-CN" altLang="en-US" sz="2600" dirty="0"/>
                  <a:t> </a:t>
                </a:r>
                <a:endParaRPr lang="en-US" altLang="zh-CN" sz="2600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b="1">
                            <a:latin typeface="Cambria Math" charset="0"/>
                          </a:rPr>
                          <m:t> </m:t>
                        </m:r>
                      </m:e>
                      <m:e>
                        <m:r>
                          <a:rPr lang="zh-CN" altLang="en-US" i="1">
                            <a:latin typeface="Cambria Math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𝛉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>
                                            <a:latin typeface="Cambria Math" charset="0"/>
                                          </a:rPr>
                                          <m:t>𝛉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charset="0"/>
                                          </a:rPr>
                                          <m:t>old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Δ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0179" y="2358190"/>
                <a:ext cx="9011641" cy="3498766"/>
              </a:xfrm>
              <a:blipFill rotWithShape="0">
                <a:blip r:embed="rId5"/>
                <a:stretch>
                  <a:fillRect l="-1218" t="-2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Problem: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800" dirty="0" smtClean="0"/>
                  <a:t>Find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2800" b="1"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lim>
                        </m:limLow>
                      </m:fName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blipFill rotWithShape="0">
                <a:blip r:embed="rId6"/>
                <a:stretch>
                  <a:fillRect l="-1403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878286" y="3688370"/>
            <a:ext cx="1877786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71758" y="3688370"/>
            <a:ext cx="566056" cy="45719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05843" y="2893713"/>
            <a:ext cx="5742214" cy="840376"/>
          </a:xfrm>
          <a:prstGeom prst="rect">
            <a:avLst/>
          </a:prstGeom>
          <a:noFill/>
          <a:ln w="76200">
            <a:solidFill>
              <a:srgbClr val="0924FC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7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931"/>
            <a:ext cx="12192000" cy="1035057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Lucida Bright" panose="02040602050505020304" pitchFamily="18" charset="0"/>
              </a:rPr>
              <a:t>Trust</a:t>
            </a:r>
            <a:r>
              <a:rPr lang="zh-CN" altLang="en-US" sz="3600" b="1" dirty="0">
                <a:latin typeface="Lucida Bright" panose="02040602050505020304" pitchFamily="18" charset="0"/>
              </a:rPr>
              <a:t> </a:t>
            </a:r>
            <a:r>
              <a:rPr lang="en-US" altLang="zh-CN" sz="3600" b="1" dirty="0">
                <a:latin typeface="Lucida Bright" panose="02040602050505020304" pitchFamily="18" charset="0"/>
              </a:rPr>
              <a:t>Region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708353" y="4059528"/>
            <a:ext cx="2011680" cy="2011680"/>
          </a:xfrm>
          <a:prstGeom prst="ellipse">
            <a:avLst/>
          </a:prstGeom>
          <a:solidFill>
            <a:schemeClr val="accent5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38163" y="4983902"/>
            <a:ext cx="150746" cy="1485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88540" y="5036003"/>
                <a:ext cx="7953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latin typeface="Cambria Math" charset="0"/>
                            </a:rPr>
                            <m:t>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charset="0"/>
                            </a:rPr>
                            <m:t>old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540" y="5036003"/>
                <a:ext cx="795346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5711960" y="4222283"/>
            <a:ext cx="547665" cy="83266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85792" y="4462463"/>
                <a:ext cx="12650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Radius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charset="0"/>
                      </a:rPr>
                      <m:t>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792" y="4462463"/>
                <a:ext cx="126509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7729" t="-10526" r="-4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0179" y="2358190"/>
                <a:ext cx="9011641" cy="349876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2400"/>
                  </a:spcBef>
                  <a:spcAft>
                    <a:spcPts val="600"/>
                  </a:spcAft>
                </a:pPr>
                <a:r>
                  <a:rPr lang="en-US" altLang="zh-CN" dirty="0" smtClean="0"/>
                  <a:t>Let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neighborhood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600" b="1">
                            <a:latin typeface="Cambria Math" charset="0"/>
                          </a:rPr>
                          <m:t>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altLang="zh-CN" sz="2600" dirty="0"/>
                  <a:t>,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e.g.,</a:t>
                </a:r>
                <a:r>
                  <a:rPr lang="zh-CN" altLang="en-US" sz="2600" dirty="0"/>
                  <a:t> </a:t>
                </a:r>
                <a:endParaRPr lang="en-US" altLang="zh-CN" sz="2600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</a:rPr>
                      <m:t>𝒩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</a:rPr>
                              <m:t>old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zh-CN" altLang="en-US" b="1" i="0" smtClean="0">
                            <a:latin typeface="Cambria Math" charset="0"/>
                          </a:rPr>
                          <m:t> </m:t>
                        </m:r>
                        <m:r>
                          <a:rPr lang="en-US" altLang="zh-CN" b="1">
                            <a:latin typeface="Cambria Math" charset="0"/>
                          </a:rPr>
                          <m:t>𝛉</m:t>
                        </m:r>
                        <m:r>
                          <a:rPr lang="zh-CN" altLang="en-US" b="1">
                            <a:latin typeface="Cambria Math" charset="0"/>
                          </a:rPr>
                          <m:t> </m:t>
                        </m:r>
                      </m:e>
                      <m:e>
                        <m:r>
                          <a:rPr lang="zh-CN" altLang="en-US" i="1">
                            <a:latin typeface="Cambria Math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>
                                        <a:latin typeface="Cambria Math" charset="0"/>
                                      </a:rPr>
                                      <m:t>𝛉</m:t>
                                    </m:r>
                                    <m:r>
                                      <a:rPr lang="en-US" altLang="zh-CN" i="1">
                                        <a:latin typeface="Cambria Math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>
                                            <a:latin typeface="Cambria Math" charset="0"/>
                                          </a:rPr>
                                          <m:t>𝛉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charset="0"/>
                                          </a:rPr>
                                          <m:t>old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Δ</m:t>
                        </m:r>
                        <m:r>
                          <a:rPr lang="zh-CN" altLang="en-US" i="1">
                            <a:latin typeface="Cambria Math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0179" y="2358190"/>
                <a:ext cx="9011641" cy="3498766"/>
              </a:xfrm>
              <a:blipFill rotWithShape="0">
                <a:blip r:embed="rId5"/>
                <a:stretch>
                  <a:fillRect l="-1218" t="-2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800" b="1" dirty="0">
                    <a:solidFill>
                      <a:srgbClr val="C00000"/>
                    </a:solidFill>
                  </a:rPr>
                  <a:t>Problem: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2800" b="1" dirty="0" smtClean="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800" dirty="0" smtClean="0"/>
                  <a:t>Find</a:t>
                </a:r>
                <a:r>
                  <a:rPr lang="zh-CN" altLang="en-US" sz="2800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latin typeface="Cambria Math" charset="0"/>
                          </a:rPr>
                          <m:t>𝛉</m:t>
                        </m:r>
                      </m:e>
                      <m:sup>
                        <m:r>
                          <a:rPr lang="en-US" altLang="zh-CN" sz="2800" b="1">
                            <a:latin typeface="Cambria Math" charset="0"/>
                          </a:rPr>
                          <m:t>⋆</m:t>
                        </m:r>
                      </m:sup>
                    </m:sSup>
                    <m:r>
                      <a:rPr lang="en-US" altLang="zh-CN" sz="2800" i="1">
                        <a:latin typeface="Cambria Math" charset="0"/>
                      </a:rPr>
                      <m:t>=</m:t>
                    </m:r>
                    <m:func>
                      <m:funcPr>
                        <m:ctrlPr>
                          <a:rPr lang="zh-CN" altLang="en-US" sz="2800" i="1">
                            <a:latin typeface="Cambria Math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lim>
                        </m:limLow>
                      </m:fName>
                      <m:e>
                        <m:r>
                          <a:rPr lang="zh-CN" altLang="en-US" sz="2800" i="1">
                            <a:latin typeface="Cambria Math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2800" b="1">
                                <a:latin typeface="Cambria Math" charset="0"/>
                              </a:rPr>
                              <m:t>𝛉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178" y="1284826"/>
                <a:ext cx="9125948" cy="731290"/>
              </a:xfrm>
              <a:prstGeom prst="rect">
                <a:avLst/>
              </a:prstGeom>
              <a:blipFill rotWithShape="0">
                <a:blip r:embed="rId6"/>
                <a:stretch>
                  <a:fillRect l="-1403" t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31970" y="6014402"/>
                <a:ext cx="15599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charset="0"/>
                        </a:rPr>
                        <m:t>𝒩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charset="0"/>
                                </a:rPr>
                                <m:t>old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70" y="6014402"/>
                <a:ext cx="155997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78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11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57926</TotalTime>
  <Words>2400</Words>
  <Application>Microsoft Macintosh PowerPoint</Application>
  <PresentationFormat>Widescreen</PresentationFormat>
  <Paragraphs>1540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Calibri</vt:lpstr>
      <vt:lpstr>Calibri Light</vt:lpstr>
      <vt:lpstr>Cambria Math</vt:lpstr>
      <vt:lpstr>Courier New</vt:lpstr>
      <vt:lpstr>DengXian</vt:lpstr>
      <vt:lpstr>DengXian Light</vt:lpstr>
      <vt:lpstr>Lucida Bright</vt:lpstr>
      <vt:lpstr>Arial</vt:lpstr>
      <vt:lpstr>Office Theme</vt:lpstr>
      <vt:lpstr>Trust Region Policy Optimization (TRPO)</vt:lpstr>
      <vt:lpstr>Optimization Basics</vt:lpstr>
      <vt:lpstr>Gradient Ascent</vt:lpstr>
      <vt:lpstr>Gradient Ascent</vt:lpstr>
      <vt:lpstr>Stochastic Gradient Ascent</vt:lpstr>
      <vt:lpstr>Stochastic Gradient Ascent</vt:lpstr>
      <vt:lpstr>Trust Region</vt:lpstr>
      <vt:lpstr>Trust Region</vt:lpstr>
      <vt:lpstr>Trust Region</vt:lpstr>
      <vt:lpstr>Trust Region</vt:lpstr>
      <vt:lpstr>Trust Region Algorithms</vt:lpstr>
      <vt:lpstr>Trust Region Algorithms</vt:lpstr>
      <vt:lpstr>Trust Region Algorithms</vt:lpstr>
      <vt:lpstr>Trust Region Algorithms</vt:lpstr>
      <vt:lpstr>Trust Region Algorithms</vt:lpstr>
      <vt:lpstr>Trust Region Algorithms</vt:lpstr>
      <vt:lpstr>Trust Region Algorithms</vt:lpstr>
      <vt:lpstr>Trust Region Algorithms</vt:lpstr>
      <vt:lpstr>Trust Region Algorithms</vt:lpstr>
      <vt:lpstr>Trust Region Algorithms</vt:lpstr>
      <vt:lpstr>Trust Region Algorithms</vt:lpstr>
      <vt:lpstr>Policy-Based Reinforcement Learning</vt:lpstr>
      <vt:lpstr>Policy-Based Reinforcement Learning</vt:lpstr>
      <vt:lpstr>Policy-Based Reinforcement Learning</vt:lpstr>
      <vt:lpstr>Policy-Based Reinforcement Learning</vt:lpstr>
      <vt:lpstr>Deriving Objective Function</vt:lpstr>
      <vt:lpstr>Deriving Objective Function</vt:lpstr>
      <vt:lpstr>Deriving Objective Function</vt:lpstr>
      <vt:lpstr>Deriving Objective Function</vt:lpstr>
      <vt:lpstr>Deriving Objective Function</vt:lpstr>
      <vt:lpstr>Trust Region Policy Optimization (TRPO)</vt:lpstr>
      <vt:lpstr>Why TRPO?</vt:lpstr>
      <vt:lpstr>Overview of TRPO</vt:lpstr>
      <vt:lpstr>Step 1: Approximation</vt:lpstr>
      <vt:lpstr>Step 1: Approximation</vt:lpstr>
      <vt:lpstr>Step 1: Approximation</vt:lpstr>
      <vt:lpstr>Step 1: Approximation</vt:lpstr>
      <vt:lpstr>Step 1: Approximation</vt:lpstr>
      <vt:lpstr>Step 1: Approximation</vt:lpstr>
      <vt:lpstr>Step 1: Approximation</vt:lpstr>
      <vt:lpstr>Step 1: Approximation</vt:lpstr>
      <vt:lpstr>Step 1: Approximation</vt:lpstr>
      <vt:lpstr>Step 1: Approximation</vt:lpstr>
      <vt:lpstr>Step 2: Maximization</vt:lpstr>
      <vt:lpstr>Step 2: Maximization</vt:lpstr>
      <vt:lpstr>Step 2: Maximization</vt:lpstr>
      <vt:lpstr>TRPO: Summary</vt:lpstr>
      <vt:lpstr>TRPO: Summary</vt:lpstr>
      <vt:lpstr>TRPO: Summary</vt:lpstr>
      <vt:lpstr>TRPO: Summary</vt:lpstr>
      <vt:lpstr>Policy Gradient versus TRPO</vt:lpstr>
      <vt:lpstr>Thank you!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shusen wang</dc:creator>
  <cp:lastModifiedBy>Shusen Wang</cp:lastModifiedBy>
  <cp:revision>1452</cp:revision>
  <dcterms:created xsi:type="dcterms:W3CDTF">2017-08-22T04:44:10Z</dcterms:created>
  <dcterms:modified xsi:type="dcterms:W3CDTF">2021-03-07T22:22:41Z</dcterms:modified>
</cp:coreProperties>
</file>