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2" r:id="rId4"/>
    <p:sldMasterId id="2147483654" r:id="rId5"/>
    <p:sldMasterId id="2147483658" r:id="rId6"/>
  </p:sldMasterIdLst>
  <p:notesMasterIdLst>
    <p:notesMasterId r:id="rId19"/>
  </p:notesMasterIdLst>
  <p:sldIdLst>
    <p:sldId id="737" r:id="rId7"/>
    <p:sldId id="820" r:id="rId8"/>
    <p:sldId id="779" r:id="rId9"/>
    <p:sldId id="824" r:id="rId10"/>
    <p:sldId id="823" r:id="rId11"/>
    <p:sldId id="825" r:id="rId12"/>
    <p:sldId id="814" r:id="rId13"/>
    <p:sldId id="826" r:id="rId14"/>
    <p:sldId id="827" r:id="rId15"/>
    <p:sldId id="828" r:id="rId16"/>
    <p:sldId id="829" r:id="rId17"/>
    <p:sldId id="830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FF00"/>
    <a:srgbClr val="FF0000"/>
    <a:srgbClr val="3366CC"/>
    <a:srgbClr val="FF6201"/>
    <a:srgbClr val="CF1B30"/>
    <a:srgbClr val="E2223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0" autoAdjust="0"/>
    <p:restoredTop sz="92712" autoAdjust="0"/>
  </p:normalViewPr>
  <p:slideViewPr>
    <p:cSldViewPr snapToGrid="0" snapToObjects="1">
      <p:cViewPr varScale="1">
        <p:scale>
          <a:sx n="112" d="100"/>
          <a:sy n="112" d="100"/>
        </p:scale>
        <p:origin x="14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7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156" y="-102"/>
      </p:cViewPr>
      <p:guideLst>
        <p:guide orient="horz" pos="2928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A6E97C6-7102-4F55-9DB2-A1A8DC45BB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-7938"/>
            <a:ext cx="9156700" cy="6877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4175" y="1295400"/>
            <a:ext cx="4187825" cy="1316038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611438"/>
            <a:ext cx="4187825" cy="68897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35809-829F-46C4-939A-ABBD40811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0"/>
            <a:ext cx="2093912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0"/>
            <a:ext cx="6129338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E4BC4-1DC2-45CF-944B-936B6923A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4175" y="0"/>
            <a:ext cx="8375650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67DA-C5A5-43E0-BE96-D596AE837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0"/>
            <a:ext cx="7440613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258888"/>
            <a:ext cx="411162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58888"/>
            <a:ext cx="411162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7C897-44D7-45CD-B1A9-30F0B3DE2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-4763"/>
            <a:ext cx="9177338" cy="68865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84175" y="1295400"/>
            <a:ext cx="5632450" cy="1316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175" y="2611438"/>
            <a:ext cx="5632450" cy="7000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56EE-0089-4B8A-B0A2-51329C53F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8A780-31C6-4E0B-97E3-07CFBCD0AB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5007D-4042-4D5A-9992-2E72AA2D6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1FF3-7D3C-4B02-872E-AE4F6D141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DC1A6-4778-4B28-A8C3-85D81FDB7B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24B4-70C7-4B01-8C6F-93944CF1C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1CCD0-41DA-41BB-BE35-1EC8160BD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1FE4A-E051-4714-B44B-14C4CD49F1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D3DCA-7A8B-4131-A329-9DEB0F76C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CEDBD-16A5-4125-9BBA-E94520E56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5D396-7457-4716-B043-2EC9F0294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7938"/>
            <a:ext cx="9167813" cy="68865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4175" y="1295400"/>
            <a:ext cx="5632450" cy="1316038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611438"/>
            <a:ext cx="5632450" cy="6572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A0CB-AF84-4A97-BE48-841C327F7D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166F1-335B-4A46-A531-AC92541EC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258888"/>
            <a:ext cx="26828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9450" y="1258888"/>
            <a:ext cx="26828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92C6-F24F-4803-88ED-562B628D9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9344-57B0-4915-83FD-979085A49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766C-52E2-4CDF-A207-6D94DE63B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F872F-62B7-4396-9ADF-0DD449D50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737EB-CB59-4396-BCA0-A289E4440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14231-2FBD-409A-A844-BE377EB826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8D3D7-38A8-4162-9B21-DCE14D1C0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18B8A-C08C-48C7-9278-1518F88A13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5825" y="19050"/>
            <a:ext cx="1858963" cy="6067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19050"/>
            <a:ext cx="5429250" cy="6067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93839-1F88-4874-9460-499306695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4175" y="625475"/>
            <a:ext cx="5189538" cy="1316038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9B03C-A7F3-4EF8-B784-E165015863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0F24-5F54-4EE0-B066-C2859BCA6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74E2-EF9A-4715-BA66-08E499E7F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258888"/>
            <a:ext cx="2740025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258888"/>
            <a:ext cx="2740025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22DE2-A37E-4BED-B923-B75AA6A4A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258888"/>
            <a:ext cx="411162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8888"/>
            <a:ext cx="411162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53A1-E92B-4F31-91D8-9146A3BF9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ABA7F-B53A-462B-B440-524405439D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51EC-0004-4EFD-870A-CC8FD35849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473E6-4924-4303-A0E9-EE9D2AA9D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FAE03-4A72-4757-9A92-E48ECD5B0D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37719-D894-446E-A8D1-4AC8ACC9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18BE-2801-4426-BBD2-3943EC9B3B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5825" y="0"/>
            <a:ext cx="1858963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0"/>
            <a:ext cx="542925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F2409-31CA-4323-8FDE-F9F13D9DB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0"/>
            <a:ext cx="50292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4175" y="515938"/>
            <a:ext cx="5632450" cy="1316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84175" y="1954213"/>
            <a:ext cx="563245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42649-D770-4AF1-9CB1-7331FC6E4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86D5-1CFD-45A7-92A9-7D547DAA6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9BFA7-02A8-4D89-807B-827D3BCD5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F1FB3-26E1-4C06-AF25-10AD3DDBD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684A1-A2A1-4D27-953A-B6B05357A7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F059D-0633-417B-8C25-3FE261CF7A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05A6-D4DF-40DD-87EF-A676C4403F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F8B55-8C7C-4834-919B-9386AE5F4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A957-2C9D-48F6-AD3B-31A9AF5B2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6430-0468-409B-827A-7F098B3FB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135DD-88E5-4381-BF6F-A51422A67C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625475"/>
            <a:ext cx="2074862" cy="5500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625475"/>
            <a:ext cx="6075363" cy="5500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00-8106-43E1-8476-DA8CED7C9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9525"/>
            <a:ext cx="9156700" cy="687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4175" y="515938"/>
            <a:ext cx="5178425" cy="1316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4175" y="1954213"/>
            <a:ext cx="5178425" cy="17526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9A08-94BF-4398-B79C-A3C6CD089E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3ACF-D449-4B6A-B6B5-F21CC1479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2F3E-DE39-4DF3-80A4-CC9891A05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F0038-D425-4569-A360-2349A1263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0" y="1258888"/>
            <a:ext cx="4073525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258888"/>
            <a:ext cx="4073525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8A4F8-AF81-421F-8B05-4084E6953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4EC7C-722D-43B4-B387-3E672DEBC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0326D-6DFB-4C41-9D72-BB9222D12A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3A893-D1F8-46DA-B023-B63EABF1C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E9E72-1D3D-4F22-A3E8-97D2D72C2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098-473C-49E7-A9A9-3651ECBD3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58E55-17E7-466E-8165-B6C3C4BA2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0"/>
            <a:ext cx="2074862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0"/>
            <a:ext cx="6075363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B4B1A-286F-4638-BD65-2E16C2CCD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FC0C-8753-413C-8BEE-C7B1068D9C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E0CF3-AE4D-466F-96CA-C7DEBD7CE3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F8EE1-DB0D-4A56-B3DC-BD9F51970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4288" y="-14288"/>
            <a:ext cx="9156701" cy="16160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258888"/>
            <a:ext cx="83756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4978796-593E-4937-8AAF-D58E1D98C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4" r:id="rId1"/>
    <p:sldLayoutId id="2147490642" r:id="rId2"/>
    <p:sldLayoutId id="2147490643" r:id="rId3"/>
    <p:sldLayoutId id="2147490644" r:id="rId4"/>
    <p:sldLayoutId id="2147490645" r:id="rId5"/>
    <p:sldLayoutId id="2147490646" r:id="rId6"/>
    <p:sldLayoutId id="2147490647" r:id="rId7"/>
    <p:sldLayoutId id="2147490648" r:id="rId8"/>
    <p:sldLayoutId id="2147490649" r:id="rId9"/>
    <p:sldLayoutId id="2147490650" r:id="rId10"/>
    <p:sldLayoutId id="2147490651" r:id="rId11"/>
    <p:sldLayoutId id="2147490652" r:id="rId12"/>
    <p:sldLayoutId id="2147490653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8DEBC9B-F608-4A9D-BD15-7A3083EADB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5" r:id="rId1"/>
    <p:sldLayoutId id="2147490654" r:id="rId2"/>
    <p:sldLayoutId id="2147490655" r:id="rId3"/>
    <p:sldLayoutId id="2147490656" r:id="rId4"/>
    <p:sldLayoutId id="2147490657" r:id="rId5"/>
    <p:sldLayoutId id="2147490658" r:id="rId6"/>
    <p:sldLayoutId id="2147490659" r:id="rId7"/>
    <p:sldLayoutId id="2147490660" r:id="rId8"/>
    <p:sldLayoutId id="2147490661" r:id="rId9"/>
    <p:sldLayoutId id="2147490662" r:id="rId10"/>
    <p:sldLayoutId id="2147490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95613" y="2049463"/>
            <a:ext cx="6157912" cy="481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19050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258888"/>
            <a:ext cx="55181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41906BD-CAB2-4E1B-B5BD-DE5FA2157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6" r:id="rId1"/>
    <p:sldLayoutId id="2147490664" r:id="rId2"/>
    <p:sldLayoutId id="2147490665" r:id="rId3"/>
    <p:sldLayoutId id="2147490666" r:id="rId4"/>
    <p:sldLayoutId id="2147490667" r:id="rId5"/>
    <p:sldLayoutId id="2147490668" r:id="rId6"/>
    <p:sldLayoutId id="2147490669" r:id="rId7"/>
    <p:sldLayoutId id="2147490670" r:id="rId8"/>
    <p:sldLayoutId id="2147490671" r:id="rId9"/>
    <p:sldLayoutId id="2147490672" r:id="rId10"/>
    <p:sldLayoutId id="21474906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638" y="488950"/>
            <a:ext cx="8493125" cy="637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099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288" y="-14288"/>
            <a:ext cx="9156701" cy="16160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258888"/>
            <a:ext cx="563245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82E9AA5-9441-474E-B69E-B772B0383B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7" r:id="rId1"/>
    <p:sldLayoutId id="2147490674" r:id="rId2"/>
    <p:sldLayoutId id="2147490675" r:id="rId3"/>
    <p:sldLayoutId id="2147490676" r:id="rId4"/>
    <p:sldLayoutId id="2147490677" r:id="rId5"/>
    <p:sldLayoutId id="2147490678" r:id="rId6"/>
    <p:sldLayoutId id="2147490679" r:id="rId7"/>
    <p:sldLayoutId id="2147490680" r:id="rId8"/>
    <p:sldLayoutId id="2147490681" r:id="rId9"/>
    <p:sldLayoutId id="2147490682" r:id="rId10"/>
    <p:sldLayoutId id="2147490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-4763"/>
            <a:ext cx="9156700" cy="68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625475"/>
            <a:ext cx="483711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0C53B33-03EB-4940-8192-8E3F81CF4A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8" r:id="rId1"/>
    <p:sldLayoutId id="2147490684" r:id="rId2"/>
    <p:sldLayoutId id="2147490685" r:id="rId3"/>
    <p:sldLayoutId id="2147490686" r:id="rId4"/>
    <p:sldLayoutId id="2147490687" r:id="rId5"/>
    <p:sldLayoutId id="2147490688" r:id="rId6"/>
    <p:sldLayoutId id="2147490689" r:id="rId7"/>
    <p:sldLayoutId id="2147490690" r:id="rId8"/>
    <p:sldLayoutId id="2147490691" r:id="rId9"/>
    <p:sldLayoutId id="2147490692" r:id="rId10"/>
    <p:sldLayoutId id="214749069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4288" y="-14288"/>
            <a:ext cx="9156701" cy="16160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147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24325" y="0"/>
            <a:ext cx="50292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264150"/>
            <a:ext cx="9156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451600"/>
            <a:ext cx="5372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800">
                <a:solidFill>
                  <a:schemeClr val="hlin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Copyright 2011 ADP, Inc. Proprietary and Confidential Information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050" y="6451600"/>
            <a:ext cx="368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3574AFF-15AB-4968-B7C9-D656285C1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258888"/>
            <a:ext cx="82994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9" r:id="rId1"/>
    <p:sldLayoutId id="2147490694" r:id="rId2"/>
    <p:sldLayoutId id="2147490695" r:id="rId3"/>
    <p:sldLayoutId id="2147490696" r:id="rId4"/>
    <p:sldLayoutId id="2147490697" r:id="rId5"/>
    <p:sldLayoutId id="2147490698" r:id="rId6"/>
    <p:sldLayoutId id="2147490699" r:id="rId7"/>
    <p:sldLayoutId id="2147490700" r:id="rId8"/>
    <p:sldLayoutId id="2147490701" r:id="rId9"/>
    <p:sldLayoutId id="2147490702" r:id="rId10"/>
    <p:sldLayoutId id="21474907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110000"/>
        </a:lnSpc>
        <a:spcBef>
          <a:spcPts val="29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2pPr>
      <a:lvl3pPr marL="461963" indent="-228600" algn="l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69215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922338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5pPr>
      <a:lvl6pPr marL="13795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18367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22939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2751138" indent="-228600" algn="l" rtl="0" fontAlgn="base">
        <a:lnSpc>
          <a:spcPct val="110000"/>
        </a:lnSpc>
        <a:spcBef>
          <a:spcPts val="1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s.ad.adp.com/display/HWSE/Migration+to+Docker" TargetMode="External"/><Relationship Id="rId2" Type="http://schemas.openxmlformats.org/officeDocument/2006/relationships/hyperlink" Target="https://confluence.es.ad.adp.com/display/HWSE/Migration+to+Tomc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14600" y="4800600"/>
            <a:ext cx="6400800" cy="1371600"/>
          </a:xfrm>
        </p:spPr>
        <p:txBody>
          <a:bodyPr/>
          <a:lstStyle/>
          <a:p>
            <a:pPr algn="r"/>
            <a:r>
              <a:rPr lang="en-US" dirty="0" smtClean="0"/>
              <a:t>Bob Zitelli</a:t>
            </a:r>
          </a:p>
          <a:p>
            <a:pPr algn="r"/>
            <a:r>
              <a:rPr lang="en-US" dirty="0" smtClean="0"/>
              <a:t>1/7/2013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175" y="1295399"/>
            <a:ext cx="4187825" cy="2173941"/>
          </a:xfrm>
        </p:spPr>
        <p:txBody>
          <a:bodyPr/>
          <a:lstStyle/>
          <a:p>
            <a:r>
              <a:rPr lang="en-US" dirty="0" smtClean="0"/>
              <a:t>HWSE Tomcat and Docker</a:t>
            </a:r>
            <a:br>
              <a:rPr lang="en-US" dirty="0" smtClean="0"/>
            </a:br>
            <a:r>
              <a:rPr lang="en-US" dirty="0" smtClean="0"/>
              <a:t>Overview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Jon </a:t>
            </a:r>
            <a:r>
              <a:rPr lang="en-US" sz="2000" dirty="0"/>
              <a:t>Gunnip</a:t>
            </a:r>
            <a:br>
              <a:rPr lang="en-US" sz="2000" dirty="0"/>
            </a:br>
            <a:r>
              <a:rPr lang="en-US" sz="2000" dirty="0" smtClean="0"/>
              <a:t>1/16/2018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 Tomcat/Docker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requires Windows 10 (with particular setup) or Mac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Running Docker is useful in general but often not needed for most people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image is controlled by </a:t>
            </a:r>
            <a:r>
              <a:rPr lang="en-US" b="0" dirty="0" err="1" smtClean="0"/>
              <a:t>Dockerfile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variation by environment is provided by </a:t>
            </a:r>
            <a:r>
              <a:rPr lang="en-US" b="0" dirty="0" err="1" smtClean="0"/>
              <a:t>docker</a:t>
            </a:r>
            <a:r>
              <a:rPr lang="en-US" b="0" dirty="0" smtClean="0"/>
              <a:t>-compose-&lt;</a:t>
            </a:r>
            <a:r>
              <a:rPr lang="en-US" b="0" dirty="0" err="1" smtClean="0"/>
              <a:t>env</a:t>
            </a:r>
            <a:r>
              <a:rPr lang="en-US" b="0" dirty="0" smtClean="0"/>
              <a:t>&gt;.</a:t>
            </a:r>
            <a:r>
              <a:rPr lang="en-US" b="0" dirty="0" err="1" smtClean="0"/>
              <a:t>yml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images are deployed to Docker Trusted Registry as part of build</a:t>
            </a:r>
            <a:endParaRPr lang="en-US" b="0" dirty="0"/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 Tomcat/Docker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deployments are done as part of image build process (DIT) or deployment dashboard (all other environments)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apps should not use local storage in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apps should be stateless (e.g. </a:t>
            </a:r>
            <a:r>
              <a:rPr lang="en-US" b="0" dirty="0" err="1" smtClean="0"/>
              <a:t>Redis</a:t>
            </a:r>
            <a:r>
              <a:rPr lang="en-US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</a:t>
            </a:r>
            <a:r>
              <a:rPr lang="en-US" b="0" dirty="0"/>
              <a:t>means more responsibility for development for deployment, monitoring, and troubleshooting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infrastructure and tools are still a work in progress</a:t>
            </a:r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confluence.es.ad.adp.com/display/HWSE/Migration+to+Tomcat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hlinkClick r:id="rId3"/>
              </a:rPr>
              <a:t>https://</a:t>
            </a:r>
            <a:r>
              <a:rPr lang="en-US" b="0" dirty="0" smtClean="0">
                <a:hlinkClick r:id="rId3"/>
              </a:rPr>
              <a:t>confluence.es.ad.adp.com/display/HWSE/Migration+to+Docker</a:t>
            </a: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and Docker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What is Tomcat?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en-US" b="0" dirty="0" smtClean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What is Docker?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en-US" b="0" dirty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Docker Terminology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en-US" b="0" dirty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Testing in Tomcat/Docker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en-US" b="0" dirty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Developing in Tomcat/Docker</a:t>
            </a:r>
            <a:endParaRPr lang="en-US" b="0" dirty="0"/>
          </a:p>
          <a:p>
            <a:pPr marL="0" indent="0">
              <a:buClr>
                <a:srgbClr val="FF0000"/>
              </a:buClr>
            </a:pPr>
            <a:endParaRPr lang="en-US" b="0" dirty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b="0" dirty="0" smtClean="0"/>
              <a:t>Resources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Tomcat?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Application container for deploying Java web applications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industry standard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 smtClean="0"/>
              <a:t>http://tomcat.apache.org</a:t>
            </a:r>
          </a:p>
          <a:p>
            <a:pPr marL="0" indent="0"/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Lighter-weight alternative to WebSphere (if not using EJB)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Tomca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9" y="1100790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Tomcat?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Simpler </a:t>
            </a:r>
            <a:r>
              <a:rPr lang="en-US" b="0" dirty="0"/>
              <a:t>to install, configure, deploy to, and manage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Installing is unzipping an 9.5 MB zip file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WebSphere zip is 1600 MB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Configuring is changing some text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Deploying is copying a war to a folder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Managing is start/stop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In development, full deploy takes 2 minutes in Tomcat, about 1 hour 20 minutes in WebSphere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04933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 technology and a company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Built around concept of a container – a lightweight VM that includes all aspects of application (OS, Java, wars, Wily, configuration) that can run alongside other containers in a VM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Easier to scale up and 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To change Docker container, deploy a new image (immutable)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AutoShape 2" descr="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3" y="904875"/>
            <a:ext cx="2027451" cy="20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 descr="http://apachebooster.com/kb/wp-content/uploads/2017/09/docker-contain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84" y="1258888"/>
            <a:ext cx="6068231" cy="48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Image – deployable binary containing the OS variant, application, supporting binaries and 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Container – an executing image</a:t>
            </a:r>
          </a:p>
          <a:p>
            <a:pPr marL="0" indent="0"/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Swarm – orchestration engine that deploys containers to one or more nodes (servers)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Compose – tool for deploying containers to the swarm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UCP – Universal Control Panel - administration UI for the swarm</a:t>
            </a:r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Tomcat/Docker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Docker </a:t>
            </a:r>
            <a:r>
              <a:rPr lang="en-US" b="0" dirty="0" err="1" smtClean="0"/>
              <a:t>env</a:t>
            </a:r>
            <a:r>
              <a:rPr lang="en-US" b="0" dirty="0" smtClean="0"/>
              <a:t> will have new URL’s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WebSphere going away for Standalone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UCP – lets you see what is running and for how long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Logs are written directly to </a:t>
            </a:r>
            <a:r>
              <a:rPr lang="en-US" b="0" dirty="0" err="1" smtClean="0"/>
              <a:t>Splunk</a:t>
            </a:r>
            <a:r>
              <a:rPr lang="en-US" b="0" dirty="0" smtClean="0"/>
              <a:t> – there are no </a:t>
            </a:r>
            <a:r>
              <a:rPr lang="en-US" b="0" dirty="0" err="1" smtClean="0"/>
              <a:t>logfiles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Deployments – eventually more ownership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Testing on feature branches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Automation as part of the build</a:t>
            </a:r>
            <a:endParaRPr lang="en-US" b="0" dirty="0"/>
          </a:p>
          <a:p>
            <a:pPr lvl="3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 Tomcat/Docker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4" y="989948"/>
            <a:ext cx="8759825" cy="4827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All development done in Tomcat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Build and Publish process is similar using Ant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Overview of Tomcat layout and 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Use of </a:t>
            </a:r>
            <a:r>
              <a:rPr lang="en-US" b="0" dirty="0" err="1" smtClean="0"/>
              <a:t>Logback</a:t>
            </a:r>
            <a:r>
              <a:rPr lang="en-US" b="0" dirty="0" smtClean="0"/>
              <a:t> for logging</a:t>
            </a:r>
            <a:endParaRPr lang="en-US" b="0" dirty="0"/>
          </a:p>
          <a:p>
            <a:pPr marL="0" indent="0"/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ADP, Inc. Proprietary and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424B4-70C7-4B01-8C6F-93944CF1C6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P_PPT2003_Simple_052611">
  <a:themeElements>
    <a:clrScheme name="ADP_PPT2003_Simple_052611 1">
      <a:dk1>
        <a:srgbClr val="000000"/>
      </a:dk1>
      <a:lt1>
        <a:srgbClr val="FFFFFF"/>
      </a:lt1>
      <a:dk2>
        <a:srgbClr val="DC1E32"/>
      </a:dk2>
      <a:lt2>
        <a:srgbClr val="D9D9D9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ADP_PPT2003_Simple_0526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DP_PPT2003_Simple_052611 1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DC1E32"/>
      </a:dk2>
      <a:lt2>
        <a:srgbClr val="D9D9D9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-Image Title, Right Image Slide">
  <a:themeElements>
    <a:clrScheme name="Full-Image Title, Right Image Slide 1">
      <a:dk1>
        <a:srgbClr val="000000"/>
      </a:dk1>
      <a:lt1>
        <a:srgbClr val="FFFFFF"/>
      </a:lt1>
      <a:dk2>
        <a:srgbClr val="DC1E32"/>
      </a:dk2>
      <a:lt2>
        <a:srgbClr val="808080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Full-Image Title, Right Image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Full-Image Title, Right Image Slide 1">
        <a:dk1>
          <a:srgbClr val="000000"/>
        </a:dk1>
        <a:lt1>
          <a:srgbClr val="FFFFFF"/>
        </a:lt1>
        <a:dk2>
          <a:srgbClr val="DC1E32"/>
        </a:dk2>
        <a:lt2>
          <a:srgbClr val="808080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-Image Title, Right Image Slide 2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ivider 1, Image/Graphic Slide">
  <a:themeElements>
    <a:clrScheme name="Divider 1, Image/Graphic Slide 1">
      <a:dk1>
        <a:srgbClr val="000000"/>
      </a:dk1>
      <a:lt1>
        <a:srgbClr val="FFFFFF"/>
      </a:lt1>
      <a:dk2>
        <a:srgbClr val="DC1E32"/>
      </a:dk2>
      <a:lt2>
        <a:srgbClr val="808080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Divider 1, Image/Graphic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vider 1, Image/Graphic Slide 1">
        <a:dk1>
          <a:srgbClr val="000000"/>
        </a:dk1>
        <a:lt1>
          <a:srgbClr val="FFFFFF"/>
        </a:lt1>
        <a:dk2>
          <a:srgbClr val="DC1E32"/>
        </a:dk2>
        <a:lt2>
          <a:srgbClr val="808080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, Image/Graphic Slide 2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ivider 1, Image/Graphic Slide">
  <a:themeElements>
    <a:clrScheme name="1_Divider 1, Image/Graphic Slide 1">
      <a:dk1>
        <a:srgbClr val="000000"/>
      </a:dk1>
      <a:lt1>
        <a:srgbClr val="FFFFFF"/>
      </a:lt1>
      <a:dk2>
        <a:srgbClr val="DC1E32"/>
      </a:dk2>
      <a:lt2>
        <a:srgbClr val="808080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1_Divider 1, Image/Graphic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ivider 1, Image/Graphic Slide 1">
        <a:dk1>
          <a:srgbClr val="000000"/>
        </a:dk1>
        <a:lt1>
          <a:srgbClr val="FFFFFF"/>
        </a:lt1>
        <a:dk2>
          <a:srgbClr val="DC1E32"/>
        </a:dk2>
        <a:lt2>
          <a:srgbClr val="808080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vider 1, Image/Graphic Slide 2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ivider 1, Image/Graphic Slide">
  <a:themeElements>
    <a:clrScheme name="2_Divider 1, Image/Graphic Slide 1">
      <a:dk1>
        <a:srgbClr val="000000"/>
      </a:dk1>
      <a:lt1>
        <a:srgbClr val="FFFFFF"/>
      </a:lt1>
      <a:dk2>
        <a:srgbClr val="DC1E32"/>
      </a:dk2>
      <a:lt2>
        <a:srgbClr val="808080"/>
      </a:lt2>
      <a:accent1>
        <a:srgbClr val="DC1E32"/>
      </a:accent1>
      <a:accent2>
        <a:srgbClr val="4D4F53"/>
      </a:accent2>
      <a:accent3>
        <a:srgbClr val="FFFFFF"/>
      </a:accent3>
      <a:accent4>
        <a:srgbClr val="000000"/>
      </a:accent4>
      <a:accent5>
        <a:srgbClr val="EBABAD"/>
      </a:accent5>
      <a:accent6>
        <a:srgbClr val="45474A"/>
      </a:accent6>
      <a:hlink>
        <a:srgbClr val="747678"/>
      </a:hlink>
      <a:folHlink>
        <a:srgbClr val="ADAFAF"/>
      </a:folHlink>
    </a:clrScheme>
    <a:fontScheme name="2_Divider 1, Image/Graphic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ivider 1, Image/Graphic Slide 1">
        <a:dk1>
          <a:srgbClr val="000000"/>
        </a:dk1>
        <a:lt1>
          <a:srgbClr val="FFFFFF"/>
        </a:lt1>
        <a:dk2>
          <a:srgbClr val="DC1E32"/>
        </a:dk2>
        <a:lt2>
          <a:srgbClr val="808080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vider 1, Image/Graphic Slide 2">
        <a:dk1>
          <a:srgbClr val="000000"/>
        </a:dk1>
        <a:lt1>
          <a:srgbClr val="FFFFFF"/>
        </a:lt1>
        <a:dk2>
          <a:srgbClr val="DC1E32"/>
        </a:dk2>
        <a:lt2>
          <a:srgbClr val="D9D9D9"/>
        </a:lt2>
        <a:accent1>
          <a:srgbClr val="DC1E32"/>
        </a:accent1>
        <a:accent2>
          <a:srgbClr val="4D4F53"/>
        </a:accent2>
        <a:accent3>
          <a:srgbClr val="FFFFFF"/>
        </a:accent3>
        <a:accent4>
          <a:srgbClr val="000000"/>
        </a:accent4>
        <a:accent5>
          <a:srgbClr val="EBABAD"/>
        </a:accent5>
        <a:accent6>
          <a:srgbClr val="45474A"/>
        </a:accent6>
        <a:hlink>
          <a:srgbClr val="747678"/>
        </a:hlink>
        <a:folHlink>
          <a:srgbClr val="ADAF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DC1E32"/>
    </a:dk2>
    <a:lt2>
      <a:srgbClr val="808080"/>
    </a:lt2>
    <a:accent1>
      <a:srgbClr val="DC1E32"/>
    </a:accent1>
    <a:accent2>
      <a:srgbClr val="4D4F53"/>
    </a:accent2>
    <a:accent3>
      <a:srgbClr val="FFFFFF"/>
    </a:accent3>
    <a:accent4>
      <a:srgbClr val="000000"/>
    </a:accent4>
    <a:accent5>
      <a:srgbClr val="EBABAD"/>
    </a:accent5>
    <a:accent6>
      <a:srgbClr val="45474A"/>
    </a:accent6>
    <a:hlink>
      <a:srgbClr val="747678"/>
    </a:hlink>
    <a:folHlink>
      <a:srgbClr val="ADAFA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DC1E32"/>
    </a:dk2>
    <a:lt2>
      <a:srgbClr val="808080"/>
    </a:lt2>
    <a:accent1>
      <a:srgbClr val="DC1E32"/>
    </a:accent1>
    <a:accent2>
      <a:srgbClr val="4D4F53"/>
    </a:accent2>
    <a:accent3>
      <a:srgbClr val="FFFFFF"/>
    </a:accent3>
    <a:accent4>
      <a:srgbClr val="000000"/>
    </a:accent4>
    <a:accent5>
      <a:srgbClr val="EBABAD"/>
    </a:accent5>
    <a:accent6>
      <a:srgbClr val="45474A"/>
    </a:accent6>
    <a:hlink>
      <a:srgbClr val="747678"/>
    </a:hlink>
    <a:folHlink>
      <a:srgbClr val="ADAF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ADP_PPT2003_Simple_052611</Template>
  <TotalTime>37458</TotalTime>
  <Words>587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Times New Roman</vt:lpstr>
      <vt:lpstr>Wingdings</vt:lpstr>
      <vt:lpstr>ADP_PPT2003_Simple_052611</vt:lpstr>
      <vt:lpstr>1_Default Design</vt:lpstr>
      <vt:lpstr>Full-Image Title, Right Image Slide</vt:lpstr>
      <vt:lpstr>Divider 1, Image/Graphic Slide</vt:lpstr>
      <vt:lpstr>1_Divider 1, Image/Graphic Slide</vt:lpstr>
      <vt:lpstr>2_Divider 1, Image/Graphic Slide</vt:lpstr>
      <vt:lpstr>HWSE Tomcat and Docker Overview  Jon Gunnip 1/16/2018  </vt:lpstr>
      <vt:lpstr>Tomcat and Docker Overview</vt:lpstr>
      <vt:lpstr>What is Tomcat?</vt:lpstr>
      <vt:lpstr>What is Tomcat?</vt:lpstr>
      <vt:lpstr>What is Docker?</vt:lpstr>
      <vt:lpstr>What is Docker?</vt:lpstr>
      <vt:lpstr>Docker Terminology</vt:lpstr>
      <vt:lpstr>Testing in Tomcat/Docker</vt:lpstr>
      <vt:lpstr>Developing in Tomcat/Docker</vt:lpstr>
      <vt:lpstr>Developing in Tomcat/Docker</vt:lpstr>
      <vt:lpstr>Developing in Tomcat/Docker</vt:lpstr>
      <vt:lpstr>Resources</vt:lpstr>
    </vt:vector>
  </TitlesOfParts>
  <Company>ADP,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 Services</dc:title>
  <dc:creator>MoffoM</dc:creator>
  <cp:lastModifiedBy>Gunnip, Jon (CORP)</cp:lastModifiedBy>
  <cp:revision>3398</cp:revision>
  <dcterms:created xsi:type="dcterms:W3CDTF">2011-06-06T01:13:24Z</dcterms:created>
  <dcterms:modified xsi:type="dcterms:W3CDTF">2018-01-16T15:31:03Z</dcterms:modified>
</cp:coreProperties>
</file>