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4E5FDF-8869-4600-BBEE-ABCCB39D3DB0}">
  <a:tblStyle styleId="{CF4E5FDF-8869-4600-BBEE-ABCCB39D3D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37" Type="http://schemas.openxmlformats.org/officeDocument/2006/relationships/font" Target="fonts/Merriweather-bold.fntdata"/><Relationship Id="rId14" Type="http://schemas.openxmlformats.org/officeDocument/2006/relationships/slide" Target="slides/slide8.xml"/><Relationship Id="rId36" Type="http://schemas.openxmlformats.org/officeDocument/2006/relationships/font" Target="fonts/Merriweather-regular.fntdata"/><Relationship Id="rId17" Type="http://schemas.openxmlformats.org/officeDocument/2006/relationships/slide" Target="slides/slide11.xml"/><Relationship Id="rId39" Type="http://schemas.openxmlformats.org/officeDocument/2006/relationships/font" Target="fonts/Merriweather-boldItalic.fntdata"/><Relationship Id="rId16" Type="http://schemas.openxmlformats.org/officeDocument/2006/relationships/slide" Target="slides/slide10.xml"/><Relationship Id="rId38" Type="http://schemas.openxmlformats.org/officeDocument/2006/relationships/font" Target="fonts/Merriweather-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98567eb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98567eb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9dddd856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09dddd856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98567eb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98567eb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98567eb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98567eb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98567eb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98567eb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98567eb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98567eb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98567eb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98567eb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f696de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f696de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98567eb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98567eb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7.jpg"/><Relationship Id="rId7"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Mentor Name: Mrs. Kajal Jewani</a:t>
            </a:r>
            <a:endParaRPr b="0" i="0" sz="1400" u="none" cap="none" strike="noStrike">
              <a:solidFill>
                <a:srgbClr val="000000"/>
              </a:solidFill>
              <a:latin typeface="Roboto"/>
              <a:ea typeface="Roboto"/>
              <a:cs typeface="Roboto"/>
              <a:sym typeface="Roboto"/>
            </a:endParaRPr>
          </a:p>
        </p:txBody>
      </p:sp>
      <p:sp>
        <p:nvSpPr>
          <p:cNvPr id="65" name="Google Shape;65;p11"/>
          <p:cNvSpPr txBox="1"/>
          <p:nvPr/>
        </p:nvSpPr>
        <p:spPr>
          <a:xfrm>
            <a:off x="1012550" y="1249313"/>
            <a:ext cx="76155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highlight>
                  <a:srgbClr val="FFFFFF"/>
                </a:highlight>
                <a:latin typeface="Roboto"/>
                <a:ea typeface="Roboto"/>
                <a:cs typeface="Roboto"/>
                <a:sym typeface="Roboto"/>
              </a:rPr>
              <a:t>Title: Expression Evaluator Game</a:t>
            </a:r>
            <a:endParaRPr sz="17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rPr lang="en" sz="1700">
                <a:highlight>
                  <a:srgbClr val="FFFFFF"/>
                </a:highlight>
                <a:latin typeface="Roboto"/>
                <a:ea typeface="Roboto"/>
                <a:cs typeface="Roboto"/>
                <a:sym typeface="Roboto"/>
              </a:rPr>
              <a:t>Sustainability goal: Quality education</a:t>
            </a:r>
            <a:endParaRPr sz="1700">
              <a:highlight>
                <a:srgbClr val="FFFFFF"/>
              </a:highlight>
              <a:latin typeface="Roboto"/>
              <a:ea typeface="Roboto"/>
              <a:cs typeface="Roboto"/>
              <a:sym typeface="Roboto"/>
            </a:endParaRPr>
          </a:p>
        </p:txBody>
      </p:sp>
      <p:sp>
        <p:nvSpPr>
          <p:cNvPr id="66" name="Google Shape;66;p11"/>
          <p:cNvSpPr txBox="1"/>
          <p:nvPr/>
        </p:nvSpPr>
        <p:spPr>
          <a:xfrm>
            <a:off x="313525" y="1895375"/>
            <a:ext cx="3761400" cy="16932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Domain: Software development/ Edu</a:t>
            </a:r>
            <a:r>
              <a:rPr lang="en">
                <a:solidFill>
                  <a:srgbClr val="980000"/>
                </a:solidFill>
              </a:rPr>
              <a:t>cational Technology</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Group Members:</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1 : Hitika Shir</a:t>
            </a:r>
            <a:r>
              <a:rPr lang="en">
                <a:solidFill>
                  <a:srgbClr val="980000"/>
                </a:solidFill>
              </a:rPr>
              <a:t>angi (56)</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Arial"/>
                <a:ea typeface="Arial"/>
                <a:cs typeface="Arial"/>
                <a:sym typeface="Arial"/>
              </a:rPr>
              <a:t>Member 2: Krish Satpal (54)</a:t>
            </a:r>
            <a:endParaRPr b="0" i="0" sz="1400" u="none" cap="none" strike="noStrike">
              <a:solidFill>
                <a:srgbClr val="98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Arial"/>
              <a:ea typeface="Arial"/>
              <a:cs typeface="Arial"/>
              <a:sym typeface="Arial"/>
            </a:endParaRPr>
          </a:p>
        </p:txBody>
      </p:sp>
      <p:sp>
        <p:nvSpPr>
          <p:cNvPr id="67" name="Google Shape;67;p11"/>
          <p:cNvSpPr txBox="1"/>
          <p:nvPr/>
        </p:nvSpPr>
        <p:spPr>
          <a:xfrm>
            <a:off x="1032500" y="-59422"/>
            <a:ext cx="7575600" cy="169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DSA mini </a:t>
            </a:r>
            <a:r>
              <a:rPr b="0" i="0" lang="en" sz="1900" u="none" cap="none" strike="noStrike">
                <a:solidFill>
                  <a:srgbClr val="000000"/>
                </a:solidFill>
                <a:latin typeface="Times New Roman"/>
                <a:ea typeface="Times New Roman"/>
                <a:cs typeface="Times New Roman"/>
                <a:sym typeface="Times New Roman"/>
              </a:rPr>
              <a:t>Project </a:t>
            </a:r>
            <a:endParaRPr b="0" i="0" sz="19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lang="en" sz="1900">
                <a:latin typeface="Times New Roman"/>
                <a:ea typeface="Times New Roman"/>
                <a:cs typeface="Times New Roman"/>
                <a:sym typeface="Times New Roman"/>
              </a:rPr>
              <a:t>A.Y. 2024-25</a:t>
            </a:r>
            <a:endParaRPr i="0" sz="2000" u="none" cap="none" strike="noStrike">
              <a:solidFill>
                <a:srgbClr val="000000"/>
              </a:solidFill>
              <a:latin typeface="Times New Roman"/>
              <a:ea typeface="Times New Roman"/>
              <a:cs typeface="Times New Roman"/>
              <a:sym typeface="Times New Roman"/>
            </a:endParaRPr>
          </a:p>
        </p:txBody>
      </p:sp>
      <p:sp>
        <p:nvSpPr>
          <p:cNvPr id="68" name="Google Shape;6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Algorithm Explanation</a:t>
            </a:r>
            <a:endParaRPr>
              <a:solidFill>
                <a:srgbClr val="FFFF00"/>
              </a:solidFill>
            </a:endParaRPr>
          </a:p>
        </p:txBody>
      </p:sp>
      <p:pic>
        <p:nvPicPr>
          <p:cNvPr id="143" name="Google Shape;143;p20"/>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44" name="Google Shape;144;p20"/>
          <p:cNvSpPr txBox="1"/>
          <p:nvPr/>
        </p:nvSpPr>
        <p:spPr>
          <a:xfrm>
            <a:off x="157125" y="1442450"/>
            <a:ext cx="8675100" cy="40944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accent1"/>
              </a:buClr>
              <a:buSzPts val="1200"/>
              <a:buAutoNum type="arabicPeriod"/>
            </a:pPr>
            <a:r>
              <a:rPr b="1" lang="en" sz="1200">
                <a:solidFill>
                  <a:schemeClr val="accent1"/>
                </a:solidFill>
              </a:rPr>
              <a:t>Node Creation:</a:t>
            </a:r>
            <a:endParaRPr b="1"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Create a new node for each operand or operator in the expression.</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AutoNum type="arabicPeriod"/>
            </a:pPr>
            <a:r>
              <a:rPr b="1" lang="en" sz="1200">
                <a:solidFill>
                  <a:schemeClr val="accent1"/>
                </a:solidFill>
              </a:rPr>
              <a:t>Building the Expression Tree:</a:t>
            </a:r>
            <a:endParaRPr b="1"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Recursively construct the tree based on the operator precedence.</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Assign left and right children for each operator node.</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AutoNum type="arabicPeriod"/>
            </a:pPr>
            <a:r>
              <a:rPr b="1" lang="en" sz="1200">
                <a:solidFill>
                  <a:schemeClr val="accent1"/>
                </a:solidFill>
              </a:rPr>
              <a:t>Evaluation of Expression:</a:t>
            </a:r>
            <a:endParaRPr b="1"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b="1" lang="en" sz="1200">
                <a:solidFill>
                  <a:schemeClr val="accent1"/>
                </a:solidFill>
              </a:rPr>
              <a:t>Base Case:</a:t>
            </a:r>
            <a:r>
              <a:rPr lang="en" sz="1200">
                <a:solidFill>
                  <a:schemeClr val="accent1"/>
                </a:solidFill>
              </a:rPr>
              <a:t> If the node is a leaf (operand), return its value.</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b="1" lang="en" sz="1200">
                <a:solidFill>
                  <a:schemeClr val="accent1"/>
                </a:solidFill>
              </a:rPr>
              <a:t>Recursive Case:</a:t>
            </a:r>
            <a:r>
              <a:rPr lang="en" sz="1200">
                <a:solidFill>
                  <a:schemeClr val="accent1"/>
                </a:solidFill>
              </a:rPr>
              <a:t> Evaluate the left and right subtrees.</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Apply the operator to the results of the left and right evaluations.</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AutoNum type="arabicPeriod"/>
            </a:pPr>
            <a:r>
              <a:rPr b="1" lang="en" sz="1200">
                <a:solidFill>
                  <a:schemeClr val="accent1"/>
                </a:solidFill>
              </a:rPr>
              <a:t>Printing the Tree:</a:t>
            </a:r>
            <a:endParaRPr b="1"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Use a recursive function to traverse the tree.</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Print the structure with appropriate spacing to visualize the hierarchy.</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AutoNum type="arabicPeriod"/>
            </a:pPr>
            <a:r>
              <a:rPr b="1" lang="en" sz="1200">
                <a:solidFill>
                  <a:schemeClr val="accent1"/>
                </a:solidFill>
              </a:rPr>
              <a:t>Game Logic:</a:t>
            </a:r>
            <a:endParaRPr b="1"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Generate expressions of varying difficulty.</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Prompt the user for answers and evaluate their responses.</a:t>
            </a:r>
            <a:endParaRPr sz="1200">
              <a:solidFill>
                <a:schemeClr val="accent1"/>
              </a:solidFill>
            </a:endParaRPr>
          </a:p>
          <a:p>
            <a:pPr indent="-304800" lvl="0" marL="457200" rtl="0" algn="just">
              <a:lnSpc>
                <a:spcPct val="115000"/>
              </a:lnSpc>
              <a:spcBef>
                <a:spcPts val="0"/>
              </a:spcBef>
              <a:spcAft>
                <a:spcPts val="0"/>
              </a:spcAft>
              <a:buClr>
                <a:schemeClr val="accent1"/>
              </a:buClr>
              <a:buSzPts val="1200"/>
              <a:buChar char="●"/>
            </a:pPr>
            <a:r>
              <a:rPr lang="en" sz="1200">
                <a:solidFill>
                  <a:schemeClr val="accent1"/>
                </a:solidFill>
              </a:rPr>
              <a:t>Keep track of the score and provide feedback after each guess.</a:t>
            </a:r>
            <a:endParaRPr sz="1200">
              <a:solidFill>
                <a:schemeClr val="accent1"/>
              </a:solidFill>
            </a:endParaRPr>
          </a:p>
          <a:p>
            <a:pPr indent="0" lvl="0" marL="0" rtl="0" algn="just">
              <a:spcBef>
                <a:spcPts val="1200"/>
              </a:spcBef>
              <a:spcAft>
                <a:spcPts val="0"/>
              </a:spcAft>
              <a:buNone/>
            </a:pPr>
            <a:r>
              <a:t/>
            </a:r>
            <a:endParaRPr b="1" sz="1200">
              <a:solidFill>
                <a:schemeClr val="accent1"/>
              </a:solidFill>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sp>
        <p:nvSpPr>
          <p:cNvPr id="145" name="Google Shape;14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
                <a:solidFill>
                  <a:srgbClr val="FFFF00"/>
                </a:solidFill>
              </a:rPr>
              <a:t>Time complexity</a:t>
            </a:r>
            <a:endParaRPr>
              <a:solidFill>
                <a:srgbClr val="FFFF00"/>
              </a:solidFill>
            </a:endParaRPr>
          </a:p>
          <a:p>
            <a:pPr indent="0" lvl="0" marL="0" rtl="0" algn="l">
              <a:spcBef>
                <a:spcPts val="0"/>
              </a:spcBef>
              <a:spcAft>
                <a:spcPts val="0"/>
              </a:spcAft>
              <a:buNone/>
            </a:pPr>
            <a:r>
              <a:t/>
            </a:r>
            <a:endParaRPr/>
          </a:p>
        </p:txBody>
      </p:sp>
      <p:sp>
        <p:nvSpPr>
          <p:cNvPr id="151" name="Google Shape;151;p21"/>
          <p:cNvSpPr txBox="1"/>
          <p:nvPr/>
        </p:nvSpPr>
        <p:spPr>
          <a:xfrm>
            <a:off x="281475" y="1623325"/>
            <a:ext cx="8520600" cy="30324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accent1"/>
              </a:buClr>
              <a:buSzPts val="2000"/>
              <a:buAutoNum type="arabicPeriod"/>
            </a:pPr>
            <a:r>
              <a:rPr b="1" lang="en" sz="2000">
                <a:solidFill>
                  <a:schemeClr val="accent1"/>
                </a:solidFill>
              </a:rPr>
              <a:t>Time Complexity</a:t>
            </a:r>
            <a:r>
              <a:rPr lang="en" sz="2000">
                <a:solidFill>
                  <a:schemeClr val="accent1"/>
                </a:solidFill>
              </a:rPr>
              <a:t>:</a:t>
            </a:r>
            <a:endParaRPr sz="2000">
              <a:solidFill>
                <a:schemeClr val="accent1"/>
              </a:solidFill>
            </a:endParaRPr>
          </a:p>
          <a:p>
            <a:pPr indent="0" lvl="0" marL="0" rtl="0" algn="just">
              <a:lnSpc>
                <a:spcPct val="115000"/>
              </a:lnSpc>
              <a:spcBef>
                <a:spcPts val="1200"/>
              </a:spcBef>
              <a:spcAft>
                <a:spcPts val="0"/>
              </a:spcAft>
              <a:buNone/>
            </a:pPr>
            <a:r>
              <a:rPr lang="en" sz="2000">
                <a:solidFill>
                  <a:schemeClr val="accent1"/>
                </a:solidFill>
              </a:rPr>
              <a:t>The overall time complexity for the entire program can be considered O(n), where n is the number of nodes in the expression tree generated during gameplay.</a:t>
            </a:r>
            <a:endParaRPr sz="2000">
              <a:solidFill>
                <a:schemeClr val="accent1"/>
              </a:solidFill>
            </a:endParaRPr>
          </a:p>
          <a:p>
            <a:pPr indent="-355600" lvl="0" marL="457200" rtl="0" algn="just">
              <a:lnSpc>
                <a:spcPct val="115000"/>
              </a:lnSpc>
              <a:spcBef>
                <a:spcPts val="1200"/>
              </a:spcBef>
              <a:spcAft>
                <a:spcPts val="0"/>
              </a:spcAft>
              <a:buClr>
                <a:schemeClr val="accent1"/>
              </a:buClr>
              <a:buSzPts val="2000"/>
              <a:buAutoNum type="arabicPeriod"/>
            </a:pPr>
            <a:r>
              <a:rPr b="1" lang="en" sz="2000">
                <a:solidFill>
                  <a:schemeClr val="accent1"/>
                </a:solidFill>
              </a:rPr>
              <a:t>Space Complexity</a:t>
            </a:r>
            <a:r>
              <a:rPr lang="en" sz="2000">
                <a:solidFill>
                  <a:schemeClr val="accent1"/>
                </a:solidFill>
              </a:rPr>
              <a:t>:</a:t>
            </a:r>
            <a:endParaRPr sz="2000">
              <a:solidFill>
                <a:schemeClr val="accent1"/>
              </a:solidFill>
            </a:endParaRPr>
          </a:p>
          <a:p>
            <a:pPr indent="0" lvl="0" marL="0" rtl="0" algn="just">
              <a:lnSpc>
                <a:spcPct val="115000"/>
              </a:lnSpc>
              <a:spcBef>
                <a:spcPts val="1200"/>
              </a:spcBef>
              <a:spcAft>
                <a:spcPts val="1200"/>
              </a:spcAft>
              <a:buNone/>
            </a:pPr>
            <a:r>
              <a:rPr lang="en" sz="2000">
                <a:solidFill>
                  <a:schemeClr val="accent1"/>
                </a:solidFill>
              </a:rPr>
              <a:t>The overall space complexity for the expression evaluator program can be approximated as O(n) where n is the number of nodes</a:t>
            </a:r>
            <a:endParaRPr sz="2000">
              <a:solidFill>
                <a:schemeClr val="accent1"/>
              </a:solidFill>
            </a:endParaRPr>
          </a:p>
        </p:txBody>
      </p:sp>
      <p:sp>
        <p:nvSpPr>
          <p:cNvPr id="152" name="Google Shape;15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53" name="Google Shape;153;p21"/>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Implementation</a:t>
            </a:r>
            <a:endParaRPr>
              <a:solidFill>
                <a:srgbClr val="FFFF00"/>
              </a:solidFill>
            </a:endParaRPr>
          </a:p>
        </p:txBody>
      </p:sp>
      <p:pic>
        <p:nvPicPr>
          <p:cNvPr id="159" name="Google Shape;159;p22"/>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60" name="Google Shape;160;p22"/>
          <p:cNvSpPr txBox="1"/>
          <p:nvPr/>
        </p:nvSpPr>
        <p:spPr>
          <a:xfrm>
            <a:off x="255925" y="1461325"/>
            <a:ext cx="8471700" cy="35955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0"/>
              </a:spcAft>
              <a:buNone/>
            </a:pPr>
            <a:r>
              <a:rPr lang="en" sz="1700">
                <a:solidFill>
                  <a:schemeClr val="accent1"/>
                </a:solidFill>
              </a:rPr>
              <a:t>The implementation is done in C, using dynamic memory allocation for nodes in the expression tree. A </a:t>
            </a:r>
            <a:r>
              <a:rPr lang="en" sz="1700">
                <a:solidFill>
                  <a:schemeClr val="accent1"/>
                </a:solidFill>
                <a:latin typeface="Roboto Mono"/>
                <a:ea typeface="Roboto Mono"/>
                <a:cs typeface="Roboto Mono"/>
                <a:sym typeface="Roboto Mono"/>
              </a:rPr>
              <a:t>Node</a:t>
            </a:r>
            <a:r>
              <a:rPr lang="en" sz="1700">
                <a:solidFill>
                  <a:schemeClr val="accent1"/>
                </a:solidFill>
              </a:rPr>
              <a:t> structure is defined to represent each node, with a function for creating new nodes. Functions are created to generate expressions of varying complexity (easy, medium, hard) and to construct the corresponding expression trees. A recursive function evaluates the tree, utilizing a switch-case to compute results based on operators. The game loop displays the expression tree, prompts the user for answers, and validates their responses while keeping track of the score. Additionally, functions are implemented for printing the tree, showing welcome and thank you ASCII art, and displaying a loading animation.</a:t>
            </a:r>
            <a:endParaRPr sz="1700">
              <a:solidFill>
                <a:schemeClr val="accent1"/>
              </a:solidFill>
            </a:endParaRPr>
          </a:p>
          <a:p>
            <a:pPr indent="0" lvl="0" marL="0" rtl="0" algn="l">
              <a:lnSpc>
                <a:spcPct val="115000"/>
              </a:lnSpc>
              <a:spcBef>
                <a:spcPts val="1200"/>
              </a:spcBef>
              <a:spcAft>
                <a:spcPts val="0"/>
              </a:spcAft>
              <a:buNone/>
            </a:pPr>
            <a:r>
              <a:t/>
            </a:r>
            <a:endParaRPr b="1" sz="11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Flow chart</a:t>
            </a:r>
            <a:endParaRPr>
              <a:solidFill>
                <a:srgbClr val="FFFF00"/>
              </a:solidFill>
            </a:endParaRPr>
          </a:p>
        </p:txBody>
      </p:sp>
      <p:pic>
        <p:nvPicPr>
          <p:cNvPr id="167" name="Google Shape;167;p2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69" name="Google Shape;169;p23"/>
          <p:cNvPicPr preferRelativeResize="0"/>
          <p:nvPr/>
        </p:nvPicPr>
        <p:blipFill>
          <a:blip r:embed="rId4">
            <a:alphaModFix/>
          </a:blip>
          <a:stretch>
            <a:fillRect/>
          </a:stretch>
        </p:blipFill>
        <p:spPr>
          <a:xfrm>
            <a:off x="2018550" y="1342750"/>
            <a:ext cx="5301051" cy="3714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Gantt Chart</a:t>
            </a:r>
            <a:endParaRPr b="1">
              <a:solidFill>
                <a:srgbClr val="FFFF00"/>
              </a:solidFill>
            </a:endParaRPr>
          </a:p>
          <a:p>
            <a:pPr indent="0" lvl="0" marL="0" rtl="0" algn="l">
              <a:lnSpc>
                <a:spcPct val="100000"/>
              </a:lnSpc>
              <a:spcBef>
                <a:spcPts val="0"/>
              </a:spcBef>
              <a:spcAft>
                <a:spcPts val="0"/>
              </a:spcAft>
              <a:buSzPts val="2800"/>
              <a:buNone/>
            </a:pPr>
            <a:r>
              <a:t/>
            </a:r>
            <a:endParaRPr b="1">
              <a:solidFill>
                <a:srgbClr val="FFFF00"/>
              </a:solidFill>
            </a:endParaRPr>
          </a:p>
        </p:txBody>
      </p:sp>
      <p:pic>
        <p:nvPicPr>
          <p:cNvPr id="175" name="Google Shape;175;p24"/>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graphicFrame>
        <p:nvGraphicFramePr>
          <p:cNvPr id="176" name="Google Shape;176;p24"/>
          <p:cNvGraphicFramePr/>
          <p:nvPr/>
        </p:nvGraphicFramePr>
        <p:xfrm>
          <a:off x="1280350" y="1722675"/>
          <a:ext cx="3000000" cy="3000000"/>
        </p:xfrm>
        <a:graphic>
          <a:graphicData uri="http://schemas.openxmlformats.org/drawingml/2006/table">
            <a:tbl>
              <a:tblPr>
                <a:noFill/>
                <a:tableStyleId>{CF4E5FDF-8869-4600-BBEE-ABCCB39D3DB0}</a:tableStyleId>
              </a:tblPr>
              <a:tblGrid>
                <a:gridCol w="2615800"/>
                <a:gridCol w="1003700"/>
                <a:gridCol w="897700"/>
                <a:gridCol w="912250"/>
                <a:gridCol w="1006925"/>
              </a:tblGrid>
              <a:tr h="381000">
                <a:tc>
                  <a:txBody>
                    <a:bodyPr/>
                    <a:lstStyle/>
                    <a:p>
                      <a:pPr indent="0" lvl="0" marL="0" rtl="0" algn="ctr">
                        <a:spcBef>
                          <a:spcPts val="0"/>
                        </a:spcBef>
                        <a:spcAft>
                          <a:spcPts val="0"/>
                        </a:spcAft>
                        <a:buNone/>
                      </a:pPr>
                      <a:r>
                        <a:rPr b="1" lang="en"/>
                        <a:t>TASK</a:t>
                      </a:r>
                      <a:endParaRPr b="1"/>
                    </a:p>
                  </a:txBody>
                  <a:tcPr marT="91425" marB="91425" marR="91425" marL="91425"/>
                </a:tc>
                <a:tc>
                  <a:txBody>
                    <a:bodyPr/>
                    <a:lstStyle/>
                    <a:p>
                      <a:pPr indent="0" lvl="0" marL="0" rtl="0" algn="ctr">
                        <a:spcBef>
                          <a:spcPts val="0"/>
                        </a:spcBef>
                        <a:spcAft>
                          <a:spcPts val="0"/>
                        </a:spcAft>
                        <a:buNone/>
                      </a:pPr>
                      <a:r>
                        <a:rPr b="1" lang="en"/>
                        <a:t>WEEK 1</a:t>
                      </a:r>
                      <a:endParaRPr b="1"/>
                    </a:p>
                  </a:txBody>
                  <a:tcPr marT="91425" marB="91425" marR="91425" marL="91425"/>
                </a:tc>
                <a:tc>
                  <a:txBody>
                    <a:bodyPr/>
                    <a:lstStyle/>
                    <a:p>
                      <a:pPr indent="0" lvl="0" marL="0" rtl="0" algn="ctr">
                        <a:spcBef>
                          <a:spcPts val="0"/>
                        </a:spcBef>
                        <a:spcAft>
                          <a:spcPts val="0"/>
                        </a:spcAft>
                        <a:buNone/>
                      </a:pPr>
                      <a:r>
                        <a:rPr b="1" lang="en"/>
                        <a:t>WEEK 2</a:t>
                      </a:r>
                      <a:endParaRPr b="1"/>
                    </a:p>
                  </a:txBody>
                  <a:tcPr marT="91425" marB="91425" marR="91425" marL="91425"/>
                </a:tc>
                <a:tc>
                  <a:txBody>
                    <a:bodyPr/>
                    <a:lstStyle/>
                    <a:p>
                      <a:pPr indent="0" lvl="0" marL="0" rtl="0" algn="ctr">
                        <a:spcBef>
                          <a:spcPts val="0"/>
                        </a:spcBef>
                        <a:spcAft>
                          <a:spcPts val="0"/>
                        </a:spcAft>
                        <a:buNone/>
                      </a:pPr>
                      <a:r>
                        <a:rPr b="1" lang="en"/>
                        <a:t>WEEK 3</a:t>
                      </a:r>
                      <a:endParaRPr b="1"/>
                    </a:p>
                  </a:txBody>
                  <a:tcPr marT="91425" marB="91425" marR="91425" marL="91425"/>
                </a:tc>
                <a:tc>
                  <a:txBody>
                    <a:bodyPr/>
                    <a:lstStyle/>
                    <a:p>
                      <a:pPr indent="0" lvl="0" marL="0" rtl="0" algn="ctr">
                        <a:spcBef>
                          <a:spcPts val="0"/>
                        </a:spcBef>
                        <a:spcAft>
                          <a:spcPts val="0"/>
                        </a:spcAft>
                        <a:buNone/>
                      </a:pPr>
                      <a:r>
                        <a:rPr b="1" lang="en"/>
                        <a:t>WEEK 4</a:t>
                      </a:r>
                      <a:endParaRPr b="1"/>
                    </a:p>
                  </a:txBody>
                  <a:tcPr marT="91425" marB="91425" marR="91425" marL="91425"/>
                </a:tc>
              </a:tr>
              <a:tr h="381000">
                <a:tc>
                  <a:txBody>
                    <a:bodyPr/>
                    <a:lstStyle/>
                    <a:p>
                      <a:pPr indent="0" lvl="0" marL="0" rtl="0" algn="l">
                        <a:spcBef>
                          <a:spcPts val="0"/>
                        </a:spcBef>
                        <a:spcAft>
                          <a:spcPts val="0"/>
                        </a:spcAft>
                        <a:buNone/>
                      </a:pPr>
                      <a:r>
                        <a:rPr lang="en"/>
                        <a:t>Problem definition</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Logic evaluation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Coding and implementation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Testing and debugging</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r>
              <a:tr h="381000">
                <a:tc>
                  <a:txBody>
                    <a:bodyPr/>
                    <a:lstStyle/>
                    <a:p>
                      <a:pPr indent="0" lvl="0" marL="0" rtl="0" algn="l">
                        <a:spcBef>
                          <a:spcPts val="0"/>
                        </a:spcBef>
                        <a:spcAft>
                          <a:spcPts val="0"/>
                        </a:spcAft>
                        <a:buNone/>
                      </a:pPr>
                      <a:r>
                        <a:rPr lang="en"/>
                        <a:t>Final review and submission</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r>
            </a:tbl>
          </a:graphicData>
        </a:graphic>
      </p:graphicFrame>
      <p:sp>
        <p:nvSpPr>
          <p:cNvPr id="177" name="Google Shape;17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2800"/>
              <a:buFont typeface="Arial"/>
              <a:buNone/>
            </a:pPr>
            <a:r>
              <a:rPr b="1" lang="en">
                <a:solidFill>
                  <a:srgbClr val="FFFF00"/>
                </a:solidFill>
              </a:rPr>
              <a:t>Test cases</a:t>
            </a:r>
            <a:endParaRPr/>
          </a:p>
        </p:txBody>
      </p:sp>
      <p:sp>
        <p:nvSpPr>
          <p:cNvPr id="183" name="Google Shape;18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84" name="Google Shape;184;p25"/>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85" name="Google Shape;185;p25"/>
          <p:cNvSpPr txBox="1"/>
          <p:nvPr/>
        </p:nvSpPr>
        <p:spPr>
          <a:xfrm>
            <a:off x="111925" y="1354800"/>
            <a:ext cx="4680000" cy="378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t>Test Case 1: Easy Level Expression 1						</a:t>
            </a:r>
            <a:endParaRPr b="1" sz="1100"/>
          </a:p>
          <a:p>
            <a:pPr indent="-298450" lvl="0" marL="457200" rtl="0" algn="just">
              <a:lnSpc>
                <a:spcPct val="115000"/>
              </a:lnSpc>
              <a:spcBef>
                <a:spcPts val="1200"/>
              </a:spcBef>
              <a:spcAft>
                <a:spcPts val="0"/>
              </a:spcAft>
              <a:buSzPts val="1100"/>
              <a:buChar char="●"/>
            </a:pPr>
            <a:r>
              <a:rPr b="1" lang="en" sz="1100"/>
              <a:t>Input:</a:t>
            </a:r>
            <a:r>
              <a:rPr lang="en" sz="1100"/>
              <a:t> User guesses the result of the expression: (2 + 3) * 4</a:t>
            </a:r>
            <a:endParaRPr sz="1100"/>
          </a:p>
          <a:p>
            <a:pPr indent="-298450" lvl="0" marL="457200" rtl="0" algn="just">
              <a:lnSpc>
                <a:spcPct val="115000"/>
              </a:lnSpc>
              <a:spcBef>
                <a:spcPts val="0"/>
              </a:spcBef>
              <a:spcAft>
                <a:spcPts val="0"/>
              </a:spcAft>
              <a:buSzPts val="1100"/>
              <a:buChar char="●"/>
            </a:pPr>
            <a:r>
              <a:rPr b="1" lang="en" sz="1100"/>
              <a:t>Expected Output:</a:t>
            </a:r>
            <a:r>
              <a:rPr lang="en" sz="1100"/>
              <a:t> Correct if user inputs </a:t>
            </a:r>
            <a:r>
              <a:rPr lang="en" sz="1100">
                <a:solidFill>
                  <a:srgbClr val="188038"/>
                </a:solidFill>
                <a:latin typeface="Roboto Mono"/>
                <a:ea typeface="Roboto Mono"/>
                <a:cs typeface="Roboto Mono"/>
                <a:sym typeface="Roboto Mono"/>
              </a:rPr>
              <a:t>20</a:t>
            </a:r>
            <a:r>
              <a:rPr lang="en" sz="1100"/>
              <a:t>, otherwise incorrect.</a:t>
            </a:r>
            <a:endParaRPr sz="1100"/>
          </a:p>
          <a:p>
            <a:pPr indent="-298450" lvl="0" marL="457200" rtl="0" algn="just">
              <a:lnSpc>
                <a:spcPct val="115000"/>
              </a:lnSpc>
              <a:spcBef>
                <a:spcPts val="0"/>
              </a:spcBef>
              <a:spcAft>
                <a:spcPts val="0"/>
              </a:spcAft>
              <a:buSzPts val="1100"/>
              <a:buChar char="●"/>
            </a:pPr>
            <a:r>
              <a:rPr b="1" lang="en" sz="1100"/>
              <a:t>Reason:</a:t>
            </a:r>
            <a:r>
              <a:rPr lang="en" sz="1100"/>
              <a:t> The expression tree evaluates to </a:t>
            </a:r>
            <a:r>
              <a:rPr lang="en" sz="1100">
                <a:solidFill>
                  <a:srgbClr val="188038"/>
                </a:solidFill>
                <a:latin typeface="Roboto Mono"/>
                <a:ea typeface="Roboto Mono"/>
                <a:cs typeface="Roboto Mono"/>
                <a:sym typeface="Roboto Mono"/>
              </a:rPr>
              <a:t>5 * 4 = 20</a:t>
            </a:r>
            <a:r>
              <a:rPr lang="en" sz="1100"/>
              <a:t>.</a:t>
            </a:r>
            <a:endParaRPr sz="1100"/>
          </a:p>
          <a:p>
            <a:pPr indent="0" lvl="0" marL="0" rtl="0" algn="just">
              <a:lnSpc>
                <a:spcPct val="115000"/>
              </a:lnSpc>
              <a:spcBef>
                <a:spcPts val="1200"/>
              </a:spcBef>
              <a:spcAft>
                <a:spcPts val="0"/>
              </a:spcAft>
              <a:buNone/>
            </a:pPr>
            <a:r>
              <a:rPr b="1" lang="en" sz="1100"/>
              <a:t>Test Case 2: Easy Level Expression 2</a:t>
            </a:r>
            <a:endParaRPr b="1" sz="1100"/>
          </a:p>
          <a:p>
            <a:pPr indent="-298450" lvl="0" marL="457200" rtl="0" algn="just">
              <a:lnSpc>
                <a:spcPct val="115000"/>
              </a:lnSpc>
              <a:spcBef>
                <a:spcPts val="1200"/>
              </a:spcBef>
              <a:spcAft>
                <a:spcPts val="0"/>
              </a:spcAft>
              <a:buSzPts val="1100"/>
              <a:buChar char="●"/>
            </a:pPr>
            <a:r>
              <a:rPr b="1" lang="en" sz="1100"/>
              <a:t>Input:</a:t>
            </a:r>
            <a:r>
              <a:rPr lang="en" sz="1100"/>
              <a:t> User guesses the result of the expression: 10 / (2 + 3)</a:t>
            </a:r>
            <a:endParaRPr sz="1100"/>
          </a:p>
          <a:p>
            <a:pPr indent="-298450" lvl="0" marL="457200" rtl="0" algn="just">
              <a:lnSpc>
                <a:spcPct val="115000"/>
              </a:lnSpc>
              <a:spcBef>
                <a:spcPts val="0"/>
              </a:spcBef>
              <a:spcAft>
                <a:spcPts val="0"/>
              </a:spcAft>
              <a:buSzPts val="1100"/>
              <a:buChar char="●"/>
            </a:pPr>
            <a:r>
              <a:rPr b="1" lang="en" sz="1100"/>
              <a:t>Expected Output:</a:t>
            </a:r>
            <a:r>
              <a:rPr lang="en" sz="1100"/>
              <a:t> Correct if user inputs </a:t>
            </a:r>
            <a:r>
              <a:rPr lang="en" sz="1100">
                <a:solidFill>
                  <a:srgbClr val="188038"/>
                </a:solidFill>
                <a:latin typeface="Roboto Mono"/>
                <a:ea typeface="Roboto Mono"/>
                <a:cs typeface="Roboto Mono"/>
                <a:sym typeface="Roboto Mono"/>
              </a:rPr>
              <a:t>2</a:t>
            </a:r>
            <a:r>
              <a:rPr lang="en" sz="1100"/>
              <a:t>, otherwise incorrect.</a:t>
            </a:r>
            <a:endParaRPr sz="1100"/>
          </a:p>
          <a:p>
            <a:pPr indent="-298450" lvl="0" marL="457200" rtl="0" algn="just">
              <a:lnSpc>
                <a:spcPct val="115000"/>
              </a:lnSpc>
              <a:spcBef>
                <a:spcPts val="0"/>
              </a:spcBef>
              <a:spcAft>
                <a:spcPts val="0"/>
              </a:spcAft>
              <a:buSzPts val="1100"/>
              <a:buChar char="●"/>
            </a:pPr>
            <a:r>
              <a:rPr b="1" lang="en" sz="1100"/>
              <a:t>Reason:</a:t>
            </a:r>
            <a:r>
              <a:rPr lang="en" sz="1100"/>
              <a:t> The expression tree evaluates to </a:t>
            </a:r>
            <a:r>
              <a:rPr lang="en" sz="1100">
                <a:solidFill>
                  <a:srgbClr val="188038"/>
                </a:solidFill>
                <a:latin typeface="Roboto Mono"/>
                <a:ea typeface="Roboto Mono"/>
                <a:cs typeface="Roboto Mono"/>
                <a:sym typeface="Roboto Mono"/>
              </a:rPr>
              <a:t>10 / 5 = 2</a:t>
            </a:r>
            <a:r>
              <a:rPr lang="en" sz="1100"/>
              <a:t>.</a:t>
            </a:r>
            <a:endParaRPr sz="1100"/>
          </a:p>
          <a:p>
            <a:pPr indent="0" lvl="0" marL="0" rtl="0" algn="just">
              <a:lnSpc>
                <a:spcPct val="115000"/>
              </a:lnSpc>
              <a:spcBef>
                <a:spcPts val="1200"/>
              </a:spcBef>
              <a:spcAft>
                <a:spcPts val="0"/>
              </a:spcAft>
              <a:buNone/>
            </a:pPr>
            <a:r>
              <a:rPr b="1" lang="en" sz="1100"/>
              <a:t>Test Case 3: Medium Level Expression</a:t>
            </a:r>
            <a:endParaRPr b="1" sz="1100"/>
          </a:p>
          <a:p>
            <a:pPr indent="-298450" lvl="0" marL="457200" rtl="0" algn="just">
              <a:lnSpc>
                <a:spcPct val="115000"/>
              </a:lnSpc>
              <a:spcBef>
                <a:spcPts val="1200"/>
              </a:spcBef>
              <a:spcAft>
                <a:spcPts val="0"/>
              </a:spcAft>
              <a:buSzPts val="1100"/>
              <a:buChar char="●"/>
            </a:pPr>
            <a:r>
              <a:rPr b="1" lang="en" sz="1100"/>
              <a:t>Input:</a:t>
            </a:r>
            <a:r>
              <a:rPr lang="en" sz="1100"/>
              <a:t> User guesses the result of the expression: (2 + 3) * (4 - 1)</a:t>
            </a:r>
            <a:endParaRPr sz="1100"/>
          </a:p>
          <a:p>
            <a:pPr indent="-298450" lvl="0" marL="457200" rtl="0" algn="just">
              <a:lnSpc>
                <a:spcPct val="115000"/>
              </a:lnSpc>
              <a:spcBef>
                <a:spcPts val="0"/>
              </a:spcBef>
              <a:spcAft>
                <a:spcPts val="0"/>
              </a:spcAft>
              <a:buSzPts val="1100"/>
              <a:buChar char="●"/>
            </a:pPr>
            <a:r>
              <a:rPr b="1" lang="en" sz="1100"/>
              <a:t>Expected Output:</a:t>
            </a:r>
            <a:r>
              <a:rPr lang="en" sz="1100"/>
              <a:t> Correct if user inputs </a:t>
            </a:r>
            <a:r>
              <a:rPr lang="en" sz="1100">
                <a:solidFill>
                  <a:srgbClr val="188038"/>
                </a:solidFill>
                <a:latin typeface="Roboto Mono"/>
                <a:ea typeface="Roboto Mono"/>
                <a:cs typeface="Roboto Mono"/>
                <a:sym typeface="Roboto Mono"/>
              </a:rPr>
              <a:t>15</a:t>
            </a:r>
            <a:r>
              <a:rPr lang="en" sz="1100"/>
              <a:t>, otherwise incorrect.</a:t>
            </a:r>
            <a:endParaRPr sz="1100"/>
          </a:p>
          <a:p>
            <a:pPr indent="-298450" lvl="0" marL="457200" rtl="0" algn="just">
              <a:lnSpc>
                <a:spcPct val="115000"/>
              </a:lnSpc>
              <a:spcBef>
                <a:spcPts val="0"/>
              </a:spcBef>
              <a:spcAft>
                <a:spcPts val="0"/>
              </a:spcAft>
              <a:buSzPts val="1100"/>
              <a:buChar char="●"/>
            </a:pPr>
            <a:r>
              <a:rPr b="1" lang="en" sz="1100"/>
              <a:t>Reason:</a:t>
            </a:r>
            <a:r>
              <a:rPr lang="en" sz="1100"/>
              <a:t> The expression tree evaluates to </a:t>
            </a:r>
            <a:r>
              <a:rPr lang="en" sz="1100">
                <a:solidFill>
                  <a:srgbClr val="188038"/>
                </a:solidFill>
                <a:latin typeface="Roboto Mono"/>
                <a:ea typeface="Roboto Mono"/>
                <a:cs typeface="Roboto Mono"/>
                <a:sym typeface="Roboto Mono"/>
              </a:rPr>
              <a:t>5 * 3 = 15</a:t>
            </a:r>
            <a:r>
              <a:rPr lang="en" sz="1100"/>
              <a:t>.</a:t>
            </a:r>
            <a:endParaRPr sz="11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
        <p:nvSpPr>
          <p:cNvPr id="186" name="Google Shape;186;p25"/>
          <p:cNvSpPr txBox="1"/>
          <p:nvPr/>
        </p:nvSpPr>
        <p:spPr>
          <a:xfrm>
            <a:off x="4791925" y="1421075"/>
            <a:ext cx="4251600" cy="353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t>Test Case 4: Hard Level Expression</a:t>
            </a:r>
            <a:endParaRPr b="1" sz="1100"/>
          </a:p>
          <a:p>
            <a:pPr indent="-298450" lvl="0" marL="457200" rtl="0" algn="just">
              <a:lnSpc>
                <a:spcPct val="115000"/>
              </a:lnSpc>
              <a:spcBef>
                <a:spcPts val="1200"/>
              </a:spcBef>
              <a:spcAft>
                <a:spcPts val="0"/>
              </a:spcAft>
              <a:buSzPts val="1100"/>
              <a:buChar char="●"/>
            </a:pPr>
            <a:r>
              <a:rPr b="1" lang="en" sz="1100"/>
              <a:t>Input:</a:t>
            </a:r>
            <a:r>
              <a:rPr lang="en" sz="1100"/>
              <a:t> User guesses the result of the expression: 10 / (2 + 3) * (4 - 1)</a:t>
            </a:r>
            <a:endParaRPr sz="1100"/>
          </a:p>
          <a:p>
            <a:pPr indent="-298450" lvl="0" marL="457200" rtl="0" algn="just">
              <a:lnSpc>
                <a:spcPct val="115000"/>
              </a:lnSpc>
              <a:spcBef>
                <a:spcPts val="0"/>
              </a:spcBef>
              <a:spcAft>
                <a:spcPts val="0"/>
              </a:spcAft>
              <a:buSzPts val="1100"/>
              <a:buChar char="●"/>
            </a:pPr>
            <a:r>
              <a:rPr b="1" lang="en" sz="1100"/>
              <a:t>Expected Output:</a:t>
            </a:r>
            <a:r>
              <a:rPr lang="en" sz="1100"/>
              <a:t> Correct if user inputs </a:t>
            </a:r>
            <a:r>
              <a:rPr lang="en" sz="1100">
                <a:solidFill>
                  <a:srgbClr val="188038"/>
                </a:solidFill>
                <a:latin typeface="Roboto Mono"/>
                <a:ea typeface="Roboto Mono"/>
                <a:cs typeface="Roboto Mono"/>
                <a:sym typeface="Roboto Mono"/>
              </a:rPr>
              <a:t>6</a:t>
            </a:r>
            <a:r>
              <a:rPr lang="en" sz="1100"/>
              <a:t>, otherwise incorrect.</a:t>
            </a:r>
            <a:endParaRPr sz="1100"/>
          </a:p>
          <a:p>
            <a:pPr indent="-298450" lvl="0" marL="457200" rtl="0" algn="just">
              <a:lnSpc>
                <a:spcPct val="115000"/>
              </a:lnSpc>
              <a:spcBef>
                <a:spcPts val="0"/>
              </a:spcBef>
              <a:spcAft>
                <a:spcPts val="0"/>
              </a:spcAft>
              <a:buSzPts val="1100"/>
              <a:buChar char="●"/>
            </a:pPr>
            <a:r>
              <a:rPr b="1" lang="en" sz="1100"/>
              <a:t>Reason:</a:t>
            </a:r>
            <a:r>
              <a:rPr lang="en" sz="1100"/>
              <a:t> The expression tree evaluates to </a:t>
            </a:r>
            <a:r>
              <a:rPr lang="en" sz="1100">
                <a:solidFill>
                  <a:srgbClr val="188038"/>
                </a:solidFill>
                <a:latin typeface="Roboto Mono"/>
                <a:ea typeface="Roboto Mono"/>
                <a:cs typeface="Roboto Mono"/>
                <a:sym typeface="Roboto Mono"/>
              </a:rPr>
              <a:t>2 * 3 = 6</a:t>
            </a:r>
            <a:r>
              <a:rPr lang="en" sz="1100"/>
              <a:t>.</a:t>
            </a:r>
            <a:endParaRPr sz="1100"/>
          </a:p>
          <a:p>
            <a:pPr indent="0" lvl="0" marL="0" rtl="0" algn="just">
              <a:lnSpc>
                <a:spcPct val="115000"/>
              </a:lnSpc>
              <a:spcBef>
                <a:spcPts val="1200"/>
              </a:spcBef>
              <a:spcAft>
                <a:spcPts val="0"/>
              </a:spcAft>
              <a:buNone/>
            </a:pPr>
            <a:r>
              <a:rPr b="1" lang="en" sz="1100"/>
              <a:t>Test Case 5: Invalid Input</a:t>
            </a:r>
            <a:endParaRPr b="1" sz="1100"/>
          </a:p>
          <a:p>
            <a:pPr indent="-298450" lvl="0" marL="457200" rtl="0" algn="just">
              <a:lnSpc>
                <a:spcPct val="115000"/>
              </a:lnSpc>
              <a:spcBef>
                <a:spcPts val="1200"/>
              </a:spcBef>
              <a:spcAft>
                <a:spcPts val="0"/>
              </a:spcAft>
              <a:buSzPts val="1100"/>
              <a:buChar char="●"/>
            </a:pPr>
            <a:r>
              <a:rPr b="1" lang="en" sz="1100"/>
              <a:t>Input:</a:t>
            </a:r>
            <a:r>
              <a:rPr lang="en" sz="1100"/>
              <a:t> User inputs a non-integer value (e.g., "abc").</a:t>
            </a:r>
            <a:endParaRPr sz="1100"/>
          </a:p>
          <a:p>
            <a:pPr indent="-298450" lvl="0" marL="457200" rtl="0" algn="just">
              <a:lnSpc>
                <a:spcPct val="115000"/>
              </a:lnSpc>
              <a:spcBef>
                <a:spcPts val="0"/>
              </a:spcBef>
              <a:spcAft>
                <a:spcPts val="0"/>
              </a:spcAft>
              <a:buSzPts val="1100"/>
              <a:buChar char="●"/>
            </a:pPr>
            <a:r>
              <a:rPr b="1" lang="en" sz="1100"/>
              <a:t>Expected Output:</a:t>
            </a:r>
            <a:r>
              <a:rPr lang="en" sz="1100"/>
              <a:t> The program should handle the error gracefully and prompt the user to enter a valid integer.</a:t>
            </a:r>
            <a:endParaRPr sz="1100"/>
          </a:p>
          <a:p>
            <a:pPr indent="-298450" lvl="0" marL="457200" rtl="0" algn="just">
              <a:lnSpc>
                <a:spcPct val="115000"/>
              </a:lnSpc>
              <a:spcBef>
                <a:spcPts val="0"/>
              </a:spcBef>
              <a:spcAft>
                <a:spcPts val="0"/>
              </a:spcAft>
              <a:buSzPts val="1100"/>
              <a:buChar char="●"/>
            </a:pPr>
            <a:r>
              <a:rPr b="1" lang="en" sz="1100"/>
              <a:t>Reason:</a:t>
            </a:r>
            <a:r>
              <a:rPr lang="en" sz="1100"/>
              <a:t> To ensure the robustness of the program by validating user input.</a:t>
            </a:r>
            <a:endParaRPr sz="1100"/>
          </a:p>
          <a:p>
            <a:pPr indent="0" lvl="0" marL="0" rtl="0" algn="just">
              <a:spcBef>
                <a:spcPts val="1200"/>
              </a:spcBef>
              <a:spcAft>
                <a:spcPts val="0"/>
              </a:spcAft>
              <a:buNone/>
            </a:pPr>
            <a:r>
              <a:t/>
            </a:r>
            <a:endParaRPr sz="13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cxnSp>
        <p:nvCxnSpPr>
          <p:cNvPr id="187" name="Google Shape;187;p25"/>
          <p:cNvCxnSpPr/>
          <p:nvPr/>
        </p:nvCxnSpPr>
        <p:spPr>
          <a:xfrm>
            <a:off x="4780625" y="1284175"/>
            <a:ext cx="33900" cy="386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2800"/>
              <a:buFont typeface="Arial"/>
              <a:buNone/>
            </a:pPr>
            <a:r>
              <a:rPr b="1" lang="en">
                <a:solidFill>
                  <a:srgbClr val="FFFF00"/>
                </a:solidFill>
              </a:rPr>
              <a:t>Challenges and solutions</a:t>
            </a:r>
            <a:endParaRPr/>
          </a:p>
        </p:txBody>
      </p:sp>
      <p:sp>
        <p:nvSpPr>
          <p:cNvPr id="193" name="Google Shape;193;p26"/>
          <p:cNvSpPr txBox="1"/>
          <p:nvPr/>
        </p:nvSpPr>
        <p:spPr>
          <a:xfrm>
            <a:off x="296550" y="1323025"/>
            <a:ext cx="8550900" cy="38328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accent1"/>
              </a:buClr>
              <a:buSzPts val="1600"/>
              <a:buAutoNum type="arabicPeriod"/>
            </a:pPr>
            <a:r>
              <a:rPr b="1" lang="en" sz="1600">
                <a:solidFill>
                  <a:schemeClr val="accent1"/>
                </a:solidFill>
              </a:rPr>
              <a:t>Challenge</a:t>
            </a:r>
            <a:r>
              <a:rPr lang="en" sz="1600">
                <a:solidFill>
                  <a:schemeClr val="accent1"/>
                </a:solidFill>
              </a:rPr>
              <a:t>: Visualizing the expression tree in a structured format was challenging, as it needed to be clear and understandable.</a:t>
            </a:r>
            <a:br>
              <a:rPr lang="en" sz="1600">
                <a:solidFill>
                  <a:schemeClr val="accent1"/>
                </a:solidFill>
              </a:rPr>
            </a:br>
            <a:r>
              <a:rPr b="1" lang="en" sz="1600">
                <a:solidFill>
                  <a:schemeClr val="accent1"/>
                </a:solidFill>
              </a:rPr>
              <a:t>Solution</a:t>
            </a:r>
            <a:r>
              <a:rPr lang="en" sz="1600">
                <a:solidFill>
                  <a:schemeClr val="accent1"/>
                </a:solidFill>
              </a:rPr>
              <a:t>: Created a recursive function to print the tree with appropriate spacing to represent the tree structure visually. This helped in clearly displaying the relationships between nodes.</a:t>
            </a:r>
            <a:endParaRPr sz="1600">
              <a:solidFill>
                <a:schemeClr val="accent1"/>
              </a:solidFill>
            </a:endParaRPr>
          </a:p>
          <a:p>
            <a:pPr indent="0" lvl="0" marL="457200" rtl="0" algn="just">
              <a:spcBef>
                <a:spcPts val="0"/>
              </a:spcBef>
              <a:spcAft>
                <a:spcPts val="0"/>
              </a:spcAft>
              <a:buNone/>
            </a:pPr>
            <a:r>
              <a:t/>
            </a:r>
            <a:endParaRPr sz="1600">
              <a:solidFill>
                <a:schemeClr val="accent1"/>
              </a:solidFill>
            </a:endParaRPr>
          </a:p>
          <a:p>
            <a:pPr indent="-330200" lvl="0" marL="457200" rtl="0" algn="just">
              <a:spcBef>
                <a:spcPts val="0"/>
              </a:spcBef>
              <a:spcAft>
                <a:spcPts val="0"/>
              </a:spcAft>
              <a:buClr>
                <a:schemeClr val="accent1"/>
              </a:buClr>
              <a:buSzPts val="1600"/>
              <a:buAutoNum type="arabicPeriod"/>
            </a:pPr>
            <a:r>
              <a:rPr b="1" lang="en" sz="1600">
                <a:solidFill>
                  <a:schemeClr val="accent1"/>
                </a:solidFill>
              </a:rPr>
              <a:t>Challenge</a:t>
            </a:r>
            <a:r>
              <a:rPr lang="en" sz="1600">
                <a:solidFill>
                  <a:schemeClr val="accent1"/>
                </a:solidFill>
              </a:rPr>
              <a:t>:  Input Validation</a:t>
            </a:r>
            <a:br>
              <a:rPr lang="en" sz="1600">
                <a:solidFill>
                  <a:schemeClr val="accent1"/>
                </a:solidFill>
              </a:rPr>
            </a:br>
            <a:r>
              <a:rPr b="1" lang="en" sz="1600">
                <a:solidFill>
                  <a:schemeClr val="accent1"/>
                </a:solidFill>
              </a:rPr>
              <a:t>Solution</a:t>
            </a:r>
            <a:r>
              <a:rPr lang="en" sz="1600">
                <a:solidFill>
                  <a:schemeClr val="accent1"/>
                </a:solidFill>
              </a:rPr>
              <a:t>: Implemented input validation loops to check if the input is an integer. If the input was invalid, the program would prompt the user again without crashing.</a:t>
            </a:r>
            <a:endParaRPr sz="1600">
              <a:solidFill>
                <a:schemeClr val="accent1"/>
              </a:solidFill>
            </a:endParaRPr>
          </a:p>
          <a:p>
            <a:pPr indent="0" lvl="0" marL="457200" rtl="0" algn="just">
              <a:spcBef>
                <a:spcPts val="0"/>
              </a:spcBef>
              <a:spcAft>
                <a:spcPts val="0"/>
              </a:spcAft>
              <a:buNone/>
            </a:pPr>
            <a:r>
              <a:t/>
            </a:r>
            <a:endParaRPr sz="1600">
              <a:solidFill>
                <a:schemeClr val="accent1"/>
              </a:solidFill>
            </a:endParaRPr>
          </a:p>
          <a:p>
            <a:pPr indent="-330200" lvl="0" marL="457200" rtl="0" algn="just">
              <a:spcBef>
                <a:spcPts val="0"/>
              </a:spcBef>
              <a:spcAft>
                <a:spcPts val="0"/>
              </a:spcAft>
              <a:buClr>
                <a:schemeClr val="accent1"/>
              </a:buClr>
              <a:buSzPts val="1600"/>
              <a:buAutoNum type="arabicPeriod"/>
            </a:pPr>
            <a:r>
              <a:rPr b="1" lang="en" sz="1600">
                <a:solidFill>
                  <a:schemeClr val="accent1"/>
                </a:solidFill>
              </a:rPr>
              <a:t>Challenge</a:t>
            </a:r>
            <a:r>
              <a:rPr lang="en" sz="1600">
                <a:solidFill>
                  <a:schemeClr val="accent1"/>
                </a:solidFill>
              </a:rPr>
              <a:t>: As the project grew, maintaining code clarity and readability became difficult, especially with multiple functions and data structures.</a:t>
            </a:r>
            <a:br>
              <a:rPr lang="en" sz="1600">
                <a:solidFill>
                  <a:schemeClr val="accent1"/>
                </a:solidFill>
              </a:rPr>
            </a:br>
            <a:r>
              <a:rPr b="1" lang="en" sz="1600">
                <a:solidFill>
                  <a:schemeClr val="accent1"/>
                </a:solidFill>
              </a:rPr>
              <a:t>Solution</a:t>
            </a:r>
            <a:r>
              <a:rPr lang="en" sz="1600">
                <a:solidFill>
                  <a:schemeClr val="accent1"/>
                </a:solidFill>
              </a:rPr>
              <a:t>: Used typedef for structures and added comments to the code for better documentation.</a:t>
            </a:r>
            <a:endParaRPr sz="2100">
              <a:solidFill>
                <a:schemeClr val="accent1"/>
              </a:solidFill>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p:txBody>
      </p:sp>
      <p:sp>
        <p:nvSpPr>
          <p:cNvPr id="194" name="Google Shape;19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5" name="Google Shape;195;p26"/>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00"/>
                </a:solidFill>
              </a:rPr>
              <a:t>Future scope</a:t>
            </a:r>
            <a:endParaRPr/>
          </a:p>
        </p:txBody>
      </p:sp>
      <p:sp>
        <p:nvSpPr>
          <p:cNvPr id="201" name="Google Shape;201;p27"/>
          <p:cNvSpPr txBox="1"/>
          <p:nvPr/>
        </p:nvSpPr>
        <p:spPr>
          <a:xfrm>
            <a:off x="281475" y="1431150"/>
            <a:ext cx="8550900" cy="30168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Clr>
                <a:schemeClr val="accent1"/>
              </a:buClr>
              <a:buSzPts val="1900"/>
              <a:buAutoNum type="arabicPeriod"/>
            </a:pPr>
            <a:r>
              <a:rPr b="1" lang="en" sz="1900">
                <a:solidFill>
                  <a:schemeClr val="accent1"/>
                </a:solidFill>
              </a:rPr>
              <a:t>Improved User Interface</a:t>
            </a:r>
            <a:r>
              <a:rPr lang="en" sz="1900">
                <a:solidFill>
                  <a:schemeClr val="accent1"/>
                </a:solidFill>
              </a:rPr>
              <a:t>:</a:t>
            </a:r>
            <a:br>
              <a:rPr lang="en" sz="1900">
                <a:solidFill>
                  <a:schemeClr val="accent1"/>
                </a:solidFill>
              </a:rPr>
            </a:br>
            <a:r>
              <a:rPr lang="en" sz="1900">
                <a:solidFill>
                  <a:schemeClr val="accent1"/>
                </a:solidFill>
              </a:rPr>
              <a:t>Develop a graphical interface to enhance user interaction.</a:t>
            </a:r>
            <a:endParaRPr sz="1900">
              <a:solidFill>
                <a:schemeClr val="accent1"/>
              </a:solidFill>
            </a:endParaRPr>
          </a:p>
          <a:p>
            <a:pPr indent="0" lvl="0" marL="457200" rtl="0" algn="just">
              <a:spcBef>
                <a:spcPts val="0"/>
              </a:spcBef>
              <a:spcAft>
                <a:spcPts val="0"/>
              </a:spcAft>
              <a:buNone/>
            </a:pPr>
            <a:r>
              <a:t/>
            </a:r>
            <a:endParaRPr sz="1900">
              <a:solidFill>
                <a:schemeClr val="accent1"/>
              </a:solidFill>
            </a:endParaRPr>
          </a:p>
          <a:p>
            <a:pPr indent="-349250" lvl="0" marL="457200" rtl="0" algn="just">
              <a:spcBef>
                <a:spcPts val="0"/>
              </a:spcBef>
              <a:spcAft>
                <a:spcPts val="0"/>
              </a:spcAft>
              <a:buClr>
                <a:schemeClr val="accent1"/>
              </a:buClr>
              <a:buSzPts val="1900"/>
              <a:buAutoNum type="arabicPeriod"/>
            </a:pPr>
            <a:r>
              <a:rPr b="1" lang="en" sz="1900">
                <a:solidFill>
                  <a:schemeClr val="accent1"/>
                </a:solidFill>
              </a:rPr>
              <a:t>Support for More Operations</a:t>
            </a:r>
            <a:r>
              <a:rPr lang="en" sz="1900">
                <a:solidFill>
                  <a:schemeClr val="accent1"/>
                </a:solidFill>
              </a:rPr>
              <a:t>:</a:t>
            </a:r>
            <a:br>
              <a:rPr lang="en" sz="1900">
                <a:solidFill>
                  <a:schemeClr val="accent1"/>
                </a:solidFill>
              </a:rPr>
            </a:br>
            <a:r>
              <a:rPr lang="en" sz="1900">
                <a:solidFill>
                  <a:schemeClr val="accent1"/>
                </a:solidFill>
              </a:rPr>
              <a:t>Expand the system to handle trigonometric and logarithmic functions.</a:t>
            </a:r>
            <a:endParaRPr sz="1900">
              <a:solidFill>
                <a:schemeClr val="accent1"/>
              </a:solidFill>
            </a:endParaRPr>
          </a:p>
          <a:p>
            <a:pPr indent="0" lvl="0" marL="457200" rtl="0" algn="just">
              <a:spcBef>
                <a:spcPts val="0"/>
              </a:spcBef>
              <a:spcAft>
                <a:spcPts val="0"/>
              </a:spcAft>
              <a:buNone/>
            </a:pPr>
            <a:r>
              <a:t/>
            </a:r>
            <a:endParaRPr sz="1900">
              <a:solidFill>
                <a:schemeClr val="accent1"/>
              </a:solidFill>
            </a:endParaRPr>
          </a:p>
          <a:p>
            <a:pPr indent="-349250" lvl="0" marL="457200" rtl="0" algn="just">
              <a:spcBef>
                <a:spcPts val="0"/>
              </a:spcBef>
              <a:spcAft>
                <a:spcPts val="0"/>
              </a:spcAft>
              <a:buClr>
                <a:schemeClr val="accent1"/>
              </a:buClr>
              <a:buSzPts val="1900"/>
              <a:buAutoNum type="arabicPeriod"/>
            </a:pPr>
            <a:r>
              <a:rPr b="1" lang="en" sz="1900">
                <a:solidFill>
                  <a:schemeClr val="accent1"/>
                </a:solidFill>
              </a:rPr>
              <a:t>Multi-Expression Evaluator</a:t>
            </a:r>
            <a:r>
              <a:rPr lang="en" sz="1900">
                <a:solidFill>
                  <a:schemeClr val="accent1"/>
                </a:solidFill>
              </a:rPr>
              <a:t>:</a:t>
            </a:r>
            <a:br>
              <a:rPr lang="en" sz="1900">
                <a:solidFill>
                  <a:schemeClr val="accent1"/>
                </a:solidFill>
              </a:rPr>
            </a:br>
            <a:r>
              <a:rPr lang="en" sz="1900">
                <a:solidFill>
                  <a:schemeClr val="accent1"/>
                </a:solidFill>
              </a:rPr>
              <a:t>Allow users to evaluate multiple expressions simultaneously.</a:t>
            </a:r>
            <a:endParaRPr sz="1900">
              <a:solidFill>
                <a:schemeClr val="accent1"/>
              </a:solidFill>
            </a:endParaRPr>
          </a:p>
          <a:p>
            <a:pPr indent="0" lvl="0" marL="457200" rtl="0" algn="l">
              <a:spcBef>
                <a:spcPts val="0"/>
              </a:spcBef>
              <a:spcAft>
                <a:spcPts val="0"/>
              </a:spcAft>
              <a:buNone/>
            </a:pPr>
            <a:r>
              <a:t/>
            </a:r>
            <a:endParaRPr b="1" sz="1900">
              <a:solidFill>
                <a:schemeClr val="accent1"/>
              </a:solidFill>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02" name="Google Shape;20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03" name="Google Shape;203;p27"/>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00"/>
                </a:solidFill>
              </a:rPr>
              <a:t>Code</a:t>
            </a:r>
            <a:endParaRPr/>
          </a:p>
        </p:txBody>
      </p:sp>
      <p:sp>
        <p:nvSpPr>
          <p:cNvPr id="209" name="Google Shape;209;p28"/>
          <p:cNvSpPr txBox="1"/>
          <p:nvPr/>
        </p:nvSpPr>
        <p:spPr>
          <a:xfrm>
            <a:off x="-368300" y="1455425"/>
            <a:ext cx="4646400" cy="29244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 sz="1100">
                <a:solidFill>
                  <a:schemeClr val="accent1"/>
                </a:solidFill>
              </a:rPr>
              <a:t>Node Structure:</a:t>
            </a:r>
            <a:br>
              <a:rPr lang="en" sz="1100">
                <a:solidFill>
                  <a:schemeClr val="accent1"/>
                </a:solidFill>
              </a:rPr>
            </a:br>
            <a:r>
              <a:rPr lang="en" sz="1100">
                <a:solidFill>
                  <a:schemeClr val="accent1"/>
                </a:solidFill>
              </a:rPr>
              <a:t>typedef struct Node {</a:t>
            </a:r>
            <a:endParaRPr sz="1100">
              <a:solidFill>
                <a:schemeClr val="accent1"/>
              </a:solidFill>
            </a:endParaRPr>
          </a:p>
          <a:p>
            <a:pPr indent="0" lvl="0" marL="457200" rtl="0" algn="just">
              <a:spcBef>
                <a:spcPts val="0"/>
              </a:spcBef>
              <a:spcAft>
                <a:spcPts val="0"/>
              </a:spcAft>
              <a:buNone/>
            </a:pPr>
            <a:r>
              <a:rPr lang="en" sz="1100">
                <a:solidFill>
                  <a:schemeClr val="accent1"/>
                </a:solidFill>
              </a:rPr>
              <a:t>    char value; </a:t>
            </a:r>
            <a:endParaRPr sz="1100">
              <a:solidFill>
                <a:schemeClr val="accent1"/>
              </a:solidFill>
            </a:endParaRPr>
          </a:p>
          <a:p>
            <a:pPr indent="0" lvl="0" marL="457200" rtl="0" algn="just">
              <a:spcBef>
                <a:spcPts val="0"/>
              </a:spcBef>
              <a:spcAft>
                <a:spcPts val="0"/>
              </a:spcAft>
              <a:buNone/>
            </a:pPr>
            <a:r>
              <a:rPr lang="en" sz="1100">
                <a:solidFill>
                  <a:schemeClr val="accent1"/>
                </a:solidFill>
              </a:rPr>
              <a:t>    struct Node* left; </a:t>
            </a:r>
            <a:endParaRPr sz="1100">
              <a:solidFill>
                <a:schemeClr val="accent1"/>
              </a:solidFill>
            </a:endParaRPr>
          </a:p>
          <a:p>
            <a:pPr indent="0" lvl="0" marL="457200" rtl="0" algn="just">
              <a:spcBef>
                <a:spcPts val="0"/>
              </a:spcBef>
              <a:spcAft>
                <a:spcPts val="0"/>
              </a:spcAft>
              <a:buNone/>
            </a:pPr>
            <a:r>
              <a:rPr lang="en" sz="1100">
                <a:solidFill>
                  <a:schemeClr val="accent1"/>
                </a:solidFill>
              </a:rPr>
              <a:t>    struct Node* right; </a:t>
            </a:r>
            <a:endParaRPr sz="1100">
              <a:solidFill>
                <a:schemeClr val="accent1"/>
              </a:solidFill>
            </a:endParaRPr>
          </a:p>
          <a:p>
            <a:pPr indent="0" lvl="0" marL="457200" rtl="0" algn="just">
              <a:spcBef>
                <a:spcPts val="0"/>
              </a:spcBef>
              <a:spcAft>
                <a:spcPts val="0"/>
              </a:spcAft>
              <a:buNone/>
            </a:pPr>
            <a:r>
              <a:rPr lang="en" sz="1100">
                <a:solidFill>
                  <a:schemeClr val="accent1"/>
                </a:solidFill>
              </a:rPr>
              <a:t>} Node;</a:t>
            </a:r>
            <a:endParaRPr sz="1100">
              <a:solidFill>
                <a:schemeClr val="accent1"/>
              </a:solidFill>
            </a:endParaRPr>
          </a:p>
          <a:p>
            <a:pPr indent="0" lvl="0" marL="457200" rtl="0" algn="just">
              <a:spcBef>
                <a:spcPts val="0"/>
              </a:spcBef>
              <a:spcAft>
                <a:spcPts val="0"/>
              </a:spcAft>
              <a:buNone/>
            </a:pPr>
            <a:r>
              <a:t/>
            </a:r>
            <a:endParaRPr sz="1100">
              <a:solidFill>
                <a:schemeClr val="accent1"/>
              </a:solidFill>
            </a:endParaRPr>
          </a:p>
          <a:p>
            <a:pPr indent="0" lvl="0" marL="457200" rtl="0" algn="just">
              <a:spcBef>
                <a:spcPts val="0"/>
              </a:spcBef>
              <a:spcAft>
                <a:spcPts val="0"/>
              </a:spcAft>
              <a:buNone/>
            </a:pPr>
            <a:r>
              <a:rPr b="1" lang="en" sz="1100">
                <a:solidFill>
                  <a:schemeClr val="accent1"/>
                </a:solidFill>
              </a:rPr>
              <a:t>Create Node Function:</a:t>
            </a:r>
            <a:br>
              <a:rPr lang="en" sz="1100">
                <a:solidFill>
                  <a:schemeClr val="accent1"/>
                </a:solidFill>
              </a:rPr>
            </a:br>
            <a:r>
              <a:rPr lang="en" sz="1100">
                <a:solidFill>
                  <a:schemeClr val="accent1"/>
                </a:solidFill>
              </a:rPr>
              <a:t>Node* createNode(char value) {</a:t>
            </a:r>
            <a:endParaRPr sz="1100">
              <a:solidFill>
                <a:schemeClr val="accent1"/>
              </a:solidFill>
            </a:endParaRPr>
          </a:p>
          <a:p>
            <a:pPr indent="0" lvl="0" marL="457200" rtl="0" algn="just">
              <a:spcBef>
                <a:spcPts val="0"/>
              </a:spcBef>
              <a:spcAft>
                <a:spcPts val="0"/>
              </a:spcAft>
              <a:buNone/>
            </a:pPr>
            <a:r>
              <a:rPr lang="en" sz="1100">
                <a:solidFill>
                  <a:schemeClr val="accent1"/>
                </a:solidFill>
              </a:rPr>
              <a:t>    Node* newNode = (Node*)malloc(sizeof(Node));</a:t>
            </a:r>
            <a:endParaRPr sz="1100">
              <a:solidFill>
                <a:schemeClr val="accent1"/>
              </a:solidFill>
            </a:endParaRPr>
          </a:p>
          <a:p>
            <a:pPr indent="0" lvl="0" marL="457200" rtl="0" algn="just">
              <a:spcBef>
                <a:spcPts val="0"/>
              </a:spcBef>
              <a:spcAft>
                <a:spcPts val="0"/>
              </a:spcAft>
              <a:buNone/>
            </a:pPr>
            <a:r>
              <a:rPr lang="en" sz="1100">
                <a:solidFill>
                  <a:schemeClr val="accent1"/>
                </a:solidFill>
              </a:rPr>
              <a:t>    newNode-&gt;value = value;</a:t>
            </a:r>
            <a:endParaRPr sz="1100">
              <a:solidFill>
                <a:schemeClr val="accent1"/>
              </a:solidFill>
            </a:endParaRPr>
          </a:p>
          <a:p>
            <a:pPr indent="0" lvl="0" marL="457200" rtl="0" algn="just">
              <a:spcBef>
                <a:spcPts val="0"/>
              </a:spcBef>
              <a:spcAft>
                <a:spcPts val="0"/>
              </a:spcAft>
              <a:buNone/>
            </a:pPr>
            <a:r>
              <a:rPr lang="en" sz="1100">
                <a:solidFill>
                  <a:schemeClr val="accent1"/>
                </a:solidFill>
              </a:rPr>
              <a:t>    newNode-&gt;left = newNode-&gt;right = NULL;</a:t>
            </a:r>
            <a:endParaRPr sz="1100">
              <a:solidFill>
                <a:schemeClr val="accent1"/>
              </a:solidFill>
            </a:endParaRPr>
          </a:p>
          <a:p>
            <a:pPr indent="0" lvl="0" marL="457200" rtl="0" algn="just">
              <a:spcBef>
                <a:spcPts val="0"/>
              </a:spcBef>
              <a:spcAft>
                <a:spcPts val="0"/>
              </a:spcAft>
              <a:buNone/>
            </a:pPr>
            <a:r>
              <a:rPr lang="en" sz="1100">
                <a:solidFill>
                  <a:schemeClr val="accent1"/>
                </a:solidFill>
              </a:rPr>
              <a:t>    return newNode;</a:t>
            </a:r>
            <a:endParaRPr sz="1100">
              <a:solidFill>
                <a:schemeClr val="accent1"/>
              </a:solidFill>
            </a:endParaRPr>
          </a:p>
          <a:p>
            <a:pPr indent="0" lvl="0" marL="457200" rtl="0" algn="just">
              <a:spcBef>
                <a:spcPts val="0"/>
              </a:spcBef>
              <a:spcAft>
                <a:spcPts val="0"/>
              </a:spcAft>
              <a:buNone/>
            </a:pPr>
            <a:r>
              <a:rPr lang="en" sz="1100">
                <a:solidFill>
                  <a:schemeClr val="accent1"/>
                </a:solidFill>
              </a:rPr>
              <a:t>}</a:t>
            </a:r>
            <a:endParaRPr sz="1100">
              <a:solidFill>
                <a:schemeClr val="accent1"/>
              </a:solidFill>
            </a:endParaRPr>
          </a:p>
          <a:p>
            <a:pPr indent="0" lvl="0" marL="457200" rtl="0" algn="just">
              <a:spcBef>
                <a:spcPts val="0"/>
              </a:spcBef>
              <a:spcAft>
                <a:spcPts val="0"/>
              </a:spcAft>
              <a:buNone/>
            </a:pPr>
            <a:r>
              <a:t/>
            </a:r>
            <a:endParaRPr sz="1100">
              <a:solidFill>
                <a:schemeClr val="accent1"/>
              </a:solidFill>
            </a:endParaRPr>
          </a:p>
          <a:p>
            <a:pPr indent="0" lvl="0" marL="0" rtl="0" algn="l">
              <a:spcBef>
                <a:spcPts val="0"/>
              </a:spcBef>
              <a:spcAft>
                <a:spcPts val="0"/>
              </a:spcAft>
              <a:buNone/>
            </a:pPr>
            <a:r>
              <a:t/>
            </a:r>
            <a:endParaRPr sz="1300">
              <a:solidFill>
                <a:schemeClr val="accent1"/>
              </a:solidFill>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11" name="Google Shape;211;p28"/>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212" name="Google Shape;212;p28"/>
          <p:cNvSpPr txBox="1"/>
          <p:nvPr/>
        </p:nvSpPr>
        <p:spPr>
          <a:xfrm>
            <a:off x="4723025" y="1455425"/>
            <a:ext cx="4446300" cy="42174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 sz="900">
                <a:solidFill>
                  <a:schemeClr val="accent1"/>
                </a:solidFill>
              </a:rPr>
              <a:t>Evaluate Function:</a:t>
            </a:r>
            <a:br>
              <a:rPr b="1" lang="en" sz="900">
                <a:solidFill>
                  <a:schemeClr val="accent1"/>
                </a:solidFill>
              </a:rPr>
            </a:br>
            <a:r>
              <a:rPr lang="en" sz="900">
                <a:solidFill>
                  <a:schemeClr val="accent1"/>
                </a:solidFill>
              </a:rPr>
              <a:t>int evaluate(Node* root) {</a:t>
            </a:r>
            <a:endParaRPr sz="900">
              <a:solidFill>
                <a:schemeClr val="accent1"/>
              </a:solidFill>
            </a:endParaRPr>
          </a:p>
          <a:p>
            <a:pPr indent="0" lvl="0" marL="457200" rtl="0" algn="just">
              <a:spcBef>
                <a:spcPts val="0"/>
              </a:spcBef>
              <a:spcAft>
                <a:spcPts val="0"/>
              </a:spcAft>
              <a:buNone/>
            </a:pPr>
            <a:r>
              <a:rPr lang="en" sz="900">
                <a:solidFill>
                  <a:schemeClr val="accent1"/>
                </a:solidFill>
              </a:rPr>
              <a:t>    if (root-&gt;left == NULL &amp;&amp; root-&gt;right == NULL)</a:t>
            </a:r>
            <a:endParaRPr sz="900">
              <a:solidFill>
                <a:schemeClr val="accent1"/>
              </a:solidFill>
            </a:endParaRPr>
          </a:p>
          <a:p>
            <a:pPr indent="0" lvl="0" marL="457200" rtl="0" algn="just">
              <a:spcBef>
                <a:spcPts val="0"/>
              </a:spcBef>
              <a:spcAft>
                <a:spcPts val="0"/>
              </a:spcAft>
              <a:buNone/>
            </a:pPr>
            <a:r>
              <a:rPr lang="en" sz="900">
                <a:solidFill>
                  <a:schemeClr val="accent1"/>
                </a:solidFill>
              </a:rPr>
              <a:t>        return root-&gt;value; </a:t>
            </a:r>
            <a:endParaRPr sz="900">
              <a:solidFill>
                <a:schemeClr val="accent1"/>
              </a:solidFill>
            </a:endParaRPr>
          </a:p>
          <a:p>
            <a:pPr indent="0" lvl="0" marL="457200" rtl="0" algn="just">
              <a:spcBef>
                <a:spcPts val="0"/>
              </a:spcBef>
              <a:spcAft>
                <a:spcPts val="0"/>
              </a:spcAft>
              <a:buNone/>
            </a:pPr>
            <a:r>
              <a:rPr lang="en" sz="900">
                <a:solidFill>
                  <a:schemeClr val="accent1"/>
                </a:solidFill>
              </a:rPr>
              <a:t>    int leftEval = evaluate(root-&gt;left);</a:t>
            </a:r>
            <a:endParaRPr sz="900">
              <a:solidFill>
                <a:schemeClr val="accent1"/>
              </a:solidFill>
            </a:endParaRPr>
          </a:p>
          <a:p>
            <a:pPr indent="0" lvl="0" marL="457200" rtl="0" algn="just">
              <a:spcBef>
                <a:spcPts val="0"/>
              </a:spcBef>
              <a:spcAft>
                <a:spcPts val="0"/>
              </a:spcAft>
              <a:buNone/>
            </a:pPr>
            <a:r>
              <a:rPr lang="en" sz="900">
                <a:solidFill>
                  <a:schemeClr val="accent1"/>
                </a:solidFill>
              </a:rPr>
              <a:t>    int rightEval = evaluate(root-&gt;right);</a:t>
            </a:r>
            <a:endParaRPr sz="900">
              <a:solidFill>
                <a:schemeClr val="accent1"/>
              </a:solidFill>
            </a:endParaRPr>
          </a:p>
          <a:p>
            <a:pPr indent="0" lvl="0" marL="457200" rtl="0" algn="just">
              <a:spcBef>
                <a:spcPts val="0"/>
              </a:spcBef>
              <a:spcAft>
                <a:spcPts val="0"/>
              </a:spcAft>
              <a:buNone/>
            </a:pPr>
            <a:r>
              <a:rPr lang="en" sz="900">
                <a:solidFill>
                  <a:schemeClr val="accent1"/>
                </a:solidFill>
              </a:rPr>
              <a:t>    switch (root-&gt;value) {</a:t>
            </a:r>
            <a:endParaRPr sz="900">
              <a:solidFill>
                <a:schemeClr val="accent1"/>
              </a:solidFill>
            </a:endParaRPr>
          </a:p>
          <a:p>
            <a:pPr indent="0" lvl="0" marL="457200" rtl="0" algn="just">
              <a:spcBef>
                <a:spcPts val="0"/>
              </a:spcBef>
              <a:spcAft>
                <a:spcPts val="0"/>
              </a:spcAft>
              <a:buNone/>
            </a:pPr>
            <a:r>
              <a:rPr lang="en" sz="900">
                <a:solidFill>
                  <a:schemeClr val="accent1"/>
                </a:solidFill>
              </a:rPr>
              <a:t>        case '+': return leftEval + rightEval;</a:t>
            </a:r>
            <a:endParaRPr sz="900">
              <a:solidFill>
                <a:schemeClr val="accent1"/>
              </a:solidFill>
            </a:endParaRPr>
          </a:p>
          <a:p>
            <a:pPr indent="0" lvl="0" marL="457200" rtl="0" algn="just">
              <a:spcBef>
                <a:spcPts val="0"/>
              </a:spcBef>
              <a:spcAft>
                <a:spcPts val="0"/>
              </a:spcAft>
              <a:buNone/>
            </a:pPr>
            <a:r>
              <a:rPr lang="en" sz="900">
                <a:solidFill>
                  <a:schemeClr val="accent1"/>
                </a:solidFill>
              </a:rPr>
              <a:t>        case '-': return leftEval - rightEval;</a:t>
            </a:r>
            <a:endParaRPr sz="900">
              <a:solidFill>
                <a:schemeClr val="accent1"/>
              </a:solidFill>
            </a:endParaRPr>
          </a:p>
          <a:p>
            <a:pPr indent="0" lvl="0" marL="457200" rtl="0" algn="just">
              <a:spcBef>
                <a:spcPts val="0"/>
              </a:spcBef>
              <a:spcAft>
                <a:spcPts val="0"/>
              </a:spcAft>
              <a:buNone/>
            </a:pPr>
            <a:r>
              <a:rPr lang="en" sz="900">
                <a:solidFill>
                  <a:schemeClr val="accent1"/>
                </a:solidFill>
              </a:rPr>
              <a:t>        case '*': return leftEval * rightEval;</a:t>
            </a:r>
            <a:endParaRPr sz="900">
              <a:solidFill>
                <a:schemeClr val="accent1"/>
              </a:solidFill>
            </a:endParaRPr>
          </a:p>
          <a:p>
            <a:pPr indent="0" lvl="0" marL="457200" rtl="0" algn="just">
              <a:spcBef>
                <a:spcPts val="0"/>
              </a:spcBef>
              <a:spcAft>
                <a:spcPts val="0"/>
              </a:spcAft>
              <a:buNone/>
            </a:pPr>
            <a:r>
              <a:rPr lang="en" sz="900">
                <a:solidFill>
                  <a:schemeClr val="accent1"/>
                </a:solidFill>
              </a:rPr>
              <a:t>        case '/': return leftEval / rightEval;</a:t>
            </a:r>
            <a:endParaRPr sz="900">
              <a:solidFill>
                <a:schemeClr val="accent1"/>
              </a:solidFill>
            </a:endParaRPr>
          </a:p>
          <a:p>
            <a:pPr indent="0" lvl="0" marL="457200" rtl="0" algn="just">
              <a:spcBef>
                <a:spcPts val="0"/>
              </a:spcBef>
              <a:spcAft>
                <a:spcPts val="0"/>
              </a:spcAft>
              <a:buNone/>
            </a:pPr>
            <a:r>
              <a:rPr lang="en" sz="900">
                <a:solidFill>
                  <a:schemeClr val="accent1"/>
                </a:solidFill>
              </a:rPr>
              <a:t>        default: return 0;</a:t>
            </a:r>
            <a:endParaRPr sz="900">
              <a:solidFill>
                <a:schemeClr val="accent1"/>
              </a:solidFill>
            </a:endParaRPr>
          </a:p>
          <a:p>
            <a:pPr indent="0" lvl="0" marL="457200" rtl="0" algn="just">
              <a:spcBef>
                <a:spcPts val="0"/>
              </a:spcBef>
              <a:spcAft>
                <a:spcPts val="0"/>
              </a:spcAft>
              <a:buNone/>
            </a:pPr>
            <a:r>
              <a:rPr lang="en" sz="900">
                <a:solidFill>
                  <a:schemeClr val="accent1"/>
                </a:solidFill>
              </a:rPr>
              <a:t>    }</a:t>
            </a:r>
            <a:endParaRPr sz="900">
              <a:solidFill>
                <a:schemeClr val="accent1"/>
              </a:solidFill>
            </a:endParaRPr>
          </a:p>
          <a:p>
            <a:pPr indent="0" lvl="0" marL="457200" rtl="0" algn="just">
              <a:spcBef>
                <a:spcPts val="0"/>
              </a:spcBef>
              <a:spcAft>
                <a:spcPts val="0"/>
              </a:spcAft>
              <a:buNone/>
            </a:pPr>
            <a:r>
              <a:rPr lang="en" sz="900">
                <a:solidFill>
                  <a:schemeClr val="accent1"/>
                </a:solidFill>
              </a:rPr>
              <a:t>}</a:t>
            </a:r>
            <a:endParaRPr sz="900">
              <a:solidFill>
                <a:schemeClr val="accent1"/>
              </a:solidFill>
            </a:endParaRPr>
          </a:p>
          <a:p>
            <a:pPr indent="0" lvl="0" marL="457200" rtl="0" algn="just">
              <a:spcBef>
                <a:spcPts val="0"/>
              </a:spcBef>
              <a:spcAft>
                <a:spcPts val="0"/>
              </a:spcAft>
              <a:buNone/>
            </a:pPr>
            <a:r>
              <a:t/>
            </a:r>
            <a:endParaRPr sz="900">
              <a:solidFill>
                <a:schemeClr val="accent1"/>
              </a:solidFill>
            </a:endParaRPr>
          </a:p>
          <a:p>
            <a:pPr indent="0" lvl="0" marL="457200" rtl="0" algn="just">
              <a:spcBef>
                <a:spcPts val="0"/>
              </a:spcBef>
              <a:spcAft>
                <a:spcPts val="0"/>
              </a:spcAft>
              <a:buNone/>
            </a:pPr>
            <a:r>
              <a:rPr b="1" lang="en" sz="900">
                <a:solidFill>
                  <a:schemeClr val="accent1"/>
                </a:solidFill>
              </a:rPr>
              <a:t>Print Tree Function:</a:t>
            </a:r>
            <a:br>
              <a:rPr b="1" lang="en" sz="900">
                <a:solidFill>
                  <a:schemeClr val="accent1"/>
                </a:solidFill>
              </a:rPr>
            </a:br>
            <a:r>
              <a:rPr lang="en" sz="900">
                <a:solidFill>
                  <a:schemeClr val="accent1"/>
                </a:solidFill>
              </a:rPr>
              <a:t>void printTree(Node* root, int space) { /* Implementation */ }</a:t>
            </a:r>
            <a:endParaRPr sz="900">
              <a:solidFill>
                <a:schemeClr val="accent1"/>
              </a:solidFill>
            </a:endParaRPr>
          </a:p>
          <a:p>
            <a:pPr indent="0" lvl="0" marL="457200" rtl="0" algn="just">
              <a:spcBef>
                <a:spcPts val="0"/>
              </a:spcBef>
              <a:spcAft>
                <a:spcPts val="0"/>
              </a:spcAft>
              <a:buNone/>
            </a:pPr>
            <a:r>
              <a:t/>
            </a:r>
            <a:endParaRPr sz="900">
              <a:solidFill>
                <a:schemeClr val="accent1"/>
              </a:solidFill>
            </a:endParaRPr>
          </a:p>
          <a:p>
            <a:pPr indent="0" lvl="0" marL="457200" rtl="0" algn="just">
              <a:spcBef>
                <a:spcPts val="0"/>
              </a:spcBef>
              <a:spcAft>
                <a:spcPts val="0"/>
              </a:spcAft>
              <a:buNone/>
            </a:pPr>
            <a:r>
              <a:rPr b="1" lang="en" sz="900">
                <a:solidFill>
                  <a:schemeClr val="accent1"/>
                </a:solidFill>
              </a:rPr>
              <a:t>Main Function:</a:t>
            </a:r>
            <a:br>
              <a:rPr b="1" lang="en" sz="900">
                <a:solidFill>
                  <a:schemeClr val="accent1"/>
                </a:solidFill>
              </a:rPr>
            </a:br>
            <a:r>
              <a:rPr lang="en" sz="900">
                <a:solidFill>
                  <a:schemeClr val="accent1"/>
                </a:solidFill>
              </a:rPr>
              <a:t>int main() {</a:t>
            </a:r>
            <a:endParaRPr sz="900">
              <a:solidFill>
                <a:schemeClr val="accent1"/>
              </a:solidFill>
            </a:endParaRPr>
          </a:p>
          <a:p>
            <a:pPr indent="0" lvl="0" marL="457200" rtl="0" algn="just">
              <a:spcBef>
                <a:spcPts val="0"/>
              </a:spcBef>
              <a:spcAft>
                <a:spcPts val="0"/>
              </a:spcAft>
              <a:buNone/>
            </a:pPr>
            <a:r>
              <a:rPr lang="en" sz="900">
                <a:solidFill>
                  <a:schemeClr val="accent1"/>
                </a:solidFill>
              </a:rPr>
              <a:t>    welcomeArt();</a:t>
            </a:r>
            <a:endParaRPr sz="900">
              <a:solidFill>
                <a:schemeClr val="accent1"/>
              </a:solidFill>
            </a:endParaRPr>
          </a:p>
          <a:p>
            <a:pPr indent="0" lvl="0" marL="457200" rtl="0" algn="just">
              <a:spcBef>
                <a:spcPts val="0"/>
              </a:spcBef>
              <a:spcAft>
                <a:spcPts val="0"/>
              </a:spcAft>
              <a:buNone/>
            </a:pPr>
            <a:r>
              <a:rPr lang="en" sz="900">
                <a:solidFill>
                  <a:schemeClr val="accent1"/>
                </a:solidFill>
              </a:rPr>
              <a:t>    loadingAnimation();</a:t>
            </a:r>
            <a:endParaRPr sz="900">
              <a:solidFill>
                <a:schemeClr val="accent1"/>
              </a:solidFill>
            </a:endParaRPr>
          </a:p>
          <a:p>
            <a:pPr indent="0" lvl="0" marL="457200" rtl="0" algn="just">
              <a:spcBef>
                <a:spcPts val="0"/>
              </a:spcBef>
              <a:spcAft>
                <a:spcPts val="0"/>
              </a:spcAft>
              <a:buNone/>
            </a:pPr>
            <a:r>
              <a:rPr lang="en" sz="900">
                <a:solidFill>
                  <a:schemeClr val="accent1"/>
                </a:solidFill>
              </a:rPr>
              <a:t>    playGame();</a:t>
            </a:r>
            <a:endParaRPr sz="900">
              <a:solidFill>
                <a:schemeClr val="accent1"/>
              </a:solidFill>
            </a:endParaRPr>
          </a:p>
          <a:p>
            <a:pPr indent="0" lvl="0" marL="457200" rtl="0" algn="just">
              <a:spcBef>
                <a:spcPts val="0"/>
              </a:spcBef>
              <a:spcAft>
                <a:spcPts val="0"/>
              </a:spcAft>
              <a:buNone/>
            </a:pPr>
            <a:r>
              <a:rPr lang="en" sz="900">
                <a:solidFill>
                  <a:schemeClr val="accent1"/>
                </a:solidFill>
              </a:rPr>
              <a:t>    thankYouArt();</a:t>
            </a:r>
            <a:endParaRPr sz="900">
              <a:solidFill>
                <a:schemeClr val="accent1"/>
              </a:solidFill>
            </a:endParaRPr>
          </a:p>
          <a:p>
            <a:pPr indent="0" lvl="0" marL="457200" rtl="0" algn="just">
              <a:spcBef>
                <a:spcPts val="0"/>
              </a:spcBef>
              <a:spcAft>
                <a:spcPts val="0"/>
              </a:spcAft>
              <a:buNone/>
            </a:pPr>
            <a:r>
              <a:rPr lang="en" sz="900">
                <a:solidFill>
                  <a:schemeClr val="accent1"/>
                </a:solidFill>
              </a:rPr>
              <a:t>    return 0;</a:t>
            </a:r>
            <a:endParaRPr sz="900">
              <a:solidFill>
                <a:schemeClr val="accent1"/>
              </a:solidFill>
            </a:endParaRPr>
          </a:p>
          <a:p>
            <a:pPr indent="0" lvl="0" marL="457200" rtl="0" algn="just">
              <a:spcBef>
                <a:spcPts val="0"/>
              </a:spcBef>
              <a:spcAft>
                <a:spcPts val="0"/>
              </a:spcAft>
              <a:buNone/>
            </a:pPr>
            <a:r>
              <a:rPr lang="en" sz="900">
                <a:solidFill>
                  <a:schemeClr val="accent1"/>
                </a:solidFill>
              </a:rPr>
              <a:t>}</a:t>
            </a:r>
            <a:endParaRPr sz="900">
              <a:solidFill>
                <a:schemeClr val="accent1"/>
              </a:solidFill>
            </a:endParaRPr>
          </a:p>
          <a:p>
            <a:pPr indent="0" lvl="0" marL="457200" rtl="0" algn="just">
              <a:spcBef>
                <a:spcPts val="0"/>
              </a:spcBef>
              <a:spcAft>
                <a:spcPts val="0"/>
              </a:spcAft>
              <a:buNone/>
            </a:pPr>
            <a:r>
              <a:t/>
            </a:r>
            <a:endParaRPr sz="800">
              <a:solidFill>
                <a:schemeClr val="accent1"/>
              </a:solidFill>
            </a:endParaRPr>
          </a:p>
          <a:p>
            <a:pPr indent="0" lvl="0" marL="457200" rtl="0" algn="l">
              <a:spcBef>
                <a:spcPts val="0"/>
              </a:spcBef>
              <a:spcAft>
                <a:spcPts val="0"/>
              </a:spcAft>
              <a:buNone/>
            </a:pPr>
            <a:r>
              <a:t/>
            </a:r>
            <a:endParaRPr b="1" sz="700">
              <a:solidFill>
                <a:schemeClr val="accent1"/>
              </a:solidFill>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00"/>
                </a:solidFill>
              </a:rPr>
              <a:t>Output screenshots</a:t>
            </a:r>
            <a:endParaRPr b="1">
              <a:solidFill>
                <a:srgbClr val="FFFF00"/>
              </a:solidFill>
            </a:endParaRPr>
          </a:p>
          <a:p>
            <a:pPr indent="0" lvl="0" marL="0" rtl="0" algn="ctr">
              <a:lnSpc>
                <a:spcPct val="115000"/>
              </a:lnSpc>
              <a:spcBef>
                <a:spcPts val="0"/>
              </a:spcBef>
              <a:spcAft>
                <a:spcPts val="0"/>
              </a:spcAft>
              <a:buNone/>
            </a:pPr>
            <a:r>
              <a:t/>
            </a:r>
            <a:endParaRPr b="1">
              <a:solidFill>
                <a:srgbClr val="FFFF00"/>
              </a:solidFill>
            </a:endParaRPr>
          </a:p>
        </p:txBody>
      </p:sp>
      <p:sp>
        <p:nvSpPr>
          <p:cNvPr id="218" name="Google Shape;218;p29"/>
          <p:cNvSpPr txBox="1"/>
          <p:nvPr/>
        </p:nvSpPr>
        <p:spPr>
          <a:xfrm>
            <a:off x="281475" y="1431150"/>
            <a:ext cx="8550900" cy="9696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900">
              <a:solidFill>
                <a:schemeClr val="accent1"/>
              </a:solidFill>
            </a:endParaRPr>
          </a:p>
          <a:p>
            <a:pPr indent="0" lvl="0" marL="457200" rtl="0" algn="l">
              <a:spcBef>
                <a:spcPts val="0"/>
              </a:spcBef>
              <a:spcAft>
                <a:spcPts val="0"/>
              </a:spcAft>
              <a:buNone/>
            </a:pPr>
            <a:r>
              <a:t/>
            </a:r>
            <a:endParaRPr b="1" sz="1900">
              <a:solidFill>
                <a:schemeClr val="accent1"/>
              </a:solidFill>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19" name="Google Shape;21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20" name="Google Shape;220;p29"/>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pic>
        <p:nvPicPr>
          <p:cNvPr id="221" name="Google Shape;221;p29"/>
          <p:cNvPicPr preferRelativeResize="0"/>
          <p:nvPr/>
        </p:nvPicPr>
        <p:blipFill>
          <a:blip r:embed="rId4">
            <a:alphaModFix/>
          </a:blip>
          <a:stretch>
            <a:fillRect/>
          </a:stretch>
        </p:blipFill>
        <p:spPr>
          <a:xfrm>
            <a:off x="3858100" y="2938175"/>
            <a:ext cx="4144950" cy="2118650"/>
          </a:xfrm>
          <a:prstGeom prst="rect">
            <a:avLst/>
          </a:prstGeom>
          <a:noFill/>
          <a:ln>
            <a:noFill/>
          </a:ln>
        </p:spPr>
      </p:pic>
      <p:pic>
        <p:nvPicPr>
          <p:cNvPr id="222" name="Google Shape;222;p29"/>
          <p:cNvPicPr preferRelativeResize="0"/>
          <p:nvPr/>
        </p:nvPicPr>
        <p:blipFill>
          <a:blip r:embed="rId5">
            <a:alphaModFix/>
          </a:blip>
          <a:stretch>
            <a:fillRect/>
          </a:stretch>
        </p:blipFill>
        <p:spPr>
          <a:xfrm>
            <a:off x="281475" y="1195675"/>
            <a:ext cx="3359725" cy="1624400"/>
          </a:xfrm>
          <a:prstGeom prst="rect">
            <a:avLst/>
          </a:prstGeom>
          <a:noFill/>
          <a:ln>
            <a:noFill/>
          </a:ln>
        </p:spPr>
      </p:pic>
      <p:pic>
        <p:nvPicPr>
          <p:cNvPr id="223" name="Google Shape;223;p29"/>
          <p:cNvPicPr preferRelativeResize="0"/>
          <p:nvPr/>
        </p:nvPicPr>
        <p:blipFill>
          <a:blip r:embed="rId6">
            <a:alphaModFix/>
          </a:blip>
          <a:stretch>
            <a:fillRect/>
          </a:stretch>
        </p:blipFill>
        <p:spPr>
          <a:xfrm>
            <a:off x="281487" y="2571750"/>
            <a:ext cx="3359725" cy="2437950"/>
          </a:xfrm>
          <a:prstGeom prst="rect">
            <a:avLst/>
          </a:prstGeom>
          <a:noFill/>
          <a:ln>
            <a:noFill/>
          </a:ln>
        </p:spPr>
      </p:pic>
      <p:pic>
        <p:nvPicPr>
          <p:cNvPr id="224" name="Google Shape;224;p29"/>
          <p:cNvPicPr preferRelativeResize="0"/>
          <p:nvPr/>
        </p:nvPicPr>
        <p:blipFill>
          <a:blip r:embed="rId7">
            <a:alphaModFix/>
          </a:blip>
          <a:stretch>
            <a:fillRect/>
          </a:stretch>
        </p:blipFill>
        <p:spPr>
          <a:xfrm>
            <a:off x="3858100" y="1195675"/>
            <a:ext cx="4144950" cy="174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2"/>
          <p:cNvPicPr preferRelativeResize="0"/>
          <p:nvPr/>
        </p:nvPicPr>
        <p:blipFill>
          <a:blip r:embed="rId3">
            <a:alphaModFix/>
          </a:blip>
          <a:stretch>
            <a:fillRect/>
          </a:stretch>
        </p:blipFill>
        <p:spPr>
          <a:xfrm>
            <a:off x="0" y="0"/>
            <a:ext cx="9144000" cy="5143500"/>
          </a:xfrm>
          <a:prstGeom prst="rect">
            <a:avLst/>
          </a:prstGeom>
          <a:noFill/>
          <a:ln>
            <a:noFill/>
          </a:ln>
        </p:spPr>
      </p:pic>
      <p:sp>
        <p:nvSpPr>
          <p:cNvPr id="76" name="Google Shape;7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230" name="Google Shape;230;p30"/>
          <p:cNvSpPr txBox="1"/>
          <p:nvPr/>
        </p:nvSpPr>
        <p:spPr>
          <a:xfrm>
            <a:off x="3274175" y="1050550"/>
            <a:ext cx="6717900" cy="7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231" name="Google Shape;231;p30"/>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
        <p:nvSpPr>
          <p:cNvPr id="232" name="Google Shape;232;p30"/>
          <p:cNvSpPr txBox="1"/>
          <p:nvPr/>
        </p:nvSpPr>
        <p:spPr>
          <a:xfrm>
            <a:off x="157125" y="1510275"/>
            <a:ext cx="8675100" cy="27243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AutoNum type="arabicPeriod"/>
            </a:pPr>
            <a:r>
              <a:rPr lang="en" sz="1900"/>
              <a:t>This project demonstrated the use of </a:t>
            </a:r>
            <a:r>
              <a:rPr b="1" lang="en" sz="1900"/>
              <a:t>Expression Trees</a:t>
            </a:r>
            <a:r>
              <a:rPr lang="en" sz="1900"/>
              <a:t> and </a:t>
            </a:r>
            <a:r>
              <a:rPr b="1" lang="en" sz="1900"/>
              <a:t>Postfix Notation</a:t>
            </a:r>
            <a:r>
              <a:rPr lang="en" sz="1900"/>
              <a:t> to evaluate mathematical expressions efficiently.</a:t>
            </a:r>
            <a:endParaRPr sz="1900"/>
          </a:p>
          <a:p>
            <a:pPr indent="0" lvl="0" marL="0" rtl="0" algn="just">
              <a:spcBef>
                <a:spcPts val="0"/>
              </a:spcBef>
              <a:spcAft>
                <a:spcPts val="0"/>
              </a:spcAft>
              <a:buNone/>
            </a:pPr>
            <a:r>
              <a:t/>
            </a:r>
            <a:endParaRPr sz="1900"/>
          </a:p>
          <a:p>
            <a:pPr indent="-349250" lvl="0" marL="457200" rtl="0" algn="just">
              <a:spcBef>
                <a:spcPts val="0"/>
              </a:spcBef>
              <a:spcAft>
                <a:spcPts val="0"/>
              </a:spcAft>
              <a:buSzPts val="1900"/>
              <a:buAutoNum type="arabicPeriod"/>
            </a:pPr>
            <a:r>
              <a:rPr lang="en" sz="1900"/>
              <a:t>The algorithm ensures correct order of operations and simplifies expression handling.</a:t>
            </a:r>
            <a:endParaRPr sz="1900"/>
          </a:p>
          <a:p>
            <a:pPr indent="0" lvl="0" marL="0" rtl="0" algn="just">
              <a:spcBef>
                <a:spcPts val="0"/>
              </a:spcBef>
              <a:spcAft>
                <a:spcPts val="0"/>
              </a:spcAft>
              <a:buNone/>
            </a:pPr>
            <a:r>
              <a:t/>
            </a:r>
            <a:endParaRPr sz="1900"/>
          </a:p>
          <a:p>
            <a:pPr indent="-349250" lvl="0" marL="457200" rtl="0" algn="just">
              <a:spcBef>
                <a:spcPts val="0"/>
              </a:spcBef>
              <a:spcAft>
                <a:spcPts val="0"/>
              </a:spcAft>
              <a:buSzPts val="1900"/>
              <a:buAutoNum type="arabicPeriod"/>
            </a:pPr>
            <a:r>
              <a:rPr lang="en" sz="1900"/>
              <a:t>With future improvements, this system can evolve into a more comprehensive tool for expression evaluation.</a:t>
            </a:r>
            <a:endParaRPr sz="1900"/>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33" name="Google Shape;23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References (in IEEE format)</a:t>
            </a:r>
            <a:endParaRPr>
              <a:solidFill>
                <a:srgbClr val="FFFF00"/>
              </a:solidFill>
            </a:endParaRPr>
          </a:p>
        </p:txBody>
      </p:sp>
      <p:pic>
        <p:nvPicPr>
          <p:cNvPr id="239" name="Google Shape;239;p31"/>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
        <p:nvSpPr>
          <p:cNvPr id="240" name="Google Shape;240;p31"/>
          <p:cNvSpPr txBox="1"/>
          <p:nvPr/>
        </p:nvSpPr>
        <p:spPr>
          <a:xfrm>
            <a:off x="363825" y="1544175"/>
            <a:ext cx="8468400" cy="27243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accent1"/>
              </a:buClr>
              <a:buSzPts val="1900"/>
              <a:buAutoNum type="arabicPeriod"/>
            </a:pPr>
            <a:r>
              <a:rPr lang="en" sz="1900">
                <a:solidFill>
                  <a:schemeClr val="accent1"/>
                </a:solidFill>
              </a:rPr>
              <a:t>A. Chukhray, T. Stoliarenko, D. Dvinskykh, and V. Narozhnyy, “Using Expression Trees for Adaptive Learning: A Case Study,” </a:t>
            </a:r>
            <a:r>
              <a:rPr i="1" lang="en" sz="1900">
                <a:solidFill>
                  <a:schemeClr val="accent1"/>
                </a:solidFill>
              </a:rPr>
              <a:t>International Journal of Computer Science and Learning Technologies</a:t>
            </a:r>
            <a:r>
              <a:rPr lang="en" sz="1900">
                <a:solidFill>
                  <a:schemeClr val="accent1"/>
                </a:solidFill>
              </a:rPr>
              <a:t>, vol. 45, no. 3, pp. 122-130, May 2020.</a:t>
            </a:r>
            <a:endParaRPr sz="1900">
              <a:solidFill>
                <a:schemeClr val="accent1"/>
              </a:solidFill>
            </a:endParaRPr>
          </a:p>
          <a:p>
            <a:pPr indent="0" lvl="0" marL="457200" rtl="0" algn="l">
              <a:spcBef>
                <a:spcPts val="0"/>
              </a:spcBef>
              <a:spcAft>
                <a:spcPts val="0"/>
              </a:spcAft>
              <a:buNone/>
            </a:pPr>
            <a:r>
              <a:t/>
            </a:r>
            <a:endParaRPr sz="1900">
              <a:solidFill>
                <a:schemeClr val="accent1"/>
              </a:solidFill>
            </a:endParaRPr>
          </a:p>
          <a:p>
            <a:pPr indent="-349250" lvl="0" marL="457200" rtl="0" algn="l">
              <a:spcBef>
                <a:spcPts val="0"/>
              </a:spcBef>
              <a:spcAft>
                <a:spcPts val="0"/>
              </a:spcAft>
              <a:buClr>
                <a:schemeClr val="accent1"/>
              </a:buClr>
              <a:buSzPts val="1900"/>
              <a:buAutoNum type="arabicPeriod"/>
            </a:pPr>
            <a:r>
              <a:rPr lang="en" sz="1900">
                <a:solidFill>
                  <a:schemeClr val="accent1"/>
                </a:solidFill>
              </a:rPr>
              <a:t>R. F. Cohen and R. Tamassia, “Dynamic Expression Trees and Their Applications in Mathematical Computation,” </a:t>
            </a:r>
            <a:r>
              <a:rPr i="1" lang="en" sz="1900">
                <a:solidFill>
                  <a:schemeClr val="accent1"/>
                </a:solidFill>
              </a:rPr>
              <a:t>IEEE Transactions on Computer Science</a:t>
            </a:r>
            <a:r>
              <a:rPr lang="en" sz="1900">
                <a:solidFill>
                  <a:schemeClr val="accent1"/>
                </a:solidFill>
              </a:rPr>
              <a:t>, vol. 60, no. 5, pp. 764-771, Sep. 2022.</a:t>
            </a:r>
            <a:endParaRPr sz="1900">
              <a:solidFill>
                <a:schemeClr val="accent1"/>
              </a:solidFill>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241" name="Google Shape;24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2" name="Google Shape;82;p13"/>
          <p:cNvSpPr txBox="1"/>
          <p:nvPr>
            <p:ph idx="1" type="body"/>
          </p:nvPr>
        </p:nvSpPr>
        <p:spPr>
          <a:xfrm>
            <a:off x="311725" y="1291450"/>
            <a:ext cx="4130700" cy="3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Introduction to the Project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Problem Statement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Objectives of the Project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Scope of the Project</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Requirements of the System (Hardware, Software)</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Data Structure &amp; Concepts Used</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Algorithm Explanation</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Time and Space Complexity</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Implementation</a:t>
            </a:r>
            <a:endParaRPr b="1" sz="1100">
              <a:solidFill>
                <a:srgbClr val="000000"/>
              </a:solidFill>
              <a:latin typeface="Arial"/>
              <a:ea typeface="Arial"/>
              <a:cs typeface="Arial"/>
              <a:sym typeface="Arial"/>
            </a:endParaRPr>
          </a:p>
          <a:p>
            <a:pPr indent="-311150" lvl="0" marL="457200" rtl="0" algn="l">
              <a:spcBef>
                <a:spcPts val="0"/>
              </a:spcBef>
              <a:spcAft>
                <a:spcPts val="0"/>
              </a:spcAft>
              <a:buClr>
                <a:schemeClr val="dk1"/>
              </a:buClr>
              <a:buSzPts val="1300"/>
              <a:buAutoNum type="arabicPeriod"/>
            </a:pPr>
            <a:r>
              <a:rPr b="1" lang="en" sz="1100">
                <a:solidFill>
                  <a:srgbClr val="000000"/>
                </a:solidFill>
                <a:latin typeface="Arial"/>
                <a:ea typeface="Arial"/>
                <a:cs typeface="Arial"/>
                <a:sym typeface="Arial"/>
              </a:rPr>
              <a:t>Gantt Chart</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chemeClr val="dk1"/>
              </a:solidFill>
            </a:endParaRPr>
          </a:p>
          <a:p>
            <a:pPr indent="-228600" lvl="0" marL="457200" rtl="0" algn="l">
              <a:lnSpc>
                <a:spcPct val="115000"/>
              </a:lnSpc>
              <a:spcBef>
                <a:spcPts val="0"/>
              </a:spcBef>
              <a:spcAft>
                <a:spcPts val="0"/>
              </a:spcAft>
              <a:buSzPts val="1300"/>
              <a:buNone/>
            </a:pPr>
            <a:r>
              <a:t/>
            </a:r>
            <a:endParaRPr b="1"/>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id="83" name="Google Shape;83;p1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84" name="Google Shape;84;p13"/>
          <p:cNvSpPr txBox="1"/>
          <p:nvPr/>
        </p:nvSpPr>
        <p:spPr>
          <a:xfrm>
            <a:off x="4572000" y="1524000"/>
            <a:ext cx="30000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t>13. </a:t>
            </a:r>
            <a:r>
              <a:rPr b="1" lang="en" sz="1100"/>
              <a:t>Test Cases</a:t>
            </a:r>
            <a:endParaRPr b="1" sz="1100"/>
          </a:p>
          <a:p>
            <a:pPr indent="0" lvl="0" marL="0" rtl="0" algn="l">
              <a:lnSpc>
                <a:spcPct val="115000"/>
              </a:lnSpc>
              <a:spcBef>
                <a:spcPts val="0"/>
              </a:spcBef>
              <a:spcAft>
                <a:spcPts val="0"/>
              </a:spcAft>
              <a:buNone/>
            </a:pPr>
            <a:r>
              <a:rPr b="1" lang="en" sz="1100"/>
              <a:t>14.Challenges and Solutions</a:t>
            </a:r>
            <a:endParaRPr b="1" sz="1100"/>
          </a:p>
          <a:p>
            <a:pPr indent="0" lvl="0" marL="0" rtl="0" algn="l">
              <a:lnSpc>
                <a:spcPct val="115000"/>
              </a:lnSpc>
              <a:spcBef>
                <a:spcPts val="0"/>
              </a:spcBef>
              <a:spcAft>
                <a:spcPts val="0"/>
              </a:spcAft>
              <a:buNone/>
            </a:pPr>
            <a:r>
              <a:rPr b="1" lang="en" sz="1100"/>
              <a:t>15. Future Scope</a:t>
            </a:r>
            <a:endParaRPr b="1" sz="1100"/>
          </a:p>
          <a:p>
            <a:pPr indent="0" lvl="0" marL="0" rtl="0" algn="l">
              <a:lnSpc>
                <a:spcPct val="115000"/>
              </a:lnSpc>
              <a:spcBef>
                <a:spcPts val="0"/>
              </a:spcBef>
              <a:spcAft>
                <a:spcPts val="0"/>
              </a:spcAft>
              <a:buNone/>
            </a:pPr>
            <a:r>
              <a:rPr b="1" lang="en" sz="1100"/>
              <a:t>16. Code</a:t>
            </a:r>
            <a:endParaRPr b="1" sz="1100"/>
          </a:p>
          <a:p>
            <a:pPr indent="0" lvl="0" marL="0" rtl="0" algn="l">
              <a:lnSpc>
                <a:spcPct val="115000"/>
              </a:lnSpc>
              <a:spcBef>
                <a:spcPts val="0"/>
              </a:spcBef>
              <a:spcAft>
                <a:spcPts val="0"/>
              </a:spcAft>
              <a:buNone/>
            </a:pPr>
            <a:r>
              <a:rPr b="1" lang="en" sz="1100"/>
              <a:t>17. Out</a:t>
            </a:r>
            <a:r>
              <a:rPr b="1" lang="en" sz="1100"/>
              <a:t>p</a:t>
            </a:r>
            <a:r>
              <a:rPr b="1" lang="en" sz="1100"/>
              <a:t>ut Screenshots</a:t>
            </a:r>
            <a:endParaRPr b="1" sz="1100"/>
          </a:p>
          <a:p>
            <a:pPr indent="0" lvl="0" marL="0" rtl="0" algn="l">
              <a:lnSpc>
                <a:spcPct val="115000"/>
              </a:lnSpc>
              <a:spcBef>
                <a:spcPts val="0"/>
              </a:spcBef>
              <a:spcAft>
                <a:spcPts val="0"/>
              </a:spcAft>
              <a:buNone/>
            </a:pPr>
            <a:r>
              <a:rPr b="1" lang="en" sz="1100"/>
              <a:t>18. Conclusion</a:t>
            </a:r>
            <a:endParaRPr b="1" sz="1100"/>
          </a:p>
          <a:p>
            <a:pPr indent="0" lvl="0" marL="0" rtl="0" algn="l">
              <a:lnSpc>
                <a:spcPct val="115000"/>
              </a:lnSpc>
              <a:spcBef>
                <a:spcPts val="0"/>
              </a:spcBef>
              <a:spcAft>
                <a:spcPts val="0"/>
              </a:spcAft>
              <a:buNone/>
            </a:pPr>
            <a:r>
              <a:rPr b="1" lang="en" sz="1100"/>
              <a:t>19. References (in IEEE Format)</a:t>
            </a:r>
            <a:endParaRPr b="1" sz="1100"/>
          </a:p>
        </p:txBody>
      </p:sp>
      <p:sp>
        <p:nvSpPr>
          <p:cNvPr id="85" name="Google Shape;8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1" name="Google Shape;91;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2" name="Google Shape;92;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3" name="Google Shape;93;p14"/>
          <p:cNvSpPr txBox="1"/>
          <p:nvPr>
            <p:ph idx="4294967295" type="body"/>
          </p:nvPr>
        </p:nvSpPr>
        <p:spPr>
          <a:xfrm>
            <a:off x="79650" y="1944000"/>
            <a:ext cx="8984700" cy="38151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None/>
            </a:pPr>
            <a:r>
              <a:rPr lang="en" sz="1900">
                <a:solidFill>
                  <a:schemeClr val="accent1"/>
                </a:solidFill>
                <a:latin typeface="Arial"/>
                <a:ea typeface="Arial"/>
                <a:cs typeface="Arial"/>
                <a:sym typeface="Arial"/>
              </a:rPr>
              <a:t>The </a:t>
            </a:r>
            <a:r>
              <a:rPr b="1" lang="en" sz="1900">
                <a:solidFill>
                  <a:schemeClr val="accent1"/>
                </a:solidFill>
                <a:latin typeface="Arial"/>
                <a:ea typeface="Arial"/>
                <a:cs typeface="Arial"/>
                <a:sym typeface="Arial"/>
              </a:rPr>
              <a:t>Expression Evaluator Game</a:t>
            </a:r>
            <a:r>
              <a:rPr lang="en" sz="1900">
                <a:solidFill>
                  <a:schemeClr val="accent1"/>
                </a:solidFill>
                <a:latin typeface="Arial"/>
                <a:ea typeface="Arial"/>
                <a:cs typeface="Arial"/>
                <a:sym typeface="Arial"/>
              </a:rPr>
              <a:t> is a text-based educational game designed to enhance users' understanding of mathematical expressions using expression trees. The game challenges players to evaluate mathematical expressions by guessing the results, encouraging logical thinking and a better grasp of arithmetic operations.</a:t>
            </a:r>
            <a:endParaRPr sz="1900">
              <a:solidFill>
                <a:schemeClr val="accent1"/>
              </a:solidFill>
              <a:latin typeface="Arial"/>
              <a:ea typeface="Arial"/>
              <a:cs typeface="Arial"/>
              <a:sym typeface="Arial"/>
            </a:endParaRPr>
          </a:p>
          <a:p>
            <a:pPr indent="0" lvl="0" marL="0" rtl="0" algn="just">
              <a:lnSpc>
                <a:spcPct val="115000"/>
              </a:lnSpc>
              <a:spcBef>
                <a:spcPts val="120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Clr>
                <a:srgbClr val="000000"/>
              </a:buClr>
              <a:buSzPts val="1400"/>
              <a:buFont typeface="Arial"/>
              <a:buNone/>
            </a:pPr>
            <a:r>
              <a:t/>
            </a:r>
            <a:endParaRPr sz="1900"/>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just">
              <a:lnSpc>
                <a:spcPct val="115000"/>
              </a:lnSpc>
              <a:spcBef>
                <a:spcPts val="0"/>
              </a:spcBef>
              <a:spcAft>
                <a:spcPts val="0"/>
              </a:spcAft>
              <a:buClr>
                <a:srgbClr val="000000"/>
              </a:buClr>
              <a:buSzPts val="1400"/>
              <a:buFont typeface="Arial"/>
              <a:buNone/>
            </a:pPr>
            <a:r>
              <a:t/>
            </a:r>
            <a:endParaRPr sz="1900">
              <a:solidFill>
                <a:srgbClr val="000000"/>
              </a:solidFill>
            </a:endParaRPr>
          </a:p>
          <a:p>
            <a:pPr indent="0" lvl="0" marL="0" rtl="0" algn="l">
              <a:lnSpc>
                <a:spcPct val="115000"/>
              </a:lnSpc>
              <a:spcBef>
                <a:spcPts val="0"/>
              </a:spcBef>
              <a:spcAft>
                <a:spcPts val="0"/>
              </a:spcAft>
              <a:buSzPts val="1300"/>
              <a:buNone/>
            </a:pPr>
            <a:r>
              <a:t/>
            </a:r>
            <a:endParaRPr sz="1500"/>
          </a:p>
        </p:txBody>
      </p:sp>
      <p:pic>
        <p:nvPicPr>
          <p:cNvPr id="94" name="Google Shape;94;p14"/>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95" name="Google Shape;9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01" name="Google Shape;101;p15"/>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2" name="Google Shape;102;p15"/>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3" name="Google Shape;103;p15"/>
          <p:cNvSpPr txBox="1"/>
          <p:nvPr>
            <p:ph idx="4294967295" type="body"/>
          </p:nvPr>
        </p:nvSpPr>
        <p:spPr>
          <a:xfrm>
            <a:off x="0" y="1706600"/>
            <a:ext cx="8984700" cy="38151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lang="en" sz="1900">
                <a:solidFill>
                  <a:schemeClr val="accent1"/>
                </a:solidFill>
              </a:rPr>
              <a:t>Mathematical expressions can sometimes be difficult to evaluate, especially for beginners. Traditional methods of learning mathematical logic might not engage students effectively. This project addresses the need for an interactive tool that helps users practice and improve their ability to understand and evaluate mathematical expressions in a fun and engaging way.</a:t>
            </a:r>
            <a:endParaRPr sz="1900">
              <a:solidFill>
                <a:schemeClr val="accent1"/>
              </a:solidFill>
            </a:endParaRPr>
          </a:p>
          <a:p>
            <a:pPr indent="0" lvl="0" marL="0" rtl="0" algn="l">
              <a:lnSpc>
                <a:spcPct val="115000"/>
              </a:lnSpc>
              <a:spcBef>
                <a:spcPts val="0"/>
              </a:spcBef>
              <a:spcAft>
                <a:spcPts val="0"/>
              </a:spcAft>
              <a:buSzPts val="1300"/>
              <a:buNone/>
            </a:pPr>
            <a:r>
              <a:t/>
            </a:r>
            <a:endParaRPr sz="1500"/>
          </a:p>
        </p:txBody>
      </p:sp>
      <p:pic>
        <p:nvPicPr>
          <p:cNvPr id="104" name="Google Shape;104;p15"/>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05" name="Google Shape;10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11" name="Google Shape;111;p16"/>
          <p:cNvSpPr txBox="1"/>
          <p:nvPr>
            <p:ph idx="4294967295" type="body"/>
          </p:nvPr>
        </p:nvSpPr>
        <p:spPr>
          <a:xfrm>
            <a:off x="311700" y="1608350"/>
            <a:ext cx="8520600" cy="3446400"/>
          </a:xfrm>
          <a:prstGeom prst="rect">
            <a:avLst/>
          </a:prstGeom>
          <a:noFill/>
          <a:ln>
            <a:noFill/>
          </a:ln>
        </p:spPr>
        <p:txBody>
          <a:bodyPr anchorCtr="0" anchor="t" bIns="91425" lIns="91425" spcFirstLastPara="1" rIns="91425" wrap="square" tIns="91425">
            <a:noAutofit/>
          </a:bodyPr>
          <a:lstStyle/>
          <a:p>
            <a:pPr indent="-304800" lvl="0" marL="457200" rtl="0" algn="just">
              <a:spcBef>
                <a:spcPts val="1200"/>
              </a:spcBef>
              <a:spcAft>
                <a:spcPts val="0"/>
              </a:spcAft>
              <a:buClr>
                <a:srgbClr val="000000"/>
              </a:buClr>
              <a:buSzPts val="1200"/>
              <a:buFont typeface="Arial"/>
              <a:buChar char="●"/>
            </a:pPr>
            <a:r>
              <a:rPr lang="en" sz="1900">
                <a:solidFill>
                  <a:schemeClr val="accent1"/>
                </a:solidFill>
                <a:latin typeface="Arial"/>
                <a:ea typeface="Arial"/>
                <a:cs typeface="Arial"/>
                <a:sym typeface="Arial"/>
              </a:rPr>
              <a:t>To create an interactive game where users can guess the outcome of mathematical expressions using expression trees.</a:t>
            </a:r>
            <a:endParaRPr sz="1900">
              <a:solidFill>
                <a:schemeClr val="accent1"/>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900">
                <a:solidFill>
                  <a:schemeClr val="accent1"/>
                </a:solidFill>
                <a:latin typeface="Arial"/>
                <a:ea typeface="Arial"/>
                <a:cs typeface="Arial"/>
                <a:sym typeface="Arial"/>
              </a:rPr>
              <a:t>To provide a learning tool that enhances logical thinking and arithmetic skills.</a:t>
            </a:r>
            <a:endParaRPr sz="1900">
              <a:solidFill>
                <a:schemeClr val="accent1"/>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900">
                <a:solidFill>
                  <a:schemeClr val="accent1"/>
                </a:solidFill>
                <a:latin typeface="Arial"/>
                <a:ea typeface="Arial"/>
                <a:cs typeface="Arial"/>
                <a:sym typeface="Arial"/>
              </a:rPr>
              <a:t>To allow users to practice evaluating postfix expressions through game-based interaction.</a:t>
            </a:r>
            <a:endParaRPr sz="1900">
              <a:solidFill>
                <a:schemeClr val="accent1"/>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900">
                <a:solidFill>
                  <a:schemeClr val="accent1"/>
                </a:solidFill>
                <a:latin typeface="Arial"/>
                <a:ea typeface="Arial"/>
                <a:cs typeface="Arial"/>
                <a:sym typeface="Arial"/>
              </a:rPr>
              <a:t>To develop a game that is easy to use, making it accessible for educational purposes.</a:t>
            </a:r>
            <a:endParaRPr sz="1900">
              <a:solidFill>
                <a:schemeClr val="accent1"/>
              </a:solidFill>
              <a:latin typeface="Arial"/>
              <a:ea typeface="Arial"/>
              <a:cs typeface="Arial"/>
              <a:sym typeface="Arial"/>
            </a:endParaRPr>
          </a:p>
          <a:p>
            <a:pPr indent="0" lvl="0" marL="457200" rtl="0" algn="just">
              <a:lnSpc>
                <a:spcPct val="100000"/>
              </a:lnSpc>
              <a:spcBef>
                <a:spcPts val="1200"/>
              </a:spcBef>
              <a:spcAft>
                <a:spcPts val="0"/>
              </a:spcAft>
              <a:buSzPts val="1300"/>
              <a:buNone/>
            </a:pPr>
            <a:r>
              <a:t/>
            </a:r>
            <a:endParaRPr sz="1800">
              <a:solidFill>
                <a:schemeClr val="lt1"/>
              </a:solidFill>
              <a:latin typeface="Times New Roman"/>
              <a:ea typeface="Times New Roman"/>
              <a:cs typeface="Times New Roman"/>
              <a:sym typeface="Times New Roman"/>
            </a:endParaRPr>
          </a:p>
        </p:txBody>
      </p:sp>
      <p:sp>
        <p:nvSpPr>
          <p:cNvPr id="112" name="Google Shape;112;p16"/>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13" name="Google Shape;113;p16"/>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14" name="Google Shape;11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2800"/>
              <a:buFont typeface="Arial"/>
              <a:buNone/>
            </a:pPr>
            <a:r>
              <a:rPr lang="en">
                <a:solidFill>
                  <a:srgbClr val="FFFF00"/>
                </a:solidFill>
              </a:rPr>
              <a:t>Scope </a:t>
            </a:r>
            <a:r>
              <a:rPr lang="en">
                <a:solidFill>
                  <a:srgbClr val="FFFF00"/>
                </a:solidFill>
              </a:rPr>
              <a:t>of the project</a:t>
            </a:r>
            <a:endParaRPr>
              <a:solidFill>
                <a:srgbClr val="FFFF00"/>
              </a:solidFill>
            </a:endParaRPr>
          </a:p>
          <a:p>
            <a:pPr indent="0" lvl="0" marL="0" rtl="0" algn="l">
              <a:spcBef>
                <a:spcPts val="0"/>
              </a:spcBef>
              <a:spcAft>
                <a:spcPts val="0"/>
              </a:spcAft>
              <a:buNone/>
            </a:pPr>
            <a:r>
              <a:t/>
            </a:r>
            <a:endParaRPr/>
          </a:p>
        </p:txBody>
      </p:sp>
      <p:sp>
        <p:nvSpPr>
          <p:cNvPr id="120" name="Google Shape;120;p17"/>
          <p:cNvSpPr txBox="1"/>
          <p:nvPr/>
        </p:nvSpPr>
        <p:spPr>
          <a:xfrm>
            <a:off x="236250" y="1329400"/>
            <a:ext cx="7992300" cy="45600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chemeClr val="accent1"/>
              </a:buClr>
              <a:buSzPts val="1600"/>
              <a:buAutoNum type="arabicPeriod"/>
            </a:pPr>
            <a:r>
              <a:rPr b="1" lang="en" sz="1600">
                <a:solidFill>
                  <a:schemeClr val="accent1"/>
                </a:solidFill>
              </a:rPr>
              <a:t>Objectives:</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Enhance users' arithmetic skills through an interactive platform.</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Provide a fun and engaging learning experience.</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AutoNum type="arabicPeriod"/>
            </a:pPr>
            <a:r>
              <a:rPr b="1" lang="en" sz="1600">
                <a:solidFill>
                  <a:schemeClr val="accent1"/>
                </a:solidFill>
              </a:rPr>
              <a:t>Key Features:</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Construction of expression trees for visualizing mathematical operations.</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Level-based difficulty (easy, medium, hard) for varying skill levels.</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Input validation to ensure correct user responses.</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Scoring system to track user performance.</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Visual representation of expression trees for better understanding.</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AutoNum type="arabicPeriod"/>
            </a:pPr>
            <a:r>
              <a:rPr b="1" lang="en" sz="1600">
                <a:solidFill>
                  <a:schemeClr val="accent1"/>
                </a:solidFill>
              </a:rPr>
              <a:t>Target Audience:</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Middle and high school students.</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Teachers as a supplemental classroom resource.</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Math enthusiasts seeking to improve their skills.</a:t>
            </a:r>
            <a:endParaRPr sz="1600">
              <a:solidFill>
                <a:schemeClr val="accent1"/>
              </a:solidFill>
            </a:endParaRPr>
          </a:p>
          <a:p>
            <a:pPr indent="0" lvl="0" marL="457200" rtl="0" algn="just">
              <a:lnSpc>
                <a:spcPct val="115000"/>
              </a:lnSpc>
              <a:spcBef>
                <a:spcPts val="1200"/>
              </a:spcBef>
              <a:spcAft>
                <a:spcPts val="0"/>
              </a:spcAft>
              <a:buNone/>
            </a:pPr>
            <a:r>
              <a:t/>
            </a:r>
            <a:endParaRPr sz="1900">
              <a:solidFill>
                <a:schemeClr val="accent1"/>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
        <p:nvSpPr>
          <p:cNvPr id="121" name="Google Shape;12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25" y="222650"/>
            <a:ext cx="8739000" cy="9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indent="0" lvl="0" marL="0" rtl="0" algn="ctr">
              <a:lnSpc>
                <a:spcPct val="100000"/>
              </a:lnSpc>
              <a:spcBef>
                <a:spcPts val="0"/>
              </a:spcBef>
              <a:spcAft>
                <a:spcPts val="0"/>
              </a:spcAft>
              <a:buSzPts val="2800"/>
              <a:buNone/>
            </a:pPr>
            <a:r>
              <a:t/>
            </a:r>
            <a:endParaRPr>
              <a:solidFill>
                <a:srgbClr val="FFFF00"/>
              </a:solidFill>
            </a:endParaRPr>
          </a:p>
        </p:txBody>
      </p:sp>
      <p:sp>
        <p:nvSpPr>
          <p:cNvPr id="127" name="Google Shape;127;p18"/>
          <p:cNvSpPr txBox="1"/>
          <p:nvPr/>
        </p:nvSpPr>
        <p:spPr>
          <a:xfrm>
            <a:off x="49175" y="1395275"/>
            <a:ext cx="8397600" cy="352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900">
                <a:solidFill>
                  <a:schemeClr val="accent1"/>
                </a:solidFill>
              </a:rPr>
              <a:t>Hardware</a:t>
            </a:r>
            <a:r>
              <a:rPr lang="en" sz="1900">
                <a:solidFill>
                  <a:schemeClr val="accent1"/>
                </a:solidFill>
              </a:rPr>
              <a:t>:</a:t>
            </a:r>
            <a:endParaRPr sz="1900">
              <a:solidFill>
                <a:schemeClr val="accent1"/>
              </a:solidFill>
            </a:endParaRPr>
          </a:p>
          <a:p>
            <a:pPr indent="-349250" lvl="0" marL="457200" rtl="0" algn="just">
              <a:lnSpc>
                <a:spcPct val="115000"/>
              </a:lnSpc>
              <a:spcBef>
                <a:spcPts val="1200"/>
              </a:spcBef>
              <a:spcAft>
                <a:spcPts val="0"/>
              </a:spcAft>
              <a:buClr>
                <a:schemeClr val="accent1"/>
              </a:buClr>
              <a:buSzPts val="1900"/>
              <a:buChar char="●"/>
            </a:pPr>
            <a:r>
              <a:rPr lang="en" sz="1900">
                <a:solidFill>
                  <a:schemeClr val="accent1"/>
                </a:solidFill>
              </a:rPr>
              <a:t>Basic PC/laptop</a:t>
            </a:r>
            <a:endParaRPr sz="1900">
              <a:solidFill>
                <a:schemeClr val="accent1"/>
              </a:solidFill>
            </a:endParaRPr>
          </a:p>
          <a:p>
            <a:pPr indent="-349250" lvl="0" marL="457200" rtl="0" algn="just">
              <a:lnSpc>
                <a:spcPct val="115000"/>
              </a:lnSpc>
              <a:spcBef>
                <a:spcPts val="0"/>
              </a:spcBef>
              <a:spcAft>
                <a:spcPts val="0"/>
              </a:spcAft>
              <a:buClr>
                <a:schemeClr val="accent1"/>
              </a:buClr>
              <a:buSzPts val="1900"/>
              <a:buChar char="●"/>
            </a:pPr>
            <a:r>
              <a:rPr lang="en" sz="1900">
                <a:solidFill>
                  <a:schemeClr val="accent1"/>
                </a:solidFill>
              </a:rPr>
              <a:t>Minimum 1 GB RAM</a:t>
            </a:r>
            <a:endParaRPr sz="1900">
              <a:solidFill>
                <a:schemeClr val="accent1"/>
              </a:solidFill>
            </a:endParaRPr>
          </a:p>
          <a:p>
            <a:pPr indent="-349250" lvl="0" marL="457200" rtl="0" algn="just">
              <a:lnSpc>
                <a:spcPct val="115000"/>
              </a:lnSpc>
              <a:spcBef>
                <a:spcPts val="0"/>
              </a:spcBef>
              <a:spcAft>
                <a:spcPts val="0"/>
              </a:spcAft>
              <a:buClr>
                <a:schemeClr val="accent1"/>
              </a:buClr>
              <a:buSzPts val="1900"/>
              <a:buChar char="●"/>
            </a:pPr>
            <a:r>
              <a:rPr lang="en" sz="1900">
                <a:solidFill>
                  <a:schemeClr val="accent1"/>
                </a:solidFill>
              </a:rPr>
              <a:t>Minimum 1 GHz processor</a:t>
            </a:r>
            <a:endParaRPr sz="1900">
              <a:solidFill>
                <a:schemeClr val="accent1"/>
              </a:solidFill>
            </a:endParaRPr>
          </a:p>
          <a:p>
            <a:pPr indent="0" lvl="0" marL="0" rtl="0" algn="just">
              <a:lnSpc>
                <a:spcPct val="115000"/>
              </a:lnSpc>
              <a:spcBef>
                <a:spcPts val="1200"/>
              </a:spcBef>
              <a:spcAft>
                <a:spcPts val="0"/>
              </a:spcAft>
              <a:buNone/>
            </a:pPr>
            <a:r>
              <a:rPr b="1" lang="en" sz="1900">
                <a:solidFill>
                  <a:schemeClr val="accent1"/>
                </a:solidFill>
              </a:rPr>
              <a:t>Software</a:t>
            </a:r>
            <a:r>
              <a:rPr lang="en" sz="1900">
                <a:solidFill>
                  <a:schemeClr val="accent1"/>
                </a:solidFill>
              </a:rPr>
              <a:t>:</a:t>
            </a:r>
            <a:endParaRPr sz="1900">
              <a:solidFill>
                <a:schemeClr val="accent1"/>
              </a:solidFill>
            </a:endParaRPr>
          </a:p>
          <a:p>
            <a:pPr indent="-349250" lvl="0" marL="457200" rtl="0" algn="just">
              <a:lnSpc>
                <a:spcPct val="115000"/>
              </a:lnSpc>
              <a:spcBef>
                <a:spcPts val="1200"/>
              </a:spcBef>
              <a:spcAft>
                <a:spcPts val="0"/>
              </a:spcAft>
              <a:buClr>
                <a:schemeClr val="accent1"/>
              </a:buClr>
              <a:buSzPts val="1900"/>
              <a:buChar char="●"/>
            </a:pPr>
            <a:r>
              <a:rPr lang="en" sz="1900">
                <a:solidFill>
                  <a:schemeClr val="accent1"/>
                </a:solidFill>
              </a:rPr>
              <a:t>Operating System: Windows</a:t>
            </a:r>
            <a:endParaRPr sz="1900">
              <a:solidFill>
                <a:schemeClr val="accent1"/>
              </a:solidFill>
            </a:endParaRPr>
          </a:p>
          <a:p>
            <a:pPr indent="-349250" lvl="0" marL="457200" rtl="0" algn="just">
              <a:lnSpc>
                <a:spcPct val="115000"/>
              </a:lnSpc>
              <a:spcBef>
                <a:spcPts val="0"/>
              </a:spcBef>
              <a:spcAft>
                <a:spcPts val="0"/>
              </a:spcAft>
              <a:buClr>
                <a:schemeClr val="accent1"/>
              </a:buClr>
              <a:buSzPts val="1900"/>
              <a:buChar char="●"/>
            </a:pPr>
            <a:r>
              <a:rPr lang="en" sz="1900">
                <a:solidFill>
                  <a:schemeClr val="accent1"/>
                </a:solidFill>
              </a:rPr>
              <a:t>Programming Language: C</a:t>
            </a:r>
            <a:endParaRPr sz="1900">
              <a:solidFill>
                <a:schemeClr val="accent1"/>
              </a:solidFill>
            </a:endParaRPr>
          </a:p>
          <a:p>
            <a:pPr indent="-349250" lvl="0" marL="457200" rtl="0" algn="just">
              <a:lnSpc>
                <a:spcPct val="115000"/>
              </a:lnSpc>
              <a:spcBef>
                <a:spcPts val="0"/>
              </a:spcBef>
              <a:spcAft>
                <a:spcPts val="0"/>
              </a:spcAft>
              <a:buClr>
                <a:schemeClr val="accent1"/>
              </a:buClr>
              <a:buSzPts val="1900"/>
              <a:buChar char="●"/>
            </a:pPr>
            <a:r>
              <a:rPr lang="en" sz="1900">
                <a:solidFill>
                  <a:schemeClr val="accent1"/>
                </a:solidFill>
              </a:rPr>
              <a:t>IDE: Visual Studio Code</a:t>
            </a:r>
            <a:endParaRPr sz="1900">
              <a:solidFill>
                <a:schemeClr val="accent1"/>
              </a:solidFill>
            </a:endParaRPr>
          </a:p>
          <a:p>
            <a:pPr indent="-349250" lvl="0" marL="457200" rtl="0" algn="just">
              <a:lnSpc>
                <a:spcPct val="115000"/>
              </a:lnSpc>
              <a:spcBef>
                <a:spcPts val="0"/>
              </a:spcBef>
              <a:spcAft>
                <a:spcPts val="0"/>
              </a:spcAft>
              <a:buClr>
                <a:schemeClr val="accent1"/>
              </a:buClr>
              <a:buSzPts val="1900"/>
              <a:buChar char="●"/>
            </a:pPr>
            <a:r>
              <a:rPr lang="en" sz="1900">
                <a:solidFill>
                  <a:schemeClr val="accent1"/>
                </a:solidFill>
              </a:rPr>
              <a:t>Compiler: MinGW</a:t>
            </a:r>
            <a:endParaRPr sz="1900">
              <a:solidFill>
                <a:schemeClr val="accent1"/>
              </a:solidFill>
            </a:endParaRPr>
          </a:p>
          <a:p>
            <a:pPr indent="0" lvl="0" marL="0" marR="0" rtl="0" algn="l">
              <a:lnSpc>
                <a:spcPct val="100000"/>
              </a:lnSpc>
              <a:spcBef>
                <a:spcPts val="1200"/>
              </a:spcBef>
              <a:spcAft>
                <a:spcPts val="0"/>
              </a:spcAft>
              <a:buClr>
                <a:srgbClr val="000000"/>
              </a:buClr>
              <a:buSzPts val="2800"/>
              <a:buFont typeface="Arial"/>
              <a:buNone/>
            </a:pPr>
            <a:r>
              <a:t/>
            </a:r>
            <a:endParaRPr b="1" sz="1900">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lem Statement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Problem Statement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28" name="Google Shape;128;p18"/>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29" name="Google Shape;12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solidFill>
                  <a:srgbClr val="FFFF00"/>
                </a:solidFill>
              </a:rPr>
              <a:t>Data Structure and concepts used</a:t>
            </a:r>
            <a:endParaRPr>
              <a:solidFill>
                <a:srgbClr val="FFFF00"/>
              </a:solidFill>
            </a:endParaRPr>
          </a:p>
        </p:txBody>
      </p:sp>
      <p:sp>
        <p:nvSpPr>
          <p:cNvPr id="135" name="Google Shape;135;p19"/>
          <p:cNvSpPr txBox="1"/>
          <p:nvPr/>
        </p:nvSpPr>
        <p:spPr>
          <a:xfrm>
            <a:off x="45150" y="1195675"/>
            <a:ext cx="8427300" cy="35271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accent1"/>
              </a:buClr>
              <a:buSzPts val="1600"/>
              <a:buAutoNum type="arabicPeriod"/>
            </a:pPr>
            <a:r>
              <a:rPr b="1" lang="en" sz="1600">
                <a:solidFill>
                  <a:schemeClr val="accent1"/>
                </a:solidFill>
              </a:rPr>
              <a:t>Expression Tree:</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A binary tree where nodes represent operators (internal) and operands (leaf).</a:t>
            </a:r>
            <a:endParaRPr sz="1600">
              <a:solidFill>
                <a:schemeClr val="accent1"/>
              </a:solidFill>
            </a:endParaRPr>
          </a:p>
          <a:p>
            <a:pPr indent="-330200" lvl="0" marL="457200" marR="0" rtl="0" algn="just">
              <a:lnSpc>
                <a:spcPct val="100000"/>
              </a:lnSpc>
              <a:spcBef>
                <a:spcPts val="0"/>
              </a:spcBef>
              <a:spcAft>
                <a:spcPts val="0"/>
              </a:spcAft>
              <a:buClr>
                <a:schemeClr val="accent1"/>
              </a:buClr>
              <a:buSzPts val="1600"/>
              <a:buAutoNum type="arabicPeriod"/>
            </a:pPr>
            <a:r>
              <a:rPr b="1" lang="en" sz="1600">
                <a:solidFill>
                  <a:schemeClr val="accent1"/>
                </a:solidFill>
              </a:rPr>
              <a:t>Node Structure:</a:t>
            </a:r>
            <a:br>
              <a:rPr b="1" lang="en" sz="1600">
                <a:solidFill>
                  <a:schemeClr val="accent1"/>
                </a:solidFill>
              </a:rPr>
            </a:br>
            <a:br>
              <a:rPr lang="en" sz="1600">
                <a:solidFill>
                  <a:schemeClr val="accent1"/>
                </a:solidFill>
              </a:rPr>
            </a:br>
            <a:r>
              <a:rPr lang="en" sz="1600">
                <a:solidFill>
                  <a:schemeClr val="accent1"/>
                </a:solidFill>
              </a:rPr>
              <a:t>typedef struct Node {</a:t>
            </a:r>
            <a:endParaRPr sz="1600">
              <a:solidFill>
                <a:schemeClr val="accent1"/>
              </a:solidFill>
            </a:endParaRPr>
          </a:p>
          <a:p>
            <a:pPr indent="0" lvl="0" marL="0" marR="0" rtl="0" algn="just">
              <a:lnSpc>
                <a:spcPct val="100000"/>
              </a:lnSpc>
              <a:spcBef>
                <a:spcPts val="0"/>
              </a:spcBef>
              <a:spcAft>
                <a:spcPts val="0"/>
              </a:spcAft>
              <a:buClr>
                <a:srgbClr val="000000"/>
              </a:buClr>
              <a:buSzPts val="1400"/>
              <a:buFont typeface="Arial"/>
              <a:buNone/>
            </a:pPr>
            <a:r>
              <a:rPr lang="en" sz="1600">
                <a:solidFill>
                  <a:schemeClr val="accent1"/>
                </a:solidFill>
              </a:rPr>
              <a:t>    char value; </a:t>
            </a:r>
            <a:endParaRPr sz="1600">
              <a:solidFill>
                <a:schemeClr val="accent1"/>
              </a:solidFill>
            </a:endParaRPr>
          </a:p>
          <a:p>
            <a:pPr indent="0" lvl="0" marL="0" marR="0" rtl="0" algn="just">
              <a:lnSpc>
                <a:spcPct val="100000"/>
              </a:lnSpc>
              <a:spcBef>
                <a:spcPts val="0"/>
              </a:spcBef>
              <a:spcAft>
                <a:spcPts val="0"/>
              </a:spcAft>
              <a:buClr>
                <a:srgbClr val="000000"/>
              </a:buClr>
              <a:buSzPts val="1400"/>
              <a:buFont typeface="Arial"/>
              <a:buNone/>
            </a:pPr>
            <a:r>
              <a:rPr lang="en" sz="1600">
                <a:solidFill>
                  <a:schemeClr val="accent1"/>
                </a:solidFill>
              </a:rPr>
              <a:t>    struct Node* left; </a:t>
            </a:r>
            <a:endParaRPr sz="1600">
              <a:solidFill>
                <a:schemeClr val="accent1"/>
              </a:solidFill>
            </a:endParaRPr>
          </a:p>
          <a:p>
            <a:pPr indent="0" lvl="0" marL="0" marR="0" rtl="0" algn="just">
              <a:lnSpc>
                <a:spcPct val="100000"/>
              </a:lnSpc>
              <a:spcBef>
                <a:spcPts val="0"/>
              </a:spcBef>
              <a:spcAft>
                <a:spcPts val="0"/>
              </a:spcAft>
              <a:buClr>
                <a:srgbClr val="000000"/>
              </a:buClr>
              <a:buSzPts val="1400"/>
              <a:buFont typeface="Arial"/>
              <a:buNone/>
            </a:pPr>
            <a:r>
              <a:rPr lang="en" sz="1600">
                <a:solidFill>
                  <a:schemeClr val="accent1"/>
                </a:solidFill>
              </a:rPr>
              <a:t>    struct Node* right; </a:t>
            </a:r>
            <a:endParaRPr sz="1600">
              <a:solidFill>
                <a:schemeClr val="accent1"/>
              </a:solidFill>
            </a:endParaRPr>
          </a:p>
          <a:p>
            <a:pPr indent="0" lvl="0" marL="0" marR="0" rtl="0" algn="just">
              <a:lnSpc>
                <a:spcPct val="100000"/>
              </a:lnSpc>
              <a:spcBef>
                <a:spcPts val="0"/>
              </a:spcBef>
              <a:spcAft>
                <a:spcPts val="0"/>
              </a:spcAft>
              <a:buClr>
                <a:srgbClr val="000000"/>
              </a:buClr>
              <a:buSzPts val="1400"/>
              <a:buFont typeface="Arial"/>
              <a:buNone/>
            </a:pPr>
            <a:r>
              <a:rPr lang="en" sz="1600">
                <a:solidFill>
                  <a:schemeClr val="accent1"/>
                </a:solidFill>
              </a:rPr>
              <a:t>} Node;</a:t>
            </a:r>
            <a:endParaRPr sz="1600">
              <a:solidFill>
                <a:schemeClr val="accent1"/>
              </a:solidFill>
            </a:endParaRPr>
          </a:p>
          <a:p>
            <a:pPr indent="0" lvl="0" marL="0" rtl="0" algn="just">
              <a:lnSpc>
                <a:spcPct val="115000"/>
              </a:lnSpc>
              <a:spcBef>
                <a:spcPts val="0"/>
              </a:spcBef>
              <a:spcAft>
                <a:spcPts val="0"/>
              </a:spcAft>
              <a:buNone/>
            </a:pPr>
            <a:r>
              <a:t/>
            </a:r>
            <a:endParaRPr sz="1600">
              <a:solidFill>
                <a:schemeClr val="accent1"/>
              </a:solidFill>
            </a:endParaRPr>
          </a:p>
          <a:p>
            <a:pPr indent="-330200" lvl="0" marL="457200" rtl="0" algn="just">
              <a:spcBef>
                <a:spcPts val="0"/>
              </a:spcBef>
              <a:spcAft>
                <a:spcPts val="0"/>
              </a:spcAft>
              <a:buClr>
                <a:schemeClr val="accent1"/>
              </a:buClr>
              <a:buSzPts val="1600"/>
              <a:buAutoNum type="arabicPeriod"/>
            </a:pPr>
            <a:r>
              <a:rPr b="1" lang="en" sz="1600">
                <a:solidFill>
                  <a:schemeClr val="accent1"/>
                </a:solidFill>
              </a:rPr>
              <a:t>Dynamic Memory Allocation:</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Nodes created using malloc() for efficient memory usage.</a:t>
            </a:r>
            <a:endParaRPr sz="1600">
              <a:solidFill>
                <a:schemeClr val="accent1"/>
              </a:solidFill>
            </a:endParaRPr>
          </a:p>
          <a:p>
            <a:pPr indent="-330200" lvl="0" marL="457200" rtl="0" algn="just">
              <a:lnSpc>
                <a:spcPct val="115000"/>
              </a:lnSpc>
              <a:spcBef>
                <a:spcPts val="0"/>
              </a:spcBef>
              <a:spcAft>
                <a:spcPts val="0"/>
              </a:spcAft>
              <a:buClr>
                <a:schemeClr val="accent1"/>
              </a:buClr>
              <a:buSzPts val="1600"/>
              <a:buAutoNum type="arabicPeriod"/>
            </a:pPr>
            <a:r>
              <a:rPr b="1" lang="en" sz="1600">
                <a:solidFill>
                  <a:schemeClr val="accent1"/>
                </a:solidFill>
              </a:rPr>
              <a:t>Recursion:</a:t>
            </a:r>
            <a:endParaRPr b="1" sz="1600">
              <a:solidFill>
                <a:schemeClr val="accent1"/>
              </a:solidFill>
            </a:endParaRPr>
          </a:p>
          <a:p>
            <a:pPr indent="-330200" lvl="0" marL="457200" rtl="0" algn="just">
              <a:lnSpc>
                <a:spcPct val="115000"/>
              </a:lnSpc>
              <a:spcBef>
                <a:spcPts val="0"/>
              </a:spcBef>
              <a:spcAft>
                <a:spcPts val="0"/>
              </a:spcAft>
              <a:buClr>
                <a:schemeClr val="accent1"/>
              </a:buClr>
              <a:buSzPts val="1600"/>
              <a:buChar char="●"/>
            </a:pPr>
            <a:r>
              <a:rPr lang="en" sz="1600">
                <a:solidFill>
                  <a:schemeClr val="accent1"/>
                </a:solidFill>
              </a:rPr>
              <a:t>Used in evaluate() for calculating expressions and printTree() for displaying the tree.</a:t>
            </a:r>
            <a:endParaRPr sz="1600">
              <a:solidFill>
                <a:schemeClr val="accent1"/>
              </a:solidFill>
            </a:endParaRPr>
          </a:p>
          <a:p>
            <a:pPr indent="0" lvl="0" marL="0" marR="0" rtl="0" algn="l">
              <a:lnSpc>
                <a:spcPct val="100000"/>
              </a:lnSpc>
              <a:spcBef>
                <a:spcPts val="1200"/>
              </a:spcBef>
              <a:spcAft>
                <a:spcPts val="0"/>
              </a:spcAft>
              <a:buClr>
                <a:srgbClr val="000000"/>
              </a:buClr>
              <a:buSzPts val="1400"/>
              <a:buFont typeface="Arial"/>
              <a:buNone/>
            </a:pPr>
            <a:r>
              <a:t/>
            </a:r>
            <a:endParaRPr b="1" sz="1900">
              <a:solidFill>
                <a:schemeClr val="accent1"/>
              </a:solidFill>
            </a:endParaRPr>
          </a:p>
        </p:txBody>
      </p:sp>
      <p:pic>
        <p:nvPicPr>
          <p:cNvPr id="136" name="Google Shape;136;p19"/>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