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5DA2B9-407A-4F55-8CA4-7DF68AB882B4}">
  <a:tblStyle styleId="{E95DA2B9-407A-4F55-8CA4-7DF68AB88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A66C956-CCF6-4E2A-8278-BD96F45607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b02052c7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b02052c7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b49096e2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b49096e2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b49096e22_7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b49096e22_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b49096e22_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b49096e22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b49096e22_7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b49096e22_7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b49096e2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b49096e2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b49096e22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b49096e2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b49096e22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b49096e22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49096e22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49096e22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49096e22_7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49096e22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b49096e2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b49096e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b49096e22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b49096e22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b5f73e2a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b5f73e2a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b5f73e2a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b5f73e2a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b5f73e2a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b5f73e2a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02052c7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02052c7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b02052c7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b02052c7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b02052c7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b02052c7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b02052c7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b02052c7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b49096e2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b49096e2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b49096e2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b49096e2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b02052c7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b02052c7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b02052c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b02052c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b02052c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b02052c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b02052c7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b02052c7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b02052c7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b02052c7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294100"/>
            <a:ext cx="40644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 Exercise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06200"/>
            <a:ext cx="4064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Classification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888500" y="3596300"/>
            <a:ext cx="42555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800"/>
              <a:t>Group 8: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Alexander Leitner, 01525882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Mario Hiti, 01327428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Peter Holzner, 01426733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0" y="0"/>
            <a:ext cx="805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decision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 rotWithShape="1">
          <a:blip r:embed="rId3">
            <a:alphaModFix/>
          </a:blip>
          <a:srcRect b="0" l="12551" r="6835" t="0"/>
          <a:stretch/>
        </p:blipFill>
        <p:spPr>
          <a:xfrm>
            <a:off x="4752825" y="1499138"/>
            <a:ext cx="4038600" cy="3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 rotWithShape="1">
          <a:blip r:embed="rId4">
            <a:alphaModFix/>
          </a:blip>
          <a:srcRect b="0" l="13492" r="7606" t="0"/>
          <a:stretch/>
        </p:blipFill>
        <p:spPr>
          <a:xfrm>
            <a:off x="314325" y="1499125"/>
            <a:ext cx="3952872" cy="3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>
            <p:ph type="title"/>
          </p:nvPr>
        </p:nvSpPr>
        <p:spPr>
          <a:xfrm>
            <a:off x="4752825" y="485775"/>
            <a:ext cx="3952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F1=0.847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 txBox="1"/>
          <p:nvPr>
            <p:ph type="title"/>
          </p:nvPr>
        </p:nvSpPr>
        <p:spPr>
          <a:xfrm>
            <a:off x="314363" y="581100"/>
            <a:ext cx="3952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F1=0.801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 txBox="1"/>
          <p:nvPr>
            <p:ph type="title"/>
          </p:nvPr>
        </p:nvSpPr>
        <p:spPr>
          <a:xfrm>
            <a:off x="2595600" y="771000"/>
            <a:ext cx="3952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vs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2447925" y="3552825"/>
            <a:ext cx="1133400" cy="1114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924600" y="3552825"/>
            <a:ext cx="1133400" cy="1114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6000675" y="504300"/>
            <a:ext cx="1447800" cy="10377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 txBox="1"/>
          <p:nvPr>
            <p:ph type="title"/>
          </p:nvPr>
        </p:nvSpPr>
        <p:spPr>
          <a:xfrm>
            <a:off x="5429025" y="0"/>
            <a:ext cx="2600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</a:rPr>
              <a:t>WINNER</a:t>
            </a:r>
            <a:endParaRPr b="0" sz="24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0" y="1351475"/>
            <a:ext cx="36849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Class: 50 different names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 numeric values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selection: kBest or PCA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00" y="390650"/>
            <a:ext cx="5824498" cy="17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00" y="2597825"/>
            <a:ext cx="5824498" cy="17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925"/>
            <a:ext cx="4684676" cy="32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48" y="459925"/>
            <a:ext cx="4684648" cy="322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25"/>
          <p:cNvGraphicFramePr/>
          <p:nvPr/>
        </p:nvGraphicFramePr>
        <p:xfrm>
          <a:off x="797875" y="35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2413000"/>
                <a:gridCol w="2413000"/>
                <a:gridCol w="2413000"/>
              </a:tblGrid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k-value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scaler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quantil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quantil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MinMax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319050" y="1190250"/>
            <a:ext cx="70305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KNN n_neighbors = 8; weights = distance; algorithm = auto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RFC n_estimators = 1000; max_features = sqart; criterion = gini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MLP alpha = 0.01; layers = (100,100); solver = lbfgs; activation = tanh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3" name="Google Shape;393;p26"/>
          <p:cNvGraphicFramePr/>
          <p:nvPr/>
        </p:nvGraphicFramePr>
        <p:xfrm>
          <a:off x="952500" y="311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train-time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0.059s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6.558s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10.969s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Congressional Voting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Congressional Voting</a:t>
            </a:r>
            <a:endParaRPr/>
          </a:p>
        </p:txBody>
      </p:sp>
      <p:sp>
        <p:nvSpPr>
          <p:cNvPr id="404" name="Google Shape;404;p28"/>
          <p:cNvSpPr txBox="1"/>
          <p:nvPr>
            <p:ph idx="1" type="body"/>
          </p:nvPr>
        </p:nvSpPr>
        <p:spPr>
          <a:xfrm>
            <a:off x="0" y="1231275"/>
            <a:ext cx="5658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Class: Republicans or Democrats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features: nominal values “y”, “n” and “unknown”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write “n” -&gt; -1; </a:t>
            </a: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“y” -&gt; 1; “unknown” -&gt; 0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even distributed -&gt; prevent scaling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00" y="0"/>
            <a:ext cx="4336800" cy="4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auto/ball_free or uniform/distance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short time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 good score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91" y="0"/>
            <a:ext cx="5260909" cy="3945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29"/>
          <p:cNvGraphicFramePr/>
          <p:nvPr/>
        </p:nvGraphicFramePr>
        <p:xfrm>
          <a:off x="214800" y="39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0.915909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0.915368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0.916842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0.914155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2.082ms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sqrt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/log2 or gini/entropy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score than the KNN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30"/>
          <p:cNvGraphicFramePr/>
          <p:nvPr/>
        </p:nvGraphicFramePr>
        <p:xfrm>
          <a:off x="214800" y="39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0.9476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4.402ms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00" y="0"/>
            <a:ext cx="5330700" cy="3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Results MLP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sqrt/log2 or gini/entropy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score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200 times more intensive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8" name="Google Shape;428;p31"/>
          <p:cNvGraphicFramePr/>
          <p:nvPr/>
        </p:nvGraphicFramePr>
        <p:xfrm>
          <a:off x="214800" y="39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1447800"/>
                <a:gridCol w="1447800"/>
                <a:gridCol w="1407125"/>
                <a:gridCol w="14884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487.08</a:t>
                      </a:r>
                      <a:r>
                        <a:rPr lang="de"/>
                        <a:t>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9" name="Google Shape;4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25" y="0"/>
            <a:ext cx="5330676" cy="3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51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Datasets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351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Heart disease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Congressional voting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Polish company bankruptcy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4819800" y="1597875"/>
            <a:ext cx="351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K-Nearest Neighbors (KNN)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Random Forest (RF or RFC)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Multilayer Perceptron (MLP)</a:t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4819800" y="598575"/>
            <a:ext cx="351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Classifiers</a:t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152900" y="1750950"/>
            <a:ext cx="666900" cy="590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14"/>
          <p:cNvGraphicFramePr/>
          <p:nvPr/>
        </p:nvGraphicFramePr>
        <p:xfrm>
          <a:off x="1322063" y="32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{E95DA2B9-407A-4F55-8CA4-7DF68AB882B4}</a:tableStyleId>
              </a:tblPr>
              <a:tblGrid>
                <a:gridCol w="1079775"/>
                <a:gridCol w="749825"/>
                <a:gridCol w="929775"/>
                <a:gridCol w="1169750"/>
                <a:gridCol w="1199725"/>
                <a:gridCol w="1199725"/>
              </a:tblGrid>
              <a:tr h="42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Dataset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samples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dimensions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Nominal/ordinal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# of classes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missing values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Heart Disease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303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14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mixed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5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very few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Amazon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750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10000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40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Companies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6k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64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~1,5%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Congress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218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17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nominal/binary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Polish Company Bankruptcy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idx="4294967295"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Polish company bankruptcy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 txBox="1"/>
          <p:nvPr>
            <p:ph idx="4294967295" type="body"/>
          </p:nvPr>
        </p:nvSpPr>
        <p:spPr>
          <a:xfrm>
            <a:off x="319050" y="1404075"/>
            <a:ext cx="308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data sets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5k-10k samples / year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64 dimensions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different classes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imbalance of class distribution ~15:1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50" y="869525"/>
            <a:ext cx="5437051" cy="372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idx="4294967295"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88" y="1668800"/>
            <a:ext cx="7486674" cy="22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4"/>
          <p:cNvCxnSpPr/>
          <p:nvPr/>
        </p:nvCxnSpPr>
        <p:spPr>
          <a:xfrm flipH="1" rot="10800000">
            <a:off x="1104475" y="3289350"/>
            <a:ext cx="9513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4"/>
          <p:cNvSpPr txBox="1"/>
          <p:nvPr/>
        </p:nvSpPr>
        <p:spPr>
          <a:xfrm>
            <a:off x="80600" y="3277550"/>
            <a:ext cx="1757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mean value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1652700" y="1910675"/>
            <a:ext cx="290100" cy="66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"/>
          <p:cNvSpPr txBox="1"/>
          <p:nvPr/>
        </p:nvSpPr>
        <p:spPr>
          <a:xfrm>
            <a:off x="677200" y="1910675"/>
            <a:ext cx="111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extreme outliers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2152525" y="4055150"/>
            <a:ext cx="57483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-&gt; Normalization expected to have a positive impact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Rating classifiers / Cost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8" name="Google Shape;458;p35"/>
          <p:cNvGraphicFramePr/>
          <p:nvPr/>
        </p:nvGraphicFramePr>
        <p:xfrm>
          <a:off x="3600825" y="21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683375"/>
                <a:gridCol w="1589975"/>
                <a:gridCol w="1589975"/>
                <a:gridCol w="1589975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Cost Matrix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actual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solvent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bankrupt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pred.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solvent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-1 (TP)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100 (FP)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bankrupt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 (FN)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 (TN)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9" name="Google Shape;459;p35"/>
          <p:cNvSpPr txBox="1"/>
          <p:nvPr/>
        </p:nvSpPr>
        <p:spPr>
          <a:xfrm>
            <a:off x="411150" y="1741375"/>
            <a:ext cx="30408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FP is much worse than FN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Rating based on normalized cost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1: perfect prediction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0 -1: good 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&lt; 0: bad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75" y="538025"/>
            <a:ext cx="4835450" cy="19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200" y="2518525"/>
            <a:ext cx="5120976" cy="20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6"/>
          <p:cNvSpPr txBox="1"/>
          <p:nvPr/>
        </p:nvSpPr>
        <p:spPr>
          <a:xfrm>
            <a:off x="3915000" y="4484850"/>
            <a:ext cx="1539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n_neighbous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RFC and MLP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25" y="1094925"/>
            <a:ext cx="4530800" cy="32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25" y="1094925"/>
            <a:ext cx="3160250" cy="3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7"/>
          <p:cNvSpPr txBox="1"/>
          <p:nvPr/>
        </p:nvSpPr>
        <p:spPr>
          <a:xfrm>
            <a:off x="2005625" y="4353625"/>
            <a:ext cx="1539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n_estimators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6" y="3313875"/>
            <a:ext cx="6586769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/>
        </p:nvSpPr>
        <p:spPr>
          <a:xfrm>
            <a:off x="174250" y="1200450"/>
            <a:ext cx="70305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KNN reached the highest score consistently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Classifiers with few FP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are favored due to cost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No model with high recall AND precision was found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=&gt; best models have low recall / high precision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83" name="Google Shape;483;p38"/>
          <p:cNvGraphicFramePr/>
          <p:nvPr/>
        </p:nvGraphicFramePr>
        <p:xfrm>
          <a:off x="5686050" y="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{7A66C956-CCF6-4E2A-8278-BD96F45607B6}</a:tableStyleId>
              </a:tblPr>
              <a:tblGrid>
                <a:gridCol w="634475"/>
                <a:gridCol w="798650"/>
                <a:gridCol w="947675"/>
                <a:gridCol w="628350"/>
              </a:tblGrid>
              <a:tr h="99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Cost Matrix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actual</a:t>
                      </a:r>
                      <a:endParaRPr b="1" sz="800"/>
                    </a:p>
                  </a:txBody>
                  <a:tcPr marT="91425" marB="91425" marR="91425" marL="91425"/>
                </a:tc>
                <a:tc hMerge="1"/>
              </a:tr>
              <a:tr h="99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solvent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bankrupt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99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pred.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solvent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 (TP)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100 (FP)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99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bankrupt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 (FN)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 (TN)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</a:t>
            </a:r>
            <a:endParaRPr/>
          </a:p>
        </p:txBody>
      </p:sp>
      <p:sp>
        <p:nvSpPr>
          <p:cNvPr id="489" name="Google Shape;489;p39"/>
          <p:cNvSpPr txBox="1"/>
          <p:nvPr>
            <p:ph idx="2" type="body"/>
          </p:nvPr>
        </p:nvSpPr>
        <p:spPr>
          <a:xfrm>
            <a:off x="5513250" y="2569425"/>
            <a:ext cx="31623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punishes false negatives</a:t>
            </a:r>
            <a:br>
              <a:rPr lang="de"/>
            </a:br>
            <a:r>
              <a:rPr lang="de"/>
              <a:t>ability to find all positive samples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punishes false positives</a:t>
            </a:r>
            <a:br>
              <a:rPr lang="de"/>
            </a:br>
            <a:r>
              <a:rPr lang="de"/>
              <a:t>ability to not mislable negative samples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63"/>
            <a:ext cx="26479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525" y="3215088"/>
            <a:ext cx="31623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650" y="1759788"/>
            <a:ext cx="234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4350" y="3498663"/>
            <a:ext cx="1821742" cy="52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Heart Disease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Heart Disease</a:t>
            </a:r>
            <a:r>
              <a:rPr lang="de"/>
              <a:t> 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309950" y="1323975"/>
            <a:ext cx="82734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Small + low dimensional: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Samples: 303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 13 + 1 target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(5 classes):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0… no disease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1,2,3,4… different diseases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Uneven target distribution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Evaluation: Accuracy + F1-score (balanced model)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 cost matrix: domain expert needed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2467" l="5508" r="0" t="0"/>
          <a:stretch/>
        </p:blipFill>
        <p:spPr>
          <a:xfrm>
            <a:off x="4524375" y="581025"/>
            <a:ext cx="4619624" cy="327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6"/>
          <p:cNvGrpSpPr/>
          <p:nvPr/>
        </p:nvGrpSpPr>
        <p:grpSpPr>
          <a:xfrm>
            <a:off x="4255198" y="0"/>
            <a:ext cx="4888800" cy="3359386"/>
            <a:chOff x="4255198" y="0"/>
            <a:chExt cx="4888800" cy="3359386"/>
          </a:xfrm>
        </p:grpSpPr>
        <p:pic>
          <p:nvPicPr>
            <p:cNvPr id="303" name="Google Shape;30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5198" y="0"/>
              <a:ext cx="4888800" cy="3359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6"/>
            <p:cNvSpPr txBox="1"/>
            <p:nvPr/>
          </p:nvSpPr>
          <p:spPr>
            <a:xfrm>
              <a:off x="5495925" y="1581150"/>
              <a:ext cx="733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45.8%</a:t>
              </a:r>
              <a:endPara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7381875" y="1581150"/>
              <a:ext cx="733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54.2%</a:t>
              </a:r>
              <a:endPara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preparation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83300"/>
            <a:ext cx="5218624" cy="32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309950" y="1962150"/>
            <a:ext cx="82734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numerical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ranges → scale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categorical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2 - 5 encoded categories per feature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 samples with missing values in “ca” or “thal” (entry “?” in csv → hard to spot)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1.5% of samples: no gain if imputed → simply drop samples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KNN Classifier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309950" y="1422275"/>
            <a:ext cx="4262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Unscaled: BAD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CM: only guesses 0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Scaled: OKAY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norm: </a:t>
            </a:r>
            <a:b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(p=1) &gt; Euclidean (p=2)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weights:</a:t>
            </a:r>
            <a:b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 &gt; uniform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4399500" y="1585125"/>
            <a:ext cx="4744500" cy="3558375"/>
            <a:chOff x="4399500" y="0"/>
            <a:chExt cx="4744500" cy="3558375"/>
          </a:xfrm>
        </p:grpSpPr>
        <p:pic>
          <p:nvPicPr>
            <p:cNvPr id="320" name="Google Shape;32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9500" y="0"/>
              <a:ext cx="4744500" cy="355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18"/>
            <p:cNvSpPr txBox="1"/>
            <p:nvPr/>
          </p:nvSpPr>
          <p:spPr>
            <a:xfrm>
              <a:off x="5343525" y="1039338"/>
              <a:ext cx="1524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Without scaling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4399500" y="0"/>
            <a:ext cx="4744500" cy="4829150"/>
            <a:chOff x="4399500" y="0"/>
            <a:chExt cx="4744500" cy="4829150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4399500" y="0"/>
              <a:ext cx="4744500" cy="3558375"/>
              <a:chOff x="4399500" y="1585125"/>
              <a:chExt cx="4744500" cy="3558375"/>
            </a:xfrm>
          </p:grpSpPr>
          <p:pic>
            <p:nvPicPr>
              <p:cNvPr id="324" name="Google Shape;32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99500" y="1585125"/>
                <a:ext cx="4744500" cy="3558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18"/>
              <p:cNvSpPr txBox="1"/>
              <p:nvPr/>
            </p:nvSpPr>
            <p:spPr>
              <a:xfrm>
                <a:off x="5343525" y="4105275"/>
                <a:ext cx="1571700" cy="43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latin typeface="Nunito"/>
                    <a:ea typeface="Nunito"/>
                    <a:cs typeface="Nunito"/>
                    <a:sym typeface="Nunito"/>
                  </a:rPr>
                  <a:t>With scaling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326" name="Google Shape;326;p18"/>
            <p:cNvCxnSpPr/>
            <p:nvPr/>
          </p:nvCxnSpPr>
          <p:spPr>
            <a:xfrm flipH="1">
              <a:off x="5301825" y="1165250"/>
              <a:ext cx="3600" cy="3663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8"/>
            <p:cNvSpPr txBox="1"/>
            <p:nvPr/>
          </p:nvSpPr>
          <p:spPr>
            <a:xfrm>
              <a:off x="5008275" y="879350"/>
              <a:ext cx="590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k=5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0" y="0"/>
            <a:ext cx="805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KNN Classifier - Confusion Matrices </a:t>
            </a:r>
            <a:r>
              <a:rPr lang="de"/>
              <a:t>(BONUS)</a:t>
            </a:r>
            <a:endParaRPr/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15331" r="8163" t="0"/>
          <a:stretch/>
        </p:blipFill>
        <p:spPr>
          <a:xfrm>
            <a:off x="171450" y="1394350"/>
            <a:ext cx="4041948" cy="36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4">
            <a:alphaModFix/>
          </a:blip>
          <a:srcRect b="0" l="14899" r="8142" t="0"/>
          <a:stretch/>
        </p:blipFill>
        <p:spPr>
          <a:xfrm>
            <a:off x="4886650" y="1425388"/>
            <a:ext cx="3996480" cy="357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>
            <p:ph type="title"/>
          </p:nvPr>
        </p:nvSpPr>
        <p:spPr>
          <a:xfrm>
            <a:off x="2543175" y="813250"/>
            <a:ext cx="44871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Scaled	vs.	unscaled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RF</a:t>
            </a:r>
            <a:r>
              <a:rPr lang="de"/>
              <a:t> Classifier (BONUS)</a:t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7063" r="0" t="3025"/>
          <a:stretch/>
        </p:blipFill>
        <p:spPr>
          <a:xfrm>
            <a:off x="4381500" y="0"/>
            <a:ext cx="4762500" cy="372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7063" r="0" t="3025"/>
          <a:stretch/>
        </p:blipFill>
        <p:spPr>
          <a:xfrm>
            <a:off x="4381500" y="1422275"/>
            <a:ext cx="4762500" cy="372122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309950" y="1422275"/>
            <a:ext cx="4262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scaled, unscaled: no difference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n_estimators: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10 - 20 best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criterion: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d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gini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features (per split):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difference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MLP</a:t>
            </a:r>
            <a:r>
              <a:rPr lang="de"/>
              <a:t> Classifier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309950" y="1422275"/>
            <a:ext cx="39000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scaled &gt; unscaled data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right side: scaled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Regularization alpha: 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1e-5 best (even smaller?)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activation: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mostly relu </a:t>
            </a:r>
            <a:r>
              <a:rPr lang="d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tanh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BUT: tanh has best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hidden layers: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bigger = better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 rotWithShape="1">
          <a:blip r:embed="rId3">
            <a:alphaModFix/>
          </a:blip>
          <a:srcRect b="0" l="6384" r="0" t="6261"/>
          <a:stretch/>
        </p:blipFill>
        <p:spPr>
          <a:xfrm>
            <a:off x="4210050" y="0"/>
            <a:ext cx="4933956" cy="370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 rotWithShape="1">
          <a:blip r:embed="rId4">
            <a:alphaModFix/>
          </a:blip>
          <a:srcRect b="0" l="6664" r="0" t="5186"/>
          <a:stretch/>
        </p:blipFill>
        <p:spPr>
          <a:xfrm>
            <a:off x="4210050" y="1485900"/>
            <a:ext cx="493394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