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60" r:id="rId3"/>
    <p:sldId id="261" r:id="rId4"/>
    <p:sldId id="259" r:id="rId5"/>
    <p:sldId id="269" r:id="rId6"/>
    <p:sldId id="258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73" r:id="rId15"/>
    <p:sldId id="272" r:id="rId16"/>
    <p:sldId id="275" r:id="rId17"/>
    <p:sldId id="276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7E98AB-34C0-4E53-BDEE-57B457676B7C}">
          <p14:sldIdLst>
            <p14:sldId id="256"/>
            <p14:sldId id="260"/>
            <p14:sldId id="261"/>
            <p14:sldId id="259"/>
            <p14:sldId id="269"/>
            <p14:sldId id="258"/>
            <p14:sldId id="262"/>
            <p14:sldId id="263"/>
            <p14:sldId id="266"/>
            <p14:sldId id="264"/>
            <p14:sldId id="267"/>
            <p14:sldId id="265"/>
            <p14:sldId id="268"/>
            <p14:sldId id="273"/>
            <p14:sldId id="272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92307-D5E6-B5BD-958E-49164B7F9E52}" v="125" dt="2022-09-03T17:15:38.733"/>
    <p1510:client id="{92DC7C75-4FAA-47CE-ABD3-C367C5DF3C58}" v="85" dt="2022-09-03T10:54:09.799"/>
    <p1510:client id="{9846A6A2-0384-8A38-E014-C5041693A579}" v="24" dt="2022-09-03T16:40:22.455"/>
    <p1510:client id="{990A48EC-D367-7ADC-4815-A9168F225C36}" v="3296" dt="2022-09-03T16:37:2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6" autoAdjust="0"/>
  </p:normalViewPr>
  <p:slideViewPr>
    <p:cSldViewPr snapToGrid="0">
      <p:cViewPr varScale="1">
        <p:scale>
          <a:sx n="85" d="100"/>
          <a:sy n="8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25A8D-C895-439E-A8F4-B22B40B11D58}" type="datetimeFigureOut">
              <a:t>04/09/2022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F1C3-360F-4F79-A3B4-6E58DA72011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distance</a:t>
            </a:r>
          </a:p>
          <a:p>
            <a:r>
              <a:rPr lang="en-US" dirty="0"/>
              <a:t>Sign</a:t>
            </a:r>
          </a:p>
          <a:p>
            <a:r>
              <a:rPr lang="en-US" dirty="0"/>
              <a:t>Advection</a:t>
            </a:r>
          </a:p>
          <a:p>
            <a:r>
              <a:rPr lang="en-US" dirty="0"/>
              <a:t>Don’t store formula but values of phi in a volumetric grid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3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somewhere and step to next voxel</a:t>
            </a:r>
          </a:p>
          <a:p>
            <a:r>
              <a:rPr lang="en-US" dirty="0"/>
              <a:t>Fast in coarse grid</a:t>
            </a:r>
          </a:p>
          <a:p>
            <a:r>
              <a:rPr lang="en-US" dirty="0"/>
              <a:t>Then slow</a:t>
            </a:r>
          </a:p>
          <a:p>
            <a:r>
              <a:rPr lang="en-US" dirty="0" err="1"/>
              <a:t>Interseciton</a:t>
            </a:r>
            <a:endParaRPr lang="en-US" dirty="0"/>
          </a:p>
          <a:p>
            <a:r>
              <a:rPr lang="en-US" dirty="0"/>
              <a:t>Sign change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sources</a:t>
            </a:r>
          </a:p>
          <a:p>
            <a:r>
              <a:rPr lang="en-US" dirty="0"/>
              <a:t>Reflections, absorptions</a:t>
            </a:r>
          </a:p>
          <a:p>
            <a:r>
              <a:rPr lang="en-US" dirty="0"/>
              <a:t>Boundary conditions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NVIDAI promises 60x increase in perf</a:t>
            </a:r>
          </a:p>
          <a:p>
            <a:r>
              <a:rPr lang="en-US" dirty="0"/>
              <a:t>Question: can we expect the same</a:t>
            </a:r>
          </a:p>
          <a:p>
            <a:r>
              <a:rPr lang="en-US" dirty="0"/>
              <a:t>Details are vague at best, and they usually try to sell a best-case scenario</a:t>
            </a:r>
          </a:p>
          <a:p>
            <a:r>
              <a:rPr lang="en-US" dirty="0"/>
              <a:t>We aimed to design a worst-case benchmark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Rays being cast down a trench</a:t>
            </a:r>
          </a:p>
          <a:p>
            <a:r>
              <a:rPr lang="en-US" dirty="0">
                <a:cs typeface="Calibri"/>
              </a:rPr>
              <a:t>already quite difficult</a:t>
            </a:r>
          </a:p>
          <a:p>
            <a:r>
              <a:rPr lang="en-US" dirty="0">
                <a:cs typeface="Calibri"/>
              </a:rPr>
              <a:t>2 spheres within each other</a:t>
            </a:r>
          </a:p>
          <a:p>
            <a:r>
              <a:rPr lang="en-US" dirty="0">
                <a:cs typeface="Calibri"/>
              </a:rPr>
              <a:t>Rays exit inner narrow band, traverse </a:t>
            </a:r>
            <a:r>
              <a:rPr lang="en-US" dirty="0" err="1">
                <a:cs typeface="Calibri"/>
              </a:rPr>
              <a:t>ccoarse</a:t>
            </a:r>
            <a:r>
              <a:rPr lang="en-US" dirty="0">
                <a:cs typeface="Calibri"/>
              </a:rPr>
              <a:t> grid, reenter narrow band</a:t>
            </a:r>
          </a:p>
          <a:p>
            <a:r>
              <a:rPr lang="en-US" dirty="0">
                <a:cs typeface="Calibri"/>
              </a:rPr>
              <a:t>All rays intersect</a:t>
            </a:r>
          </a:p>
          <a:p>
            <a:r>
              <a:rPr lang="en-US" dirty="0">
                <a:cs typeface="Calibri"/>
              </a:rPr>
              <a:t>Offset</a:t>
            </a:r>
          </a:p>
          <a:p>
            <a:r>
              <a:rPr lang="en-US" dirty="0">
                <a:cs typeface="Calibri"/>
              </a:rPr>
              <a:t>Some other measures: Rays are shuffled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9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CPU and GPU are different</a:t>
            </a:r>
          </a:p>
          <a:p>
            <a:r>
              <a:rPr lang="en-US" dirty="0">
                <a:cs typeface="Calibri"/>
              </a:rPr>
              <a:t>Comparing apples to oranges</a:t>
            </a:r>
          </a:p>
          <a:p>
            <a:r>
              <a:rPr lang="en-US" dirty="0">
                <a:cs typeface="Calibri"/>
              </a:rPr>
              <a:t>Similar price and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axis</a:t>
            </a:r>
          </a:p>
          <a:p>
            <a:r>
              <a:rPr lang="en-US" dirty="0"/>
              <a:t>Y axis</a:t>
            </a:r>
          </a:p>
          <a:p>
            <a:r>
              <a:rPr lang="en-US" dirty="0"/>
              <a:t>Small size</a:t>
            </a:r>
          </a:p>
          <a:p>
            <a:r>
              <a:rPr lang="en-US" dirty="0"/>
              <a:t>Big size </a:t>
            </a:r>
          </a:p>
          <a:p>
            <a:r>
              <a:rPr lang="en-US" dirty="0"/>
              <a:t>6.2x faster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Rays are shuffled </a:t>
            </a:r>
          </a:p>
          <a:p>
            <a:r>
              <a:rPr lang="en-US" dirty="0">
                <a:cs typeface="Calibri"/>
              </a:rPr>
              <a:t>no reflections</a:t>
            </a:r>
          </a:p>
          <a:p>
            <a:r>
              <a:rPr lang="en-US" dirty="0">
                <a:cs typeface="Calibri"/>
              </a:rPr>
              <a:t>all rays intersect</a:t>
            </a:r>
          </a:p>
          <a:p>
            <a:r>
              <a:rPr lang="en-US" dirty="0">
                <a:cs typeface="Calibri"/>
              </a:rPr>
              <a:t>leave narrow band</a:t>
            </a:r>
          </a:p>
          <a:p>
            <a:r>
              <a:rPr lang="en-US" dirty="0">
                <a:cs typeface="Calibri"/>
              </a:rPr>
              <a:t>Leave</a:t>
            </a:r>
            <a:r>
              <a:rPr lang="en-US" dirty="0"/>
              <a:t> narrow band</a:t>
            </a:r>
            <a:endParaRPr lang="en-US" dirty="0">
              <a:cs typeface="Calibri"/>
            </a:endParaRPr>
          </a:p>
          <a:p>
            <a:r>
              <a:rPr lang="en-US" dirty="0"/>
              <a:t>traverse inactive voxels and reenter the narrow band</a:t>
            </a:r>
            <a:endParaRPr lang="en-US" dirty="0">
              <a:cs typeface="Calibri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1C3-360F-4F79-A3B4-6E58DA7201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*https:/developer.nvidia.com/blog/accelerating-openvdb-on-gpus-with-nanovd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5040" y="852708"/>
            <a:ext cx="8022194" cy="387114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3800" u="sng" dirty="0">
                <a:ea typeface="+mj-lt"/>
                <a:cs typeface="+mj-lt"/>
              </a:rPr>
              <a:t>Evaluation </a:t>
            </a:r>
            <a:r>
              <a:rPr lang="de-DE" sz="3800" u="sng" dirty="0" err="1">
                <a:ea typeface="+mj-lt"/>
                <a:cs typeface="+mj-lt"/>
              </a:rPr>
              <a:t>of</a:t>
            </a:r>
            <a:r>
              <a:rPr lang="de-DE" sz="3800" u="sng" dirty="0">
                <a:ea typeface="+mj-lt"/>
                <a:cs typeface="+mj-lt"/>
              </a:rPr>
              <a:t> </a:t>
            </a:r>
            <a:r>
              <a:rPr lang="de-DE" sz="3800" u="sng" dirty="0" err="1">
                <a:ea typeface="+mj-lt"/>
                <a:cs typeface="+mj-lt"/>
              </a:rPr>
              <a:t>Direct</a:t>
            </a:r>
            <a:r>
              <a:rPr lang="de-DE" sz="3800" u="sng" dirty="0">
                <a:ea typeface="+mj-lt"/>
                <a:cs typeface="+mj-lt"/>
              </a:rPr>
              <a:t> Level-Set Ray Tracing Performance on GPUs </a:t>
            </a:r>
            <a:r>
              <a:rPr lang="de-DE" sz="3800" u="sng" dirty="0" err="1">
                <a:ea typeface="+mj-lt"/>
                <a:cs typeface="+mj-lt"/>
              </a:rPr>
              <a:t>for</a:t>
            </a:r>
            <a:r>
              <a:rPr lang="de-DE" sz="3800" u="sng" dirty="0">
                <a:ea typeface="+mj-lt"/>
                <a:cs typeface="+mj-lt"/>
              </a:rPr>
              <a:t> </a:t>
            </a:r>
            <a:r>
              <a:rPr lang="de-DE" sz="3800" u="sng" dirty="0" err="1">
                <a:ea typeface="+mj-lt"/>
                <a:cs typeface="+mj-lt"/>
              </a:rPr>
              <a:t>Process</a:t>
            </a:r>
            <a:r>
              <a:rPr lang="de-DE" sz="3800" u="sng" dirty="0">
                <a:ea typeface="+mj-lt"/>
                <a:cs typeface="+mj-lt"/>
              </a:rPr>
              <a:t> Simulation </a:t>
            </a:r>
            <a:r>
              <a:rPr lang="de-DE" sz="3800" u="sng" dirty="0" err="1">
                <a:ea typeface="+mj-lt"/>
                <a:cs typeface="+mj-lt"/>
              </a:rPr>
              <a:t>Applications</a:t>
            </a:r>
            <a:br>
              <a:rPr lang="de-DE" sz="3800" u="sng" dirty="0">
                <a:ea typeface="+mj-lt"/>
                <a:cs typeface="+mj-lt"/>
              </a:rPr>
            </a:br>
            <a:br>
              <a:rPr lang="de-DE" sz="3800" u="sng" dirty="0">
                <a:ea typeface="+mj-lt"/>
                <a:cs typeface="+mj-lt"/>
              </a:rPr>
            </a:br>
            <a:br>
              <a:rPr lang="de-DE" sz="3800" u="sng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360.245 Selected Topics - Computational Electronics</a:t>
            </a:r>
            <a:br>
              <a:rPr lang="en-US" sz="2700" dirty="0">
                <a:ea typeface="+mj-lt"/>
                <a:cs typeface="+mj-lt"/>
              </a:rPr>
            </a:b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Mario Hiti </a:t>
            </a:r>
            <a:endParaRPr lang="de-DE" sz="2700" dirty="0">
              <a:ea typeface="+mj-lt"/>
              <a:cs typeface="+mj-lt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 descr="Close-up of circuit board">
            <a:extLst>
              <a:ext uri="{FF2B5EF4-FFF2-40B4-BE49-F238E27FC236}">
                <a16:creationId xmlns:a16="http://schemas.microsoft.com/office/drawing/2014/main" id="{720C8666-E5AC-26AC-19B0-0E5E12D99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81" r="22445" b="-150"/>
          <a:stretch/>
        </p:blipFill>
        <p:spPr>
          <a:xfrm>
            <a:off x="8667234" y="10"/>
            <a:ext cx="3778129" cy="68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89D2-E6E9-F256-F30F-373C216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Benchmark Results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34A971-DE4E-D6DA-A531-947449D6D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Rays per Second (parameter-sweep)</a:t>
            </a:r>
            <a:endParaRPr lang="en-AT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D15E78A-7DF1-1A3C-0C63-7A9241315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2501" y="2311830"/>
            <a:ext cx="4564692" cy="3617483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0F993D-FB44-F709-EDC1-D98961175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702" y="1714501"/>
            <a:ext cx="5183188" cy="657225"/>
          </a:xfrm>
        </p:spPr>
        <p:txBody>
          <a:bodyPr/>
          <a:lstStyle/>
          <a:p>
            <a:pPr algn="ctr"/>
            <a:r>
              <a:rPr lang="en-US" dirty="0"/>
              <a:t>Rays per second for n </a:t>
            </a:r>
            <a:r>
              <a:rPr lang="en-AT" dirty="0"/>
              <a:t>≈</a:t>
            </a:r>
            <a:r>
              <a:rPr lang="en-US" dirty="0"/>
              <a:t> 5mio</a:t>
            </a:r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46DAA5-5CAF-54BE-FFD3-1B92EDD08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"/>
          <a:stretch/>
        </p:blipFill>
        <p:spPr>
          <a:xfrm>
            <a:off x="6457950" y="2374903"/>
            <a:ext cx="3867149" cy="3553949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C0E468A4-F268-0275-7A2B-46BAC6F559F7}"/>
              </a:ext>
            </a:extLst>
          </p:cNvPr>
          <p:cNvSpPr/>
          <p:nvPr/>
        </p:nvSpPr>
        <p:spPr>
          <a:xfrm rot="18732986">
            <a:off x="7018902" y="3661520"/>
            <a:ext cx="3074819" cy="514350"/>
          </a:xfrm>
          <a:prstGeom prst="rightArrow">
            <a:avLst>
              <a:gd name="adj1" fmla="val 549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6.2x faster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303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89D2-E6E9-F256-F30F-373C216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NanoVdb</a:t>
            </a:r>
            <a:r>
              <a:rPr lang="en-US" dirty="0">
                <a:ea typeface="+mj-lt"/>
                <a:cs typeface="+mj-lt"/>
              </a:rPr>
              <a:t>: The Good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EBA-BF92-FDE3-64AF-A0D32C3F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nivers Condensed"/>
              </a:rPr>
              <a:t>Performance is great</a:t>
            </a:r>
          </a:p>
          <a:p>
            <a:endParaRPr lang="en-US" dirty="0">
              <a:latin typeface="Univers Condensed"/>
            </a:endParaRPr>
          </a:p>
          <a:p>
            <a:r>
              <a:rPr lang="en-US" dirty="0">
                <a:latin typeface="Univers Condensed"/>
              </a:rPr>
              <a:t>Very good code quality, no bugs encountered</a:t>
            </a:r>
          </a:p>
          <a:p>
            <a:endParaRPr lang="en-US" dirty="0">
              <a:latin typeface="Univers Condensed"/>
            </a:endParaRPr>
          </a:p>
          <a:p>
            <a:r>
              <a:rPr lang="en-US" dirty="0">
                <a:latin typeface="Univers Condensed"/>
              </a:rPr>
              <a:t>Target platform is determined at compile time</a:t>
            </a:r>
            <a:endParaRPr lang="en-US" dirty="0"/>
          </a:p>
          <a:p>
            <a:pPr lvl="1"/>
            <a:r>
              <a:rPr lang="en-US" dirty="0">
                <a:latin typeface="Univers Condensed"/>
              </a:rPr>
              <a:t>Same code for CPU and GPU</a:t>
            </a:r>
          </a:p>
          <a:p>
            <a:pPr lvl="1"/>
            <a:r>
              <a:rPr lang="en-US" dirty="0">
                <a:latin typeface="Univers Condensed"/>
              </a:rPr>
              <a:t>Develop on PC (no GPU necessary), deploy on cluster</a:t>
            </a:r>
          </a:p>
          <a:p>
            <a:pPr lvl="1"/>
            <a:r>
              <a:rPr lang="en-US" u="sng" dirty="0">
                <a:latin typeface="Univers Condensed"/>
              </a:rPr>
              <a:t>Calculation can run on CPU and GPU in parallel</a:t>
            </a:r>
            <a:r>
              <a:rPr lang="en-US" dirty="0">
                <a:latin typeface="Univers Condensed"/>
              </a:rPr>
              <a:t>  → add performance of both</a:t>
            </a:r>
          </a:p>
          <a:p>
            <a:pPr lvl="1"/>
            <a:endParaRPr lang="en-US" dirty="0">
              <a:latin typeface="Univers Condensed"/>
            </a:endParaRPr>
          </a:p>
          <a:p>
            <a:pPr lvl="1"/>
            <a:endParaRPr lang="en-US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3751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10DA-1AB5-BDD3-87BD-2BFB294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Nanovdb</a:t>
            </a:r>
            <a:r>
              <a:rPr lang="en-US" dirty="0"/>
              <a:t>: 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DE8B-CC91-400B-AF71-F692278B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713097"/>
            <a:ext cx="7909964" cy="4216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latin typeface="Univers Condensed"/>
              </a:rPr>
              <a:t>No boundary conditions (periodic or reflective)</a:t>
            </a:r>
          </a:p>
          <a:p>
            <a:pPr marL="800100" lvl="1" indent="-342900">
              <a:buFont typeface="Wingdings" panose="020B0604020202020204" pitchFamily="34" charset="0"/>
              <a:buChar char="ü"/>
            </a:pPr>
            <a:r>
              <a:rPr lang="en-US" sz="2000" dirty="0">
                <a:latin typeface="Univers Condensed"/>
              </a:rPr>
              <a:t>Can be implemented</a:t>
            </a:r>
          </a:p>
          <a:p>
            <a:pPr marL="571500" lvl="1" indent="0">
              <a:buNone/>
            </a:pPr>
            <a:endParaRPr lang="en-US" sz="2000" dirty="0">
              <a:latin typeface="Univers Condensed"/>
            </a:endParaRPr>
          </a:p>
          <a:p>
            <a:pPr marL="342900"/>
            <a:r>
              <a:rPr lang="en-US" dirty="0">
                <a:latin typeface="Univers Condensed"/>
              </a:rPr>
              <a:t>Raytracing is inaccurate (see image)</a:t>
            </a:r>
          </a:p>
          <a:p>
            <a:pPr marL="800100"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Univers Condensed"/>
              </a:rPr>
              <a:t> Can be improved</a:t>
            </a:r>
          </a:p>
          <a:p>
            <a:pPr marL="800100" lvl="1"/>
            <a:endParaRPr lang="en-US" sz="2000" dirty="0">
              <a:latin typeface="Univers Condensed"/>
            </a:endParaRPr>
          </a:p>
          <a:p>
            <a:pPr marL="342900" indent="-342900"/>
            <a:r>
              <a:rPr lang="en-US" dirty="0">
                <a:latin typeface="Univers Condensed"/>
              </a:rPr>
              <a:t>Realistically </a:t>
            </a:r>
            <a:r>
              <a:rPr lang="en-US" dirty="0" err="1">
                <a:latin typeface="Univers Condensed"/>
              </a:rPr>
              <a:t>OpenVDB</a:t>
            </a:r>
            <a:r>
              <a:rPr lang="en-US" dirty="0">
                <a:latin typeface="Univers Condensed"/>
              </a:rPr>
              <a:t> is still needed → difficult to compile on cluster</a:t>
            </a:r>
          </a:p>
          <a:p>
            <a:pPr marL="800100" lvl="1" indent="-342900">
              <a:buFont typeface="Wingdings" panose="020B0604020202020204" pitchFamily="34" charset="0"/>
              <a:buChar char="ü"/>
            </a:pPr>
            <a:r>
              <a:rPr lang="en-US" sz="2000" dirty="0">
                <a:latin typeface="Univers Condensed"/>
              </a:rPr>
              <a:t>Can be automated</a:t>
            </a:r>
          </a:p>
          <a:p>
            <a:pPr marL="800100" lvl="1"/>
            <a:endParaRPr lang="en-US" dirty="0">
              <a:latin typeface="Univers Condensed"/>
            </a:endParaRPr>
          </a:p>
          <a:p>
            <a:pPr marL="342900" indent="-342900"/>
            <a:endParaRPr lang="en-US" dirty="0">
              <a:latin typeface="Univers Condensed"/>
            </a:endParaRPr>
          </a:p>
          <a:p>
            <a:pPr marL="342900" indent="-342900"/>
            <a:endParaRPr lang="en-US" dirty="0">
              <a:latin typeface="Univers Condensed"/>
            </a:endParaRPr>
          </a:p>
          <a:p>
            <a:pPr marL="800100" lvl="1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D7FC65-F037-7502-2EBA-FACD04C5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5" y="1352550"/>
            <a:ext cx="2830420" cy="47646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2D8F34-B716-0B42-8F96-556C06614299}"/>
              </a:ext>
            </a:extLst>
          </p:cNvPr>
          <p:cNvCxnSpPr>
            <a:cxnSpLocks/>
          </p:cNvCxnSpPr>
          <p:nvPr/>
        </p:nvCxnSpPr>
        <p:spPr>
          <a:xfrm>
            <a:off x="7716344" y="1769914"/>
            <a:ext cx="204617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ED8E8B-065A-BD54-134E-F097717F986C}"/>
              </a:ext>
            </a:extLst>
          </p:cNvPr>
          <p:cNvCxnSpPr>
            <a:cxnSpLocks/>
          </p:cNvCxnSpPr>
          <p:nvPr/>
        </p:nvCxnSpPr>
        <p:spPr>
          <a:xfrm>
            <a:off x="7716344" y="1875580"/>
            <a:ext cx="1821688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15404C-48BB-4141-AF8E-883595097B4D}"/>
              </a:ext>
            </a:extLst>
          </p:cNvPr>
          <p:cNvCxnSpPr>
            <a:cxnSpLocks/>
          </p:cNvCxnSpPr>
          <p:nvPr/>
        </p:nvCxnSpPr>
        <p:spPr>
          <a:xfrm>
            <a:off x="7716344" y="1975527"/>
            <a:ext cx="1637548" cy="107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0ABE1-1EF5-965B-4E59-ECEF17D17CEB}"/>
              </a:ext>
            </a:extLst>
          </p:cNvPr>
          <p:cNvCxnSpPr>
            <a:cxnSpLocks/>
          </p:cNvCxnSpPr>
          <p:nvPr/>
        </p:nvCxnSpPr>
        <p:spPr>
          <a:xfrm flipV="1">
            <a:off x="7729989" y="2076552"/>
            <a:ext cx="1401803" cy="60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7C8CE04-B44C-0083-C76C-6FF1D07216DD}"/>
              </a:ext>
            </a:extLst>
          </p:cNvPr>
          <p:cNvSpPr txBox="1"/>
          <p:nvPr/>
        </p:nvSpPr>
        <p:spPr>
          <a:xfrm>
            <a:off x="8722432" y="1000689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Raytracing accuracy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51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7C0-BE2A-6771-FB7D-956BE984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Nanovdb</a:t>
            </a:r>
            <a:r>
              <a:rPr lang="en-US" dirty="0"/>
              <a:t>: 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C33D-3D89-1B35-32CC-C22E5936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87708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  <a:ea typeface="+mn-lt"/>
                <a:cs typeface="+mn-lt"/>
              </a:rPr>
              <a:t>Difficult to learn 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  <a:ea typeface="+mn-lt"/>
              <a:cs typeface="+mn-lt"/>
            </a:endParaRPr>
          </a:p>
          <a:p>
            <a:r>
              <a:rPr lang="en-US" dirty="0">
                <a:latin typeface="+mj-lt"/>
                <a:ea typeface="+mn-lt"/>
                <a:cs typeface="+mn-lt"/>
              </a:rPr>
              <a:t>poor documentation (especially for </a:t>
            </a:r>
            <a:r>
              <a:rPr lang="en-US" dirty="0" err="1">
                <a:latin typeface="+mj-lt"/>
                <a:ea typeface="+mn-lt"/>
                <a:cs typeface="+mn-lt"/>
              </a:rPr>
              <a:t>NanoVDB</a:t>
            </a:r>
            <a:r>
              <a:rPr lang="en-US" dirty="0">
                <a:latin typeface="+mj-lt"/>
                <a:ea typeface="+mn-lt"/>
                <a:cs typeface="+mn-lt"/>
              </a:rPr>
              <a:t>)</a:t>
            </a:r>
          </a:p>
          <a:p>
            <a:endParaRPr lang="en-US" dirty="0">
              <a:latin typeface="+mj-lt"/>
              <a:ea typeface="+mn-lt"/>
              <a:cs typeface="+mn-lt"/>
            </a:endParaRPr>
          </a:p>
          <a:p>
            <a:r>
              <a:rPr lang="en-US" dirty="0">
                <a:latin typeface="+mj-lt"/>
                <a:ea typeface="+mn-lt"/>
                <a:cs typeface="+mn-lt"/>
              </a:rPr>
              <a:t>Limited compatibility between </a:t>
            </a:r>
            <a:r>
              <a:rPr lang="en-US" dirty="0" err="1">
                <a:latin typeface="+mj-lt"/>
                <a:ea typeface="+mn-lt"/>
                <a:cs typeface="+mn-lt"/>
              </a:rPr>
              <a:t>OpenVDB</a:t>
            </a:r>
            <a:r>
              <a:rPr lang="en-US" dirty="0">
                <a:latin typeface="+mj-lt"/>
                <a:ea typeface="+mn-lt"/>
                <a:cs typeface="+mn-lt"/>
              </a:rPr>
              <a:t> and </a:t>
            </a:r>
            <a:r>
              <a:rPr lang="en-US" dirty="0" err="1">
                <a:latin typeface="+mj-lt"/>
                <a:ea typeface="+mn-lt"/>
                <a:cs typeface="+mn-lt"/>
              </a:rPr>
              <a:t>NanoVDB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  <a:ea typeface="+mn-lt"/>
              <a:cs typeface="+mn-lt"/>
            </a:endParaRPr>
          </a:p>
          <a:p>
            <a:r>
              <a:rPr lang="en-US" u="sng" dirty="0">
                <a:latin typeface="+mj-lt"/>
                <a:ea typeface="+mn-lt"/>
                <a:cs typeface="+mn-lt"/>
              </a:rPr>
              <a:t>Lots </a:t>
            </a:r>
            <a:r>
              <a:rPr lang="en-US" dirty="0">
                <a:latin typeface="+mj-lt"/>
                <a:ea typeface="+mn-lt"/>
                <a:cs typeface="+mn-lt"/>
              </a:rPr>
              <a:t>of template meta-programming and boiler-plate code</a:t>
            </a:r>
          </a:p>
          <a:p>
            <a:endParaRPr lang="en-US" dirty="0">
              <a:latin typeface="+mj-lt"/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C7E624-B6BB-9B20-9CDE-98217C14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5324141"/>
            <a:ext cx="9753600" cy="6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019C-C603-939E-0684-F4B4EBD0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and further topics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06679-5DC2-AB4A-0E6F-A783DD98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95475"/>
            <a:ext cx="10691265" cy="42481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Expand </a:t>
            </a:r>
            <a:r>
              <a:rPr lang="en-US" dirty="0" err="1">
                <a:latin typeface="+mj-lt"/>
              </a:rPr>
              <a:t>NanoVDB</a:t>
            </a:r>
            <a:r>
              <a:rPr lang="en-US" dirty="0">
                <a:latin typeface="+mj-lt"/>
              </a:rPr>
              <a:t> for process simulations</a:t>
            </a:r>
          </a:p>
          <a:p>
            <a:pPr lvl="1"/>
            <a:r>
              <a:rPr lang="en-US" dirty="0">
                <a:latin typeface="+mj-lt"/>
              </a:rPr>
              <a:t>Implement reflections</a:t>
            </a:r>
          </a:p>
          <a:p>
            <a:pPr lvl="1"/>
            <a:r>
              <a:rPr lang="en-US" dirty="0">
                <a:latin typeface="+mj-lt"/>
              </a:rPr>
              <a:t>Implement boundary conditions</a:t>
            </a:r>
          </a:p>
          <a:p>
            <a:pPr lvl="1"/>
            <a:r>
              <a:rPr lang="en-US" dirty="0">
                <a:latin typeface="+mj-lt"/>
              </a:rPr>
              <a:t>Increase accuracy of raytracing</a:t>
            </a:r>
          </a:p>
          <a:p>
            <a:pPr lvl="1"/>
            <a:r>
              <a:rPr lang="en-US" dirty="0">
                <a:latin typeface="+mj-lt"/>
              </a:rPr>
              <a:t>Moving ray sources</a:t>
            </a:r>
          </a:p>
          <a:p>
            <a:pPr lvl="1"/>
            <a:r>
              <a:rPr lang="en-US" dirty="0">
                <a:latin typeface="+mj-lt"/>
              </a:rPr>
              <a:t>…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Further improve performance</a:t>
            </a:r>
          </a:p>
          <a:p>
            <a:pPr lvl="1"/>
            <a:r>
              <a:rPr lang="en-US" dirty="0">
                <a:latin typeface="+mj-lt"/>
              </a:rPr>
              <a:t>branchless programming</a:t>
            </a:r>
          </a:p>
          <a:p>
            <a:pPr lvl="1"/>
            <a:r>
              <a:rPr lang="en-US" dirty="0">
                <a:latin typeface="+mj-lt"/>
              </a:rPr>
              <a:t>Use more GPU features such as CUDA streams</a:t>
            </a:r>
          </a:p>
          <a:p>
            <a:pPr lvl="1"/>
            <a:r>
              <a:rPr lang="en-US" dirty="0">
                <a:latin typeface="+mj-lt"/>
              </a:rPr>
              <a:t>Multiple GPUs</a:t>
            </a:r>
          </a:p>
          <a:p>
            <a:pPr lvl="1"/>
            <a:r>
              <a:rPr lang="en-US" dirty="0">
                <a:latin typeface="+mj-lt"/>
              </a:rPr>
              <a:t>Combine CPU + (multiple) GPU</a:t>
            </a:r>
          </a:p>
          <a:p>
            <a:pPr lvl="1"/>
            <a:r>
              <a:rPr lang="en-US" dirty="0">
                <a:latin typeface="+mj-lt"/>
              </a:rPr>
              <a:t>RTX?</a:t>
            </a:r>
          </a:p>
          <a:p>
            <a:pPr lvl="1"/>
            <a:r>
              <a:rPr lang="en-US" dirty="0">
                <a:latin typeface="+mj-lt"/>
              </a:rPr>
              <a:t>…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AT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5A5225-70D5-0B7B-63FD-7E56357EB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3"/>
          <a:stretch/>
        </p:blipFill>
        <p:spPr>
          <a:xfrm>
            <a:off x="6508575" y="1666250"/>
            <a:ext cx="5226226" cy="44773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AE82028-F8E1-1550-9F30-21BC3B8FA765}"/>
              </a:ext>
            </a:extLst>
          </p:cNvPr>
          <p:cNvSpPr/>
          <p:nvPr/>
        </p:nvSpPr>
        <p:spPr>
          <a:xfrm>
            <a:off x="6868886" y="3120118"/>
            <a:ext cx="512989" cy="1559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88AC8A-1553-A2C8-EAA7-8CE280A6A77D}"/>
              </a:ext>
            </a:extLst>
          </p:cNvPr>
          <p:cNvSpPr/>
          <p:nvPr/>
        </p:nvSpPr>
        <p:spPr>
          <a:xfrm>
            <a:off x="6868886" y="2024743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AED78B-4577-F706-946D-53679C75A924}"/>
              </a:ext>
            </a:extLst>
          </p:cNvPr>
          <p:cNvSpPr/>
          <p:nvPr/>
        </p:nvSpPr>
        <p:spPr>
          <a:xfrm>
            <a:off x="7153275" y="3653445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FFE5F8-8C15-95C8-A1B9-5960E3936B06}"/>
              </a:ext>
            </a:extLst>
          </p:cNvPr>
          <p:cNvSpPr/>
          <p:nvPr/>
        </p:nvSpPr>
        <p:spPr>
          <a:xfrm>
            <a:off x="7182530" y="4022607"/>
            <a:ext cx="446995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9CF1F-87E4-9BF2-D5EE-AAD2D0FE09AC}"/>
              </a:ext>
            </a:extLst>
          </p:cNvPr>
          <p:cNvSpPr/>
          <p:nvPr/>
        </p:nvSpPr>
        <p:spPr>
          <a:xfrm>
            <a:off x="7439705" y="4379818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1470F5-6518-D264-5022-5EC5208F59D5}"/>
              </a:ext>
            </a:extLst>
          </p:cNvPr>
          <p:cNvSpPr/>
          <p:nvPr/>
        </p:nvSpPr>
        <p:spPr>
          <a:xfrm>
            <a:off x="7554005" y="3488008"/>
            <a:ext cx="518834" cy="1559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35F15C-0D2C-C3C2-12B6-7047A551BA34}"/>
              </a:ext>
            </a:extLst>
          </p:cNvPr>
          <p:cNvSpPr/>
          <p:nvPr/>
        </p:nvSpPr>
        <p:spPr>
          <a:xfrm>
            <a:off x="8044063" y="4015965"/>
            <a:ext cx="518834" cy="1821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066C340-01A4-65FD-1515-34A7CC2A7510}"/>
              </a:ext>
            </a:extLst>
          </p:cNvPr>
          <p:cNvSpPr/>
          <p:nvPr/>
        </p:nvSpPr>
        <p:spPr>
          <a:xfrm>
            <a:off x="8215513" y="2737583"/>
            <a:ext cx="347384" cy="1821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483ACAE-AC90-C9B9-ABC7-27F170D3F6DD}"/>
              </a:ext>
            </a:extLst>
          </p:cNvPr>
          <p:cNvSpPr/>
          <p:nvPr/>
        </p:nvSpPr>
        <p:spPr>
          <a:xfrm>
            <a:off x="9154065" y="3639501"/>
            <a:ext cx="704310" cy="1894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3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7C0-BE2A-6771-FB7D-956BE984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156439"/>
            <a:ext cx="10691265" cy="137103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25B18-F5A3-6780-6BD1-92C0BB68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46" y="-19664"/>
            <a:ext cx="3654038" cy="6969594"/>
          </a:xfrm>
          <a:prstGeom prst="rect">
            <a:avLst/>
          </a:prstGeom>
        </p:spPr>
      </p:pic>
      <p:pic>
        <p:nvPicPr>
          <p:cNvPr id="2050" name="Picture 2" descr="L ve15etS &#10;31 x 319 &#10;319 &#10;t iv &#10;float / level &#10;/ voxel size 0.1 &#10;voxels &#10;et &#10;(Un i formSca emap ">
            <a:extLst>
              <a:ext uri="{FF2B5EF4-FFF2-40B4-BE49-F238E27FC236}">
                <a16:creationId xmlns:a16="http://schemas.microsoft.com/office/drawing/2014/main" id="{8595C620-1B6E-DA7D-671F-D5E3C238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46" y="136979"/>
            <a:ext cx="3885922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rminal Help &#10;NanoVDB.h - SelectedTopicsCompElectronics - Visual Studio Code &#10;hmarker.hpp &#10;mat vect2])) &#10;C• benchmarker,cpp &#10;e nanoVDB_GPU.cu M &#10;C NanoVDB.h X &#10;usr &gt; local &gt; include &gt; nanovdb &gt; C NanoVDB.h &gt; O nanovdb &gt; float &#10;1419 &#10;1420 &#10;1421 &#10;1422 &#10;1423 &#10;1424 &#10;1425 &#10;1426 &#10;D 1427 &#10;return (xyz[e]), mat &#10;mat [31, &#10;mat [61, &#10;template&lt;typename Vec3T&gt; &#10;hostdev inline Vec3T matYuIt(const float* mat, const float* vec, const Vec3T&amp; xyz) &#10;( xyz 21 , &#10;, mat [5] &#10;fmaf(xyz [2] , &#10;vectø])) &#10;Exception has occurred. &#10;Segmentation fault &#10;1428 &#10;1429 &#10;, mat[31, &#10;, mat [61, &#10;fmaf(xyz &#10;fmaf (xyz , &#10;mat [4] , &#10;mat[71 , ">
            <a:extLst>
              <a:ext uri="{FF2B5EF4-FFF2-40B4-BE49-F238E27FC236}">
                <a16:creationId xmlns:a16="http://schemas.microsoft.com/office/drawing/2014/main" id="{018A13B2-43B5-ABD2-0BBF-2F5F008D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r="45683"/>
          <a:stretch/>
        </p:blipFill>
        <p:spPr bwMode="auto">
          <a:xfrm>
            <a:off x="4505146" y="3609315"/>
            <a:ext cx="3811306" cy="32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3460B8-D1CC-25A4-82D4-623D3ECBE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8" y="2527469"/>
            <a:ext cx="3654038" cy="35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F801-9090-A1AB-AA67-4CE33A4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Simulation setup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4F680-7563-09AA-4932-E170C15A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09750"/>
            <a:ext cx="5643015" cy="43053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3D spheres</a:t>
            </a:r>
          </a:p>
          <a:p>
            <a:r>
              <a:rPr lang="en-US" dirty="0">
                <a:latin typeface="+mj-lt"/>
              </a:rPr>
              <a:t>Rays are shuffled in memory</a:t>
            </a:r>
          </a:p>
          <a:p>
            <a:r>
              <a:rPr lang="en-US" dirty="0">
                <a:latin typeface="+mj-lt"/>
              </a:rPr>
              <a:t>No reflections</a:t>
            </a:r>
          </a:p>
          <a:p>
            <a:r>
              <a:rPr lang="en-US" dirty="0">
                <a:latin typeface="+mj-lt"/>
              </a:rPr>
              <a:t>Volumetric ray source</a:t>
            </a:r>
          </a:p>
          <a:p>
            <a:r>
              <a:rPr lang="en-US" dirty="0">
                <a:latin typeface="+mj-lt"/>
              </a:rPr>
              <a:t>Offset sphere for distribution of ray lengths</a:t>
            </a:r>
          </a:p>
          <a:p>
            <a:r>
              <a:rPr lang="en-US" dirty="0">
                <a:latin typeface="+mj-lt"/>
              </a:rPr>
              <a:t>No ray leaves bounding box</a:t>
            </a:r>
          </a:p>
          <a:p>
            <a:r>
              <a:rPr lang="en-US" dirty="0">
                <a:latin typeface="+mj-lt"/>
              </a:rPr>
              <a:t>All rays leave narrow band, traverse inactive cells and reenter narrow band</a:t>
            </a:r>
          </a:p>
          <a:p>
            <a:r>
              <a:rPr lang="en-US" dirty="0">
                <a:latin typeface="+mj-lt"/>
              </a:rPr>
              <a:t>Time for ray generation not included</a:t>
            </a:r>
          </a:p>
          <a:p>
            <a:r>
              <a:rPr lang="en-US" dirty="0">
                <a:latin typeface="+mj-lt"/>
              </a:rPr>
              <a:t>Rays are reused if (V)RAM is full</a:t>
            </a:r>
          </a:p>
          <a:p>
            <a:r>
              <a:rPr lang="en-US" dirty="0">
                <a:latin typeface="+mj-lt"/>
              </a:rPr>
              <a:t>All calculations are verified</a:t>
            </a:r>
          </a:p>
          <a:p>
            <a:r>
              <a:rPr lang="en-US" dirty="0">
                <a:latin typeface="+mj-lt"/>
              </a:rPr>
              <a:t>No repetitions</a:t>
            </a:r>
          </a:p>
          <a:p>
            <a:r>
              <a:rPr lang="en-US" dirty="0">
                <a:latin typeface="+mj-lt"/>
              </a:rPr>
              <a:t>Only single precision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C4FB84C-27AC-1CD3-54DC-709D001B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43" y="2293126"/>
            <a:ext cx="3113147" cy="31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F801-9090-A1AB-AA67-4CE33A4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accuracy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4F680-7563-09AA-4932-E170C15A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6451"/>
            <a:ext cx="7157490" cy="397432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NanoVDB</a:t>
            </a:r>
            <a:r>
              <a:rPr lang="en-US" dirty="0">
                <a:latin typeface="+mj-lt"/>
              </a:rPr>
              <a:t> stops when a voxel containing the intersection point is found</a:t>
            </a:r>
          </a:p>
          <a:p>
            <a:r>
              <a:rPr lang="en-US" dirty="0">
                <a:latin typeface="+mj-lt"/>
              </a:rPr>
              <a:t>Realistically only useful to determine IF the ray intersects</a:t>
            </a:r>
          </a:p>
          <a:p>
            <a:r>
              <a:rPr lang="en-US" dirty="0" err="1">
                <a:latin typeface="+mj-lt"/>
              </a:rPr>
              <a:t>OpenVDB</a:t>
            </a:r>
            <a:r>
              <a:rPr lang="en-US" dirty="0">
                <a:latin typeface="+mj-lt"/>
              </a:rPr>
              <a:t> uses neighboring voxels to approximate real intersection point</a:t>
            </a:r>
          </a:p>
          <a:p>
            <a:r>
              <a:rPr lang="en-US" dirty="0">
                <a:latin typeface="+mj-lt"/>
              </a:rPr>
              <a:t>Most likely (part of) the reason why </a:t>
            </a:r>
            <a:r>
              <a:rPr lang="en-US" dirty="0" err="1">
                <a:latin typeface="+mj-lt"/>
              </a:rPr>
              <a:t>NanoVDB</a:t>
            </a:r>
            <a:r>
              <a:rPr lang="en-US" dirty="0">
                <a:latin typeface="+mj-lt"/>
              </a:rPr>
              <a:t> is faster on CPU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670AD-6128-B6E1-1C43-449545B5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615" y="1046651"/>
            <a:ext cx="2830420" cy="4764698"/>
          </a:xfrm>
          <a:prstGeom prst="rect">
            <a:avLst/>
          </a:prstGeom>
        </p:spPr>
      </p:pic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984700D2-99CD-88C4-FDC7-760AA2ADFFA2}"/>
              </a:ext>
            </a:extLst>
          </p:cNvPr>
          <p:cNvCxnSpPr>
            <a:cxnSpLocks/>
          </p:cNvCxnSpPr>
          <p:nvPr/>
        </p:nvCxnSpPr>
        <p:spPr>
          <a:xfrm>
            <a:off x="7169514" y="1464015"/>
            <a:ext cx="204617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ABC25F5D-A3AC-476C-C8C0-6CACCE3EFE6C}"/>
              </a:ext>
            </a:extLst>
          </p:cNvPr>
          <p:cNvCxnSpPr>
            <a:cxnSpLocks/>
          </p:cNvCxnSpPr>
          <p:nvPr/>
        </p:nvCxnSpPr>
        <p:spPr>
          <a:xfrm>
            <a:off x="7169514" y="1569681"/>
            <a:ext cx="1821688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BED6529D-C590-2944-F10F-8DEDC7BEDE14}"/>
              </a:ext>
            </a:extLst>
          </p:cNvPr>
          <p:cNvCxnSpPr>
            <a:cxnSpLocks/>
          </p:cNvCxnSpPr>
          <p:nvPr/>
        </p:nvCxnSpPr>
        <p:spPr>
          <a:xfrm>
            <a:off x="7169514" y="1669628"/>
            <a:ext cx="1637548" cy="107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7A6626F2-0250-59B9-4AC3-8C4C5E67A8F5}"/>
              </a:ext>
            </a:extLst>
          </p:cNvPr>
          <p:cNvCxnSpPr>
            <a:cxnSpLocks/>
          </p:cNvCxnSpPr>
          <p:nvPr/>
        </p:nvCxnSpPr>
        <p:spPr>
          <a:xfrm flipV="1">
            <a:off x="7183159" y="1770653"/>
            <a:ext cx="1401803" cy="60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8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F801-9090-A1AB-AA67-4CE33A4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BRANCHLESS programming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4F680-7563-09AA-4932-E170C15A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5"/>
            <a:ext cx="5825349" cy="39267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GPUs use SIMT architecture (single instruction multiple thread)</a:t>
            </a:r>
          </a:p>
          <a:p>
            <a:r>
              <a:rPr lang="en-US" dirty="0">
                <a:latin typeface="+mj-lt"/>
              </a:rPr>
              <a:t>Threads are grouped in “warps” (usually 32 threads = 1 warp)</a:t>
            </a:r>
          </a:p>
          <a:p>
            <a:r>
              <a:rPr lang="en-US" dirty="0">
                <a:latin typeface="+mj-lt"/>
              </a:rPr>
              <a:t>Problem: branches </a:t>
            </a:r>
          </a:p>
          <a:p>
            <a:r>
              <a:rPr lang="en-US" dirty="0">
                <a:latin typeface="+mj-lt"/>
              </a:rPr>
              <a:t>Threads execute both branches sequentially and a mask determines which branch has an effect</a:t>
            </a:r>
          </a:p>
          <a:p>
            <a:r>
              <a:rPr lang="en-US" dirty="0">
                <a:latin typeface="+mj-lt"/>
              </a:rPr>
              <a:t>Branchless programming: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x = (a &gt; b) ? C : D; // branches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	x = (a &gt; b) * C + (a &lt;= b) * D; // no branches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E6786B-25E7-6FAD-DD4E-A0788EC42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43"/>
          <a:stretch/>
        </p:blipFill>
        <p:spPr>
          <a:xfrm>
            <a:off x="6965774" y="1656725"/>
            <a:ext cx="5226226" cy="44773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D7EC51A-C5FB-FF4A-0DB7-1E851CD86834}"/>
              </a:ext>
            </a:extLst>
          </p:cNvPr>
          <p:cNvSpPr/>
          <p:nvPr/>
        </p:nvSpPr>
        <p:spPr>
          <a:xfrm>
            <a:off x="7326085" y="3110593"/>
            <a:ext cx="512989" cy="1559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1B8948-6DCB-3D92-2A5F-9DC866CAE1DA}"/>
              </a:ext>
            </a:extLst>
          </p:cNvPr>
          <p:cNvSpPr/>
          <p:nvPr/>
        </p:nvSpPr>
        <p:spPr>
          <a:xfrm>
            <a:off x="7326085" y="2015218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C26406-5A6F-39A3-DAFD-29DB3EB47802}"/>
              </a:ext>
            </a:extLst>
          </p:cNvPr>
          <p:cNvSpPr/>
          <p:nvPr/>
        </p:nvSpPr>
        <p:spPr>
          <a:xfrm>
            <a:off x="7610474" y="3643920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DBE0FE-B433-A11C-B9D6-00D7C8EB1097}"/>
              </a:ext>
            </a:extLst>
          </p:cNvPr>
          <p:cNvSpPr/>
          <p:nvPr/>
        </p:nvSpPr>
        <p:spPr>
          <a:xfrm>
            <a:off x="7639729" y="4013082"/>
            <a:ext cx="446995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70ABF3-E2BA-9708-D2DF-4C193475ECD1}"/>
              </a:ext>
            </a:extLst>
          </p:cNvPr>
          <p:cNvSpPr/>
          <p:nvPr/>
        </p:nvSpPr>
        <p:spPr>
          <a:xfrm>
            <a:off x="7896904" y="4370293"/>
            <a:ext cx="284389" cy="1755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1B6BB6-AC8D-F89A-E4F6-0483310DE378}"/>
              </a:ext>
            </a:extLst>
          </p:cNvPr>
          <p:cNvSpPr/>
          <p:nvPr/>
        </p:nvSpPr>
        <p:spPr>
          <a:xfrm>
            <a:off x="8011204" y="3478483"/>
            <a:ext cx="518834" cy="1559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CC764D-A8D0-6398-DAC7-E6C12EC6F89B}"/>
              </a:ext>
            </a:extLst>
          </p:cNvPr>
          <p:cNvSpPr/>
          <p:nvPr/>
        </p:nvSpPr>
        <p:spPr>
          <a:xfrm>
            <a:off x="8501262" y="4006440"/>
            <a:ext cx="518834" cy="1821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35434E3-E5E3-5F05-4D53-AD76998402B1}"/>
              </a:ext>
            </a:extLst>
          </p:cNvPr>
          <p:cNvSpPr/>
          <p:nvPr/>
        </p:nvSpPr>
        <p:spPr>
          <a:xfrm>
            <a:off x="8672712" y="2728058"/>
            <a:ext cx="347384" cy="1821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DA9EB8-94A8-762C-271F-A46E187FBB48}"/>
              </a:ext>
            </a:extLst>
          </p:cNvPr>
          <p:cNvSpPr/>
          <p:nvPr/>
        </p:nvSpPr>
        <p:spPr>
          <a:xfrm>
            <a:off x="9611264" y="3629976"/>
            <a:ext cx="704310" cy="1894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EFCA985A-4AB7-7B58-D4DE-C6E12D0242EE}"/>
              </a:ext>
            </a:extLst>
          </p:cNvPr>
          <p:cNvSpPr/>
          <p:nvPr/>
        </p:nvSpPr>
        <p:spPr>
          <a:xfrm>
            <a:off x="1228725" y="5400675"/>
            <a:ext cx="400050" cy="5352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9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2BB6-A898-971B-F3B1-E0DA222E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distance function </a:t>
            </a:r>
            <a:r>
              <a:rPr lang="en-US" dirty="0">
                <a:latin typeface="Calisto MT"/>
              </a:rPr>
              <a:t>Φ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E6FF8E-42AD-AB40-8383-9203AF7CB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" b="379"/>
          <a:stretch/>
        </p:blipFill>
        <p:spPr>
          <a:xfrm>
            <a:off x="5042848" y="2170288"/>
            <a:ext cx="6826145" cy="298375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F732E-C3B0-3BD1-1B0D-7EE2248A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342213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latin typeface="Univers Condensed"/>
                <a:ea typeface="+mn-lt"/>
                <a:cs typeface="+mn-lt"/>
              </a:rPr>
              <a:t>Φ(x)</a:t>
            </a:r>
            <a:r>
              <a:rPr lang="en-US" dirty="0">
                <a:latin typeface="Univers Condensed"/>
                <a:ea typeface="+mn-lt"/>
                <a:cs typeface="+mn-lt"/>
              </a:rPr>
              <a:t>  returns the shortest distance between x and the surface ∂</a:t>
            </a:r>
            <a:r>
              <a:rPr lang="en-US" i="1" dirty="0">
                <a:latin typeface="Univers Condensed"/>
                <a:ea typeface="+mn-lt"/>
                <a:cs typeface="+mn-lt"/>
              </a:rPr>
              <a:t>Ω</a:t>
            </a:r>
          </a:p>
          <a:p>
            <a:r>
              <a:rPr lang="en-US" dirty="0">
                <a:latin typeface="Univers Condensed"/>
              </a:rPr>
              <a:t>Sign determines if point is on the inside or outside</a:t>
            </a:r>
          </a:p>
          <a:p>
            <a:r>
              <a:rPr lang="en-US" dirty="0">
                <a:latin typeface="Univers Condensed"/>
              </a:rPr>
              <a:t>Very easy to simulate surface advection</a:t>
            </a:r>
          </a:p>
          <a:p>
            <a:endParaRPr lang="en-US" i="1" dirty="0">
              <a:latin typeface="Univers Condensed"/>
            </a:endParaRPr>
          </a:p>
          <a:p>
            <a:endParaRPr lang="en-US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878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7DEB693-8751-3247-86FD-985EE223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50" b="410"/>
          <a:stretch/>
        </p:blipFill>
        <p:spPr>
          <a:xfrm>
            <a:off x="6329378" y="3711011"/>
            <a:ext cx="3368885" cy="243469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748A3-DDBC-3D2E-8202-CC39D16D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Band Level-Sets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1FA8FE2-5FDB-B189-6A81-F507C341D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12" t="410"/>
          <a:stretch/>
        </p:blipFill>
        <p:spPr>
          <a:xfrm rot="10800000">
            <a:off x="9694459" y="146299"/>
            <a:ext cx="2264093" cy="31307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60BECB-9E7E-E13C-C6D6-A878036158A6}"/>
              </a:ext>
            </a:extLst>
          </p:cNvPr>
          <p:cNvCxnSpPr/>
          <p:nvPr/>
        </p:nvCxnSpPr>
        <p:spPr>
          <a:xfrm flipH="1">
            <a:off x="6332560" y="2687471"/>
            <a:ext cx="3889613" cy="102358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F0862-1612-4D64-ABD8-E137703CA667}"/>
              </a:ext>
            </a:extLst>
          </p:cNvPr>
          <p:cNvCxnSpPr>
            <a:cxnSpLocks/>
          </p:cNvCxnSpPr>
          <p:nvPr/>
        </p:nvCxnSpPr>
        <p:spPr>
          <a:xfrm flipH="1">
            <a:off x="9642142" y="3210635"/>
            <a:ext cx="796120" cy="292289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4F73FD-A091-7512-DB66-23BE1B856A9D}"/>
              </a:ext>
            </a:extLst>
          </p:cNvPr>
          <p:cNvSpPr/>
          <p:nvPr/>
        </p:nvSpPr>
        <p:spPr>
          <a:xfrm>
            <a:off x="6327585" y="3706078"/>
            <a:ext cx="3309580" cy="2433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7C593AC-0A79-19CC-9235-35779D951A74}"/>
              </a:ext>
            </a:extLst>
          </p:cNvPr>
          <p:cNvSpPr txBox="1">
            <a:spLocks/>
          </p:cNvSpPr>
          <p:nvPr/>
        </p:nvSpPr>
        <p:spPr>
          <a:xfrm>
            <a:off x="700635" y="2293126"/>
            <a:ext cx="7154219" cy="363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nivers Condensed"/>
              </a:rPr>
              <a:t>Store values of </a:t>
            </a:r>
            <a:r>
              <a:rPr lang="en-US" i="1" dirty="0">
                <a:latin typeface="Univers Condensed"/>
                <a:ea typeface="+mn-lt"/>
                <a:cs typeface="+mn-lt"/>
              </a:rPr>
              <a:t>Φ(x) </a:t>
            </a:r>
            <a:r>
              <a:rPr lang="en-US" dirty="0">
                <a:latin typeface="Univers Condensed"/>
                <a:ea typeface="+mn-lt"/>
                <a:cs typeface="+mn-lt"/>
              </a:rPr>
              <a:t>in a discrete grid</a:t>
            </a:r>
            <a:endParaRPr lang="en-US" i="1" dirty="0">
              <a:latin typeface="Univers Condensed"/>
            </a:endParaRPr>
          </a:p>
          <a:p>
            <a:r>
              <a:rPr lang="en-US" i="1" dirty="0">
                <a:latin typeface="Univers Condensed"/>
              </a:rPr>
              <a:t>Φ(|x| &gt;&gt; 0) </a:t>
            </a:r>
            <a:r>
              <a:rPr lang="en-US" dirty="0">
                <a:latin typeface="Univers Condensed"/>
              </a:rPr>
              <a:t>irrelevant</a:t>
            </a:r>
            <a:endParaRPr lang="en-US" i="1" dirty="0">
              <a:latin typeface="Univers Condensed"/>
            </a:endParaRPr>
          </a:p>
          <a:p>
            <a:pPr lvl="1"/>
            <a:r>
              <a:rPr lang="en-US" dirty="0">
                <a:latin typeface="Univers Condensed"/>
              </a:rPr>
              <a:t>only store values near the surface boundary</a:t>
            </a:r>
            <a:endParaRPr lang="en-US" dirty="0">
              <a:latin typeface="Univers Condensed"/>
              <a:ea typeface="+mn-lt"/>
              <a:cs typeface="+mn-lt"/>
            </a:endParaRPr>
          </a:p>
          <a:p>
            <a:pPr lvl="1"/>
            <a:r>
              <a:rPr lang="en-US" dirty="0">
                <a:latin typeface="Univers Condensed"/>
              </a:rPr>
              <a:t>all other voxels are inactive</a:t>
            </a:r>
            <a:endParaRPr lang="en-US" i="1" dirty="0">
              <a:latin typeface="Calisto MT"/>
            </a:endParaRPr>
          </a:p>
          <a:p>
            <a:pPr lvl="1"/>
            <a:endParaRPr lang="en-US" i="1" dirty="0">
              <a:latin typeface="Univers Condensed"/>
            </a:endParaRPr>
          </a:p>
          <a:p>
            <a:r>
              <a:rPr lang="en-US" dirty="0">
                <a:latin typeface="Univers Condensed"/>
              </a:rPr>
              <a:t>Very well suited for raytracing </a:t>
            </a:r>
            <a:br>
              <a:rPr lang="en-US" dirty="0">
                <a:ea typeface="+mn-lt"/>
                <a:cs typeface="+mn-lt"/>
              </a:rPr>
            </a:br>
            <a:endParaRPr lang="en-US" i="1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BA96-9C03-DDC6-11B1-A31F3A15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Raytracing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1534F0D-3E0F-E867-87C3-D2B7AE68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91" t="5838" r="5837" b="6345"/>
          <a:stretch/>
        </p:blipFill>
        <p:spPr>
          <a:xfrm>
            <a:off x="3915079" y="1922360"/>
            <a:ext cx="3953766" cy="3932988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33CE80F-8738-3871-EF82-A49776FC420E}"/>
              </a:ext>
            </a:extLst>
          </p:cNvPr>
          <p:cNvSpPr txBox="1">
            <a:spLocks/>
          </p:cNvSpPr>
          <p:nvPr/>
        </p:nvSpPr>
        <p:spPr>
          <a:xfrm>
            <a:off x="97859" y="2293126"/>
            <a:ext cx="7154219" cy="363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E1F18-FC94-0CA8-22CE-65D2DEB717A8}"/>
              </a:ext>
            </a:extLst>
          </p:cNvPr>
          <p:cNvSpPr txBox="1"/>
          <p:nvPr/>
        </p:nvSpPr>
        <p:spPr>
          <a:xfrm>
            <a:off x="1833534" y="2366533"/>
            <a:ext cx="1264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Univers Condensed"/>
              </a:rPr>
              <a:t>Ray origin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FA452-5040-4FFD-4B21-E3ACAC512104}"/>
              </a:ext>
            </a:extLst>
          </p:cNvPr>
          <p:cNvSpPr txBox="1"/>
          <p:nvPr/>
        </p:nvSpPr>
        <p:spPr>
          <a:xfrm>
            <a:off x="1481481" y="4888531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Univers Condensed"/>
              </a:rPr>
              <a:t>Intersection:</a:t>
            </a:r>
          </a:p>
          <a:p>
            <a:r>
              <a:rPr lang="en-US" dirty="0">
                <a:latin typeface="Univers Condensed"/>
              </a:rPr>
              <a:t>The sign of </a:t>
            </a:r>
            <a:r>
              <a:rPr lang="en-US" i="1" dirty="0">
                <a:latin typeface="Univers Condensed"/>
                <a:ea typeface="+mn-lt"/>
                <a:cs typeface="+mn-lt"/>
              </a:rPr>
              <a:t>Φ(x)</a:t>
            </a:r>
            <a:r>
              <a:rPr lang="en-US" dirty="0">
                <a:latin typeface="Univers Condensed"/>
                <a:ea typeface="+mn-lt"/>
                <a:cs typeface="+mn-lt"/>
              </a:rPr>
              <a:t>  changes</a:t>
            </a:r>
            <a:endParaRPr lang="en-US" dirty="0">
              <a:latin typeface="Univers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29B74-DEC3-1EC2-C26A-C65C628081BE}"/>
              </a:ext>
            </a:extLst>
          </p:cNvPr>
          <p:cNvSpPr txBox="1"/>
          <p:nvPr/>
        </p:nvSpPr>
        <p:spPr>
          <a:xfrm>
            <a:off x="8390761" y="3575006"/>
            <a:ext cx="2090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Univers Condensed"/>
              </a:rPr>
              <a:t>Narrow band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205725-0EC8-169C-0CFB-A2E425C6CA27}"/>
              </a:ext>
            </a:extLst>
          </p:cNvPr>
          <p:cNvCxnSpPr/>
          <p:nvPr/>
        </p:nvCxnSpPr>
        <p:spPr>
          <a:xfrm flipV="1">
            <a:off x="3190022" y="3973631"/>
            <a:ext cx="1483056" cy="11668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380372-5AA7-D016-8A8C-4A6854562E91}"/>
              </a:ext>
            </a:extLst>
          </p:cNvPr>
          <p:cNvCxnSpPr>
            <a:cxnSpLocks/>
          </p:cNvCxnSpPr>
          <p:nvPr/>
        </p:nvCxnSpPr>
        <p:spPr>
          <a:xfrm>
            <a:off x="3099037" y="2558810"/>
            <a:ext cx="777922" cy="727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BA79A-FE9E-5A08-4EDB-886D42856789}"/>
              </a:ext>
            </a:extLst>
          </p:cNvPr>
          <p:cNvCxnSpPr>
            <a:cxnSpLocks/>
          </p:cNvCxnSpPr>
          <p:nvPr/>
        </p:nvCxnSpPr>
        <p:spPr>
          <a:xfrm flipH="1">
            <a:off x="6720242" y="3775737"/>
            <a:ext cx="1678675" cy="159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D9987D53-A057-D4BA-CF6E-FD270B8E6C6B}"/>
              </a:ext>
            </a:extLst>
          </p:cNvPr>
          <p:cNvSpPr/>
          <p:nvPr/>
        </p:nvSpPr>
        <p:spPr>
          <a:xfrm rot="10980000">
            <a:off x="6391191" y="3600720"/>
            <a:ext cx="363939" cy="375312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Univers Condensed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AD779-A1E3-8C30-F668-2D2E60E38F48}"/>
              </a:ext>
            </a:extLst>
          </p:cNvPr>
          <p:cNvCxnSpPr>
            <a:cxnSpLocks/>
          </p:cNvCxnSpPr>
          <p:nvPr/>
        </p:nvCxnSpPr>
        <p:spPr>
          <a:xfrm flipH="1" flipV="1">
            <a:off x="7595973" y="2199421"/>
            <a:ext cx="825690" cy="2342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624B6A-845B-8BA9-560B-1DAD6A9AD7E8}"/>
              </a:ext>
            </a:extLst>
          </p:cNvPr>
          <p:cNvCxnSpPr>
            <a:cxnSpLocks/>
          </p:cNvCxnSpPr>
          <p:nvPr/>
        </p:nvCxnSpPr>
        <p:spPr>
          <a:xfrm flipH="1">
            <a:off x="6637867" y="3036483"/>
            <a:ext cx="1783795" cy="6549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1A1757-9FC1-36B7-AF86-D6492D0515D3}"/>
              </a:ext>
            </a:extLst>
          </p:cNvPr>
          <p:cNvSpPr txBox="1"/>
          <p:nvPr/>
        </p:nvSpPr>
        <p:spPr>
          <a:xfrm>
            <a:off x="8470372" y="2801632"/>
            <a:ext cx="2090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Univers Condensed"/>
              </a:rPr>
              <a:t>active Voxels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2AFB-A9D8-6569-74B5-9799F70B485C}"/>
              </a:ext>
            </a:extLst>
          </p:cNvPr>
          <p:cNvSpPr txBox="1"/>
          <p:nvPr/>
        </p:nvSpPr>
        <p:spPr>
          <a:xfrm>
            <a:off x="8379386" y="2221601"/>
            <a:ext cx="2090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Univers Condensed"/>
              </a:rPr>
              <a:t>Inactive Voxels</a:t>
            </a:r>
          </a:p>
        </p:txBody>
      </p:sp>
    </p:spTree>
    <p:extLst>
      <p:ext uri="{BB962C8B-B14F-4D97-AF65-F5344CB8AC3E}">
        <p14:creationId xmlns:p14="http://schemas.microsoft.com/office/powerpoint/2010/main" val="130310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64D8-6E90-3FD4-68A0-030A1642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A04DD41-AAAA-29FD-7D57-15E31487D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5802" y="1634941"/>
            <a:ext cx="9615355" cy="4367924"/>
          </a:xfrm>
        </p:spPr>
      </p:pic>
    </p:spTree>
    <p:extLst>
      <p:ext uri="{BB962C8B-B14F-4D97-AF65-F5344CB8AC3E}">
        <p14:creationId xmlns:p14="http://schemas.microsoft.com/office/powerpoint/2010/main" val="376113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798C-B9AC-CC2B-6FAE-C687D2B8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0B42-3430-44D5-A810-9837DD43C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OpenVDB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C43B-CE05-A261-2D66-4CC68CB46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nivers Condensed"/>
              </a:rPr>
              <a:t>Released in 2012</a:t>
            </a:r>
          </a:p>
          <a:p>
            <a:r>
              <a:rPr lang="en-US" dirty="0">
                <a:latin typeface="Univers Condensed"/>
              </a:rPr>
              <a:t>Mature and rich in features</a:t>
            </a:r>
          </a:p>
          <a:p>
            <a:r>
              <a:rPr lang="en-US" dirty="0">
                <a:latin typeface="Univers Condensed"/>
              </a:rPr>
              <a:t>CPU only</a:t>
            </a:r>
          </a:p>
          <a:p>
            <a:r>
              <a:rPr lang="en-US" dirty="0">
                <a:latin typeface="Univers Condensed"/>
              </a:rPr>
              <a:t>Allows changes to the narrow band</a:t>
            </a:r>
          </a:p>
          <a:p>
            <a:r>
              <a:rPr lang="en-US" dirty="0">
                <a:latin typeface="Univers Condensed"/>
              </a:rPr>
              <a:t>Complex build process</a:t>
            </a:r>
          </a:p>
          <a:p>
            <a:r>
              <a:rPr lang="en-US" dirty="0">
                <a:latin typeface="Univers Condensed"/>
              </a:rPr>
              <a:t>Several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9D9A-2D38-B59D-19F3-6C0F65F23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NanoVDB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1F1E4-6547-9580-CC8C-1CDE05113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967934" cy="3423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Univers Condensed"/>
              </a:rPr>
              <a:t>Released in 2021</a:t>
            </a:r>
          </a:p>
          <a:p>
            <a:r>
              <a:rPr lang="en-US" dirty="0">
                <a:latin typeface="Univers Condensed"/>
              </a:rPr>
              <a:t>Many features missing or incomplete</a:t>
            </a:r>
          </a:p>
          <a:p>
            <a:r>
              <a:rPr lang="en-US" b="1" dirty="0">
                <a:latin typeface="Univers Condensed"/>
              </a:rPr>
              <a:t>CPU and/or GPU (CUDA)</a:t>
            </a:r>
          </a:p>
          <a:p>
            <a:r>
              <a:rPr lang="en-US" dirty="0">
                <a:latin typeface="Univers Condensed"/>
              </a:rPr>
              <a:t>Recompute everything when narrow band changes</a:t>
            </a:r>
          </a:p>
          <a:p>
            <a:r>
              <a:rPr lang="en-US" dirty="0">
                <a:latin typeface="Univers Condensed"/>
              </a:rPr>
              <a:t>Header only</a:t>
            </a:r>
          </a:p>
          <a:p>
            <a:r>
              <a:rPr lang="en-US" dirty="0">
                <a:latin typeface="Univers Condensed"/>
              </a:rPr>
              <a:t>No dependencies</a:t>
            </a:r>
          </a:p>
          <a:p>
            <a:endParaRPr lang="en-US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3555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F91-C45E-5DBF-0522-324DB800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D87631-C8D3-48F1-3F41-ABC91B50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339" b="22857"/>
          <a:stretch/>
        </p:blipFill>
        <p:spPr>
          <a:xfrm>
            <a:off x="2594875" y="2556605"/>
            <a:ext cx="5788405" cy="1836965"/>
          </a:xfrm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2B52BBC-19D6-A233-FFE1-F03B5C918009}"/>
              </a:ext>
            </a:extLst>
          </p:cNvPr>
          <p:cNvSpPr/>
          <p:nvPr/>
        </p:nvSpPr>
        <p:spPr>
          <a:xfrm rot="10800000" flipH="1">
            <a:off x="4254649" y="3558682"/>
            <a:ext cx="3150358" cy="71650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95E00-7D5C-E9CB-06E0-AF3892DE24AB}"/>
              </a:ext>
            </a:extLst>
          </p:cNvPr>
          <p:cNvSpPr txBox="1">
            <a:spLocks/>
          </p:cNvSpPr>
          <p:nvPr/>
        </p:nvSpPr>
        <p:spPr>
          <a:xfrm>
            <a:off x="700635" y="1872321"/>
            <a:ext cx="9974756" cy="4648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nivers Condensed"/>
              </a:rPr>
              <a:t>NVIDIA released a benchmark promising a 60x increase in performance</a:t>
            </a:r>
          </a:p>
          <a:p>
            <a:endParaRPr lang="en-US" dirty="0">
              <a:latin typeface="Univers Condensed"/>
            </a:endParaRPr>
          </a:p>
          <a:p>
            <a:endParaRPr lang="en-US" dirty="0">
              <a:latin typeface="Univers Condensed"/>
            </a:endParaRPr>
          </a:p>
          <a:p>
            <a:endParaRPr lang="en-US" b="1" dirty="0">
              <a:latin typeface="Univers Condensed"/>
            </a:endParaRPr>
          </a:p>
          <a:p>
            <a:endParaRPr lang="en-US" b="1" dirty="0">
              <a:latin typeface="Univers Condensed"/>
            </a:endParaRPr>
          </a:p>
          <a:p>
            <a:endParaRPr lang="en-US" b="1" dirty="0">
              <a:latin typeface="Univers Condensed"/>
            </a:endParaRPr>
          </a:p>
          <a:p>
            <a:r>
              <a:rPr lang="en-US" b="1" u="sng" dirty="0">
                <a:latin typeface="Univers Condensed"/>
              </a:rPr>
              <a:t>Can we expect the same performance for our simulations?</a:t>
            </a:r>
          </a:p>
          <a:p>
            <a:pPr marL="0" indent="0">
              <a:buNone/>
            </a:pPr>
            <a:endParaRPr lang="en-US" sz="1400" dirty="0">
              <a:latin typeface="Univers Condensed"/>
              <a:ea typeface="+mn-lt"/>
              <a:cs typeface="+mn-lt"/>
            </a:endParaRPr>
          </a:p>
          <a:p>
            <a:pPr marL="0" indent="0">
              <a:buNone/>
            </a:pPr>
            <a:endParaRPr lang="en-US" sz="1400" dirty="0">
              <a:latin typeface="Univers Condensed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>
                <a:latin typeface="Univers Condensed"/>
                <a:ea typeface="+mn-lt"/>
                <a:cs typeface="+mn-lt"/>
                <a:hlinkClick r:id="rId4"/>
              </a:rPr>
              <a:t>https://developer.nvidia.com/blog/accelerating-openvdb-on-gpus-with-nanovdb</a:t>
            </a:r>
            <a:endParaRPr lang="en-US" sz="1400" b="1" u="sng" dirty="0">
              <a:latin typeface="Univers Condensed"/>
              <a:ea typeface="+mn-lt"/>
              <a:cs typeface="+mn-lt"/>
            </a:endParaRPr>
          </a:p>
          <a:p>
            <a:pPr marL="0" indent="0">
              <a:buNone/>
            </a:pPr>
            <a:endParaRPr lang="en-US" sz="1400" dirty="0">
              <a:latin typeface="Univers Condense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BFEC-F894-18D0-996B-677F4BBE9FDD}"/>
              </a:ext>
            </a:extLst>
          </p:cNvPr>
          <p:cNvSpPr txBox="1"/>
          <p:nvPr/>
        </p:nvSpPr>
        <p:spPr>
          <a:xfrm>
            <a:off x="5267297" y="4250633"/>
            <a:ext cx="1542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60x faster!</a:t>
            </a:r>
          </a:p>
        </p:txBody>
      </p:sp>
    </p:spTree>
    <p:extLst>
      <p:ext uri="{BB962C8B-B14F-4D97-AF65-F5344CB8AC3E}">
        <p14:creationId xmlns:p14="http://schemas.microsoft.com/office/powerpoint/2010/main" val="168686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CF29-A3C9-298D-F149-DC5E6972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worst-case Scenario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2B0B4-AFE0-59AD-1F1C-C0B877AF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8370" y="1715282"/>
            <a:ext cx="5282192" cy="657225"/>
          </a:xfrm>
        </p:spPr>
        <p:txBody>
          <a:bodyPr/>
          <a:lstStyle/>
          <a:p>
            <a:r>
              <a:rPr lang="en-US" dirty="0"/>
              <a:t>Typical Application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1B8037D-A6F8-EE86-9256-E9BACC2CA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2169" y="2505075"/>
            <a:ext cx="2714411" cy="34237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BF8CD0-B7AE-5C24-18CA-FE00E6AD8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3698" y="1726656"/>
            <a:ext cx="1474482" cy="645852"/>
          </a:xfrm>
        </p:spPr>
        <p:txBody>
          <a:bodyPr/>
          <a:lstStyle/>
          <a:p>
            <a:r>
              <a:rPr lang="en-US" dirty="0"/>
              <a:t>Modified Setup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B9DCCBC-6478-A558-4BC9-14A9F4F411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02774" y="2869015"/>
            <a:ext cx="3113147" cy="31053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5F855-7693-D6C5-4413-3A53591453A9}"/>
              </a:ext>
            </a:extLst>
          </p:cNvPr>
          <p:cNvSpPr txBox="1"/>
          <p:nvPr/>
        </p:nvSpPr>
        <p:spPr>
          <a:xfrm>
            <a:off x="8503404" y="3164681"/>
            <a:ext cx="46304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Univers Condensed"/>
              </a:rPr>
              <a:t>Pre-</a:t>
            </a:r>
            <a:r>
              <a:rPr lang="en-US" dirty="0" err="1">
                <a:latin typeface="Univers Condensed"/>
              </a:rPr>
              <a:t>comupte</a:t>
            </a:r>
            <a:r>
              <a:rPr lang="en-US" dirty="0">
                <a:latin typeface="Univers Condensed"/>
              </a:rPr>
              <a:t> n rays</a:t>
            </a:r>
            <a:br>
              <a:rPr lang="en-US" dirty="0">
                <a:latin typeface="Univers Condensed"/>
              </a:rPr>
            </a:br>
            <a:endParaRPr lang="en-US" dirty="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Univers Condensed"/>
              </a:rPr>
              <a:t>Calculate intersections</a:t>
            </a:r>
            <a:br>
              <a:rPr lang="en-US" dirty="0">
                <a:latin typeface="Univers Condensed"/>
              </a:rPr>
            </a:br>
            <a:endParaRPr lang="en-US" dirty="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Univers Condensed"/>
              </a:rPr>
              <a:t>Verify results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Univers Condensed"/>
              </a:rPr>
              <a:t>Increase n and </a:t>
            </a:r>
            <a:r>
              <a:rPr lang="en-US" dirty="0" err="1">
                <a:latin typeface="Univers Condensed"/>
              </a:rPr>
              <a:t>goto</a:t>
            </a:r>
            <a:r>
              <a:rPr lang="en-US" dirty="0">
                <a:latin typeface="Univers Condensed"/>
              </a:rPr>
              <a:t> 1.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Univers Condensed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Univers Condensed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Univers Condensed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Univers Condensed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Univers Condensed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B0AB36B-69C1-B9BB-B178-27B8A7797060}"/>
              </a:ext>
            </a:extLst>
          </p:cNvPr>
          <p:cNvSpPr txBox="1">
            <a:spLocks/>
          </p:cNvSpPr>
          <p:nvPr/>
        </p:nvSpPr>
        <p:spPr>
          <a:xfrm>
            <a:off x="8843181" y="1726656"/>
            <a:ext cx="1474482" cy="64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73139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25F7-674F-814E-B919-7859B17C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8CCA1-4C49-1444-8F6A-9D4BE21F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Benchmark performed on a TCAD Cluster provided by </a:t>
            </a:r>
            <a:r>
              <a:rPr lang="en-US" dirty="0" err="1">
                <a:latin typeface="+mj-lt"/>
              </a:rPr>
              <a:t>IuE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4C4DD2-EC67-83E7-A16C-1758C9EF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765"/>
              </p:ext>
            </p:extLst>
          </p:nvPr>
        </p:nvGraphicFramePr>
        <p:xfrm>
          <a:off x="1317919" y="3178973"/>
          <a:ext cx="9362772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40693">
                  <a:extLst>
                    <a:ext uri="{9D8B030D-6E8A-4147-A177-3AD203B41FA5}">
                      <a16:colId xmlns:a16="http://schemas.microsoft.com/office/drawing/2014/main" val="794475206"/>
                    </a:ext>
                  </a:extLst>
                </a:gridCol>
                <a:gridCol w="2340693">
                  <a:extLst>
                    <a:ext uri="{9D8B030D-6E8A-4147-A177-3AD203B41FA5}">
                      <a16:colId xmlns:a16="http://schemas.microsoft.com/office/drawing/2014/main" val="3186675584"/>
                    </a:ext>
                  </a:extLst>
                </a:gridCol>
                <a:gridCol w="2340693">
                  <a:extLst>
                    <a:ext uri="{9D8B030D-6E8A-4147-A177-3AD203B41FA5}">
                      <a16:colId xmlns:a16="http://schemas.microsoft.com/office/drawing/2014/main" val="3561038843"/>
                    </a:ext>
                  </a:extLst>
                </a:gridCol>
                <a:gridCol w="2340693">
                  <a:extLst>
                    <a:ext uri="{9D8B030D-6E8A-4147-A177-3AD203B41FA5}">
                      <a16:colId xmlns:a16="http://schemas.microsoft.com/office/drawing/2014/main" val="212339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3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 Xeon 6248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Cores, 40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1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NVIDIA Tesla 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2.560 CUDA-Cores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7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130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D7385B"/>
      </a:accent1>
      <a:accent2>
        <a:srgbClr val="C6278B"/>
      </a:accent2>
      <a:accent3>
        <a:srgbClr val="D038D7"/>
      </a:accent3>
      <a:accent4>
        <a:srgbClr val="7C27C6"/>
      </a:accent4>
      <a:accent5>
        <a:srgbClr val="4B38D7"/>
      </a:accent5>
      <a:accent6>
        <a:srgbClr val="2756C6"/>
      </a:accent6>
      <a:hlink>
        <a:srgbClr val="7757C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Breitbild</PresentationFormat>
  <Paragraphs>200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Calisto MT</vt:lpstr>
      <vt:lpstr>Univers Condensed</vt:lpstr>
      <vt:lpstr>Wingdings</vt:lpstr>
      <vt:lpstr>ChronicleVTI</vt:lpstr>
      <vt:lpstr>Evaluation of Direct Level-Set Ray Tracing Performance on GPUs for Process Simulation Applications   360.245 Selected Topics - Computational Electronics  Mario Hiti </vt:lpstr>
      <vt:lpstr>Signed distance function Φ</vt:lpstr>
      <vt:lpstr>Narrow Band Level-Sets</vt:lpstr>
      <vt:lpstr>Raytracing</vt:lpstr>
      <vt:lpstr>Applications</vt:lpstr>
      <vt:lpstr>Frameworks</vt:lpstr>
      <vt:lpstr>Goal</vt:lpstr>
      <vt:lpstr>The worst-case Scenario</vt:lpstr>
      <vt:lpstr>Hardware</vt:lpstr>
      <vt:lpstr>Benchmark Results</vt:lpstr>
      <vt:lpstr>NanoVdb: The Good</vt:lpstr>
      <vt:lpstr>Nanovdb: The bad</vt:lpstr>
      <vt:lpstr>Nanovdb: The ugly</vt:lpstr>
      <vt:lpstr>Outlook and further topics</vt:lpstr>
      <vt:lpstr>Questions</vt:lpstr>
      <vt:lpstr>Appendix: Simulation setup</vt:lpstr>
      <vt:lpstr>Appendix: accuracy</vt:lpstr>
      <vt:lpstr>Appendix: BRANCHLESS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Hiti</dc:creator>
  <cp:lastModifiedBy>Mario Hiti</cp:lastModifiedBy>
  <cp:revision>522</cp:revision>
  <dcterms:created xsi:type="dcterms:W3CDTF">2022-09-03T10:45:28Z</dcterms:created>
  <dcterms:modified xsi:type="dcterms:W3CDTF">2022-09-04T19:40:08Z</dcterms:modified>
</cp:coreProperties>
</file>