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51761">
            <a:off x="10912533" y="-4157532"/>
            <a:ext cx="10454404" cy="76222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-4939101" y="6712177"/>
            <a:ext cx="11422613" cy="83281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386994" y="3781118"/>
            <a:ext cx="12567557" cy="3422816"/>
            <a:chOff x="0" y="0"/>
            <a:chExt cx="16756742" cy="456375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28390"/>
              <a:ext cx="16756742" cy="1735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82"/>
                </a:lnSpc>
              </a:pPr>
              <a:r>
                <a:rPr lang="en-US" sz="3844">
                  <a:solidFill>
                    <a:srgbClr val="000000"/>
                  </a:solidFill>
                  <a:latin typeface="IBM Plex Sans"/>
                </a:rPr>
                <a:t>Türkçe Doğal Dil İşleme Yarışması</a:t>
              </a:r>
            </a:p>
            <a:p>
              <a:pPr algn="ctr">
                <a:lnSpc>
                  <a:spcPts val="5382"/>
                </a:lnSpc>
              </a:pPr>
              <a:r>
                <a:rPr lang="en-US" sz="3844">
                  <a:solidFill>
                    <a:srgbClr val="000000"/>
                  </a:solidFill>
                  <a:latin typeface="IBM Plex Sans"/>
                </a:rPr>
                <a:t>Takım Adı: HititDDİ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8567"/>
              <a:ext cx="16756742" cy="2193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66"/>
                </a:lnSpc>
              </a:pPr>
              <a:r>
                <a:rPr lang="en-US" sz="11966">
                  <a:solidFill>
                    <a:srgbClr val="000000"/>
                  </a:solidFill>
                  <a:latin typeface="IBM Plex Sans"/>
                </a:rPr>
                <a:t>TEKNOFEST 2023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57513" y="3989961"/>
            <a:ext cx="6247496" cy="46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9120" indent="-309560" lvl="1">
              <a:lnSpc>
                <a:spcPts val="3727"/>
              </a:lnSpc>
              <a:buFont typeface="Arial"/>
              <a:buChar char="•"/>
            </a:pPr>
            <a:r>
              <a:rPr lang="en-US" sz="2867" u="sng">
                <a:solidFill>
                  <a:srgbClr val="000000"/>
                </a:solidFill>
                <a:latin typeface="IBM Plex Sans"/>
              </a:rPr>
              <a:t>Giriş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57513" y="5622713"/>
            <a:ext cx="6247496" cy="46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9120" indent="-309560" lvl="1">
              <a:lnSpc>
                <a:spcPts val="3727"/>
              </a:lnSpc>
              <a:buFont typeface="Arial"/>
              <a:buChar char="•"/>
            </a:pPr>
            <a:r>
              <a:rPr lang="en-US" sz="2867" u="sng">
                <a:solidFill>
                  <a:srgbClr val="000000"/>
                </a:solidFill>
                <a:latin typeface="IBM Plex Sans"/>
              </a:rPr>
              <a:t>Yapılan Çalışma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7513" y="6549786"/>
            <a:ext cx="6247496" cy="46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9120" indent="-309560" lvl="1">
              <a:lnSpc>
                <a:spcPts val="3727"/>
              </a:lnSpc>
              <a:buFont typeface="Arial"/>
              <a:buChar char="•"/>
            </a:pPr>
            <a:r>
              <a:rPr lang="en-US" sz="2867" u="sng">
                <a:solidFill>
                  <a:srgbClr val="000000"/>
                </a:solidFill>
                <a:latin typeface="IBM Plex Sans"/>
              </a:rPr>
              <a:t>Yaratıcılık ve İnovasyon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7513" y="7420794"/>
            <a:ext cx="6247496" cy="46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9120" indent="-309560" lvl="1">
              <a:lnSpc>
                <a:spcPts val="3727"/>
              </a:lnSpc>
              <a:buFont typeface="Arial"/>
              <a:buChar char="•"/>
            </a:pPr>
            <a:r>
              <a:rPr lang="en-US" sz="2867" u="sng">
                <a:solidFill>
                  <a:srgbClr val="000000"/>
                </a:solidFill>
                <a:latin typeface="IBM Plex Sans"/>
              </a:rPr>
              <a:t>Çalışmanın Başarımı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71772" y="871243"/>
            <a:ext cx="601622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İçindekiler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957513" y="4846430"/>
            <a:ext cx="6247496" cy="46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9120" indent="-309560" lvl="1">
              <a:lnSpc>
                <a:spcPts val="3727"/>
              </a:lnSpc>
              <a:buFont typeface="Arial"/>
              <a:buChar char="•"/>
            </a:pPr>
            <a:r>
              <a:rPr lang="en-US" sz="2867" u="sng">
                <a:solidFill>
                  <a:srgbClr val="000000"/>
                </a:solidFill>
                <a:latin typeface="IBM Plex Sans"/>
              </a:rPr>
              <a:t>Biz Kimiz?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82263" y="-1779210"/>
            <a:ext cx="12008614" cy="10502078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717414" y="2547905"/>
          <a:ext cx="11541886" cy="6886597"/>
        </p:xfrm>
        <a:graphic>
          <a:graphicData uri="http://schemas.openxmlformats.org/drawingml/2006/table">
            <a:tbl>
              <a:tblPr/>
              <a:tblGrid>
                <a:gridCol w="3424649"/>
                <a:gridCol w="8117236"/>
              </a:tblGrid>
              <a:tr h="24131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Dr. Emre DENİZ 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(Kaptan)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"/>
                        </a:rPr>
                        <a:t>Bilgisayar Mühendisliği Bölümü Anabilim Dalında Doktora mezunu; Bilgisayar Mühendisi; Yapay zeka, makine öğrenmesi ve doğal dil işleme; Doktora tez çalışması: Türkçe E-Ticaret Müşteri Yorumlarının Derin Öğrenme ile Çok Etiketli Analizi.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67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Harun Emre KIRAN 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(Üye)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"/>
                        </a:rPr>
                        <a:t>Bilgisayar Mühendisliği Bölümü Anabilim Dalında Doktora öğrencisi; Bilgisayar Mühendisi; Yapay zeka, derin öğrenme, insansız hava araçları ağları, blok zinciri, siber güvenlik, kaotik şifreleme.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67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Doç. Dr. Akif AKGÜL 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 Bold"/>
                        </a:rPr>
                        <a:t>(Danışman)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IBM Plex Sans"/>
                        </a:rPr>
                        <a:t>Bilgisayar Mühendisliği Bölümü’nde Öğretim Üyesi; kaos teorisi, doğrusal olmayan dinamikler, yapay zeka, blok zinciri, şifreleme.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0" y="7934325"/>
            <a:ext cx="571741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IBM Plex Sans"/>
              </a:rPr>
              <a:t>Biz Kimiz?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6392" y="3815819"/>
            <a:ext cx="3004630" cy="3004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76890">
            <a:off x="-4899893" y="6122938"/>
            <a:ext cx="11422613" cy="83281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45906" y="4076738"/>
            <a:ext cx="459015" cy="48831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11414" y="3017329"/>
            <a:ext cx="6922889" cy="4057805"/>
            <a:chOff x="0" y="0"/>
            <a:chExt cx="9230518" cy="54104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9230518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Veri Düzenleme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55497"/>
              <a:ext cx="9230518" cy="4355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İlk olarak veri seti detaylı olarak analiz edilmiştir.</a:t>
              </a:r>
            </a:p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Veri setindeki uyuşmazlıklar giderilmiştir.</a:t>
              </a:r>
            </a:p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Örneğin is_offensive=1 &amp; target="OTHER" olan veriler tespit edilmiş ve eğitimde kullanılmamışlardır. </a:t>
              </a:r>
            </a:p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Tek harften oluşan ve bir anlam ifade etmeyen veriler de veri setinden çıkarılmıştır.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133406" y="871243"/>
            <a:ext cx="1215459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Yapılan Çalışma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61732" y="3017329"/>
            <a:ext cx="3707825" cy="4467380"/>
            <a:chOff x="0" y="0"/>
            <a:chExt cx="4943766" cy="595650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494376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İkili Model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55497"/>
              <a:ext cx="4943766" cy="4901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İlk olarak verilerin aşağılayıcı söylem olup olmadığının tespit edilmesi için binary model geliştirilmiştir. BERT ile geliştirilen bu modelde, verilerin is_offensive değeri sınıflandırılmıştır.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12493431" y="2925207"/>
            <a:ext cx="4597684" cy="4467380"/>
            <a:chOff x="0" y="0"/>
            <a:chExt cx="6130246" cy="595650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613024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Çok Sınıflı Model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55497"/>
              <a:ext cx="6130246" cy="4901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Çok sınıflı model ile, aşağılayıcı söylem içeren veriler "Hakaret", "Küfür", "Cinsiyetçi" ve "Irkçı" kategorilerinde sınıflandırılmıştır. İkili modelde aşağılayıcı söylem olarak tespit edilmeyen veriler, bu modelde "Diğer" kategorisinde sınıflandırılmıştır.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76890">
            <a:off x="-4899893" y="6122938"/>
            <a:ext cx="11422613" cy="83281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45906" y="4076738"/>
            <a:ext cx="459015" cy="48831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133406" y="871243"/>
            <a:ext cx="1215459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Türkçe Doğal Dil İşlemeye Katkısı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86067" y="4536477"/>
            <a:ext cx="6701807" cy="163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Geliştirilen model ile hibrit bir yaklaşım gerçekleştirilerek Türkçe için aşağılayıcı söylem tespitinde bulunulmuştur.</a:t>
            </a:r>
          </a:p>
          <a:p>
            <a:pPr>
              <a:lnSpc>
                <a:spcPts val="325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76890">
            <a:off x="-4899893" y="6122938"/>
            <a:ext cx="11422613" cy="83281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45906" y="4076738"/>
            <a:ext cx="459015" cy="48831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133406" y="871243"/>
            <a:ext cx="1215459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Yaratıcılık ve İnovasyon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26822" y="5303435"/>
            <a:ext cx="8134651" cy="163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Türkçe veri seti ait iki hedef etiket için iki farklı özgün model geliştirilmiş ve aşağılayıcı söylem tespiti için hibrit bir yaklaşım gerçekleştirilmiştir. </a:t>
            </a:r>
          </a:p>
          <a:p>
            <a:pPr>
              <a:lnSpc>
                <a:spcPts val="325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926822" y="4106460"/>
            <a:ext cx="8134651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Geliştirilen model ile hibrit bir yaklaşım gerçekleştirilerek Türkçe için aşağılayıcı söylem tespitinde bulunulmuştur.</a:t>
            </a:r>
          </a:p>
          <a:p>
            <a:pPr>
              <a:lnSpc>
                <a:spcPts val="32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376890">
            <a:off x="-4899893" y="6122938"/>
            <a:ext cx="11422613" cy="83281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45906" y="4076738"/>
            <a:ext cx="459015" cy="488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3662" y="6928387"/>
            <a:ext cx="3004630" cy="3004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552845" y="2462758"/>
            <a:ext cx="5882010" cy="471433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0" t="0" r="0" b="6775"/>
          <a:stretch>
            <a:fillRect/>
          </a:stretch>
        </p:blipFill>
        <p:spPr>
          <a:xfrm flipH="false" flipV="false" rot="0">
            <a:off x="10883025" y="2557930"/>
            <a:ext cx="5643792" cy="421692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133406" y="871243"/>
            <a:ext cx="1215459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Çalışmanın Başarımı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8073" y="7745411"/>
            <a:ext cx="435268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Test Makro F1 Skor: 0.9739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4097" y="7745411"/>
            <a:ext cx="435268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Test Makro F1 Skor: 0.9507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5158" y="1028700"/>
            <a:ext cx="3134142" cy="483999"/>
            <a:chOff x="0" y="0"/>
            <a:chExt cx="4178856" cy="645332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91683" y="126040"/>
              <a:ext cx="3716088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FFFFFF"/>
                  </a:solidFill>
                  <a:latin typeface="IBM Plex Sans Bold"/>
                </a:rPr>
                <a:t>GÜNDEM SAYFASINA DÖN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60451">
            <a:off x="-3704475" y="5082768"/>
            <a:ext cx="8954562" cy="680546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7991475"/>
            <a:ext cx="7156595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30"/>
              </a:lnSpc>
              <a:spcBef>
                <a:spcPct val="0"/>
              </a:spcBef>
            </a:pPr>
            <a:r>
              <a:rPr lang="en-US" sz="8275">
                <a:solidFill>
                  <a:srgbClr val="000000"/>
                </a:solidFill>
                <a:latin typeface="IBM Plex Sans"/>
              </a:rPr>
              <a:t>Teşekkürler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767060" y="3704379"/>
            <a:ext cx="6492240" cy="5536042"/>
            <a:chOff x="0" y="0"/>
            <a:chExt cx="8656320" cy="7381389"/>
          </a:xfrm>
        </p:grpSpPr>
        <p:sp>
          <p:nvSpPr>
            <p:cNvPr name="AutoShape 8" id="8"/>
            <p:cNvSpPr/>
            <p:nvPr/>
          </p:nvSpPr>
          <p:spPr>
            <a:xfrm rot="0">
              <a:off x="0" y="5338486"/>
              <a:ext cx="8656320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2576302"/>
              <a:ext cx="8656320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778580"/>
              <a:ext cx="7517684" cy="1078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emredeniz@hitit.edu.tr</a:t>
              </a:r>
            </a:p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harunemrekiran@gmail.co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8641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F24300"/>
                  </a:solidFill>
                  <a:latin typeface="IBM Plex Sans Bold"/>
                </a:rPr>
                <a:t>E-posta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86863"/>
              <a:ext cx="7517684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https://github.com/hititddi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279643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F24300"/>
                  </a:solidFill>
                  <a:latin typeface="IBM Plex Sans Bold"/>
                </a:rPr>
                <a:t>GitHub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849047"/>
              <a:ext cx="7517684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</a:rPr>
                <a:t>HititDDİ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041826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F24300"/>
                  </a:solidFill>
                  <a:latin typeface="IBM Plex Sans Bold"/>
                </a:rPr>
                <a:t>Takım İsmi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2180" y="326419"/>
            <a:ext cx="3190665" cy="23850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DAFfPQ_HlNw</dc:identifier>
  <dcterms:modified xsi:type="dcterms:W3CDTF">2011-08-01T06:04:30Z</dcterms:modified>
  <cp:revision>1</cp:revision>
  <dc:title>HititDDİ</dc:title>
</cp:coreProperties>
</file>