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0DE32-B710-D490-0FEF-9213C1C4FC1B}" v="49" dt="2025-03-24T10:25:23.963"/>
    <p1510:client id="{F578E796-70AD-0F53-B808-F546FE7BA621}" v="535" dt="2025-03-24T10:22:06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9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1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5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8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72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5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3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0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3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8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03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Predicting Lag Price for Retail Products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Machine Learning Approach</a:t>
            </a:r>
            <a:endParaRPr lang="en-US"/>
          </a:p>
          <a:p>
            <a:r>
              <a:rPr lang="en-US" dirty="0">
                <a:cs typeface="Arial"/>
              </a:rPr>
              <a:t>~ Hit </a:t>
            </a:r>
            <a:r>
              <a:rPr lang="en-US" dirty="0" err="1">
                <a:cs typeface="Arial"/>
              </a:rPr>
              <a:t>Kalariya</a:t>
            </a:r>
            <a:endParaRPr lang="en-US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1519" y="1807117"/>
            <a:ext cx="6026658" cy="4000066"/>
          </a:xfrm>
        </p:spPr>
        <p:txBody>
          <a:bodyPr>
            <a:normAutofit/>
          </a:bodyPr>
          <a:lstStyle/>
          <a:p>
            <a:pPr marL="257810" indent="-257810" algn="just"/>
            <a:r>
              <a:rPr dirty="0"/>
              <a:t>Conclusions:</a:t>
            </a:r>
            <a:endParaRPr lang="en-US" dirty="0">
              <a:cs typeface="Arial" panose="020B0604020202020204"/>
            </a:endParaRPr>
          </a:p>
          <a:p>
            <a:pPr marL="338455" lvl="1" indent="0" algn="just">
              <a:buNone/>
            </a:pPr>
            <a:r>
              <a:rPr dirty="0"/>
              <a:t>- Successfully developed a predictive model for lag price estimation.</a:t>
            </a:r>
            <a:endParaRPr dirty="0">
              <a:cs typeface="Arial" panose="020B0604020202020204"/>
            </a:endParaRPr>
          </a:p>
          <a:p>
            <a:pPr marL="338455" lvl="1" indent="0" algn="just">
              <a:buNone/>
            </a:pPr>
            <a:r>
              <a:rPr dirty="0"/>
              <a:t>- Significant correlation observed between lag price and demand.</a:t>
            </a:r>
            <a:endParaRPr dirty="0">
              <a:cs typeface="Arial" panose="020B0604020202020204"/>
            </a:endParaRPr>
          </a:p>
          <a:p>
            <a:pPr marL="257810" indent="-257810" algn="just"/>
            <a:r>
              <a:rPr dirty="0"/>
              <a:t>Future Enhancements:</a:t>
            </a:r>
            <a:endParaRPr dirty="0">
              <a:cs typeface="Arial"/>
            </a:endParaRPr>
          </a:p>
          <a:p>
            <a:pPr marL="338455" lvl="1" indent="0" algn="just">
              <a:buNone/>
            </a:pPr>
            <a:r>
              <a:rPr dirty="0"/>
              <a:t>- </a:t>
            </a:r>
            <a:r>
              <a:rPr lang="en-US" dirty="0"/>
              <a:t> </a:t>
            </a:r>
            <a:r>
              <a:rPr dirty="0"/>
              <a:t>Incorporate real-time data for dynamic predictions.</a:t>
            </a:r>
            <a:endParaRPr dirty="0">
              <a:cs typeface="Arial"/>
            </a:endParaRPr>
          </a:p>
          <a:p>
            <a:pPr marL="338455" lvl="1" indent="0" algn="just">
              <a:buNone/>
            </a:pPr>
            <a:r>
              <a:rPr dirty="0"/>
              <a:t>- </a:t>
            </a:r>
            <a:r>
              <a:rPr lang="en-US" dirty="0"/>
              <a:t> </a:t>
            </a:r>
            <a:r>
              <a:rPr dirty="0"/>
              <a:t>Explore additional features like competitor pricing.</a:t>
            </a:r>
            <a:endParaRPr dirty="0"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475" y="1262584"/>
            <a:ext cx="5713092" cy="4000066"/>
          </a:xfrm>
        </p:spPr>
        <p:txBody>
          <a:bodyPr/>
          <a:lstStyle/>
          <a:p>
            <a:pPr marL="257810" indent="-257810"/>
            <a:r>
              <a:rPr dirty="0"/>
              <a:t>Feel free to ask any questions!</a:t>
            </a:r>
            <a:endParaRPr lang="en-US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AEA13-0B86-CD21-B4D5-007BB2337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A292-C098-C6D0-7D54-53BCA2D20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475" y="1716082"/>
            <a:ext cx="5713092" cy="40000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</a:t>
            </a:r>
            <a:endParaRPr lang="en-US" sz="72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7200" dirty="0">
                <a:cs typeface="Arial"/>
              </a:rPr>
              <a:t>You</a:t>
            </a:r>
            <a:endParaRPr lang="en-US" sz="7200" dirty="0">
              <a:solidFill>
                <a:srgbClr val="000000"/>
              </a:solidFill>
              <a:cs typeface="Arial"/>
            </a:endParaRPr>
          </a:p>
          <a:p>
            <a:pPr marL="0" indent="0">
              <a:buNone/>
            </a:pPr>
            <a:endParaRPr lang="en-US" sz="7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777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  <a:endParaRPr lang="en-US">
              <a:cs typeface="Arial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41" y="2049878"/>
            <a:ext cx="6620087" cy="4000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57810" indent="-257810"/>
            <a:r>
              <a:rPr sz="2000" dirty="0"/>
              <a:t>Objective:</a:t>
            </a:r>
            <a:endParaRPr lang="en-US" sz="2000">
              <a:cs typeface="Arial"/>
            </a:endParaRPr>
          </a:p>
          <a:p>
            <a:pPr marL="338455" lvl="1" indent="0" algn="just">
              <a:buNone/>
            </a:pPr>
            <a:r>
              <a:rPr lang="en-US" sz="1800" dirty="0"/>
              <a:t>Develop a predictive model to determine lag prices for retail products, enabling better pricing strategies and demand forecasting.</a:t>
            </a:r>
            <a:endParaRPr sz="1800">
              <a:cs typeface="Arial" panose="020B0604020202020204"/>
            </a:endParaRPr>
          </a:p>
          <a:p>
            <a:pPr marL="257810" indent="-257810"/>
            <a:endParaRPr sz="2000" dirty="0">
              <a:cs typeface="Arial" panose="020B0604020202020204"/>
            </a:endParaRPr>
          </a:p>
          <a:p>
            <a:pPr marL="257810" indent="-257810"/>
            <a:r>
              <a:rPr sz="2000" dirty="0"/>
              <a:t>Significance:</a:t>
            </a:r>
            <a:endParaRPr sz="2000" dirty="0">
              <a:cs typeface="Arial" panose="020B0604020202020204"/>
            </a:endParaRPr>
          </a:p>
          <a:p>
            <a:pPr marL="338455" lvl="1" indent="0">
              <a:buNone/>
            </a:pPr>
            <a:r>
              <a:rPr sz="1800" dirty="0"/>
              <a:t>Assists businesses in optimizing revenue.</a:t>
            </a:r>
            <a:endParaRPr sz="1800">
              <a:cs typeface="Arial" panose="020B0604020202020204"/>
            </a:endParaRPr>
          </a:p>
          <a:p>
            <a:pPr marL="338455" lvl="1" indent="0">
              <a:buNone/>
            </a:pPr>
            <a:r>
              <a:rPr sz="1800" dirty="0"/>
              <a:t>Improves decision-making in inventory management.</a:t>
            </a:r>
            <a:endParaRPr sz="180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Collection</a:t>
            </a:r>
            <a:endParaRPr lang="en-US" dirty="0">
              <a:cs typeface="Arial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645" y="1253943"/>
            <a:ext cx="5713092" cy="4907061"/>
          </a:xfrm>
        </p:spPr>
        <p:txBody>
          <a:bodyPr/>
          <a:lstStyle/>
          <a:p>
            <a:pPr marL="257810" indent="-257810"/>
            <a:r>
              <a:rPr dirty="0"/>
              <a:t>Dataset Information:</a:t>
            </a:r>
            <a:endParaRPr lang="en-US" dirty="0"/>
          </a:p>
          <a:p>
            <a:pPr marL="338455" lvl="1" indent="0">
              <a:buNone/>
            </a:pPr>
            <a:r>
              <a:rPr dirty="0"/>
              <a:t>Size: </a:t>
            </a:r>
            <a:r>
              <a:rPr lang="en-US" dirty="0"/>
              <a:t> </a:t>
            </a:r>
            <a:r>
              <a:rPr lang="en-US" sz="1400" dirty="0"/>
              <a:t>676 rows x 27 columns</a:t>
            </a:r>
            <a:endParaRPr lang="en-US" sz="1400" dirty="0">
              <a:cs typeface="Arial"/>
            </a:endParaRPr>
          </a:p>
          <a:p>
            <a:pPr marL="257810" indent="-257810"/>
            <a:r>
              <a:rPr lang="en-US" dirty="0"/>
              <a:t>Key Features:</a:t>
            </a:r>
            <a:endParaRPr lang="en-US" dirty="0">
              <a:cs typeface="Arial" panose="020B0604020202020204"/>
            </a:endParaRPr>
          </a:p>
          <a:p>
            <a:pPr marL="338455" lvl="1" indent="0">
              <a:buNone/>
            </a:pPr>
            <a:r>
              <a:rPr lang="en-US" dirty="0"/>
              <a:t>Product</a:t>
            </a:r>
            <a:r>
              <a:rPr dirty="0"/>
              <a:t> ID</a:t>
            </a:r>
            <a:endParaRPr>
              <a:cs typeface="Arial"/>
            </a:endParaRPr>
          </a:p>
          <a:p>
            <a:pPr marL="338455" lvl="1" indent="0">
              <a:buNone/>
            </a:pPr>
            <a:r>
              <a:rPr dirty="0"/>
              <a:t>Current Price</a:t>
            </a:r>
            <a:endParaRPr dirty="0">
              <a:cs typeface="Arial"/>
            </a:endParaRPr>
          </a:p>
          <a:p>
            <a:pPr marL="338455" lvl="1" indent="0">
              <a:buNone/>
            </a:pPr>
            <a:r>
              <a:rPr dirty="0"/>
              <a:t>Lag Price</a:t>
            </a:r>
            <a:endParaRPr dirty="0">
              <a:cs typeface="Arial"/>
            </a:endParaRPr>
          </a:p>
          <a:p>
            <a:pPr marL="338455" lvl="1" indent="0">
              <a:buNone/>
            </a:pPr>
            <a:r>
              <a:rPr dirty="0"/>
              <a:t>Demand</a:t>
            </a:r>
            <a:endParaRPr dirty="0">
              <a:cs typeface="Arial"/>
            </a:endParaRPr>
          </a:p>
          <a:p>
            <a:pPr marL="338455" lvl="1" indent="0">
              <a:buNone/>
            </a:pPr>
            <a:r>
              <a:rPr dirty="0"/>
              <a:t>Time-related features</a:t>
            </a:r>
            <a:endParaRPr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013" y="1503829"/>
            <a:ext cx="5713092" cy="4000066"/>
          </a:xfrm>
        </p:spPr>
        <p:txBody>
          <a:bodyPr/>
          <a:lstStyle/>
          <a:p>
            <a:pPr marL="257810" indent="-257810"/>
            <a:r>
              <a:rPr dirty="0"/>
              <a:t>Steps Taken:</a:t>
            </a:r>
            <a:endParaRPr lang="en-US" dirty="0"/>
          </a:p>
          <a:p>
            <a:pPr marL="338455" lvl="1" indent="0">
              <a:buNone/>
            </a:pPr>
            <a:r>
              <a:rPr dirty="0"/>
              <a:t>Handling Missing Values: Imputation techniques used to address gaps in the dataset.</a:t>
            </a:r>
            <a:endParaRPr dirty="0">
              <a:cs typeface="Arial" panose="020B0604020202020204"/>
            </a:endParaRPr>
          </a:p>
          <a:p>
            <a:pPr marL="338455" lvl="1" indent="0">
              <a:buNone/>
            </a:pPr>
            <a:r>
              <a:rPr dirty="0"/>
              <a:t>Feature Scaling: Standardization or normalization applied for consistent feature scales.</a:t>
            </a:r>
            <a:endParaRPr dirty="0">
              <a:cs typeface="Arial" panose="020B0604020202020204"/>
            </a:endParaRPr>
          </a:p>
          <a:p>
            <a:pPr marL="338455" lvl="1" indent="0">
              <a:buNone/>
            </a:pPr>
            <a:r>
              <a:rPr dirty="0"/>
              <a:t>Outlier Removal: Outliers detected using [IQR/Z-score] were addressed to ensure model robustness.</a:t>
            </a:r>
            <a:endParaRPr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349" y="1420534"/>
            <a:ext cx="5713092" cy="5360559"/>
          </a:xfrm>
        </p:spPr>
        <p:txBody>
          <a:bodyPr>
            <a:normAutofit/>
          </a:bodyPr>
          <a:lstStyle/>
          <a:p>
            <a:pPr marL="257810" indent="-257810"/>
            <a:r>
              <a:rPr dirty="0"/>
              <a:t>Key Insights:</a:t>
            </a:r>
            <a:endParaRPr lang="en-US" dirty="0"/>
          </a:p>
          <a:p>
            <a:pPr marL="338455" lvl="1" indent="0">
              <a:buNone/>
            </a:pPr>
            <a:r>
              <a:rPr dirty="0"/>
              <a:t>Price trends over time showed [highlight trend].</a:t>
            </a:r>
            <a:endParaRPr dirty="0">
              <a:cs typeface="Arial" panose="020B0604020202020204"/>
            </a:endParaRPr>
          </a:p>
          <a:p>
            <a:pPr marL="338455" lvl="1" indent="0">
              <a:buNone/>
            </a:pPr>
            <a:r>
              <a:rPr dirty="0"/>
              <a:t>Strong correlation observed between demand and lag price.</a:t>
            </a:r>
            <a:endParaRPr dirty="0">
              <a:cs typeface="Arial"/>
            </a:endParaRPr>
          </a:p>
          <a:p>
            <a:pPr marL="257810" indent="-257810"/>
            <a:endParaRPr>
              <a:cs typeface="Arial"/>
            </a:endParaRPr>
          </a:p>
          <a:p>
            <a:pPr marL="257810" indent="-257810"/>
            <a:r>
              <a:rPr dirty="0"/>
              <a:t>Visualizations:</a:t>
            </a:r>
            <a:endParaRPr dirty="0">
              <a:cs typeface="Arial"/>
            </a:endParaRPr>
          </a:p>
          <a:p>
            <a:pPr marL="338455" lvl="1" indent="0">
              <a:buNone/>
            </a:pPr>
            <a:r>
              <a:rPr dirty="0"/>
              <a:t>Histogram: Distribution of prices.</a:t>
            </a:r>
            <a:endParaRPr dirty="0">
              <a:cs typeface="Arial" panose="020B0604020202020204"/>
            </a:endParaRPr>
          </a:p>
          <a:p>
            <a:pPr marL="338455" lvl="1" indent="0">
              <a:buNone/>
            </a:pPr>
            <a:r>
              <a:rPr dirty="0"/>
              <a:t>Scatter Plot: Relationship between lag price and demand.</a:t>
            </a:r>
            <a:endParaRPr dirty="0">
              <a:cs typeface="Arial" panose="020B0604020202020204"/>
            </a:endParaRPr>
          </a:p>
          <a:p>
            <a:pPr marL="338455" lvl="1" indent="0">
              <a:buNone/>
            </a:pPr>
            <a:r>
              <a:rPr dirty="0"/>
              <a:t>Heatmap: Correlation matrix.</a:t>
            </a:r>
            <a:endParaRPr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645" y="1346494"/>
            <a:ext cx="5713092" cy="4000066"/>
          </a:xfrm>
        </p:spPr>
        <p:txBody>
          <a:bodyPr/>
          <a:lstStyle/>
          <a:p>
            <a:pPr marL="257810" indent="-257810"/>
            <a:r>
              <a:rPr dirty="0"/>
              <a:t>Techniques Applied:</a:t>
            </a:r>
            <a:endParaRPr lang="en-US" dirty="0"/>
          </a:p>
          <a:p>
            <a:pPr marL="338455" lvl="1" indent="0">
              <a:buNone/>
            </a:pPr>
            <a:r>
              <a:rPr dirty="0"/>
              <a:t>Created lag features to capture historical price effects.</a:t>
            </a:r>
            <a:endParaRPr dirty="0">
              <a:cs typeface="Arial" panose="020B0604020202020204"/>
            </a:endParaRPr>
          </a:p>
          <a:p>
            <a:pPr marL="338455" lvl="1" indent="0">
              <a:buNone/>
            </a:pPr>
            <a:r>
              <a:rPr dirty="0"/>
              <a:t>Derived new metrics such as average demand over specific periods.</a:t>
            </a:r>
            <a:endParaRPr dirty="0">
              <a:cs typeface="Arial" panose="020B0604020202020204"/>
            </a:endParaRPr>
          </a:p>
          <a:p>
            <a:pPr marL="338455" lvl="1" indent="0">
              <a:buNone/>
            </a:pPr>
            <a:r>
              <a:rPr dirty="0"/>
              <a:t>Used time-based encoding to include seasonal effects.</a:t>
            </a:r>
            <a:endParaRPr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604" y="1429789"/>
            <a:ext cx="5713092" cy="4000066"/>
          </a:xfrm>
        </p:spPr>
        <p:txBody>
          <a:bodyPr>
            <a:normAutofit/>
          </a:bodyPr>
          <a:lstStyle/>
          <a:p>
            <a:pPr marL="257810" indent="-257810"/>
            <a:r>
              <a:rPr dirty="0"/>
              <a:t>Algorithms Evaluated</a:t>
            </a:r>
            <a:r>
              <a:rPr lang="en-US" dirty="0"/>
              <a:t>:</a:t>
            </a:r>
          </a:p>
          <a:p>
            <a:pPr marL="338455" lvl="1" indent="0">
              <a:buNone/>
            </a:pPr>
            <a:r>
              <a:rPr lang="en-US" dirty="0">
                <a:cs typeface="Arial"/>
              </a:rPr>
              <a:t>-</a:t>
            </a:r>
            <a:r>
              <a:rPr lang="en-US" dirty="0"/>
              <a:t> </a:t>
            </a:r>
            <a:r>
              <a:rPr lang="en-US" err="1"/>
              <a:t>XGBoost</a:t>
            </a:r>
            <a:r>
              <a:rPr lang="en-US"/>
              <a:t> regressor</a:t>
            </a:r>
            <a:endParaRPr lang="en-US" dirty="0"/>
          </a:p>
          <a:p>
            <a:pPr marL="338455" lvl="1" indent="0">
              <a:buNone/>
            </a:pPr>
            <a:r>
              <a:rPr lang="en-US" dirty="0"/>
              <a:t>- Nural Network</a:t>
            </a:r>
            <a:endParaRPr dirty="0">
              <a:cs typeface="Arial" panose="020B0604020202020204"/>
            </a:endParaRPr>
          </a:p>
          <a:p>
            <a:pPr marL="257810" indent="-257810"/>
            <a:r>
              <a:rPr dirty="0"/>
              <a:t>Training Process:</a:t>
            </a:r>
            <a:endParaRPr dirty="0">
              <a:cs typeface="Arial"/>
            </a:endParaRPr>
          </a:p>
          <a:p>
            <a:pPr marL="338455" lvl="1" indent="0">
              <a:buNone/>
            </a:pPr>
            <a:r>
              <a:rPr lang="en-US" dirty="0">
                <a:cs typeface="Arial"/>
              </a:rPr>
              <a:t>Training: 60%</a:t>
            </a:r>
          </a:p>
          <a:p>
            <a:pPr marL="338455" lvl="1" indent="0">
              <a:buNone/>
            </a:pPr>
            <a:r>
              <a:rPr lang="en-US" dirty="0">
                <a:cs typeface="Arial"/>
              </a:rPr>
              <a:t>Testing: 20%</a:t>
            </a:r>
          </a:p>
          <a:p>
            <a:pPr marL="338455" lvl="1" indent="0">
              <a:buNone/>
            </a:pPr>
            <a:r>
              <a:rPr lang="en-US" dirty="0">
                <a:cs typeface="Arial"/>
              </a:rPr>
              <a:t>Validation: 20%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698" y="1346493"/>
            <a:ext cx="4186007" cy="2982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dirty="0"/>
              <a:t>Evaluation Metrics:</a:t>
            </a:r>
            <a:endParaRPr lang="en-US" dirty="0">
              <a:cs typeface="Arial" panose="020B0604020202020204"/>
            </a:endParaRPr>
          </a:p>
          <a:p>
            <a:pPr marL="685800" lvl="2" indent="-25781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err="1">
                <a:latin typeface="Consolas"/>
                <a:cs typeface="Arial"/>
              </a:rPr>
              <a:t>XGBoost</a:t>
            </a:r>
            <a:r>
              <a:rPr lang="en-US" dirty="0">
                <a:latin typeface="Consolas"/>
                <a:cs typeface="Arial"/>
              </a:rPr>
              <a:t> Test Metrics:            </a:t>
            </a:r>
          </a:p>
          <a:p>
            <a:pPr marL="685800" lvl="2" indent="-25781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dirty="0">
                <a:latin typeface="Consolas"/>
                <a:cs typeface="Arial"/>
              </a:rPr>
              <a:t>Test RMSE: 51.4962 </a:t>
            </a:r>
          </a:p>
          <a:p>
            <a:pPr marL="685800" lvl="2" indent="-25781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dirty="0">
                <a:latin typeface="Consolas"/>
                <a:cs typeface="Arial"/>
              </a:rPr>
              <a:t>Test MAE: 30.5984 </a:t>
            </a:r>
          </a:p>
          <a:p>
            <a:pPr marL="685800" lvl="2" indent="-25781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dirty="0">
                <a:latin typeface="Consolas"/>
                <a:cs typeface="Arial"/>
              </a:rPr>
              <a:t>Test R2: 0.6766</a:t>
            </a:r>
            <a:endParaRPr>
              <a:latin typeface="Consolas"/>
              <a:cs typeface="Arial"/>
            </a:endParaRPr>
          </a:p>
          <a:p>
            <a:pPr marL="685800" lvl="2" indent="-25781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US" dirty="0">
              <a:latin typeface="Consolas"/>
              <a:cs typeface="Arial"/>
            </a:endParaRPr>
          </a:p>
          <a:p>
            <a:pPr marL="685800" lvl="2" indent="-25781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dirty="0">
                <a:latin typeface="Consolas"/>
                <a:cs typeface="Arial"/>
              </a:rPr>
              <a:t>Neural Network Test Metrics: </a:t>
            </a:r>
          </a:p>
          <a:p>
            <a:pPr marL="685800" lvl="2" indent="-25781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dirty="0">
                <a:latin typeface="Consolas"/>
                <a:cs typeface="Arial"/>
              </a:rPr>
              <a:t>Test RMSE: 24.2170 </a:t>
            </a:r>
          </a:p>
          <a:p>
            <a:pPr marL="685800" lvl="2" indent="-25781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dirty="0">
                <a:latin typeface="Consolas"/>
                <a:cs typeface="Arial"/>
              </a:rPr>
              <a:t>Test MAE: 16.1715 </a:t>
            </a:r>
          </a:p>
          <a:p>
            <a:pPr marL="685800" lvl="2" indent="-25781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dirty="0">
                <a:latin typeface="Consolas"/>
                <a:cs typeface="Arial"/>
              </a:rPr>
              <a:t>Test R2: 0.9285</a:t>
            </a:r>
            <a:endParaRPr>
              <a:latin typeface="Consolas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F2DFD-5479-289E-947E-9C0DEB563567}"/>
              </a:ext>
            </a:extLst>
          </p:cNvPr>
          <p:cNvSpPr txBox="1"/>
          <p:nvPr/>
        </p:nvSpPr>
        <p:spPr>
          <a:xfrm>
            <a:off x="1845893" y="4514298"/>
            <a:ext cx="55620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The Nural Network Model achieved the best performance with an RMSE of 24.2170.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9352" y="1346494"/>
            <a:ext cx="6249885" cy="751540"/>
          </a:xfrm>
        </p:spPr>
        <p:txBody>
          <a:bodyPr>
            <a:normAutofit/>
          </a:bodyPr>
          <a:lstStyle/>
          <a:p>
            <a:pPr marL="257810" indent="-257810"/>
            <a:r>
              <a:rPr sz="2000" dirty="0"/>
              <a:t>Comparison of Predictions:</a:t>
            </a:r>
            <a:endParaRPr lang="en-US" sz="2000" dirty="0">
              <a:cs typeface="Arial" panose="020B060402020202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080EF-176A-9311-646D-FDFAF2C6F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45" y="2199246"/>
            <a:ext cx="6460033" cy="3523840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Madison</vt:lpstr>
      <vt:lpstr>Predicting Lag Price for Retail Products</vt:lpstr>
      <vt:lpstr>Project Overview</vt:lpstr>
      <vt:lpstr>Data Collection</vt:lpstr>
      <vt:lpstr>Data Preprocessing</vt:lpstr>
      <vt:lpstr>Exploratory Data Analysis (EDA)</vt:lpstr>
      <vt:lpstr>Feature Engineering</vt:lpstr>
      <vt:lpstr>Model Selection</vt:lpstr>
      <vt:lpstr>Model Evaluation</vt:lpstr>
      <vt:lpstr>Key Results</vt:lpstr>
      <vt:lpstr>Conclusion and Future Work</vt:lpstr>
      <vt:lpstr>Q&amp;A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190</cp:revision>
  <dcterms:created xsi:type="dcterms:W3CDTF">2013-01-27T09:14:16Z</dcterms:created>
  <dcterms:modified xsi:type="dcterms:W3CDTF">2025-03-24T10:25:34Z</dcterms:modified>
  <cp:category/>
</cp:coreProperties>
</file>