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9" r:id="rId3"/>
    <p:sldId id="310" r:id="rId4"/>
    <p:sldId id="278" r:id="rId5"/>
    <p:sldId id="284" r:id="rId6"/>
    <p:sldId id="312" r:id="rId7"/>
    <p:sldId id="259" r:id="rId8"/>
    <p:sldId id="314" r:id="rId9"/>
    <p:sldId id="315" r:id="rId10"/>
    <p:sldId id="316" r:id="rId11"/>
    <p:sldId id="299" r:id="rId12"/>
    <p:sldId id="300" r:id="rId13"/>
    <p:sldId id="266" r:id="rId14"/>
    <p:sldId id="302" r:id="rId15"/>
    <p:sldId id="268" r:id="rId16"/>
    <p:sldId id="281" r:id="rId17"/>
    <p:sldId id="282" r:id="rId18"/>
    <p:sldId id="295" r:id="rId19"/>
    <p:sldId id="296" r:id="rId20"/>
    <p:sldId id="298" r:id="rId21"/>
    <p:sldId id="303" r:id="rId22"/>
    <p:sldId id="304" r:id="rId23"/>
    <p:sldId id="283" r:id="rId24"/>
    <p:sldId id="301" r:id="rId25"/>
    <p:sldId id="287" r:id="rId26"/>
    <p:sldId id="288" r:id="rId27"/>
    <p:sldId id="292" r:id="rId28"/>
    <p:sldId id="306" r:id="rId29"/>
    <p:sldId id="291" r:id="rId30"/>
    <p:sldId id="305" r:id="rId31"/>
    <p:sldId id="294" r:id="rId32"/>
    <p:sldId id="313" r:id="rId33"/>
    <p:sldId id="26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2" d="100"/>
          <a:sy n="62" d="100"/>
        </p:scale>
        <p:origin x="-1086"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5D13F-9265-47FB-A4F6-A47A450EC369}" type="datetimeFigureOut">
              <a:rPr lang="en-US" smtClean="0"/>
              <a:pPr/>
              <a:t>02-Jun-18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A2B255-052B-4CDF-B85B-5B9B81C0F8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A2B255-052B-4CDF-B85B-5B9B81C0F84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02-Jun-18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lstStyle/>
          <a:p>
            <a:r>
              <a:rPr lang="en-US" sz="5400" b="1" u="sng" dirty="0" smtClean="0">
                <a:solidFill>
                  <a:schemeClr val="bg2">
                    <a:lumMod val="10000"/>
                  </a:schemeClr>
                </a:solidFill>
                <a:latin typeface="Times New Roman" pitchFamily="18" charset="0"/>
                <a:cs typeface="Times New Roman" pitchFamily="18" charset="0"/>
              </a:rPr>
              <a:t>TITLE</a:t>
            </a:r>
          </a:p>
          <a:p>
            <a:endParaRPr lang="en-US" sz="4000" dirty="0" smtClean="0"/>
          </a:p>
          <a:p>
            <a:r>
              <a:rPr lang="en-US" sz="4000" dirty="0" smtClean="0">
                <a:latin typeface="Times New Roman" pitchFamily="18" charset="0"/>
                <a:cs typeface="Times New Roman" pitchFamily="18" charset="0"/>
              </a:rPr>
              <a:t> </a:t>
            </a:r>
          </a:p>
          <a:p>
            <a:r>
              <a:rPr lang="en-US" sz="4400" b="1" dirty="0" smtClean="0">
                <a:solidFill>
                  <a:schemeClr val="tx1">
                    <a:lumMod val="95000"/>
                    <a:lumOff val="5000"/>
                  </a:schemeClr>
                </a:solidFill>
                <a:latin typeface="Times New Roman" pitchFamily="18" charset="0"/>
                <a:cs typeface="Times New Roman" pitchFamily="18" charset="0"/>
              </a:rPr>
              <a:t>Unique Bio-identification for Home Security on IOT</a:t>
            </a:r>
            <a:endParaRPr lang="en-US" sz="4400" b="1" u="sng" dirty="0" smtClean="0">
              <a:solidFill>
                <a:schemeClr val="tx1">
                  <a:lumMod val="95000"/>
                  <a:lumOff val="5000"/>
                </a:schemeClr>
              </a:solidFill>
              <a:latin typeface="Times New Roman" pitchFamily="18" charset="0"/>
              <a:cs typeface="Times New Roman" pitchFamily="18" charset="0"/>
            </a:endParaRPr>
          </a:p>
          <a:p>
            <a:endParaRPr lang="en-US" sz="4000" b="1" u="sng" dirty="0">
              <a:solidFill>
                <a:srgbClr val="FF0000"/>
              </a:solidFill>
              <a:latin typeface="Algerian" pitchFamily="82"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0"/>
          <a:ext cx="8991599" cy="6781800"/>
        </p:xfrm>
        <a:graphic>
          <a:graphicData uri="http://schemas.openxmlformats.org/drawingml/2006/table">
            <a:tbl>
              <a:tblPr firstRow="1" bandRow="1">
                <a:tableStyleId>{5C22544A-7EE6-4342-B048-85BDC9FD1C3A}</a:tableStyleId>
              </a:tblPr>
              <a:tblGrid>
                <a:gridCol w="899160"/>
                <a:gridCol w="2533996"/>
                <a:gridCol w="2043545"/>
                <a:gridCol w="3514898"/>
              </a:tblGrid>
              <a:tr h="1183156">
                <a:tc>
                  <a:txBody>
                    <a:bodyPr/>
                    <a:lstStyle/>
                    <a:p>
                      <a:r>
                        <a:rPr lang="en-US" dirty="0" err="1" smtClean="0"/>
                        <a:t>Sr</a:t>
                      </a:r>
                      <a:r>
                        <a:rPr lang="en-US" baseline="0" dirty="0" smtClean="0"/>
                        <a:t> No</a:t>
                      </a:r>
                      <a:endParaRPr lang="en-US" dirty="0"/>
                    </a:p>
                  </a:txBody>
                  <a:tcPr/>
                </a:tc>
                <a:tc>
                  <a:txBody>
                    <a:bodyPr/>
                    <a:lstStyle/>
                    <a:p>
                      <a:r>
                        <a:rPr lang="en-US" dirty="0" smtClean="0"/>
                        <a:t>Paper</a:t>
                      </a:r>
                      <a:r>
                        <a:rPr lang="en-US" baseline="0" dirty="0" smtClean="0"/>
                        <a:t> Name</a:t>
                      </a:r>
                      <a:endParaRPr lang="en-US" dirty="0"/>
                    </a:p>
                  </a:txBody>
                  <a:tcPr/>
                </a:tc>
                <a:tc>
                  <a:txBody>
                    <a:bodyPr/>
                    <a:lstStyle/>
                    <a:p>
                      <a:r>
                        <a:rPr lang="en-US" dirty="0" smtClean="0"/>
                        <a:t>Author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latin typeface="+mn-lt"/>
                          <a:ea typeface="+mn-ea"/>
                          <a:cs typeface="+mn-cs"/>
                        </a:rPr>
                        <a:t>System Advantages and Disadvantages</a:t>
                      </a:r>
                      <a:endParaRPr lang="en-US" dirty="0" smtClean="0"/>
                    </a:p>
                    <a:p>
                      <a:endParaRPr lang="en-US" dirty="0"/>
                    </a:p>
                  </a:txBody>
                  <a:tcPr/>
                </a:tc>
              </a:tr>
              <a:tr h="5598644">
                <a:tc>
                  <a:txBody>
                    <a:bodyPr/>
                    <a:lstStyle/>
                    <a:p>
                      <a:r>
                        <a:rPr lang="en-US" dirty="0" smtClean="0"/>
                        <a:t>2</a:t>
                      </a:r>
                      <a:endParaRPr lang="en-US" dirty="0"/>
                    </a:p>
                  </a:txBody>
                  <a:tcPr/>
                </a:tc>
                <a:tc>
                  <a:txBody>
                    <a:bodyPr/>
                    <a:lstStyle/>
                    <a:p>
                      <a:r>
                        <a:rPr lang="en-US" dirty="0" smtClean="0"/>
                        <a:t>A Survey On Improving Home Automation Security by Integrating Device Fingerprinting Into Smart Home</a:t>
                      </a:r>
                      <a:endParaRPr lang="en-US" dirty="0"/>
                    </a:p>
                  </a:txBody>
                  <a:tcPr/>
                </a:tc>
                <a:tc>
                  <a:txBody>
                    <a:bodyPr/>
                    <a:lstStyle/>
                    <a:p>
                      <a:r>
                        <a:rPr lang="en-US" dirty="0" err="1" smtClean="0"/>
                        <a:t>Athira</a:t>
                      </a:r>
                      <a:r>
                        <a:rPr lang="en-US" dirty="0" smtClean="0"/>
                        <a:t> </a:t>
                      </a:r>
                      <a:r>
                        <a:rPr lang="en-US" dirty="0" err="1" smtClean="0"/>
                        <a:t>Sankar</a:t>
                      </a:r>
                      <a:r>
                        <a:rPr lang="en-US" dirty="0" smtClean="0"/>
                        <a:t>  </a:t>
                      </a:r>
                      <a:r>
                        <a:rPr lang="en-US" dirty="0" err="1" smtClean="0"/>
                        <a:t>Lakshmi</a:t>
                      </a:r>
                      <a:r>
                        <a:rPr lang="en-US" dirty="0" smtClean="0"/>
                        <a:t> S </a:t>
                      </a:r>
                      <a:endParaRPr lang="en-US" dirty="0"/>
                    </a:p>
                  </a:txBody>
                  <a:tcPr/>
                </a:tc>
                <a:tc>
                  <a:txBody>
                    <a:bodyPr/>
                    <a:lstStyle/>
                    <a:p>
                      <a:r>
                        <a:rPr lang="en-US" dirty="0" smtClean="0"/>
                        <a:t>Advantages: This</a:t>
                      </a:r>
                      <a:r>
                        <a:rPr lang="en-US" baseline="0" dirty="0" smtClean="0"/>
                        <a:t> system also provide two step verification with login credential and device fingerprinting.</a:t>
                      </a:r>
                    </a:p>
                    <a:p>
                      <a:endParaRPr lang="en-US" baseline="0" dirty="0" smtClean="0"/>
                    </a:p>
                    <a:p>
                      <a:r>
                        <a:rPr lang="en-US" baseline="0" dirty="0" smtClean="0"/>
                        <a:t>Disadvantages : Security issues associated with username and password.</a:t>
                      </a:r>
                    </a:p>
                    <a:p>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0"/>
          <a:ext cx="9067800" cy="6858000"/>
        </p:xfrm>
        <a:graphic>
          <a:graphicData uri="http://schemas.openxmlformats.org/drawingml/2006/table">
            <a:tbl>
              <a:tblPr firstRow="1" bandRow="1">
                <a:tableStyleId>{5C22544A-7EE6-4342-B048-85BDC9FD1C3A}</a:tableStyleId>
              </a:tblPr>
              <a:tblGrid>
                <a:gridCol w="906780"/>
                <a:gridCol w="1737995"/>
                <a:gridCol w="1586865"/>
                <a:gridCol w="4836160"/>
              </a:tblGrid>
              <a:tr h="909838">
                <a:tc>
                  <a:txBody>
                    <a:bodyPr/>
                    <a:lstStyle/>
                    <a:p>
                      <a:pPr algn="ctr"/>
                      <a:r>
                        <a:rPr lang="en-IN" sz="1800" b="1" kern="1200" dirty="0" err="1" smtClean="0">
                          <a:solidFill>
                            <a:schemeClr val="lt1"/>
                          </a:solidFill>
                          <a:latin typeface="+mn-lt"/>
                          <a:ea typeface="+mn-ea"/>
                          <a:cs typeface="+mn-cs"/>
                        </a:rPr>
                        <a:t>Sr.No</a:t>
                      </a:r>
                      <a:endParaRPr lang="en-US" dirty="0"/>
                    </a:p>
                  </a:txBody>
                  <a:tcPr/>
                </a:tc>
                <a:tc>
                  <a:txBody>
                    <a:bodyPr/>
                    <a:lstStyle/>
                    <a:p>
                      <a:pPr algn="ctr"/>
                      <a:r>
                        <a:rPr lang="en-IN" sz="1800" b="1" kern="1200" dirty="0" smtClean="0">
                          <a:solidFill>
                            <a:schemeClr val="lt1"/>
                          </a:solidFill>
                          <a:latin typeface="+mn-lt"/>
                          <a:ea typeface="+mn-ea"/>
                          <a:cs typeface="+mn-cs"/>
                        </a:rPr>
                        <a:t>Paper Name</a:t>
                      </a:r>
                      <a:endParaRPr lang="en-US" dirty="0"/>
                    </a:p>
                  </a:txBody>
                  <a:tcPr/>
                </a:tc>
                <a:tc>
                  <a:txBody>
                    <a:bodyPr/>
                    <a:lstStyle/>
                    <a:p>
                      <a:pPr algn="ctr"/>
                      <a:r>
                        <a:rPr lang="en-IN" sz="1800" b="1" kern="1200" dirty="0" smtClean="0">
                          <a:solidFill>
                            <a:schemeClr val="lt1"/>
                          </a:solidFill>
                          <a:latin typeface="+mn-lt"/>
                          <a:ea typeface="+mn-ea"/>
                          <a:cs typeface="+mn-cs"/>
                        </a:rPr>
                        <a:t>Author Name</a:t>
                      </a:r>
                      <a:endParaRPr lang="en-US" dirty="0"/>
                    </a:p>
                  </a:txBody>
                  <a:tcPr/>
                </a:tc>
                <a:tc>
                  <a:txBody>
                    <a:bodyPr/>
                    <a:lstStyle/>
                    <a:p>
                      <a:pPr algn="ctr"/>
                      <a:r>
                        <a:rPr lang="en-IN" sz="1800" b="1" kern="1200" dirty="0" smtClean="0">
                          <a:solidFill>
                            <a:schemeClr val="lt1"/>
                          </a:solidFill>
                          <a:latin typeface="+mn-lt"/>
                          <a:ea typeface="+mn-ea"/>
                          <a:cs typeface="+mn-cs"/>
                        </a:rPr>
                        <a:t>System Advantages and Disadvantages</a:t>
                      </a:r>
                      <a:endParaRPr lang="en-US" dirty="0"/>
                    </a:p>
                  </a:txBody>
                  <a:tcPr/>
                </a:tc>
              </a:tr>
              <a:tr h="5948162">
                <a:tc>
                  <a:txBody>
                    <a:bodyPr/>
                    <a:lstStyle/>
                    <a:p>
                      <a:pPr algn="ctr"/>
                      <a:endParaRPr lang="en-US" dirty="0" smtClean="0"/>
                    </a:p>
                    <a:p>
                      <a:pPr algn="ctr"/>
                      <a:r>
                        <a:rPr lang="en-US" dirty="0" smtClean="0"/>
                        <a:t>3</a:t>
                      </a:r>
                      <a:endParaRPr lang="en-US" dirty="0"/>
                    </a:p>
                  </a:txBody>
                  <a:tcPr/>
                </a:tc>
                <a:tc>
                  <a:txBody>
                    <a:bodyPr/>
                    <a:lstStyle/>
                    <a:p>
                      <a:pPr algn="ctr"/>
                      <a:endParaRPr lang="en-US" dirty="0" smtClean="0"/>
                    </a:p>
                    <a:p>
                      <a:pPr algn="ctr"/>
                      <a:r>
                        <a:rPr lang="en-US" dirty="0" smtClean="0"/>
                        <a:t>DEVELOPMENT </a:t>
                      </a:r>
                      <a:r>
                        <a:rPr lang="en-US" dirty="0" smtClean="0"/>
                        <a:t>OF A PROGRAMMABLE ELECTRONIC DIGITAL CODE LOCK SYSTEM</a:t>
                      </a:r>
                      <a:endParaRPr lang="en-US" dirty="0"/>
                    </a:p>
                  </a:txBody>
                  <a:tcPr/>
                </a:tc>
                <a:tc>
                  <a:txBody>
                    <a:bodyPr/>
                    <a:lstStyle/>
                    <a:p>
                      <a:pPr algn="ctr"/>
                      <a:endParaRPr lang="en-US" dirty="0" smtClean="0"/>
                    </a:p>
                    <a:p>
                      <a:pPr algn="ctr"/>
                      <a:r>
                        <a:rPr lang="en-US" dirty="0" err="1" smtClean="0"/>
                        <a:t>Oke</a:t>
                      </a:r>
                      <a:r>
                        <a:rPr lang="en-US" dirty="0" smtClean="0"/>
                        <a:t> </a:t>
                      </a:r>
                      <a:r>
                        <a:rPr lang="en-US" dirty="0" smtClean="0"/>
                        <a:t>Alice O., Adigun </a:t>
                      </a:r>
                      <a:r>
                        <a:rPr lang="en-US" dirty="0" err="1" smtClean="0"/>
                        <a:t>Adebisi</a:t>
                      </a:r>
                      <a:r>
                        <a:rPr lang="en-US" dirty="0" smtClean="0"/>
                        <a:t> A., </a:t>
                      </a:r>
                      <a:r>
                        <a:rPr lang="en-US" dirty="0" err="1" smtClean="0"/>
                        <a:t>Falohun</a:t>
                      </a:r>
                      <a:r>
                        <a:rPr lang="en-US" dirty="0" smtClean="0"/>
                        <a:t> </a:t>
                      </a:r>
                      <a:r>
                        <a:rPr lang="en-US" dirty="0" err="1" smtClean="0"/>
                        <a:t>Adeleye</a:t>
                      </a:r>
                      <a:r>
                        <a:rPr lang="en-US" dirty="0" smtClean="0"/>
                        <a:t> S., and </a:t>
                      </a:r>
                      <a:r>
                        <a:rPr lang="en-US" dirty="0" err="1" smtClean="0"/>
                        <a:t>Alamu</a:t>
                      </a:r>
                      <a:r>
                        <a:rPr lang="en-US" dirty="0" smtClean="0"/>
                        <a:t> F. O.</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Advantages</a:t>
                      </a:r>
                      <a:r>
                        <a:rPr lang="en-US" dirty="0" smtClean="0"/>
                        <a:t>:</a:t>
                      </a:r>
                      <a:r>
                        <a:rPr lang="en-US" dirty="0" smtClean="0">
                          <a:latin typeface="Times New Roman" pitchFamily="18" charset="0"/>
                          <a:cs typeface="Times New Roman" pitchFamily="18" charset="0"/>
                        </a:rPr>
                        <a:t>  </a:t>
                      </a:r>
                      <a:r>
                        <a:rPr lang="en-US" sz="1800" dirty="0" smtClean="0">
                          <a:solidFill>
                            <a:schemeClr val="tx1">
                              <a:lumMod val="95000"/>
                              <a:lumOff val="5000"/>
                            </a:schemeClr>
                          </a:solidFill>
                          <a:latin typeface="Times New Roman" pitchFamily="18" charset="0"/>
                          <a:cs typeface="Times New Roman" pitchFamily="18" charset="0"/>
                        </a:rPr>
                        <a:t>System using password authentication provides considerable security to the users as it acts as a secret of authorized users.</a:t>
                      </a:r>
                    </a:p>
                    <a:p>
                      <a:pPr algn="just">
                        <a:buFont typeface="Wingdings" pitchFamily="2" charset="2"/>
                        <a:buNone/>
                      </a:pPr>
                      <a:endParaRPr lang="en-US" sz="18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None/>
                      </a:pPr>
                      <a:r>
                        <a:rPr lang="en-US" sz="1800" dirty="0" smtClean="0">
                          <a:solidFill>
                            <a:schemeClr val="tx1">
                              <a:lumMod val="95000"/>
                              <a:lumOff val="5000"/>
                            </a:schemeClr>
                          </a:solidFill>
                          <a:latin typeface="Times New Roman" pitchFamily="18" charset="0"/>
                          <a:cs typeface="Times New Roman" pitchFamily="18" charset="0"/>
                        </a:rPr>
                        <a:t>Disadvantages</a:t>
                      </a:r>
                      <a:r>
                        <a:rPr lang="en-US" sz="1800" dirty="0" smtClean="0">
                          <a:solidFill>
                            <a:schemeClr val="tx1">
                              <a:lumMod val="95000"/>
                              <a:lumOff val="5000"/>
                            </a:schemeClr>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Passwords are always vulnerable to brute force . A study done by K. Kato et al.  among 262 University students revealed that, 80% of the passwords were not strong and 40 % of the passwords were reused for different accounts. </a:t>
                      </a:r>
                    </a:p>
                    <a:p>
                      <a:pPr algn="just">
                        <a:buFont typeface="Wingdings" pitchFamily="2" charset="2"/>
                        <a:buChar char="Ø"/>
                      </a:pPr>
                      <a:endParaRPr lang="en-US" sz="1800" dirty="0" smtClean="0">
                        <a:latin typeface="Times New Roman" pitchFamily="18" charset="0"/>
                        <a:cs typeface="Times New Roman" pitchFamily="18" charset="0"/>
                      </a:endParaRPr>
                    </a:p>
                    <a:p>
                      <a:pPr algn="just">
                        <a:buFont typeface="Wingdings" pitchFamily="2" charset="2"/>
                        <a:buNone/>
                      </a:pPr>
                      <a:r>
                        <a:rPr lang="en-US" sz="1800" dirty="0" smtClean="0">
                          <a:latin typeface="Times New Roman" pitchFamily="18" charset="0"/>
                          <a:cs typeface="Times New Roman" pitchFamily="18" charset="0"/>
                        </a:rPr>
                        <a:t>This concurs with the work of D. Hart who concludes that 30% of people reused their passwords 4 or more times.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lumMod val="95000"/>
                            <a:lumOff val="5000"/>
                          </a:schemeClr>
                        </a:solidFill>
                        <a:latin typeface="Times New Roman" pitchFamily="18" charset="0"/>
                        <a:cs typeface="Times New Roman" pitchFamily="18" charset="0"/>
                      </a:endParaRPr>
                    </a:p>
                    <a:p>
                      <a:pPr algn="l"/>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1"/>
          <a:ext cx="9144000" cy="6705602"/>
        </p:xfrm>
        <a:graphic>
          <a:graphicData uri="http://schemas.openxmlformats.org/drawingml/2006/table">
            <a:tbl>
              <a:tblPr firstRow="1" bandRow="1">
                <a:tableStyleId>{5C22544A-7EE6-4342-B048-85BDC9FD1C3A}</a:tableStyleId>
              </a:tblPr>
              <a:tblGrid>
                <a:gridCol w="914400"/>
                <a:gridCol w="1752600"/>
                <a:gridCol w="1600200"/>
                <a:gridCol w="4876800"/>
              </a:tblGrid>
              <a:tr h="773218">
                <a:tc>
                  <a:txBody>
                    <a:bodyPr/>
                    <a:lstStyle/>
                    <a:p>
                      <a:pPr algn="ctr"/>
                      <a:r>
                        <a:rPr lang="en-IN" sz="1800" b="1" kern="1200" dirty="0" err="1" smtClean="0">
                          <a:solidFill>
                            <a:schemeClr val="lt1"/>
                          </a:solidFill>
                          <a:latin typeface="+mn-lt"/>
                          <a:ea typeface="+mn-ea"/>
                          <a:cs typeface="+mn-cs"/>
                        </a:rPr>
                        <a:t>Sr.No</a:t>
                      </a:r>
                      <a:endParaRPr lang="en-US" dirty="0"/>
                    </a:p>
                  </a:txBody>
                  <a:tcPr/>
                </a:tc>
                <a:tc>
                  <a:txBody>
                    <a:bodyPr/>
                    <a:lstStyle/>
                    <a:p>
                      <a:pPr algn="ctr"/>
                      <a:r>
                        <a:rPr lang="en-IN" sz="1800" b="1" kern="1200" dirty="0" smtClean="0">
                          <a:solidFill>
                            <a:schemeClr val="lt1"/>
                          </a:solidFill>
                          <a:latin typeface="+mn-lt"/>
                          <a:ea typeface="+mn-ea"/>
                          <a:cs typeface="+mn-cs"/>
                        </a:rPr>
                        <a:t>Paper</a:t>
                      </a:r>
                      <a:r>
                        <a:rPr lang="en-IN" sz="1800" b="1" kern="1200" baseline="0" dirty="0" smtClean="0">
                          <a:solidFill>
                            <a:schemeClr val="lt1"/>
                          </a:solidFill>
                          <a:latin typeface="+mn-lt"/>
                          <a:ea typeface="+mn-ea"/>
                          <a:cs typeface="+mn-cs"/>
                        </a:rPr>
                        <a:t> </a:t>
                      </a:r>
                      <a:r>
                        <a:rPr lang="en-IN" sz="1800" b="1" kern="1200" dirty="0" smtClean="0">
                          <a:solidFill>
                            <a:schemeClr val="lt1"/>
                          </a:solidFill>
                          <a:latin typeface="+mn-lt"/>
                          <a:ea typeface="+mn-ea"/>
                          <a:cs typeface="+mn-cs"/>
                        </a:rPr>
                        <a:t>Name</a:t>
                      </a:r>
                      <a:endParaRPr lang="en-US" dirty="0"/>
                    </a:p>
                  </a:txBody>
                  <a:tcPr/>
                </a:tc>
                <a:tc>
                  <a:txBody>
                    <a:bodyPr/>
                    <a:lstStyle/>
                    <a:p>
                      <a:pPr algn="ctr"/>
                      <a:r>
                        <a:rPr lang="en-IN" sz="1800" b="1" kern="1200" dirty="0" smtClean="0">
                          <a:solidFill>
                            <a:schemeClr val="lt1"/>
                          </a:solidFill>
                          <a:latin typeface="+mn-lt"/>
                          <a:ea typeface="+mn-ea"/>
                          <a:cs typeface="+mn-cs"/>
                        </a:rPr>
                        <a:t>Author Name</a:t>
                      </a:r>
                      <a:endParaRPr lang="en-US" dirty="0"/>
                    </a:p>
                  </a:txBody>
                  <a:tcPr/>
                </a:tc>
                <a:tc>
                  <a:txBody>
                    <a:bodyPr/>
                    <a:lstStyle/>
                    <a:p>
                      <a:pPr algn="ctr"/>
                      <a:r>
                        <a:rPr lang="en-IN" sz="1800" b="1" kern="1200" dirty="0" smtClean="0">
                          <a:solidFill>
                            <a:schemeClr val="lt1"/>
                          </a:solidFill>
                          <a:latin typeface="+mn-lt"/>
                          <a:ea typeface="+mn-ea"/>
                          <a:cs typeface="+mn-cs"/>
                        </a:rPr>
                        <a:t>System Advantages and Disadvantages</a:t>
                      </a:r>
                      <a:endParaRPr lang="en-US" dirty="0"/>
                    </a:p>
                  </a:txBody>
                  <a:tcPr/>
                </a:tc>
              </a:tr>
              <a:tr h="2966192">
                <a:tc>
                  <a:txBody>
                    <a:bodyPr/>
                    <a:lstStyle/>
                    <a:p>
                      <a:pPr algn="ctr"/>
                      <a:r>
                        <a:rPr lang="en-US" dirty="0" smtClean="0"/>
                        <a:t>2</a:t>
                      </a:r>
                      <a:endParaRPr lang="en-US" dirty="0"/>
                    </a:p>
                  </a:txBody>
                  <a:tcPr/>
                </a:tc>
                <a:tc>
                  <a:txBody>
                    <a:bodyPr/>
                    <a:lstStyle/>
                    <a:p>
                      <a:pPr algn="ctr"/>
                      <a:r>
                        <a:rPr lang="en-US" dirty="0" smtClean="0"/>
                        <a:t>AN ADVANCED DOOR LOCK SECURITY SYSTEM USING PALMTOP RECOGNITION SYSTEM</a:t>
                      </a:r>
                      <a:endParaRPr lang="en-US" dirty="0"/>
                    </a:p>
                  </a:txBody>
                  <a:tcPr/>
                </a:tc>
                <a:tc>
                  <a:txBody>
                    <a:bodyPr/>
                    <a:lstStyle/>
                    <a:p>
                      <a:r>
                        <a:rPr lang="en-US" dirty="0" err="1" smtClean="0"/>
                        <a:t>Kawser</a:t>
                      </a:r>
                      <a:r>
                        <a:rPr lang="en-US" dirty="0" smtClean="0"/>
                        <a:t> </a:t>
                      </a:r>
                      <a:r>
                        <a:rPr lang="en-US" dirty="0" err="1" smtClean="0"/>
                        <a:t>Wazed</a:t>
                      </a:r>
                      <a:r>
                        <a:rPr lang="en-US" dirty="0" smtClean="0"/>
                        <a:t> </a:t>
                      </a:r>
                      <a:r>
                        <a:rPr lang="en-US" dirty="0" err="1" smtClean="0"/>
                        <a:t>Nafi</a:t>
                      </a:r>
                      <a:r>
                        <a:rPr lang="en-US" dirty="0" smtClean="0"/>
                        <a:t>, </a:t>
                      </a:r>
                      <a:r>
                        <a:rPr lang="en-US" dirty="0" err="1" smtClean="0"/>
                        <a:t>Tonny</a:t>
                      </a:r>
                      <a:r>
                        <a:rPr lang="en-US" dirty="0" smtClean="0"/>
                        <a:t> </a:t>
                      </a:r>
                      <a:r>
                        <a:rPr lang="en-US" dirty="0" err="1" smtClean="0"/>
                        <a:t>Shekha</a:t>
                      </a:r>
                      <a:r>
                        <a:rPr lang="en-US" dirty="0" smtClean="0"/>
                        <a:t> </a:t>
                      </a:r>
                      <a:r>
                        <a:rPr lang="en-US" dirty="0" err="1" smtClean="0"/>
                        <a:t>Kar</a:t>
                      </a:r>
                      <a:r>
                        <a:rPr lang="en-US" dirty="0" smtClean="0"/>
                        <a:t>, </a:t>
                      </a:r>
                      <a:r>
                        <a:rPr lang="en-US" dirty="0" err="1" smtClean="0"/>
                        <a:t>Sayed</a:t>
                      </a:r>
                      <a:r>
                        <a:rPr lang="en-US" dirty="0" smtClean="0"/>
                        <a:t> </a:t>
                      </a:r>
                      <a:r>
                        <a:rPr lang="en-US" dirty="0" err="1" smtClean="0"/>
                        <a:t>Anisul</a:t>
                      </a:r>
                      <a:r>
                        <a:rPr lang="en-US" dirty="0" smtClean="0"/>
                        <a:t> </a:t>
                      </a:r>
                      <a:r>
                        <a:rPr lang="en-US" dirty="0" err="1" smtClean="0"/>
                        <a:t>Hoqu</a:t>
                      </a:r>
                      <a:endParaRPr lang="en-US" dirty="0"/>
                    </a:p>
                  </a:txBody>
                  <a:tcPr/>
                </a:tc>
                <a:tc>
                  <a:txBody>
                    <a:bodyPr/>
                    <a:lstStyle/>
                    <a:p>
                      <a:r>
                        <a:rPr lang="en-US" dirty="0" smtClean="0"/>
                        <a:t>Advantages: Reduces the chances of error in other human recognition methods and clarifies the problems.</a:t>
                      </a:r>
                    </a:p>
                    <a:p>
                      <a:r>
                        <a:rPr lang="en-US" dirty="0" smtClean="0"/>
                        <a:t>Disadvantages:</a:t>
                      </a:r>
                    </a:p>
                    <a:p>
                      <a:r>
                        <a:rPr lang="en-US" dirty="0" smtClean="0"/>
                        <a:t>1:High</a:t>
                      </a:r>
                      <a:r>
                        <a:rPr lang="en-US" baseline="0" dirty="0" smtClean="0"/>
                        <a:t> Resolution scanner is needed.</a:t>
                      </a:r>
                    </a:p>
                    <a:p>
                      <a:r>
                        <a:rPr lang="en-US" dirty="0" smtClean="0"/>
                        <a:t>2:Expensive</a:t>
                      </a:r>
                      <a:r>
                        <a:rPr lang="en-US" baseline="0" dirty="0" smtClean="0"/>
                        <a:t> and not user friendly.</a:t>
                      </a:r>
                      <a:endParaRPr lang="en-US" dirty="0" smtClean="0"/>
                    </a:p>
                    <a:p>
                      <a:endParaRPr lang="en-US" dirty="0"/>
                    </a:p>
                  </a:txBody>
                  <a:tcPr/>
                </a:tc>
              </a:tr>
              <a:tr h="2966192">
                <a:tc>
                  <a:txBody>
                    <a:bodyPr/>
                    <a:lstStyle/>
                    <a:p>
                      <a:pPr algn="ctr"/>
                      <a:r>
                        <a:rPr lang="en-US" dirty="0" smtClean="0"/>
                        <a:t>3</a:t>
                      </a:r>
                      <a:endParaRPr lang="en-US" dirty="0"/>
                    </a:p>
                  </a:txBody>
                  <a:tcPr/>
                </a:tc>
                <a:tc>
                  <a:txBody>
                    <a:bodyPr/>
                    <a:lstStyle/>
                    <a:p>
                      <a:pPr algn="ctr"/>
                      <a:r>
                        <a:rPr lang="en-US" dirty="0" smtClean="0"/>
                        <a:t>DESIGN AND IMPLEMENTATION OF AUTOMATED DOOR ACCESSING SYSTEM WITH FACE RECOGNITIO</a:t>
                      </a:r>
                      <a:endParaRPr lang="en-US" dirty="0"/>
                    </a:p>
                  </a:txBody>
                  <a:tcPr/>
                </a:tc>
                <a:tc>
                  <a:txBody>
                    <a:bodyPr/>
                    <a:lstStyle/>
                    <a:p>
                      <a:r>
                        <a:rPr lang="en-US" dirty="0" err="1" smtClean="0"/>
                        <a:t>I.Yugashini</a:t>
                      </a:r>
                      <a:r>
                        <a:rPr lang="en-US" dirty="0" smtClean="0"/>
                        <a:t>, </a:t>
                      </a:r>
                      <a:r>
                        <a:rPr lang="en-US" dirty="0" err="1" smtClean="0"/>
                        <a:t>S.Vidhyasri</a:t>
                      </a:r>
                      <a:r>
                        <a:rPr lang="en-US" dirty="0" smtClean="0"/>
                        <a:t>, </a:t>
                      </a:r>
                      <a:r>
                        <a:rPr lang="en-US" dirty="0" err="1" smtClean="0"/>
                        <a:t>K.Gayathri</a:t>
                      </a:r>
                      <a:r>
                        <a:rPr lang="en-US" dirty="0" smtClean="0"/>
                        <a:t> Devi</a:t>
                      </a:r>
                      <a:endParaRPr lang="en-US" dirty="0"/>
                    </a:p>
                  </a:txBody>
                  <a:tcPr/>
                </a:tc>
                <a:tc>
                  <a:txBody>
                    <a:bodyPr/>
                    <a:lstStyle/>
                    <a:p>
                      <a:r>
                        <a:rPr lang="en-US" dirty="0" smtClean="0"/>
                        <a:t>Advantages:</a:t>
                      </a:r>
                    </a:p>
                    <a:p>
                      <a:r>
                        <a:rPr lang="en-US" dirty="0" smtClean="0"/>
                        <a:t>1:</a:t>
                      </a:r>
                      <a:r>
                        <a:rPr lang="en-US" baseline="0" dirty="0" smtClean="0"/>
                        <a:t> Non intrusive</a:t>
                      </a:r>
                    </a:p>
                    <a:p>
                      <a:r>
                        <a:rPr lang="en-US" baseline="0" dirty="0" smtClean="0"/>
                        <a:t>2:Cheap Technology</a:t>
                      </a:r>
                    </a:p>
                    <a:p>
                      <a:endParaRPr lang="en-US" baseline="0" dirty="0" smtClean="0"/>
                    </a:p>
                    <a:p>
                      <a:r>
                        <a:rPr lang="en-US" baseline="0" dirty="0" smtClean="0"/>
                        <a:t>Disadvantages:</a:t>
                      </a:r>
                    </a:p>
                    <a:p>
                      <a:r>
                        <a:rPr lang="en-US" baseline="0" dirty="0" smtClean="0"/>
                        <a:t>1:These systems have </a:t>
                      </a:r>
                      <a:r>
                        <a:rPr lang="en-US" baseline="0" dirty="0" err="1" smtClean="0"/>
                        <a:t>difﬁculty</a:t>
                      </a:r>
                      <a:r>
                        <a:rPr lang="en-US" baseline="0" dirty="0" smtClean="0"/>
                        <a:t> in recognizing a face from images captured from two drastically different views and under different illumination conditions.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lstStyle/>
          <a:p>
            <a:pPr algn="ctr">
              <a:buNone/>
            </a:pPr>
            <a:endParaRPr lang="en-US" sz="4000" dirty="0" smtClean="0">
              <a:solidFill>
                <a:schemeClr val="tx1">
                  <a:lumMod val="95000"/>
                  <a:lumOff val="5000"/>
                </a:schemeClr>
              </a:solidFill>
              <a:latin typeface="Times New Roman" pitchFamily="18" charset="0"/>
              <a:cs typeface="Times New Roman" pitchFamily="18" charset="0"/>
            </a:endParaRPr>
          </a:p>
          <a:p>
            <a:pPr algn="ctr">
              <a:buNone/>
            </a:pPr>
            <a:endParaRPr lang="en-US" b="1" i="1" dirty="0" smtClean="0">
              <a:solidFill>
                <a:srgbClr val="FF0000"/>
              </a:solidFill>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HARDWARE REQUIREMENTS</a:t>
            </a:r>
          </a:p>
          <a:p>
            <a:pPr algn="ctr">
              <a:buNone/>
            </a:pPr>
            <a:endParaRPr lang="en-US" b="1" dirty="0" smtClean="0">
              <a:latin typeface="Times New Roman" pitchFamily="18" charset="0"/>
              <a:cs typeface="Times New Roman" pitchFamily="18" charset="0"/>
            </a:endParaRPr>
          </a:p>
          <a:p>
            <a:pPr marL="1257300" lvl="2" indent="-457200">
              <a:buFont typeface="+mj-lt"/>
              <a:buAutoNum type="arabicPeriod"/>
            </a:pPr>
            <a:r>
              <a:rPr lang="en-US" sz="2000" dirty="0" smtClean="0">
                <a:latin typeface="Times New Roman" pitchFamily="18" charset="0"/>
                <a:cs typeface="Times New Roman" pitchFamily="18" charset="0"/>
              </a:rPr>
              <a:t>Raspberry Pi</a:t>
            </a:r>
          </a:p>
          <a:p>
            <a:pPr marL="1257300" lvl="2" indent="-457200">
              <a:buFont typeface="+mj-lt"/>
              <a:buAutoNum type="arabicPeriod"/>
            </a:pPr>
            <a:r>
              <a:rPr lang="en-US" sz="2000" dirty="0" smtClean="0">
                <a:latin typeface="Times New Roman" pitchFamily="18" charset="0"/>
                <a:cs typeface="Times New Roman" pitchFamily="18" charset="0"/>
              </a:rPr>
              <a:t>Fingerprint scanner</a:t>
            </a:r>
          </a:p>
          <a:p>
            <a:pPr marL="1257300" lvl="2" indent="-457200">
              <a:buFont typeface="+mj-lt"/>
              <a:buAutoNum type="arabicPeriod"/>
            </a:pPr>
            <a:r>
              <a:rPr lang="en-US" sz="2000" dirty="0" smtClean="0">
                <a:latin typeface="Times New Roman" pitchFamily="18" charset="0"/>
                <a:cs typeface="Times New Roman" pitchFamily="18" charset="0"/>
              </a:rPr>
              <a:t>Laptop/ mobile phone</a:t>
            </a:r>
          </a:p>
          <a:p>
            <a:pPr marL="1257300" lvl="2" indent="-457200">
              <a:buFont typeface="+mj-lt"/>
              <a:buAutoNum type="arabicPeriod"/>
            </a:pPr>
            <a:r>
              <a:rPr lang="en-US" sz="2000" dirty="0" smtClean="0">
                <a:latin typeface="Times New Roman" pitchFamily="18" charset="0"/>
                <a:cs typeface="Times New Roman" pitchFamily="18" charset="0"/>
              </a:rPr>
              <a:t>Relay Circuit</a:t>
            </a:r>
          </a:p>
          <a:p>
            <a:pPr marL="1257300" lvl="2" indent="-457200">
              <a:buFont typeface="+mj-lt"/>
              <a:buAutoNum type="arabicPeriod"/>
            </a:pPr>
            <a:r>
              <a:rPr lang="en-US" sz="2000" dirty="0" smtClean="0">
                <a:latin typeface="Times New Roman" pitchFamily="18" charset="0"/>
                <a:cs typeface="Times New Roman" pitchFamily="18" charset="0"/>
              </a:rPr>
              <a:t>Motor</a:t>
            </a:r>
          </a:p>
          <a:p>
            <a:pPr marL="1257300" lvl="2" indent="-457200">
              <a:buNone/>
            </a:pP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695855" y="1676361"/>
            <a:ext cx="5447489" cy="3505278"/>
          </a:xfrm>
          <a:prstGeom prst="rect">
            <a:avLst/>
          </a:prstGeom>
          <a:noFill/>
          <a:ln>
            <a:noFill/>
          </a:ln>
        </p:spPr>
      </p:pic>
      <p:sp>
        <p:nvSpPr>
          <p:cNvPr id="3" name="TextBox 2"/>
          <p:cNvSpPr txBox="1"/>
          <p:nvPr/>
        </p:nvSpPr>
        <p:spPr>
          <a:xfrm>
            <a:off x="1295400" y="838200"/>
            <a:ext cx="3810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Raspberry Pi 3 Model B</a:t>
            </a:r>
            <a:endParaRPr lang="en-US" sz="24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lstStyle/>
          <a:p>
            <a:pPr algn="l"/>
            <a:endParaRPr lang="en-US" b="1" dirty="0" smtClean="0">
              <a:solidFill>
                <a:srgbClr val="FF0000"/>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SOFTWARES REQUIREMENTS</a:t>
            </a:r>
          </a:p>
          <a:p>
            <a:endParaRPr lang="en-US" sz="3000" dirty="0" smtClean="0">
              <a:solidFill>
                <a:schemeClr val="tx1"/>
              </a:solidFill>
              <a:latin typeface="Times New Roman" pitchFamily="18" charset="0"/>
              <a:cs typeface="Times New Roman" pitchFamily="18" charset="0"/>
            </a:endParaRPr>
          </a:p>
          <a:p>
            <a:pPr marL="2286000" lvl="3" indent="-914400" algn="l">
              <a:buFont typeface="+mj-lt"/>
              <a:buAutoNum type="arabicPeriod"/>
            </a:pPr>
            <a:r>
              <a:rPr lang="en-US" dirty="0" smtClean="0">
                <a:solidFill>
                  <a:schemeClr val="tx1"/>
                </a:solidFill>
                <a:latin typeface="Times New Roman" pitchFamily="18" charset="0"/>
                <a:cs typeface="Times New Roman" pitchFamily="18" charset="0"/>
              </a:rPr>
              <a:t>Python (Raspberry Pi coding)</a:t>
            </a:r>
          </a:p>
          <a:p>
            <a:pPr marL="2286000" lvl="3" indent="-914400" algn="l">
              <a:buFont typeface="+mj-lt"/>
              <a:buAutoNum type="arabicPeriod"/>
            </a:pPr>
            <a:r>
              <a:rPr lang="en-US" dirty="0" smtClean="0">
                <a:solidFill>
                  <a:schemeClr val="tx1"/>
                </a:solidFill>
                <a:latin typeface="Times New Roman" pitchFamily="18" charset="0"/>
                <a:cs typeface="Times New Roman" pitchFamily="18" charset="0"/>
              </a:rPr>
              <a:t>PHP</a:t>
            </a:r>
          </a:p>
          <a:p>
            <a:pPr marL="2286000" lvl="3" indent="-914400" algn="l">
              <a:buFont typeface="+mj-lt"/>
              <a:buAutoNum type="arabicPeriod"/>
            </a:pPr>
            <a:r>
              <a:rPr lang="en-US" dirty="0" err="1" smtClean="0">
                <a:solidFill>
                  <a:schemeClr val="tx1"/>
                </a:solidFill>
                <a:latin typeface="Times New Roman" pitchFamily="18" charset="0"/>
                <a:cs typeface="Times New Roman" pitchFamily="18" charset="0"/>
              </a:rPr>
              <a:t>Mysql</a:t>
            </a:r>
            <a:endParaRPr lang="en-US" dirty="0" smtClean="0">
              <a:solidFill>
                <a:schemeClr val="tx1"/>
              </a:solidFill>
              <a:latin typeface="Times New Roman" pitchFamily="18" charset="0"/>
              <a:cs typeface="Times New Roman" pitchFamily="18" charset="0"/>
            </a:endParaRPr>
          </a:p>
          <a:p>
            <a:pPr marL="2286000" lvl="3" indent="-914400" algn="l">
              <a:buFont typeface="+mj-lt"/>
              <a:buAutoNum type="arabicPeriod"/>
            </a:pPr>
            <a:r>
              <a:rPr lang="en-US" dirty="0" smtClean="0">
                <a:solidFill>
                  <a:schemeClr val="tx1"/>
                </a:solidFill>
                <a:latin typeface="Times New Roman" pitchFamily="18" charset="0"/>
                <a:cs typeface="Times New Roman" pitchFamily="18" charset="0"/>
              </a:rPr>
              <a:t>Apache Tomcat</a:t>
            </a:r>
          </a:p>
          <a:p>
            <a:endParaRPr lang="en-US" dirty="0" smtClean="0"/>
          </a:p>
          <a:p>
            <a:pPr algn="l"/>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94085"/>
          </a:xfrm>
          <a:prstGeom prst="rect">
            <a:avLst/>
          </a:prstGeom>
        </p:spPr>
        <p:txBody>
          <a:bodyPr wrap="square">
            <a:spAutoFit/>
          </a:bodyPr>
          <a:lstStyle/>
          <a:p>
            <a:pPr algn="ctr"/>
            <a:endParaRPr lang="en-US" sz="3200" dirty="0" smtClean="0">
              <a:solidFill>
                <a:schemeClr val="tx1">
                  <a:lumMod val="95000"/>
                  <a:lumOff val="5000"/>
                </a:schemeClr>
              </a:solidFill>
              <a:latin typeface="Times New Roman" pitchFamily="18" charset="0"/>
              <a:cs typeface="Times New Roman" pitchFamily="18" charset="0"/>
            </a:endParaRPr>
          </a:p>
          <a:p>
            <a:pPr algn="ctr"/>
            <a:r>
              <a:rPr lang="en-US" sz="3200" dirty="0" smtClean="0">
                <a:solidFill>
                  <a:schemeClr val="tx1">
                    <a:lumMod val="95000"/>
                    <a:lumOff val="5000"/>
                  </a:schemeClr>
                </a:solidFill>
                <a:latin typeface="Times New Roman" pitchFamily="18" charset="0"/>
                <a:cs typeface="Times New Roman" pitchFamily="18" charset="0"/>
              </a:rPr>
              <a:t> Proposed Work</a:t>
            </a:r>
          </a:p>
          <a:p>
            <a:pPr algn="ctr"/>
            <a:endParaRPr lang="en-US" sz="4000" dirty="0" smtClean="0">
              <a:solidFill>
                <a:srgbClr val="FF0000"/>
              </a:solidFill>
              <a:latin typeface="Times New Roman" pitchFamily="18" charset="0"/>
              <a:cs typeface="Times New Roman" pitchFamily="18" charset="0"/>
            </a:endParaRPr>
          </a:p>
          <a:p>
            <a:pPr algn="just">
              <a:buFont typeface="Wingdings" pitchFamily="2" charset="2"/>
              <a:buChar char="Ø"/>
            </a:pPr>
            <a:endParaRPr lang="en-US" sz="24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It is clear that there are well documented security issues associated with implementing just password based user authentication in the home automation scenario</a:t>
            </a:r>
          </a:p>
          <a:p>
            <a:pPr algn="just">
              <a:buFont typeface="Wingdings" pitchFamily="2" charset="2"/>
              <a:buChar char="Ø"/>
            </a:pPr>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Our work utilizes device fingerprinting and user fingerprint as a part of double verification process for authorized user and their device identification.</a:t>
            </a:r>
          </a:p>
          <a:p>
            <a:pPr algn="just">
              <a:buFont typeface="Wingdings" pitchFamily="2" charset="2"/>
              <a:buChar char="Ø"/>
            </a:pPr>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When a user wishes to access the home over the internet, he requests the page from the server, the server then returns the page for fingerprint request. </a:t>
            </a:r>
          </a:p>
          <a:p>
            <a:pPr algn="just">
              <a:buFont typeface="Wingdings" pitchFamily="2" charset="2"/>
              <a:buChar char="Ø"/>
            </a:pPr>
            <a:endParaRPr lang="en-US" sz="3000" dirty="0" smtClean="0">
              <a:solidFill>
                <a:schemeClr val="tx1">
                  <a:lumMod val="95000"/>
                  <a:lumOff val="5000"/>
                </a:schemeClr>
              </a:solidFill>
              <a:latin typeface="Times New Roman" pitchFamily="18" charset="0"/>
              <a:cs typeface="Times New Roman" pitchFamily="18" charset="0"/>
            </a:endParaRPr>
          </a:p>
          <a:p>
            <a:pPr algn="ctr"/>
            <a:endParaRPr lang="en-US" sz="4000" dirty="0" smtClean="0">
              <a:solidFill>
                <a:srgbClr val="FF0000"/>
              </a:solidFill>
              <a:latin typeface="Times New Roman" pitchFamily="18" charset="0"/>
              <a:cs typeface="Times New Roman" pitchFamily="18" charset="0"/>
            </a:endParaRPr>
          </a:p>
          <a:p>
            <a:pPr algn="ct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539430"/>
          </a:xfrm>
          <a:prstGeom prst="rect">
            <a:avLst/>
          </a:prstGeom>
        </p:spPr>
        <p:txBody>
          <a:bodyPr wrap="square">
            <a:spAutoFit/>
          </a:bodyPr>
          <a:lstStyle/>
          <a:p>
            <a:endParaRPr lang="en-US" sz="30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user provides his/her fingerprint along with the fingerprint of the device he/she is using. The login credentials are verified, if the verification is passed, then the further access is allowed.</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There are two fingerprint lists in our database, whose entries are accumulated over time.</a:t>
            </a:r>
          </a:p>
          <a:p>
            <a:endParaRPr lang="en-US" sz="3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248400"/>
            <a:ext cx="4572000" cy="400110"/>
          </a:xfrm>
          <a:prstGeom prst="rect">
            <a:avLst/>
          </a:prstGeom>
        </p:spPr>
        <p:txBody>
          <a:bodyPr wrap="square">
            <a:spAutoFit/>
          </a:bodyPr>
          <a:lstStyle/>
          <a:p>
            <a:pPr algn="ctr"/>
            <a:r>
              <a:rPr lang="en-US" sz="2000" dirty="0" smtClean="0">
                <a:latin typeface="Times New Roman" pitchFamily="18" charset="0"/>
                <a:cs typeface="Times New Roman" pitchFamily="18" charset="0"/>
              </a:rPr>
              <a:t>Fig: Architecture of Proposed System</a:t>
            </a:r>
            <a:endParaRPr lang="en-US" sz="2000" dirty="0">
              <a:latin typeface="Times New Roman" pitchFamily="18" charset="0"/>
              <a:cs typeface="Times New Roman" pitchFamily="18" charset="0"/>
            </a:endParaRPr>
          </a:p>
        </p:txBody>
      </p:sp>
      <p:sp>
        <p:nvSpPr>
          <p:cNvPr id="4" name="Rectangle 3"/>
          <p:cNvSpPr/>
          <p:nvPr/>
        </p:nvSpPr>
        <p:spPr>
          <a:xfrm>
            <a:off x="1524000" y="685800"/>
            <a:ext cx="5867400" cy="584775"/>
          </a:xfrm>
          <a:prstGeom prst="rect">
            <a:avLst/>
          </a:prstGeom>
        </p:spPr>
        <p:txBody>
          <a:bodyPr wrap="square">
            <a:spAutoFit/>
          </a:bodyPr>
          <a:lstStyle/>
          <a:p>
            <a:pPr algn="ctr"/>
            <a:r>
              <a:rPr lang="en-US" sz="3200" dirty="0" smtClean="0">
                <a:latin typeface="Times New Roman" pitchFamily="18" charset="0"/>
                <a:cs typeface="Times New Roman" pitchFamily="18" charset="0"/>
              </a:rPr>
              <a:t>System Architecture </a:t>
            </a:r>
            <a:endParaRPr lang="en-US" sz="3200" dirty="0"/>
          </a:p>
        </p:txBody>
      </p:sp>
      <p:pic>
        <p:nvPicPr>
          <p:cNvPr id="1026" name="Picture 2" descr="C:\Users\vaibhav\Pictures\Screenshots\Screenshot (153).png"/>
          <p:cNvPicPr>
            <a:picLocks noChangeAspect="1" noChangeArrowheads="1"/>
          </p:cNvPicPr>
          <p:nvPr/>
        </p:nvPicPr>
        <p:blipFill>
          <a:blip r:embed="rId2"/>
          <a:srcRect/>
          <a:stretch>
            <a:fillRect/>
          </a:stretch>
        </p:blipFill>
        <p:spPr bwMode="auto">
          <a:xfrm>
            <a:off x="1566863" y="1447800"/>
            <a:ext cx="6010275" cy="473392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Algorithm</a:t>
            </a:r>
            <a:r>
              <a:rPr lang="en-US" dirty="0" smtClean="0"/>
              <a:t>	</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lgn="just"/>
            <a:r>
              <a:rPr lang="en-US" sz="2000" dirty="0" smtClean="0">
                <a:latin typeface="Times New Roman" pitchFamily="18" charset="0"/>
                <a:cs typeface="Times New Roman" pitchFamily="18" charset="0"/>
              </a:rPr>
              <a:t>Step 1: Begin</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2: Obtain the device fingerprint from the client using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3: If all of the device fingerprinting parameters are available then step 4 else, step  8.</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4: Analyze and compare each device fingerprinting parameter with the fingerprints in the script.</a:t>
            </a:r>
          </a:p>
          <a:p>
            <a:pPr algn="just">
              <a:buNone/>
            </a:pPr>
            <a:endParaRPr lang="en-US" sz="30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3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87"/>
          <p:cNvPicPr preferRelativeResize="0"/>
          <p:nvPr/>
        </p:nvPicPr>
        <p:blipFill rotWithShape="1">
          <a:blip r:embed="rId2">
            <a:alphaModFix/>
          </a:blip>
          <a:srcRect/>
          <a:stretch/>
        </p:blipFill>
        <p:spPr>
          <a:xfrm>
            <a:off x="0" y="0"/>
            <a:ext cx="2285984" cy="1285860"/>
          </a:xfrm>
          <a:prstGeom prst="rect">
            <a:avLst/>
          </a:prstGeom>
          <a:noFill/>
          <a:ln>
            <a:noFill/>
          </a:ln>
        </p:spPr>
      </p:pic>
      <p:pic>
        <p:nvPicPr>
          <p:cNvPr id="3" name="Shape 86"/>
          <p:cNvPicPr preferRelativeResize="0"/>
          <p:nvPr/>
        </p:nvPicPr>
        <p:blipFill rotWithShape="1">
          <a:blip r:embed="rId3">
            <a:alphaModFix/>
          </a:blip>
          <a:srcRect/>
          <a:stretch/>
        </p:blipFill>
        <p:spPr>
          <a:xfrm>
            <a:off x="7072330" y="11904"/>
            <a:ext cx="2071670" cy="1345394"/>
          </a:xfrm>
          <a:prstGeom prst="rect">
            <a:avLst/>
          </a:prstGeom>
          <a:noFill/>
          <a:ln>
            <a:noFill/>
          </a:ln>
        </p:spPr>
      </p:pic>
      <p:sp>
        <p:nvSpPr>
          <p:cNvPr id="5" name="Title 1"/>
          <p:cNvSpPr txBox="1">
            <a:spLocks/>
          </p:cNvSpPr>
          <p:nvPr/>
        </p:nvSpPr>
        <p:spPr>
          <a:xfrm>
            <a:off x="685800" y="1785927"/>
            <a:ext cx="7772400" cy="1428760"/>
          </a:xfrm>
          <a:prstGeom prst="rect">
            <a:avLst/>
          </a:prstGeom>
        </p:spPr>
        <p:txBody>
          <a:bodyPr>
            <a:normAutofit/>
          </a:bodyPr>
          <a:lstStyle/>
          <a:p>
            <a:pPr algn="ctr">
              <a:spcBef>
                <a:spcPct val="0"/>
              </a:spcBef>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 </a:t>
            </a:r>
            <a:r>
              <a:rPr lang="en-US" sz="3200" b="1" cap="all" dirty="0" smtClean="0"/>
              <a:t>UNIQUE BIO-IDENTIFICATION FOR HOME SECURITY ON IOT</a:t>
            </a:r>
            <a:endParaRPr lang="en-US" sz="3200" dirty="0" smtClean="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Subtitle 2"/>
          <p:cNvSpPr txBox="1">
            <a:spLocks/>
          </p:cNvSpPr>
          <p:nvPr/>
        </p:nvSpPr>
        <p:spPr>
          <a:xfrm>
            <a:off x="857224" y="3429000"/>
            <a:ext cx="4000528" cy="1928826"/>
          </a:xfrm>
          <a:prstGeom prst="rect">
            <a:avLst/>
          </a:prstGeom>
        </p:spPr>
        <p:txBody>
          <a:bodyPr>
            <a:normAutofit lnSpcReduction="10000"/>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Prepared by</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Mr. VAIBHAV</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KALE</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lvl="0" indent="-342900">
              <a:spcBef>
                <a:spcPct val="20000"/>
              </a:spcBef>
              <a:buFont typeface="Arial" pitchFamily="34" charset="0"/>
              <a:buChar char="•"/>
              <a:defRPr/>
            </a:pPr>
            <a:r>
              <a:rPr lang="en-US" sz="2000" dirty="0" smtClean="0">
                <a:latin typeface="Times New Roman" pitchFamily="18" charset="0"/>
                <a:cs typeface="Times New Roman" pitchFamily="18" charset="0"/>
              </a:rPr>
              <a:t>Mr. </a:t>
            </a:r>
            <a:r>
              <a:rPr lang="en-US" sz="2000" dirty="0" smtClean="0">
                <a:latin typeface="Times New Roman" pitchFamily="18" charset="0"/>
                <a:cs typeface="Times New Roman" pitchFamily="18" charset="0"/>
              </a:rPr>
              <a:t>ROHIT </a:t>
            </a:r>
            <a:r>
              <a:rPr lang="en-US" sz="2000" dirty="0" smtClean="0">
                <a:latin typeface="Times New Roman" pitchFamily="18" charset="0"/>
                <a:cs typeface="Times New Roman" pitchFamily="18" charset="0"/>
              </a:rPr>
              <a:t>KASHID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42900" lvl="0" indent="-342900">
              <a:spcBef>
                <a:spcPct val="20000"/>
              </a:spcBef>
              <a:buFont typeface="Arial" pitchFamily="34" charset="0"/>
              <a:buChar char="•"/>
              <a:defRPr/>
            </a:pPr>
            <a:r>
              <a:rPr lang="en-US" sz="2000" dirty="0" smtClean="0">
                <a:latin typeface="Times New Roman" pitchFamily="18" charset="0"/>
                <a:cs typeface="Times New Roman" pitchFamily="18" charset="0"/>
              </a:rPr>
              <a:t>Mr. </a:t>
            </a:r>
            <a:r>
              <a:rPr lang="en-US" sz="2000" dirty="0" smtClean="0">
                <a:latin typeface="Times New Roman" pitchFamily="18" charset="0"/>
                <a:cs typeface="Times New Roman" pitchFamily="18" charset="0"/>
              </a:rPr>
              <a:t>MEGHAN </a:t>
            </a:r>
            <a:r>
              <a:rPr lang="en-US" sz="2000" dirty="0" smtClean="0">
                <a:latin typeface="Times New Roman" pitchFamily="18" charset="0"/>
                <a:cs typeface="Times New Roman" pitchFamily="18" charset="0"/>
              </a:rPr>
              <a:t>NAGVEKAR</a:t>
            </a:r>
          </a:p>
          <a:p>
            <a:pPr marL="342900" lvl="0" indent="-342900">
              <a:spcBef>
                <a:spcPct val="20000"/>
              </a:spcBef>
              <a:buFont typeface="Arial" pitchFamily="34" charset="0"/>
              <a:buChar char="•"/>
              <a:defRPr/>
            </a:pPr>
            <a:r>
              <a:rPr lang="en-US" sz="2000" dirty="0" smtClean="0">
                <a:latin typeface="Times New Roman" pitchFamily="18" charset="0"/>
                <a:cs typeface="Times New Roman" pitchFamily="18" charset="0"/>
              </a:rPr>
              <a:t>Mr. BASWARAJ</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WALKE</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5357818" y="3500438"/>
            <a:ext cx="2500330" cy="1415772"/>
          </a:xfrm>
          <a:prstGeom prst="rect">
            <a:avLst/>
          </a:prstGeom>
          <a:noFill/>
        </p:spPr>
        <p:txBody>
          <a:bodyPr wrap="square" rtlCol="0">
            <a:spAutoFit/>
          </a:bodyPr>
          <a:lstStyle/>
          <a:p>
            <a:pPr>
              <a:spcBef>
                <a:spcPct val="20000"/>
              </a:spcBef>
            </a:pPr>
            <a:r>
              <a:rPr lang="en-US" sz="2400" b="1" dirty="0" smtClean="0">
                <a:latin typeface="Times New Roman" pitchFamily="18" charset="0"/>
                <a:cs typeface="Times New Roman" pitchFamily="18" charset="0"/>
              </a:rPr>
              <a:t>Guided by</a:t>
            </a:r>
          </a:p>
          <a:p>
            <a:pPr>
              <a:spcBef>
                <a:spcPct val="20000"/>
              </a:spcBef>
            </a:pPr>
            <a:r>
              <a:rPr lang="en-US" sz="2000" dirty="0" smtClean="0">
                <a:latin typeface="Times New Roman" pitchFamily="18" charset="0"/>
                <a:cs typeface="Times New Roman" pitchFamily="18" charset="0"/>
              </a:rPr>
              <a:t>PROF.  </a:t>
            </a:r>
            <a:r>
              <a:rPr lang="en-US" sz="2000" dirty="0" smtClean="0">
                <a:latin typeface="Times New Roman" pitchFamily="18" charset="0"/>
                <a:cs typeface="Times New Roman" pitchFamily="18" charset="0"/>
              </a:rPr>
              <a:t>G.M. GAIKWAD</a:t>
            </a:r>
          </a:p>
          <a:p>
            <a:endParaRPr lang="en-US" dirty="0"/>
          </a:p>
        </p:txBody>
      </p:sp>
      <p:sp>
        <p:nvSpPr>
          <p:cNvPr id="8" name="TextBox 7"/>
          <p:cNvSpPr txBox="1"/>
          <p:nvPr/>
        </p:nvSpPr>
        <p:spPr>
          <a:xfrm>
            <a:off x="2143108" y="5857892"/>
            <a:ext cx="4929222" cy="1437317"/>
          </a:xfrm>
          <a:prstGeom prst="rect">
            <a:avLst/>
          </a:prstGeom>
          <a:noFill/>
        </p:spPr>
        <p:txBody>
          <a:bodyPr wrap="square" rtlCol="0">
            <a:spAutoFit/>
          </a:bodyPr>
          <a:lstStyle/>
          <a:p>
            <a:pPr lvl="0" algn="ctr">
              <a:lnSpc>
                <a:spcPct val="70000"/>
              </a:lnSpc>
              <a:spcBef>
                <a:spcPts val="1000"/>
              </a:spcBef>
              <a:buClr>
                <a:srgbClr val="474B78"/>
              </a:buClr>
              <a:buSzPct val="25000"/>
            </a:pPr>
            <a:r>
              <a:rPr lang="en-US" b="1" dirty="0" smtClean="0">
                <a:solidFill>
                  <a:srgbClr val="474B78"/>
                </a:solidFill>
                <a:latin typeface="Times New Roman"/>
                <a:ea typeface="Times New Roman"/>
                <a:cs typeface="Times New Roman"/>
                <a:sym typeface="Times New Roman"/>
              </a:rPr>
              <a:t>Department of Information Technology</a:t>
            </a:r>
          </a:p>
          <a:p>
            <a:pPr lvl="0" algn="ctr">
              <a:lnSpc>
                <a:spcPct val="70000"/>
              </a:lnSpc>
              <a:spcBef>
                <a:spcPts val="1000"/>
              </a:spcBef>
              <a:buClr>
                <a:srgbClr val="474B78"/>
              </a:buClr>
              <a:buSzPct val="25000"/>
            </a:pPr>
            <a:r>
              <a:rPr lang="en-US" b="1" dirty="0" err="1" smtClean="0">
                <a:solidFill>
                  <a:srgbClr val="474B78"/>
                </a:solidFill>
                <a:latin typeface="Times New Roman"/>
                <a:ea typeface="Times New Roman"/>
                <a:cs typeface="Times New Roman"/>
                <a:sym typeface="Times New Roman"/>
              </a:rPr>
              <a:t>Sinhgad</a:t>
            </a:r>
            <a:r>
              <a:rPr lang="en-US" b="1" dirty="0" smtClean="0">
                <a:solidFill>
                  <a:srgbClr val="474B78"/>
                </a:solidFill>
                <a:latin typeface="Times New Roman"/>
                <a:ea typeface="Times New Roman"/>
                <a:cs typeface="Times New Roman"/>
                <a:sym typeface="Times New Roman"/>
              </a:rPr>
              <a:t> Institute of Technology, </a:t>
            </a:r>
            <a:r>
              <a:rPr lang="en-US" b="1" dirty="0" err="1" smtClean="0">
                <a:solidFill>
                  <a:srgbClr val="474B78"/>
                </a:solidFill>
                <a:latin typeface="Times New Roman"/>
                <a:ea typeface="Times New Roman"/>
                <a:cs typeface="Times New Roman"/>
                <a:sym typeface="Times New Roman"/>
              </a:rPr>
              <a:t>Lonavala</a:t>
            </a:r>
            <a:endParaRPr lang="en-US" b="1" dirty="0" smtClean="0">
              <a:solidFill>
                <a:srgbClr val="474B78"/>
              </a:solidFill>
              <a:latin typeface="Times New Roman"/>
              <a:ea typeface="Times New Roman"/>
              <a:cs typeface="Times New Roman"/>
              <a:sym typeface="Times New Roman"/>
            </a:endParaRPr>
          </a:p>
          <a:p>
            <a:pPr lvl="0" algn="ctr">
              <a:lnSpc>
                <a:spcPct val="70000"/>
              </a:lnSpc>
              <a:spcBef>
                <a:spcPts val="1000"/>
              </a:spcBef>
              <a:buClr>
                <a:srgbClr val="474B78"/>
              </a:buClr>
              <a:buSzPct val="25000"/>
            </a:pPr>
            <a:r>
              <a:rPr lang="en-US" b="1" dirty="0" smtClean="0">
                <a:solidFill>
                  <a:srgbClr val="474B78"/>
                </a:solidFill>
                <a:latin typeface="Times New Roman"/>
                <a:ea typeface="Times New Roman"/>
                <a:cs typeface="Times New Roman"/>
                <a:sym typeface="Times New Roman"/>
              </a:rPr>
              <a:t>2017-18</a:t>
            </a:r>
          </a:p>
          <a:p>
            <a:pPr lvl="0" algn="ctr">
              <a:lnSpc>
                <a:spcPct val="60000"/>
              </a:lnSpc>
              <a:spcBef>
                <a:spcPts val="1000"/>
              </a:spcBef>
              <a:buClr>
                <a:schemeClr val="dk1"/>
              </a:buClr>
              <a:buSzPct val="25000"/>
            </a:pPr>
            <a:endParaRPr lang="en-US" sz="1100" dirty="0" smtClean="0">
              <a:solidFill>
                <a:srgbClr val="FF0000"/>
              </a:solidFill>
              <a:ea typeface="Calibri"/>
              <a:cs typeface="Calibri"/>
              <a:sym typeface="Calibri"/>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248400"/>
          </a:xfrm>
        </p:spPr>
        <p:txBody>
          <a:bodyPr>
            <a:normAutofit/>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5:If all the parameters match then go to step9   else step 8.</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6: Device fingerprint Match found . Do step 9.</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7:No device fingerprint match found denied access and go to step 9.</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8: Ask user to set parameter according to requirements and go to step2.</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9: End .</a:t>
            </a:r>
          </a:p>
          <a:p>
            <a:pPr algn="just"/>
            <a:endParaRPr lang="en-US" sz="2400" dirty="0" smtClean="0">
              <a:latin typeface="Times New Roman" pitchFamily="18" charset="0"/>
              <a:cs typeface="Times New Roman" pitchFamily="18" charset="0"/>
            </a:endParaRPr>
          </a:p>
          <a:p>
            <a:pPr algn="just"/>
            <a:endParaRPr lang="en-US" sz="3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bwMode="auto">
          <a:xfrm>
            <a:off x="1295400" y="2424112"/>
            <a:ext cx="6553200" cy="3519488"/>
          </a:xfrm>
          <a:prstGeom prst="rect">
            <a:avLst/>
          </a:prstGeom>
        </p:spPr>
      </p:pic>
      <p:sp>
        <p:nvSpPr>
          <p:cNvPr id="4" name="TextBox 3"/>
          <p:cNvSpPr txBox="1"/>
          <p:nvPr/>
        </p:nvSpPr>
        <p:spPr>
          <a:xfrm>
            <a:off x="3810000" y="838200"/>
            <a:ext cx="1920719"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Power Supply</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
          <p:cNvPicPr/>
          <p:nvPr/>
        </p:nvPicPr>
        <p:blipFill>
          <a:blip r:embed="rId2"/>
          <a:stretch>
            <a:fillRect/>
          </a:stretch>
        </p:blipFill>
        <p:spPr bwMode="auto">
          <a:xfrm>
            <a:off x="1371600" y="2324100"/>
            <a:ext cx="6086475" cy="2857500"/>
          </a:xfrm>
          <a:prstGeom prst="rect">
            <a:avLst/>
          </a:prstGeom>
        </p:spPr>
      </p:pic>
      <p:sp>
        <p:nvSpPr>
          <p:cNvPr id="3" name="TextBox 2"/>
          <p:cNvSpPr txBox="1"/>
          <p:nvPr/>
        </p:nvSpPr>
        <p:spPr>
          <a:xfrm>
            <a:off x="1600200" y="1295400"/>
            <a:ext cx="48006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       5V Supply Circuit Design</a:t>
            </a: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691157"/>
            <a:ext cx="9144000" cy="369332"/>
          </a:xfrm>
          <a:prstGeom prst="rect">
            <a:avLst/>
          </a:prstGeom>
        </p:spPr>
        <p:txBody>
          <a:bodyPr wrap="square">
            <a:spAutoFit/>
          </a:bodyPr>
          <a:lstStyle/>
          <a:p>
            <a:pPr algn="ctr"/>
            <a:r>
              <a:rPr lang="en-US" dirty="0" smtClean="0"/>
              <a:t>Fig:1  Flow chart of double verification process </a:t>
            </a:r>
            <a:endParaRPr lang="en-US" dirty="0"/>
          </a:p>
        </p:txBody>
      </p:sp>
      <p:pic>
        <p:nvPicPr>
          <p:cNvPr id="2050" name="Picture 2"/>
          <p:cNvPicPr>
            <a:picLocks noChangeAspect="1" noChangeArrowheads="1"/>
          </p:cNvPicPr>
          <p:nvPr/>
        </p:nvPicPr>
        <p:blipFill>
          <a:blip r:embed="rId2"/>
          <a:srcRect/>
          <a:stretch>
            <a:fillRect/>
          </a:stretch>
        </p:blipFill>
        <p:spPr bwMode="auto">
          <a:xfrm>
            <a:off x="2271713" y="914401"/>
            <a:ext cx="4600575"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DEVICE FINGERPRINTING</a:t>
            </a:r>
            <a:r>
              <a:rPr lang="en-US" dirty="0" smtClean="0"/>
              <a:t/>
            </a:r>
            <a:br>
              <a:rPr lang="en-US" dirty="0" smtClean="0"/>
            </a:br>
            <a:endParaRPr lang="en-US" dirty="0"/>
          </a:p>
        </p:txBody>
      </p:sp>
      <p:sp>
        <p:nvSpPr>
          <p:cNvPr id="3" name="Rectangle 2"/>
          <p:cNvSpPr/>
          <p:nvPr/>
        </p:nvSpPr>
        <p:spPr>
          <a:xfrm>
            <a:off x="0" y="1295400"/>
            <a:ext cx="9144000" cy="4216539"/>
          </a:xfrm>
          <a:prstGeom prst="rect">
            <a:avLst/>
          </a:prstGeom>
        </p:spPr>
        <p:txBody>
          <a:bodyPr wrap="square">
            <a:sp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-Device Fingerprinting</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user-agent header sent by your browser is:</a:t>
            </a:r>
          </a:p>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x = "User-agent header sent: " + </a:t>
            </a:r>
            <a:r>
              <a:rPr lang="en-US" sz="2000" dirty="0" err="1" smtClean="0">
                <a:latin typeface="Times New Roman" pitchFamily="18" charset="0"/>
                <a:cs typeface="Times New Roman" pitchFamily="18" charset="0"/>
              </a:rPr>
              <a:t>navigator.userAgent</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result of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will be: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User-agent header sent: Mozilla/5.0 (Windows NT 10.0; Win64; x64)</a:t>
            </a: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52400" y="1295402"/>
          <a:ext cx="8839201" cy="2438400"/>
        </p:xfrm>
        <a:graphic>
          <a:graphicData uri="http://schemas.openxmlformats.org/drawingml/2006/table">
            <a:tbl>
              <a:tblPr firstRow="1" bandRow="1">
                <a:tableStyleId>{5C22544A-7EE6-4342-B048-85BDC9FD1C3A}</a:tableStyleId>
              </a:tblPr>
              <a:tblGrid>
                <a:gridCol w="1198536"/>
                <a:gridCol w="3745424"/>
                <a:gridCol w="3895241"/>
              </a:tblGrid>
              <a:tr h="812800">
                <a:tc>
                  <a:txBody>
                    <a:bodyPr/>
                    <a:lstStyle/>
                    <a:p>
                      <a:r>
                        <a:rPr lang="en-US" dirty="0" smtClean="0"/>
                        <a:t>NO</a:t>
                      </a:r>
                      <a:endParaRPr lang="en-US" dirty="0"/>
                    </a:p>
                  </a:txBody>
                  <a:tcPr/>
                </a:tc>
                <a:tc>
                  <a:txBody>
                    <a:bodyPr/>
                    <a:lstStyle/>
                    <a:p>
                      <a:r>
                        <a:rPr lang="en-US" dirty="0" smtClean="0"/>
                        <a:t>PARAMETER</a:t>
                      </a:r>
                      <a:endParaRPr lang="en-US" dirty="0"/>
                    </a:p>
                  </a:txBody>
                  <a:tcPr/>
                </a:tc>
                <a:tc>
                  <a:txBody>
                    <a:bodyPr/>
                    <a:lstStyle/>
                    <a:p>
                      <a:r>
                        <a:rPr lang="en-US" dirty="0" smtClean="0"/>
                        <a:t>OBTAINED </a:t>
                      </a:r>
                      <a:r>
                        <a:rPr lang="en-US" baseline="0" dirty="0" smtClean="0"/>
                        <a:t>FROM</a:t>
                      </a:r>
                      <a:endParaRPr lang="en-US" dirty="0"/>
                    </a:p>
                  </a:txBody>
                  <a:tcPr/>
                </a:tc>
              </a:tr>
              <a:tr h="812800">
                <a:tc>
                  <a:txBody>
                    <a:bodyPr/>
                    <a:lstStyle/>
                    <a:p>
                      <a:r>
                        <a:rPr lang="en-US" dirty="0" smtClean="0"/>
                        <a:t>1</a:t>
                      </a:r>
                      <a:endParaRPr lang="en-US" dirty="0"/>
                    </a:p>
                  </a:txBody>
                  <a:tcPr/>
                </a:tc>
                <a:tc>
                  <a:txBody>
                    <a:bodyPr/>
                    <a:lstStyle/>
                    <a:p>
                      <a:r>
                        <a:rPr lang="en-US" dirty="0" smtClean="0"/>
                        <a:t>Browser Name</a:t>
                      </a:r>
                      <a:endParaRPr lang="en-US" dirty="0"/>
                    </a:p>
                  </a:txBody>
                  <a:tcPr/>
                </a:tc>
                <a:tc>
                  <a:txBody>
                    <a:bodyPr/>
                    <a:lstStyle/>
                    <a:p>
                      <a:r>
                        <a:rPr lang="en-US" dirty="0" err="1" smtClean="0"/>
                        <a:t>navigator.userAgent</a:t>
                      </a:r>
                      <a:endParaRPr lang="en-US" dirty="0"/>
                    </a:p>
                  </a:txBody>
                  <a:tcPr/>
                </a:tc>
              </a:tr>
              <a:tr h="812800">
                <a:tc>
                  <a:txBody>
                    <a:bodyPr/>
                    <a:lstStyle/>
                    <a:p>
                      <a:r>
                        <a:rPr lang="en-US" dirty="0" smtClean="0"/>
                        <a:t>2</a:t>
                      </a:r>
                      <a:endParaRPr lang="en-US" dirty="0"/>
                    </a:p>
                  </a:txBody>
                  <a:tcPr/>
                </a:tc>
                <a:tc>
                  <a:txBody>
                    <a:bodyPr/>
                    <a:lstStyle/>
                    <a:p>
                      <a:r>
                        <a:rPr lang="en-US" dirty="0" smtClean="0"/>
                        <a:t>Browser Version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navigator.userAgent</a:t>
                      </a:r>
                      <a:endParaRPr lang="en-US" dirty="0" smtClean="0"/>
                    </a:p>
                    <a:p>
                      <a:endParaRPr lang="en-US" dirty="0"/>
                    </a:p>
                  </a:txBody>
                  <a:tcPr/>
                </a:tc>
              </a:tr>
            </a:tbl>
          </a:graphicData>
        </a:graphic>
      </p:graphicFrame>
      <p:sp>
        <p:nvSpPr>
          <p:cNvPr id="4" name="Rectangle 3"/>
          <p:cNvSpPr/>
          <p:nvPr/>
        </p:nvSpPr>
        <p:spPr>
          <a:xfrm>
            <a:off x="0" y="381000"/>
            <a:ext cx="9144000" cy="400110"/>
          </a:xfrm>
          <a:prstGeom prst="rect">
            <a:avLst/>
          </a:prstGeom>
        </p:spPr>
        <p:txBody>
          <a:bodyPr wrap="square">
            <a:spAutoFit/>
          </a:bodyPr>
          <a:lstStyle/>
          <a:p>
            <a:pPr algn="ctr"/>
            <a:r>
              <a:rPr lang="en-US" sz="2000" dirty="0" smtClean="0">
                <a:latin typeface="Times New Roman" pitchFamily="18" charset="0"/>
                <a:cs typeface="Times New Roman" pitchFamily="18" charset="0"/>
              </a:rPr>
              <a:t>BROWSER SPECIFIC PARAMETERS USING JAVA SCRIPT</a:t>
            </a:r>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90600"/>
          <a:ext cx="8686800" cy="5638800"/>
        </p:xfrm>
        <a:graphic>
          <a:graphicData uri="http://schemas.openxmlformats.org/drawingml/2006/table">
            <a:tbl>
              <a:tblPr firstRow="1" bandRow="1">
                <a:tableStyleId>{5C22544A-7EE6-4342-B048-85BDC9FD1C3A}</a:tableStyleId>
              </a:tblPr>
              <a:tblGrid>
                <a:gridCol w="1752600"/>
                <a:gridCol w="3429000"/>
                <a:gridCol w="3505200"/>
              </a:tblGrid>
              <a:tr h="704850">
                <a:tc>
                  <a:txBody>
                    <a:bodyPr/>
                    <a:lstStyle/>
                    <a:p>
                      <a:r>
                        <a:rPr lang="en-US" dirty="0" smtClean="0"/>
                        <a:t>No</a:t>
                      </a:r>
                      <a:endParaRPr lang="en-US" dirty="0"/>
                    </a:p>
                  </a:txBody>
                  <a:tcPr/>
                </a:tc>
                <a:tc>
                  <a:txBody>
                    <a:bodyPr/>
                    <a:lstStyle/>
                    <a:p>
                      <a:r>
                        <a:rPr lang="en-US" dirty="0" smtClean="0"/>
                        <a:t>PARAMETER</a:t>
                      </a:r>
                      <a:endParaRPr lang="en-US" dirty="0"/>
                    </a:p>
                  </a:txBody>
                  <a:tcPr/>
                </a:tc>
                <a:tc>
                  <a:txBody>
                    <a:bodyPr/>
                    <a:lstStyle/>
                    <a:p>
                      <a:r>
                        <a:rPr lang="en-US" dirty="0" smtClean="0"/>
                        <a:t>OBTAINED FROM</a:t>
                      </a:r>
                      <a:endParaRPr lang="en-US" dirty="0"/>
                    </a:p>
                  </a:txBody>
                  <a:tcPr/>
                </a:tc>
              </a:tr>
              <a:tr h="704850">
                <a:tc>
                  <a:txBody>
                    <a:bodyPr/>
                    <a:lstStyle/>
                    <a:p>
                      <a:r>
                        <a:rPr lang="en-US" dirty="0" smtClean="0"/>
                        <a:t>1</a:t>
                      </a:r>
                      <a:endParaRPr lang="en-US" dirty="0"/>
                    </a:p>
                  </a:txBody>
                  <a:tcPr/>
                </a:tc>
                <a:tc>
                  <a:txBody>
                    <a:bodyPr/>
                    <a:lstStyle/>
                    <a:p>
                      <a:r>
                        <a:rPr lang="en-US" dirty="0" smtClean="0"/>
                        <a:t>OS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navigator.userAgent</a:t>
                      </a:r>
                      <a:endParaRPr lang="en-US" dirty="0" smtClean="0"/>
                    </a:p>
                    <a:p>
                      <a:endParaRPr lang="en-US" dirty="0"/>
                    </a:p>
                  </a:txBody>
                  <a:tcPr/>
                </a:tc>
              </a:tr>
              <a:tr h="704850">
                <a:tc>
                  <a:txBody>
                    <a:bodyPr/>
                    <a:lstStyle/>
                    <a:p>
                      <a:r>
                        <a:rPr lang="en-US" dirty="0" smtClean="0"/>
                        <a:t>2</a:t>
                      </a:r>
                      <a:endParaRPr lang="en-US" dirty="0"/>
                    </a:p>
                  </a:txBody>
                  <a:tcPr/>
                </a:tc>
                <a:tc>
                  <a:txBody>
                    <a:bodyPr/>
                    <a:lstStyle/>
                    <a:p>
                      <a:r>
                        <a:rPr lang="en-US" dirty="0" smtClean="0"/>
                        <a:t>Device Language</a:t>
                      </a:r>
                      <a:endParaRPr lang="en-US" dirty="0"/>
                    </a:p>
                  </a:txBody>
                  <a:tcPr/>
                </a:tc>
                <a:tc>
                  <a:txBody>
                    <a:bodyPr/>
                    <a:lstStyle/>
                    <a:p>
                      <a:endParaRPr lang="en-US" dirty="0"/>
                    </a:p>
                  </a:txBody>
                  <a:tcPr/>
                </a:tc>
              </a:tr>
              <a:tr h="704850">
                <a:tc>
                  <a:txBody>
                    <a:bodyPr/>
                    <a:lstStyle/>
                    <a:p>
                      <a:r>
                        <a:rPr lang="en-US" dirty="0" smtClean="0"/>
                        <a:t>3</a:t>
                      </a:r>
                      <a:endParaRPr lang="en-US" dirty="0"/>
                    </a:p>
                  </a:txBody>
                  <a:tcPr/>
                </a:tc>
                <a:tc>
                  <a:txBody>
                    <a:bodyPr/>
                    <a:lstStyle/>
                    <a:p>
                      <a:r>
                        <a:rPr lang="en-US" dirty="0" smtClean="0"/>
                        <a:t>Screen Maximum Width</a:t>
                      </a:r>
                      <a:endParaRPr lang="en-US" dirty="0"/>
                    </a:p>
                  </a:txBody>
                  <a:tcPr/>
                </a:tc>
                <a:tc>
                  <a:txBody>
                    <a:bodyPr/>
                    <a:lstStyle/>
                    <a:p>
                      <a:r>
                        <a:rPr lang="en-US" dirty="0" err="1" smtClean="0"/>
                        <a:t>navigator.screen.maxWidth</a:t>
                      </a:r>
                      <a:endParaRPr lang="en-US" dirty="0"/>
                    </a:p>
                  </a:txBody>
                  <a:tcPr/>
                </a:tc>
              </a:tr>
              <a:tr h="704850">
                <a:tc>
                  <a:txBody>
                    <a:bodyPr/>
                    <a:lstStyle/>
                    <a:p>
                      <a:r>
                        <a:rPr lang="en-US" dirty="0" smtClean="0"/>
                        <a:t>4</a:t>
                      </a:r>
                      <a:endParaRPr lang="en-US" dirty="0"/>
                    </a:p>
                  </a:txBody>
                  <a:tcPr/>
                </a:tc>
                <a:tc>
                  <a:txBody>
                    <a:bodyPr/>
                    <a:lstStyle/>
                    <a:p>
                      <a:r>
                        <a:rPr lang="en-US" dirty="0" smtClean="0"/>
                        <a:t>Screen Maximum Height</a:t>
                      </a:r>
                      <a:endParaRPr lang="en-US" dirty="0"/>
                    </a:p>
                  </a:txBody>
                  <a:tcPr/>
                </a:tc>
                <a:tc>
                  <a:txBody>
                    <a:bodyPr/>
                    <a:lstStyle/>
                    <a:p>
                      <a:r>
                        <a:rPr lang="en-US" dirty="0" err="1" smtClean="0"/>
                        <a:t>navigator.screen.maxHeight</a:t>
                      </a:r>
                      <a:endParaRPr lang="en-US" dirty="0"/>
                    </a:p>
                  </a:txBody>
                  <a:tcPr/>
                </a:tc>
              </a:tr>
              <a:tr h="704850">
                <a:tc>
                  <a:txBody>
                    <a:bodyPr/>
                    <a:lstStyle/>
                    <a:p>
                      <a:r>
                        <a:rPr lang="en-US" dirty="0" smtClean="0"/>
                        <a:t>5</a:t>
                      </a:r>
                      <a:endParaRPr lang="en-US" dirty="0"/>
                    </a:p>
                  </a:txBody>
                  <a:tcPr/>
                </a:tc>
                <a:tc>
                  <a:txBody>
                    <a:bodyPr/>
                    <a:lstStyle/>
                    <a:p>
                      <a:r>
                        <a:rPr lang="en-US" dirty="0" smtClean="0"/>
                        <a:t>Time Zone</a:t>
                      </a:r>
                      <a:endParaRPr lang="en-US" dirty="0"/>
                    </a:p>
                  </a:txBody>
                  <a:tcPr/>
                </a:tc>
                <a:tc>
                  <a:txBody>
                    <a:bodyPr/>
                    <a:lstStyle/>
                    <a:p>
                      <a:r>
                        <a:rPr lang="en-US" dirty="0" err="1" smtClean="0"/>
                        <a:t>navigator.date</a:t>
                      </a:r>
                      <a:endParaRPr lang="en-US" dirty="0"/>
                    </a:p>
                  </a:txBody>
                  <a:tcPr/>
                </a:tc>
              </a:tr>
              <a:tr h="704850">
                <a:tc>
                  <a:txBody>
                    <a:bodyPr/>
                    <a:lstStyle/>
                    <a:p>
                      <a:r>
                        <a:rPr lang="en-US" dirty="0" smtClean="0"/>
                        <a:t>6</a:t>
                      </a:r>
                      <a:endParaRPr lang="en-US" dirty="0"/>
                    </a:p>
                  </a:txBody>
                  <a:tcPr/>
                </a:tc>
                <a:tc>
                  <a:txBody>
                    <a:bodyPr/>
                    <a:lstStyle/>
                    <a:p>
                      <a:r>
                        <a:rPr lang="en-US" dirty="0" smtClean="0"/>
                        <a:t>Country Time</a:t>
                      </a:r>
                      <a:endParaRPr lang="en-US" dirty="0"/>
                    </a:p>
                  </a:txBody>
                  <a:tcPr/>
                </a:tc>
                <a:tc>
                  <a:txBody>
                    <a:bodyPr/>
                    <a:lstStyle/>
                    <a:p>
                      <a:r>
                        <a:rPr lang="en-US" dirty="0" err="1" smtClean="0"/>
                        <a:t>navigator.date</a:t>
                      </a:r>
                      <a:endParaRPr lang="en-US" dirty="0"/>
                    </a:p>
                  </a:txBody>
                  <a:tcPr/>
                </a:tc>
              </a:tr>
              <a:tr h="704850">
                <a:tc>
                  <a:txBody>
                    <a:bodyPr/>
                    <a:lstStyle/>
                    <a:p>
                      <a:r>
                        <a:rPr lang="en-US" dirty="0" smtClean="0"/>
                        <a:t>7</a:t>
                      </a:r>
                      <a:endParaRPr lang="en-US" dirty="0"/>
                    </a:p>
                  </a:txBody>
                  <a:tcPr/>
                </a:tc>
                <a:tc>
                  <a:txBody>
                    <a:bodyPr/>
                    <a:lstStyle/>
                    <a:p>
                      <a:r>
                        <a:rPr lang="en-US" dirty="0" smtClean="0"/>
                        <a:t>Geographic Location</a:t>
                      </a:r>
                    </a:p>
                    <a:p>
                      <a:r>
                        <a:rPr lang="en-US" baseline="0" dirty="0" smtClean="0"/>
                        <a:t>(</a:t>
                      </a:r>
                      <a:r>
                        <a:rPr lang="en-US" baseline="0" dirty="0" err="1" smtClean="0"/>
                        <a:t>Latitude,Longitude</a:t>
                      </a:r>
                      <a:r>
                        <a:rPr lang="en-US" baseline="0" dirty="0" smtClean="0"/>
                        <a:t>) </a:t>
                      </a:r>
                      <a:endParaRPr lang="en-US" dirty="0"/>
                    </a:p>
                  </a:txBody>
                  <a:tcPr/>
                </a:tc>
                <a:tc>
                  <a:txBody>
                    <a:bodyPr/>
                    <a:lstStyle/>
                    <a:p>
                      <a:r>
                        <a:rPr lang="en-US" dirty="0" err="1" smtClean="0"/>
                        <a:t>navigator.geolocation</a:t>
                      </a:r>
                      <a:r>
                        <a:rPr lang="en-US" dirty="0" smtClean="0"/>
                        <a:t>.</a:t>
                      </a:r>
                    </a:p>
                    <a:p>
                      <a:r>
                        <a:rPr lang="en-US" dirty="0" err="1" smtClean="0"/>
                        <a:t>getCurrentPosition</a:t>
                      </a:r>
                      <a:r>
                        <a:rPr lang="en-US" dirty="0" smtClean="0"/>
                        <a:t>()</a:t>
                      </a:r>
                      <a:endParaRPr lang="en-US" dirty="0"/>
                    </a:p>
                  </a:txBody>
                  <a:tcPr/>
                </a:tc>
              </a:tr>
            </a:tbl>
          </a:graphicData>
        </a:graphic>
      </p:graphicFrame>
      <p:sp>
        <p:nvSpPr>
          <p:cNvPr id="3" name="Rectangle 2"/>
          <p:cNvSpPr/>
          <p:nvPr/>
        </p:nvSpPr>
        <p:spPr>
          <a:xfrm>
            <a:off x="0" y="152400"/>
            <a:ext cx="9144000" cy="707886"/>
          </a:xfrm>
          <a:prstGeom prst="rect">
            <a:avLst/>
          </a:prstGeom>
        </p:spPr>
        <p:txBody>
          <a:bodyPr wrap="square">
            <a:spAutoFit/>
          </a:bodyPr>
          <a:lstStyle/>
          <a:p>
            <a:pPr algn="ct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DEVICE SPECIFIC PARAMETERS USING JAVA SCRIPT </a:t>
            </a: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228600"/>
            <a:ext cx="4572000" cy="461665"/>
          </a:xfrm>
          <a:prstGeom prst="rect">
            <a:avLst/>
          </a:prstGeom>
        </p:spPr>
        <p:txBody>
          <a:bodyPr wrap="square">
            <a:spAutoFit/>
          </a:bodyPr>
          <a:lstStyle/>
          <a:p>
            <a:pPr algn="ctr"/>
            <a:r>
              <a:rPr lang="en-US" sz="2400" dirty="0" smtClean="0">
                <a:latin typeface="Times New Roman" pitchFamily="18" charset="0"/>
                <a:cs typeface="Times New Roman" pitchFamily="18" charset="0"/>
              </a:rPr>
              <a:t>        Use Case Diagram</a:t>
            </a:r>
            <a:endParaRPr lang="en-US" sz="2400" dirty="0">
              <a:latin typeface="Times New Roman" pitchFamily="18" charset="0"/>
              <a:cs typeface="Times New Roman" pitchFamily="18" charset="0"/>
            </a:endParaRPr>
          </a:p>
        </p:txBody>
      </p:sp>
      <p:pic>
        <p:nvPicPr>
          <p:cNvPr id="3074" name="Picture 2" descr="C:\Users\vaibhav\Desktop\use case.png"/>
          <p:cNvPicPr>
            <a:picLocks noChangeAspect="1" noChangeArrowheads="1"/>
          </p:cNvPicPr>
          <p:nvPr/>
        </p:nvPicPr>
        <p:blipFill>
          <a:blip r:embed="rId2"/>
          <a:srcRect/>
          <a:stretch>
            <a:fillRect/>
          </a:stretch>
        </p:blipFill>
        <p:spPr bwMode="auto">
          <a:xfrm>
            <a:off x="2286000" y="914400"/>
            <a:ext cx="4591050" cy="54864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85800"/>
            <a:ext cx="4572000" cy="369332"/>
          </a:xfrm>
          <a:prstGeom prst="rect">
            <a:avLst/>
          </a:prstGeom>
        </p:spPr>
        <p:txBody>
          <a:bodyPr>
            <a:spAutoFit/>
          </a:bodyPr>
          <a:lstStyle/>
          <a:p>
            <a:pPr algn="ctr"/>
            <a:r>
              <a:rPr lang="en-US" dirty="0" smtClean="0"/>
              <a:t>CLASS DIAGRAM</a:t>
            </a:r>
            <a:endParaRPr lang="en-US" dirty="0"/>
          </a:p>
        </p:txBody>
      </p:sp>
      <p:pic>
        <p:nvPicPr>
          <p:cNvPr id="4098" name="Picture 2" descr="C:\Users\vaibhav\Desktop\class.png"/>
          <p:cNvPicPr>
            <a:picLocks noChangeAspect="1" noChangeArrowheads="1"/>
          </p:cNvPicPr>
          <p:nvPr/>
        </p:nvPicPr>
        <p:blipFill>
          <a:blip r:embed="rId2"/>
          <a:srcRect/>
          <a:stretch>
            <a:fillRect/>
          </a:stretch>
        </p:blipFill>
        <p:spPr bwMode="auto">
          <a:xfrm>
            <a:off x="1184275" y="1609725"/>
            <a:ext cx="6773863" cy="36385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533401"/>
            <a:ext cx="4572000" cy="461665"/>
          </a:xfrm>
          <a:prstGeom prst="rect">
            <a:avLst/>
          </a:prstGeom>
        </p:spPr>
        <p:txBody>
          <a:bodyPr wrap="square">
            <a:spAutoFit/>
          </a:bodyPr>
          <a:lstStyle/>
          <a:p>
            <a:pPr algn="ctr"/>
            <a:r>
              <a:rPr lang="en-US" sz="2400" dirty="0" smtClean="0">
                <a:latin typeface="Times New Roman" pitchFamily="18" charset="0"/>
                <a:cs typeface="Times New Roman" pitchFamily="18" charset="0"/>
              </a:rPr>
              <a:t>Sequence Diagram</a:t>
            </a:r>
            <a:endParaRPr lang="en-US" sz="2400" dirty="0">
              <a:latin typeface="Times New Roman" pitchFamily="18" charset="0"/>
              <a:cs typeface="Times New Roman" pitchFamily="18" charset="0"/>
            </a:endParaRPr>
          </a:p>
        </p:txBody>
      </p:sp>
      <p:pic>
        <p:nvPicPr>
          <p:cNvPr id="5122" name="Picture 2" descr="C:\Users\vaibhav\Desktop\sequence.png"/>
          <p:cNvPicPr>
            <a:picLocks noChangeAspect="1" noChangeArrowheads="1"/>
          </p:cNvPicPr>
          <p:nvPr/>
        </p:nvPicPr>
        <p:blipFill>
          <a:blip r:embed="rId2"/>
          <a:srcRect/>
          <a:stretch>
            <a:fillRect/>
          </a:stretch>
        </p:blipFill>
        <p:spPr bwMode="auto">
          <a:xfrm>
            <a:off x="1828800" y="1752600"/>
            <a:ext cx="5867400" cy="4343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868362"/>
          </a:xfrm>
        </p:spPr>
        <p:txBody>
          <a:bodyPr>
            <a:normAutofit/>
          </a:bodyPr>
          <a:lstStyle/>
          <a:p>
            <a:r>
              <a:rPr lang="en-US" sz="3200" dirty="0" smtClean="0">
                <a:latin typeface="Times New Roman" pitchFamily="18" charset="0"/>
                <a:cs typeface="Times New Roman" pitchFamily="18" charset="0"/>
              </a:rPr>
              <a:t>Contents</a:t>
            </a:r>
            <a:endParaRPr lang="en-US" sz="3200" dirty="0">
              <a:latin typeface="Times New Roman" pitchFamily="18" charset="0"/>
              <a:cs typeface="Times New Roman" pitchFamily="18" charset="0"/>
            </a:endParaRPr>
          </a:p>
        </p:txBody>
      </p:sp>
      <p:sp>
        <p:nvSpPr>
          <p:cNvPr id="2" name="Content Placeholder 1"/>
          <p:cNvSpPr>
            <a:spLocks noGrp="1"/>
          </p:cNvSpPr>
          <p:nvPr>
            <p:ph idx="1"/>
          </p:nvPr>
        </p:nvSpPr>
        <p:spPr>
          <a:xfrm>
            <a:off x="1435608" y="1066800"/>
            <a:ext cx="6641592" cy="5486400"/>
          </a:xfrm>
        </p:spPr>
        <p:txBody>
          <a:bodyPr>
            <a:noAutofit/>
          </a:bodyPr>
          <a:lstStyle/>
          <a:p>
            <a:r>
              <a:rPr lang="en-US" sz="2000" dirty="0" smtClean="0">
                <a:latin typeface="Times New Roman" pitchFamily="18" charset="0"/>
                <a:cs typeface="Times New Roman" pitchFamily="18" charset="0"/>
              </a:rPr>
              <a:t>Abstract</a:t>
            </a:r>
          </a:p>
          <a:p>
            <a:r>
              <a:rPr lang="en-US" sz="2000" dirty="0" smtClean="0">
                <a:latin typeface="Times New Roman" pitchFamily="18" charset="0"/>
                <a:cs typeface="Times New Roman" pitchFamily="18" charset="0"/>
              </a:rPr>
              <a:t>Introduction</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Motivation</a:t>
            </a:r>
          </a:p>
          <a:p>
            <a:r>
              <a:rPr lang="en-US" sz="2000" dirty="0" smtClean="0">
                <a:latin typeface="Times New Roman" pitchFamily="18" charset="0"/>
                <a:cs typeface="Times New Roman" pitchFamily="18" charset="0"/>
              </a:rPr>
              <a:t>Objective</a:t>
            </a:r>
          </a:p>
          <a:p>
            <a:r>
              <a:rPr lang="en-US" sz="2000" dirty="0" smtClean="0">
                <a:latin typeface="Times New Roman" pitchFamily="18" charset="0"/>
                <a:cs typeface="Times New Roman" pitchFamily="18" charset="0"/>
              </a:rPr>
              <a:t>Literature Survey</a:t>
            </a:r>
          </a:p>
          <a:p>
            <a:r>
              <a:rPr lang="en-US" sz="2000" dirty="0" smtClean="0">
                <a:latin typeface="Times New Roman" pitchFamily="18" charset="0"/>
                <a:cs typeface="Times New Roman" pitchFamily="18" charset="0"/>
              </a:rPr>
              <a:t>Hardware requirements</a:t>
            </a:r>
          </a:p>
          <a:p>
            <a:r>
              <a:rPr lang="en-US" sz="2000" dirty="0" smtClean="0">
                <a:latin typeface="Times New Roman" pitchFamily="18" charset="0"/>
                <a:cs typeface="Times New Roman" pitchFamily="18" charset="0"/>
              </a:rPr>
              <a:t>Software requirements</a:t>
            </a:r>
          </a:p>
          <a:p>
            <a:r>
              <a:rPr lang="en-US" sz="2000" dirty="0" smtClean="0">
                <a:latin typeface="Times New Roman" pitchFamily="18" charset="0"/>
                <a:cs typeface="Times New Roman" pitchFamily="18" charset="0"/>
              </a:rPr>
              <a:t>Proposed work</a:t>
            </a:r>
          </a:p>
          <a:p>
            <a:r>
              <a:rPr lang="en-US" sz="2000" dirty="0" smtClean="0">
                <a:latin typeface="Times New Roman" pitchFamily="18" charset="0"/>
                <a:cs typeface="Times New Roman" pitchFamily="18" charset="0"/>
              </a:rPr>
              <a:t>System </a:t>
            </a:r>
            <a:r>
              <a:rPr lang="en-US" sz="2000" dirty="0">
                <a:latin typeface="Times New Roman" pitchFamily="18" charset="0"/>
                <a:cs typeface="Times New Roman" pitchFamily="18" charset="0"/>
              </a:rPr>
              <a:t>Architecture / </a:t>
            </a:r>
            <a:r>
              <a:rPr lang="en-US" sz="2000" dirty="0" smtClean="0">
                <a:latin typeface="Times New Roman" pitchFamily="18" charset="0"/>
                <a:cs typeface="Times New Roman" pitchFamily="18" charset="0"/>
              </a:rPr>
              <a:t>Methodology</a:t>
            </a:r>
          </a:p>
          <a:p>
            <a:r>
              <a:rPr lang="en-US" sz="2000" dirty="0" smtClean="0">
                <a:latin typeface="Times New Roman" pitchFamily="18" charset="0"/>
                <a:cs typeface="Times New Roman" pitchFamily="18" charset="0"/>
              </a:rPr>
              <a:t>Algorithm</a:t>
            </a:r>
          </a:p>
          <a:p>
            <a:r>
              <a:rPr lang="en-US" sz="2000" dirty="0" smtClean="0">
                <a:latin typeface="Times New Roman" pitchFamily="18" charset="0"/>
                <a:cs typeface="Times New Roman" pitchFamily="18" charset="0"/>
              </a:rPr>
              <a:t>Power supply</a:t>
            </a:r>
          </a:p>
          <a:p>
            <a:r>
              <a:rPr lang="en-US" sz="2000" dirty="0" smtClean="0">
                <a:latin typeface="Times New Roman" pitchFamily="18" charset="0"/>
                <a:cs typeface="Times New Roman" pitchFamily="18" charset="0"/>
              </a:rPr>
              <a:t>Power supply design</a:t>
            </a:r>
          </a:p>
          <a:p>
            <a:r>
              <a:rPr lang="en-US" sz="2000" dirty="0" smtClean="0">
                <a:latin typeface="Times New Roman" pitchFamily="18" charset="0"/>
                <a:cs typeface="Times New Roman" pitchFamily="18" charset="0"/>
              </a:rPr>
              <a:t>UML Diagrams</a:t>
            </a:r>
          </a:p>
          <a:p>
            <a:r>
              <a:rPr lang="en-US" sz="2000" smtClean="0">
                <a:latin typeface="Times New Roman" pitchFamily="18" charset="0"/>
                <a:cs typeface="Times New Roman" pitchFamily="18" charset="0"/>
              </a:rPr>
              <a:t>Future </a:t>
            </a:r>
            <a:r>
              <a:rPr lang="en-US" sz="2000" dirty="0" smtClean="0">
                <a:latin typeface="Times New Roman" pitchFamily="18" charset="0"/>
                <a:cs typeface="Times New Roman" pitchFamily="18" charset="0"/>
              </a:rPr>
              <a:t>scope</a:t>
            </a:r>
          </a:p>
          <a:p>
            <a:r>
              <a:rPr lang="en-US" sz="2000" dirty="0" smtClean="0">
                <a:latin typeface="Times New Roman" pitchFamily="18" charset="0"/>
                <a:cs typeface="Times New Roman" pitchFamily="18" charset="0"/>
              </a:rPr>
              <a:t>References</a:t>
            </a:r>
            <a:r>
              <a:rPr lang="en-US" sz="2000" dirty="0"/>
              <a:t/>
            </a:r>
            <a:br>
              <a:rPr lang="en-US" sz="2000" dirty="0"/>
            </a:br>
            <a:endParaRPr lang="en-US" sz="2000" dirty="0"/>
          </a:p>
        </p:txBody>
      </p:sp>
    </p:spTree>
    <p:extLst>
      <p:ext uri="{BB962C8B-B14F-4D97-AF65-F5344CB8AC3E}">
        <p14:creationId xmlns:p14="http://schemas.microsoft.com/office/powerpoint/2010/main" xmlns="" val="116611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85800"/>
            <a:ext cx="4572000" cy="461665"/>
          </a:xfrm>
          <a:prstGeom prst="rect">
            <a:avLst/>
          </a:prstGeom>
        </p:spPr>
        <p:txBody>
          <a:bodyPr>
            <a:spAutoFit/>
          </a:bodyPr>
          <a:lstStyle/>
          <a:p>
            <a:pPr algn="ctr"/>
            <a:r>
              <a:rPr lang="en-US" sz="2400" dirty="0" smtClean="0">
                <a:latin typeface="Times New Roman" pitchFamily="18" charset="0"/>
                <a:cs typeface="Times New Roman" pitchFamily="18" charset="0"/>
              </a:rPr>
              <a:t>ACTIVITY DIAGRAM</a:t>
            </a:r>
            <a:endParaRPr lang="en-US" sz="2400" dirty="0">
              <a:latin typeface="Times New Roman" pitchFamily="18" charset="0"/>
              <a:cs typeface="Times New Roman" pitchFamily="18" charset="0"/>
            </a:endParaRPr>
          </a:p>
        </p:txBody>
      </p:sp>
      <p:pic>
        <p:nvPicPr>
          <p:cNvPr id="6146" name="Picture 2" descr="C:\Users\vaibhav\Desktop\activity.png"/>
          <p:cNvPicPr>
            <a:picLocks noChangeAspect="1" noChangeArrowheads="1"/>
          </p:cNvPicPr>
          <p:nvPr/>
        </p:nvPicPr>
        <p:blipFill>
          <a:blip r:embed="rId2" cstate="print"/>
          <a:srcRect/>
          <a:stretch>
            <a:fillRect/>
          </a:stretch>
        </p:blipFill>
        <p:spPr bwMode="auto">
          <a:xfrm>
            <a:off x="1828800" y="1676400"/>
            <a:ext cx="6019800" cy="4800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85800"/>
            <a:ext cx="4572000" cy="461665"/>
          </a:xfrm>
          <a:prstGeom prst="rect">
            <a:avLst/>
          </a:prstGeom>
        </p:spPr>
        <p:txBody>
          <a:bodyPr>
            <a:spAutoFit/>
          </a:bodyPr>
          <a:lstStyle/>
          <a:p>
            <a:pPr algn="ctr"/>
            <a:r>
              <a:rPr lang="en-US" sz="2400" dirty="0" smtClean="0">
                <a:latin typeface="Times New Roman" pitchFamily="18" charset="0"/>
                <a:cs typeface="Times New Roman" pitchFamily="18" charset="0"/>
              </a:rPr>
              <a:t>DEPLOYMENT DIAGRAM</a:t>
            </a:r>
            <a:endParaRPr lang="en-US" sz="24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286898" y="1699404"/>
            <a:ext cx="4570203" cy="4167996"/>
          </a:xfrm>
          <a:prstGeom prst="rect">
            <a:avLst/>
          </a:prstGeom>
          <a:noFill/>
          <a:ln w="9525">
            <a:noFill/>
            <a:miter lim="800000"/>
            <a:headEnd/>
            <a:tailEnd/>
          </a:ln>
        </p:spPr>
      </p:pic>
      <p:pic>
        <p:nvPicPr>
          <p:cNvPr id="5" name="Picture 4"/>
          <p:cNvPicPr/>
          <p:nvPr/>
        </p:nvPicPr>
        <p:blipFill>
          <a:blip r:embed="rId2"/>
          <a:srcRect/>
          <a:stretch>
            <a:fillRect/>
          </a:stretch>
        </p:blipFill>
        <p:spPr bwMode="auto">
          <a:xfrm>
            <a:off x="1447800" y="1676400"/>
            <a:ext cx="6400800" cy="4343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FUTURE SCOPE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839200" cy="4525963"/>
          </a:xfrm>
        </p:spPr>
        <p:txBody>
          <a:bodyPr>
            <a:normAutofit/>
          </a:bodyPr>
          <a:lstStyle/>
          <a:p>
            <a:pPr algn="just"/>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Device Fingerprint can be further extend to </a:t>
            </a:r>
            <a:r>
              <a:rPr lang="en-US" sz="2000" dirty="0" err="1" smtClean="0">
                <a:latin typeface="Times New Roman" pitchFamily="18" charset="0"/>
                <a:cs typeface="Times New Roman" pitchFamily="18" charset="0"/>
              </a:rPr>
              <a:t>whitelist</a:t>
            </a:r>
            <a:r>
              <a:rPr lang="en-US" sz="2000" dirty="0" smtClean="0">
                <a:latin typeface="Times New Roman" pitchFamily="18" charset="0"/>
                <a:cs typeface="Times New Roman" pitchFamily="18" charset="0"/>
              </a:rPr>
              <a:t> and blacklist, where the client should be verified by some other more direct method in order to assure legitimacy. A simple and safe method would be make contact with the client using a phone call to the registered mobile number of the client and verify it is him trying to login to his home. </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Another alternative is, the server generates a One Time Password (OTP) and sent it to the legitimate user‘s registered mobile number via Short Message Service (SMS), which the user enters in the website and thus the legitimacy of the user is verified.</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normAutofit fontScale="92500" lnSpcReduction="20000"/>
          </a:bodyPr>
          <a:lstStyle/>
          <a:p>
            <a:r>
              <a:rPr lang="en-US" b="1" dirty="0" smtClean="0">
                <a:solidFill>
                  <a:schemeClr val="tx1">
                    <a:lumMod val="95000"/>
                    <a:lumOff val="5000"/>
                  </a:schemeClr>
                </a:solidFill>
                <a:latin typeface="Times New Roman" pitchFamily="18" charset="0"/>
                <a:cs typeface="Times New Roman" pitchFamily="18" charset="0"/>
              </a:rPr>
              <a:t>REFERENCES</a:t>
            </a:r>
          </a:p>
          <a:p>
            <a:pPr algn="just" hangingPunct="0"/>
            <a:endParaRPr lang="en-US" sz="2400" dirty="0" smtClean="0">
              <a:solidFill>
                <a:schemeClr val="tx1"/>
              </a:solidFill>
            </a:endParaRPr>
          </a:p>
          <a:p>
            <a:pPr algn="just"/>
            <a:r>
              <a:rPr lang="en-US" sz="2200" dirty="0" smtClean="0">
                <a:solidFill>
                  <a:schemeClr val="tx1">
                    <a:lumMod val="95000"/>
                    <a:lumOff val="5000"/>
                  </a:schemeClr>
                </a:solidFill>
                <a:latin typeface="Times New Roman" pitchFamily="18" charset="0"/>
                <a:cs typeface="Times New Roman" pitchFamily="18" charset="0"/>
              </a:rPr>
              <a:t>1]</a:t>
            </a:r>
            <a:r>
              <a:rPr lang="en-US" sz="2200" dirty="0" err="1" smtClean="0">
                <a:solidFill>
                  <a:schemeClr val="tx1">
                    <a:lumMod val="95000"/>
                    <a:lumOff val="5000"/>
                  </a:schemeClr>
                </a:solidFill>
                <a:latin typeface="Times New Roman" pitchFamily="18" charset="0"/>
                <a:cs typeface="Times New Roman" pitchFamily="18" charset="0"/>
              </a:rPr>
              <a:t>Arun</a:t>
            </a:r>
            <a:r>
              <a:rPr lang="en-US" sz="2200" dirty="0" smtClean="0">
                <a:solidFill>
                  <a:schemeClr val="tx1">
                    <a:lumMod val="95000"/>
                    <a:lumOff val="5000"/>
                  </a:schemeClr>
                </a:solidFill>
                <a:latin typeface="Times New Roman" pitchFamily="18" charset="0"/>
                <a:cs typeface="Times New Roman" pitchFamily="18" charset="0"/>
              </a:rPr>
              <a:t> Cyril Jose, Reza </a:t>
            </a:r>
            <a:r>
              <a:rPr lang="en-US" sz="2200" dirty="0" err="1" smtClean="0">
                <a:solidFill>
                  <a:schemeClr val="tx1">
                    <a:lumMod val="95000"/>
                    <a:lumOff val="5000"/>
                  </a:schemeClr>
                </a:solidFill>
                <a:latin typeface="Times New Roman" pitchFamily="18" charset="0"/>
                <a:cs typeface="Times New Roman" pitchFamily="18" charset="0"/>
              </a:rPr>
              <a:t>Malekian</a:t>
            </a:r>
            <a:r>
              <a:rPr lang="en-US" sz="2200" dirty="0" smtClean="0">
                <a:solidFill>
                  <a:schemeClr val="tx1">
                    <a:lumMod val="95000"/>
                    <a:lumOff val="5000"/>
                  </a:schemeClr>
                </a:solidFill>
                <a:latin typeface="Times New Roman" pitchFamily="18" charset="0"/>
                <a:cs typeface="Times New Roman" pitchFamily="18" charset="0"/>
              </a:rPr>
              <a:t>, “Improving Home Automation Security; Integrating Device Fingerprinting into Smart </a:t>
            </a:r>
            <a:r>
              <a:rPr lang="en-US" sz="2200" dirty="0" err="1" smtClean="0">
                <a:solidFill>
                  <a:schemeClr val="tx1">
                    <a:lumMod val="95000"/>
                    <a:lumOff val="5000"/>
                  </a:schemeClr>
                </a:solidFill>
                <a:latin typeface="Times New Roman" pitchFamily="18" charset="0"/>
                <a:cs typeface="Times New Roman" pitchFamily="18" charset="0"/>
              </a:rPr>
              <a:t>Home”,DOI</a:t>
            </a:r>
            <a:r>
              <a:rPr lang="en-US" sz="2200" dirty="0" smtClean="0">
                <a:solidFill>
                  <a:schemeClr val="tx1">
                    <a:lumMod val="95000"/>
                    <a:lumOff val="5000"/>
                  </a:schemeClr>
                </a:solidFill>
                <a:latin typeface="Times New Roman" pitchFamily="18" charset="0"/>
                <a:cs typeface="Times New Roman" pitchFamily="18" charset="0"/>
              </a:rPr>
              <a:t> 10.1109/ACCESS.2016.2606478, IEEE Access.</a:t>
            </a:r>
          </a:p>
          <a:p>
            <a:pPr algn="just"/>
            <a:endParaRPr lang="en-US" sz="2200" dirty="0" smtClean="0">
              <a:solidFill>
                <a:schemeClr val="tx1">
                  <a:lumMod val="95000"/>
                  <a:lumOff val="5000"/>
                </a:schemeClr>
              </a:solidFill>
              <a:latin typeface="Times New Roman" pitchFamily="18" charset="0"/>
              <a:cs typeface="Times New Roman" pitchFamily="18" charset="0"/>
            </a:endParaRPr>
          </a:p>
          <a:p>
            <a:pPr algn="just"/>
            <a:r>
              <a:rPr lang="en-US" sz="2200" dirty="0" smtClean="0">
                <a:solidFill>
                  <a:schemeClr val="tx1">
                    <a:lumMod val="95000"/>
                    <a:lumOff val="5000"/>
                  </a:schemeClr>
                </a:solidFill>
                <a:latin typeface="Times New Roman" pitchFamily="18" charset="0"/>
                <a:cs typeface="Times New Roman" pitchFamily="18" charset="0"/>
              </a:rPr>
              <a:t>2]</a:t>
            </a:r>
            <a:r>
              <a:rPr lang="en-US" sz="2200" dirty="0" err="1" smtClean="0">
                <a:solidFill>
                  <a:schemeClr val="tx1">
                    <a:lumMod val="95000"/>
                    <a:lumOff val="5000"/>
                  </a:schemeClr>
                </a:solidFill>
                <a:latin typeface="Times New Roman" pitchFamily="18" charset="0"/>
                <a:cs typeface="Times New Roman" pitchFamily="18" charset="0"/>
              </a:rPr>
              <a:t>AthiraSankar</a:t>
            </a:r>
            <a:r>
              <a:rPr lang="en-US" sz="2200" dirty="0" smtClean="0">
                <a:solidFill>
                  <a:schemeClr val="tx1">
                    <a:lumMod val="95000"/>
                    <a:lumOff val="5000"/>
                  </a:schemeClr>
                </a:solidFill>
                <a:latin typeface="Times New Roman" pitchFamily="18" charset="0"/>
                <a:cs typeface="Times New Roman" pitchFamily="18" charset="0"/>
              </a:rPr>
              <a:t>, </a:t>
            </a:r>
            <a:r>
              <a:rPr lang="en-US" sz="2200" dirty="0" err="1" smtClean="0">
                <a:solidFill>
                  <a:schemeClr val="tx1">
                    <a:lumMod val="95000"/>
                    <a:lumOff val="5000"/>
                  </a:schemeClr>
                </a:solidFill>
                <a:latin typeface="Times New Roman" pitchFamily="18" charset="0"/>
                <a:cs typeface="Times New Roman" pitchFamily="18" charset="0"/>
              </a:rPr>
              <a:t>Lakshmi</a:t>
            </a:r>
            <a:r>
              <a:rPr lang="en-US" sz="2200" dirty="0" smtClean="0">
                <a:solidFill>
                  <a:schemeClr val="tx1">
                    <a:lumMod val="95000"/>
                    <a:lumOff val="5000"/>
                  </a:schemeClr>
                </a:solidFill>
                <a:latin typeface="Times New Roman" pitchFamily="18" charset="0"/>
                <a:cs typeface="Times New Roman" pitchFamily="18" charset="0"/>
              </a:rPr>
              <a:t> S, “A Survey On Improving Home Automation Security by Integrating Device Fingerprinting Into Smart Home”, International Research Journal of Engineering and Technology (IRJET) ,Volume: 04 Issue: 04 | Apr -2017.</a:t>
            </a:r>
          </a:p>
          <a:p>
            <a:pPr algn="just"/>
            <a:endParaRPr lang="en-US" sz="2200" dirty="0" smtClean="0">
              <a:solidFill>
                <a:schemeClr val="tx1">
                  <a:lumMod val="95000"/>
                  <a:lumOff val="5000"/>
                </a:schemeClr>
              </a:solidFill>
              <a:latin typeface="Times New Roman" pitchFamily="18" charset="0"/>
              <a:cs typeface="Times New Roman" pitchFamily="18" charset="0"/>
            </a:endParaRPr>
          </a:p>
          <a:p>
            <a:pPr algn="just"/>
            <a:r>
              <a:rPr lang="en-US" sz="2200" dirty="0" smtClean="0">
                <a:solidFill>
                  <a:schemeClr val="tx1">
                    <a:lumMod val="95000"/>
                    <a:lumOff val="5000"/>
                  </a:schemeClr>
                </a:solidFill>
                <a:latin typeface="Times New Roman" pitchFamily="18" charset="0"/>
                <a:cs typeface="Times New Roman" pitchFamily="18" charset="0"/>
              </a:rPr>
              <a:t>3] </a:t>
            </a:r>
            <a:r>
              <a:rPr lang="en-US" sz="2200" dirty="0" err="1" smtClean="0">
                <a:solidFill>
                  <a:schemeClr val="tx1">
                    <a:lumMod val="95000"/>
                    <a:lumOff val="5000"/>
                  </a:schemeClr>
                </a:solidFill>
                <a:latin typeface="Times New Roman" pitchFamily="18" charset="0"/>
                <a:cs typeface="Times New Roman" pitchFamily="18" charset="0"/>
              </a:rPr>
              <a:t>Murad</a:t>
            </a:r>
            <a:r>
              <a:rPr lang="en-US" sz="2200" dirty="0" smtClean="0">
                <a:solidFill>
                  <a:schemeClr val="tx1">
                    <a:lumMod val="95000"/>
                    <a:lumOff val="5000"/>
                  </a:schemeClr>
                </a:solidFill>
                <a:latin typeface="Times New Roman" pitchFamily="18" charset="0"/>
                <a:cs typeface="Times New Roman" pitchFamily="18" charset="0"/>
              </a:rPr>
              <a:t> Khan, </a:t>
            </a:r>
            <a:r>
              <a:rPr lang="en-US" sz="2200" dirty="0" err="1" smtClean="0">
                <a:solidFill>
                  <a:schemeClr val="tx1">
                    <a:lumMod val="95000"/>
                    <a:lumOff val="5000"/>
                  </a:schemeClr>
                </a:solidFill>
                <a:latin typeface="Times New Roman" pitchFamily="18" charset="0"/>
                <a:cs typeface="Times New Roman" pitchFamily="18" charset="0"/>
              </a:rPr>
              <a:t>BhagyaNathali</a:t>
            </a:r>
            <a:r>
              <a:rPr lang="en-US" sz="2200" dirty="0" smtClean="0">
                <a:solidFill>
                  <a:schemeClr val="tx1">
                    <a:lumMod val="95000"/>
                    <a:lumOff val="5000"/>
                  </a:schemeClr>
                </a:solidFill>
                <a:latin typeface="Times New Roman" pitchFamily="18" charset="0"/>
                <a:cs typeface="Times New Roman" pitchFamily="18" charset="0"/>
              </a:rPr>
              <a:t> Silva, </a:t>
            </a:r>
            <a:r>
              <a:rPr lang="en-US" sz="2200" dirty="0" err="1" smtClean="0">
                <a:solidFill>
                  <a:schemeClr val="tx1">
                    <a:lumMod val="95000"/>
                    <a:lumOff val="5000"/>
                  </a:schemeClr>
                </a:solidFill>
                <a:latin typeface="Times New Roman" pitchFamily="18" charset="0"/>
                <a:cs typeface="Times New Roman" pitchFamily="18" charset="0"/>
              </a:rPr>
              <a:t>Kijun</a:t>
            </a:r>
            <a:r>
              <a:rPr lang="en-US" sz="2200" dirty="0" smtClean="0">
                <a:solidFill>
                  <a:schemeClr val="tx1">
                    <a:lumMod val="95000"/>
                    <a:lumOff val="5000"/>
                  </a:schemeClr>
                </a:solidFill>
                <a:latin typeface="Times New Roman" pitchFamily="18" charset="0"/>
                <a:cs typeface="Times New Roman" pitchFamily="18" charset="0"/>
              </a:rPr>
              <a:t> </a:t>
            </a:r>
            <a:r>
              <a:rPr lang="en-US" sz="2200" dirty="0" err="1" smtClean="0">
                <a:solidFill>
                  <a:schemeClr val="tx1">
                    <a:lumMod val="95000"/>
                    <a:lumOff val="5000"/>
                  </a:schemeClr>
                </a:solidFill>
                <a:latin typeface="Times New Roman" pitchFamily="18" charset="0"/>
                <a:cs typeface="Times New Roman" pitchFamily="18" charset="0"/>
              </a:rPr>
              <a:t>Han“Internet</a:t>
            </a:r>
            <a:r>
              <a:rPr lang="en-US" sz="2200" dirty="0" smtClean="0">
                <a:solidFill>
                  <a:schemeClr val="tx1">
                    <a:lumMod val="95000"/>
                    <a:lumOff val="5000"/>
                  </a:schemeClr>
                </a:solidFill>
                <a:latin typeface="Times New Roman" pitchFamily="18" charset="0"/>
                <a:cs typeface="Times New Roman" pitchFamily="18" charset="0"/>
              </a:rPr>
              <a:t> of Things based Energy Aware Smart Home Control </a:t>
            </a:r>
            <a:r>
              <a:rPr lang="en-US" sz="2200" dirty="0" err="1" smtClean="0">
                <a:solidFill>
                  <a:schemeClr val="tx1">
                    <a:lumMod val="95000"/>
                    <a:lumOff val="5000"/>
                  </a:schemeClr>
                </a:solidFill>
                <a:latin typeface="Times New Roman" pitchFamily="18" charset="0"/>
                <a:cs typeface="Times New Roman" pitchFamily="18" charset="0"/>
              </a:rPr>
              <a:t>System”,DOI</a:t>
            </a:r>
            <a:r>
              <a:rPr lang="en-US" sz="2200" dirty="0" smtClean="0">
                <a:solidFill>
                  <a:schemeClr val="tx1">
                    <a:lumMod val="95000"/>
                    <a:lumOff val="5000"/>
                  </a:schemeClr>
                </a:solidFill>
                <a:latin typeface="Times New Roman" pitchFamily="18" charset="0"/>
                <a:cs typeface="Times New Roman" pitchFamily="18" charset="0"/>
              </a:rPr>
              <a:t> 10.1109/ACCESS.2016.2621752, IEEE Access.</a:t>
            </a:r>
          </a:p>
          <a:p>
            <a:pPr algn="just"/>
            <a:r>
              <a:rPr lang="en-US" sz="2200" dirty="0" smtClean="0">
                <a:solidFill>
                  <a:schemeClr val="tx1">
                    <a:lumMod val="95000"/>
                    <a:lumOff val="5000"/>
                  </a:schemeClr>
                </a:solidFill>
                <a:latin typeface="Times New Roman" pitchFamily="18" charset="0"/>
                <a:cs typeface="Times New Roman" pitchFamily="18" charset="0"/>
              </a:rPr>
              <a:t> </a:t>
            </a:r>
          </a:p>
          <a:p>
            <a:pPr algn="just"/>
            <a:r>
              <a:rPr lang="en-US" sz="2200" dirty="0" smtClean="0">
                <a:solidFill>
                  <a:schemeClr val="tx1">
                    <a:lumMod val="95000"/>
                    <a:lumOff val="5000"/>
                  </a:schemeClr>
                </a:solidFill>
                <a:latin typeface="Times New Roman" pitchFamily="18" charset="0"/>
                <a:cs typeface="Times New Roman" pitchFamily="18" charset="0"/>
              </a:rPr>
              <a:t>4]</a:t>
            </a:r>
            <a:r>
              <a:rPr lang="en-US" sz="2200" dirty="0" err="1" smtClean="0">
                <a:solidFill>
                  <a:schemeClr val="tx1">
                    <a:lumMod val="95000"/>
                    <a:lumOff val="5000"/>
                  </a:schemeClr>
                </a:solidFill>
                <a:latin typeface="Times New Roman" pitchFamily="18" charset="0"/>
                <a:cs typeface="Times New Roman" pitchFamily="18" charset="0"/>
              </a:rPr>
              <a:t>Jayasree</a:t>
            </a:r>
            <a:r>
              <a:rPr lang="en-US" sz="2200" dirty="0" smtClean="0">
                <a:solidFill>
                  <a:schemeClr val="tx1">
                    <a:lumMod val="95000"/>
                    <a:lumOff val="5000"/>
                  </a:schemeClr>
                </a:solidFill>
                <a:latin typeface="Times New Roman" pitchFamily="18" charset="0"/>
                <a:cs typeface="Times New Roman" pitchFamily="18" charset="0"/>
              </a:rPr>
              <a:t> </a:t>
            </a:r>
            <a:r>
              <a:rPr lang="en-US" sz="2200" dirty="0" err="1" smtClean="0">
                <a:solidFill>
                  <a:schemeClr val="tx1">
                    <a:lumMod val="95000"/>
                    <a:lumOff val="5000"/>
                  </a:schemeClr>
                </a:solidFill>
                <a:latin typeface="Times New Roman" pitchFamily="18" charset="0"/>
                <a:cs typeface="Times New Roman" pitchFamily="18" charset="0"/>
              </a:rPr>
              <a:t>Baidya</a:t>
            </a:r>
            <a:r>
              <a:rPr lang="en-US" sz="2200" dirty="0" smtClean="0">
                <a:solidFill>
                  <a:schemeClr val="tx1">
                    <a:lumMod val="95000"/>
                    <a:lumOff val="5000"/>
                  </a:schemeClr>
                </a:solidFill>
                <a:latin typeface="Times New Roman" pitchFamily="18" charset="0"/>
                <a:cs typeface="Times New Roman" pitchFamily="18" charset="0"/>
              </a:rPr>
              <a:t>, Trina </a:t>
            </a:r>
            <a:r>
              <a:rPr lang="en-US" sz="2200" dirty="0" err="1" smtClean="0">
                <a:solidFill>
                  <a:schemeClr val="tx1">
                    <a:lumMod val="95000"/>
                    <a:lumOff val="5000"/>
                  </a:schemeClr>
                </a:solidFill>
                <a:latin typeface="Times New Roman" pitchFamily="18" charset="0"/>
                <a:cs typeface="Times New Roman" pitchFamily="18" charset="0"/>
              </a:rPr>
              <a:t>Saha</a:t>
            </a:r>
            <a:r>
              <a:rPr lang="en-US" sz="2200" dirty="0" smtClean="0">
                <a:solidFill>
                  <a:schemeClr val="tx1">
                    <a:lumMod val="95000"/>
                    <a:lumOff val="5000"/>
                  </a:schemeClr>
                </a:solidFill>
                <a:latin typeface="Times New Roman" pitchFamily="18" charset="0"/>
                <a:cs typeface="Times New Roman" pitchFamily="18" charset="0"/>
              </a:rPr>
              <a:t>, </a:t>
            </a:r>
            <a:r>
              <a:rPr lang="en-US" sz="2200" dirty="0" err="1" smtClean="0">
                <a:solidFill>
                  <a:schemeClr val="tx1">
                    <a:lumMod val="95000"/>
                    <a:lumOff val="5000"/>
                  </a:schemeClr>
                </a:solidFill>
                <a:latin typeface="Times New Roman" pitchFamily="18" charset="0"/>
                <a:cs typeface="Times New Roman" pitchFamily="18" charset="0"/>
              </a:rPr>
              <a:t>Ryad</a:t>
            </a:r>
            <a:r>
              <a:rPr lang="en-US" sz="2200" dirty="0" smtClean="0">
                <a:solidFill>
                  <a:schemeClr val="tx1">
                    <a:lumMod val="95000"/>
                    <a:lumOff val="5000"/>
                  </a:schemeClr>
                </a:solidFill>
                <a:latin typeface="Times New Roman" pitchFamily="18" charset="0"/>
                <a:cs typeface="Times New Roman" pitchFamily="18" charset="0"/>
              </a:rPr>
              <a:t> </a:t>
            </a:r>
            <a:r>
              <a:rPr lang="en-US" sz="2200" dirty="0" err="1" smtClean="0">
                <a:solidFill>
                  <a:schemeClr val="tx1">
                    <a:lumMod val="95000"/>
                    <a:lumOff val="5000"/>
                  </a:schemeClr>
                </a:solidFill>
                <a:latin typeface="Times New Roman" pitchFamily="18" charset="0"/>
                <a:cs typeface="Times New Roman" pitchFamily="18" charset="0"/>
              </a:rPr>
              <a:t>Moyashir</a:t>
            </a:r>
            <a:r>
              <a:rPr lang="en-US" sz="2200" dirty="0" smtClean="0">
                <a:solidFill>
                  <a:schemeClr val="tx1">
                    <a:lumMod val="95000"/>
                    <a:lumOff val="5000"/>
                  </a:schemeClr>
                </a:solidFill>
                <a:latin typeface="Times New Roman" pitchFamily="18" charset="0"/>
                <a:cs typeface="Times New Roman" pitchFamily="18" charset="0"/>
              </a:rPr>
              <a:t>, Rajesh </a:t>
            </a:r>
            <a:r>
              <a:rPr lang="en-US" sz="2200" dirty="0" err="1" smtClean="0">
                <a:solidFill>
                  <a:schemeClr val="tx1">
                    <a:lumMod val="95000"/>
                    <a:lumOff val="5000"/>
                  </a:schemeClr>
                </a:solidFill>
                <a:latin typeface="Times New Roman" pitchFamily="18" charset="0"/>
                <a:cs typeface="Times New Roman" pitchFamily="18" charset="0"/>
              </a:rPr>
              <a:t>Palit</a:t>
            </a:r>
            <a:r>
              <a:rPr lang="en-US" sz="2200" dirty="0" smtClean="0">
                <a:solidFill>
                  <a:schemeClr val="tx1">
                    <a:lumMod val="95000"/>
                    <a:lumOff val="5000"/>
                  </a:schemeClr>
                </a:solidFill>
                <a:latin typeface="Times New Roman" pitchFamily="18" charset="0"/>
                <a:cs typeface="Times New Roman" pitchFamily="18" charset="0"/>
              </a:rPr>
              <a:t>, “Design and Implementation of a Fingerprint Based Lock System for Shared Access”, North South University, Dhaka - 1229 {</a:t>
            </a:r>
            <a:r>
              <a:rPr lang="en-US" sz="2200" dirty="0" err="1" smtClean="0">
                <a:solidFill>
                  <a:schemeClr val="tx1">
                    <a:lumMod val="95000"/>
                    <a:lumOff val="5000"/>
                  </a:schemeClr>
                </a:solidFill>
                <a:latin typeface="Times New Roman" pitchFamily="18" charset="0"/>
                <a:cs typeface="Times New Roman" pitchFamily="18" charset="0"/>
              </a:rPr>
              <a:t>jayasree.baidya</a:t>
            </a:r>
            <a:r>
              <a:rPr lang="en-US" sz="2200" dirty="0" smtClean="0">
                <a:solidFill>
                  <a:schemeClr val="tx1">
                    <a:lumMod val="95000"/>
                    <a:lumOff val="5000"/>
                  </a:schemeClr>
                </a:solidFill>
                <a:latin typeface="Times New Roman" pitchFamily="18" charset="0"/>
                <a:cs typeface="Times New Roman" pitchFamily="18" charset="0"/>
              </a:rPr>
              <a:t>, </a:t>
            </a:r>
            <a:r>
              <a:rPr lang="en-US" sz="2200" dirty="0" err="1" smtClean="0">
                <a:solidFill>
                  <a:schemeClr val="tx1">
                    <a:lumMod val="95000"/>
                    <a:lumOff val="5000"/>
                  </a:schemeClr>
                </a:solidFill>
                <a:latin typeface="Times New Roman" pitchFamily="18" charset="0"/>
                <a:cs typeface="Times New Roman" pitchFamily="18" charset="0"/>
              </a:rPr>
              <a:t>trina.saha</a:t>
            </a:r>
            <a:r>
              <a:rPr lang="en-US" sz="2200" dirty="0" smtClean="0">
                <a:solidFill>
                  <a:schemeClr val="tx1">
                    <a:lumMod val="95000"/>
                    <a:lumOff val="5000"/>
                  </a:schemeClr>
                </a:solidFill>
                <a:latin typeface="Times New Roman" pitchFamily="18" charset="0"/>
                <a:cs typeface="Times New Roman" pitchFamily="18" charset="0"/>
              </a:rPr>
              <a:t>, </a:t>
            </a:r>
            <a:r>
              <a:rPr lang="en-US" sz="2200" dirty="0" err="1" smtClean="0">
                <a:solidFill>
                  <a:schemeClr val="tx1">
                    <a:lumMod val="95000"/>
                    <a:lumOff val="5000"/>
                  </a:schemeClr>
                </a:solidFill>
                <a:latin typeface="Times New Roman" pitchFamily="18" charset="0"/>
                <a:cs typeface="Times New Roman" pitchFamily="18" charset="0"/>
              </a:rPr>
              <a:t>ryad.moyashir</a:t>
            </a:r>
            <a:r>
              <a:rPr lang="en-US" sz="2200" dirty="0" smtClean="0">
                <a:solidFill>
                  <a:schemeClr val="tx1">
                    <a:lumMod val="95000"/>
                    <a:lumOff val="5000"/>
                  </a:schemeClr>
                </a:solidFill>
                <a:latin typeface="Times New Roman" pitchFamily="18" charset="0"/>
                <a:cs typeface="Times New Roman" pitchFamily="18" charset="0"/>
              </a:rPr>
              <a:t>.</a:t>
            </a:r>
          </a:p>
          <a:p>
            <a:pPr algn="just"/>
            <a:endParaRPr lang="en-US" sz="2200" dirty="0" smtClean="0">
              <a:solidFill>
                <a:schemeClr val="tx1">
                  <a:lumMod val="95000"/>
                  <a:lumOff val="5000"/>
                </a:schemeClr>
              </a:solidFill>
              <a:latin typeface="Times New Roman" pitchFamily="18" charset="0"/>
              <a:cs typeface="Times New Roman" pitchFamily="18" charset="0"/>
            </a:endParaRPr>
          </a:p>
          <a:p>
            <a:pPr algn="just"/>
            <a:r>
              <a:rPr lang="en-US" sz="2200" dirty="0" smtClean="0">
                <a:solidFill>
                  <a:schemeClr val="tx1">
                    <a:lumMod val="95000"/>
                    <a:lumOff val="5000"/>
                  </a:schemeClr>
                </a:solidFill>
                <a:latin typeface="Times New Roman" pitchFamily="18" charset="0"/>
                <a:cs typeface="Times New Roman" pitchFamily="18" charset="0"/>
              </a:rPr>
              <a:t>5] </a:t>
            </a:r>
            <a:r>
              <a:rPr lang="en-US" sz="2200" dirty="0" err="1" smtClean="0">
                <a:solidFill>
                  <a:schemeClr val="tx1">
                    <a:lumMod val="95000"/>
                    <a:lumOff val="5000"/>
                  </a:schemeClr>
                </a:solidFill>
                <a:latin typeface="Times New Roman" pitchFamily="18" charset="0"/>
                <a:cs typeface="Times New Roman" pitchFamily="18" charset="0"/>
              </a:rPr>
              <a:t>Shrikrishna</a:t>
            </a:r>
            <a:r>
              <a:rPr lang="en-US" sz="2200" dirty="0" smtClean="0">
                <a:solidFill>
                  <a:schemeClr val="tx1">
                    <a:lumMod val="95000"/>
                    <a:lumOff val="5000"/>
                  </a:schemeClr>
                </a:solidFill>
                <a:latin typeface="Times New Roman" pitchFamily="18" charset="0"/>
                <a:cs typeface="Times New Roman" pitchFamily="18" charset="0"/>
              </a:rPr>
              <a:t> Jogdand1, Mahesh  </a:t>
            </a:r>
            <a:r>
              <a:rPr lang="en-US" sz="2200" dirty="0" err="1" smtClean="0">
                <a:solidFill>
                  <a:schemeClr val="tx1">
                    <a:lumMod val="95000"/>
                    <a:lumOff val="5000"/>
                  </a:schemeClr>
                </a:solidFill>
                <a:latin typeface="Times New Roman" pitchFamily="18" charset="0"/>
                <a:cs typeface="Times New Roman" pitchFamily="18" charset="0"/>
              </a:rPr>
              <a:t>Karanjkar</a:t>
            </a:r>
            <a:r>
              <a:rPr lang="en-US" sz="2200" dirty="0" smtClean="0">
                <a:solidFill>
                  <a:schemeClr val="tx1">
                    <a:lumMod val="95000"/>
                    <a:lumOff val="5000"/>
                  </a:schemeClr>
                </a:solidFill>
                <a:latin typeface="Times New Roman" pitchFamily="18" charset="0"/>
                <a:cs typeface="Times New Roman" pitchFamily="18" charset="0"/>
              </a:rPr>
              <a:t>, “Implementation of Automated Door Accessing System with Face Design and Recognition” , International Journal of Science and Research (IJSR) ISSN (Online): 2319-7064 Index Copernicus Value (2013): 6.14 | Impact Factor (2014): 5.611</a:t>
            </a:r>
            <a:endParaRPr lang="en-US" sz="2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normAutofit/>
          </a:bodyPr>
          <a:lstStyle/>
          <a:p>
            <a:pPr algn="just"/>
            <a:r>
              <a:rPr lang="en-US" sz="3000" dirty="0" smtClean="0"/>
              <a:t> </a:t>
            </a:r>
            <a:endParaRPr lang="en-US" sz="3000" dirty="0" smtClean="0">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ABSTRACT:</a:t>
            </a:r>
          </a:p>
          <a:p>
            <a:endParaRPr lang="en-US" sz="4000" dirty="0" smtClean="0">
              <a:solidFill>
                <a:schemeClr val="tx1">
                  <a:lumMod val="95000"/>
                  <a:lumOff val="5000"/>
                </a:schemeClr>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The document explains the importance of access to modern smart homes over the Internet, and highlights several security issues associated with it. </a:t>
            </a:r>
          </a:p>
          <a:p>
            <a:pPr algn="just"/>
            <a:endParaRPr lang="en-US" sz="2000" dirty="0" smtClean="0">
              <a:solidFill>
                <a:schemeClr val="tx1">
                  <a:lumMod val="95000"/>
                  <a:lumOff val="5000"/>
                </a:schemeClr>
              </a:solidFill>
              <a:latin typeface="Times New Roman" pitchFamily="18" charset="0"/>
              <a:cs typeface="Times New Roman" pitchFamily="18" charset="0"/>
            </a:endParaRPr>
          </a:p>
          <a:p>
            <a:pPr algn="just"/>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The proposed system illustrates the evolution of the concept of fingerprint device over time. In this work, we propose a two-step verification process for smart homes using a fingerprint device and access credentials of user fingerprint, which verifies the device and the user accessing the home over the Internet. </a:t>
            </a:r>
          </a:p>
          <a:p>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878532"/>
          </a:xfrm>
          <a:prstGeom prst="rect">
            <a:avLst/>
          </a:prstGeom>
        </p:spPr>
        <p:txBody>
          <a:bodyPr wrap="square">
            <a:spAutoFit/>
          </a:bodyPr>
          <a:lstStyle/>
          <a:p>
            <a:pPr algn="ctr"/>
            <a:endParaRPr lang="en-US" sz="3200" dirty="0" smtClean="0">
              <a:solidFill>
                <a:schemeClr val="tx1">
                  <a:lumMod val="95000"/>
                  <a:lumOff val="5000"/>
                </a:schemeClr>
              </a:solidFill>
              <a:latin typeface="Times New Roman" pitchFamily="18" charset="0"/>
              <a:cs typeface="Times New Roman" pitchFamily="18" charset="0"/>
            </a:endParaRPr>
          </a:p>
          <a:p>
            <a:pPr algn="ctr"/>
            <a:r>
              <a:rPr lang="en-US" sz="3200" dirty="0" smtClean="0">
                <a:solidFill>
                  <a:schemeClr val="tx1">
                    <a:lumMod val="95000"/>
                    <a:lumOff val="5000"/>
                  </a:schemeClr>
                </a:solidFill>
                <a:latin typeface="Times New Roman" pitchFamily="18" charset="0"/>
                <a:cs typeface="Times New Roman" pitchFamily="18" charset="0"/>
              </a:rPr>
              <a:t>Introduction</a:t>
            </a:r>
          </a:p>
          <a:p>
            <a:endParaRPr lang="en-US" dirty="0" smtClean="0"/>
          </a:p>
          <a:p>
            <a:endParaRPr lang="en-US" dirty="0" smtClean="0"/>
          </a:p>
          <a:p>
            <a:endParaRPr lang="en-US" dirty="0" smtClean="0"/>
          </a:p>
          <a:p>
            <a:endParaRPr lang="en-US" dirty="0" smtClean="0"/>
          </a:p>
          <a:p>
            <a:pPr algn="just">
              <a:buFont typeface="Wingdings" pitchFamily="2" charset="2"/>
              <a:buChar char="Ø"/>
            </a:pPr>
            <a:r>
              <a:rPr lang="en-US" sz="2000" dirty="0" smtClean="0">
                <a:latin typeface="Times New Roman" pitchFamily="18" charset="0"/>
                <a:cs typeface="Times New Roman" pitchFamily="18" charset="0"/>
              </a:rPr>
              <a:t>The concept of Home Automation was a topic of interest in the Academic arena since the late 1970s. The affordability and popularity of electronic devices and internet were contributing factors to this change.</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Most obvious way to improve security would be to deny access to a home over the internet.</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Access should be limited to a fixed number of trusted people using a fixed number of trusted electronic devices. To achieve this, we have to identify the user as well as the device accessing the home over the internet.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Motivation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endParaRPr lang="en-US"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As we are interested in Embedded Electronics based projects and there are many advantages of the embedded system as well in spite of the electronics based projects.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We are motivated for doing this project because it is a highly secure home automation </a:t>
            </a:r>
            <a:r>
              <a:rPr lang="en-IN" sz="2000" dirty="0" err="1" smtClean="0">
                <a:latin typeface="Times New Roman" pitchFamily="18" charset="0"/>
                <a:cs typeface="Times New Roman" pitchFamily="18" charset="0"/>
              </a:rPr>
              <a:t>iot</a:t>
            </a:r>
            <a:r>
              <a:rPr lang="en-IN" sz="2000" dirty="0" smtClean="0">
                <a:latin typeface="Times New Roman" pitchFamily="18" charset="0"/>
                <a:cs typeface="Times New Roman" pitchFamily="18" charset="0"/>
              </a:rPr>
              <a:t> based project and here we get to deal with the Raspberry Pi, its interfacing with the hardware part such as Finger Print Module and PC.</a:t>
            </a:r>
            <a:endParaRPr lang="en-US" sz="20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normAutofit/>
          </a:bodyPr>
          <a:lstStyle/>
          <a:p>
            <a:endParaRPr lang="en-US" sz="4000" dirty="0" smtClean="0">
              <a:solidFill>
                <a:schemeClr val="tx1">
                  <a:lumMod val="95000"/>
                  <a:lumOff val="5000"/>
                </a:schemeClr>
              </a:solidFill>
              <a:latin typeface="Times New Roman" pitchFamily="18" charset="0"/>
              <a:cs typeface="Times New Roman" pitchFamily="18" charset="0"/>
            </a:endParaRPr>
          </a:p>
          <a:p>
            <a:r>
              <a:rPr lang="en-US" sz="4000" dirty="0" smtClean="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OBJECTIVE:</a:t>
            </a:r>
          </a:p>
          <a:p>
            <a:endParaRPr lang="en-US" sz="3600" dirty="0" smtClean="0">
              <a:latin typeface="Times New Roman" pitchFamily="18" charset="0"/>
              <a:cs typeface="Times New Roman" pitchFamily="18" charset="0"/>
            </a:endParaRPr>
          </a:p>
          <a:p>
            <a:pPr marL="742950" indent="-742950" algn="just">
              <a:buFont typeface="+mj-lt"/>
              <a:buAutoNum type="arabicPeriod"/>
            </a:pPr>
            <a:r>
              <a:rPr lang="en-US" sz="2000" dirty="0" smtClean="0">
                <a:solidFill>
                  <a:schemeClr val="tx1"/>
                </a:solidFill>
                <a:latin typeface="Times New Roman" pitchFamily="18" charset="0"/>
                <a:cs typeface="Times New Roman" pitchFamily="18" charset="0"/>
              </a:rPr>
              <a:t>Successfully identify a device accessing the home over the internet using Device Fingerprinting. Successfully identify a user accessing the home over the internet using his/her fingerprint.</a:t>
            </a:r>
          </a:p>
          <a:p>
            <a:pPr marL="742950" indent="-74295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742950" indent="-742950" algn="just">
              <a:buFont typeface="+mj-lt"/>
              <a:buAutoNum type="arabicPeriod"/>
            </a:pPr>
            <a:r>
              <a:rPr lang="en-US" sz="2000" dirty="0" smtClean="0">
                <a:solidFill>
                  <a:schemeClr val="tx1">
                    <a:lumMod val="95000"/>
                    <a:lumOff val="5000"/>
                  </a:schemeClr>
                </a:solidFill>
                <a:latin typeface="Times New Roman" pitchFamily="18" charset="0"/>
                <a:cs typeface="Times New Roman" pitchFamily="18" charset="0"/>
              </a:rPr>
              <a:t>Two-step verification process for smart homes using a fingerprint device and access through user fingerprint </a:t>
            </a:r>
          </a:p>
          <a:p>
            <a:pPr marL="742950" indent="-742950" algn="just">
              <a:buFont typeface="+mj-lt"/>
              <a:buAutoNum type="arabicPeriod"/>
            </a:pPr>
            <a:endParaRPr lang="en-US" sz="2000" dirty="0" smtClean="0">
              <a:solidFill>
                <a:schemeClr val="tx1">
                  <a:lumMod val="95000"/>
                  <a:lumOff val="5000"/>
                </a:schemeClr>
              </a:solidFill>
              <a:latin typeface="Times New Roman" pitchFamily="18" charset="0"/>
              <a:cs typeface="Times New Roman" pitchFamily="18" charset="0"/>
            </a:endParaRPr>
          </a:p>
          <a:p>
            <a:pPr marL="742950" indent="-742950" algn="just">
              <a:buFont typeface="+mj-lt"/>
              <a:buAutoNum type="arabicPeriod"/>
            </a:pPr>
            <a:r>
              <a:rPr lang="en-US" sz="2000" dirty="0" smtClean="0">
                <a:solidFill>
                  <a:schemeClr val="tx1"/>
                </a:solidFill>
                <a:latin typeface="Times New Roman" pitchFamily="18" charset="0"/>
                <a:cs typeface="Times New Roman" pitchFamily="18" charset="0"/>
              </a:rPr>
              <a:t>Identify malicious devices and create a blacklist consisting of fingerprints of those devices that will not be allowed access to home. Identify legitimate devices and develop a </a:t>
            </a:r>
            <a:r>
              <a:rPr lang="en-US" sz="2000" dirty="0" err="1" smtClean="0">
                <a:solidFill>
                  <a:schemeClr val="tx1"/>
                </a:solidFill>
                <a:latin typeface="Times New Roman" pitchFamily="18" charset="0"/>
                <a:cs typeface="Times New Roman" pitchFamily="18" charset="0"/>
              </a:rPr>
              <a:t>whitelist</a:t>
            </a:r>
            <a:r>
              <a:rPr lang="en-US" sz="2000" dirty="0" smtClean="0">
                <a:solidFill>
                  <a:schemeClr val="tx1"/>
                </a:solidFill>
                <a:latin typeface="Times New Roman" pitchFamily="18" charset="0"/>
                <a:cs typeface="Times New Roman" pitchFamily="18" charset="0"/>
              </a:rPr>
              <a:t> consisting of fingerprints of devices that are allowed access to the home.</a:t>
            </a:r>
            <a:endParaRPr lang="en-US" sz="20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981200"/>
          </a:xfrm>
        </p:spPr>
        <p:txBody>
          <a:bodyPr>
            <a:normAutofit/>
          </a:bodyPr>
          <a:lstStyle/>
          <a:p>
            <a:r>
              <a:rPr lang="en-US" sz="3200" dirty="0" smtClean="0">
                <a:latin typeface="Times New Roman" pitchFamily="18" charset="0"/>
                <a:cs typeface="Times New Roman" pitchFamily="18" charset="0"/>
              </a:rPr>
              <a:t>LITERATURE SURVEY</a:t>
            </a:r>
            <a:endParaRPr lang="en-US" sz="3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1" cy="6858000"/>
        </p:xfrm>
        <a:graphic>
          <a:graphicData uri="http://schemas.openxmlformats.org/drawingml/2006/table">
            <a:tbl>
              <a:tblPr firstRow="1" bandRow="1">
                <a:tableStyleId>{5C22544A-7EE6-4342-B048-85BDC9FD1C3A}</a:tableStyleId>
              </a:tblPr>
              <a:tblGrid>
                <a:gridCol w="906162"/>
                <a:gridCol w="2471352"/>
                <a:gridCol w="2224216"/>
                <a:gridCol w="3542271"/>
              </a:tblGrid>
              <a:tr h="1219200">
                <a:tc>
                  <a:txBody>
                    <a:bodyPr/>
                    <a:lstStyle/>
                    <a:p>
                      <a:r>
                        <a:rPr lang="en-US" dirty="0" err="1" smtClean="0"/>
                        <a:t>Sr</a:t>
                      </a:r>
                      <a:r>
                        <a:rPr lang="en-US" dirty="0" smtClean="0"/>
                        <a:t> 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latin typeface="+mn-lt"/>
                          <a:ea typeface="+mn-ea"/>
                          <a:cs typeface="+mn-cs"/>
                        </a:rPr>
                        <a:t>Paper Name</a:t>
                      </a:r>
                      <a:endParaRPr lang="en-US" dirty="0" smtClean="0"/>
                    </a:p>
                    <a:p>
                      <a:endParaRPr lang="en-US" dirty="0"/>
                    </a:p>
                  </a:txBody>
                  <a:tcPr/>
                </a:tc>
                <a:tc>
                  <a:txBody>
                    <a:bodyPr/>
                    <a:lstStyle/>
                    <a:p>
                      <a:r>
                        <a:rPr lang="en-IN" sz="1800" b="1" kern="1200" dirty="0" smtClean="0">
                          <a:solidFill>
                            <a:schemeClr val="lt1"/>
                          </a:solidFill>
                          <a:latin typeface="+mn-lt"/>
                          <a:ea typeface="+mn-ea"/>
                          <a:cs typeface="+mn-cs"/>
                        </a:rPr>
                        <a:t>Author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latin typeface="+mn-lt"/>
                          <a:ea typeface="+mn-ea"/>
                          <a:cs typeface="+mn-cs"/>
                        </a:rPr>
                        <a:t>System Advantages and Disadvantages</a:t>
                      </a:r>
                      <a:endParaRPr lang="en-US" dirty="0" smtClean="0"/>
                    </a:p>
                    <a:p>
                      <a:endParaRPr lang="en-US" dirty="0"/>
                    </a:p>
                  </a:txBody>
                  <a:tcPr/>
                </a:tc>
              </a:tr>
              <a:tr h="5638800">
                <a:tc>
                  <a:txBody>
                    <a:bodyPr/>
                    <a:lstStyle/>
                    <a:p>
                      <a:endParaRPr lang="en-US" dirty="0" smtClean="0"/>
                    </a:p>
                    <a:p>
                      <a:r>
                        <a:rPr lang="en-US" dirty="0" smtClean="0"/>
                        <a:t>1</a:t>
                      </a:r>
                      <a:endParaRPr lang="en-US" dirty="0"/>
                    </a:p>
                  </a:txBody>
                  <a:tcPr/>
                </a:tc>
                <a:tc>
                  <a:txBody>
                    <a:bodyPr/>
                    <a:lstStyle/>
                    <a:p>
                      <a:endParaRPr lang="en-US" dirty="0" smtClean="0"/>
                    </a:p>
                    <a:p>
                      <a:r>
                        <a:rPr lang="en-US" dirty="0" smtClean="0"/>
                        <a:t>Improving Home Automation Security; Integrating Device Fingerprinting into Smart Home </a:t>
                      </a:r>
                      <a:endParaRPr lang="en-US" dirty="0"/>
                    </a:p>
                  </a:txBody>
                  <a:tcPr/>
                </a:tc>
                <a:tc>
                  <a:txBody>
                    <a:bodyPr/>
                    <a:lstStyle/>
                    <a:p>
                      <a:endParaRPr lang="en-US" dirty="0" smtClean="0"/>
                    </a:p>
                    <a:p>
                      <a:r>
                        <a:rPr lang="en-US" dirty="0" err="1" smtClean="0"/>
                        <a:t>Arun</a:t>
                      </a:r>
                      <a:r>
                        <a:rPr lang="en-US" dirty="0" smtClean="0"/>
                        <a:t> Cyril Jose1, Reza Malekian1*, Member, IEEE,</a:t>
                      </a:r>
                    </a:p>
                    <a:p>
                      <a:r>
                        <a:rPr lang="en-US" dirty="0" smtClean="0"/>
                        <a:t> </a:t>
                      </a:r>
                      <a:r>
                        <a:rPr lang="en-US" dirty="0" err="1" smtClean="0"/>
                        <a:t>Ning</a:t>
                      </a:r>
                      <a:r>
                        <a:rPr lang="en-US" dirty="0" smtClean="0"/>
                        <a:t> Ye2,</a:t>
                      </a:r>
                      <a:endParaRPr lang="en-US" dirty="0"/>
                    </a:p>
                  </a:txBody>
                  <a:tcPr/>
                </a:tc>
                <a:tc>
                  <a:txBody>
                    <a:bodyPr/>
                    <a:lstStyle/>
                    <a:p>
                      <a:endParaRPr lang="en-US" dirty="0" smtClean="0"/>
                    </a:p>
                    <a:p>
                      <a:r>
                        <a:rPr lang="en-US" dirty="0" smtClean="0"/>
                        <a:t>Advantages: Securing access to a Home over the internet is a vital part in Home Automation Security.</a:t>
                      </a:r>
                    </a:p>
                    <a:p>
                      <a:r>
                        <a:rPr lang="en-US" dirty="0" smtClean="0"/>
                        <a:t> Two stage verification process for smart homes, using Device Fingerprints and Login Credentials improve security of</a:t>
                      </a:r>
                      <a:r>
                        <a:rPr lang="en-US" baseline="0" dirty="0" smtClean="0"/>
                        <a:t> home access.</a:t>
                      </a:r>
                    </a:p>
                    <a:p>
                      <a:endParaRPr lang="en-US" baseline="0" dirty="0" smtClean="0"/>
                    </a:p>
                    <a:p>
                      <a:endParaRPr lang="en-US" baseline="0" dirty="0" smtClean="0"/>
                    </a:p>
                    <a:p>
                      <a:r>
                        <a:rPr lang="en-US" dirty="0" smtClean="0"/>
                        <a:t>Disadvantages: login credential such as </a:t>
                      </a:r>
                      <a:r>
                        <a:rPr lang="en-US" sz="1800" dirty="0" smtClean="0">
                          <a:latin typeface="Times New Roman" pitchFamily="18" charset="0"/>
                          <a:cs typeface="Times New Roman" pitchFamily="18" charset="0"/>
                        </a:rPr>
                        <a:t>passwords are always vulnerable to brute force. </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1552</TotalTime>
  <Words>1412</Words>
  <Application>Microsoft Office PowerPoint</Application>
  <PresentationFormat>On-screen Show (4:3)</PresentationFormat>
  <Paragraphs>278</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 </vt:lpstr>
      <vt:lpstr>Slide 2</vt:lpstr>
      <vt:lpstr>Contents</vt:lpstr>
      <vt:lpstr> </vt:lpstr>
      <vt:lpstr>Slide 5</vt:lpstr>
      <vt:lpstr>Motivation</vt:lpstr>
      <vt:lpstr> </vt:lpstr>
      <vt:lpstr>LITERATURE SURVEY</vt:lpstr>
      <vt:lpstr>Slide 9</vt:lpstr>
      <vt:lpstr>Slide 10</vt:lpstr>
      <vt:lpstr>Slide 11</vt:lpstr>
      <vt:lpstr>Slide 12</vt:lpstr>
      <vt:lpstr> </vt:lpstr>
      <vt:lpstr>Slide 14</vt:lpstr>
      <vt:lpstr> </vt:lpstr>
      <vt:lpstr>Slide 16</vt:lpstr>
      <vt:lpstr>Slide 17</vt:lpstr>
      <vt:lpstr>Slide 18</vt:lpstr>
      <vt:lpstr>Algorithm </vt:lpstr>
      <vt:lpstr>Slide 20</vt:lpstr>
      <vt:lpstr>Slide 21</vt:lpstr>
      <vt:lpstr>Slide 22</vt:lpstr>
      <vt:lpstr>Slide 23</vt:lpstr>
      <vt:lpstr> DEVICE FINGERPRINTING </vt:lpstr>
      <vt:lpstr>Slide 25</vt:lpstr>
      <vt:lpstr>Slide 26</vt:lpstr>
      <vt:lpstr>Slide 27</vt:lpstr>
      <vt:lpstr>Slide 28</vt:lpstr>
      <vt:lpstr>Slide 29</vt:lpstr>
      <vt:lpstr>Slide 30</vt:lpstr>
      <vt:lpstr>Slide 31</vt:lpstr>
      <vt:lpstr>FUTURE SCOPE</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 PC</dc:creator>
  <cp:lastModifiedBy>vaibhav</cp:lastModifiedBy>
  <cp:revision>147</cp:revision>
  <dcterms:created xsi:type="dcterms:W3CDTF">2006-08-16T00:00:00Z</dcterms:created>
  <dcterms:modified xsi:type="dcterms:W3CDTF">2018-06-02T15:57:13Z</dcterms:modified>
</cp:coreProperties>
</file>