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studio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www.unb.ca/cic/datasets/ns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ibm-watson-machine-learning/" TargetMode="External"/><Relationship Id="rId5" Type="http://schemas.openxmlformats.org/officeDocument/2006/relationships/hyperlink" Target="https://imbalanced-learn.org/" TargetMode="External"/><Relationship Id="rId4" Type="http://schemas.openxmlformats.org/officeDocument/2006/relationships/hyperlink" Target="https://scikit-learn.or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Network Intrusion Detection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323" y="4222571"/>
            <a:ext cx="863497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 Ayush Tiwari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IET, Dr. Shakuntala Misra National Rehabilitation University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Department of Electronics &amp;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DC8B3C-8A6D-5685-9AFD-2A0C94991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98" y="1232452"/>
            <a:ext cx="1209940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NSL-KDD Dataset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Tavallaee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Bagheri, E., Lu, W., &amp; Ghorbani, A. A. (2009).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detailed analysis of the KDD CUP 99 data 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https://www.unb.ca/cic/datasets/nsl.html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platform for AI model development and deployment.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https://www.ibm.com/cloud/watson-studio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Pedregosa, F. et al. (2011).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Journal of Machine Learning Research.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https://scikit-learn.org/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imbalanced-learn Documentation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Lemaître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G., Nogueira, F., &amp; Aridas, C. K. (2017).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Imbalanced-learn: A Python Toolbox to Tackle the Curse of Imbalanced Datasets in Machine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https://imbalanced-learn.org/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Machine Learning SDK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Python client for interacting with IBM Cloud ML deployments.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https://pypi.org/project/ibm-watson-machine-learning/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(v3.11)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documentation and support resources.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https://www.python.org/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 Algorithm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Chawla, N. V., Bowyer, K. W., Hall, L. O., &amp;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Kegelmeyer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P. (2002).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SMOTE: Synthetic Minority Over-sampling Technique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Journal of Artificial Intelligence Research.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8520A-9AA1-F51B-45FD-95E4BB81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864" y="1232452"/>
            <a:ext cx="7062646" cy="54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303F8-CE0D-B13D-4B9A-F08CFCAA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892" y="1301750"/>
            <a:ext cx="6218216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5C7E4-72D9-3228-3C11-FC8BDC89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655" y="1301750"/>
            <a:ext cx="6606690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The challenge is to analyze network traffic data to automatically identify and classify various types of cyber-attacks, distinguishing them from normal network </a:t>
            </a:r>
            <a:r>
              <a:rPr lang="en-US" sz="3200" dirty="0" err="1"/>
              <a:t>activity.The</a:t>
            </a:r>
            <a:r>
              <a:rPr lang="en-US" sz="3200" dirty="0"/>
              <a:t> objective was to build and deploy a robust machine learning model that provides an early warning of malicious activities, thereby securing communication networks.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37108-BED4-43E3-B977-2A4DCEA40EB9}"/>
              </a:ext>
            </a:extLst>
          </p:cNvPr>
          <p:cNvSpPr txBox="1"/>
          <p:nvPr/>
        </p:nvSpPr>
        <p:spPr>
          <a:xfrm>
            <a:off x="0" y="1232452"/>
            <a:ext cx="122730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 Setup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project was initialized in IBM Watson Studio, using Cloud Object Storage to store the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Encoding: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Categorical features (like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protocol_type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were converted to numbers using One-Hot                    Encoding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Scaling: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numerical features were scaled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ensure fair treatment by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Imbalance Handling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 SMOTE (Synthetic Minority Over-sampling Technique) algorithm was applied to the training data to create a balanced dataset, allowing the model to learn rare attack patterns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Random Forest Classifier was chosen and trained on the preprocessed, balanced 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final trained pipeline (preprocessor + model) was saved and deployed as a real-time API endpoint using the IBM Watson Machine Learning service.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project was developed end-to-end using </a:t>
            </a:r>
            <a:r>
              <a:rPr lang="en-US" sz="1800" b="1" dirty="0"/>
              <a:t>IBM Cloud services</a:t>
            </a:r>
            <a:r>
              <a:rPr lang="en-US" sz="1800" dirty="0"/>
              <a:t>, including </a:t>
            </a:r>
            <a:r>
              <a:rPr lang="en-US" sz="1800" b="1" dirty="0"/>
              <a:t>Watson Studio</a:t>
            </a:r>
            <a:r>
              <a:rPr lang="en-US" sz="1800" dirty="0"/>
              <a:t>, </a:t>
            </a:r>
            <a:r>
              <a:rPr lang="en-US" sz="1800" b="1" dirty="0"/>
              <a:t>Cloud Object Storage</a:t>
            </a:r>
            <a:r>
              <a:rPr lang="en-US" sz="1800" dirty="0"/>
              <a:t>, and </a:t>
            </a:r>
            <a:r>
              <a:rPr lang="en-US" sz="1800" b="1" dirty="0"/>
              <a:t>Watson Machine Learning</a:t>
            </a:r>
            <a:r>
              <a:rPr lang="en-US" sz="1800" dirty="0"/>
              <a:t>. The core model was built with Python using libraries like </a:t>
            </a:r>
            <a:r>
              <a:rPr lang="en-US" sz="1800" b="1" dirty="0"/>
              <a:t>Scikit-learn</a:t>
            </a:r>
            <a:r>
              <a:rPr lang="en-US" sz="1800" dirty="0"/>
              <a:t> and </a:t>
            </a:r>
            <a:r>
              <a:rPr lang="en-US" sz="1800" b="1" dirty="0"/>
              <a:t>Pandas</a:t>
            </a:r>
            <a:r>
              <a:rPr lang="en-US" sz="1800" dirty="0"/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6998"/>
            <a:ext cx="11875625" cy="5851002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IN" sz="1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Algorithm Selection: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selected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due to its robustness, interpretability, and ability to handle high-dimensional, imbalanced datasets like NSL-KDD. Random Forest, an ensemble learning technique, aggregates predictions from multiple decision trees, reducing variance and improving generalization—ideal for network traffic classification where precision and recall are critical.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Input: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24485" lvl="1" indent="0">
              <a:buNone/>
            </a:pP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model uses 41 network traffic features from the NSL-KDD dataset, including:</a:t>
            </a:r>
          </a:p>
          <a:p>
            <a:pPr marL="629920" lvl="1" indent="-305435"/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Basic features (e.g., duration,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src_bytes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dst_bytes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pPr marL="629920" lvl="1" indent="-305435"/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Content-based features (e.g.,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num_failed_logins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root_shell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pPr marL="629920" lvl="1" indent="-305435"/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Traffic-based features (e.g., count,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srv_count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</a:t>
            </a:r>
          </a:p>
          <a:p>
            <a:pPr marL="629920" lvl="1" indent="-305435"/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Categorical features (e.g., </a:t>
            </a:r>
            <a:r>
              <a:rPr lang="en-IN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protocol_type</a:t>
            </a:r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service, flag)</a:t>
            </a:r>
          </a:p>
          <a:p>
            <a:pPr marL="629920" lvl="1" indent="-305435"/>
            <a:r>
              <a:rPr lang="en-IN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features are transformed using one-hot encoding and standardized before model training.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Process: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was split into training and test sets.</a:t>
            </a: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SMOTE was applied to balance minority attack classes in the training set.</a:t>
            </a: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Preprocessing and model training were encapsulated in a Scikit-learn Pipeline, which included:</a:t>
            </a:r>
          </a:p>
          <a:p>
            <a:pPr marL="324485" lvl="1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           One-hot encoding</a:t>
            </a:r>
          </a:p>
          <a:p>
            <a:pPr marL="324485" lvl="1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           Standard scaling</a:t>
            </a:r>
          </a:p>
          <a:p>
            <a:pPr marL="324485" lvl="1" indent="0">
              <a:buNone/>
            </a:pP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            Random Forest classification</a:t>
            </a: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Hyperparameters (like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n_estimators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max_depth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) were fine-tuned to maximize recall and F1-score for rare attack types.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Process: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trained pipeline was saved and deployed on IBM Cloud as a REST API using Watson Machine Learning.</a:t>
            </a: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API takes JSON-formatted network connection data, runs it through the preprocessing and classifier stages, and returns a prediction label (e.g., Normal, DoS, Probe).</a:t>
            </a:r>
          </a:p>
          <a:p>
            <a:pPr marL="629920" lvl="1" indent="-305435"/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makes real-time integration possible with network monitoring systems for immediate threat detection and mitigation.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C761E-78D8-B4F1-1366-77E9A62C4016}"/>
              </a:ext>
            </a:extLst>
          </p:cNvPr>
          <p:cNvSpPr txBox="1"/>
          <p:nvPr/>
        </p:nvSpPr>
        <p:spPr>
          <a:xfrm>
            <a:off x="451412" y="1232452"/>
            <a:ext cx="11740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trained </a:t>
            </a:r>
            <a:r>
              <a:rPr lang="en-US" b="1" dirty="0"/>
              <a:t>Random Forest Classifier</a:t>
            </a:r>
            <a:r>
              <a:rPr lang="en-US" dirty="0"/>
              <a:t> achieved strong performance across all key metrics, particularly on rare attack classes due to effective balancing with SMOTE.</a:t>
            </a:r>
            <a:endParaRPr lang="en-IN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56ED58F-0EB7-DE58-A9DE-5142C61D9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31902"/>
              </p:ext>
            </p:extLst>
          </p:nvPr>
        </p:nvGraphicFramePr>
        <p:xfrm>
          <a:off x="451412" y="1965960"/>
          <a:ext cx="11029950" cy="146304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33359508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02714159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44962582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239157444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45210262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506652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Normal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DoS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Probe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R2L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U2R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7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/>
                        <a:t>Precision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5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/>
                        <a:t>Recall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454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/>
                        <a:t>F1-Score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/>
                        <a:t>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1464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14DC326-6C10-B8B7-FE88-D6D145A7BECD}"/>
              </a:ext>
            </a:extLst>
          </p:cNvPr>
          <p:cNvSpPr txBox="1"/>
          <p:nvPr/>
        </p:nvSpPr>
        <p:spPr>
          <a:xfrm>
            <a:off x="450447" y="3544101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Overall Accuracy:</a:t>
            </a:r>
            <a:r>
              <a:rPr lang="en-IN" dirty="0"/>
              <a:t> ~96.4%</a:t>
            </a:r>
            <a:br>
              <a:rPr lang="en-IN" dirty="0"/>
            </a:br>
            <a:r>
              <a:rPr lang="en-IN" b="1" dirty="0"/>
              <a:t>Macro </a:t>
            </a:r>
            <a:r>
              <a:rPr lang="en-IN" b="1" dirty="0" err="1"/>
              <a:t>Avg</a:t>
            </a:r>
            <a:r>
              <a:rPr lang="en-IN" b="1" dirty="0"/>
              <a:t> F1-Score:</a:t>
            </a:r>
            <a:r>
              <a:rPr lang="en-IN" dirty="0"/>
              <a:t> 0.89</a:t>
            </a:r>
            <a:br>
              <a:rPr lang="en-IN" dirty="0"/>
            </a:br>
            <a:r>
              <a:rPr lang="en-IN" b="1" dirty="0"/>
              <a:t>Weighted </a:t>
            </a:r>
            <a:r>
              <a:rPr lang="en-IN" b="1" dirty="0" err="1"/>
              <a:t>Avg</a:t>
            </a:r>
            <a:r>
              <a:rPr lang="en-IN" b="1" dirty="0"/>
              <a:t> F1-Score:</a:t>
            </a:r>
            <a:r>
              <a:rPr lang="en-IN" dirty="0"/>
              <a:t> 0.95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FD2F703-6070-533A-D8C3-C0CBA1BD4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47" y="4582532"/>
            <a:ext cx="1125155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Recall on Rare Classes: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successfully detected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low-frequency attack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R2L and U2R, thanks to SMOTE.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Overfitting: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test scores were consistent, indicating the model generalized well.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Noise: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proved resilient to outliers and redundant features in the NSL-KDD dataset.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96" y="269048"/>
            <a:ext cx="11749704" cy="6319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Project Summary</a:t>
            </a:r>
          </a:p>
          <a:p>
            <a:r>
              <a:rPr lang="en-US" sz="2000" dirty="0"/>
              <a:t>This project successfully delivered a </a:t>
            </a:r>
            <a:r>
              <a:rPr lang="en-US" sz="2000" b="1" dirty="0"/>
              <a:t>complete end-to-end AI-powered Network Intrusion Detection System (NIDS)</a:t>
            </a:r>
            <a:r>
              <a:rPr lang="en-US" sz="2000" dirty="0"/>
              <a:t> using the NSL-KDD dataset and deployed it on </a:t>
            </a:r>
            <a:r>
              <a:rPr lang="en-US" sz="2000" b="1" dirty="0"/>
              <a:t>IBM Cloud via Watson Studio</a:t>
            </a:r>
            <a:r>
              <a:rPr lang="en-US" sz="2000" dirty="0"/>
              <a:t>. The system:</a:t>
            </a:r>
          </a:p>
          <a:p>
            <a:r>
              <a:rPr lang="en-US" sz="2000" dirty="0"/>
              <a:t>Accurately classifies network traffic into normal and multiple attack types.</a:t>
            </a:r>
          </a:p>
          <a:p>
            <a:r>
              <a:rPr lang="en-US" sz="2000" dirty="0"/>
              <a:t>Handles real-time predictions via a deployed </a:t>
            </a:r>
            <a:r>
              <a:rPr lang="en-US" sz="2000" b="1" dirty="0"/>
              <a:t>REST API</a:t>
            </a:r>
            <a:r>
              <a:rPr lang="en-US" sz="2000" dirty="0"/>
              <a:t>.</a:t>
            </a:r>
          </a:p>
          <a:p>
            <a:r>
              <a:rPr lang="en-US" sz="2000" dirty="0"/>
              <a:t>Demonstrates strong performance, especially on </a:t>
            </a:r>
            <a:r>
              <a:rPr lang="en-US" sz="2000" b="1" dirty="0"/>
              <a:t>minority intrusion classes</a:t>
            </a:r>
            <a:r>
              <a:rPr lang="en-US" sz="2000" dirty="0"/>
              <a:t>, thanks to effective preprocessing and </a:t>
            </a:r>
            <a:r>
              <a:rPr lang="en-US" sz="2000" b="1" dirty="0"/>
              <a:t>SMOTE-based rebalancing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This project not only solved a technical challenge but also laid the foundation for a </a:t>
            </a:r>
            <a:r>
              <a:rPr lang="en-US" sz="2000" b="1" dirty="0"/>
              <a:t>scalable, intelligent intrusion detection system</a:t>
            </a:r>
            <a:r>
              <a:rPr lang="en-US" sz="2000" dirty="0"/>
              <a:t>—an essential step toward securing tomorrow’s networks in an ever-evolving threat landscape.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Future work could include:</a:t>
            </a:r>
          </a:p>
          <a:p>
            <a:r>
              <a:rPr lang="en-US" sz="2000" b="1" dirty="0"/>
              <a:t>Real-time Integration:</a:t>
            </a:r>
            <a:r>
              <a:rPr lang="en-US" sz="2000" dirty="0"/>
              <a:t> Integrating the deployed API with a live network sniffing tool to analyze traffic automatically.</a:t>
            </a:r>
          </a:p>
          <a:p>
            <a:r>
              <a:rPr lang="en-US" sz="2000" b="1" dirty="0"/>
              <a:t>Dashboarding:</a:t>
            </a:r>
            <a:r>
              <a:rPr lang="en-US" sz="2000" dirty="0"/>
              <a:t> Creating a web-based dashboard to visualize alerts and model predictions.</a:t>
            </a:r>
          </a:p>
          <a:p>
            <a:r>
              <a:rPr lang="en-US" sz="2000" b="1" dirty="0"/>
              <a:t>Model Exploration:</a:t>
            </a:r>
            <a:r>
              <a:rPr lang="en-US" sz="2000" dirty="0"/>
              <a:t> Experimenting with other algorithms like Gradient Boosting (</a:t>
            </a:r>
            <a:r>
              <a:rPr lang="en-US" sz="2000" dirty="0" err="1"/>
              <a:t>XGBoost</a:t>
            </a:r>
            <a:r>
              <a:rPr lang="en-US" sz="2000" dirty="0"/>
              <a:t>) or Neural Networks to compare performance.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1141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Ayush Tiwari</cp:lastModifiedBy>
  <cp:revision>25</cp:revision>
  <dcterms:created xsi:type="dcterms:W3CDTF">2021-05-26T16:50:10Z</dcterms:created>
  <dcterms:modified xsi:type="dcterms:W3CDTF">2025-08-01T10:59:00Z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