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2"/>
    <p:sldId id="256" r:id="rId3"/>
    <p:sldId id="284" r:id="rId4"/>
    <p:sldId id="270" r:id="rId5"/>
    <p:sldId id="281" r:id="rId6"/>
    <p:sldId id="282" r:id="rId7"/>
    <p:sldId id="285" r:id="rId8"/>
    <p:sldId id="286" r:id="rId9"/>
    <p:sldId id="287" r:id="rId10"/>
    <p:sldId id="288" r:id="rId11"/>
    <p:sldId id="283" r:id="rId12"/>
    <p:sldId id="257" r:id="rId13"/>
    <p:sldId id="258" r:id="rId14"/>
    <p:sldId id="28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2EA3626-268B-40EB-AAB7-5070EDEB0B2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EA3626-268B-40EB-AAB7-5070EDEB0B2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9F6909C4-A986-4E4F-9D26-E3E3E897EC87}" type="datetimeFigureOut">
              <a:rPr lang="en-IN" smtClean="0"/>
              <a:pPr/>
              <a:t>11-04-2019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EA3626-268B-40EB-AAB7-5070EDEB0B2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9F6909C4-A986-4E4F-9D26-E3E3E897EC87}" type="datetimeFigureOut">
              <a:rPr lang="en-IN" smtClean="0"/>
              <a:pPr/>
              <a:t>11-04-2019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2EA3626-268B-40EB-AAB7-5070EDEB0B2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2204864"/>
            <a:ext cx="7704856" cy="6740307"/>
          </a:xfrm>
          <a:prstGeom prst="rect">
            <a:avLst/>
          </a:prstGeom>
          <a:noFill/>
        </p:spPr>
        <p:txBody>
          <a:bodyPr wrap="square" rtlCol="0">
            <a:spAutoFit/>
          </a:bodyPr>
          <a:lstStyle/>
          <a:p>
            <a:pPr algn="ctr"/>
            <a:endParaRPr lang="en-US" dirty="0"/>
          </a:p>
          <a:p>
            <a:endParaRPr lang="en-US" dirty="0"/>
          </a:p>
          <a:p>
            <a:pPr algn="ctr"/>
            <a:r>
              <a:rPr lang="en-US" sz="2400" dirty="0"/>
              <a:t>Social Media Scraping</a:t>
            </a:r>
            <a:endParaRPr lang="en-US" sz="3600" dirty="0"/>
          </a:p>
          <a:p>
            <a:endParaRPr lang="en-US" dirty="0"/>
          </a:p>
          <a:p>
            <a:endParaRPr lang="en-US" dirty="0"/>
          </a:p>
          <a:p>
            <a:endParaRPr lang="en-US" dirty="0"/>
          </a:p>
          <a:p>
            <a:r>
              <a:rPr lang="en-US" dirty="0"/>
              <a:t>Guided By:-				SUBMITTED BY:-</a:t>
            </a:r>
          </a:p>
          <a:p>
            <a:endParaRPr lang="en-US" dirty="0"/>
          </a:p>
          <a:p>
            <a:r>
              <a:rPr lang="en-US" dirty="0"/>
              <a:t>Prof. </a:t>
            </a:r>
            <a:r>
              <a:rPr lang="en-US" dirty="0" err="1"/>
              <a:t>Priyanka</a:t>
            </a:r>
            <a:r>
              <a:rPr lang="en-US" dirty="0"/>
              <a:t> </a:t>
            </a:r>
            <a:r>
              <a:rPr lang="en-US" dirty="0" err="1"/>
              <a:t>Jhangde</a:t>
            </a:r>
            <a:r>
              <a:rPr lang="en-US" dirty="0"/>
              <a:t>			</a:t>
            </a:r>
            <a:r>
              <a:rPr lang="en-US" dirty="0" err="1"/>
              <a:t>Nilesh</a:t>
            </a:r>
            <a:r>
              <a:rPr lang="en-US" dirty="0"/>
              <a:t> </a:t>
            </a:r>
            <a:r>
              <a:rPr lang="en-US" dirty="0" err="1"/>
              <a:t>Barod</a:t>
            </a:r>
            <a:r>
              <a:rPr lang="en-US" dirty="0"/>
              <a:t> (74)</a:t>
            </a:r>
          </a:p>
          <a:p>
            <a:r>
              <a:rPr lang="en-US" dirty="0"/>
              <a:t>					</a:t>
            </a:r>
            <a:r>
              <a:rPr lang="en-US" dirty="0" err="1"/>
              <a:t>Nitesh</a:t>
            </a:r>
            <a:r>
              <a:rPr lang="en-US" dirty="0"/>
              <a:t> </a:t>
            </a:r>
            <a:r>
              <a:rPr lang="en-US" dirty="0" err="1"/>
              <a:t>Parmar</a:t>
            </a:r>
            <a:r>
              <a:rPr lang="en-US" dirty="0"/>
              <a:t> (75)</a:t>
            </a:r>
          </a:p>
          <a:p>
            <a:r>
              <a:rPr lang="en-US" dirty="0"/>
              <a:t>					</a:t>
            </a:r>
            <a:r>
              <a:rPr lang="en-US" dirty="0" err="1"/>
              <a:t>Pradhumn</a:t>
            </a:r>
            <a:r>
              <a:rPr lang="en-US" dirty="0"/>
              <a:t> </a:t>
            </a:r>
            <a:r>
              <a:rPr lang="en-US" dirty="0" err="1"/>
              <a:t>Sisodia</a:t>
            </a:r>
            <a:r>
              <a:rPr lang="en-US" dirty="0"/>
              <a:t> (81)</a:t>
            </a:r>
          </a:p>
          <a:p>
            <a:r>
              <a:rPr lang="en-US" dirty="0"/>
              <a:t>					Ravi </a:t>
            </a:r>
            <a:r>
              <a:rPr lang="en-US" dirty="0" err="1"/>
              <a:t>Gehlot</a:t>
            </a:r>
            <a:r>
              <a:rPr lang="en-US" dirty="0"/>
              <a:t> (85)</a:t>
            </a:r>
          </a:p>
          <a:p>
            <a:r>
              <a:rPr lang="en-US" dirty="0"/>
              <a:t>					</a:t>
            </a:r>
            <a:r>
              <a:rPr lang="en-US" dirty="0" err="1"/>
              <a:t>Sachin</a:t>
            </a:r>
            <a:r>
              <a:rPr lang="en-US" dirty="0"/>
              <a:t> </a:t>
            </a:r>
            <a:r>
              <a:rPr lang="en-US" dirty="0" err="1"/>
              <a:t>Patidar</a:t>
            </a:r>
            <a:r>
              <a:rPr lang="en-US" dirty="0"/>
              <a:t>(92)</a:t>
            </a:r>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49E6-358A-42F5-974A-3005100F786E}"/>
              </a:ext>
            </a:extLst>
          </p:cNvPr>
          <p:cNvSpPr>
            <a:spLocks noGrp="1"/>
          </p:cNvSpPr>
          <p:nvPr>
            <p:ph type="title"/>
          </p:nvPr>
        </p:nvSpPr>
        <p:spPr/>
        <p:txBody>
          <a:bodyPr>
            <a:normAutofit/>
          </a:bodyPr>
          <a:lstStyle/>
          <a:p>
            <a:r>
              <a:rPr lang="en-IN" sz="3900" dirty="0">
                <a:effectLst/>
              </a:rPr>
              <a:t>Sequence</a:t>
            </a:r>
            <a:r>
              <a:rPr lang="en-IN" sz="3900" b="1" dirty="0">
                <a:effectLst/>
              </a:rPr>
              <a:t> :-</a:t>
            </a:r>
            <a:endParaRPr lang="en-IN" sz="3900" dirty="0"/>
          </a:p>
        </p:txBody>
      </p:sp>
      <p:pic>
        <p:nvPicPr>
          <p:cNvPr id="5122" name="Picture 2">
            <a:extLst>
              <a:ext uri="{FF2B5EF4-FFF2-40B4-BE49-F238E27FC236}">
                <a16:creationId xmlns:a16="http://schemas.microsoft.com/office/drawing/2014/main" id="{CB995688-734D-4B8E-860A-A271B51379E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35608" y="1066800"/>
            <a:ext cx="7098792"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38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Used</a:t>
            </a:r>
          </a:p>
        </p:txBody>
      </p:sp>
      <p:sp>
        <p:nvSpPr>
          <p:cNvPr id="3" name="Content Placeholder 2"/>
          <p:cNvSpPr>
            <a:spLocks noGrp="1"/>
          </p:cNvSpPr>
          <p:nvPr>
            <p:ph idx="1"/>
          </p:nvPr>
        </p:nvSpPr>
        <p:spPr>
          <a:xfrm>
            <a:off x="1435608" y="1981200"/>
            <a:ext cx="7498080" cy="4267200"/>
          </a:xfrm>
        </p:spPr>
        <p:txBody>
          <a:bodyPr/>
          <a:lstStyle/>
          <a:p>
            <a:pPr>
              <a:lnSpc>
                <a:spcPct val="200000"/>
              </a:lnSpc>
            </a:pPr>
            <a:r>
              <a:rPr lang="en-IN" dirty="0"/>
              <a:t>Social media APIs</a:t>
            </a:r>
          </a:p>
          <a:p>
            <a:pPr>
              <a:lnSpc>
                <a:spcPct val="200000"/>
              </a:lnSpc>
            </a:pPr>
            <a:r>
              <a:rPr lang="en-IN" dirty="0"/>
              <a:t>Python</a:t>
            </a:r>
          </a:p>
          <a:p>
            <a:pPr>
              <a:lnSpc>
                <a:spcPct val="200000"/>
              </a:lnSpc>
            </a:pPr>
            <a:r>
              <a:rPr lang="en-IN" dirty="0"/>
              <a:t>Selenium</a:t>
            </a:r>
          </a:p>
          <a:p>
            <a:pPr marL="82550" indent="0">
              <a:buNone/>
            </a:pPr>
            <a:endParaRPr lang="en-IN" dirty="0"/>
          </a:p>
        </p:txBody>
      </p:sp>
    </p:spTree>
    <p:extLst>
      <p:ext uri="{BB962C8B-B14F-4D97-AF65-F5344CB8AC3E}">
        <p14:creationId xmlns:p14="http://schemas.microsoft.com/office/powerpoint/2010/main" val="255757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7498080" cy="1143000"/>
          </a:xfrm>
        </p:spPr>
        <p:txBody>
          <a:bodyPr>
            <a:normAutofit fontScale="90000"/>
          </a:bodyPr>
          <a:lstStyle/>
          <a:p>
            <a:r>
              <a:rPr lang="en-IN" sz="4800" b="1" dirty="0"/>
              <a:t>Conclusions:-</a:t>
            </a:r>
            <a:br>
              <a:rPr lang="en-IN" b="1" dirty="0"/>
            </a:br>
            <a:endParaRPr lang="en-IN" dirty="0"/>
          </a:p>
        </p:txBody>
      </p:sp>
      <p:sp>
        <p:nvSpPr>
          <p:cNvPr id="3" name="Content Placeholder 2"/>
          <p:cNvSpPr>
            <a:spLocks noGrp="1"/>
          </p:cNvSpPr>
          <p:nvPr>
            <p:ph idx="1"/>
          </p:nvPr>
        </p:nvSpPr>
        <p:spPr>
          <a:xfrm>
            <a:off x="1043608" y="1772816"/>
            <a:ext cx="7498080" cy="4800600"/>
          </a:xfrm>
        </p:spPr>
        <p:txBody>
          <a:bodyPr>
            <a:normAutofit fontScale="85000" lnSpcReduction="20000"/>
          </a:bodyPr>
          <a:lstStyle/>
          <a:p>
            <a:r>
              <a:rPr lang="en-US" dirty="0"/>
              <a:t>Web scraping and tools and techniques facing many challenges as the extraction of the data are not that easy. These techniques ensure that the gathered information is accurate, reliable and having higher confidentiality as the data present is in huge amount which is difficult to manage and maintain. Even though techniques useful there are some challenges faced that may be such as the high volume of web scraping can cause regulatory damage to the pages. The Level of source complexity in case if the information being extracted is very complicated web scraping will also be paralyzed</a:t>
            </a:r>
          </a:p>
        </p:txBody>
      </p:sp>
    </p:spTree>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a:t>
            </a:r>
          </a:p>
        </p:txBody>
      </p:sp>
      <p:sp>
        <p:nvSpPr>
          <p:cNvPr id="3" name="Content Placeholder 2"/>
          <p:cNvSpPr>
            <a:spLocks noGrp="1"/>
          </p:cNvSpPr>
          <p:nvPr>
            <p:ph idx="1"/>
          </p:nvPr>
        </p:nvSpPr>
        <p:spPr>
          <a:xfrm>
            <a:off x="1259632" y="1340768"/>
            <a:ext cx="7498080" cy="4800600"/>
          </a:xfrm>
        </p:spPr>
        <p:txBody>
          <a:bodyPr>
            <a:normAutofit lnSpcReduction="10000"/>
          </a:bodyPr>
          <a:lstStyle/>
          <a:p>
            <a:r>
              <a:rPr lang="en-US" dirty="0"/>
              <a:t> External sites can change without warning </a:t>
            </a:r>
          </a:p>
          <a:p>
            <a:r>
              <a:rPr lang="en-US" dirty="0"/>
              <a:t>Different social sites have different security policies.</a:t>
            </a:r>
          </a:p>
          <a:p>
            <a:r>
              <a:rPr lang="en-US" dirty="0"/>
              <a:t>Changes can break scrapers easily</a:t>
            </a:r>
          </a:p>
          <a:p>
            <a:r>
              <a:rPr lang="en-US" dirty="0"/>
              <a:t> Bad HTTP status codes </a:t>
            </a:r>
          </a:p>
          <a:p>
            <a:r>
              <a:rPr lang="en-US" dirty="0"/>
              <a:t> example: using 200 OK to signal an error </a:t>
            </a:r>
          </a:p>
          <a:p>
            <a:r>
              <a:rPr lang="en-US" dirty="0"/>
              <a:t> cannot always trust your HTTP libraries default behavior </a:t>
            </a:r>
          </a:p>
          <a:p>
            <a:endParaRPr lang="en-IN" dirty="0"/>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ettyImages-185002046-5772f4153df78cb62ce1ad69.jpg"/>
          <p:cNvPicPr>
            <a:picLocks noGrp="1" noChangeAspect="1"/>
          </p:cNvPicPr>
          <p:nvPr>
            <p:ph idx="1"/>
          </p:nvPr>
        </p:nvPicPr>
        <p:blipFill>
          <a:blip r:embed="rId2" cstate="print"/>
          <a:stretch>
            <a:fillRect/>
          </a:stretch>
        </p:blipFill>
        <p:spPr>
          <a:xfrm>
            <a:off x="1763688" y="980728"/>
            <a:ext cx="7200900" cy="48006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7024824" cy="778098"/>
          </a:xfrm>
          <a:ln>
            <a:solidFill>
              <a:schemeClr val="bg1"/>
            </a:solidFill>
          </a:ln>
        </p:spPr>
        <p:txBody>
          <a:bodyPr>
            <a:normAutofit/>
          </a:bodyPr>
          <a:lstStyle/>
          <a:p>
            <a:r>
              <a:rPr lang="en-IN" dirty="0"/>
              <a:t>Introduction</a:t>
            </a:r>
          </a:p>
        </p:txBody>
      </p:sp>
      <p:sp>
        <p:nvSpPr>
          <p:cNvPr id="3" name="Subtitle 2"/>
          <p:cNvSpPr>
            <a:spLocks noGrp="1"/>
          </p:cNvSpPr>
          <p:nvPr>
            <p:ph idx="1"/>
          </p:nvPr>
        </p:nvSpPr>
        <p:spPr>
          <a:xfrm>
            <a:off x="1259632" y="1268760"/>
            <a:ext cx="7884368" cy="5589240"/>
          </a:xfrm>
        </p:spPr>
        <p:txBody>
          <a:bodyPr>
            <a:noAutofit/>
          </a:bodyPr>
          <a:lstStyle/>
          <a:p>
            <a:endParaRPr lang="en-IN" sz="2800" dirty="0">
              <a:solidFill>
                <a:schemeClr val="tx1"/>
              </a:solidFill>
              <a:latin typeface="Times New Roman" panose="02020603050405020304" pitchFamily="18" charset="0"/>
              <a:cs typeface="Times New Roman" panose="02020603050405020304" pitchFamily="18" charset="0"/>
            </a:endParaRPr>
          </a:p>
          <a:p>
            <a:pPr marL="82550" indent="0">
              <a:buNone/>
            </a:pPr>
            <a:r>
              <a:rPr lang="en-US" sz="2400" dirty="0"/>
              <a:t>What is Social Media Scraping? </a:t>
            </a:r>
          </a:p>
          <a:p>
            <a:pPr marL="82550" indent="0">
              <a:buNone/>
            </a:pPr>
            <a:endParaRPr lang="en-US" sz="2400" dirty="0">
              <a:latin typeface="Arial" panose="020B0604020202020204" pitchFamily="34" charset="0"/>
              <a:cs typeface="Arial" panose="020B0604020202020204" pitchFamily="34" charset="0"/>
            </a:endParaRPr>
          </a:p>
          <a:p>
            <a:pPr marL="82550" indent="0">
              <a:buNone/>
            </a:pPr>
            <a:r>
              <a:rPr lang="en-US" sz="2400" dirty="0">
                <a:latin typeface="Arial" panose="020B0604020202020204" pitchFamily="34" charset="0"/>
                <a:cs typeface="Arial" panose="020B0604020202020204" pitchFamily="34" charset="0"/>
              </a:rPr>
              <a:t> Social Media Scraping is a software technique of extracting information from social media. </a:t>
            </a:r>
          </a:p>
          <a:p>
            <a:pPr marL="82550" indent="0">
              <a:buNone/>
            </a:pPr>
            <a:r>
              <a:rPr lang="en-US" sz="2400" dirty="0">
                <a:latin typeface="Arial" panose="020B0604020202020204" pitchFamily="34" charset="0"/>
                <a:cs typeface="Arial" panose="020B0604020202020204" pitchFamily="34" charset="0"/>
              </a:rPr>
              <a:t>Through social media scraping all the user data is scraped and stored and verified in a centralized data bank. The aim is to collect, store and </a:t>
            </a:r>
            <a:r>
              <a:rPr lang="en-US" sz="2400" dirty="0" err="1">
                <a:latin typeface="Arial" panose="020B0604020202020204" pitchFamily="34" charset="0"/>
                <a:cs typeface="Arial" panose="020B0604020202020204" pitchFamily="34" charset="0"/>
              </a:rPr>
              <a:t>analyse</a:t>
            </a:r>
            <a:r>
              <a:rPr lang="en-US" sz="2400" dirty="0">
                <a:latin typeface="Arial" panose="020B0604020202020204" pitchFamily="34" charset="0"/>
                <a:cs typeface="Arial" panose="020B0604020202020204" pitchFamily="34" charset="0"/>
              </a:rPr>
              <a:t> data. </a:t>
            </a:r>
          </a:p>
          <a:p>
            <a:pPr marL="82550" indent="0">
              <a:buNone/>
            </a:pPr>
            <a:r>
              <a:rPr lang="en-US" sz="2400" dirty="0">
                <a:solidFill>
                  <a:schemeClr val="tx1"/>
                </a:solidFill>
                <a:latin typeface="Arial" panose="020B0604020202020204" pitchFamily="34" charset="0"/>
                <a:cs typeface="Arial" panose="020B0604020202020204" pitchFamily="34" charset="0"/>
              </a:rPr>
              <a:t>Most of the popular social networking sites such as </a:t>
            </a:r>
            <a:r>
              <a:rPr lang="en-US" sz="2400" dirty="0" err="1">
                <a:solidFill>
                  <a:schemeClr val="tx1"/>
                </a:solidFill>
                <a:latin typeface="Arial" panose="020B0604020202020204" pitchFamily="34" charset="0"/>
                <a:cs typeface="Arial" panose="020B0604020202020204" pitchFamily="34" charset="0"/>
              </a:rPr>
              <a:t>Instagram</a:t>
            </a:r>
            <a:r>
              <a:rPr lang="en-US" sz="2400" dirty="0">
                <a:solidFill>
                  <a:schemeClr val="tx1"/>
                </a:solidFill>
                <a:latin typeface="Arial" panose="020B0604020202020204" pitchFamily="34" charset="0"/>
                <a:cs typeface="Arial" panose="020B0604020202020204" pitchFamily="34" charset="0"/>
              </a:rPr>
              <a:t> , Facebook let crawlers extract data only through their own API, so as to control the amount of information about their users and their activity.</a:t>
            </a:r>
            <a:r>
              <a:rPr lang="en-US" sz="2400" dirty="0">
                <a:solidFill>
                  <a:schemeClr val="tx1"/>
                </a:solidFill>
                <a:latin typeface="Times New Roman" panose="02020603050405020304" pitchFamily="18" charset="0"/>
                <a:cs typeface="Times New Roman" panose="02020603050405020304" pitchFamily="18" charset="0"/>
              </a:rPr>
              <a:t> </a:t>
            </a:r>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88640"/>
            <a:ext cx="7344816" cy="792088"/>
          </a:xfrm>
        </p:spPr>
        <p:txBody>
          <a:bodyPr/>
          <a:lstStyle/>
          <a:p>
            <a:r>
              <a:rPr lang="en-IN" dirty="0"/>
              <a:t>Social Network Used </a:t>
            </a:r>
          </a:p>
        </p:txBody>
      </p:sp>
      <p:sp>
        <p:nvSpPr>
          <p:cNvPr id="4" name="Content Placeholder 3"/>
          <p:cNvSpPr>
            <a:spLocks noGrp="1"/>
          </p:cNvSpPr>
          <p:nvPr>
            <p:ph idx="1"/>
          </p:nvPr>
        </p:nvSpPr>
        <p:spPr>
          <a:xfrm>
            <a:off x="1435608" y="2590800"/>
            <a:ext cx="7498080" cy="3657600"/>
          </a:xfrm>
        </p:spPr>
        <p:txBody>
          <a:bodyPr/>
          <a:lstStyle/>
          <a:p>
            <a:r>
              <a:rPr lang="en-IN" dirty="0"/>
              <a:t>Facebook</a:t>
            </a:r>
          </a:p>
          <a:p>
            <a:r>
              <a:rPr lang="en-IN" dirty="0" err="1"/>
              <a:t>Linkedin</a:t>
            </a:r>
            <a:endParaRPr lang="en-IN" dirty="0"/>
          </a:p>
          <a:p>
            <a:r>
              <a:rPr lang="en-IN" dirty="0" err="1"/>
              <a:t>Instagram</a:t>
            </a:r>
            <a:endParaRPr lang="en-IN" dirty="0"/>
          </a:p>
        </p:txBody>
      </p:sp>
    </p:spTree>
    <p:extLst>
      <p:ext uri="{BB962C8B-B14F-4D97-AF65-F5344CB8AC3E}">
        <p14:creationId xmlns:p14="http://schemas.microsoft.com/office/powerpoint/2010/main" val="173667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096832" cy="778098"/>
          </a:xfrm>
        </p:spPr>
        <p:txBody>
          <a:bodyPr>
            <a:noAutofit/>
          </a:bodyPr>
          <a:lstStyle/>
          <a:p>
            <a:br>
              <a:rPr lang="en-US" dirty="0"/>
            </a:br>
            <a:r>
              <a:rPr lang="en-US" dirty="0"/>
              <a:t>Fetching Data from Facebook:</a:t>
            </a:r>
            <a:br>
              <a:rPr lang="en-IN" dirty="0"/>
            </a:br>
            <a:endParaRPr lang="en-IN" dirty="0"/>
          </a:p>
        </p:txBody>
      </p:sp>
      <p:sp>
        <p:nvSpPr>
          <p:cNvPr id="3" name="Content Placeholder 2"/>
          <p:cNvSpPr>
            <a:spLocks noGrp="1"/>
          </p:cNvSpPr>
          <p:nvPr>
            <p:ph idx="1"/>
          </p:nvPr>
        </p:nvSpPr>
        <p:spPr>
          <a:xfrm>
            <a:off x="1752600" y="1752600"/>
            <a:ext cx="7119856" cy="4876800"/>
          </a:xfrm>
        </p:spPr>
        <p:txBody>
          <a:bodyPr>
            <a:noAutofit/>
          </a:bodyPr>
          <a:lstStyle/>
          <a:p>
            <a:pPr>
              <a:lnSpc>
                <a:spcPct val="200000"/>
              </a:lnSpc>
            </a:pPr>
            <a:r>
              <a:rPr lang="en-US" sz="2400" dirty="0"/>
              <a:t>Public Posts</a:t>
            </a:r>
          </a:p>
          <a:p>
            <a:pPr>
              <a:lnSpc>
                <a:spcPct val="200000"/>
              </a:lnSpc>
            </a:pPr>
            <a:r>
              <a:rPr lang="en-US" sz="2400" dirty="0"/>
              <a:t>Public Photos</a:t>
            </a:r>
          </a:p>
          <a:p>
            <a:pPr>
              <a:lnSpc>
                <a:spcPct val="200000"/>
              </a:lnSpc>
            </a:pPr>
            <a:r>
              <a:rPr lang="en-US" sz="2400" dirty="0"/>
              <a:t>User Timeline</a:t>
            </a:r>
          </a:p>
          <a:p>
            <a:pPr>
              <a:lnSpc>
                <a:spcPct val="200000"/>
              </a:lnSpc>
            </a:pPr>
            <a:r>
              <a:rPr lang="en-US" sz="2400" dirty="0"/>
              <a:t>Tagged Photos</a:t>
            </a:r>
          </a:p>
          <a:p>
            <a:pPr>
              <a:lnSpc>
                <a:spcPct val="200000"/>
              </a:lnSpc>
            </a:pPr>
            <a:r>
              <a:rPr lang="en-US" sz="2400" dirty="0"/>
              <a:t>Friend list</a:t>
            </a:r>
          </a:p>
          <a:p>
            <a:pPr>
              <a:lnSpc>
                <a:spcPct val="200000"/>
              </a:lnSpc>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Fetching Data from </a:t>
            </a:r>
            <a:r>
              <a:rPr lang="en-IN" dirty="0" err="1"/>
              <a:t>Linkedin</a:t>
            </a:r>
            <a:endParaRPr lang="en-IN" dirty="0"/>
          </a:p>
        </p:txBody>
      </p:sp>
      <p:sp>
        <p:nvSpPr>
          <p:cNvPr id="3" name="Content Placeholder 2"/>
          <p:cNvSpPr>
            <a:spLocks noGrp="1"/>
          </p:cNvSpPr>
          <p:nvPr>
            <p:ph idx="1"/>
          </p:nvPr>
        </p:nvSpPr>
        <p:spPr/>
        <p:txBody>
          <a:bodyPr>
            <a:normAutofit fontScale="92500" lnSpcReduction="10000"/>
          </a:bodyPr>
          <a:lstStyle/>
          <a:p>
            <a:pPr>
              <a:lnSpc>
                <a:spcPct val="200000"/>
              </a:lnSpc>
            </a:pPr>
            <a:r>
              <a:rPr lang="en-IN" dirty="0"/>
              <a:t>Work Profile of User</a:t>
            </a:r>
          </a:p>
          <a:p>
            <a:pPr>
              <a:lnSpc>
                <a:spcPct val="200000"/>
              </a:lnSpc>
            </a:pPr>
            <a:r>
              <a:rPr lang="en-IN" dirty="0"/>
              <a:t>Connections</a:t>
            </a:r>
          </a:p>
          <a:p>
            <a:pPr>
              <a:lnSpc>
                <a:spcPct val="200000"/>
              </a:lnSpc>
            </a:pPr>
            <a:r>
              <a:rPr lang="en-IN" dirty="0"/>
              <a:t>Achievements</a:t>
            </a:r>
          </a:p>
          <a:p>
            <a:pPr>
              <a:lnSpc>
                <a:spcPct val="200000"/>
              </a:lnSpc>
            </a:pPr>
            <a:r>
              <a:rPr lang="en-IN" dirty="0"/>
              <a:t>Qualification details</a:t>
            </a:r>
          </a:p>
          <a:p>
            <a:pPr>
              <a:lnSpc>
                <a:spcPct val="200000"/>
              </a:lnSpc>
            </a:pPr>
            <a:r>
              <a:rPr lang="en-IN" dirty="0"/>
              <a:t>Experience</a:t>
            </a:r>
          </a:p>
          <a:p>
            <a:endParaRPr lang="en-IN" dirty="0"/>
          </a:p>
          <a:p>
            <a:endParaRPr lang="en-IN" dirty="0"/>
          </a:p>
        </p:txBody>
      </p:sp>
    </p:spTree>
    <p:extLst>
      <p:ext uri="{BB962C8B-B14F-4D97-AF65-F5344CB8AC3E}">
        <p14:creationId xmlns:p14="http://schemas.microsoft.com/office/powerpoint/2010/main" val="43004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Fetching Data from </a:t>
            </a:r>
            <a:r>
              <a:rPr lang="en-IN" dirty="0" err="1"/>
              <a:t>Instagram</a:t>
            </a:r>
            <a:r>
              <a:rPr lang="en-IN" dirty="0"/>
              <a:t>	</a:t>
            </a:r>
          </a:p>
        </p:txBody>
      </p:sp>
      <p:sp>
        <p:nvSpPr>
          <p:cNvPr id="3" name="Content Placeholder 2"/>
          <p:cNvSpPr>
            <a:spLocks noGrp="1"/>
          </p:cNvSpPr>
          <p:nvPr>
            <p:ph idx="1"/>
          </p:nvPr>
        </p:nvSpPr>
        <p:spPr/>
        <p:txBody>
          <a:bodyPr>
            <a:normAutofit fontScale="92500" lnSpcReduction="10000"/>
          </a:bodyPr>
          <a:lstStyle/>
          <a:p>
            <a:pPr>
              <a:lnSpc>
                <a:spcPct val="200000"/>
              </a:lnSpc>
            </a:pPr>
            <a:r>
              <a:rPr lang="en-IN" dirty="0"/>
              <a:t>Profile of User</a:t>
            </a:r>
          </a:p>
          <a:p>
            <a:pPr>
              <a:lnSpc>
                <a:spcPct val="200000"/>
              </a:lnSpc>
            </a:pPr>
            <a:r>
              <a:rPr lang="en-IN" dirty="0"/>
              <a:t>Followers and Following</a:t>
            </a:r>
          </a:p>
          <a:p>
            <a:pPr>
              <a:lnSpc>
                <a:spcPct val="200000"/>
              </a:lnSpc>
            </a:pPr>
            <a:r>
              <a:rPr lang="en-IN" dirty="0"/>
              <a:t>Posts</a:t>
            </a:r>
          </a:p>
          <a:p>
            <a:pPr>
              <a:lnSpc>
                <a:spcPct val="200000"/>
              </a:lnSpc>
            </a:pPr>
            <a:r>
              <a:rPr lang="en-IN" dirty="0"/>
              <a:t>Story</a:t>
            </a:r>
          </a:p>
          <a:p>
            <a:pPr>
              <a:lnSpc>
                <a:spcPct val="200000"/>
              </a:lnSpc>
            </a:pPr>
            <a:r>
              <a:rPr lang="en-IN" dirty="0"/>
              <a:t>Video</a:t>
            </a:r>
          </a:p>
          <a:p>
            <a:endParaRPr lang="en-IN" dirty="0"/>
          </a:p>
          <a:p>
            <a:endParaRPr lang="en-IN" dirty="0"/>
          </a:p>
        </p:txBody>
      </p:sp>
    </p:spTree>
    <p:extLst>
      <p:ext uri="{BB962C8B-B14F-4D97-AF65-F5344CB8AC3E}">
        <p14:creationId xmlns:p14="http://schemas.microsoft.com/office/powerpoint/2010/main" val="146844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D710-63FE-42EF-9777-8164DB517610}"/>
              </a:ext>
            </a:extLst>
          </p:cNvPr>
          <p:cNvSpPr>
            <a:spLocks noGrp="1"/>
          </p:cNvSpPr>
          <p:nvPr>
            <p:ph type="title"/>
          </p:nvPr>
        </p:nvSpPr>
        <p:spPr/>
        <p:txBody>
          <a:bodyPr>
            <a:normAutofit fontScale="90000"/>
          </a:bodyPr>
          <a:lstStyle/>
          <a:p>
            <a:br>
              <a:rPr lang="en-IN" dirty="0"/>
            </a:br>
            <a:br>
              <a:rPr lang="en-IN" dirty="0"/>
            </a:br>
            <a:r>
              <a:rPr lang="en-IN" dirty="0"/>
              <a:t>Diagrams:-</a:t>
            </a:r>
            <a:br>
              <a:rPr lang="en-IN" dirty="0"/>
            </a:br>
            <a:br>
              <a:rPr lang="en-IN" dirty="0"/>
            </a:br>
            <a:r>
              <a:rPr lang="en-IN" dirty="0"/>
              <a:t>Activity :-</a:t>
            </a:r>
          </a:p>
        </p:txBody>
      </p:sp>
      <p:pic>
        <p:nvPicPr>
          <p:cNvPr id="5" name="Content Placeholder 4">
            <a:extLst>
              <a:ext uri="{FF2B5EF4-FFF2-40B4-BE49-F238E27FC236}">
                <a16:creationId xmlns:a16="http://schemas.microsoft.com/office/drawing/2014/main" id="{F22CBC88-0A30-497D-BF4C-E2E41DCBB5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274638"/>
            <a:ext cx="4594663" cy="6308724"/>
          </a:xfrm>
        </p:spPr>
      </p:pic>
    </p:spTree>
    <p:extLst>
      <p:ext uri="{BB962C8B-B14F-4D97-AF65-F5344CB8AC3E}">
        <p14:creationId xmlns:p14="http://schemas.microsoft.com/office/powerpoint/2010/main" val="66907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CDDA-0A49-44B7-8FEA-A689CB875DD5}"/>
              </a:ext>
            </a:extLst>
          </p:cNvPr>
          <p:cNvSpPr>
            <a:spLocks noGrp="1"/>
          </p:cNvSpPr>
          <p:nvPr>
            <p:ph type="title"/>
          </p:nvPr>
        </p:nvSpPr>
        <p:spPr/>
        <p:txBody>
          <a:bodyPr>
            <a:normAutofit/>
          </a:bodyPr>
          <a:lstStyle/>
          <a:p>
            <a:r>
              <a:rPr lang="en-IN" sz="3900" dirty="0"/>
              <a:t>Use Case</a:t>
            </a:r>
            <a:r>
              <a:rPr lang="en-IN" dirty="0"/>
              <a:t>:-</a:t>
            </a:r>
          </a:p>
        </p:txBody>
      </p:sp>
      <p:sp>
        <p:nvSpPr>
          <p:cNvPr id="3" name="Content Placeholder 2">
            <a:extLst>
              <a:ext uri="{FF2B5EF4-FFF2-40B4-BE49-F238E27FC236}">
                <a16:creationId xmlns:a16="http://schemas.microsoft.com/office/drawing/2014/main" id="{2660E00C-94D1-4E2D-A40C-78288BF48B55}"/>
              </a:ext>
            </a:extLst>
          </p:cNvPr>
          <p:cNvSpPr>
            <a:spLocks noGrp="1"/>
          </p:cNvSpPr>
          <p:nvPr>
            <p:ph idx="1"/>
          </p:nvPr>
        </p:nvSpPr>
        <p:spPr/>
        <p:txBody>
          <a:bodyPr/>
          <a:lstStyle/>
          <a:p>
            <a:pPr marL="82550" indent="0">
              <a:buNone/>
            </a:pPr>
            <a:r>
              <a:rPr lang="en-IN" dirty="0"/>
              <a:t> </a:t>
            </a:r>
          </a:p>
        </p:txBody>
      </p:sp>
      <p:pic>
        <p:nvPicPr>
          <p:cNvPr id="2050" name="Picture 2">
            <a:extLst>
              <a:ext uri="{FF2B5EF4-FFF2-40B4-BE49-F238E27FC236}">
                <a16:creationId xmlns:a16="http://schemas.microsoft.com/office/drawing/2014/main" id="{B838F5C2-9623-47D8-BB0F-841466262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848" y="1417638"/>
            <a:ext cx="5943600" cy="472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56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C69E-572D-4AE6-89BB-DD9A68F0218E}"/>
              </a:ext>
            </a:extLst>
          </p:cNvPr>
          <p:cNvSpPr>
            <a:spLocks noGrp="1"/>
          </p:cNvSpPr>
          <p:nvPr>
            <p:ph type="title"/>
          </p:nvPr>
        </p:nvSpPr>
        <p:spPr/>
        <p:txBody>
          <a:bodyPr>
            <a:normAutofit/>
          </a:bodyPr>
          <a:lstStyle/>
          <a:p>
            <a:r>
              <a:rPr lang="en-IN" sz="3900" dirty="0"/>
              <a:t>Class :-</a:t>
            </a:r>
          </a:p>
        </p:txBody>
      </p:sp>
      <p:pic>
        <p:nvPicPr>
          <p:cNvPr id="4098" name="Picture 2">
            <a:extLst>
              <a:ext uri="{FF2B5EF4-FFF2-40B4-BE49-F238E27FC236}">
                <a16:creationId xmlns:a16="http://schemas.microsoft.com/office/drawing/2014/main" id="{30C9A3C1-F85B-4768-991A-A4CDB769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1253537"/>
            <a:ext cx="7010401" cy="498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883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987</TotalTime>
  <Words>256</Words>
  <Application>Microsoft Office PowerPoint</Application>
  <PresentationFormat>On-screen Show (4:3)</PresentationFormat>
  <Paragraphs>68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Gill Sans MT</vt:lpstr>
      <vt:lpstr>Times New Roman</vt:lpstr>
      <vt:lpstr>Verdana</vt:lpstr>
      <vt:lpstr>Wingdings 2</vt:lpstr>
      <vt:lpstr>Solstice</vt:lpstr>
      <vt:lpstr>PowerPoint Presentation</vt:lpstr>
      <vt:lpstr>Introduction</vt:lpstr>
      <vt:lpstr>Social Network Used </vt:lpstr>
      <vt:lpstr> Fetching Data from Facebook: </vt:lpstr>
      <vt:lpstr>Fetching Data from Linkedin</vt:lpstr>
      <vt:lpstr>Fetching Data from Instagram </vt:lpstr>
      <vt:lpstr>  Diagrams:-  Activity :-</vt:lpstr>
      <vt:lpstr>Use Case:-</vt:lpstr>
      <vt:lpstr>Class :-</vt:lpstr>
      <vt:lpstr>Sequence :-</vt:lpstr>
      <vt:lpstr>Technology Used</vt:lpstr>
      <vt:lpstr>Conclusions:- </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EXPECTED OUTCOME:-</dc:title>
  <dc:creator>Harsh mehta</dc:creator>
  <cp:lastModifiedBy>Ravi</cp:lastModifiedBy>
  <cp:revision>92</cp:revision>
  <dcterms:created xsi:type="dcterms:W3CDTF">2018-03-08T13:59:00Z</dcterms:created>
  <dcterms:modified xsi:type="dcterms:W3CDTF">2019-04-11T14:25:04Z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1033-10.2.0.7439</vt:lpwstr>
  </property>
</Properties>
</file>