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3D2CC-EADD-F641-9187-E09F3E7C77D5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7B934-3C8B-DE40-8ACB-BE58B61C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AFF8A-BD1B-4459-A330-30DCDBBA792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AFF8A-BD1B-4459-A330-30DCDBBA792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AFF8A-BD1B-4459-A330-30DCDBBA792F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CC659-2066-4905-BB1B-55F068DCDE14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A8E2F-BBE3-461F-BBF6-5BAD564BD31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3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116D-4E41-0F44-B6CD-2A5C0F4B543E}" type="datetimeFigureOut">
              <a:rPr lang="en-US" smtClean="0"/>
              <a:t>16/03/23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5E7F-2F76-2248-BF58-665B5841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20" Type="http://schemas.openxmlformats.org/officeDocument/2006/relationships/tags" Target="../tags/tag90.xml"/><Relationship Id="rId21" Type="http://schemas.openxmlformats.org/officeDocument/2006/relationships/tags" Target="../tags/tag91.xml"/><Relationship Id="rId22" Type="http://schemas.openxmlformats.org/officeDocument/2006/relationships/tags" Target="../tags/tag92.xml"/><Relationship Id="rId23" Type="http://schemas.openxmlformats.org/officeDocument/2006/relationships/tags" Target="../tags/tag93.xml"/><Relationship Id="rId24" Type="http://schemas.openxmlformats.org/officeDocument/2006/relationships/tags" Target="../tags/tag94.xml"/><Relationship Id="rId25" Type="http://schemas.openxmlformats.org/officeDocument/2006/relationships/tags" Target="../tags/tag95.xml"/><Relationship Id="rId26" Type="http://schemas.openxmlformats.org/officeDocument/2006/relationships/tags" Target="../tags/tag96.xml"/><Relationship Id="rId27" Type="http://schemas.openxmlformats.org/officeDocument/2006/relationships/tags" Target="../tags/tag97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80.xml"/><Relationship Id="rId11" Type="http://schemas.openxmlformats.org/officeDocument/2006/relationships/tags" Target="../tags/tag81.xml"/><Relationship Id="rId12" Type="http://schemas.openxmlformats.org/officeDocument/2006/relationships/tags" Target="../tags/tag82.xml"/><Relationship Id="rId13" Type="http://schemas.openxmlformats.org/officeDocument/2006/relationships/tags" Target="../tags/tag83.xml"/><Relationship Id="rId14" Type="http://schemas.openxmlformats.org/officeDocument/2006/relationships/tags" Target="../tags/tag84.xml"/><Relationship Id="rId15" Type="http://schemas.openxmlformats.org/officeDocument/2006/relationships/tags" Target="../tags/tag85.xml"/><Relationship Id="rId16" Type="http://schemas.openxmlformats.org/officeDocument/2006/relationships/tags" Target="../tags/tag86.xml"/><Relationship Id="rId17" Type="http://schemas.openxmlformats.org/officeDocument/2006/relationships/tags" Target="../tags/tag87.xml"/><Relationship Id="rId18" Type="http://schemas.openxmlformats.org/officeDocument/2006/relationships/tags" Target="../tags/tag88.xml"/><Relationship Id="rId19" Type="http://schemas.openxmlformats.org/officeDocument/2006/relationships/tags" Target="../tags/tag89.xml"/><Relationship Id="rId1" Type="http://schemas.openxmlformats.org/officeDocument/2006/relationships/tags" Target="../tags/tag71.xml"/><Relationship Id="rId2" Type="http://schemas.openxmlformats.org/officeDocument/2006/relationships/tags" Target="../tags/tag72.xml"/><Relationship Id="rId3" Type="http://schemas.openxmlformats.org/officeDocument/2006/relationships/tags" Target="../tags/tag73.xml"/><Relationship Id="rId4" Type="http://schemas.openxmlformats.org/officeDocument/2006/relationships/tags" Target="../tags/tag74.xml"/><Relationship Id="rId5" Type="http://schemas.openxmlformats.org/officeDocument/2006/relationships/tags" Target="../tags/tag75.xml"/><Relationship Id="rId6" Type="http://schemas.openxmlformats.org/officeDocument/2006/relationships/tags" Target="../tags/tag76.xml"/><Relationship Id="rId7" Type="http://schemas.openxmlformats.org/officeDocument/2006/relationships/tags" Target="../tags/tag77.xml"/><Relationship Id="rId8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tags" Target="../tags/tag37.xml"/><Relationship Id="rId21" Type="http://schemas.openxmlformats.org/officeDocument/2006/relationships/tags" Target="../tags/tag38.xml"/><Relationship Id="rId22" Type="http://schemas.openxmlformats.org/officeDocument/2006/relationships/tags" Target="../tags/tag39.xml"/><Relationship Id="rId23" Type="http://schemas.openxmlformats.org/officeDocument/2006/relationships/tags" Target="../tags/tag40.xml"/><Relationship Id="rId24" Type="http://schemas.openxmlformats.org/officeDocument/2006/relationships/tags" Target="../tags/tag41.xml"/><Relationship Id="rId25" Type="http://schemas.openxmlformats.org/officeDocument/2006/relationships/tags" Target="../tags/tag42.xml"/><Relationship Id="rId26" Type="http://schemas.openxmlformats.org/officeDocument/2006/relationships/tags" Target="../tags/tag43.xml"/><Relationship Id="rId27" Type="http://schemas.openxmlformats.org/officeDocument/2006/relationships/tags" Target="../tags/tag44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tags" Target="../tags/tag34.xml"/><Relationship Id="rId18" Type="http://schemas.openxmlformats.org/officeDocument/2006/relationships/tags" Target="../tags/tag35.xml"/><Relationship Id="rId19" Type="http://schemas.openxmlformats.org/officeDocument/2006/relationships/tags" Target="../tags/tag36.xml"/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20" Type="http://schemas.openxmlformats.org/officeDocument/2006/relationships/tags" Target="../tags/tag64.xml"/><Relationship Id="rId21" Type="http://schemas.openxmlformats.org/officeDocument/2006/relationships/tags" Target="../tags/tag65.xml"/><Relationship Id="rId22" Type="http://schemas.openxmlformats.org/officeDocument/2006/relationships/tags" Target="../tags/tag66.xml"/><Relationship Id="rId23" Type="http://schemas.openxmlformats.org/officeDocument/2006/relationships/tags" Target="../tags/tag67.xml"/><Relationship Id="rId24" Type="http://schemas.openxmlformats.org/officeDocument/2006/relationships/tags" Target="../tags/tag68.xml"/><Relationship Id="rId25" Type="http://schemas.openxmlformats.org/officeDocument/2006/relationships/tags" Target="../tags/tag69.xml"/><Relationship Id="rId26" Type="http://schemas.openxmlformats.org/officeDocument/2006/relationships/tags" Target="../tags/tag70.xml"/><Relationship Id="rId27" Type="http://schemas.openxmlformats.org/officeDocument/2006/relationships/slideLayout" Target="../slideLayouts/slideLayout6.xml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tags" Target="../tags/tag56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ags" Target="../tags/tag63.xml"/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3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01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01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03</a:t>
            </a:r>
          </a:p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09</a:t>
            </a:r>
          </a:p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38</a:t>
            </a:r>
          </a:p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67</a:t>
            </a:r>
          </a:p>
        </p:txBody>
      </p:sp>
      <p:sp>
        <p:nvSpPr>
          <p:cNvPr id="4608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373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73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</a:rPr>
              <a:t>23</a:t>
            </a:r>
          </a:p>
        </p:txBody>
      </p:sp>
      <p:sp>
        <p:nvSpPr>
          <p:cNvPr id="4608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945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2</a:t>
            </a:r>
          </a:p>
        </p:txBody>
      </p:sp>
      <p:sp>
        <p:nvSpPr>
          <p:cNvPr id="46088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945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  <a:p>
            <a:pPr algn="r"/>
            <a:endParaRPr lang="en-US" sz="1400">
              <a:latin typeface="Times New Roman" pitchFamily="18" charset="0"/>
            </a:endParaRPr>
          </a:p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517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3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517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089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4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89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78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661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5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661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37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233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6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233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805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7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05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7</a:t>
            </a:r>
            <a:r>
              <a:rPr lang="en-US" sz="1400" dirty="0">
                <a:latin typeface="Times New Roman" pitchFamily="18" charset="0"/>
              </a:rPr>
              <a:t>21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377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8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377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394908" y="2827868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9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394908" y="3132668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6103" name="Rectangle 23"/>
          <p:cNvSpPr>
            <a:spLocks noGrp="1" noChangeArrowheads="1"/>
          </p:cNvSpPr>
          <p:nvPr>
            <p:ph type="title"/>
            <p:custDataLst>
              <p:tags r:id="rId21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Example: Radix Sort: Pass </a:t>
            </a:r>
            <a:r>
              <a:rPr lang="en-US" dirty="0" smtClean="0"/>
              <a:t>#3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370064" y="2331720"/>
            <a:ext cx="52228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38</a:t>
            </a:r>
          </a:p>
          <a:p>
            <a:pPr algn="r"/>
            <a:r>
              <a:rPr lang="en-US" sz="1600" dirty="0"/>
              <a:t>67</a:t>
            </a:r>
          </a:p>
          <a:p>
            <a:pPr algn="r"/>
            <a:r>
              <a:rPr lang="en-US" sz="1600" dirty="0"/>
              <a:t>123</a:t>
            </a:r>
          </a:p>
          <a:p>
            <a:pPr algn="r"/>
            <a:r>
              <a:rPr lang="en-US" sz="1600" dirty="0"/>
              <a:t>478</a:t>
            </a:r>
          </a:p>
          <a:p>
            <a:pPr algn="r"/>
            <a:r>
              <a:rPr lang="en-US" sz="1600" dirty="0"/>
              <a:t>537</a:t>
            </a:r>
          </a:p>
          <a:p>
            <a:pPr algn="r"/>
            <a:r>
              <a:rPr lang="en-US" sz="1600" dirty="0"/>
              <a:t>721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71922" y="4876800"/>
            <a:ext cx="76001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Invariant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After </a:t>
            </a:r>
            <a:r>
              <a:rPr lang="en-US" sz="2400" dirty="0"/>
              <a:t>k passes the low order k digits are sorted</a:t>
            </a:r>
            <a:r>
              <a:rPr lang="en-US" sz="2400" dirty="0" smtClean="0"/>
              <a:t>.</a:t>
            </a:r>
          </a:p>
        </p:txBody>
      </p:sp>
      <p:sp>
        <p:nvSpPr>
          <p:cNvPr id="32" name="Text Box 2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25809" y="1842571"/>
            <a:ext cx="1838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After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pass</a:t>
            </a:r>
          </a:p>
        </p:txBody>
      </p:sp>
      <p:sp>
        <p:nvSpPr>
          <p:cNvPr id="33" name="Text Box 26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93054" y="1842571"/>
            <a:ext cx="17459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After </a:t>
            </a:r>
            <a:r>
              <a:rPr lang="en-US" dirty="0" smtClean="0"/>
              <a:t>3</a:t>
            </a:r>
            <a:r>
              <a:rPr lang="en-US" baseline="30000" dirty="0"/>
              <a:t>r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pass</a:t>
            </a:r>
          </a:p>
        </p:txBody>
      </p:sp>
      <p:sp>
        <p:nvSpPr>
          <p:cNvPr id="35" name="Text Box 2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35645" y="2331720"/>
            <a:ext cx="57419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721</a:t>
            </a:r>
          </a:p>
          <a:p>
            <a:pPr algn="r"/>
            <a:r>
              <a:rPr lang="en-US" sz="1600" dirty="0"/>
              <a:t>123</a:t>
            </a:r>
          </a:p>
          <a:p>
            <a:pPr algn="r"/>
            <a:r>
              <a:rPr lang="en-US" sz="1600" dirty="0"/>
              <a:t>537</a:t>
            </a:r>
          </a:p>
          <a:p>
            <a:pPr algn="r"/>
            <a:r>
              <a:rPr lang="en-US" sz="1600" dirty="0"/>
              <a:t>38</a:t>
            </a:r>
          </a:p>
          <a:p>
            <a:pPr algn="r"/>
            <a:r>
              <a:rPr lang="en-US" sz="1600" dirty="0"/>
              <a:t>67</a:t>
            </a:r>
          </a:p>
          <a:p>
            <a:pPr algn="r"/>
            <a:r>
              <a:rPr lang="en-US" sz="1600" dirty="0" smtClean="0"/>
              <a:t>478</a:t>
            </a:r>
            <a:endParaRPr lang="en-US" sz="1600" dirty="0"/>
          </a:p>
        </p:txBody>
      </p:sp>
      <p:sp>
        <p:nvSpPr>
          <p:cNvPr id="36" name="Text Box 1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311400" y="2391360"/>
            <a:ext cx="45466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Bucket </a:t>
            </a:r>
            <a:r>
              <a:rPr lang="en-US" sz="1600" dirty="0" smtClean="0"/>
              <a:t>sort by 10’s </a:t>
            </a:r>
            <a:r>
              <a:rPr lang="en-US" sz="1600" dirty="0"/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41548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1800" dirty="0"/>
              <a:t>Input size: </a:t>
            </a:r>
            <a:r>
              <a:rPr lang="en-US" sz="1800" i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Number of buckets = Radix: </a:t>
            </a:r>
            <a:r>
              <a:rPr lang="en-US" sz="1800" i="1" dirty="0" smtClean="0">
                <a:solidFill>
                  <a:srgbClr val="0070C0"/>
                </a:solidFill>
              </a:rPr>
              <a:t>B</a:t>
            </a:r>
            <a:endParaRPr lang="en-US" sz="1800" i="1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Number of passes = “Digits”: </a:t>
            </a:r>
            <a:r>
              <a:rPr lang="en-US" sz="1800" i="1" dirty="0" smtClean="0">
                <a:solidFill>
                  <a:srgbClr val="0070C0"/>
                </a:solidFill>
              </a:rPr>
              <a:t>P</a:t>
            </a:r>
            <a:endParaRPr lang="en-US" sz="1800" i="1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None/>
            </a:pPr>
            <a:endParaRPr lang="en-US" sz="1800" dirty="0"/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Work per pass is 1 bucket sort: </a:t>
            </a:r>
            <a:r>
              <a:rPr lang="en-US" sz="1800" i="1" dirty="0" smtClean="0"/>
              <a:t>O</a:t>
            </a:r>
            <a:r>
              <a:rPr lang="en-US" sz="1800" dirty="0" smtClean="0"/>
              <a:t>(</a:t>
            </a:r>
            <a:r>
              <a:rPr lang="en-US" sz="1800" i="1" dirty="0" smtClean="0"/>
              <a:t>B </a:t>
            </a:r>
            <a:r>
              <a:rPr lang="en-US" sz="1800" dirty="0" smtClean="0"/>
              <a:t>+ </a:t>
            </a:r>
            <a:r>
              <a:rPr lang="en-US" sz="1800" i="1" dirty="0" smtClean="0"/>
              <a:t>n</a:t>
            </a:r>
            <a:r>
              <a:rPr lang="en-US" sz="1800" dirty="0"/>
              <a:t>)</a:t>
            </a:r>
          </a:p>
          <a:p>
            <a:pPr>
              <a:spcBef>
                <a:spcPts val="600"/>
              </a:spcBef>
              <a:buNone/>
            </a:pPr>
            <a:endParaRPr lang="en-US" sz="1800" dirty="0"/>
          </a:p>
          <a:p>
            <a:pPr>
              <a:spcBef>
                <a:spcPts val="600"/>
              </a:spcBef>
              <a:buNone/>
            </a:pPr>
            <a:r>
              <a:rPr lang="en-US" sz="1800" dirty="0"/>
              <a:t>Total work is </a:t>
            </a:r>
            <a:r>
              <a:rPr lang="en-US" sz="1800" i="1" dirty="0" smtClean="0"/>
              <a:t>O</a:t>
            </a:r>
            <a:r>
              <a:rPr lang="en-US" sz="1800" dirty="0" smtClean="0"/>
              <a:t>(</a:t>
            </a:r>
            <a:r>
              <a:rPr lang="en-US" sz="1800" i="1" dirty="0" smtClean="0"/>
              <a:t>P </a:t>
            </a:r>
            <a:r>
              <a:rPr lang="en-US" sz="1800" i="1" dirty="0" smtClean="0">
                <a:latin typeface="Arial Unicode MS"/>
                <a:ea typeface="Arial Unicode MS"/>
                <a:cs typeface="Arial Unicode MS"/>
              </a:rPr>
              <a:t>⋅ </a:t>
            </a:r>
            <a:r>
              <a:rPr lang="en-US" sz="1800" dirty="0" smtClean="0"/>
              <a:t>(</a:t>
            </a:r>
            <a:r>
              <a:rPr lang="en-US" sz="1800" i="1" dirty="0" smtClean="0"/>
              <a:t>B </a:t>
            </a:r>
            <a:r>
              <a:rPr lang="en-US" sz="1800" dirty="0" smtClean="0"/>
              <a:t>+ </a:t>
            </a:r>
            <a:r>
              <a:rPr lang="en-US" sz="1800" i="1" dirty="0" smtClean="0"/>
              <a:t>n</a:t>
            </a:r>
            <a:r>
              <a:rPr lang="en-US" sz="1800" dirty="0"/>
              <a:t>))</a:t>
            </a:r>
          </a:p>
          <a:p>
            <a:pPr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Better/worse than comparison sorts? </a:t>
            </a:r>
            <a:r>
              <a:rPr lang="en-US" sz="1800" dirty="0" smtClean="0">
                <a:solidFill>
                  <a:schemeClr val="accent6"/>
                </a:solidFill>
              </a:rPr>
              <a:t>Depends on n</a:t>
            </a: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Example</a:t>
            </a:r>
            <a:r>
              <a:rPr lang="en-US" sz="1800" dirty="0"/>
              <a:t>: Strings of English letters up to length 15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15*(52 + </a:t>
            </a:r>
            <a:r>
              <a:rPr lang="en-US" sz="1800" i="1" dirty="0"/>
              <a:t>n</a:t>
            </a:r>
            <a:r>
              <a:rPr lang="en-US" sz="1800" dirty="0"/>
              <a:t>)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This is less than </a:t>
            </a:r>
            <a:r>
              <a:rPr lang="en-US" sz="1800" i="1" dirty="0"/>
              <a:t>n</a:t>
            </a:r>
            <a:r>
              <a:rPr lang="en-US" sz="1800" dirty="0"/>
              <a:t> log n only if </a:t>
            </a:r>
            <a:r>
              <a:rPr lang="en-US" sz="1800" i="1" dirty="0"/>
              <a:t>n</a:t>
            </a:r>
            <a:r>
              <a:rPr lang="en-US" sz="1800" dirty="0"/>
              <a:t> &gt; 33,000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Of course, cross-over point depends on </a:t>
            </a:r>
            <a:r>
              <a:rPr lang="en-US" sz="1800" dirty="0" smtClean="0"/>
              <a:t>constant </a:t>
            </a:r>
            <a:r>
              <a:rPr lang="en-US" sz="1800" dirty="0"/>
              <a:t>factors of the implementations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6944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Bucket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Sort</a:t>
            </a:r>
          </a:p>
          <a:p>
            <a:r>
              <a:rPr lang="en-US" dirty="0" smtClean="0"/>
              <a:t>Histogram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4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839200" cy="5411788"/>
          </a:xfrm>
        </p:spPr>
        <p:txBody>
          <a:bodyPr/>
          <a:lstStyle/>
          <a:p>
            <a:pPr marL="576263" lvl="1" indent="-457200">
              <a:lnSpc>
                <a:spcPct val="90000"/>
              </a:lnSpc>
              <a:buFont typeface="Wingdings" charset="0"/>
              <a:buChar char="§"/>
            </a:pPr>
            <a:r>
              <a:rPr lang="en-US" sz="2600" dirty="0">
                <a:latin typeface="Cambria" charset="0"/>
              </a:rPr>
              <a:t>Bucket-Sort(A)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Let B[0….n-1] be a new array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n = length[A]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for 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 = 0 to n-1 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      make B[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] an empty list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for 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 = 1 to n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     do insert A[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] into list B[ floor of n A[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] ] 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for 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 = 0 to n-1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    do sort list B[</a:t>
            </a:r>
            <a:r>
              <a:rPr lang="en-US" sz="2600" dirty="0" err="1">
                <a:latin typeface="Cambria" charset="0"/>
              </a:rPr>
              <a:t>i</a:t>
            </a:r>
            <a:r>
              <a:rPr lang="en-US" sz="2600" dirty="0">
                <a:latin typeface="Cambria" charset="0"/>
              </a:rPr>
              <a:t>] with Insertion-Sort  </a:t>
            </a:r>
          </a:p>
          <a:p>
            <a:pPr marL="576263" lvl="1" indent="-457200">
              <a:lnSpc>
                <a:spcPct val="90000"/>
              </a:lnSpc>
              <a:buFont typeface="Calibri" charset="0"/>
              <a:buAutoNum type="arabicPeriod"/>
            </a:pPr>
            <a:r>
              <a:rPr lang="en-US" sz="2600" dirty="0">
                <a:latin typeface="Cambria" charset="0"/>
              </a:rPr>
              <a:t>Concatenate lists B[0], B[1],…,B[n-1] </a:t>
            </a:r>
          </a:p>
          <a:p>
            <a:pPr marL="576263" lvl="1" indent="-457200">
              <a:lnSpc>
                <a:spcPct val="90000"/>
              </a:lnSpc>
              <a:buFont typeface="Arial" charset="0"/>
              <a:buNone/>
            </a:pPr>
            <a:r>
              <a:rPr lang="en-US" sz="2600" dirty="0">
                <a:latin typeface="Cambria" charset="0"/>
              </a:rPr>
              <a:t>       together in order</a:t>
            </a:r>
          </a:p>
          <a:p>
            <a:pPr>
              <a:buFont typeface="Wingdings" charset="0"/>
              <a:buChar char="§"/>
            </a:pPr>
            <a:endParaRPr lang="en-US" sz="2600" dirty="0">
              <a:latin typeface="Cambria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667500" y="3048000"/>
            <a:ext cx="1143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476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7124700" y="3048000"/>
            <a:ext cx="1485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ambria" charset="0"/>
              </a:rPr>
              <a:t>Step 5 and 6 takes O(n) time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19800" y="4114800"/>
            <a:ext cx="104775" cy="847725"/>
          </a:xfrm>
          <a:prstGeom prst="rightBrace">
            <a:avLst>
              <a:gd name="adj1" fmla="val 116756"/>
              <a:gd name="adj2" fmla="val 50000"/>
            </a:avLst>
          </a:prstGeom>
          <a:noFill/>
          <a:ln w="476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7162800" y="4038600"/>
            <a:ext cx="1866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ambria" charset="0"/>
              </a:rPr>
              <a:t>Step 7 and 8 takes </a:t>
            </a:r>
            <a:r>
              <a:rPr lang="en-US" b="1">
                <a:latin typeface="Cambria" charset="0"/>
                <a:sym typeface="Symbol" charset="0"/>
              </a:rPr>
              <a:t>O(n log(n/k)</a:t>
            </a:r>
            <a:r>
              <a:rPr lang="en-US" b="1">
                <a:latin typeface="Cambria" charset="0"/>
              </a:rPr>
              <a:t> time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7200900" y="5181600"/>
            <a:ext cx="1485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latin typeface="Cambria" charset="0"/>
              </a:rPr>
              <a:t>Step 9 takes O(k) time</a:t>
            </a:r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>
            <a:off x="6019800" y="5105400"/>
            <a:ext cx="76200" cy="6096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476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85800" y="6019800"/>
            <a:ext cx="83439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52600" y="6096000"/>
            <a:ext cx="73644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>
                <a:latin typeface="Cambria" charset="0"/>
                <a:sym typeface="Symbol" charset="0"/>
              </a:rPr>
              <a:t>In total Bucket sort takes :                 O(n) (if k=</a:t>
            </a:r>
            <a:r>
              <a:rPr lang="el-GR" sz="2400" b="1">
                <a:latin typeface="Cambria" charset="0"/>
                <a:sym typeface="Symbol" charset="0"/>
              </a:rPr>
              <a:t>Θ</a:t>
            </a:r>
            <a:r>
              <a:rPr lang="en-US" sz="2400" b="1">
                <a:latin typeface="Cambria" charset="0"/>
                <a:sym typeface="Symbol" charset="0"/>
              </a:rPr>
              <a:t>(n))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39421" y="25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Bucket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7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9173"/>
            <a:ext cx="8229600" cy="1143000"/>
          </a:xfrm>
        </p:spPr>
        <p:txBody>
          <a:bodyPr/>
          <a:lstStyle/>
          <a:p>
            <a:r>
              <a:rPr lang="en-US" dirty="0" err="1" smtClean="0"/>
              <a:t>BucketSort</a:t>
            </a:r>
            <a:r>
              <a:rPr lang="en-US" dirty="0" smtClean="0"/>
              <a:t> (a.k.a. </a:t>
            </a:r>
            <a:r>
              <a:rPr lang="en-US" dirty="0" err="1" smtClean="0"/>
              <a:t>BinSort</a:t>
            </a:r>
            <a:r>
              <a:rPr lang="en-US" dirty="0" smtClean="0"/>
              <a:t>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2930"/>
            <a:ext cx="8458200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If all values to be sorted are known to be integers between 1 and K (or any small range), </a:t>
            </a:r>
          </a:p>
          <a:p>
            <a:pPr marL="457200" lvl="1" indent="0">
              <a:buNone/>
            </a:pPr>
            <a:r>
              <a:rPr lang="en-US" sz="2400" dirty="0" smtClean="0"/>
              <a:t>Create an array of size K </a:t>
            </a:r>
          </a:p>
          <a:p>
            <a:pPr marL="457200" lvl="1" indent="0">
              <a:buNone/>
            </a:pPr>
            <a:r>
              <a:rPr lang="en-US" sz="2400" dirty="0" smtClean="0"/>
              <a:t>Put each element in its proper </a:t>
            </a:r>
            <a:r>
              <a:rPr lang="en-US" sz="2400" dirty="0" smtClean="0">
                <a:solidFill>
                  <a:schemeClr val="accent2"/>
                </a:solidFill>
              </a:rPr>
              <a:t>bucket (</a:t>
            </a:r>
            <a:r>
              <a:rPr lang="en-US" sz="2400" dirty="0" err="1" smtClean="0">
                <a:solidFill>
                  <a:schemeClr val="accent2"/>
                </a:solidFill>
              </a:rPr>
              <a:t>a.ka</a:t>
            </a:r>
            <a:r>
              <a:rPr lang="en-US" sz="2400" dirty="0" smtClean="0">
                <a:solidFill>
                  <a:schemeClr val="accent2"/>
                </a:solidFill>
              </a:rPr>
              <a:t>. bin)</a:t>
            </a:r>
          </a:p>
          <a:p>
            <a:pPr marL="457200" lvl="1" indent="0">
              <a:buNone/>
            </a:pPr>
            <a:r>
              <a:rPr lang="en-US" sz="2400" dirty="0" smtClean="0"/>
              <a:t>If data is only integers, only need to store the  count of how times that bucket has been used</a:t>
            </a:r>
          </a:p>
          <a:p>
            <a:pPr marL="0" indent="0">
              <a:buNone/>
            </a:pPr>
            <a:r>
              <a:rPr lang="en-US" sz="2400" dirty="0" smtClean="0"/>
              <a:t>Output result via linear pass through array of buckets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452855"/>
              </p:ext>
            </p:extLst>
          </p:nvPr>
        </p:nvGraphicFramePr>
        <p:xfrm>
          <a:off x="457200" y="3674533"/>
          <a:ext cx="1600200" cy="2514600"/>
        </p:xfrm>
        <a:graphic>
          <a:graphicData uri="http://schemas.openxmlformats.org/drawingml/2006/table">
            <a:tbl>
              <a:tblPr/>
              <a:tblGrid>
                <a:gridCol w="666750"/>
                <a:gridCol w="933450"/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057400" y="3683001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K=5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Input:  (5</a:t>
            </a:r>
            <a:r>
              <a:rPr lang="en-US" sz="2000" b="0" kern="0" dirty="0" smtClean="0">
                <a:latin typeface="+mn-lt"/>
              </a:rPr>
              <a:t>, 1, 3, 4, 3, 2, 1, 1, 5, 4, 5</a:t>
            </a:r>
            <a:r>
              <a:rPr lang="en-US" sz="2000" b="0" kern="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	 </a:t>
            </a:r>
            <a:r>
              <a:rPr lang="en-US" sz="2000" b="0" kern="0" dirty="0" smtClean="0">
                <a:latin typeface="+mn-lt"/>
              </a:rPr>
              <a:t>Output</a:t>
            </a:r>
            <a:r>
              <a:rPr lang="en-US" sz="2000" b="0" kern="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45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60203"/>
            <a:ext cx="8229600" cy="1143000"/>
          </a:xfrm>
        </p:spPr>
        <p:txBody>
          <a:bodyPr/>
          <a:lstStyle/>
          <a:p>
            <a:r>
              <a:rPr lang="en-US" dirty="0" err="1" smtClean="0"/>
              <a:t>BucketSort</a:t>
            </a:r>
            <a:r>
              <a:rPr lang="en-US" dirty="0" smtClean="0"/>
              <a:t> (a.k.a. </a:t>
            </a:r>
            <a:r>
              <a:rPr lang="en-US" dirty="0" err="1" smtClean="0"/>
              <a:t>BinSort</a:t>
            </a:r>
            <a:r>
              <a:rPr lang="en-US" dirty="0" smtClean="0"/>
              <a:t>)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26950"/>
            <a:ext cx="8458200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If all values to be sorted are known to be integers between 1 and K (or any small range), </a:t>
            </a:r>
          </a:p>
          <a:p>
            <a:pPr marL="457200" lvl="1" indent="0">
              <a:buNone/>
            </a:pPr>
            <a:r>
              <a:rPr lang="en-US" sz="2400" dirty="0" smtClean="0"/>
              <a:t>Create an array of size K </a:t>
            </a:r>
          </a:p>
          <a:p>
            <a:pPr marL="457200" lvl="1" indent="0">
              <a:buNone/>
            </a:pPr>
            <a:r>
              <a:rPr lang="en-US" sz="2400" dirty="0" smtClean="0"/>
              <a:t>Put each element in its proper </a:t>
            </a:r>
            <a:r>
              <a:rPr lang="en-US" sz="2400" dirty="0" smtClean="0">
                <a:solidFill>
                  <a:schemeClr val="accent2"/>
                </a:solidFill>
              </a:rPr>
              <a:t>bucket (</a:t>
            </a:r>
            <a:r>
              <a:rPr lang="en-US" sz="2400" dirty="0" err="1" smtClean="0">
                <a:solidFill>
                  <a:schemeClr val="accent2"/>
                </a:solidFill>
              </a:rPr>
              <a:t>a.ka</a:t>
            </a:r>
            <a:r>
              <a:rPr lang="en-US" sz="2400" dirty="0" smtClean="0">
                <a:solidFill>
                  <a:schemeClr val="accent2"/>
                </a:solidFill>
              </a:rPr>
              <a:t>. bin)</a:t>
            </a:r>
          </a:p>
          <a:p>
            <a:pPr marL="457200" lvl="1" indent="0">
              <a:buNone/>
            </a:pPr>
            <a:r>
              <a:rPr lang="en-US" sz="2400" dirty="0" smtClean="0"/>
              <a:t>If data is only integers, only need to store the  count of how times that bucket has been used</a:t>
            </a:r>
          </a:p>
          <a:p>
            <a:pPr marL="0" indent="0">
              <a:buNone/>
            </a:pPr>
            <a:r>
              <a:rPr lang="en-US" sz="2400" dirty="0" smtClean="0"/>
              <a:t>Output result via linear pass through array of buckets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2816254"/>
              </p:ext>
            </p:extLst>
          </p:nvPr>
        </p:nvGraphicFramePr>
        <p:xfrm>
          <a:off x="457200" y="3674533"/>
          <a:ext cx="1600200" cy="2514600"/>
        </p:xfrm>
        <a:graphic>
          <a:graphicData uri="http://schemas.openxmlformats.org/drawingml/2006/table">
            <a:tbl>
              <a:tblPr/>
              <a:tblGrid>
                <a:gridCol w="666750"/>
                <a:gridCol w="933450"/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057400" y="3683001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K=5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Input:  (5</a:t>
            </a:r>
            <a:r>
              <a:rPr lang="en-US" sz="2000" b="0" kern="0" dirty="0" smtClean="0">
                <a:latin typeface="+mn-lt"/>
              </a:rPr>
              <a:t>, 1, 3, 4, 3, 2, 1, 1, 5, 4, 5</a:t>
            </a:r>
            <a:r>
              <a:rPr lang="en-US" sz="2000" b="0" kern="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	 </a:t>
            </a:r>
            <a:r>
              <a:rPr lang="en-US" sz="2000" b="0" kern="0" dirty="0" smtClean="0">
                <a:latin typeface="+mn-lt"/>
              </a:rPr>
              <a:t>Output</a:t>
            </a:r>
            <a:r>
              <a:rPr lang="en-US" sz="2000" b="0" kern="0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0160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096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BucketSort</a:t>
            </a:r>
            <a:r>
              <a:rPr lang="en-US" smtClean="0"/>
              <a:t> </a:t>
            </a:r>
            <a:endParaRPr lang="en-US" dirty="0" smtClean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59940"/>
            <a:ext cx="8458200" cy="281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If all values to be sorted are known to be integers between 1 and K (or any small range), </a:t>
            </a:r>
          </a:p>
          <a:p>
            <a:pPr marL="457200" lvl="1" indent="0">
              <a:buNone/>
            </a:pPr>
            <a:r>
              <a:rPr lang="en-US" sz="2400" dirty="0" smtClean="0"/>
              <a:t>Create an array of size K </a:t>
            </a:r>
          </a:p>
          <a:p>
            <a:pPr marL="457200" lvl="1" indent="0">
              <a:buNone/>
            </a:pPr>
            <a:r>
              <a:rPr lang="en-US" sz="2400" dirty="0" smtClean="0"/>
              <a:t>Put each element in its proper </a:t>
            </a:r>
            <a:r>
              <a:rPr lang="en-US" sz="2400" dirty="0" smtClean="0">
                <a:solidFill>
                  <a:schemeClr val="accent2"/>
                </a:solidFill>
              </a:rPr>
              <a:t>bucket (</a:t>
            </a:r>
            <a:r>
              <a:rPr lang="en-US" sz="2400" dirty="0" err="1" smtClean="0">
                <a:solidFill>
                  <a:schemeClr val="accent2"/>
                </a:solidFill>
              </a:rPr>
              <a:t>a.ka</a:t>
            </a:r>
            <a:r>
              <a:rPr lang="en-US" sz="2400" dirty="0" smtClean="0">
                <a:solidFill>
                  <a:schemeClr val="accent2"/>
                </a:solidFill>
              </a:rPr>
              <a:t>. bin)</a:t>
            </a:r>
          </a:p>
          <a:p>
            <a:pPr marL="457200" lvl="1" indent="0">
              <a:buNone/>
            </a:pPr>
            <a:r>
              <a:rPr lang="en-US" sz="2400" dirty="0" smtClean="0"/>
              <a:t>If data is only integers, only need to store the  count of how times that bucket has been used</a:t>
            </a:r>
          </a:p>
          <a:p>
            <a:pPr marL="0" indent="0">
              <a:buNone/>
            </a:pPr>
            <a:r>
              <a:rPr lang="en-US" sz="2400" dirty="0" smtClean="0"/>
              <a:t>Output result via linear pass through array of buckets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1113020"/>
              </p:ext>
            </p:extLst>
          </p:nvPr>
        </p:nvGraphicFramePr>
        <p:xfrm>
          <a:off x="457200" y="3674533"/>
          <a:ext cx="1600200" cy="2514600"/>
        </p:xfrm>
        <a:graphic>
          <a:graphicData uri="http://schemas.openxmlformats.org/drawingml/2006/table">
            <a:tbl>
              <a:tblPr/>
              <a:tblGrid>
                <a:gridCol w="666750"/>
                <a:gridCol w="933450"/>
              </a:tblGrid>
              <a:tr h="4191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count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array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057400" y="3683001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Example: 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 smtClean="0">
                <a:latin typeface="+mn-lt"/>
              </a:rPr>
              <a:t>K = 5</a:t>
            </a:r>
            <a:endParaRPr lang="en-US" sz="2000" b="0" kern="0" dirty="0">
              <a:latin typeface="+mn-lt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Input</a:t>
            </a:r>
            <a:r>
              <a:rPr lang="en-US" sz="2000" b="0" kern="0" dirty="0" smtClean="0">
                <a:latin typeface="+mn-lt"/>
              </a:rPr>
              <a:t>:	(</a:t>
            </a:r>
            <a:r>
              <a:rPr lang="en-US" sz="2000" b="0" kern="0" dirty="0">
                <a:latin typeface="+mn-lt"/>
              </a:rPr>
              <a:t>5</a:t>
            </a:r>
            <a:r>
              <a:rPr lang="en-US" sz="2000" b="0" kern="0" dirty="0" smtClean="0">
                <a:latin typeface="+mn-lt"/>
              </a:rPr>
              <a:t>, 1, 3, 4, 3, 2, 1, 1, 5, 4, 5</a:t>
            </a:r>
            <a:r>
              <a:rPr lang="en-US" sz="2000" b="0" kern="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0" kern="0" dirty="0">
                <a:latin typeface="+mn-lt"/>
              </a:rPr>
              <a:t>	 </a:t>
            </a:r>
            <a:r>
              <a:rPr lang="en-US" sz="2000" b="0" kern="0" dirty="0" smtClean="0">
                <a:latin typeface="+mn-lt"/>
              </a:rPr>
              <a:t>Output:	(1, 1, 1, 2, 3, 3, 4, 4, 5, 5, 5)	</a:t>
            </a:r>
            <a:endParaRPr lang="en-US" sz="2000" b="0" kern="0" dirty="0">
              <a:latin typeface="+mn-lt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3352800" y="5444923"/>
            <a:ext cx="48814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What is the running time?</a:t>
            </a:r>
            <a:endParaRPr lang="en-US" sz="2800" b="0" dirty="0" err="1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47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Analyzing Bucket Sort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Overall: O(</a:t>
            </a:r>
            <a:r>
              <a:rPr lang="en-US" sz="2400" dirty="0" err="1" smtClean="0"/>
              <a:t>n+K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Linear in n, but also linear in K</a:t>
            </a:r>
          </a:p>
          <a:p>
            <a:r>
              <a:rPr lang="en-US" sz="2400" dirty="0" smtClean="0">
                <a:sym typeface="Symbol" pitchFamily="18" charset="2"/>
              </a:rPr>
              <a:t>(n log n) lower bound does not apply because this is not a comparison sort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Good when K is smaller (or not much larger) than n</a:t>
            </a:r>
          </a:p>
          <a:p>
            <a:r>
              <a:rPr lang="en-US" sz="2400" dirty="0" smtClean="0"/>
              <a:t>Do not spend time doing comparisons of duplicates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Bad when K is much larger than n</a:t>
            </a:r>
          </a:p>
          <a:p>
            <a:r>
              <a:rPr lang="en-US" sz="2400" dirty="0" smtClean="0"/>
              <a:t>Wasted space / time during final linear O(K) pass</a:t>
            </a:r>
          </a:p>
        </p:txBody>
      </p:sp>
    </p:spTree>
    <p:extLst>
      <p:ext uri="{BB962C8B-B14F-4D97-AF65-F5344CB8AC3E}">
        <p14:creationId xmlns:p14="http://schemas.microsoft.com/office/powerpoint/2010/main" val="34874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400" dirty="0" smtClean="0"/>
              <a:t>Radix </a:t>
            </a:r>
            <a:r>
              <a:rPr lang="en-US" sz="3400" dirty="0" smtClean="0"/>
              <a:t>Sort</a:t>
            </a:r>
            <a:endParaRPr lang="en-US" sz="3400" dirty="0" smtClean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Radix = “the base of a number system”</a:t>
            </a:r>
          </a:p>
          <a:p>
            <a:r>
              <a:rPr lang="en-US" sz="2400" dirty="0" smtClean="0"/>
              <a:t>Examples will use our familiar base 10 </a:t>
            </a:r>
          </a:p>
          <a:p>
            <a:r>
              <a:rPr lang="en-US" sz="2400" dirty="0" smtClean="0"/>
              <a:t>Other implementations may use larger numbers (e.g., ASCII strings might use 128 or 256)</a:t>
            </a:r>
          </a:p>
          <a:p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Idea:</a:t>
            </a:r>
          </a:p>
          <a:p>
            <a:r>
              <a:rPr lang="en-US" sz="2400" dirty="0" smtClean="0"/>
              <a:t>Bucket sort on one digit at a time</a:t>
            </a:r>
          </a:p>
          <a:p>
            <a:pPr lvl="1"/>
            <a:r>
              <a:rPr lang="en-US" sz="2400" dirty="0" smtClean="0"/>
              <a:t>Number of buckets = radix</a:t>
            </a:r>
          </a:p>
          <a:p>
            <a:pPr lvl="1"/>
            <a:r>
              <a:rPr lang="en-US" sz="2400" dirty="0" smtClean="0"/>
              <a:t>Starting with least significant digit, sort with Bucket Sort</a:t>
            </a:r>
          </a:p>
          <a:p>
            <a:pPr lvl="1"/>
            <a:r>
              <a:rPr lang="en-US" sz="2400" dirty="0" smtClean="0"/>
              <a:t>Keeping sort stable</a:t>
            </a:r>
          </a:p>
          <a:p>
            <a:r>
              <a:rPr lang="en-US" sz="2400" dirty="0" smtClean="0"/>
              <a:t>Do one pass per digit</a:t>
            </a:r>
          </a:p>
          <a:p>
            <a:r>
              <a:rPr lang="en-US" sz="2400" dirty="0" smtClean="0"/>
              <a:t>After k passes, the last k digits are sorted</a:t>
            </a:r>
          </a:p>
        </p:txBody>
      </p:sp>
    </p:spTree>
    <p:extLst>
      <p:ext uri="{BB962C8B-B14F-4D97-AF65-F5344CB8AC3E}">
        <p14:creationId xmlns:p14="http://schemas.microsoft.com/office/powerpoint/2010/main" val="942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11400" y="2391360"/>
            <a:ext cx="45466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Bucket </a:t>
            </a:r>
            <a:r>
              <a:rPr lang="en-US" sz="1600" dirty="0" smtClean="0"/>
              <a:t>sort by </a:t>
            </a:r>
            <a:r>
              <a:rPr lang="en-US" sz="1600" dirty="0"/>
              <a:t>1’s digit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0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860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1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Times New Roman" pitchFamily="18" charset="0"/>
              </a:rPr>
              <a:t>72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004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2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004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3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576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sz="1400" dirty="0">
                <a:latin typeface="Times New Roman" pitchFamily="18" charset="0"/>
              </a:rPr>
              <a:t>12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4051" name="Text Box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148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4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148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4053" name="Text Box 2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5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720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4055" name="Text Box 2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292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6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0292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4057" name="Text Box 2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7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4864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Times New Roman" pitchFamily="18" charset="0"/>
              </a:rPr>
              <a:t>53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7</a:t>
            </a:r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sz="1400" dirty="0">
                <a:latin typeface="Times New Roman" pitchFamily="18" charset="0"/>
              </a:rPr>
              <a:t>6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36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8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436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Times New Roman" pitchFamily="18" charset="0"/>
              </a:rPr>
              <a:t>47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8</a:t>
            </a:r>
            <a:endParaRPr lang="en-US" sz="1400" dirty="0">
              <a:latin typeface="Times New Roman" pitchFamily="18" charset="0"/>
            </a:endParaRPr>
          </a:p>
          <a:p>
            <a:pPr algn="r"/>
            <a:r>
              <a:rPr lang="en-US" sz="1400" dirty="0">
                <a:latin typeface="Times New Roman" pitchFamily="18" charset="0"/>
              </a:rPr>
              <a:t>3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8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4061" name="Text Box 29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008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9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4008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4063" name="Text Box 3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8013" y="1828800"/>
            <a:ext cx="131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811867" y="4648200"/>
            <a:ext cx="5334000" cy="1415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tIns="91440" bIns="91440">
            <a:spAutoFit/>
          </a:bodyPr>
          <a:lstStyle/>
          <a:p>
            <a:r>
              <a:rPr lang="en-US" sz="2000"/>
              <a:t>This example uses B=10 and base 10 digits for simplicity of demonstration.  Larger bucket counts should be used in an actual implementation.</a:t>
            </a:r>
          </a:p>
        </p:txBody>
      </p:sp>
      <p:sp>
        <p:nvSpPr>
          <p:cNvPr id="44065" name="Rectangle 33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US" smtClean="0"/>
              <a:t>Example: Radix Sort: Pass #1</a:t>
            </a:r>
            <a:endParaRPr lang="en-US" dirty="0" smtClean="0"/>
          </a:p>
        </p:txBody>
      </p:sp>
      <p:sp>
        <p:nvSpPr>
          <p:cNvPr id="44066" name="Text Box 3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373938" y="2331720"/>
            <a:ext cx="52387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721</a:t>
            </a:r>
          </a:p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123</a:t>
            </a:r>
          </a:p>
          <a:p>
            <a:pPr algn="r"/>
            <a:r>
              <a:rPr lang="en-US" sz="1600" dirty="0"/>
              <a:t>537</a:t>
            </a:r>
          </a:p>
          <a:p>
            <a:pPr algn="r"/>
            <a:r>
              <a:rPr lang="en-US" sz="1600" dirty="0"/>
              <a:t>67</a:t>
            </a:r>
          </a:p>
          <a:p>
            <a:pPr algn="r"/>
            <a:r>
              <a:rPr lang="en-US" sz="1600" dirty="0"/>
              <a:t>478</a:t>
            </a:r>
          </a:p>
          <a:p>
            <a:pPr algn="r"/>
            <a:r>
              <a:rPr lang="en-US" sz="1600" dirty="0"/>
              <a:t>38</a:t>
            </a:r>
          </a:p>
          <a:p>
            <a:pPr algn="r"/>
            <a:r>
              <a:rPr lang="en-US" sz="1600" dirty="0"/>
              <a:t>9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03720" y="1828800"/>
            <a:ext cx="1668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After 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</p:txBody>
      </p:sp>
      <p:sp>
        <p:nvSpPr>
          <p:cNvPr id="45" name="Text Box 34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87552" y="2331720"/>
            <a:ext cx="57426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478</a:t>
            </a:r>
          </a:p>
          <a:p>
            <a:pPr algn="r"/>
            <a:r>
              <a:rPr lang="en-US" sz="1600" dirty="0" smtClean="0"/>
              <a:t>537</a:t>
            </a:r>
          </a:p>
          <a:p>
            <a:pPr algn="r"/>
            <a:r>
              <a:rPr lang="en-US" sz="1600" dirty="0" smtClean="0"/>
              <a:t>9</a:t>
            </a:r>
          </a:p>
          <a:p>
            <a:pPr algn="r"/>
            <a:r>
              <a:rPr lang="en-US" sz="1600" dirty="0" smtClean="0"/>
              <a:t>721</a:t>
            </a:r>
          </a:p>
          <a:p>
            <a:pPr algn="r"/>
            <a:r>
              <a:rPr lang="en-US" sz="1600" dirty="0" smtClean="0"/>
              <a:t>3</a:t>
            </a:r>
          </a:p>
          <a:p>
            <a:pPr algn="r"/>
            <a:r>
              <a:rPr lang="en-US" sz="1600" dirty="0" smtClean="0"/>
              <a:t>38</a:t>
            </a:r>
          </a:p>
          <a:p>
            <a:pPr algn="r"/>
            <a:r>
              <a:rPr lang="en-US" sz="1600" dirty="0" smtClean="0"/>
              <a:t>123</a:t>
            </a:r>
          </a:p>
          <a:p>
            <a:pPr algn="r"/>
            <a:r>
              <a:rPr lang="en-US" sz="1600" dirty="0" smtClean="0"/>
              <a:t>67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6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latin typeface="Courier New" pitchFamily="49" charset="0"/>
              </a:rPr>
              <a:t>0</a:t>
            </a:r>
          </a:p>
        </p:txBody>
      </p:sp>
      <p:sp>
        <p:nvSpPr>
          <p:cNvPr id="45060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3</a:t>
            </a:r>
          </a:p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9</a:t>
            </a:r>
          </a:p>
        </p:txBody>
      </p:sp>
      <p:sp>
        <p:nvSpPr>
          <p:cNvPr id="45061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432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1</a:t>
            </a:r>
          </a:p>
        </p:txBody>
      </p:sp>
      <p:sp>
        <p:nvSpPr>
          <p:cNvPr id="45062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004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2</a:t>
            </a:r>
          </a:p>
        </p:txBody>
      </p:sp>
      <p:sp>
        <p:nvSpPr>
          <p:cNvPr id="45064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2004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Times New Roman" pitchFamily="18" charset="0"/>
              </a:rPr>
              <a:t>7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</a:rPr>
              <a:t>1</a:t>
            </a:r>
          </a:p>
          <a:p>
            <a:pPr algn="r"/>
            <a:r>
              <a:rPr lang="en-US" sz="1400" dirty="0">
                <a:latin typeface="Times New Roman" pitchFamily="18" charset="0"/>
              </a:rPr>
              <a:t>1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</a:rPr>
              <a:t>3</a:t>
            </a:r>
          </a:p>
          <a:p>
            <a:pPr algn="r"/>
            <a:endParaRPr lang="en-US" sz="1400" dirty="0">
              <a:latin typeface="Times New Roman" pitchFamily="18" charset="0"/>
            </a:endParaRPr>
          </a:p>
        </p:txBody>
      </p:sp>
      <p:sp>
        <p:nvSpPr>
          <p:cNvPr id="45065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3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576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Times New Roman" pitchFamily="18" charset="0"/>
              </a:rPr>
              <a:t>5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sz="1400" dirty="0">
                <a:latin typeface="Times New Roman" pitchFamily="18" charset="0"/>
              </a:rPr>
              <a:t>7</a:t>
            </a:r>
          </a:p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sz="1400" dirty="0">
                <a:latin typeface="Times New Roman" pitchFamily="18" charset="0"/>
              </a:rPr>
              <a:t>8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4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148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5069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5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5071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0292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6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292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6</a:t>
            </a:r>
            <a:r>
              <a:rPr lang="en-US" sz="1400" dirty="0">
                <a:latin typeface="Times New Roman" pitchFamily="18" charset="0"/>
              </a:rPr>
              <a:t>7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864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7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Times New Roman" pitchFamily="18" charset="0"/>
              </a:rPr>
              <a:t>4</a:t>
            </a:r>
            <a:r>
              <a:rPr lang="en-US" sz="1400" u="sng" dirty="0">
                <a:solidFill>
                  <a:schemeClr val="accent2"/>
                </a:solidFill>
                <a:latin typeface="Times New Roman" pitchFamily="18" charset="0"/>
              </a:rPr>
              <a:t>7</a:t>
            </a:r>
            <a:r>
              <a:rPr lang="en-US" sz="1400" dirty="0">
                <a:latin typeface="Times New Roman" pitchFamily="18" charset="0"/>
              </a:rPr>
              <a:t>8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436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8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36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5077" name="Text Box 2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40080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Courier New" pitchFamily="49" charset="0"/>
              </a:rPr>
              <a:t>9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00800" y="3124200"/>
            <a:ext cx="45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endParaRPr lang="en-US" sz="1400">
              <a:latin typeface="Times New Roman" pitchFamily="18" charset="0"/>
            </a:endParaRPr>
          </a:p>
        </p:txBody>
      </p:sp>
      <p:sp>
        <p:nvSpPr>
          <p:cNvPr id="45079" name="Rectangle 23"/>
          <p:cNvSpPr>
            <a:spLocks noGrp="1" noChangeArrowheads="1"/>
          </p:cNvSpPr>
          <p:nvPr>
            <p:ph type="title"/>
            <p:custDataLst>
              <p:tags r:id="rId21"/>
            </p:custDataLst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Example: Radix Sort: Pass </a:t>
            </a:r>
            <a:r>
              <a:rPr lang="en-US" dirty="0" smtClean="0"/>
              <a:t>#2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87552" y="2331720"/>
            <a:ext cx="52228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721</a:t>
            </a:r>
          </a:p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123</a:t>
            </a:r>
          </a:p>
          <a:p>
            <a:pPr algn="r"/>
            <a:r>
              <a:rPr lang="en-US" sz="1600" dirty="0"/>
              <a:t>537</a:t>
            </a:r>
          </a:p>
          <a:p>
            <a:pPr algn="r"/>
            <a:r>
              <a:rPr lang="en-US" sz="1600" dirty="0"/>
              <a:t>67</a:t>
            </a:r>
          </a:p>
          <a:p>
            <a:pPr algn="r"/>
            <a:r>
              <a:rPr lang="en-US" sz="1600" dirty="0"/>
              <a:t>478</a:t>
            </a:r>
          </a:p>
          <a:p>
            <a:pPr algn="r"/>
            <a:r>
              <a:rPr lang="en-US" sz="1600" dirty="0"/>
              <a:t>38</a:t>
            </a:r>
          </a:p>
          <a:p>
            <a:pPr algn="r"/>
            <a:r>
              <a:rPr lang="en-US" sz="1600" dirty="0"/>
              <a:t>9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648" y="18288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After 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905625" y="1828800"/>
            <a:ext cx="172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After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370064" y="2331720"/>
            <a:ext cx="52228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600" dirty="0"/>
              <a:t>3</a:t>
            </a:r>
          </a:p>
          <a:p>
            <a:pPr algn="r"/>
            <a:r>
              <a:rPr lang="en-US" sz="1600" dirty="0"/>
              <a:t>9</a:t>
            </a:r>
          </a:p>
          <a:p>
            <a:pPr algn="r"/>
            <a:r>
              <a:rPr lang="en-US" sz="1600" dirty="0"/>
              <a:t>721</a:t>
            </a:r>
          </a:p>
          <a:p>
            <a:pPr algn="r"/>
            <a:r>
              <a:rPr lang="en-US" sz="1600" dirty="0"/>
              <a:t>123</a:t>
            </a:r>
          </a:p>
          <a:p>
            <a:pPr algn="r"/>
            <a:r>
              <a:rPr lang="en-US" sz="1600" dirty="0"/>
              <a:t>537</a:t>
            </a:r>
          </a:p>
          <a:p>
            <a:pPr algn="r"/>
            <a:r>
              <a:rPr lang="en-US" sz="1600" dirty="0"/>
              <a:t>38</a:t>
            </a:r>
          </a:p>
          <a:p>
            <a:pPr algn="r"/>
            <a:r>
              <a:rPr lang="en-US" sz="1600" dirty="0"/>
              <a:t>67</a:t>
            </a:r>
          </a:p>
          <a:p>
            <a:pPr algn="r"/>
            <a:r>
              <a:rPr lang="en-US" sz="1600" dirty="0"/>
              <a:t>478</a:t>
            </a:r>
          </a:p>
        </p:txBody>
      </p:sp>
      <p:sp>
        <p:nvSpPr>
          <p:cNvPr id="31" name="Text Box 10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311400" y="2391360"/>
            <a:ext cx="45466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Bucket </a:t>
            </a:r>
            <a:r>
              <a:rPr lang="en-US" sz="1600" dirty="0" smtClean="0"/>
              <a:t>sort by 10’s </a:t>
            </a:r>
            <a:r>
              <a:rPr lang="en-US" sz="1600" dirty="0"/>
              <a:t>digit</a:t>
            </a:r>
          </a:p>
        </p:txBody>
      </p:sp>
    </p:spTree>
    <p:extLst>
      <p:ext uri="{BB962C8B-B14F-4D97-AF65-F5344CB8AC3E}">
        <p14:creationId xmlns:p14="http://schemas.microsoft.com/office/powerpoint/2010/main" val="417816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959</Words>
  <Application>Microsoft Macintosh PowerPoint</Application>
  <PresentationFormat>On-screen Show (4:3)</PresentationFormat>
  <Paragraphs>239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Bucket Sort</vt:lpstr>
      <vt:lpstr>PowerPoint Presentation</vt:lpstr>
      <vt:lpstr>BucketSort (a.k.a. BinSort)</vt:lpstr>
      <vt:lpstr>BucketSort (a.k.a. BinSort)</vt:lpstr>
      <vt:lpstr>BucketSort </vt:lpstr>
      <vt:lpstr>Analyzing Bucket Sort</vt:lpstr>
      <vt:lpstr>Radix Sort</vt:lpstr>
      <vt:lpstr>Example: Radix Sort: Pass #1</vt:lpstr>
      <vt:lpstr>Example: Radix Sort: Pass #2</vt:lpstr>
      <vt:lpstr>Example: Radix Sort: Pass #3</vt:lpstr>
      <vt:lpstr>Analysis</vt:lpstr>
      <vt:lpstr>Variations of Bucket Sort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>Aliya Farooq</dc:creator>
  <cp:lastModifiedBy>Aliya Farooq</cp:lastModifiedBy>
  <cp:revision>3</cp:revision>
  <dcterms:created xsi:type="dcterms:W3CDTF">2023-03-16T04:16:04Z</dcterms:created>
  <dcterms:modified xsi:type="dcterms:W3CDTF">2023-03-16T04:44:06Z</dcterms:modified>
</cp:coreProperties>
</file>