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0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0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2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9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57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6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4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F3C3A-FF97-5047-8FA1-319020043784}" type="datetimeFigureOut">
              <a:rPr lang="en-US" smtClean="0"/>
              <a:t>04/04/23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695B-A296-074E-841D-D660C518C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0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Activity Selection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93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algorithm - recursive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R</a:t>
            </a:r>
            <a:r>
              <a:rPr lang="en-US" altLang="zh-TW" sz="2800" dirty="0" smtClean="0">
                <a:solidFill>
                  <a:srgbClr val="FF0000"/>
                </a:solidFill>
              </a:rPr>
              <a:t>ECURSIVE</a:t>
            </a:r>
            <a:r>
              <a:rPr lang="en-US" altLang="zh-TW" dirty="0" smtClean="0">
                <a:solidFill>
                  <a:srgbClr val="FF0000"/>
                </a:solidFill>
              </a:rPr>
              <a:t>-A</a:t>
            </a:r>
            <a:r>
              <a:rPr lang="en-US" altLang="zh-TW" sz="2800" dirty="0" smtClean="0">
                <a:solidFill>
                  <a:srgbClr val="FF0000"/>
                </a:solidFill>
              </a:rPr>
              <a:t>CTIVITY</a:t>
            </a:r>
            <a:r>
              <a:rPr lang="en-US" altLang="zh-TW" dirty="0" smtClean="0">
                <a:solidFill>
                  <a:srgbClr val="FF0000"/>
                </a:solidFill>
              </a:rPr>
              <a:t>-S</a:t>
            </a:r>
            <a:r>
              <a:rPr lang="en-US" altLang="zh-TW" sz="2800" dirty="0" smtClean="0">
                <a:solidFill>
                  <a:srgbClr val="FF0000"/>
                </a:solidFill>
              </a:rPr>
              <a:t>ELECTOR</a:t>
            </a:r>
            <a:r>
              <a:rPr lang="en-US" altLang="zh-TW" dirty="0" smtClean="0">
                <a:solidFill>
                  <a:srgbClr val="FF0000"/>
                </a:solidFill>
              </a:rPr>
              <a:t>(s, f, </a:t>
            </a:r>
            <a:r>
              <a:rPr lang="en-US" altLang="zh-TW" dirty="0" err="1" smtClean="0">
                <a:solidFill>
                  <a:srgbClr val="FF0000"/>
                </a:solidFill>
              </a:rPr>
              <a:t>i</a:t>
            </a:r>
            <a:r>
              <a:rPr lang="en-US" altLang="zh-TW" dirty="0" smtClean="0">
                <a:solidFill>
                  <a:srgbClr val="FF0000"/>
                </a:solidFill>
              </a:rPr>
              <a:t>, j)</a:t>
            </a:r>
          </a:p>
          <a:p>
            <a:pPr>
              <a:buFontTx/>
              <a:buNone/>
            </a:pPr>
            <a:r>
              <a:rPr lang="en-US" altLang="zh-TW" dirty="0" smtClean="0"/>
              <a:t>1	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 </a:t>
            </a:r>
            <a:r>
              <a:rPr lang="en-US" altLang="zh-TW" i="1" dirty="0" err="1" smtClean="0">
                <a:sym typeface="Symbol" charset="0"/>
              </a:rPr>
              <a:t>i</a:t>
            </a:r>
            <a:r>
              <a:rPr lang="en-US" altLang="zh-TW" dirty="0" smtClean="0">
                <a:sym typeface="Symbol" charset="0"/>
              </a:rPr>
              <a:t> +1</a:t>
            </a:r>
            <a:endParaRPr lang="en-US" altLang="zh-TW" dirty="0" smtClean="0"/>
          </a:p>
          <a:p>
            <a:pPr>
              <a:buFontTx/>
              <a:buNone/>
            </a:pPr>
            <a:r>
              <a:rPr lang="en-US" altLang="zh-TW" dirty="0" smtClean="0"/>
              <a:t>2	</a:t>
            </a:r>
            <a:r>
              <a:rPr lang="en-US" altLang="zh-TW" b="0" dirty="0" smtClean="0"/>
              <a:t>while</a:t>
            </a:r>
            <a:r>
              <a:rPr lang="en-US" altLang="zh-TW" dirty="0" smtClean="0"/>
              <a:t> m &lt; </a:t>
            </a:r>
            <a:r>
              <a:rPr lang="en-US" altLang="zh-TW" i="1" dirty="0" smtClean="0"/>
              <a:t>j</a:t>
            </a:r>
            <a:r>
              <a:rPr lang="en-US" altLang="zh-TW" dirty="0" smtClean="0"/>
              <a:t> and </a:t>
            </a:r>
            <a:r>
              <a:rPr lang="en-US" altLang="zh-TW" i="1" dirty="0" err="1" smtClean="0"/>
              <a:t>s</a:t>
            </a:r>
            <a:r>
              <a:rPr lang="en-US" altLang="zh-TW" i="1" baseline="-25000" dirty="0" err="1" smtClean="0"/>
              <a:t>m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f</a:t>
            </a:r>
            <a:r>
              <a:rPr lang="en-US" altLang="zh-TW" i="1" baseline="-25000" dirty="0" smtClean="0"/>
              <a:t>i</a:t>
            </a:r>
            <a:r>
              <a:rPr lang="en-US" altLang="zh-TW" dirty="0" smtClean="0"/>
              <a:t>	  </a:t>
            </a:r>
            <a:r>
              <a:rPr lang="en-US" altLang="zh-TW" sz="2000" dirty="0" smtClean="0">
                <a:solidFill>
                  <a:schemeClr val="tx2"/>
                </a:solidFill>
                <a:sym typeface="Wingdings 3" charset="0"/>
              </a:rPr>
              <a:t>Find the first activity in </a:t>
            </a:r>
            <a:r>
              <a:rPr lang="en-US" altLang="zh-TW" sz="2000" i="1" dirty="0" err="1" smtClean="0">
                <a:solidFill>
                  <a:schemeClr val="tx2"/>
                </a:solidFill>
                <a:sym typeface="Wingdings 3" charset="0"/>
              </a:rPr>
              <a:t>S</a:t>
            </a:r>
            <a:r>
              <a:rPr lang="en-US" altLang="zh-TW" sz="2000" i="1" baseline="-25000" dirty="0" err="1" smtClean="0">
                <a:solidFill>
                  <a:schemeClr val="tx2"/>
                </a:solidFill>
                <a:sym typeface="Wingdings 3" charset="0"/>
              </a:rPr>
              <a:t>ij</a:t>
            </a:r>
            <a:endParaRPr lang="en-US" altLang="zh-TW" sz="2000" i="1" baseline="-25000" dirty="0" smtClean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zh-TW" dirty="0" smtClean="0"/>
              <a:t>3		</a:t>
            </a:r>
            <a:r>
              <a:rPr lang="en-US" altLang="zh-TW" b="0" dirty="0" smtClean="0"/>
              <a:t>do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 </a:t>
            </a:r>
            <a:r>
              <a:rPr lang="en-US" altLang="zh-TW" i="1" dirty="0" smtClean="0">
                <a:sym typeface="Symbol" charset="0"/>
              </a:rPr>
              <a:t>m</a:t>
            </a:r>
            <a:r>
              <a:rPr lang="en-US" altLang="zh-TW" dirty="0" smtClean="0">
                <a:sym typeface="Symbol" charset="0"/>
              </a:rPr>
              <a:t> + 1</a:t>
            </a:r>
            <a:endParaRPr lang="en-US" altLang="zh-TW" dirty="0" smtClean="0"/>
          </a:p>
          <a:p>
            <a:pPr>
              <a:buFontTx/>
              <a:buNone/>
            </a:pPr>
            <a:r>
              <a:rPr lang="en-US" altLang="zh-TW" dirty="0" smtClean="0"/>
              <a:t>4	</a:t>
            </a:r>
            <a:r>
              <a:rPr lang="en-US" altLang="zh-TW" b="0" dirty="0" smtClean="0"/>
              <a:t>if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&lt; </a:t>
            </a:r>
            <a:r>
              <a:rPr lang="en-US" altLang="zh-TW" i="1" dirty="0" smtClean="0"/>
              <a:t>j</a:t>
            </a:r>
          </a:p>
          <a:p>
            <a:pPr>
              <a:buFontTx/>
              <a:buNone/>
            </a:pPr>
            <a:r>
              <a:rPr lang="en-US" altLang="zh-TW" dirty="0" smtClean="0"/>
              <a:t>5		</a:t>
            </a:r>
            <a:r>
              <a:rPr lang="en-US" altLang="zh-TW" b="0" dirty="0" smtClean="0"/>
              <a:t>then return</a:t>
            </a:r>
            <a:r>
              <a:rPr lang="en-US" altLang="zh-TW" dirty="0" smtClean="0"/>
              <a:t> {</a:t>
            </a:r>
            <a:r>
              <a:rPr lang="en-US" altLang="zh-TW" i="1" dirty="0" smtClean="0"/>
              <a:t>a</a:t>
            </a:r>
            <a:r>
              <a:rPr lang="en-US" altLang="zh-TW" i="1" baseline="-25000" dirty="0" smtClean="0"/>
              <a:t>m</a:t>
            </a:r>
            <a:r>
              <a:rPr lang="en-US" altLang="zh-TW" dirty="0" smtClean="0"/>
              <a:t>}</a:t>
            </a:r>
            <a:r>
              <a:rPr lang="en-US" altLang="zh-TW" dirty="0" smtClean="0">
                <a:sym typeface="Symbol" charset="0"/>
              </a:rPr>
              <a:t></a:t>
            </a:r>
            <a:r>
              <a:rPr lang="en-US" altLang="zh-TW" b="0" dirty="0" smtClean="0">
                <a:sym typeface="Symbol" charset="0"/>
              </a:rPr>
              <a:t>RAS</a:t>
            </a:r>
            <a:r>
              <a:rPr lang="en-US" altLang="zh-TW" dirty="0" smtClean="0">
                <a:sym typeface="Symbol" charset="0"/>
              </a:rPr>
              <a:t>(</a:t>
            </a:r>
            <a:r>
              <a:rPr lang="en-US" altLang="zh-TW" i="1" dirty="0" smtClean="0">
                <a:sym typeface="Symbol" charset="0"/>
              </a:rPr>
              <a:t>s</a:t>
            </a:r>
            <a:r>
              <a:rPr lang="en-US" altLang="zh-TW" dirty="0" smtClean="0">
                <a:sym typeface="Symbol" charset="0"/>
              </a:rPr>
              <a:t>, </a:t>
            </a:r>
            <a:r>
              <a:rPr lang="en-US" altLang="zh-TW" i="1" dirty="0" smtClean="0">
                <a:sym typeface="Symbol" charset="0"/>
              </a:rPr>
              <a:t>f</a:t>
            </a:r>
            <a:r>
              <a:rPr lang="en-US" altLang="zh-TW" dirty="0" smtClean="0">
                <a:sym typeface="Symbol" charset="0"/>
              </a:rPr>
              <a:t>, </a:t>
            </a:r>
            <a:r>
              <a:rPr lang="en-US" altLang="zh-TW" i="1" dirty="0" smtClean="0">
                <a:sym typeface="Symbol" charset="0"/>
              </a:rPr>
              <a:t>m</a:t>
            </a:r>
            <a:r>
              <a:rPr lang="en-US" altLang="zh-TW" dirty="0" smtClean="0">
                <a:sym typeface="Symbol" charset="0"/>
              </a:rPr>
              <a:t>, </a:t>
            </a:r>
            <a:r>
              <a:rPr lang="en-US" altLang="zh-TW" i="1" dirty="0" smtClean="0">
                <a:sym typeface="Symbol" charset="0"/>
              </a:rPr>
              <a:t>j</a:t>
            </a:r>
            <a:r>
              <a:rPr lang="en-US" altLang="zh-TW" dirty="0" smtClean="0">
                <a:sym typeface="Symbol" charset="0"/>
              </a:rPr>
              <a:t>)</a:t>
            </a:r>
            <a:endParaRPr lang="en-US" altLang="zh-TW" dirty="0" smtClean="0"/>
          </a:p>
          <a:p>
            <a:pPr>
              <a:buFontTx/>
              <a:buNone/>
            </a:pPr>
            <a:r>
              <a:rPr lang="en-US" altLang="zh-TW" dirty="0" smtClean="0"/>
              <a:t>6		</a:t>
            </a:r>
            <a:r>
              <a:rPr lang="en-US" altLang="zh-TW" b="0" dirty="0" smtClean="0"/>
              <a:t>else return </a:t>
            </a:r>
            <a:r>
              <a:rPr lang="en-US" altLang="zh-TW" dirty="0" smtClean="0"/>
              <a:t>0</a:t>
            </a:r>
          </a:p>
          <a:p>
            <a:pPr algn="r"/>
            <a:r>
              <a:rPr lang="en-US" altLang="zh-TW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Complexity: </a:t>
            </a:r>
            <a:r>
              <a:rPr lang="en-US" b="1" dirty="0" err="1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Θ</a:t>
            </a:r>
            <a:r>
              <a:rPr lang="en-US" altLang="zh-TW" dirty="0" smtClean="0">
                <a:solidFill>
                  <a:srgbClr val="0033CC"/>
                </a:solidFill>
              </a:rPr>
              <a:t> </a:t>
            </a:r>
            <a:r>
              <a:rPr lang="en-US" altLang="zh-TW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TW" b="1" i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TW" b="1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8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>
                <a:latin typeface="Calibri"/>
                <a:cs typeface="Calibri"/>
              </a:rPr>
              <a:t/>
            </a:r>
            <a:br>
              <a:rPr lang="en-US" altLang="zh-TW" sz="3200" dirty="0" smtClean="0">
                <a:latin typeface="Calibri"/>
                <a:cs typeface="Calibri"/>
              </a:rPr>
            </a:br>
            <a:r>
              <a:rPr lang="en-US" altLang="zh-TW" sz="3200" dirty="0" smtClean="0">
                <a:latin typeface="Calibri"/>
                <a:cs typeface="Calibri"/>
              </a:rPr>
              <a:t>The operation of RECURSIVE-ACTIVITY-SELECTOR on the 11 activities given earlier</a:t>
            </a:r>
            <a:br>
              <a:rPr lang="en-US" altLang="zh-TW" sz="3200" dirty="0" smtClean="0">
                <a:latin typeface="Calibri"/>
                <a:cs typeface="Calibri"/>
              </a:rPr>
            </a:br>
            <a:endParaRPr lang="en-US" sz="3200" dirty="0">
              <a:latin typeface="Calibri"/>
              <a:cs typeface="Calibri"/>
            </a:endParaRPr>
          </a:p>
        </p:txBody>
      </p:sp>
      <p:pic>
        <p:nvPicPr>
          <p:cNvPr id="4" name="Content Placeholder 3" descr="3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71553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37"/>
          <a:stretch>
            <a:fillRect/>
          </a:stretch>
        </p:blipFill>
        <p:spPr bwMode="auto">
          <a:xfrm>
            <a:off x="76200" y="455613"/>
            <a:ext cx="8915400" cy="603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2611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Greedy algorithm - iterative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>
                <a:solidFill>
                  <a:srgbClr val="FF0000"/>
                </a:solidFill>
              </a:rPr>
              <a:t>G</a:t>
            </a:r>
            <a:r>
              <a:rPr lang="en-US" altLang="zh-TW" sz="2800" dirty="0" smtClean="0">
                <a:solidFill>
                  <a:srgbClr val="FF0000"/>
                </a:solidFill>
              </a:rPr>
              <a:t>REEDY</a:t>
            </a:r>
            <a:r>
              <a:rPr lang="en-US" altLang="zh-TW" dirty="0" smtClean="0">
                <a:solidFill>
                  <a:srgbClr val="FF0000"/>
                </a:solidFill>
              </a:rPr>
              <a:t>-A</a:t>
            </a:r>
            <a:r>
              <a:rPr lang="en-US" altLang="zh-TW" sz="2800" dirty="0" smtClean="0">
                <a:solidFill>
                  <a:srgbClr val="FF0000"/>
                </a:solidFill>
              </a:rPr>
              <a:t>CTIVITY</a:t>
            </a:r>
            <a:r>
              <a:rPr lang="en-US" altLang="zh-TW" dirty="0" smtClean="0">
                <a:solidFill>
                  <a:srgbClr val="FF0000"/>
                </a:solidFill>
              </a:rPr>
              <a:t>-S</a:t>
            </a:r>
            <a:r>
              <a:rPr lang="en-US" altLang="zh-TW" sz="2800" dirty="0" smtClean="0">
                <a:solidFill>
                  <a:srgbClr val="FF0000"/>
                </a:solidFill>
              </a:rPr>
              <a:t>ELECTOR</a:t>
            </a:r>
            <a:r>
              <a:rPr lang="en-US" altLang="zh-TW" dirty="0" smtClean="0">
                <a:solidFill>
                  <a:srgbClr val="FF0000"/>
                </a:solidFill>
              </a:rPr>
              <a:t>(s, 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1	 </a:t>
            </a:r>
            <a:r>
              <a:rPr lang="en-US" altLang="zh-TW" i="1" dirty="0" smtClean="0"/>
              <a:t>n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 </a:t>
            </a:r>
            <a:r>
              <a:rPr lang="en-US" altLang="zh-TW" i="1" dirty="0" smtClean="0">
                <a:sym typeface="Symbol" charset="0"/>
              </a:rPr>
              <a:t>length</a:t>
            </a:r>
            <a:r>
              <a:rPr lang="en-US" altLang="zh-TW" dirty="0" smtClean="0">
                <a:sym typeface="Symbol" charset="0"/>
              </a:rPr>
              <a:t>[</a:t>
            </a:r>
            <a:r>
              <a:rPr lang="en-US" altLang="zh-TW" i="1" dirty="0" smtClean="0">
                <a:sym typeface="Symbol" charset="0"/>
              </a:rPr>
              <a:t>s</a:t>
            </a:r>
            <a:r>
              <a:rPr lang="en-US" altLang="zh-TW" dirty="0" smtClean="0">
                <a:sym typeface="Symbol" charset="0"/>
              </a:rPr>
              <a:t>]</a:t>
            </a:r>
            <a:endParaRPr lang="en-US" altLang="zh-TW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2	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</a:t>
            </a:r>
            <a:r>
              <a:rPr lang="en-US" altLang="zh-TW" dirty="0" smtClean="0"/>
              <a:t> {</a:t>
            </a:r>
            <a:r>
              <a:rPr lang="en-US" altLang="zh-TW" i="1" dirty="0" smtClean="0"/>
              <a:t>a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3	 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 1</a:t>
            </a:r>
            <a:endParaRPr lang="en-US" altLang="zh-TW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4	 </a:t>
            </a:r>
            <a:r>
              <a:rPr lang="en-US" altLang="zh-TW" b="0" dirty="0" smtClean="0"/>
              <a:t>for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m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 2 to </a:t>
            </a:r>
            <a:r>
              <a:rPr lang="en-US" altLang="zh-TW" i="1" dirty="0" smtClean="0">
                <a:sym typeface="Symbol" charset="0"/>
              </a:rPr>
              <a:t>n</a:t>
            </a:r>
            <a:endParaRPr lang="en-US" altLang="zh-TW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5		</a:t>
            </a:r>
            <a:r>
              <a:rPr lang="en-US" altLang="zh-TW" b="0" dirty="0" smtClean="0"/>
              <a:t>do if</a:t>
            </a:r>
            <a:r>
              <a:rPr lang="en-US" altLang="zh-TW" dirty="0" smtClean="0"/>
              <a:t> </a:t>
            </a:r>
            <a:r>
              <a:rPr lang="en-US" altLang="zh-TW" i="1" dirty="0" err="1" smtClean="0"/>
              <a:t>s</a:t>
            </a:r>
            <a:r>
              <a:rPr lang="en-US" altLang="zh-TW" i="1" baseline="-25000" dirty="0" err="1" smtClean="0"/>
              <a:t>m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  </a:t>
            </a:r>
            <a:r>
              <a:rPr lang="en-US" altLang="zh-TW" i="1" dirty="0" smtClean="0">
                <a:sym typeface="Symbol" charset="0"/>
              </a:rPr>
              <a:t>f</a:t>
            </a:r>
            <a:r>
              <a:rPr lang="en-US" altLang="zh-TW" i="1" baseline="-25000" dirty="0" smtClean="0">
                <a:sym typeface="Symbol" charset="0"/>
              </a:rPr>
              <a:t>i</a:t>
            </a:r>
            <a:endParaRPr lang="en-US" altLang="zh-TW" i="1" baseline="-250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6			</a:t>
            </a:r>
            <a:r>
              <a:rPr lang="en-US" altLang="zh-TW" b="0" dirty="0" smtClean="0"/>
              <a:t>then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A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 </a:t>
            </a:r>
            <a:r>
              <a:rPr lang="en-US" altLang="zh-TW" i="1" dirty="0" smtClean="0">
                <a:sym typeface="Symbol" charset="0"/>
              </a:rPr>
              <a:t>A</a:t>
            </a:r>
            <a:r>
              <a:rPr lang="en-US" altLang="zh-TW" dirty="0" smtClean="0">
                <a:sym typeface="Symbol" charset="0"/>
              </a:rPr>
              <a:t>  {</a:t>
            </a:r>
            <a:r>
              <a:rPr lang="en-US" altLang="zh-TW" i="1" dirty="0" smtClean="0">
                <a:sym typeface="Symbol" charset="0"/>
              </a:rPr>
              <a:t>a</a:t>
            </a:r>
            <a:r>
              <a:rPr lang="en-US" altLang="zh-TW" i="1" baseline="-25000" dirty="0" smtClean="0">
                <a:sym typeface="Symbol" charset="0"/>
              </a:rPr>
              <a:t>m</a:t>
            </a:r>
            <a:r>
              <a:rPr lang="en-US" altLang="zh-TW" dirty="0" smtClean="0">
                <a:sym typeface="Symbol" charset="0"/>
              </a:rPr>
              <a:t>}</a:t>
            </a:r>
            <a:endParaRPr lang="en-US" altLang="zh-TW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7				</a:t>
            </a:r>
            <a:r>
              <a:rPr lang="en-US" altLang="zh-TW" i="1" dirty="0" err="1" smtClean="0"/>
              <a:t>i</a:t>
            </a:r>
            <a:r>
              <a:rPr lang="en-US" altLang="zh-TW" dirty="0" smtClean="0"/>
              <a:t> </a:t>
            </a:r>
            <a:r>
              <a:rPr lang="en-US" altLang="zh-TW" dirty="0" smtClean="0">
                <a:sym typeface="Symbol" charset="0"/>
              </a:rPr>
              <a:t> </a:t>
            </a:r>
            <a:r>
              <a:rPr lang="en-US" altLang="zh-TW" i="1" dirty="0" smtClean="0">
                <a:sym typeface="Symbol" charset="0"/>
              </a:rPr>
              <a:t>m</a:t>
            </a:r>
            <a:endParaRPr lang="en-US" altLang="zh-TW" i="1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dirty="0" smtClean="0"/>
              <a:t>8	 </a:t>
            </a:r>
            <a:r>
              <a:rPr lang="en-US" altLang="zh-TW" b="0" dirty="0" smtClean="0"/>
              <a:t>return</a:t>
            </a:r>
            <a:r>
              <a:rPr lang="en-US" altLang="zh-TW" dirty="0" smtClean="0"/>
              <a:t> </a:t>
            </a:r>
            <a:r>
              <a:rPr lang="en-US" altLang="zh-TW" i="1" dirty="0" smtClean="0"/>
              <a:t>A</a:t>
            </a:r>
            <a:endParaRPr lang="en-US" altLang="zh-TW" dirty="0" smtClean="0"/>
          </a:p>
          <a:p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156325" y="5445125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Complexity: </a:t>
            </a:r>
            <a:r>
              <a:rPr lang="en-US" sz="2400" b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Θ</a:t>
            </a:r>
            <a:r>
              <a:rPr lang="en-US" altLang="zh-TW" sz="2400" dirty="0">
                <a:solidFill>
                  <a:srgbClr val="0033CC"/>
                </a:solidFill>
              </a:rPr>
              <a:t> 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(</a:t>
            </a:r>
            <a:r>
              <a:rPr lang="en-US" altLang="zh-TW" sz="24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n</a:t>
            </a:r>
            <a:r>
              <a:rPr lang="en-US" altLang="zh-TW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5567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Elements of the greedy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altLang="zh-TW" dirty="0" smtClean="0"/>
              <a:t>1. Determine the optimal substructure of the problem.</a:t>
            </a:r>
          </a:p>
          <a:p>
            <a:pPr>
              <a:buFontTx/>
              <a:buNone/>
            </a:pPr>
            <a:r>
              <a:rPr lang="en-US" altLang="zh-TW" dirty="0" smtClean="0"/>
              <a:t>2. Develop a recursive solution.</a:t>
            </a:r>
          </a:p>
          <a:p>
            <a:pPr>
              <a:buFontTx/>
              <a:buNone/>
            </a:pPr>
            <a:r>
              <a:rPr lang="en-US" altLang="zh-TW" dirty="0" smtClean="0"/>
              <a:t>3. Prove that at any stage of the recursion, one of the optimal choices is the greedy choice. Thus, it is  always safe to make the greedy choice.</a:t>
            </a:r>
          </a:p>
          <a:p>
            <a:pPr>
              <a:buFontTx/>
              <a:buNone/>
            </a:pPr>
            <a:r>
              <a:rPr lang="en-US" altLang="zh-TW" dirty="0" smtClean="0"/>
              <a:t>4. Show that all but one of the </a:t>
            </a:r>
            <a:r>
              <a:rPr lang="en-US" altLang="zh-TW" dirty="0" err="1" smtClean="0"/>
              <a:t>subproblems</a:t>
            </a:r>
            <a:r>
              <a:rPr lang="en-US" altLang="zh-TW" dirty="0" smtClean="0"/>
              <a:t> induced by having make the greedy choice are empty.</a:t>
            </a:r>
            <a:endParaRPr lang="en-US" altLang="zh-TW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255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dirty="0" smtClean="0"/>
              <a:t>Develop a recursive algorithm that implements the greedy strategy.</a:t>
            </a:r>
          </a:p>
          <a:p>
            <a:pPr>
              <a:buFontTx/>
              <a:buNone/>
            </a:pPr>
            <a:r>
              <a:rPr lang="en-US" altLang="zh-TW" dirty="0" smtClean="0"/>
              <a:t>6. Convert the recursive algorithm to an iterative algorithm.</a:t>
            </a:r>
            <a:endParaRPr lang="en-US" altLang="zh-TW" sz="2800" dirty="0" smtClean="0"/>
          </a:p>
          <a:p>
            <a:pPr>
              <a:buFontTx/>
              <a:buNone/>
            </a:pPr>
            <a:r>
              <a:rPr lang="en-US" altLang="zh-TW" dirty="0" smtClean="0"/>
              <a:t>Alternatively, we could have fashioned our optimal substructure with a greedy choice in mind.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Designing a greedy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1. Cast the optimization problem as one in which we make a choice and are left with one </a:t>
            </a:r>
            <a:r>
              <a:rPr lang="en-US" altLang="zh-TW" sz="2800" dirty="0" err="1" smtClean="0"/>
              <a:t>subproblem</a:t>
            </a:r>
            <a:r>
              <a:rPr lang="en-US" altLang="zh-TW" sz="2800" dirty="0" smtClean="0"/>
              <a:t> to solve.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2. Prove that there is always an optimal solution to the original problem that makes the greedy choice, so that the greedy choice is always safe.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800" dirty="0" smtClean="0"/>
              <a:t>3. Demonstrate that, having made the greedy choice , what remains is a </a:t>
            </a:r>
            <a:r>
              <a:rPr lang="en-US" altLang="zh-TW" sz="2800" dirty="0" err="1" smtClean="0"/>
              <a:t>subproblem</a:t>
            </a:r>
            <a:r>
              <a:rPr lang="en-US" altLang="zh-TW" sz="2800" dirty="0" smtClean="0"/>
              <a:t> with the property that if we combine an optimal solution to the </a:t>
            </a:r>
            <a:r>
              <a:rPr lang="en-US" altLang="zh-TW" sz="2800" dirty="0" err="1" smtClean="0"/>
              <a:t>subproblem</a:t>
            </a:r>
            <a:r>
              <a:rPr lang="en-US" altLang="zh-TW" sz="2800" dirty="0" smtClean="0"/>
              <a:t> with the greedy choice we have made, we arrive at an optimal solution to the original problem.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9892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u="sng" dirty="0" smtClean="0">
                <a:solidFill>
                  <a:srgbClr val="0033CC"/>
                </a:solidFill>
              </a:rPr>
              <a:t>No</a:t>
            </a:r>
            <a:r>
              <a:rPr lang="en-US" altLang="zh-TW" dirty="0" smtClean="0"/>
              <a:t> general way to tell if a greedy algorithm is optimal, but two key ingredients are:</a:t>
            </a:r>
            <a:r>
              <a:rPr lang="en-US" altLang="zh-TW" sz="4400" b="0" dirty="0" smtClean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Greedy-choice property</a:t>
            </a:r>
            <a:r>
              <a:rPr lang="en-US" altLang="zh-TW" dirty="0" smtClean="0">
                <a:solidFill>
                  <a:schemeClr val="hlink"/>
                </a:solidFill>
              </a:rPr>
              <a:t>:</a:t>
            </a:r>
            <a:r>
              <a:rPr lang="en-US" altLang="zh-TW" b="0" dirty="0" smtClean="0"/>
              <a:t> </a:t>
            </a:r>
            <a:r>
              <a:rPr lang="en-US" altLang="zh-TW" dirty="0" smtClean="0"/>
              <a:t> A global optimal solution can be achieved by making a local optimal (optimal) choice.</a:t>
            </a:r>
            <a:endParaRPr lang="en-US" altLang="zh-TW" b="0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Optimal substructure</a:t>
            </a:r>
            <a:r>
              <a:rPr lang="en-US" altLang="zh-TW" b="0" dirty="0" smtClean="0">
                <a:solidFill>
                  <a:schemeClr val="hlink"/>
                </a:solidFill>
              </a:rPr>
              <a:t>:</a:t>
            </a:r>
            <a:r>
              <a:rPr lang="en-US" altLang="zh-TW" dirty="0" smtClean="0"/>
              <a:t>  An optimal solution to the problem within its optimal solution to </a:t>
            </a:r>
            <a:r>
              <a:rPr lang="en-US" altLang="zh-TW" dirty="0" err="1" smtClean="0"/>
              <a:t>subproblem</a:t>
            </a:r>
            <a:r>
              <a:rPr lang="en-US" altLang="zh-TW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7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smtClean="0"/>
              <a:t>Suppose </a:t>
            </a:r>
            <a:r>
              <a:rPr lang="en-US" altLang="zh-TW" sz="2800" i="1" dirty="0" smtClean="0"/>
              <a:t>S </a:t>
            </a:r>
            <a:r>
              <a:rPr lang="en-US" altLang="zh-TW" sz="2800" dirty="0" smtClean="0"/>
              <a:t>= {</a:t>
            </a:r>
            <a:r>
              <a:rPr lang="en-US" altLang="zh-TW" sz="2800" i="1" dirty="0" smtClean="0"/>
              <a:t>a</a:t>
            </a:r>
            <a:r>
              <a:rPr lang="en-US" altLang="zh-TW" sz="2800" baseline="-25000" dirty="0" smtClean="0"/>
              <a:t>1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a</a:t>
            </a:r>
            <a:r>
              <a:rPr lang="en-US" altLang="zh-TW" sz="2800" baseline="-25000" dirty="0" smtClean="0"/>
              <a:t>2</a:t>
            </a:r>
            <a:r>
              <a:rPr lang="en-US" altLang="zh-TW" sz="2800" dirty="0" smtClean="0"/>
              <a:t>, ..., </a:t>
            </a:r>
            <a:r>
              <a:rPr lang="en-US" altLang="zh-TW" sz="2800" i="1" dirty="0" smtClean="0"/>
              <a:t>a</a:t>
            </a:r>
            <a:r>
              <a:rPr lang="en-US" altLang="zh-TW" sz="2800" i="1" baseline="-25000" dirty="0" smtClean="0"/>
              <a:t>n</a:t>
            </a:r>
            <a:r>
              <a:rPr lang="en-US" altLang="zh-TW" sz="2800" dirty="0" smtClean="0"/>
              <a:t>} of </a:t>
            </a:r>
            <a:r>
              <a:rPr lang="en-US" altLang="zh-TW" sz="2800" i="1" dirty="0" smtClean="0"/>
              <a:t>n</a:t>
            </a:r>
            <a:r>
              <a:rPr lang="en-US" altLang="zh-TW" sz="2800" dirty="0" smtClean="0"/>
              <a:t> proposed </a:t>
            </a:r>
            <a:r>
              <a:rPr lang="en-US" altLang="zh-TW" sz="2800" dirty="0" smtClean="0">
                <a:solidFill>
                  <a:srgbClr val="0033CC"/>
                </a:solidFill>
              </a:rPr>
              <a:t>activities</a:t>
            </a:r>
            <a:r>
              <a:rPr lang="en-US" altLang="zh-TW" sz="2800" dirty="0" smtClean="0"/>
              <a:t> that wish to use a resource. 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Each activity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smtClean="0"/>
              <a:t> has a </a:t>
            </a:r>
            <a:r>
              <a:rPr lang="en-US" altLang="zh-TW" sz="2400" dirty="0" smtClean="0">
                <a:solidFill>
                  <a:srgbClr val="0033CC"/>
                </a:solidFill>
              </a:rPr>
              <a:t>start time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s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smtClean="0"/>
              <a:t> and </a:t>
            </a:r>
            <a:r>
              <a:rPr lang="en-US" altLang="zh-TW" sz="2400" b="0" dirty="0" smtClean="0"/>
              <a:t>a </a:t>
            </a:r>
            <a:r>
              <a:rPr lang="en-US" altLang="zh-TW" sz="2400" b="0" dirty="0" smtClean="0">
                <a:solidFill>
                  <a:srgbClr val="0033CC"/>
                </a:solidFill>
              </a:rPr>
              <a:t>finish time</a:t>
            </a:r>
            <a:r>
              <a:rPr lang="en-US" altLang="zh-TW" sz="2400" dirty="0" smtClean="0"/>
              <a:t>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i</a:t>
            </a:r>
            <a:r>
              <a:rPr lang="en-US" altLang="zh-TW" sz="2400" dirty="0" smtClean="0"/>
              <a:t>, where 0 </a:t>
            </a:r>
            <a:r>
              <a:rPr lang="en-US" altLang="zh-TW" sz="2400" dirty="0" smtClean="0">
                <a:sym typeface="Symbol" charset="0"/>
              </a:rPr>
              <a:t> </a:t>
            </a:r>
            <a:r>
              <a:rPr lang="en-US" altLang="zh-TW" sz="2400" i="1" dirty="0" err="1" smtClean="0">
                <a:sym typeface="Symbol" charset="0"/>
              </a:rPr>
              <a:t>s</a:t>
            </a:r>
            <a:r>
              <a:rPr lang="en-US" altLang="zh-TW" sz="2400" i="1" baseline="-25000" dirty="0" err="1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 &lt; </a:t>
            </a:r>
            <a:r>
              <a:rPr lang="en-US" altLang="zh-TW" sz="2400" i="1" dirty="0" smtClean="0">
                <a:sym typeface="Symbol" charset="0"/>
              </a:rPr>
              <a:t>f</a:t>
            </a:r>
            <a:r>
              <a:rPr lang="en-US" altLang="zh-TW" sz="2400" i="1" baseline="-25000" dirty="0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 &lt; .</a:t>
            </a:r>
          </a:p>
          <a:p>
            <a:r>
              <a:rPr lang="en-US" altLang="zh-TW" sz="2800" dirty="0" smtClean="0">
                <a:sym typeface="Symbol" charset="0"/>
              </a:rPr>
              <a:t>If selected, activity </a:t>
            </a:r>
            <a:r>
              <a:rPr lang="en-US" altLang="zh-TW" sz="2800" i="1" dirty="0" err="1" smtClean="0">
                <a:sym typeface="Symbol" charset="0"/>
              </a:rPr>
              <a:t>a</a:t>
            </a:r>
            <a:r>
              <a:rPr lang="en-US" altLang="zh-TW" sz="2800" i="1" baseline="-25000" dirty="0" err="1" smtClean="0">
                <a:sym typeface="Symbol" charset="0"/>
              </a:rPr>
              <a:t>i</a:t>
            </a:r>
            <a:r>
              <a:rPr lang="en-US" altLang="zh-TW" sz="2800" dirty="0" smtClean="0">
                <a:sym typeface="Symbol" charset="0"/>
              </a:rPr>
              <a:t> take place during the half-open time interval [</a:t>
            </a:r>
            <a:r>
              <a:rPr lang="en-US" altLang="zh-TW" sz="2800" i="1" dirty="0" err="1" smtClean="0">
                <a:sym typeface="Symbol" charset="0"/>
              </a:rPr>
              <a:t>s</a:t>
            </a:r>
            <a:r>
              <a:rPr lang="en-US" altLang="zh-TW" sz="2800" i="1" baseline="-25000" dirty="0" err="1" smtClean="0">
                <a:sym typeface="Symbol" charset="0"/>
              </a:rPr>
              <a:t>i</a:t>
            </a:r>
            <a:r>
              <a:rPr lang="en-US" altLang="zh-TW" sz="2800" dirty="0" smtClean="0">
                <a:sym typeface="Symbol" charset="0"/>
              </a:rPr>
              <a:t>, </a:t>
            </a:r>
            <a:r>
              <a:rPr lang="en-US" altLang="zh-TW" sz="2800" i="1" dirty="0" smtClean="0">
                <a:sym typeface="Symbol" charset="0"/>
              </a:rPr>
              <a:t>f</a:t>
            </a:r>
            <a:r>
              <a:rPr lang="en-US" altLang="zh-TW" sz="2800" i="1" baseline="-25000" dirty="0" smtClean="0">
                <a:sym typeface="Symbol" charset="0"/>
              </a:rPr>
              <a:t>i</a:t>
            </a:r>
            <a:r>
              <a:rPr lang="en-US" altLang="zh-TW" sz="2800" dirty="0" smtClean="0">
                <a:sym typeface="Symbol" charset="0"/>
              </a:rPr>
              <a:t>). </a:t>
            </a:r>
          </a:p>
          <a:p>
            <a:r>
              <a:rPr lang="en-US" altLang="zh-TW" sz="2800" dirty="0" smtClean="0">
                <a:sym typeface="Symbol" charset="0"/>
              </a:rPr>
              <a:t>Activities </a:t>
            </a:r>
            <a:r>
              <a:rPr lang="en-US" altLang="zh-TW" sz="2800" i="1" dirty="0" err="1" smtClean="0">
                <a:sym typeface="Symbol" charset="0"/>
              </a:rPr>
              <a:t>a</a:t>
            </a:r>
            <a:r>
              <a:rPr lang="en-US" altLang="zh-TW" sz="2800" i="1" baseline="-25000" dirty="0" err="1" smtClean="0">
                <a:sym typeface="Symbol" charset="0"/>
              </a:rPr>
              <a:t>i</a:t>
            </a:r>
            <a:r>
              <a:rPr lang="en-US" altLang="zh-TW" sz="2800" dirty="0" smtClean="0">
                <a:sym typeface="Symbol" charset="0"/>
              </a:rPr>
              <a:t> and </a:t>
            </a:r>
            <a:r>
              <a:rPr lang="en-US" altLang="zh-TW" sz="2800" i="1" dirty="0" err="1" smtClean="0">
                <a:sym typeface="Symbol" charset="0"/>
              </a:rPr>
              <a:t>a</a:t>
            </a:r>
            <a:r>
              <a:rPr lang="en-US" altLang="zh-TW" sz="2800" i="1" baseline="-25000" dirty="0" err="1" smtClean="0">
                <a:sym typeface="Symbol" charset="0"/>
              </a:rPr>
              <a:t>j</a:t>
            </a:r>
            <a:r>
              <a:rPr lang="en-US" altLang="zh-TW" sz="2800" i="1" dirty="0" smtClean="0">
                <a:sym typeface="Symbol" charset="0"/>
              </a:rPr>
              <a:t> </a:t>
            </a:r>
            <a:r>
              <a:rPr lang="en-US" altLang="zh-TW" sz="2800" dirty="0" smtClean="0">
                <a:sym typeface="Symbol" charset="0"/>
              </a:rPr>
              <a:t>are </a:t>
            </a:r>
            <a:r>
              <a:rPr lang="en-US" altLang="zh-TW" sz="2800" dirty="0" smtClean="0">
                <a:solidFill>
                  <a:srgbClr val="FF0000"/>
                </a:solidFill>
                <a:sym typeface="Symbol" charset="0"/>
              </a:rPr>
              <a:t>compatible</a:t>
            </a:r>
            <a:r>
              <a:rPr lang="en-US" altLang="zh-TW" sz="2800" dirty="0" smtClean="0">
                <a:sym typeface="Symbol" charset="0"/>
              </a:rPr>
              <a:t> </a:t>
            </a:r>
          </a:p>
          <a:p>
            <a:pPr lvl="1">
              <a:buFontTx/>
              <a:buNone/>
            </a:pPr>
            <a:r>
              <a:rPr lang="en-US" altLang="zh-TW" sz="2400" dirty="0" smtClean="0">
                <a:sym typeface="Symbol" charset="0"/>
              </a:rPr>
              <a:t>if intervals [</a:t>
            </a:r>
            <a:r>
              <a:rPr lang="en-US" altLang="zh-TW" sz="2400" i="1" dirty="0" err="1" smtClean="0">
                <a:sym typeface="Symbol" charset="0"/>
              </a:rPr>
              <a:t>s</a:t>
            </a:r>
            <a:r>
              <a:rPr lang="en-US" altLang="zh-TW" sz="2400" i="1" baseline="-25000" dirty="0" err="1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, </a:t>
            </a:r>
            <a:r>
              <a:rPr lang="en-US" altLang="zh-TW" sz="2400" i="1" dirty="0" smtClean="0">
                <a:sym typeface="Symbol" charset="0"/>
              </a:rPr>
              <a:t>f</a:t>
            </a:r>
            <a:r>
              <a:rPr lang="en-US" altLang="zh-TW" sz="2400" i="1" baseline="-25000" dirty="0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) and [</a:t>
            </a:r>
            <a:r>
              <a:rPr lang="en-US" altLang="zh-TW" sz="2400" i="1" dirty="0" err="1" smtClean="0">
                <a:sym typeface="Symbol" charset="0"/>
              </a:rPr>
              <a:t>s</a:t>
            </a:r>
            <a:r>
              <a:rPr lang="en-US" altLang="zh-TW" sz="2400" i="1" baseline="-25000" dirty="0" err="1" smtClean="0">
                <a:sym typeface="Symbol" charset="0"/>
              </a:rPr>
              <a:t>j</a:t>
            </a:r>
            <a:r>
              <a:rPr lang="en-US" altLang="zh-TW" sz="2400" dirty="0" smtClean="0">
                <a:sym typeface="Symbol" charset="0"/>
              </a:rPr>
              <a:t>, </a:t>
            </a:r>
            <a:r>
              <a:rPr lang="en-US" altLang="zh-TW" sz="2400" i="1" dirty="0" err="1" smtClean="0">
                <a:sym typeface="Symbol" charset="0"/>
              </a:rPr>
              <a:t>f</a:t>
            </a:r>
            <a:r>
              <a:rPr lang="en-US" altLang="zh-TW" sz="2400" i="1" baseline="-25000" dirty="0" err="1" smtClean="0">
                <a:sym typeface="Symbol" charset="0"/>
              </a:rPr>
              <a:t>j</a:t>
            </a:r>
            <a:r>
              <a:rPr lang="en-US" altLang="zh-TW" sz="2400" dirty="0" smtClean="0">
                <a:sym typeface="Symbol" charset="0"/>
              </a:rPr>
              <a:t>) do not overlap </a:t>
            </a:r>
          </a:p>
          <a:p>
            <a:pPr lvl="1">
              <a:buFontTx/>
              <a:buNone/>
            </a:pPr>
            <a:r>
              <a:rPr lang="en-US" altLang="zh-TW" sz="2400" dirty="0" smtClean="0">
                <a:sym typeface="Symbol" charset="0"/>
              </a:rPr>
              <a:t>(i.e., </a:t>
            </a:r>
            <a:r>
              <a:rPr lang="en-US" altLang="zh-TW" sz="2400" i="1" dirty="0" err="1" smtClean="0">
                <a:sym typeface="Symbol" charset="0"/>
              </a:rPr>
              <a:t>a</a:t>
            </a:r>
            <a:r>
              <a:rPr lang="en-US" altLang="zh-TW" sz="2400" i="1" baseline="-25000" dirty="0" err="1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 and </a:t>
            </a:r>
            <a:r>
              <a:rPr lang="en-US" altLang="zh-TW" sz="2400" i="1" dirty="0" err="1" smtClean="0">
                <a:sym typeface="Symbol" charset="0"/>
              </a:rPr>
              <a:t>a</a:t>
            </a:r>
            <a:r>
              <a:rPr lang="en-US" altLang="zh-TW" sz="2400" i="1" baseline="-25000" dirty="0" err="1" smtClean="0">
                <a:sym typeface="Symbol" charset="0"/>
              </a:rPr>
              <a:t>j</a:t>
            </a:r>
            <a:r>
              <a:rPr lang="en-US" altLang="zh-TW" sz="2400" dirty="0" smtClean="0">
                <a:sym typeface="Symbol" charset="0"/>
              </a:rPr>
              <a:t> are compatible if </a:t>
            </a:r>
            <a:r>
              <a:rPr lang="en-US" altLang="zh-TW" sz="2400" i="1" dirty="0" err="1" smtClean="0">
                <a:sym typeface="Symbol" charset="0"/>
              </a:rPr>
              <a:t>s</a:t>
            </a:r>
            <a:r>
              <a:rPr lang="en-US" altLang="zh-TW" sz="2400" i="1" baseline="-25000" dirty="0" err="1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    </a:t>
            </a:r>
            <a:r>
              <a:rPr lang="en-US" altLang="zh-TW" sz="2400" i="1" dirty="0" err="1" smtClean="0">
                <a:sym typeface="Symbol" charset="0"/>
              </a:rPr>
              <a:t>f</a:t>
            </a:r>
            <a:r>
              <a:rPr lang="en-US" altLang="zh-TW" sz="2400" i="1" baseline="-25000" dirty="0" err="1" smtClean="0">
                <a:sym typeface="Symbol" charset="0"/>
              </a:rPr>
              <a:t>j</a:t>
            </a:r>
            <a:r>
              <a:rPr lang="en-US" altLang="zh-TW" sz="2400" dirty="0" smtClean="0">
                <a:sym typeface="Symbol" charset="0"/>
              </a:rPr>
              <a:t> or </a:t>
            </a:r>
            <a:r>
              <a:rPr lang="en-US" altLang="zh-TW" sz="2400" dirty="0" err="1" smtClean="0">
                <a:sym typeface="Symbol" charset="0"/>
              </a:rPr>
              <a:t>s</a:t>
            </a:r>
            <a:r>
              <a:rPr lang="en-US" altLang="zh-TW" sz="2400" i="1" baseline="-25000" dirty="0" err="1" smtClean="0">
                <a:sym typeface="Symbol" charset="0"/>
              </a:rPr>
              <a:t>j</a:t>
            </a:r>
            <a:r>
              <a:rPr lang="en-US" altLang="zh-TW" sz="2400" dirty="0" smtClean="0">
                <a:sym typeface="Symbol" charset="0"/>
              </a:rPr>
              <a:t>    </a:t>
            </a:r>
            <a:r>
              <a:rPr lang="en-US" altLang="zh-TW" sz="2400" i="1" dirty="0" smtClean="0">
                <a:sym typeface="Symbol" charset="0"/>
              </a:rPr>
              <a:t>f</a:t>
            </a:r>
            <a:r>
              <a:rPr lang="en-US" altLang="zh-TW" sz="2400" i="1" baseline="-25000" dirty="0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2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 smtClean="0"/>
              <a:t>The </a:t>
            </a:r>
            <a:r>
              <a:rPr lang="en-US" altLang="zh-TW" sz="2400" dirty="0" smtClean="0">
                <a:solidFill>
                  <a:srgbClr val="FF0000"/>
                </a:solidFill>
              </a:rPr>
              <a:t>activity-selection problem</a:t>
            </a:r>
            <a:r>
              <a:rPr lang="en-US" altLang="zh-TW" sz="2400" dirty="0" smtClean="0"/>
              <a:t> is to select a maximum-size subset of mutually compatible activities.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smtClean="0"/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 smtClean="0"/>
          </a:p>
          <a:p>
            <a:pPr>
              <a:lnSpc>
                <a:spcPct val="80000"/>
              </a:lnSpc>
              <a:buFontTx/>
              <a:buNone/>
            </a:pPr>
            <a:endParaRPr lang="en-US" altLang="zh-TW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Some mutually compatible activities: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{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3 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9 </a:t>
            </a:r>
            <a:r>
              <a:rPr lang="en-US" altLang="zh-TW" sz="2000" dirty="0" smtClean="0"/>
              <a:t>,</a:t>
            </a:r>
            <a:r>
              <a:rPr lang="en-US" altLang="zh-TW" sz="2000" i="1" baseline="-25000" dirty="0" smtClean="0">
                <a:sym typeface="Symbol" charset="0"/>
              </a:rPr>
              <a:t>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11</a:t>
            </a:r>
            <a:r>
              <a:rPr lang="en-US" altLang="zh-TW" sz="2000" dirty="0" smtClean="0">
                <a:sym typeface="Symbol" charset="0"/>
              </a:rPr>
              <a:t>}  --- not the largest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{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1 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4 </a:t>
            </a:r>
            <a:r>
              <a:rPr lang="en-US" altLang="zh-TW" sz="2000" dirty="0" smtClean="0"/>
              <a:t>,</a:t>
            </a:r>
            <a:r>
              <a:rPr lang="en-US" altLang="zh-TW" sz="2000" i="1" baseline="-25000" dirty="0" smtClean="0">
                <a:sym typeface="Symbol" charset="0"/>
              </a:rPr>
              <a:t>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8 </a:t>
            </a:r>
            <a:r>
              <a:rPr lang="en-US" altLang="zh-TW" sz="2000" dirty="0" smtClean="0"/>
              <a:t>,</a:t>
            </a:r>
            <a:r>
              <a:rPr lang="en-US" altLang="zh-TW" sz="2000" i="1" baseline="-25000" dirty="0" smtClean="0">
                <a:sym typeface="Symbol" charset="0"/>
              </a:rPr>
              <a:t>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11</a:t>
            </a:r>
            <a:r>
              <a:rPr lang="en-US" altLang="zh-TW" sz="2000" dirty="0" smtClean="0">
                <a:sym typeface="Symbol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000" dirty="0" smtClean="0"/>
              <a:t>{</a:t>
            </a:r>
            <a:r>
              <a:rPr lang="en-US" altLang="zh-TW" sz="2000" i="1" baseline="-25000" dirty="0" smtClean="0">
                <a:sym typeface="Symbol" charset="0"/>
              </a:rPr>
              <a:t>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2</a:t>
            </a:r>
            <a:r>
              <a:rPr lang="en-US" altLang="zh-TW" sz="2000" dirty="0" smtClean="0"/>
              <a:t>,</a:t>
            </a:r>
            <a:r>
              <a:rPr lang="en-US" altLang="zh-TW" sz="2000" i="1" baseline="-25000" dirty="0" smtClean="0">
                <a:sym typeface="Symbol" charset="0"/>
              </a:rPr>
              <a:t>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4 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9 </a:t>
            </a:r>
            <a:r>
              <a:rPr lang="en-US" altLang="zh-TW" sz="2000" dirty="0" smtClean="0"/>
              <a:t>,</a:t>
            </a:r>
            <a:r>
              <a:rPr lang="en-US" altLang="zh-TW" sz="2000" i="1" baseline="-25000" dirty="0" smtClean="0">
                <a:sym typeface="Symbol" charset="0"/>
              </a:rPr>
              <a:t> </a:t>
            </a:r>
            <a:r>
              <a:rPr lang="en-US" altLang="zh-TW" sz="2000" i="1" dirty="0" smtClean="0">
                <a:sym typeface="Symbol" charset="0"/>
              </a:rPr>
              <a:t>a</a:t>
            </a:r>
            <a:r>
              <a:rPr lang="en-US" altLang="zh-TW" sz="2000" i="1" baseline="-25000" dirty="0" smtClean="0">
                <a:sym typeface="Symbol" charset="0"/>
              </a:rPr>
              <a:t>11</a:t>
            </a:r>
            <a:r>
              <a:rPr lang="en-US" altLang="zh-TW" sz="2000" dirty="0" smtClean="0">
                <a:sym typeface="Symbol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 descr="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806700"/>
            <a:ext cx="5480304" cy="122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Calibri"/>
                <a:cs typeface="Calibri"/>
              </a:rPr>
              <a:t>We shall solve this problem in several steps. We start by formulating a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dynamic programming solution</a:t>
            </a:r>
            <a:r>
              <a:rPr lang="en-US" altLang="zh-TW" sz="2400" dirty="0" smtClean="0">
                <a:latin typeface="Calibri"/>
                <a:cs typeface="Calibri"/>
              </a:rPr>
              <a:t> to this program in which we combine optimal solutions to two </a:t>
            </a:r>
            <a:r>
              <a:rPr lang="en-US" altLang="zh-TW" sz="2400" dirty="0" err="1" smtClean="0">
                <a:latin typeface="Calibri"/>
                <a:cs typeface="Calibri"/>
              </a:rPr>
              <a:t>subproblems</a:t>
            </a:r>
            <a:r>
              <a:rPr lang="en-US" altLang="zh-TW" sz="2400" dirty="0" smtClean="0">
                <a:latin typeface="Calibri"/>
                <a:cs typeface="Calibri"/>
              </a:rPr>
              <a:t> to form an optimal solution to the original problem.</a:t>
            </a:r>
          </a:p>
          <a:p>
            <a:r>
              <a:rPr lang="en-US" altLang="zh-TW" sz="2400" dirty="0" smtClean="0">
                <a:latin typeface="Calibri"/>
                <a:cs typeface="Calibri"/>
              </a:rPr>
              <a:t>We shall then observe that we need only consider one choice – </a:t>
            </a:r>
            <a:r>
              <a:rPr lang="en-US" altLang="zh-TW" sz="2400" dirty="0" smtClean="0">
                <a:solidFill>
                  <a:srgbClr val="FF0000"/>
                </a:solidFill>
                <a:latin typeface="Calibri"/>
                <a:cs typeface="Calibri"/>
              </a:rPr>
              <a:t>the greedy choice</a:t>
            </a:r>
            <a:r>
              <a:rPr lang="en-US" altLang="zh-TW" sz="2400" dirty="0" smtClean="0">
                <a:latin typeface="Calibri"/>
                <a:cs typeface="Calibri"/>
              </a:rPr>
              <a:t> – and that when we make the greedy choice, one of the </a:t>
            </a:r>
            <a:r>
              <a:rPr lang="en-US" altLang="zh-TW" sz="2400" dirty="0" err="1" smtClean="0">
                <a:latin typeface="Calibri"/>
                <a:cs typeface="Calibri"/>
              </a:rPr>
              <a:t>subproblems</a:t>
            </a:r>
            <a:r>
              <a:rPr lang="en-US" altLang="zh-TW" sz="2400" dirty="0" smtClean="0">
                <a:latin typeface="Calibri"/>
                <a:cs typeface="Calibri"/>
              </a:rPr>
              <a:t> is guaranteed to be empty, so that only one nonempty </a:t>
            </a:r>
            <a:r>
              <a:rPr lang="en-US" altLang="zh-TW" sz="2400" dirty="0" err="1" smtClean="0">
                <a:latin typeface="Calibri"/>
                <a:cs typeface="Calibri"/>
              </a:rPr>
              <a:t>subproblem</a:t>
            </a:r>
            <a:r>
              <a:rPr lang="en-US" altLang="zh-TW" sz="2400" dirty="0" smtClean="0">
                <a:latin typeface="Calibri"/>
                <a:cs typeface="Calibri"/>
              </a:rPr>
              <a:t> remains.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2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choice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latin typeface="Times New Roman" charset="0"/>
              </a:rPr>
              <a:t>Repeated sub</a:t>
            </a:r>
            <a:r>
              <a:rPr lang="tr-TR" sz="2000" dirty="0" smtClean="0">
                <a:latin typeface="Times New Roman" charset="0"/>
              </a:rPr>
              <a:t>-</a:t>
            </a:r>
            <a:r>
              <a:rPr lang="en-US" sz="2000" dirty="0" smtClean="0">
                <a:latin typeface="Times New Roman" charset="0"/>
              </a:rPr>
              <a:t>problems and optimal substructure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en-US" sz="2000" dirty="0" smtClean="0">
                <a:latin typeface="Times New Roman" charset="0"/>
              </a:rPr>
              <a:t>properties hold in activity selection problem</a:t>
            </a:r>
            <a:endParaRPr lang="tr-TR" sz="2000" dirty="0" smtClean="0">
              <a:latin typeface="Times New Roman" charset="0"/>
            </a:endParaRPr>
          </a:p>
          <a:p>
            <a:r>
              <a:rPr lang="en-US" sz="2000" b="1" i="1" dirty="0" smtClean="0">
                <a:latin typeface="Times New Roman" charset="0"/>
              </a:rPr>
              <a:t>Greed choice property: </a:t>
            </a:r>
            <a:endParaRPr lang="tr-TR" sz="2000" b="1" i="1" dirty="0" smtClean="0">
              <a:latin typeface="Times New Roman" charset="0"/>
            </a:endParaRPr>
          </a:p>
          <a:p>
            <a:pPr>
              <a:buFontTx/>
              <a:buNone/>
            </a:pPr>
            <a:r>
              <a:rPr lang="tr-TR" sz="2000" b="1" dirty="0" smtClean="0">
                <a:latin typeface="Times New Roman" charset="0"/>
              </a:rPr>
              <a:t>	</a:t>
            </a:r>
            <a:r>
              <a:rPr lang="en-US" sz="2000" b="1" dirty="0" smtClean="0">
                <a:latin typeface="Times New Roman" charset="0"/>
              </a:rPr>
              <a:t>a sequence of locally optimal</a:t>
            </a:r>
            <a:r>
              <a:rPr lang="tr-TR" sz="2000" b="1" dirty="0" smtClean="0">
                <a:latin typeface="Times New Roman" charset="0"/>
              </a:rPr>
              <a:t> </a:t>
            </a:r>
            <a:r>
              <a:rPr lang="en-US" sz="2000" b="1" dirty="0" smtClean="0">
                <a:latin typeface="Times New Roman" charset="0"/>
              </a:rPr>
              <a:t>(greedy) choices </a:t>
            </a:r>
            <a:endParaRPr lang="tr-TR" sz="2000" b="1" dirty="0" smtClean="0">
              <a:latin typeface="Times New Roman" charset="0"/>
            </a:endParaRPr>
          </a:p>
          <a:p>
            <a:pPr>
              <a:buFontTx/>
              <a:buNone/>
            </a:pPr>
            <a:r>
              <a:rPr lang="tr-TR" sz="2000" b="1" dirty="0" smtClean="0">
                <a:latin typeface="Times New Roman" charset="0"/>
              </a:rPr>
              <a:t>		</a:t>
            </a:r>
            <a:r>
              <a:rPr lang="en-US" sz="2000" b="1" dirty="0" smtClean="0">
                <a:latin typeface="Times New Roman" charset="0"/>
              </a:rPr>
              <a:t>⇒ an optimal solution</a:t>
            </a:r>
          </a:p>
          <a:p>
            <a:r>
              <a:rPr lang="tr-TR" sz="2000" dirty="0" err="1" smtClean="0">
                <a:latin typeface="Times New Roman" charset="0"/>
              </a:rPr>
              <a:t>Some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problems</a:t>
            </a:r>
            <a:r>
              <a:rPr lang="tr-TR" sz="2000" dirty="0" smtClean="0">
                <a:latin typeface="Times New Roman" charset="0"/>
              </a:rPr>
              <a:t> (</a:t>
            </a:r>
            <a:r>
              <a:rPr lang="tr-TR" sz="2000" dirty="0" err="1" smtClean="0">
                <a:latin typeface="Times New Roman" charset="0"/>
              </a:rPr>
              <a:t>such</a:t>
            </a:r>
            <a:r>
              <a:rPr lang="tr-TR" sz="2000" dirty="0" smtClean="0">
                <a:latin typeface="Times New Roman" charset="0"/>
              </a:rPr>
              <a:t> as </a:t>
            </a:r>
            <a:r>
              <a:rPr lang="tr-TR" sz="2000" dirty="0" err="1" smtClean="0">
                <a:latin typeface="Times New Roman" charset="0"/>
              </a:rPr>
              <a:t>activity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selection</a:t>
            </a:r>
            <a:r>
              <a:rPr lang="tr-TR" sz="2000" dirty="0" smtClean="0">
                <a:latin typeface="Times New Roman" charset="0"/>
              </a:rPr>
              <a:t>) has </a:t>
            </a:r>
            <a:r>
              <a:rPr lang="tr-TR" sz="2000" dirty="0" err="1" smtClean="0">
                <a:latin typeface="Times New Roman" charset="0"/>
              </a:rPr>
              <a:t>greedy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choice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property</a:t>
            </a:r>
            <a:r>
              <a:rPr lang="tr-TR" sz="2000" dirty="0" smtClean="0">
                <a:latin typeface="Times New Roman" charset="0"/>
              </a:rPr>
              <a:t>, </a:t>
            </a:r>
            <a:r>
              <a:rPr lang="tr-TR" sz="2000" dirty="0" err="1" smtClean="0">
                <a:latin typeface="Times New Roman" charset="0"/>
              </a:rPr>
              <a:t>we</a:t>
            </a:r>
            <a:r>
              <a:rPr lang="tr-TR" sz="2000" dirty="0" smtClean="0">
                <a:latin typeface="Times New Roman" charset="0"/>
              </a:rPr>
              <a:t> can </a:t>
            </a:r>
            <a:r>
              <a:rPr lang="tr-TR" sz="2000" dirty="0" err="1" smtClean="0">
                <a:latin typeface="Times New Roman" charset="0"/>
              </a:rPr>
              <a:t>use</a:t>
            </a:r>
            <a:r>
              <a:rPr lang="tr-TR" sz="2000" dirty="0" smtClean="0">
                <a:latin typeface="Times New Roman" charset="0"/>
              </a:rPr>
              <a:t> a </a:t>
            </a:r>
            <a:r>
              <a:rPr lang="tr-TR" sz="2000" dirty="0" err="1" smtClean="0">
                <a:latin typeface="Times New Roman" charset="0"/>
              </a:rPr>
              <a:t>greedy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algorithm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for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those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problems</a:t>
            </a:r>
            <a:r>
              <a:rPr lang="tr-TR" sz="2000" dirty="0" smtClean="0">
                <a:latin typeface="Times New Roman" charset="0"/>
              </a:rPr>
              <a:t>.</a:t>
            </a:r>
          </a:p>
          <a:p>
            <a:pPr lvl="1"/>
            <a:r>
              <a:rPr lang="tr-TR" sz="2000" dirty="0" err="1" smtClean="0">
                <a:latin typeface="Times New Roman" charset="0"/>
              </a:rPr>
              <a:t>We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may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use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dynamic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programming</a:t>
            </a:r>
            <a:r>
              <a:rPr lang="tr-TR" sz="2000" dirty="0" smtClean="0">
                <a:latin typeface="Times New Roman" charset="0"/>
              </a:rPr>
              <a:t> (</a:t>
            </a:r>
            <a:r>
              <a:rPr lang="tr-TR" sz="2000" dirty="0" err="1" smtClean="0">
                <a:latin typeface="Times New Roman" charset="0"/>
              </a:rPr>
              <a:t>or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memoize</a:t>
            </a:r>
            <a:r>
              <a:rPr lang="tr-TR" sz="2000" dirty="0" smtClean="0">
                <a:latin typeface="Times New Roman" charset="0"/>
              </a:rPr>
              <a:t>) </a:t>
            </a:r>
            <a:r>
              <a:rPr lang="tr-TR" sz="2000" dirty="0" err="1" smtClean="0">
                <a:latin typeface="Times New Roman" charset="0"/>
              </a:rPr>
              <a:t>approch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for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them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too</a:t>
            </a:r>
            <a:r>
              <a:rPr lang="tr-TR" sz="2000" dirty="0" smtClean="0">
                <a:latin typeface="Times New Roman" charset="0"/>
              </a:rPr>
              <a:t>, but it </a:t>
            </a:r>
            <a:r>
              <a:rPr lang="tr-TR" sz="2000" dirty="0" err="1" smtClean="0">
                <a:latin typeface="Times New Roman" charset="0"/>
              </a:rPr>
              <a:t>will</a:t>
            </a:r>
            <a:r>
              <a:rPr lang="tr-TR" sz="2000" dirty="0" smtClean="0">
                <a:latin typeface="Times New Roman" charset="0"/>
              </a:rPr>
              <a:t> be </a:t>
            </a:r>
            <a:r>
              <a:rPr lang="tr-TR" sz="2000" dirty="0" err="1" smtClean="0">
                <a:latin typeface="Times New Roman" charset="0"/>
              </a:rPr>
              <a:t>cumbersome</a:t>
            </a:r>
            <a:r>
              <a:rPr lang="tr-TR" sz="2000" dirty="0" smtClean="0">
                <a:latin typeface="Times New Roman" charset="0"/>
              </a:rPr>
              <a:t>.</a:t>
            </a:r>
          </a:p>
          <a:p>
            <a:r>
              <a:rPr lang="tr-TR" sz="2000" dirty="0" err="1" smtClean="0">
                <a:latin typeface="Times New Roman" charset="0"/>
              </a:rPr>
              <a:t>If</a:t>
            </a:r>
            <a:r>
              <a:rPr lang="tr-TR" sz="2000" dirty="0" smtClean="0">
                <a:latin typeface="Times New Roman" charset="0"/>
              </a:rPr>
              <a:t> a problem </a:t>
            </a:r>
            <a:r>
              <a:rPr lang="tr-TR" sz="2000" dirty="0" err="1" smtClean="0">
                <a:latin typeface="Times New Roman" charset="0"/>
              </a:rPr>
              <a:t>does</a:t>
            </a:r>
            <a:r>
              <a:rPr lang="tr-TR" sz="2000" dirty="0" smtClean="0">
                <a:latin typeface="Times New Roman" charset="0"/>
              </a:rPr>
              <a:t> not </a:t>
            </a:r>
            <a:r>
              <a:rPr lang="tr-TR" sz="2000" dirty="0" err="1" smtClean="0">
                <a:latin typeface="Times New Roman" charset="0"/>
              </a:rPr>
              <a:t>have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greedy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choice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property</a:t>
            </a:r>
            <a:r>
              <a:rPr lang="tr-TR" sz="2000" dirty="0" smtClean="0">
                <a:latin typeface="Times New Roman" charset="0"/>
              </a:rPr>
              <a:t>, </a:t>
            </a:r>
            <a:r>
              <a:rPr lang="tr-TR" sz="2000" dirty="0" err="1" smtClean="0">
                <a:latin typeface="Times New Roman" charset="0"/>
              </a:rPr>
              <a:t>we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may</a:t>
            </a:r>
            <a:r>
              <a:rPr lang="tr-TR" sz="2000" dirty="0" smtClean="0">
                <a:latin typeface="Times New Roman" charset="0"/>
              </a:rPr>
              <a:t> not </a:t>
            </a:r>
            <a:r>
              <a:rPr lang="tr-TR" sz="2000" dirty="0" err="1" smtClean="0">
                <a:latin typeface="Times New Roman" charset="0"/>
              </a:rPr>
              <a:t>use</a:t>
            </a:r>
            <a:r>
              <a:rPr lang="tr-TR" sz="2000" dirty="0" smtClean="0">
                <a:latin typeface="Times New Roman" charset="0"/>
              </a:rPr>
              <a:t> a </a:t>
            </a:r>
            <a:r>
              <a:rPr lang="tr-TR" sz="2000" dirty="0" err="1" smtClean="0">
                <a:latin typeface="Times New Roman" charset="0"/>
              </a:rPr>
              <a:t>greedy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algorithm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for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that</a:t>
            </a:r>
            <a:r>
              <a:rPr lang="tr-TR" sz="2000" dirty="0" smtClean="0">
                <a:latin typeface="Times New Roman" charset="0"/>
              </a:rPr>
              <a:t> problem, but </a:t>
            </a:r>
            <a:r>
              <a:rPr lang="tr-TR" sz="2000" dirty="0" err="1" smtClean="0">
                <a:latin typeface="Times New Roman" charset="0"/>
              </a:rPr>
              <a:t>we</a:t>
            </a:r>
            <a:r>
              <a:rPr lang="tr-TR" sz="2000" dirty="0" smtClean="0">
                <a:latin typeface="Times New Roman" charset="0"/>
              </a:rPr>
              <a:t> can </a:t>
            </a:r>
            <a:r>
              <a:rPr lang="tr-TR" sz="2000" dirty="0" err="1" smtClean="0">
                <a:latin typeface="Times New Roman" charset="0"/>
              </a:rPr>
              <a:t>still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use</a:t>
            </a:r>
            <a:r>
              <a:rPr lang="tr-TR" sz="2000" dirty="0" smtClean="0">
                <a:latin typeface="Times New Roman" charset="0"/>
              </a:rPr>
              <a:t> a </a:t>
            </a:r>
            <a:r>
              <a:rPr lang="tr-TR" sz="2000" dirty="0" err="1" smtClean="0">
                <a:latin typeface="Times New Roman" charset="0"/>
              </a:rPr>
              <a:t>dynamic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programming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tr-TR" sz="2000" dirty="0" err="1" smtClean="0">
                <a:latin typeface="Times New Roman" charset="0"/>
              </a:rPr>
              <a:t>approach</a:t>
            </a:r>
            <a:r>
              <a:rPr lang="tr-TR" sz="2000" dirty="0" smtClean="0">
                <a:latin typeface="Times New Roman" charset="0"/>
              </a:rPr>
              <a:t>.</a:t>
            </a:r>
          </a:p>
          <a:p>
            <a:r>
              <a:rPr lang="en-US" sz="2000" dirty="0" smtClean="0">
                <a:latin typeface="Times New Roman" charset="0"/>
              </a:rPr>
              <a:t>Assume (without loss of generality) </a:t>
            </a:r>
            <a:r>
              <a:rPr lang="en-US" sz="2000" i="1" dirty="0" smtClean="0">
                <a:latin typeface="Times New Roman" charset="0"/>
              </a:rPr>
              <a:t>f</a:t>
            </a:r>
            <a:r>
              <a:rPr lang="en-US" sz="2000" i="1" baseline="-25000" dirty="0" smtClean="0">
                <a:latin typeface="Times New Roman" charset="0"/>
              </a:rPr>
              <a:t>1</a:t>
            </a:r>
            <a:r>
              <a:rPr lang="en-US" sz="2000" i="1" dirty="0" smtClean="0">
                <a:latin typeface="Times New Roman" charset="0"/>
              </a:rPr>
              <a:t> ≤ f</a:t>
            </a:r>
            <a:r>
              <a:rPr lang="en-US" sz="2000" i="1" baseline="-25000" dirty="0" smtClean="0">
                <a:latin typeface="Times New Roman" charset="0"/>
              </a:rPr>
              <a:t>2</a:t>
            </a:r>
            <a:r>
              <a:rPr lang="en-US" sz="2000" i="1" dirty="0" smtClean="0">
                <a:latin typeface="Times New Roman" charset="0"/>
              </a:rPr>
              <a:t> ≤ … ≤ </a:t>
            </a:r>
            <a:r>
              <a:rPr lang="en-US" sz="2000" i="1" dirty="0" err="1" smtClean="0">
                <a:latin typeface="Times New Roman" charset="0"/>
              </a:rPr>
              <a:t>f</a:t>
            </a:r>
            <a:r>
              <a:rPr lang="en-US" sz="2000" i="1" baseline="-25000" dirty="0" err="1" smtClean="0">
                <a:latin typeface="Times New Roman" charset="0"/>
              </a:rPr>
              <a:t>n</a:t>
            </a:r>
            <a:endParaRPr lang="en-US" sz="2000" i="1" baseline="-25000" dirty="0" smtClean="0">
              <a:latin typeface="Times New Roman" charset="0"/>
            </a:endParaRPr>
          </a:p>
          <a:p>
            <a:pPr>
              <a:buFontTx/>
              <a:buNone/>
            </a:pPr>
            <a:r>
              <a:rPr lang="en-US" sz="2000" dirty="0" smtClean="0">
                <a:latin typeface="Times New Roman" charset="0"/>
              </a:rPr>
              <a:t>– If not, sort activities according to their finish times in non decreasing</a:t>
            </a:r>
            <a:r>
              <a:rPr lang="tr-TR" sz="2000" dirty="0" smtClean="0">
                <a:latin typeface="Times New Roman" charset="0"/>
              </a:rPr>
              <a:t> </a:t>
            </a:r>
            <a:r>
              <a:rPr lang="en-US" sz="2000" dirty="0" smtClean="0">
                <a:latin typeface="Times New Roman" charset="0"/>
              </a:rPr>
              <a:t>order</a:t>
            </a:r>
            <a:endParaRPr lang="en-US" sz="2000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5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Optimal substructure of the activity-selection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i="1" dirty="0" err="1" smtClean="0"/>
              <a:t>S</a:t>
            </a:r>
            <a:r>
              <a:rPr lang="en-US" altLang="zh-TW" sz="2800" i="1" baseline="-25000" dirty="0" err="1" smtClean="0"/>
              <a:t>ij</a:t>
            </a:r>
            <a:r>
              <a:rPr lang="en-US" altLang="zh-TW" sz="2800" i="1" dirty="0" smtClean="0"/>
              <a:t>=</a:t>
            </a:r>
            <a:r>
              <a:rPr lang="en-US" altLang="zh-TW" sz="2800" dirty="0" smtClean="0"/>
              <a:t>{</a:t>
            </a:r>
            <a:r>
              <a:rPr lang="en-US" altLang="zh-TW" sz="2800" i="1" dirty="0" err="1" smtClean="0"/>
              <a:t>a</a:t>
            </a:r>
            <a:r>
              <a:rPr lang="en-US" altLang="zh-TW" sz="2800" i="1" baseline="-25000" dirty="0" err="1" smtClean="0"/>
              <a:t>k</a:t>
            </a:r>
            <a:r>
              <a:rPr lang="en-US" altLang="zh-TW" sz="2800" dirty="0" err="1" smtClean="0">
                <a:sym typeface="Symbol" charset="0"/>
              </a:rPr>
              <a:t></a:t>
            </a:r>
            <a:r>
              <a:rPr lang="en-US" altLang="zh-TW" sz="2800" i="1" dirty="0" err="1" smtClean="0">
                <a:sym typeface="Symbol" charset="0"/>
              </a:rPr>
              <a:t>S</a:t>
            </a:r>
            <a:r>
              <a:rPr lang="en-US" altLang="zh-TW" sz="2800" i="1" dirty="0" smtClean="0">
                <a:sym typeface="Symbol" charset="0"/>
              </a:rPr>
              <a:t> </a:t>
            </a:r>
            <a:r>
              <a:rPr lang="en-US" altLang="zh-TW" sz="2800" dirty="0" smtClean="0">
                <a:sym typeface="Symbol" charset="0"/>
              </a:rPr>
              <a:t>:</a:t>
            </a:r>
            <a:r>
              <a:rPr lang="en-US" altLang="zh-TW" sz="2800" i="1" dirty="0" smtClean="0">
                <a:sym typeface="Symbol" charset="0"/>
              </a:rPr>
              <a:t> f</a:t>
            </a:r>
            <a:r>
              <a:rPr lang="en-US" altLang="zh-TW" sz="2800" i="1" baseline="-25000" dirty="0" smtClean="0">
                <a:sym typeface="Symbol" charset="0"/>
              </a:rPr>
              <a:t>i</a:t>
            </a:r>
            <a:r>
              <a:rPr lang="en-US" altLang="zh-TW" sz="2800" i="1" dirty="0" smtClean="0">
                <a:sym typeface="Symbol" charset="0"/>
              </a:rPr>
              <a:t>  </a:t>
            </a:r>
            <a:r>
              <a:rPr lang="en-US" altLang="zh-TW" sz="2800" dirty="0" smtClean="0">
                <a:sym typeface="Symbol" charset="0"/>
              </a:rPr>
              <a:t></a:t>
            </a:r>
            <a:r>
              <a:rPr lang="en-US" altLang="zh-TW" sz="2800" i="1" dirty="0" smtClean="0">
                <a:sym typeface="Symbol" charset="0"/>
              </a:rPr>
              <a:t> </a:t>
            </a:r>
            <a:r>
              <a:rPr lang="en-US" altLang="zh-TW" sz="2800" i="1" dirty="0" err="1" smtClean="0">
                <a:sym typeface="Symbol" charset="0"/>
              </a:rPr>
              <a:t>s</a:t>
            </a:r>
            <a:r>
              <a:rPr lang="en-US" altLang="zh-TW" sz="2800" i="1" baseline="-25000" dirty="0" err="1" smtClean="0">
                <a:sym typeface="Symbol" charset="0"/>
              </a:rPr>
              <a:t>k</a:t>
            </a:r>
            <a:r>
              <a:rPr lang="en-US" altLang="zh-TW" sz="2800" i="1" dirty="0" smtClean="0">
                <a:sym typeface="Symbol" charset="0"/>
              </a:rPr>
              <a:t> &lt; </a:t>
            </a:r>
            <a:r>
              <a:rPr lang="en-US" altLang="zh-TW" sz="2800" i="1" dirty="0" err="1" smtClean="0">
                <a:sym typeface="Symbol" charset="0"/>
              </a:rPr>
              <a:t>f</a:t>
            </a:r>
            <a:r>
              <a:rPr lang="en-US" altLang="zh-TW" sz="2800" i="1" baseline="-25000" dirty="0" err="1" smtClean="0">
                <a:sym typeface="Symbol" charset="0"/>
              </a:rPr>
              <a:t>k</a:t>
            </a:r>
            <a:r>
              <a:rPr lang="en-US" altLang="zh-TW" sz="2800" i="1" baseline="-25000" dirty="0" smtClean="0">
                <a:sym typeface="Symbol" charset="0"/>
              </a:rPr>
              <a:t> </a:t>
            </a:r>
            <a:r>
              <a:rPr lang="en-US" altLang="zh-TW" sz="2800" i="1" dirty="0" smtClean="0">
                <a:sym typeface="Symbol" charset="0"/>
              </a:rPr>
              <a:t> </a:t>
            </a:r>
            <a:r>
              <a:rPr lang="en-US" altLang="zh-TW" sz="2800" dirty="0" smtClean="0">
                <a:sym typeface="Symbol" charset="0"/>
              </a:rPr>
              <a:t></a:t>
            </a:r>
            <a:r>
              <a:rPr lang="en-US" altLang="zh-TW" sz="2800" i="1" dirty="0" smtClean="0">
                <a:sym typeface="Symbol" charset="0"/>
              </a:rPr>
              <a:t>  </a:t>
            </a:r>
            <a:r>
              <a:rPr lang="en-US" altLang="zh-TW" sz="2800" i="1" dirty="0" err="1" smtClean="0">
                <a:sym typeface="Symbol" charset="0"/>
              </a:rPr>
              <a:t>s</a:t>
            </a:r>
            <a:r>
              <a:rPr lang="en-US" altLang="zh-TW" sz="2800" i="1" baseline="-25000" dirty="0" err="1" smtClean="0">
                <a:sym typeface="Symbol" charset="0"/>
              </a:rPr>
              <a:t>j</a:t>
            </a:r>
            <a:r>
              <a:rPr lang="en-US" altLang="zh-TW" sz="2800" dirty="0" smtClean="0"/>
              <a:t>},</a:t>
            </a:r>
          </a:p>
          <a:p>
            <a:pPr>
              <a:buFontTx/>
              <a:buNone/>
            </a:pPr>
            <a:r>
              <a:rPr lang="en-US" altLang="zh-TW" sz="2400" dirty="0" smtClean="0"/>
              <a:t>	is the subset of activities in </a:t>
            </a:r>
            <a:r>
              <a:rPr lang="en-US" altLang="zh-TW" sz="2400" i="1" dirty="0" smtClean="0"/>
              <a:t>S</a:t>
            </a:r>
            <a:r>
              <a:rPr lang="en-US" altLang="zh-TW" sz="2400" dirty="0" smtClean="0"/>
              <a:t> that can start after activity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i</a:t>
            </a:r>
            <a:r>
              <a:rPr lang="en-US" altLang="zh-TW" sz="2400" dirty="0" smtClean="0"/>
              <a:t> finishes and finish before activity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j</a:t>
            </a:r>
            <a:r>
              <a:rPr lang="en-US" altLang="zh-TW" sz="2400" dirty="0" smtClean="0"/>
              <a:t> starts.</a:t>
            </a:r>
          </a:p>
          <a:p>
            <a:r>
              <a:rPr lang="en-US" altLang="zh-TW" sz="2800" dirty="0" smtClean="0">
                <a:sym typeface="Symbol" charset="0"/>
              </a:rPr>
              <a:t>Assume</a:t>
            </a:r>
            <a:r>
              <a:rPr lang="en-US" altLang="zh-TW" sz="2800" i="1" dirty="0" smtClean="0">
                <a:sym typeface="Symbol" charset="0"/>
              </a:rPr>
              <a:t> f</a:t>
            </a:r>
            <a:r>
              <a:rPr lang="en-US" altLang="zh-TW" sz="2800" i="1" baseline="-25000" dirty="0" smtClean="0">
                <a:sym typeface="Symbol" charset="0"/>
              </a:rPr>
              <a:t>0</a:t>
            </a:r>
            <a:r>
              <a:rPr lang="en-US" altLang="zh-TW" sz="2800" i="1" dirty="0" smtClean="0">
                <a:sym typeface="Symbol" charset="0"/>
              </a:rPr>
              <a:t>  </a:t>
            </a:r>
            <a:r>
              <a:rPr lang="en-US" altLang="zh-TW" sz="2800" dirty="0" smtClean="0">
                <a:sym typeface="Symbol" charset="0"/>
              </a:rPr>
              <a:t> </a:t>
            </a:r>
            <a:r>
              <a:rPr lang="en-US" altLang="zh-TW" sz="2800" i="1" dirty="0" smtClean="0">
                <a:sym typeface="Symbol" charset="0"/>
              </a:rPr>
              <a:t> f</a:t>
            </a:r>
            <a:r>
              <a:rPr lang="en-US" altLang="zh-TW" sz="2800" i="1" baseline="-25000" dirty="0" smtClean="0">
                <a:sym typeface="Symbol" charset="0"/>
              </a:rPr>
              <a:t>1</a:t>
            </a:r>
            <a:r>
              <a:rPr lang="en-US" altLang="zh-TW" sz="2800" i="1" dirty="0" smtClean="0">
                <a:sym typeface="Symbol" charset="0"/>
              </a:rPr>
              <a:t>  </a:t>
            </a:r>
            <a:r>
              <a:rPr lang="en-US" altLang="zh-TW" sz="2800" dirty="0" smtClean="0">
                <a:sym typeface="Symbol" charset="0"/>
              </a:rPr>
              <a:t></a:t>
            </a:r>
            <a:r>
              <a:rPr lang="en-US" altLang="zh-TW" sz="2800" i="1" dirty="0" smtClean="0">
                <a:sym typeface="Symbol" charset="0"/>
              </a:rPr>
              <a:t>  f</a:t>
            </a:r>
            <a:r>
              <a:rPr lang="en-US" altLang="zh-TW" sz="2800" i="1" baseline="-25000" dirty="0" smtClean="0">
                <a:sym typeface="Symbol" charset="0"/>
              </a:rPr>
              <a:t>2</a:t>
            </a:r>
            <a:r>
              <a:rPr lang="en-US" altLang="zh-TW" sz="2800" i="1" dirty="0" smtClean="0">
                <a:sym typeface="Symbol" charset="0"/>
              </a:rPr>
              <a:t>  </a:t>
            </a:r>
            <a:r>
              <a:rPr lang="en-US" altLang="zh-TW" sz="2800" dirty="0" smtClean="0">
                <a:sym typeface="Symbol" charset="0"/>
              </a:rPr>
              <a:t></a:t>
            </a:r>
            <a:r>
              <a:rPr lang="en-US" altLang="zh-TW" sz="2800" i="1" dirty="0" smtClean="0">
                <a:sym typeface="Symbol" charset="0"/>
              </a:rPr>
              <a:t> </a:t>
            </a:r>
            <a:r>
              <a:rPr lang="en-US" altLang="zh-TW" sz="2800" i="1" dirty="0" smtClean="0">
                <a:latin typeface="Arial"/>
                <a:sym typeface="Symbol" charset="0"/>
              </a:rPr>
              <a:t>…</a:t>
            </a:r>
            <a:r>
              <a:rPr lang="en-US" altLang="zh-TW" sz="2800" i="1" dirty="0" smtClean="0">
                <a:sym typeface="Symbol" charset="0"/>
              </a:rPr>
              <a:t> </a:t>
            </a:r>
            <a:r>
              <a:rPr lang="en-US" altLang="zh-TW" sz="2800" dirty="0" smtClean="0">
                <a:sym typeface="Symbol" charset="0"/>
              </a:rPr>
              <a:t></a:t>
            </a:r>
            <a:r>
              <a:rPr lang="en-US" altLang="zh-TW" sz="2800" i="1" dirty="0" smtClean="0">
                <a:sym typeface="Symbol" charset="0"/>
              </a:rPr>
              <a:t>  </a:t>
            </a:r>
            <a:r>
              <a:rPr lang="en-US" altLang="zh-TW" sz="2800" i="1" dirty="0" err="1" smtClean="0">
                <a:sym typeface="Symbol" charset="0"/>
              </a:rPr>
              <a:t>f</a:t>
            </a:r>
            <a:r>
              <a:rPr lang="en-US" altLang="zh-TW" sz="2800" i="1" baseline="-25000" dirty="0" err="1" smtClean="0">
                <a:sym typeface="Symbol" charset="0"/>
              </a:rPr>
              <a:t>n</a:t>
            </a:r>
            <a:r>
              <a:rPr lang="en-US" altLang="zh-TW" sz="2800" i="1" dirty="0" smtClean="0">
                <a:sym typeface="Symbol" charset="0"/>
              </a:rPr>
              <a:t>  </a:t>
            </a:r>
            <a:r>
              <a:rPr lang="en-US" altLang="zh-TW" sz="2800" dirty="0" smtClean="0">
                <a:sym typeface="Symbol" charset="0"/>
              </a:rPr>
              <a:t></a:t>
            </a:r>
            <a:r>
              <a:rPr lang="en-US" altLang="zh-TW" sz="2800" i="1" dirty="0" smtClean="0">
                <a:sym typeface="Symbol" charset="0"/>
              </a:rPr>
              <a:t>  f</a:t>
            </a:r>
            <a:r>
              <a:rPr lang="en-US" altLang="zh-TW" sz="2800" i="1" baseline="-25000" dirty="0" smtClean="0">
                <a:sym typeface="Symbol" charset="0"/>
              </a:rPr>
              <a:t>n+1</a:t>
            </a:r>
            <a:r>
              <a:rPr lang="en-US" altLang="zh-TW" sz="2800" i="1" dirty="0" smtClean="0"/>
              <a:t> </a:t>
            </a:r>
          </a:p>
          <a:p>
            <a:pPr>
              <a:buFontTx/>
              <a:buNone/>
            </a:pPr>
            <a:r>
              <a:rPr lang="en-US" altLang="zh-TW" sz="2800" i="1" dirty="0" smtClean="0"/>
              <a:t>	</a:t>
            </a:r>
            <a:r>
              <a:rPr lang="en-US" altLang="zh-TW" sz="2000" dirty="0" smtClean="0"/>
              <a:t>(</a:t>
            </a:r>
            <a:r>
              <a:rPr lang="en-US" altLang="zh-TW" sz="1800" dirty="0" smtClean="0"/>
              <a:t>the activities are sorted in monotonically increasing order of finish time)</a:t>
            </a:r>
          </a:p>
          <a:p>
            <a:r>
              <a:rPr lang="en-US" altLang="zh-TW" sz="2800" i="1" dirty="0" smtClean="0"/>
              <a:t>f</a:t>
            </a:r>
            <a:r>
              <a:rPr lang="en-US" altLang="zh-TW" sz="2800" baseline="-25000" dirty="0" smtClean="0"/>
              <a:t>0</a:t>
            </a:r>
            <a:r>
              <a:rPr lang="en-US" altLang="zh-TW" sz="2800" dirty="0" smtClean="0"/>
              <a:t>= 0 and </a:t>
            </a:r>
            <a:r>
              <a:rPr lang="en-US" altLang="zh-TW" sz="2800" i="1" dirty="0" smtClean="0"/>
              <a:t>s</a:t>
            </a:r>
            <a:r>
              <a:rPr lang="en-US" altLang="zh-TW" sz="2800" i="1" baseline="-25000" dirty="0" smtClean="0"/>
              <a:t>n</a:t>
            </a:r>
            <a:r>
              <a:rPr lang="en-US" altLang="zh-TW" sz="2800" baseline="-25000" dirty="0" smtClean="0"/>
              <a:t>+1</a:t>
            </a:r>
            <a:r>
              <a:rPr lang="en-US" altLang="zh-TW" sz="2800" dirty="0" smtClean="0"/>
              <a:t> = </a:t>
            </a:r>
            <a:r>
              <a:rPr lang="en-US" altLang="zh-TW" sz="2800" dirty="0" smtClean="0">
                <a:sym typeface="Symbol" charset="0"/>
              </a:rPr>
              <a:t>. </a:t>
            </a:r>
          </a:p>
          <a:p>
            <a:pPr lvl="1">
              <a:buFontTx/>
              <a:buNone/>
            </a:pPr>
            <a:r>
              <a:rPr lang="en-US" altLang="zh-TW" sz="2400" dirty="0" smtClean="0">
                <a:sym typeface="Symbol" charset="0"/>
              </a:rPr>
              <a:t> </a:t>
            </a:r>
            <a:r>
              <a:rPr lang="en-US" altLang="zh-TW" sz="2400" i="1" dirty="0" smtClean="0">
                <a:sym typeface="Symbol" charset="0"/>
              </a:rPr>
              <a:t>S = S</a:t>
            </a:r>
            <a:r>
              <a:rPr lang="en-US" altLang="zh-TW" sz="2400" baseline="-25000" dirty="0" smtClean="0">
                <a:sym typeface="Symbol" charset="0"/>
              </a:rPr>
              <a:t>0,</a:t>
            </a:r>
            <a:r>
              <a:rPr lang="en-US" altLang="zh-TW" sz="2400" i="1" baseline="-25000" dirty="0" smtClean="0">
                <a:sym typeface="Symbol" charset="0"/>
              </a:rPr>
              <a:t>n+</a:t>
            </a:r>
            <a:r>
              <a:rPr lang="en-US" altLang="zh-TW" sz="2400" baseline="-25000" dirty="0" smtClean="0">
                <a:sym typeface="Symbol" charset="0"/>
              </a:rPr>
              <a:t>1</a:t>
            </a:r>
            <a:r>
              <a:rPr lang="en-US" altLang="zh-TW" sz="2400" dirty="0" smtClean="0">
                <a:sym typeface="Symbol" charset="0"/>
              </a:rPr>
              <a:t>, and  0    </a:t>
            </a:r>
            <a:r>
              <a:rPr lang="en-US" altLang="zh-TW" sz="2400" i="1" dirty="0" err="1" smtClean="0">
                <a:sym typeface="Symbol" charset="0"/>
              </a:rPr>
              <a:t>i</a:t>
            </a:r>
            <a:r>
              <a:rPr lang="en-US" altLang="zh-TW" sz="2400" dirty="0" smtClean="0">
                <a:sym typeface="Symbol" charset="0"/>
              </a:rPr>
              <a:t>,  </a:t>
            </a:r>
            <a:r>
              <a:rPr lang="en-US" altLang="zh-TW" sz="2400" i="1" dirty="0" smtClean="0">
                <a:sym typeface="Symbol" charset="0"/>
              </a:rPr>
              <a:t>j</a:t>
            </a:r>
            <a:r>
              <a:rPr lang="en-US" altLang="zh-TW" sz="2400" dirty="0" smtClean="0">
                <a:sym typeface="Symbol" charset="0"/>
              </a:rPr>
              <a:t>   </a:t>
            </a:r>
            <a:r>
              <a:rPr lang="en-US" altLang="zh-TW" sz="2400" i="1" dirty="0" smtClean="0">
                <a:sym typeface="Symbol" charset="0"/>
              </a:rPr>
              <a:t>n</a:t>
            </a:r>
            <a:r>
              <a:rPr lang="en-US" altLang="zh-TW" sz="2400" dirty="0" smtClean="0">
                <a:sym typeface="Symbol" charset="0"/>
              </a:rPr>
              <a:t>+1.</a:t>
            </a:r>
          </a:p>
          <a:p>
            <a:r>
              <a:rPr lang="en-US" altLang="zh-TW" sz="2800" i="1" dirty="0" err="1" smtClean="0">
                <a:sym typeface="Symbol" charset="0"/>
              </a:rPr>
              <a:t>A</a:t>
            </a:r>
            <a:r>
              <a:rPr lang="en-US" altLang="zh-TW" sz="2800" i="1" baseline="-25000" dirty="0" err="1" smtClean="0">
                <a:sym typeface="Symbol" charset="0"/>
              </a:rPr>
              <a:t>ij</a:t>
            </a:r>
            <a:r>
              <a:rPr lang="en-US" altLang="zh-TW" sz="2800" dirty="0" smtClean="0">
                <a:sym typeface="Symbol" charset="0"/>
              </a:rPr>
              <a:t> = </a:t>
            </a:r>
            <a:r>
              <a:rPr lang="en-US" altLang="zh-TW" sz="2800" i="1" dirty="0" err="1" smtClean="0">
                <a:sym typeface="Symbol" charset="0"/>
              </a:rPr>
              <a:t>A</a:t>
            </a:r>
            <a:r>
              <a:rPr lang="en-US" altLang="zh-TW" sz="2800" i="1" baseline="-25000" dirty="0" err="1" smtClean="0">
                <a:sym typeface="Symbol" charset="0"/>
              </a:rPr>
              <a:t>ik</a:t>
            </a:r>
            <a:r>
              <a:rPr lang="en-US" altLang="zh-TW" sz="2800" dirty="0" smtClean="0">
                <a:sym typeface="Symbol" charset="0"/>
              </a:rPr>
              <a:t> {</a:t>
            </a:r>
            <a:r>
              <a:rPr lang="en-US" altLang="zh-TW" sz="2800" i="1" dirty="0" err="1" smtClean="0">
                <a:sym typeface="Symbol" charset="0"/>
              </a:rPr>
              <a:t>a</a:t>
            </a:r>
            <a:r>
              <a:rPr lang="en-US" altLang="zh-TW" sz="2800" i="1" baseline="-25000" dirty="0" err="1" smtClean="0">
                <a:sym typeface="Symbol" charset="0"/>
              </a:rPr>
              <a:t>k</a:t>
            </a:r>
            <a:r>
              <a:rPr lang="en-US" altLang="zh-TW" sz="2800" dirty="0" smtClean="0">
                <a:sym typeface="Symbol" charset="0"/>
              </a:rPr>
              <a:t>} </a:t>
            </a:r>
            <a:r>
              <a:rPr lang="en-US" altLang="zh-TW" sz="2800" i="1" dirty="0" err="1" smtClean="0">
                <a:sym typeface="Symbol" charset="0"/>
              </a:rPr>
              <a:t>A</a:t>
            </a:r>
            <a:r>
              <a:rPr lang="en-US" altLang="zh-TW" sz="2800" i="1" baseline="-25000" dirty="0" err="1" smtClean="0">
                <a:sym typeface="Symbol" charset="0"/>
              </a:rPr>
              <a:t>kj</a:t>
            </a:r>
            <a:endParaRPr lang="en-US" altLang="zh-TW" sz="2800" i="1" baseline="-25000" dirty="0" smtClean="0">
              <a:sym typeface="Symbol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0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 recursive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i="1" dirty="0" smtClean="0"/>
              <a:t>c</a:t>
            </a:r>
            <a:r>
              <a:rPr lang="en-US" altLang="zh-TW" sz="2800" dirty="0" smtClean="0"/>
              <a:t>[</a:t>
            </a:r>
            <a:r>
              <a:rPr lang="en-US" altLang="zh-TW" sz="2800" i="1" dirty="0" err="1" smtClean="0"/>
              <a:t>i</a:t>
            </a:r>
            <a:r>
              <a:rPr lang="en-US" altLang="zh-TW" sz="2800" i="1" dirty="0" smtClean="0"/>
              <a:t>, j</a:t>
            </a:r>
            <a:r>
              <a:rPr lang="en-US" altLang="zh-TW" sz="2800" dirty="0" smtClean="0"/>
              <a:t>]: The number of activities in a maximum-size subset of mutually compatible activities in </a:t>
            </a:r>
            <a:r>
              <a:rPr lang="en-US" altLang="zh-TW" i="1" dirty="0" err="1" smtClean="0"/>
              <a:t>S</a:t>
            </a:r>
            <a:r>
              <a:rPr lang="en-US" altLang="zh-TW" i="1" baseline="-25000" dirty="0" err="1" smtClean="0"/>
              <a:t>ij</a:t>
            </a:r>
            <a:endParaRPr lang="en-US" altLang="zh-TW" i="1" baseline="-25000" dirty="0" smtClean="0"/>
          </a:p>
          <a:p>
            <a:endParaRPr lang="en-US" altLang="zh-TW" sz="3600" i="1" baseline="-25000" dirty="0" smtClean="0"/>
          </a:p>
          <a:p>
            <a:endParaRPr lang="en-US" dirty="0"/>
          </a:p>
        </p:txBody>
      </p:sp>
      <p:pic>
        <p:nvPicPr>
          <p:cNvPr id="6" name="Picture 5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130" y="3421888"/>
            <a:ext cx="6339840" cy="232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2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600" dirty="0" smtClean="0"/>
              <a:t>Converting a dynamic-programming solution to a greedy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b="0" i="1" dirty="0" smtClean="0">
                <a:solidFill>
                  <a:srgbClr val="FF0000"/>
                </a:solidFill>
              </a:rPr>
              <a:t>Theorem 16.1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Consider any nonempty </a:t>
            </a:r>
            <a:r>
              <a:rPr lang="en-US" altLang="zh-TW" sz="2400" dirty="0" err="1" smtClean="0"/>
              <a:t>subproblem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S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, and let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m</a:t>
            </a:r>
            <a:r>
              <a:rPr lang="en-US" altLang="zh-TW" sz="2400" dirty="0" smtClean="0"/>
              <a:t> be the activity in </a:t>
            </a:r>
            <a:r>
              <a:rPr lang="en-US" altLang="zh-TW" sz="2400" i="1" dirty="0" err="1" smtClean="0"/>
              <a:t>S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 with the earliest finish time: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		</a:t>
            </a:r>
            <a:r>
              <a:rPr lang="en-US" altLang="zh-TW" sz="2400" i="1" dirty="0" err="1" smtClean="0"/>
              <a:t>f</a:t>
            </a:r>
            <a:r>
              <a:rPr lang="en-US" altLang="zh-TW" sz="2400" i="1" baseline="-25000" dirty="0" err="1" smtClean="0"/>
              <a:t>m</a:t>
            </a:r>
            <a:r>
              <a:rPr lang="en-US" altLang="zh-TW" sz="2400" dirty="0" smtClean="0"/>
              <a:t> = min  { </a:t>
            </a:r>
            <a:r>
              <a:rPr lang="en-US" altLang="zh-TW" sz="2400" i="1" dirty="0" err="1" smtClean="0"/>
              <a:t>f</a:t>
            </a:r>
            <a:r>
              <a:rPr lang="en-US" altLang="zh-TW" sz="2400" i="1" baseline="-25000" dirty="0" err="1" smtClean="0"/>
              <a:t>k</a:t>
            </a:r>
            <a:r>
              <a:rPr lang="en-US" altLang="zh-TW" sz="2400" i="1" baseline="-25000" dirty="0" smtClean="0"/>
              <a:t> </a:t>
            </a:r>
            <a:r>
              <a:rPr lang="en-US" altLang="zh-TW" sz="2400" dirty="0" smtClean="0"/>
              <a:t>: </a:t>
            </a:r>
            <a:r>
              <a:rPr lang="en-US" altLang="zh-TW" sz="2400" i="1" dirty="0" err="1" smtClean="0"/>
              <a:t>a</a:t>
            </a:r>
            <a:r>
              <a:rPr lang="en-US" altLang="zh-TW" sz="2400" i="1" baseline="-25000" dirty="0" err="1" smtClean="0"/>
              <a:t>k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Symbol" charset="0"/>
              </a:rPr>
              <a:t> </a:t>
            </a:r>
            <a:r>
              <a:rPr lang="en-US" altLang="zh-TW" sz="2400" i="1" dirty="0" err="1" smtClean="0">
                <a:sym typeface="Symbol" charset="0"/>
              </a:rPr>
              <a:t>S</a:t>
            </a:r>
            <a:r>
              <a:rPr lang="en-US" altLang="zh-TW" sz="2400" i="1" baseline="-25000" dirty="0" err="1" smtClean="0">
                <a:sym typeface="Symbol" charset="0"/>
              </a:rPr>
              <a:t>ij</a:t>
            </a:r>
            <a:r>
              <a:rPr lang="en-US" altLang="zh-TW" sz="2400" dirty="0" smtClean="0"/>
              <a:t>}.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	then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1. Activity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m</a:t>
            </a:r>
            <a:r>
              <a:rPr lang="en-US" altLang="zh-TW" sz="2400" dirty="0" smtClean="0"/>
              <a:t> is used in some maximum-size subset of mutually compatible activities of </a:t>
            </a:r>
            <a:r>
              <a:rPr lang="en-US" altLang="zh-TW" sz="2400" i="1" dirty="0" err="1" smtClean="0"/>
              <a:t>S</a:t>
            </a:r>
            <a:r>
              <a:rPr lang="en-US" altLang="zh-TW" sz="2400" i="1" baseline="-25000" dirty="0" err="1" smtClean="0"/>
              <a:t>ij</a:t>
            </a:r>
            <a:r>
              <a:rPr lang="en-US" altLang="zh-TW" sz="2400" dirty="0" smtClean="0"/>
              <a:t>.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2. The </a:t>
            </a:r>
            <a:r>
              <a:rPr lang="en-US" altLang="zh-TW" sz="2400" dirty="0" err="1" smtClean="0"/>
              <a:t>subproblem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S</a:t>
            </a:r>
            <a:r>
              <a:rPr lang="en-US" altLang="zh-TW" sz="2400" i="1" baseline="-25000" dirty="0" err="1" smtClean="0"/>
              <a:t>im</a:t>
            </a:r>
            <a:r>
              <a:rPr lang="en-US" altLang="zh-TW" sz="2400" dirty="0" smtClean="0"/>
              <a:t> is empty, so that choosing </a:t>
            </a:r>
            <a:r>
              <a:rPr lang="en-US" altLang="zh-TW" sz="2400" i="1" dirty="0" smtClean="0"/>
              <a:t>a</a:t>
            </a:r>
            <a:r>
              <a:rPr lang="en-US" altLang="zh-TW" sz="2400" i="1" baseline="-25000" dirty="0" smtClean="0"/>
              <a:t>m</a:t>
            </a:r>
            <a:r>
              <a:rPr lang="en-US" altLang="zh-TW" sz="2400" dirty="0" smtClean="0"/>
              <a:t> leaves the </a:t>
            </a:r>
            <a:r>
              <a:rPr lang="en-US" altLang="zh-TW" sz="2400" dirty="0" err="1" smtClean="0"/>
              <a:t>subproblem</a:t>
            </a:r>
            <a:r>
              <a:rPr lang="en-US" altLang="zh-TW" sz="2400" dirty="0" smtClean="0"/>
              <a:t> </a:t>
            </a:r>
            <a:r>
              <a:rPr lang="en-US" altLang="zh-TW" sz="2400" i="1" dirty="0" err="1" smtClean="0"/>
              <a:t>S</a:t>
            </a:r>
            <a:r>
              <a:rPr lang="en-US" altLang="zh-TW" sz="2400" i="1" baseline="-25000" dirty="0" err="1" smtClean="0"/>
              <a:t>mj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as the only one that may be nonempty.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6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theorem(16.1) is great</a:t>
            </a:r>
          </a:p>
          <a:p>
            <a:pPr>
              <a:buFontTx/>
              <a:buNone/>
            </a:pPr>
            <a:r>
              <a:rPr lang="en-US" altLang="zh-TW" sz="2400" dirty="0" smtClean="0"/>
              <a:t>	</a:t>
            </a:r>
            <a:r>
              <a:rPr lang="en-US" altLang="zh-TW" sz="2800" dirty="0" smtClean="0"/>
              <a:t># of </a:t>
            </a:r>
            <a:r>
              <a:rPr lang="en-US" altLang="zh-TW" sz="2800" dirty="0" err="1" smtClean="0"/>
              <a:t>subproblems</a:t>
            </a:r>
            <a:r>
              <a:rPr lang="en-US" altLang="zh-TW" sz="2800" dirty="0" smtClean="0"/>
              <a:t> in optimal solution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		 2 (</a:t>
            </a:r>
            <a:r>
              <a:rPr lang="en-US" altLang="zh-TW" sz="2000" dirty="0" smtClean="0"/>
              <a:t>before theorem)</a:t>
            </a:r>
            <a:r>
              <a:rPr lang="en-US" altLang="zh-TW" sz="2400" dirty="0" smtClean="0">
                <a:sym typeface="Wingdings" charset="0"/>
              </a:rPr>
              <a:t></a:t>
            </a:r>
            <a:r>
              <a:rPr lang="en-US" altLang="zh-TW" sz="2400" dirty="0" smtClean="0"/>
              <a:t> 1 (</a:t>
            </a:r>
            <a:r>
              <a:rPr lang="en-US" altLang="zh-TW" sz="2000" dirty="0" smtClean="0"/>
              <a:t>after theorem)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			</a:t>
            </a:r>
            <a:r>
              <a:rPr lang="en-US" altLang="zh-TW" sz="2000" dirty="0" smtClean="0">
                <a:solidFill>
                  <a:srgbClr val="FF0000"/>
                </a:solidFill>
              </a:rPr>
              <a:t>Just need to consider </a:t>
            </a:r>
            <a:r>
              <a:rPr lang="en-US" altLang="zh-TW" sz="2000" i="1" dirty="0" err="1" smtClean="0">
                <a:solidFill>
                  <a:srgbClr val="FF0000"/>
                </a:solidFill>
              </a:rPr>
              <a:t>S</a:t>
            </a:r>
            <a:r>
              <a:rPr lang="en-US" altLang="zh-TW" sz="2000" i="1" baseline="-25000" dirty="0" err="1" smtClean="0">
                <a:solidFill>
                  <a:srgbClr val="FF0000"/>
                </a:solidFill>
              </a:rPr>
              <a:t>mj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r>
              <a:rPr lang="en-US" altLang="zh-TW" dirty="0" smtClean="0"/>
              <a:t># of choices to consider</a:t>
            </a:r>
            <a:r>
              <a:rPr lang="en-US" altLang="zh-TW" sz="2400" dirty="0" smtClean="0"/>
              <a:t> </a:t>
            </a:r>
          </a:p>
          <a:p>
            <a:pPr lvl="1">
              <a:buFontTx/>
              <a:buNone/>
            </a:pPr>
            <a:r>
              <a:rPr lang="en-US" altLang="zh-TW" sz="2400" dirty="0" smtClean="0"/>
              <a:t>		</a:t>
            </a:r>
            <a:r>
              <a:rPr lang="en-US" altLang="zh-TW" sz="2400" i="1" dirty="0" smtClean="0"/>
              <a:t>j </a:t>
            </a:r>
            <a:r>
              <a:rPr lang="en-US" altLang="zh-TW" sz="2400" dirty="0" smtClean="0"/>
              <a:t>− </a:t>
            </a:r>
            <a:r>
              <a:rPr lang="en-US" altLang="zh-TW" sz="2400" i="1" dirty="0" err="1" smtClean="0"/>
              <a:t>i</a:t>
            </a:r>
            <a:r>
              <a:rPr lang="en-US" altLang="zh-TW" sz="2400" i="1" dirty="0" smtClean="0"/>
              <a:t> </a:t>
            </a:r>
            <a:r>
              <a:rPr lang="en-US" altLang="zh-TW" sz="2400" dirty="0" smtClean="0"/>
              <a:t>−1 (</a:t>
            </a:r>
            <a:r>
              <a:rPr lang="en-US" altLang="zh-TW" sz="2000" dirty="0" smtClean="0"/>
              <a:t>before theorem)</a:t>
            </a:r>
            <a:r>
              <a:rPr lang="en-US" altLang="zh-TW" sz="2400" dirty="0" smtClean="0"/>
              <a:t> </a:t>
            </a:r>
            <a:r>
              <a:rPr lang="en-US" altLang="zh-TW" sz="2400" dirty="0" smtClean="0">
                <a:sym typeface="Wingdings" charset="0"/>
              </a:rPr>
              <a:t></a:t>
            </a:r>
            <a:r>
              <a:rPr lang="en-US" altLang="zh-TW" sz="2400" dirty="0" smtClean="0"/>
              <a:t> 1 (</a:t>
            </a:r>
            <a:r>
              <a:rPr lang="en-US" altLang="zh-TW" sz="2000" dirty="0" smtClean="0"/>
              <a:t>after theorem)</a:t>
            </a:r>
          </a:p>
          <a:p>
            <a:pPr lvl="1">
              <a:buFontTx/>
              <a:buNone/>
            </a:pPr>
            <a:r>
              <a:rPr lang="en-US" altLang="zh-TW" sz="2000" dirty="0" smtClean="0"/>
              <a:t>			</a:t>
            </a:r>
            <a:r>
              <a:rPr lang="en-US" altLang="zh-TW" sz="2000" dirty="0" smtClean="0">
                <a:solidFill>
                  <a:srgbClr val="FF0000"/>
                </a:solidFill>
              </a:rPr>
              <a:t>Just choose </a:t>
            </a:r>
            <a:r>
              <a:rPr lang="en-US" altLang="zh-TW" sz="2000" i="1" dirty="0" smtClean="0">
                <a:solidFill>
                  <a:srgbClr val="FF0000"/>
                </a:solidFill>
              </a:rPr>
              <a:t>a</a:t>
            </a:r>
            <a:r>
              <a:rPr lang="en-US" altLang="zh-TW" sz="2000" i="1" baseline="-25000" dirty="0" smtClean="0">
                <a:solidFill>
                  <a:srgbClr val="FF0000"/>
                </a:solidFill>
              </a:rPr>
              <a:t>m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039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676</Words>
  <Application>Microsoft Macintosh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Greedy Algorithms</vt:lpstr>
      <vt:lpstr>Activity Selection Problem</vt:lpstr>
      <vt:lpstr>PowerPoint Presentation</vt:lpstr>
      <vt:lpstr>PowerPoint Presentation</vt:lpstr>
      <vt:lpstr>Greedy choice property</vt:lpstr>
      <vt:lpstr>Optimal substructure of the activity-selection problem</vt:lpstr>
      <vt:lpstr>A recursive solution</vt:lpstr>
      <vt:lpstr>Converting a dynamic-programming solution to a greedy solution</vt:lpstr>
      <vt:lpstr>PowerPoint Presentation</vt:lpstr>
      <vt:lpstr>Greedy algorithm - recursive</vt:lpstr>
      <vt:lpstr> The operation of RECURSIVE-ACTIVITY-SELECTOR on the 11 activities given earlier </vt:lpstr>
      <vt:lpstr>PowerPoint Presentation</vt:lpstr>
      <vt:lpstr>Greedy algorithm - iterative</vt:lpstr>
      <vt:lpstr>Elements of the greedy strategy</vt:lpstr>
      <vt:lpstr>PowerPoint Presentation</vt:lpstr>
      <vt:lpstr>Designing a greedy algorithm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Aliya Farooq</dc:creator>
  <cp:lastModifiedBy>Aliya Farooq</cp:lastModifiedBy>
  <cp:revision>11</cp:revision>
  <dcterms:created xsi:type="dcterms:W3CDTF">2023-04-04T03:05:32Z</dcterms:created>
  <dcterms:modified xsi:type="dcterms:W3CDTF">2023-04-04T04:45:57Z</dcterms:modified>
</cp:coreProperties>
</file>