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68" r:id="rId9"/>
    <p:sldId id="258" r:id="rId10"/>
    <p:sldId id="259" r:id="rId11"/>
    <p:sldId id="261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21C1-8A13-3149-B54D-13A0D0E82DB7}" type="datetimeFigureOut">
              <a:rPr lang="en-US" smtClean="0"/>
              <a:t>30/03/23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B5CA-8EFB-3F40-8317-A2D444D9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Design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Greedy Algorithms</a:t>
            </a:r>
            <a:endParaRPr lang="en-US" sz="1200" dirty="0"/>
          </a:p>
          <a:p>
            <a:pPr lvl="1"/>
            <a:r>
              <a:rPr lang="en-US" dirty="0"/>
              <a:t>has </a:t>
            </a:r>
            <a:r>
              <a:rPr lang="en-US" b="1" dirty="0"/>
              <a:t>optimal substructure</a:t>
            </a:r>
            <a:endParaRPr lang="en-US" sz="1200" dirty="0"/>
          </a:p>
          <a:p>
            <a:pPr lvl="1"/>
            <a:r>
              <a:rPr lang="en-US" dirty="0"/>
              <a:t>make a greedy choice before solving the </a:t>
            </a:r>
            <a:r>
              <a:rPr lang="en-US" dirty="0" smtClean="0"/>
              <a:t>sub problem</a:t>
            </a:r>
            <a:endParaRPr lang="en-US" sz="1200" dirty="0"/>
          </a:p>
          <a:p>
            <a:pPr lvl="1"/>
            <a:r>
              <a:rPr lang="en-US" b="1" dirty="0"/>
              <a:t>no overlapping </a:t>
            </a:r>
            <a:r>
              <a:rPr lang="en-US" dirty="0" err="1"/>
              <a:t>subproblems</a:t>
            </a:r>
            <a:endParaRPr lang="en-US" sz="1200" dirty="0"/>
          </a:p>
          <a:p>
            <a:pPr lvl="2"/>
            <a:r>
              <a:rPr lang="en-US" dirty="0"/>
              <a:t>Each round selects only one </a:t>
            </a:r>
            <a:r>
              <a:rPr lang="en-US" dirty="0" err="1"/>
              <a:t>subproblem</a:t>
            </a:r>
            <a:endParaRPr lang="en-US" sz="1200" dirty="0"/>
          </a:p>
          <a:p>
            <a:pPr lvl="2"/>
            <a:r>
              <a:rPr lang="en-US" dirty="0"/>
              <a:t>The </a:t>
            </a:r>
            <a:r>
              <a:rPr lang="en-US" dirty="0" err="1"/>
              <a:t>subproblem</a:t>
            </a:r>
            <a:r>
              <a:rPr lang="en-US" dirty="0"/>
              <a:t> size decreases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3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yield an optimal solution, the problem should exhibit</a:t>
            </a:r>
          </a:p>
          <a:p>
            <a:r>
              <a:rPr lang="en-US" b="1" dirty="0" smtClean="0"/>
              <a:t>Optimal Substructure</a:t>
            </a:r>
          </a:p>
          <a:p>
            <a:pPr lvl="1"/>
            <a:r>
              <a:rPr lang="en-US" dirty="0" smtClean="0"/>
              <a:t> an optimal solution to the problem contains within its optimal solutions to sub problems </a:t>
            </a:r>
          </a:p>
          <a:p>
            <a:r>
              <a:rPr lang="en-US" b="1" dirty="0" smtClean="0"/>
              <a:t>Greedy-Choice Property</a:t>
            </a:r>
          </a:p>
          <a:p>
            <a:pPr lvl="1"/>
            <a:r>
              <a:rPr lang="en-US" dirty="0" smtClean="0"/>
              <a:t> making locally optimal (greedy) choices leads to a globally optimal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Coin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 smtClean="0">
                <a:latin typeface="Times New Roman" charset="0"/>
              </a:rPr>
              <a:t>Given unlimited amounts of coins of denominations </a:t>
            </a:r>
            <a:r>
              <a:rPr lang="en-US" i="1" dirty="0" smtClean="0">
                <a:latin typeface="Times New Roman" charset="0"/>
              </a:rPr>
              <a:t>d</a:t>
            </a:r>
            <a:r>
              <a:rPr lang="en-US" baseline="-25000" dirty="0" smtClean="0">
                <a:latin typeface="Times New Roman" charset="0"/>
              </a:rPr>
              <a:t>1 </a:t>
            </a:r>
            <a:r>
              <a:rPr lang="en-US" dirty="0" smtClean="0">
                <a:latin typeface="Times New Roman" charset="0"/>
              </a:rPr>
              <a:t>&gt; … &gt; </a:t>
            </a:r>
            <a:r>
              <a:rPr lang="en-US" i="1" dirty="0" err="1" smtClean="0">
                <a:latin typeface="Times New Roman" charset="0"/>
              </a:rPr>
              <a:t>d</a:t>
            </a:r>
            <a:r>
              <a:rPr lang="en-US" i="1" baseline="-25000" dirty="0" err="1" smtClean="0">
                <a:latin typeface="Times New Roman" charset="0"/>
              </a:rPr>
              <a:t>m</a:t>
            </a:r>
            <a:r>
              <a:rPr lang="en-US" i="1" baseline="-2500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, give change for amount </a:t>
            </a:r>
            <a:r>
              <a:rPr lang="en-US" i="1" dirty="0" smtClean="0">
                <a:latin typeface="Times New Roman" charset="0"/>
              </a:rPr>
              <a:t>n </a:t>
            </a:r>
            <a:r>
              <a:rPr lang="en-US" dirty="0" smtClean="0">
                <a:latin typeface="Times New Roman" charset="0"/>
              </a:rPr>
              <a:t>with the </a:t>
            </a:r>
            <a:r>
              <a:rPr lang="en-US" b="1" dirty="0" smtClean="0">
                <a:latin typeface="Times New Roman" charset="0"/>
              </a:rPr>
              <a:t>least number of coins</a:t>
            </a:r>
          </a:p>
          <a:p>
            <a:pPr>
              <a:buFont typeface="Monotype Sorts" charset="0"/>
              <a:buNone/>
            </a:pPr>
            <a:endParaRPr lang="en-US" dirty="0" smtClean="0">
              <a:latin typeface="Times New Roman" charset="0"/>
            </a:endParaRPr>
          </a:p>
          <a:p>
            <a:pPr>
              <a:buFont typeface="Monotype Sorts" charset="0"/>
              <a:buNone/>
            </a:pPr>
            <a:r>
              <a:rPr lang="en-US" dirty="0" smtClean="0">
                <a:latin typeface="Times New Roman" charset="0"/>
              </a:rPr>
              <a:t>Example:  </a:t>
            </a:r>
            <a:r>
              <a:rPr lang="en-US" i="1" dirty="0" smtClean="0">
                <a:latin typeface="Times New Roman" charset="0"/>
              </a:rPr>
              <a:t>d</a:t>
            </a:r>
            <a:r>
              <a:rPr lang="en-US" baseline="-25000" dirty="0" smtClean="0">
                <a:latin typeface="Times New Roman" charset="0"/>
              </a:rPr>
              <a:t>1 </a:t>
            </a:r>
            <a:r>
              <a:rPr lang="en-US" dirty="0" smtClean="0">
                <a:latin typeface="Times New Roman" charset="0"/>
              </a:rPr>
              <a:t>= 25, </a:t>
            </a:r>
            <a:r>
              <a:rPr lang="en-US" i="1" dirty="0" smtClean="0">
                <a:latin typeface="Times New Roman" charset="0"/>
              </a:rPr>
              <a:t>d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baseline="-2500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= 20 , </a:t>
            </a:r>
            <a:r>
              <a:rPr lang="en-US" i="1" dirty="0" smtClean="0">
                <a:latin typeface="Times New Roman" charset="0"/>
              </a:rPr>
              <a:t>d</a:t>
            </a:r>
            <a:r>
              <a:rPr lang="en-US" baseline="-25000" dirty="0">
                <a:latin typeface="Times New Roman" charset="0"/>
              </a:rPr>
              <a:t>3</a:t>
            </a:r>
            <a:r>
              <a:rPr lang="en-US" baseline="-2500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=10,  </a:t>
            </a:r>
            <a:r>
              <a:rPr lang="en-US" i="1" dirty="0" smtClean="0">
                <a:latin typeface="Times New Roman" charset="0"/>
              </a:rPr>
              <a:t>d</a:t>
            </a:r>
            <a:r>
              <a:rPr lang="en-US" baseline="-25000" dirty="0">
                <a:latin typeface="Times New Roman" charset="0"/>
              </a:rPr>
              <a:t>4</a:t>
            </a:r>
            <a:r>
              <a:rPr lang="en-US" baseline="-2500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= 5, and  </a:t>
            </a:r>
            <a:r>
              <a:rPr lang="en-US" i="1" dirty="0" smtClean="0">
                <a:latin typeface="Times New Roman" charset="0"/>
              </a:rPr>
              <a:t>n = </a:t>
            </a:r>
            <a:r>
              <a:rPr lang="en-US" dirty="0" smtClean="0">
                <a:latin typeface="Times New Roman" charset="0"/>
              </a:rPr>
              <a:t>100</a:t>
            </a:r>
          </a:p>
          <a:p>
            <a:pPr>
              <a:buFont typeface="Monotype Sorts" charset="0"/>
              <a:buNone/>
            </a:pPr>
            <a:r>
              <a:rPr lang="en-US" dirty="0" smtClean="0">
                <a:latin typeface="Times New Roman" charset="0"/>
              </a:rPr>
              <a:t>Or </a:t>
            </a:r>
          </a:p>
          <a:p>
            <a:pPr>
              <a:buFont typeface="Monotype Sorts" charset="0"/>
              <a:buNone/>
            </a:pPr>
            <a:r>
              <a:rPr lang="en-US" dirty="0" smtClean="0">
                <a:latin typeface="Times New Roman" charset="0"/>
              </a:rPr>
              <a:t>	coins = {5,10,20,25}</a:t>
            </a:r>
          </a:p>
          <a:p>
            <a:pPr>
              <a:buFont typeface="Monotype Sorts" charset="0"/>
              <a:buNone/>
            </a:pPr>
            <a:r>
              <a:rPr lang="en-US" dirty="0" smtClean="0">
                <a:latin typeface="Times New Roman" charset="0"/>
              </a:rPr>
              <a:t>	Value = 100</a:t>
            </a:r>
          </a:p>
          <a:p>
            <a:pPr>
              <a:buFont typeface="Monotype Sorts" charset="0"/>
              <a:buNone/>
            </a:pPr>
            <a:r>
              <a:rPr lang="en-US" dirty="0" smtClean="0">
                <a:latin typeface="Times New Roman" charset="0"/>
              </a:rPr>
              <a:t>Greedy solution: </a:t>
            </a:r>
          </a:p>
          <a:p>
            <a:r>
              <a:rPr lang="en-US" dirty="0" smtClean="0">
                <a:latin typeface="Times New Roman" charset="0"/>
              </a:rPr>
              <a:t>optimal for any amount and “typical’’ set of denominations</a:t>
            </a:r>
          </a:p>
          <a:p>
            <a:r>
              <a:rPr lang="en-US" dirty="0" smtClean="0">
                <a:latin typeface="Times New Roman" charset="0"/>
              </a:rPr>
              <a:t>not optimal for all coin denominations …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8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Coin * count </a:t>
            </a:r>
          </a:p>
          <a:p>
            <a:pPr lvl="1"/>
            <a:r>
              <a:rPr lang="en-US" dirty="0" smtClean="0"/>
              <a:t>5* 20 =100 (20 coins)</a:t>
            </a:r>
          </a:p>
          <a:p>
            <a:pPr lvl="1"/>
            <a:r>
              <a:rPr lang="en-US" dirty="0" smtClean="0"/>
              <a:t>5*10 + 10*5 = 100 (15 coins)</a:t>
            </a:r>
          </a:p>
          <a:p>
            <a:pPr lvl="1"/>
            <a:r>
              <a:rPr lang="en-US" dirty="0" smtClean="0"/>
              <a:t>10*10 = 100 (10 coins)</a:t>
            </a:r>
          </a:p>
          <a:p>
            <a:pPr lvl="1"/>
            <a:r>
              <a:rPr lang="en-US" dirty="0" smtClean="0"/>
              <a:t>25*4 = 100	(4 coins)</a:t>
            </a:r>
          </a:p>
          <a:p>
            <a:r>
              <a:rPr lang="en-US" dirty="0" smtClean="0"/>
              <a:t>Optimal Solution :</a:t>
            </a:r>
          </a:p>
          <a:p>
            <a:pPr lvl="1"/>
            <a:r>
              <a:rPr lang="en-US" dirty="0" smtClean="0"/>
              <a:t>25* 4 = 100 i.e. 4 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the coins in </a:t>
            </a:r>
            <a:r>
              <a:rPr lang="en-US" dirty="0" err="1" smtClean="0"/>
              <a:t>decending</a:t>
            </a:r>
            <a:r>
              <a:rPr lang="en-US" dirty="0" smtClean="0"/>
              <a:t> order.</a:t>
            </a:r>
          </a:p>
          <a:p>
            <a:pPr marL="914400" lvl="1" indent="-514350"/>
            <a:r>
              <a:rPr lang="en-US" dirty="0" smtClean="0"/>
              <a:t>{25,20,10,5}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from 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coins[</a:t>
            </a:r>
            <a:r>
              <a:rPr lang="en-US" dirty="0" err="1" smtClean="0"/>
              <a:t>i</a:t>
            </a:r>
            <a:r>
              <a:rPr lang="en-US" dirty="0" smtClean="0"/>
              <a:t>] as much as possible</a:t>
            </a:r>
          </a:p>
          <a:p>
            <a:pPr lvl="1"/>
            <a:r>
              <a:rPr lang="en-US" dirty="0" smtClean="0"/>
              <a:t>{25+25+25+25=100}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solution found: return (return 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Else: follow step 3 with coin[i+1]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9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Coin[] = {25,20,10,5}</a:t>
            </a:r>
          </a:p>
          <a:p>
            <a:r>
              <a:rPr lang="en-US" dirty="0" smtClean="0"/>
              <a:t>Value = 70</a:t>
            </a:r>
          </a:p>
          <a:p>
            <a:r>
              <a:rPr lang="en-US" dirty="0" smtClean="0"/>
              <a:t>Take coin[0] twice (25+25= 50)</a:t>
            </a:r>
          </a:p>
          <a:p>
            <a:r>
              <a:rPr lang="en-US" dirty="0" smtClean="0"/>
              <a:t>If we take coin[0] one more time the end result will exceed the given value, so change the next coin.</a:t>
            </a:r>
          </a:p>
          <a:p>
            <a:r>
              <a:rPr lang="en-US" dirty="0" smtClean="0"/>
              <a:t>Take coin[1] once. (50+20 =70)</a:t>
            </a:r>
          </a:p>
          <a:p>
            <a:r>
              <a:rPr lang="en-US" dirty="0" smtClean="0"/>
              <a:t>Total coins </a:t>
            </a:r>
            <a:r>
              <a:rPr lang="en-US" dirty="0" err="1" smtClean="0"/>
              <a:t>neede</a:t>
            </a:r>
            <a:r>
              <a:rPr lang="en-US" dirty="0" smtClean="0"/>
              <a:t> =3 (25+25+20)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5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Approach for coin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every step we pick the local optimum </a:t>
            </a:r>
            <a:r>
              <a:rPr lang="en-US" dirty="0" err="1" smtClean="0"/>
              <a:t>i.e</a:t>
            </a:r>
            <a:r>
              <a:rPr lang="en-US" dirty="0" smtClean="0"/>
              <a:t> the best option in each step and hoping that it might produce the global optimum.</a:t>
            </a:r>
          </a:p>
          <a:p>
            <a:r>
              <a:rPr lang="en-US" dirty="0" smtClean="0"/>
              <a:t>This method is called the greedy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Greedy approach might not always work!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</a:p>
          <a:p>
            <a:r>
              <a:rPr lang="en-US" dirty="0" smtClean="0"/>
              <a:t>Coin[] = {1,3,4}</a:t>
            </a:r>
          </a:p>
          <a:p>
            <a:r>
              <a:rPr lang="en-US" dirty="0" smtClean="0"/>
              <a:t>Value = 6</a:t>
            </a:r>
          </a:p>
          <a:p>
            <a:r>
              <a:rPr lang="en-US" dirty="0" smtClean="0"/>
              <a:t>Greedy solution = {4,1,1} = 3 coins</a:t>
            </a:r>
          </a:p>
          <a:p>
            <a:r>
              <a:rPr lang="en-US" dirty="0" smtClean="0"/>
              <a:t>Best solution = {3,3} = 2 coins.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3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optimization problem is the problem of finding best solution from all the feasible solutions </a:t>
            </a:r>
          </a:p>
          <a:p>
            <a:pPr lvl="1"/>
            <a:r>
              <a:rPr lang="en-US" dirty="0" smtClean="0"/>
              <a:t>There is some objective for the problem that should either be minimized or maximized</a:t>
            </a:r>
          </a:p>
          <a:p>
            <a:pPr lvl="1"/>
            <a:r>
              <a:rPr lang="en-US" dirty="0" smtClean="0"/>
              <a:t>Best </a:t>
            </a:r>
            <a:r>
              <a:rPr lang="en-US" dirty="0"/>
              <a:t>s</a:t>
            </a:r>
            <a:r>
              <a:rPr lang="en-US" dirty="0" smtClean="0"/>
              <a:t>olution will be the one that minimizes or maximizes the objective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8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Feasible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that satisfies the constraints of an optimization problem is called a feasible solution of that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feasible solution that gives the maximum/minimum value (depending upon the objective of the optimization problem) is called the optimal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5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travel from point A to B in less than 14 hours.</a:t>
            </a:r>
          </a:p>
          <a:p>
            <a:r>
              <a:rPr lang="en-US" dirty="0" smtClean="0"/>
              <a:t>Less than 14 hours is the constraint of the problem.</a:t>
            </a:r>
          </a:p>
          <a:p>
            <a:r>
              <a:rPr lang="tr-TR" sz="2400" dirty="0" smtClean="0"/>
              <a:t>Y</a:t>
            </a:r>
            <a:r>
              <a:rPr lang="en-US" sz="2400" dirty="0" err="1" smtClean="0"/>
              <a:t>ou</a:t>
            </a:r>
            <a:r>
              <a:rPr lang="en-US" sz="2400" dirty="0"/>
              <a:t> </a:t>
            </a:r>
            <a:r>
              <a:rPr lang="en-US" sz="2400" dirty="0" smtClean="0"/>
              <a:t>have the following options available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49356"/>
              </p:ext>
            </p:extLst>
          </p:nvPr>
        </p:nvGraphicFramePr>
        <p:xfrm>
          <a:off x="1215571" y="4299857"/>
          <a:ext cx="6096000" cy="2225040"/>
        </p:xfrm>
        <a:graphic>
          <a:graphicData uri="http://schemas.openxmlformats.org/drawingml/2006/table">
            <a:tbl>
              <a:tblPr bandRow="1">
                <a:tableStyleId>{FABFCF23-3B69-468F-B69F-88F6DE6A72F2}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foot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top the constraints the feasible solutions are options 5 and 6.</a:t>
            </a:r>
            <a:endParaRPr lang="en-US" dirty="0"/>
          </a:p>
          <a:p>
            <a:r>
              <a:rPr lang="en-US" dirty="0" smtClean="0"/>
              <a:t>Lets make it an optimization problem. You want to travel from point A to B using a minimum cost. (minimization problem)</a:t>
            </a:r>
          </a:p>
          <a:p>
            <a:r>
              <a:rPr lang="en-US" dirty="0" smtClean="0"/>
              <a:t>Option 5 is the optimal solution of this optimization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78012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greedy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It is a design approach to solve the optimization problems.</a:t>
            </a:r>
            <a:endParaRPr lang="en-US" dirty="0"/>
          </a:p>
          <a:p>
            <a:pPr lvl="0"/>
            <a:r>
              <a:rPr lang="en-US" dirty="0" smtClean="0"/>
              <a:t>always </a:t>
            </a:r>
            <a:r>
              <a:rPr lang="en-US" dirty="0"/>
              <a:t>makes the choice that looks best at the moment</a:t>
            </a:r>
            <a:endParaRPr lang="en-US" sz="1200" dirty="0"/>
          </a:p>
          <a:p>
            <a:pPr lvl="0"/>
            <a:r>
              <a:rPr lang="en-US" dirty="0"/>
              <a:t>makes a locally optimal choice in the hope that this choice will lead to a globally optimal solution</a:t>
            </a:r>
            <a:endParaRPr lang="en-US" sz="1200" dirty="0"/>
          </a:p>
          <a:p>
            <a:pPr lvl="1"/>
            <a:r>
              <a:rPr lang="en-US" dirty="0"/>
              <a:t>not always yield optimal solution; may end up at local optimal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1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Algorithms </a:t>
            </a:r>
            <a:r>
              <a:rPr lang="en-US" dirty="0" err="1" smtClean="0"/>
              <a:t>vs</a:t>
            </a:r>
            <a:r>
              <a:rPr lang="en-US" dirty="0" smtClean="0"/>
              <a:t> Divide and Conquer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easier to propose a greedy algorithm that to propose a divide and conquer solution</a:t>
            </a:r>
          </a:p>
          <a:p>
            <a:r>
              <a:rPr lang="en-US" dirty="0" smtClean="0"/>
              <a:t>Run time analysis of a greedy algorithm is easier.</a:t>
            </a:r>
          </a:p>
          <a:p>
            <a:r>
              <a:rPr lang="en-US" dirty="0" smtClean="0"/>
              <a:t>Harder to prove the correctness of a greedy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6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Design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Dynamic Programming</a:t>
            </a:r>
            <a:endParaRPr lang="en-US" sz="1200" dirty="0"/>
          </a:p>
          <a:p>
            <a:pPr lvl="1"/>
            <a:r>
              <a:rPr lang="en-US" dirty="0"/>
              <a:t>has </a:t>
            </a:r>
            <a:r>
              <a:rPr lang="en-US" b="1" dirty="0"/>
              <a:t>optimal substructure</a:t>
            </a:r>
            <a:endParaRPr lang="en-US" sz="1200" dirty="0"/>
          </a:p>
          <a:p>
            <a:pPr lvl="1"/>
            <a:r>
              <a:rPr lang="en-US" dirty="0"/>
              <a:t>make an informed choice after getting optimal solutions to </a:t>
            </a:r>
            <a:r>
              <a:rPr lang="en-US" dirty="0" smtClean="0"/>
              <a:t>sub problems</a:t>
            </a:r>
            <a:endParaRPr lang="en-US" sz="1200" dirty="0"/>
          </a:p>
          <a:p>
            <a:pPr lvl="1"/>
            <a:r>
              <a:rPr lang="en-US" b="1" dirty="0"/>
              <a:t>dependent </a:t>
            </a:r>
            <a:r>
              <a:rPr lang="en-US" dirty="0"/>
              <a:t>or </a:t>
            </a:r>
            <a:r>
              <a:rPr lang="en-US" b="1" dirty="0" smtClean="0"/>
              <a:t>overlapping</a:t>
            </a:r>
          </a:p>
          <a:p>
            <a:r>
              <a:rPr lang="en-US" dirty="0" smtClean="0"/>
              <a:t>Difference: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Dp</a:t>
            </a:r>
            <a:r>
              <a:rPr lang="en-US" dirty="0" smtClean="0"/>
              <a:t> we try all the possible solutions and choose the best one.</a:t>
            </a:r>
          </a:p>
          <a:p>
            <a:pPr lvl="1"/>
            <a:r>
              <a:rPr lang="en-US" dirty="0" smtClean="0"/>
              <a:t>In DP we make a sequence of decisions while in greedy algorithm we always make the same decision that is the greedy choice at every step.</a:t>
            </a:r>
          </a:p>
          <a:p>
            <a:pPr lvl="1"/>
            <a:r>
              <a:rPr lang="en-US" dirty="0" smtClean="0"/>
              <a:t>In DP there is a guarantee that we will get an optimal solution as we consider all possible solutions, no such guarantee in greedy approach.</a:t>
            </a:r>
          </a:p>
          <a:p>
            <a:pPr marL="457200" lvl="1" indent="0"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7749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773</Words>
  <Application>Microsoft Macintosh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Greedy Algorithms</vt:lpstr>
      <vt:lpstr>Optimization Problem</vt:lpstr>
      <vt:lpstr>Feasible Solution </vt:lpstr>
      <vt:lpstr>Optimal solution</vt:lpstr>
      <vt:lpstr>Example</vt:lpstr>
      <vt:lpstr>Example</vt:lpstr>
      <vt:lpstr>What is greedy approach?</vt:lpstr>
      <vt:lpstr>Greedy Algorithms vs Divide and Conquer </vt:lpstr>
      <vt:lpstr>Algorithm Design Paradigms</vt:lpstr>
      <vt:lpstr>Algorithm Design Paradigms</vt:lpstr>
      <vt:lpstr>Greedy Algorithms</vt:lpstr>
      <vt:lpstr>Minimum Coin change problem</vt:lpstr>
      <vt:lpstr>Example</vt:lpstr>
      <vt:lpstr>Example</vt:lpstr>
      <vt:lpstr>Example 2</vt:lpstr>
      <vt:lpstr>Greedy Approach for coin change</vt:lpstr>
      <vt:lpstr>Greedy approach might not always work!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Aliya Farooq</dc:creator>
  <cp:lastModifiedBy>Aliya Farooq</cp:lastModifiedBy>
  <cp:revision>20</cp:revision>
  <dcterms:created xsi:type="dcterms:W3CDTF">2023-03-30T03:38:31Z</dcterms:created>
  <dcterms:modified xsi:type="dcterms:W3CDTF">2023-03-30T06:18:14Z</dcterms:modified>
</cp:coreProperties>
</file>