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7" r:id="rId1"/>
  </p:sldMasterIdLst>
  <p:notesMasterIdLst>
    <p:notesMasterId r:id="rId42"/>
  </p:notesMasterIdLst>
  <p:handoutMasterIdLst>
    <p:handoutMasterId r:id="rId43"/>
  </p:handoutMasterIdLst>
  <p:sldIdLst>
    <p:sldId id="256" r:id="rId2"/>
    <p:sldId id="295" r:id="rId3"/>
    <p:sldId id="257" r:id="rId4"/>
    <p:sldId id="286" r:id="rId5"/>
    <p:sldId id="305" r:id="rId6"/>
    <p:sldId id="267" r:id="rId7"/>
    <p:sldId id="258" r:id="rId8"/>
    <p:sldId id="266" r:id="rId9"/>
    <p:sldId id="287" r:id="rId10"/>
    <p:sldId id="292" r:id="rId11"/>
    <p:sldId id="293" r:id="rId12"/>
    <p:sldId id="294" r:id="rId13"/>
    <p:sldId id="259" r:id="rId14"/>
    <p:sldId id="304" r:id="rId15"/>
    <p:sldId id="303" r:id="rId16"/>
    <p:sldId id="301" r:id="rId17"/>
    <p:sldId id="302" r:id="rId18"/>
    <p:sldId id="288" r:id="rId19"/>
    <p:sldId id="289" r:id="rId20"/>
    <p:sldId id="268" r:id="rId21"/>
    <p:sldId id="270" r:id="rId22"/>
    <p:sldId id="282" r:id="rId23"/>
    <p:sldId id="273" r:id="rId24"/>
    <p:sldId id="283" r:id="rId25"/>
    <p:sldId id="284" r:id="rId26"/>
    <p:sldId id="285" r:id="rId27"/>
    <p:sldId id="272" r:id="rId28"/>
    <p:sldId id="274" r:id="rId29"/>
    <p:sldId id="275" r:id="rId30"/>
    <p:sldId id="276" r:id="rId31"/>
    <p:sldId id="277" r:id="rId32"/>
    <p:sldId id="278" r:id="rId33"/>
    <p:sldId id="279" r:id="rId34"/>
    <p:sldId id="280" r:id="rId35"/>
    <p:sldId id="281" r:id="rId36"/>
    <p:sldId id="298" r:id="rId37"/>
    <p:sldId id="261" r:id="rId38"/>
    <p:sldId id="300" r:id="rId39"/>
    <p:sldId id="262" r:id="rId40"/>
    <p:sldId id="296"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Arial" charset="0"/>
      </a:defRPr>
    </a:lvl1pPr>
    <a:lvl2pPr marL="457200" algn="l" rtl="0" fontAlgn="base">
      <a:spcBef>
        <a:spcPct val="0"/>
      </a:spcBef>
      <a:spcAft>
        <a:spcPct val="0"/>
      </a:spcAft>
      <a:defRPr kern="1200">
        <a:solidFill>
          <a:schemeClr val="tx1"/>
        </a:solidFill>
        <a:latin typeface="Arial" charset="0"/>
        <a:ea typeface="ＭＳ Ｐゴシック" charset="0"/>
        <a:cs typeface="Arial" charset="0"/>
      </a:defRPr>
    </a:lvl2pPr>
    <a:lvl3pPr marL="914400" algn="l" rtl="0" fontAlgn="base">
      <a:spcBef>
        <a:spcPct val="0"/>
      </a:spcBef>
      <a:spcAft>
        <a:spcPct val="0"/>
      </a:spcAft>
      <a:defRPr kern="1200">
        <a:solidFill>
          <a:schemeClr val="tx1"/>
        </a:solidFill>
        <a:latin typeface="Arial" charset="0"/>
        <a:ea typeface="ＭＳ Ｐゴシック" charset="0"/>
        <a:cs typeface="Arial" charset="0"/>
      </a:defRPr>
    </a:lvl3pPr>
    <a:lvl4pPr marL="1371600" algn="l" rtl="0" fontAlgn="base">
      <a:spcBef>
        <a:spcPct val="0"/>
      </a:spcBef>
      <a:spcAft>
        <a:spcPct val="0"/>
      </a:spcAft>
      <a:defRPr kern="1200">
        <a:solidFill>
          <a:schemeClr val="tx1"/>
        </a:solidFill>
        <a:latin typeface="Arial" charset="0"/>
        <a:ea typeface="ＭＳ Ｐゴシック" charset="0"/>
        <a:cs typeface="Arial" charset="0"/>
      </a:defRPr>
    </a:lvl4pPr>
    <a:lvl5pPr marL="1828800" algn="l" rtl="0" fontAlgn="base">
      <a:spcBef>
        <a:spcPct val="0"/>
      </a:spcBef>
      <a:spcAft>
        <a:spcPct val="0"/>
      </a:spcAft>
      <a:defRPr kern="1200">
        <a:solidFill>
          <a:schemeClr val="tx1"/>
        </a:solidFill>
        <a:latin typeface="Arial" charset="0"/>
        <a:ea typeface="ＭＳ Ｐゴシック" charset="0"/>
        <a:cs typeface="Arial" charset="0"/>
      </a:defRPr>
    </a:lvl5pPr>
    <a:lvl6pPr marL="2286000" algn="l" defTabSz="457200" rtl="0" eaLnBrk="1" latinLnBrk="0" hangingPunct="1">
      <a:defRPr kern="1200">
        <a:solidFill>
          <a:schemeClr val="tx1"/>
        </a:solidFill>
        <a:latin typeface="Arial" charset="0"/>
        <a:ea typeface="ＭＳ Ｐゴシック" charset="0"/>
        <a:cs typeface="Arial" charset="0"/>
      </a:defRPr>
    </a:lvl6pPr>
    <a:lvl7pPr marL="2743200" algn="l" defTabSz="457200" rtl="0" eaLnBrk="1" latinLnBrk="0" hangingPunct="1">
      <a:defRPr kern="1200">
        <a:solidFill>
          <a:schemeClr val="tx1"/>
        </a:solidFill>
        <a:latin typeface="Arial" charset="0"/>
        <a:ea typeface="ＭＳ Ｐゴシック" charset="0"/>
        <a:cs typeface="Arial" charset="0"/>
      </a:defRPr>
    </a:lvl7pPr>
    <a:lvl8pPr marL="3200400" algn="l" defTabSz="457200" rtl="0" eaLnBrk="1" latinLnBrk="0" hangingPunct="1">
      <a:defRPr kern="1200">
        <a:solidFill>
          <a:schemeClr val="tx1"/>
        </a:solidFill>
        <a:latin typeface="Arial" charset="0"/>
        <a:ea typeface="ＭＳ Ｐゴシック" charset="0"/>
        <a:cs typeface="Arial" charset="0"/>
      </a:defRPr>
    </a:lvl8pPr>
    <a:lvl9pPr marL="3657600" algn="l" defTabSz="457200" rtl="0" eaLnBrk="1" latinLnBrk="0" hangingPunct="1">
      <a:defRPr kern="1200">
        <a:solidFill>
          <a:schemeClr val="tx1"/>
        </a:solidFill>
        <a:latin typeface="Arial" charset="0"/>
        <a:ea typeface="ＭＳ Ｐゴシック" charset="0"/>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671" autoAdjust="0"/>
    <p:restoredTop sz="94624" autoAdjust="0"/>
  </p:normalViewPr>
  <p:slideViewPr>
    <p:cSldViewPr>
      <p:cViewPr>
        <p:scale>
          <a:sx n="66" d="100"/>
          <a:sy n="66" d="100"/>
        </p:scale>
        <p:origin x="-1552" y="-664"/>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0AA5AC4-2F8A-1244-A533-CD87ECEEF371}" type="datetimeFigureOut">
              <a:rPr lang="en-US"/>
              <a:pPr/>
              <a:t>02/03/23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7D544C8-8169-954D-A9F7-29155E746BF5}" type="slidenum">
              <a:rPr lang="en-US"/>
              <a:pPr/>
              <a:t>‹#›</a:t>
            </a:fld>
            <a:endParaRPr lang="en-US"/>
          </a:p>
        </p:txBody>
      </p:sp>
    </p:spTree>
    <p:extLst>
      <p:ext uri="{BB962C8B-B14F-4D97-AF65-F5344CB8AC3E}">
        <p14:creationId xmlns:p14="http://schemas.microsoft.com/office/powerpoint/2010/main" val="33043790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124D2D01-2694-BC43-B054-5D7046AF4F06}" type="datetimeFigureOut">
              <a:rPr lang="en-US"/>
              <a:pPr/>
              <a:t>02/03/23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84504C03-C9D8-A746-8B6A-81242FC54976}" type="slidenum">
              <a:rPr lang="en-US"/>
              <a:pPr/>
              <a:t>‹#›</a:t>
            </a:fld>
            <a:endParaRPr lang="en-US"/>
          </a:p>
        </p:txBody>
      </p:sp>
    </p:spTree>
    <p:extLst>
      <p:ext uri="{BB962C8B-B14F-4D97-AF65-F5344CB8AC3E}">
        <p14:creationId xmlns:p14="http://schemas.microsoft.com/office/powerpoint/2010/main" val="36681614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B41E90-576C-1842-AE6B-234531A486AD}" type="datetimeFigureOut">
              <a:rPr lang="en-US" smtClean="0"/>
              <a:pPr/>
              <a:t>02/03/23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D439A9-0E24-7B47-B1CA-02E5B916CA47}" type="slidenum">
              <a:rPr lang="en-US" smtClean="0"/>
              <a:pPr/>
              <a:t>‹#›</a:t>
            </a:fld>
            <a:endParaRPr lang="en-US"/>
          </a:p>
        </p:txBody>
      </p:sp>
    </p:spTree>
    <p:extLst>
      <p:ext uri="{BB962C8B-B14F-4D97-AF65-F5344CB8AC3E}">
        <p14:creationId xmlns:p14="http://schemas.microsoft.com/office/powerpoint/2010/main" val="1590957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2A1D8B-077F-2441-8D18-5E73207B9587}" type="datetimeFigureOut">
              <a:rPr lang="en-US" smtClean="0"/>
              <a:pPr/>
              <a:t>02/03/23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A3E8F8-CDA3-3B49-9F86-1CB30AEF9566}" type="slidenum">
              <a:rPr lang="en-US" smtClean="0"/>
              <a:pPr/>
              <a:t>‹#›</a:t>
            </a:fld>
            <a:endParaRPr lang="en-US"/>
          </a:p>
        </p:txBody>
      </p:sp>
    </p:spTree>
    <p:extLst>
      <p:ext uri="{BB962C8B-B14F-4D97-AF65-F5344CB8AC3E}">
        <p14:creationId xmlns:p14="http://schemas.microsoft.com/office/powerpoint/2010/main" val="2592268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06D850-2193-1C48-93B4-CCB874CFA4A7}" type="datetimeFigureOut">
              <a:rPr lang="en-US" smtClean="0"/>
              <a:pPr/>
              <a:t>02/03/23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2D2FB6-175B-6149-9259-A6D944717B76}" type="slidenum">
              <a:rPr lang="en-US" smtClean="0"/>
              <a:pPr/>
              <a:t>‹#›</a:t>
            </a:fld>
            <a:endParaRPr lang="en-US"/>
          </a:p>
        </p:txBody>
      </p:sp>
    </p:spTree>
    <p:extLst>
      <p:ext uri="{BB962C8B-B14F-4D97-AF65-F5344CB8AC3E}">
        <p14:creationId xmlns:p14="http://schemas.microsoft.com/office/powerpoint/2010/main" val="126568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71007B-2F82-DF46-9E11-3A4A136F25FC}" type="datetimeFigureOut">
              <a:rPr lang="en-US" smtClean="0"/>
              <a:pPr/>
              <a:t>02/03/23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E48394-89D7-1E41-8B9B-1B7A022E3717}" type="slidenum">
              <a:rPr lang="en-US" smtClean="0"/>
              <a:pPr/>
              <a:t>‹#›</a:t>
            </a:fld>
            <a:endParaRPr lang="en-US"/>
          </a:p>
        </p:txBody>
      </p:sp>
    </p:spTree>
    <p:extLst>
      <p:ext uri="{BB962C8B-B14F-4D97-AF65-F5344CB8AC3E}">
        <p14:creationId xmlns:p14="http://schemas.microsoft.com/office/powerpoint/2010/main" val="1277197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A859A3-CFE6-C344-9C4B-07E638DC8C87}" type="datetimeFigureOut">
              <a:rPr lang="en-US" smtClean="0"/>
              <a:pPr/>
              <a:t>02/03/23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9C1FE-9596-774D-84CD-56FD09B77A48}" type="slidenum">
              <a:rPr lang="en-US" smtClean="0"/>
              <a:pPr/>
              <a:t>‹#›</a:t>
            </a:fld>
            <a:endParaRPr lang="en-US"/>
          </a:p>
        </p:txBody>
      </p:sp>
    </p:spTree>
    <p:extLst>
      <p:ext uri="{BB962C8B-B14F-4D97-AF65-F5344CB8AC3E}">
        <p14:creationId xmlns:p14="http://schemas.microsoft.com/office/powerpoint/2010/main" val="1909525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71EEBE-7F59-1B4D-BC23-C90E8273EBA0}" type="datetimeFigureOut">
              <a:rPr lang="en-US" smtClean="0"/>
              <a:pPr/>
              <a:t>02/03/23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0AD89D-7656-7142-B179-6A0045680595}" type="slidenum">
              <a:rPr lang="en-US" smtClean="0"/>
              <a:pPr/>
              <a:t>‹#›</a:t>
            </a:fld>
            <a:endParaRPr lang="en-US"/>
          </a:p>
        </p:txBody>
      </p:sp>
    </p:spTree>
    <p:extLst>
      <p:ext uri="{BB962C8B-B14F-4D97-AF65-F5344CB8AC3E}">
        <p14:creationId xmlns:p14="http://schemas.microsoft.com/office/powerpoint/2010/main" val="2237932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9ADEED-0539-964A-B68D-B7AE97FECEE3}" type="datetimeFigureOut">
              <a:rPr lang="en-US" smtClean="0"/>
              <a:pPr/>
              <a:t>02/03/23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695404-2730-B54D-8F9A-BBEB7110A54D}" type="slidenum">
              <a:rPr lang="en-US" smtClean="0"/>
              <a:pPr/>
              <a:t>‹#›</a:t>
            </a:fld>
            <a:endParaRPr lang="en-US"/>
          </a:p>
        </p:txBody>
      </p:sp>
    </p:spTree>
    <p:extLst>
      <p:ext uri="{BB962C8B-B14F-4D97-AF65-F5344CB8AC3E}">
        <p14:creationId xmlns:p14="http://schemas.microsoft.com/office/powerpoint/2010/main" val="3151887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4F6452-64B7-1F49-B503-0AA7EC52DD1A}" type="datetimeFigureOut">
              <a:rPr lang="en-US" smtClean="0"/>
              <a:pPr/>
              <a:t>02/03/23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690FA5-E4F0-F54B-BD47-2AABAF2E5B4F}" type="slidenum">
              <a:rPr lang="en-US" smtClean="0"/>
              <a:pPr/>
              <a:t>‹#›</a:t>
            </a:fld>
            <a:endParaRPr lang="en-US"/>
          </a:p>
        </p:txBody>
      </p:sp>
    </p:spTree>
    <p:extLst>
      <p:ext uri="{BB962C8B-B14F-4D97-AF65-F5344CB8AC3E}">
        <p14:creationId xmlns:p14="http://schemas.microsoft.com/office/powerpoint/2010/main" val="383112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09E514-19C6-EC41-9AD7-97C2C829E5B7}" type="datetimeFigureOut">
              <a:rPr lang="en-US" smtClean="0"/>
              <a:pPr/>
              <a:t>02/03/23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93388A-4D65-934D-B791-31497A89E774}" type="slidenum">
              <a:rPr lang="en-US" smtClean="0"/>
              <a:pPr/>
              <a:t>‹#›</a:t>
            </a:fld>
            <a:endParaRPr lang="en-US"/>
          </a:p>
        </p:txBody>
      </p:sp>
    </p:spTree>
    <p:extLst>
      <p:ext uri="{BB962C8B-B14F-4D97-AF65-F5344CB8AC3E}">
        <p14:creationId xmlns:p14="http://schemas.microsoft.com/office/powerpoint/2010/main" val="377598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A66448-B1C4-2240-B338-BF7FA8E46009}" type="datetimeFigureOut">
              <a:rPr lang="en-US" smtClean="0"/>
              <a:pPr/>
              <a:t>02/03/23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49FC2-3221-4649-9534-E8828B5D66DC}" type="slidenum">
              <a:rPr lang="en-US" smtClean="0"/>
              <a:pPr/>
              <a:t>‹#›</a:t>
            </a:fld>
            <a:endParaRPr lang="en-US"/>
          </a:p>
        </p:txBody>
      </p:sp>
    </p:spTree>
    <p:extLst>
      <p:ext uri="{BB962C8B-B14F-4D97-AF65-F5344CB8AC3E}">
        <p14:creationId xmlns:p14="http://schemas.microsoft.com/office/powerpoint/2010/main" val="882567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6877B-6F2E-AA42-A7F2-7D7F21FCF573}" type="datetimeFigureOut">
              <a:rPr lang="en-US" smtClean="0"/>
              <a:pPr/>
              <a:t>02/03/23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43A234-7FD8-7340-BE6E-56264CBA8A69}" type="slidenum">
              <a:rPr lang="en-US" smtClean="0"/>
              <a:pPr/>
              <a:t>‹#›</a:t>
            </a:fld>
            <a:endParaRPr lang="en-US"/>
          </a:p>
        </p:txBody>
      </p:sp>
    </p:spTree>
    <p:extLst>
      <p:ext uri="{BB962C8B-B14F-4D97-AF65-F5344CB8AC3E}">
        <p14:creationId xmlns:p14="http://schemas.microsoft.com/office/powerpoint/2010/main" val="19553977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B49CA-F708-0C49-95D2-24BCBCCDFC72}" type="datetimeFigureOut">
              <a:rPr lang="en-US" smtClean="0"/>
              <a:pPr/>
              <a:t>02/03/23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014036-2DE7-3240-A722-4F924C6DBE20}" type="slidenum">
              <a:rPr lang="en-US" smtClean="0"/>
              <a:pPr/>
              <a:t>‹#›</a:t>
            </a:fld>
            <a:endParaRPr lang="en-US"/>
          </a:p>
        </p:txBody>
      </p:sp>
    </p:spTree>
    <p:extLst>
      <p:ext uri="{BB962C8B-B14F-4D97-AF65-F5344CB8AC3E}">
        <p14:creationId xmlns:p14="http://schemas.microsoft.com/office/powerpoint/2010/main" val="195814331"/>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smtClean="0">
                <a:ea typeface="+mj-ea"/>
              </a:rPr>
              <a:t>Heap Sort</a:t>
            </a:r>
            <a:endParaRPr lang="en-US" dirty="0">
              <a:ea typeface="+mj-ea"/>
            </a:endParaRPr>
          </a:p>
        </p:txBody>
      </p:sp>
      <p:sp>
        <p:nvSpPr>
          <p:cNvPr id="8195" name="Subtitle 2"/>
          <p:cNvSpPr>
            <a:spLocks noGrp="1"/>
          </p:cNvSpPr>
          <p:nvPr>
            <p:ph type="subTitle" idx="1"/>
          </p:nvPr>
        </p:nvSpPr>
        <p:spPr/>
        <p:txBody>
          <a:bodyPr/>
          <a:lstStyle/>
          <a:p>
            <a:pPr eaLnBrk="1" hangingPunct="1"/>
            <a:endParaRPr lang="en-US" dirty="0">
              <a:latin typeface="Century Schoolbook"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ea typeface="+mj-ea"/>
              </a:rPr>
              <a:t>Insertion</a:t>
            </a:r>
            <a:endParaRPr lang="en-US" dirty="0">
              <a:ea typeface="+mj-ea"/>
            </a:endParaRPr>
          </a:p>
        </p:txBody>
      </p:sp>
      <p:sp>
        <p:nvSpPr>
          <p:cNvPr id="3" name="Content Placeholder 2"/>
          <p:cNvSpPr>
            <a:spLocks noGrp="1"/>
          </p:cNvSpPr>
          <p:nvPr>
            <p:ph idx="1"/>
          </p:nvPr>
        </p:nvSpPr>
        <p:spPr/>
        <p:txBody>
          <a:bodyPr>
            <a:normAutofit fontScale="92500" lnSpcReduction="10000"/>
          </a:bodyPr>
          <a:lstStyle/>
          <a:p>
            <a:pPr marL="533400" indent="-533400" eaLnBrk="1" hangingPunct="1">
              <a:lnSpc>
                <a:spcPct val="90000"/>
              </a:lnSpc>
            </a:pPr>
            <a:r>
              <a:rPr lang="en-US" altLang="zh-CN" dirty="0">
                <a:latin typeface="Century Schoolbook" charset="0"/>
                <a:ea typeface="宋体" charset="0"/>
                <a:cs typeface="宋体" charset="0"/>
              </a:rPr>
              <a:t>Algorithm</a:t>
            </a:r>
          </a:p>
          <a:p>
            <a:pPr marL="914400" lvl="1" indent="-457200" eaLnBrk="1" hangingPunct="1">
              <a:lnSpc>
                <a:spcPct val="90000"/>
              </a:lnSpc>
              <a:buFont typeface="Monotype Sorts" charset="0"/>
              <a:buAutoNum type="arabicPeriod"/>
            </a:pPr>
            <a:r>
              <a:rPr lang="en-US" altLang="zh-CN" sz="2000" dirty="0">
                <a:latin typeface="Century Schoolbook" charset="0"/>
                <a:ea typeface="宋体" charset="0"/>
                <a:cs typeface="宋体" charset="0"/>
              </a:rPr>
              <a:t>Add the new element to the next available position at the lowest level</a:t>
            </a:r>
          </a:p>
          <a:p>
            <a:pPr marL="914400" lvl="1" indent="-457200" eaLnBrk="1" hangingPunct="1">
              <a:lnSpc>
                <a:spcPct val="90000"/>
              </a:lnSpc>
              <a:buFont typeface="Monotype Sorts" charset="0"/>
              <a:buAutoNum type="arabicPeriod"/>
            </a:pPr>
            <a:r>
              <a:rPr lang="en-US" altLang="zh-CN" sz="2000" dirty="0">
                <a:latin typeface="Century Schoolbook" charset="0"/>
                <a:ea typeface="宋体" charset="0"/>
                <a:cs typeface="宋体" charset="0"/>
              </a:rPr>
              <a:t>Restore the max-heap property if violated</a:t>
            </a:r>
          </a:p>
          <a:p>
            <a:pPr marL="1295400" lvl="2" indent="-381000" eaLnBrk="1" hangingPunct="1">
              <a:lnSpc>
                <a:spcPct val="90000"/>
              </a:lnSpc>
            </a:pPr>
            <a:r>
              <a:rPr lang="en-US" altLang="zh-CN" dirty="0">
                <a:latin typeface="Century Schoolbook" charset="0"/>
                <a:ea typeface="宋体" charset="0"/>
                <a:cs typeface="宋体" charset="0"/>
              </a:rPr>
              <a:t>General strategy is percolate up (or bubble up): if the parent of the element is smaller than the element, then interchange the parent and child.</a:t>
            </a:r>
          </a:p>
          <a:p>
            <a:pPr marL="1295400" lvl="2" indent="-381000" eaLnBrk="1" hangingPunct="1">
              <a:lnSpc>
                <a:spcPct val="90000"/>
              </a:lnSpc>
            </a:pPr>
            <a:endParaRPr lang="en-US" altLang="zh-CN" dirty="0">
              <a:latin typeface="Century Schoolbook" charset="0"/>
              <a:ea typeface="宋体" charset="0"/>
              <a:cs typeface="宋体" charset="0"/>
            </a:endParaRPr>
          </a:p>
          <a:p>
            <a:pPr marL="1295400" lvl="2" indent="-381000" eaLnBrk="1" hangingPunct="1">
              <a:lnSpc>
                <a:spcPct val="90000"/>
              </a:lnSpc>
              <a:buFont typeface="Wingdings" charset="0"/>
              <a:buNone/>
            </a:pPr>
            <a:r>
              <a:rPr lang="en-US" altLang="zh-CN" dirty="0">
                <a:latin typeface="Century Schoolbook" charset="0"/>
                <a:ea typeface="宋体" charset="0"/>
                <a:cs typeface="宋体" charset="0"/>
              </a:rPr>
              <a:t>				OR</a:t>
            </a:r>
          </a:p>
          <a:p>
            <a:pPr marL="1295400" lvl="2" indent="-381000" eaLnBrk="1" hangingPunct="1">
              <a:lnSpc>
                <a:spcPct val="90000"/>
              </a:lnSpc>
              <a:buFont typeface="Wingdings" charset="0"/>
              <a:buNone/>
            </a:pPr>
            <a:endParaRPr lang="en-US" altLang="zh-CN" dirty="0">
              <a:latin typeface="Century Schoolbook" charset="0"/>
              <a:ea typeface="宋体" charset="0"/>
              <a:cs typeface="宋体" charset="0"/>
            </a:endParaRPr>
          </a:p>
          <a:p>
            <a:pPr marL="914400" lvl="1" indent="-457200" eaLnBrk="1" hangingPunct="1">
              <a:lnSpc>
                <a:spcPct val="90000"/>
              </a:lnSpc>
              <a:buFont typeface="Wingdings 2" charset="0"/>
              <a:buNone/>
            </a:pPr>
            <a:r>
              <a:rPr lang="en-US" altLang="zh-CN" sz="2000" dirty="0">
                <a:latin typeface="Century Schoolbook" charset="0"/>
                <a:ea typeface="宋体" charset="0"/>
                <a:cs typeface="宋体" charset="0"/>
              </a:rPr>
              <a:t>	Restore the min-heap property if violated</a:t>
            </a:r>
          </a:p>
          <a:p>
            <a:pPr marL="1295400" lvl="2" indent="-381000" eaLnBrk="1" hangingPunct="1">
              <a:lnSpc>
                <a:spcPct val="90000"/>
              </a:lnSpc>
            </a:pPr>
            <a:r>
              <a:rPr lang="en-US" altLang="zh-CN" dirty="0">
                <a:latin typeface="Century Schoolbook" charset="0"/>
                <a:ea typeface="宋体" charset="0"/>
                <a:cs typeface="宋体" charset="0"/>
              </a:rPr>
              <a:t>General strategy is percolate up (or bubble up): if the parent of the element is larger than the element, then interchange the parent and child.</a:t>
            </a:r>
          </a:p>
          <a:p>
            <a:pPr marL="1295400" lvl="2" indent="-381000" eaLnBrk="1" hangingPunct="1">
              <a:lnSpc>
                <a:spcPct val="90000"/>
              </a:lnSpc>
              <a:buFont typeface="Wingdings" charset="0"/>
              <a:buNone/>
            </a:pPr>
            <a:endParaRPr lang="en-US" altLang="zh-CN" dirty="0">
              <a:latin typeface="Century Schoolbook" charset="0"/>
              <a:ea typeface="宋体" charset="0"/>
              <a:cs typeface="宋体" charset="0"/>
            </a:endParaRPr>
          </a:p>
          <a:p>
            <a:pPr marL="533400" indent="-533400" eaLnBrk="1" hangingPunct="1"/>
            <a:endParaRPr lang="en-US" dirty="0">
              <a:latin typeface="Century Schoolbook" charset="0"/>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val 4"/>
          <p:cNvSpPr>
            <a:spLocks noChangeArrowheads="1"/>
          </p:cNvSpPr>
          <p:nvPr/>
        </p:nvSpPr>
        <p:spPr bwMode="auto">
          <a:xfrm>
            <a:off x="1600200" y="457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18435" name="Text Box 6"/>
          <p:cNvSpPr txBox="1">
            <a:spLocks noChangeArrowheads="1"/>
          </p:cNvSpPr>
          <p:nvPr/>
        </p:nvSpPr>
        <p:spPr bwMode="auto">
          <a:xfrm>
            <a:off x="1660525" y="493713"/>
            <a:ext cx="396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19</a:t>
            </a:r>
          </a:p>
        </p:txBody>
      </p:sp>
      <p:sp>
        <p:nvSpPr>
          <p:cNvPr id="18436" name="Oval 7"/>
          <p:cNvSpPr>
            <a:spLocks noChangeArrowheads="1"/>
          </p:cNvSpPr>
          <p:nvPr/>
        </p:nvSpPr>
        <p:spPr bwMode="auto">
          <a:xfrm>
            <a:off x="838200" y="1371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18437" name="Text Box 8"/>
          <p:cNvSpPr txBox="1">
            <a:spLocks noChangeArrowheads="1"/>
          </p:cNvSpPr>
          <p:nvPr/>
        </p:nvSpPr>
        <p:spPr bwMode="auto">
          <a:xfrm>
            <a:off x="914400" y="14478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12</a:t>
            </a:r>
          </a:p>
        </p:txBody>
      </p:sp>
      <p:sp>
        <p:nvSpPr>
          <p:cNvPr id="18438" name="Oval 9"/>
          <p:cNvSpPr>
            <a:spLocks noChangeArrowheads="1"/>
          </p:cNvSpPr>
          <p:nvPr/>
        </p:nvSpPr>
        <p:spPr bwMode="auto">
          <a:xfrm>
            <a:off x="2438400" y="1371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18439" name="Text Box 10"/>
          <p:cNvSpPr txBox="1">
            <a:spLocks noChangeArrowheads="1"/>
          </p:cNvSpPr>
          <p:nvPr/>
        </p:nvSpPr>
        <p:spPr bwMode="auto">
          <a:xfrm>
            <a:off x="2514600" y="14478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16</a:t>
            </a:r>
          </a:p>
        </p:txBody>
      </p:sp>
      <p:sp>
        <p:nvSpPr>
          <p:cNvPr id="18440" name="Oval 11"/>
          <p:cNvSpPr>
            <a:spLocks noChangeArrowheads="1"/>
          </p:cNvSpPr>
          <p:nvPr/>
        </p:nvSpPr>
        <p:spPr bwMode="auto">
          <a:xfrm>
            <a:off x="12954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18441" name="Text Box 12"/>
          <p:cNvSpPr txBox="1">
            <a:spLocks noChangeArrowheads="1"/>
          </p:cNvSpPr>
          <p:nvPr/>
        </p:nvSpPr>
        <p:spPr bwMode="auto">
          <a:xfrm>
            <a:off x="1371600" y="25908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4</a:t>
            </a:r>
          </a:p>
        </p:txBody>
      </p:sp>
      <p:sp>
        <p:nvSpPr>
          <p:cNvPr id="18442" name="Oval 13"/>
          <p:cNvSpPr>
            <a:spLocks noChangeArrowheads="1"/>
          </p:cNvSpPr>
          <p:nvPr/>
        </p:nvSpPr>
        <p:spPr bwMode="auto">
          <a:xfrm>
            <a:off x="152400" y="2590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18443" name="Text Box 14"/>
          <p:cNvSpPr txBox="1">
            <a:spLocks noChangeArrowheads="1"/>
          </p:cNvSpPr>
          <p:nvPr/>
        </p:nvSpPr>
        <p:spPr bwMode="auto">
          <a:xfrm>
            <a:off x="304800" y="26670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a:t>
            </a:r>
          </a:p>
        </p:txBody>
      </p:sp>
      <p:sp>
        <p:nvSpPr>
          <p:cNvPr id="18444" name="Oval 15"/>
          <p:cNvSpPr>
            <a:spLocks noChangeArrowheads="1"/>
          </p:cNvSpPr>
          <p:nvPr/>
        </p:nvSpPr>
        <p:spPr bwMode="auto">
          <a:xfrm>
            <a:off x="20574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18445" name="Text Box 16"/>
          <p:cNvSpPr txBox="1">
            <a:spLocks noChangeArrowheads="1"/>
          </p:cNvSpPr>
          <p:nvPr/>
        </p:nvSpPr>
        <p:spPr bwMode="auto">
          <a:xfrm>
            <a:off x="2133600" y="25908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7</a:t>
            </a:r>
          </a:p>
        </p:txBody>
      </p:sp>
      <p:sp>
        <p:nvSpPr>
          <p:cNvPr id="18446" name="Line 17"/>
          <p:cNvSpPr>
            <a:spLocks noChangeShapeType="1"/>
          </p:cNvSpPr>
          <p:nvPr/>
        </p:nvSpPr>
        <p:spPr bwMode="auto">
          <a:xfrm flipH="1">
            <a:off x="1295400" y="914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7" name="Line 18"/>
          <p:cNvSpPr>
            <a:spLocks noChangeShapeType="1"/>
          </p:cNvSpPr>
          <p:nvPr/>
        </p:nvSpPr>
        <p:spPr bwMode="auto">
          <a:xfrm flipH="1">
            <a:off x="533400" y="1905000"/>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8" name="Line 19"/>
          <p:cNvSpPr>
            <a:spLocks noChangeShapeType="1"/>
          </p:cNvSpPr>
          <p:nvPr/>
        </p:nvSpPr>
        <p:spPr bwMode="auto">
          <a:xfrm>
            <a:off x="1295400" y="1905000"/>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9" name="Line 20"/>
          <p:cNvSpPr>
            <a:spLocks noChangeShapeType="1"/>
          </p:cNvSpPr>
          <p:nvPr/>
        </p:nvSpPr>
        <p:spPr bwMode="auto">
          <a:xfrm>
            <a:off x="2133600" y="914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0" name="Line 21"/>
          <p:cNvSpPr>
            <a:spLocks noChangeShapeType="1"/>
          </p:cNvSpPr>
          <p:nvPr/>
        </p:nvSpPr>
        <p:spPr bwMode="auto">
          <a:xfrm flipH="1">
            <a:off x="2362200" y="19050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21" name="Straight Arrow Connector 20"/>
          <p:cNvCxnSpPr/>
          <p:nvPr/>
        </p:nvCxnSpPr>
        <p:spPr>
          <a:xfrm>
            <a:off x="3505200" y="1752600"/>
            <a:ext cx="1676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452" name="Oval 4"/>
          <p:cNvSpPr>
            <a:spLocks noChangeArrowheads="1"/>
          </p:cNvSpPr>
          <p:nvPr/>
        </p:nvSpPr>
        <p:spPr bwMode="auto">
          <a:xfrm>
            <a:off x="6400800" y="3810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18453" name="Text Box 6"/>
          <p:cNvSpPr txBox="1">
            <a:spLocks noChangeArrowheads="1"/>
          </p:cNvSpPr>
          <p:nvPr/>
        </p:nvSpPr>
        <p:spPr bwMode="auto">
          <a:xfrm>
            <a:off x="6461125" y="417513"/>
            <a:ext cx="396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19</a:t>
            </a:r>
          </a:p>
        </p:txBody>
      </p:sp>
      <p:sp>
        <p:nvSpPr>
          <p:cNvPr id="18454" name="Oval 7"/>
          <p:cNvSpPr>
            <a:spLocks noChangeArrowheads="1"/>
          </p:cNvSpPr>
          <p:nvPr/>
        </p:nvSpPr>
        <p:spPr bwMode="auto">
          <a:xfrm>
            <a:off x="5638800" y="1295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18455" name="Text Box 8"/>
          <p:cNvSpPr txBox="1">
            <a:spLocks noChangeArrowheads="1"/>
          </p:cNvSpPr>
          <p:nvPr/>
        </p:nvSpPr>
        <p:spPr bwMode="auto">
          <a:xfrm>
            <a:off x="5715000" y="13716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12</a:t>
            </a:r>
          </a:p>
        </p:txBody>
      </p:sp>
      <p:sp>
        <p:nvSpPr>
          <p:cNvPr id="18456" name="Oval 9"/>
          <p:cNvSpPr>
            <a:spLocks noChangeArrowheads="1"/>
          </p:cNvSpPr>
          <p:nvPr/>
        </p:nvSpPr>
        <p:spPr bwMode="auto">
          <a:xfrm>
            <a:off x="7239000" y="1295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18457" name="Text Box 10"/>
          <p:cNvSpPr txBox="1">
            <a:spLocks noChangeArrowheads="1"/>
          </p:cNvSpPr>
          <p:nvPr/>
        </p:nvSpPr>
        <p:spPr bwMode="auto">
          <a:xfrm>
            <a:off x="7315200" y="13716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16</a:t>
            </a:r>
          </a:p>
        </p:txBody>
      </p:sp>
      <p:sp>
        <p:nvSpPr>
          <p:cNvPr id="18458" name="Oval 11"/>
          <p:cNvSpPr>
            <a:spLocks noChangeArrowheads="1"/>
          </p:cNvSpPr>
          <p:nvPr/>
        </p:nvSpPr>
        <p:spPr bwMode="auto">
          <a:xfrm>
            <a:off x="6096000" y="2438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18459" name="Text Box 12"/>
          <p:cNvSpPr txBox="1">
            <a:spLocks noChangeArrowheads="1"/>
          </p:cNvSpPr>
          <p:nvPr/>
        </p:nvSpPr>
        <p:spPr bwMode="auto">
          <a:xfrm>
            <a:off x="6248400" y="25146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4</a:t>
            </a:r>
          </a:p>
        </p:txBody>
      </p:sp>
      <p:sp>
        <p:nvSpPr>
          <p:cNvPr id="18460" name="Oval 13"/>
          <p:cNvSpPr>
            <a:spLocks noChangeArrowheads="1"/>
          </p:cNvSpPr>
          <p:nvPr/>
        </p:nvSpPr>
        <p:spPr bwMode="auto">
          <a:xfrm>
            <a:off x="49530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18461" name="Text Box 14"/>
          <p:cNvSpPr txBox="1">
            <a:spLocks noChangeArrowheads="1"/>
          </p:cNvSpPr>
          <p:nvPr/>
        </p:nvSpPr>
        <p:spPr bwMode="auto">
          <a:xfrm>
            <a:off x="5105400" y="25908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a:t>
            </a:r>
          </a:p>
        </p:txBody>
      </p:sp>
      <p:sp>
        <p:nvSpPr>
          <p:cNvPr id="18462" name="Oval 15"/>
          <p:cNvSpPr>
            <a:spLocks noChangeArrowheads="1"/>
          </p:cNvSpPr>
          <p:nvPr/>
        </p:nvSpPr>
        <p:spPr bwMode="auto">
          <a:xfrm>
            <a:off x="6858000" y="2438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18463" name="Text Box 16"/>
          <p:cNvSpPr txBox="1">
            <a:spLocks noChangeArrowheads="1"/>
          </p:cNvSpPr>
          <p:nvPr/>
        </p:nvSpPr>
        <p:spPr bwMode="auto">
          <a:xfrm>
            <a:off x="6934200" y="25146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7</a:t>
            </a:r>
          </a:p>
        </p:txBody>
      </p:sp>
      <p:sp>
        <p:nvSpPr>
          <p:cNvPr id="18464" name="Line 17"/>
          <p:cNvSpPr>
            <a:spLocks noChangeShapeType="1"/>
          </p:cNvSpPr>
          <p:nvPr/>
        </p:nvSpPr>
        <p:spPr bwMode="auto">
          <a:xfrm flipH="1">
            <a:off x="6096000" y="8382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5" name="Line 18"/>
          <p:cNvSpPr>
            <a:spLocks noChangeShapeType="1"/>
          </p:cNvSpPr>
          <p:nvPr/>
        </p:nvSpPr>
        <p:spPr bwMode="auto">
          <a:xfrm flipH="1">
            <a:off x="5334000" y="1828800"/>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6" name="Line 19"/>
          <p:cNvSpPr>
            <a:spLocks noChangeShapeType="1"/>
          </p:cNvSpPr>
          <p:nvPr/>
        </p:nvSpPr>
        <p:spPr bwMode="auto">
          <a:xfrm>
            <a:off x="6096000" y="1828800"/>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7" name="Line 20"/>
          <p:cNvSpPr>
            <a:spLocks noChangeShapeType="1"/>
          </p:cNvSpPr>
          <p:nvPr/>
        </p:nvSpPr>
        <p:spPr bwMode="auto">
          <a:xfrm>
            <a:off x="6934200" y="8382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8" name="Line 21"/>
          <p:cNvSpPr>
            <a:spLocks noChangeShapeType="1"/>
          </p:cNvSpPr>
          <p:nvPr/>
        </p:nvSpPr>
        <p:spPr bwMode="auto">
          <a:xfrm flipH="1">
            <a:off x="7162800" y="18288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40" name="Straight Connector 39"/>
          <p:cNvCxnSpPr>
            <a:stCxn id="18456" idx="5"/>
          </p:cNvCxnSpPr>
          <p:nvPr/>
        </p:nvCxnSpPr>
        <p:spPr>
          <a:xfrm rot="16200000" flipH="1">
            <a:off x="7574756" y="1935957"/>
            <a:ext cx="687387" cy="3175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8470" name="Oval 9"/>
          <p:cNvSpPr>
            <a:spLocks noChangeArrowheads="1"/>
          </p:cNvSpPr>
          <p:nvPr/>
        </p:nvSpPr>
        <p:spPr bwMode="auto">
          <a:xfrm>
            <a:off x="7848600" y="2438400"/>
            <a:ext cx="609600" cy="533400"/>
          </a:xfrm>
          <a:prstGeom prst="ellipse">
            <a:avLst/>
          </a:prstGeom>
          <a:noFill/>
          <a:ln w="952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18471" name="TextBox 41"/>
          <p:cNvSpPr txBox="1">
            <a:spLocks noChangeArrowheads="1"/>
          </p:cNvSpPr>
          <p:nvPr/>
        </p:nvSpPr>
        <p:spPr bwMode="auto">
          <a:xfrm>
            <a:off x="8001000" y="25146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17</a:t>
            </a:r>
          </a:p>
        </p:txBody>
      </p:sp>
      <p:sp>
        <p:nvSpPr>
          <p:cNvPr id="18472" name="Oval 4"/>
          <p:cNvSpPr>
            <a:spLocks noChangeArrowheads="1"/>
          </p:cNvSpPr>
          <p:nvPr/>
        </p:nvSpPr>
        <p:spPr bwMode="auto">
          <a:xfrm>
            <a:off x="3657600" y="3276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18473" name="Text Box 6"/>
          <p:cNvSpPr txBox="1">
            <a:spLocks noChangeArrowheads="1"/>
          </p:cNvSpPr>
          <p:nvPr/>
        </p:nvSpPr>
        <p:spPr bwMode="auto">
          <a:xfrm>
            <a:off x="3733800" y="33528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19</a:t>
            </a:r>
          </a:p>
        </p:txBody>
      </p:sp>
      <p:sp>
        <p:nvSpPr>
          <p:cNvPr id="18474" name="Oval 7"/>
          <p:cNvSpPr>
            <a:spLocks noChangeArrowheads="1"/>
          </p:cNvSpPr>
          <p:nvPr/>
        </p:nvSpPr>
        <p:spPr bwMode="auto">
          <a:xfrm>
            <a:off x="2895600" y="41910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18475" name="Text Box 8"/>
          <p:cNvSpPr txBox="1">
            <a:spLocks noChangeArrowheads="1"/>
          </p:cNvSpPr>
          <p:nvPr/>
        </p:nvSpPr>
        <p:spPr bwMode="auto">
          <a:xfrm>
            <a:off x="2971800" y="42672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12</a:t>
            </a:r>
          </a:p>
        </p:txBody>
      </p:sp>
      <p:sp>
        <p:nvSpPr>
          <p:cNvPr id="18476" name="Oval 9"/>
          <p:cNvSpPr>
            <a:spLocks noChangeArrowheads="1"/>
          </p:cNvSpPr>
          <p:nvPr/>
        </p:nvSpPr>
        <p:spPr bwMode="auto">
          <a:xfrm>
            <a:off x="4495800" y="41910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18477" name="Text Box 10"/>
          <p:cNvSpPr txBox="1">
            <a:spLocks noChangeArrowheads="1"/>
          </p:cNvSpPr>
          <p:nvPr/>
        </p:nvSpPr>
        <p:spPr bwMode="auto">
          <a:xfrm>
            <a:off x="4572000" y="42672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17</a:t>
            </a:r>
          </a:p>
        </p:txBody>
      </p:sp>
      <p:sp>
        <p:nvSpPr>
          <p:cNvPr id="18478" name="Oval 11"/>
          <p:cNvSpPr>
            <a:spLocks noChangeArrowheads="1"/>
          </p:cNvSpPr>
          <p:nvPr/>
        </p:nvSpPr>
        <p:spPr bwMode="auto">
          <a:xfrm>
            <a:off x="3352800" y="53340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18479" name="Text Box 12"/>
          <p:cNvSpPr txBox="1">
            <a:spLocks noChangeArrowheads="1"/>
          </p:cNvSpPr>
          <p:nvPr/>
        </p:nvSpPr>
        <p:spPr bwMode="auto">
          <a:xfrm>
            <a:off x="3429000" y="54102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4</a:t>
            </a:r>
          </a:p>
        </p:txBody>
      </p:sp>
      <p:sp>
        <p:nvSpPr>
          <p:cNvPr id="18480" name="Oval 13"/>
          <p:cNvSpPr>
            <a:spLocks noChangeArrowheads="1"/>
          </p:cNvSpPr>
          <p:nvPr/>
        </p:nvSpPr>
        <p:spPr bwMode="auto">
          <a:xfrm>
            <a:off x="2209800" y="541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18481" name="Text Box 14"/>
          <p:cNvSpPr txBox="1">
            <a:spLocks noChangeArrowheads="1"/>
          </p:cNvSpPr>
          <p:nvPr/>
        </p:nvSpPr>
        <p:spPr bwMode="auto">
          <a:xfrm>
            <a:off x="2362200" y="54864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a:t>
            </a:r>
          </a:p>
        </p:txBody>
      </p:sp>
      <p:sp>
        <p:nvSpPr>
          <p:cNvPr id="18482" name="Oval 15"/>
          <p:cNvSpPr>
            <a:spLocks noChangeArrowheads="1"/>
          </p:cNvSpPr>
          <p:nvPr/>
        </p:nvSpPr>
        <p:spPr bwMode="auto">
          <a:xfrm>
            <a:off x="4114800" y="53340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18483" name="Text Box 16"/>
          <p:cNvSpPr txBox="1">
            <a:spLocks noChangeArrowheads="1"/>
          </p:cNvSpPr>
          <p:nvPr/>
        </p:nvSpPr>
        <p:spPr bwMode="auto">
          <a:xfrm>
            <a:off x="4191000" y="54102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7</a:t>
            </a:r>
          </a:p>
        </p:txBody>
      </p:sp>
      <p:sp>
        <p:nvSpPr>
          <p:cNvPr id="18484" name="Line 17"/>
          <p:cNvSpPr>
            <a:spLocks noChangeShapeType="1"/>
          </p:cNvSpPr>
          <p:nvPr/>
        </p:nvSpPr>
        <p:spPr bwMode="auto">
          <a:xfrm flipH="1">
            <a:off x="3352800" y="37338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85" name="Line 18"/>
          <p:cNvSpPr>
            <a:spLocks noChangeShapeType="1"/>
          </p:cNvSpPr>
          <p:nvPr/>
        </p:nvSpPr>
        <p:spPr bwMode="auto">
          <a:xfrm flipH="1">
            <a:off x="2590800" y="4724400"/>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86" name="Line 19"/>
          <p:cNvSpPr>
            <a:spLocks noChangeShapeType="1"/>
          </p:cNvSpPr>
          <p:nvPr/>
        </p:nvSpPr>
        <p:spPr bwMode="auto">
          <a:xfrm>
            <a:off x="3352800" y="4724400"/>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87" name="Line 20"/>
          <p:cNvSpPr>
            <a:spLocks noChangeShapeType="1"/>
          </p:cNvSpPr>
          <p:nvPr/>
        </p:nvSpPr>
        <p:spPr bwMode="auto">
          <a:xfrm>
            <a:off x="4191000" y="37338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88" name="Line 21"/>
          <p:cNvSpPr>
            <a:spLocks noChangeShapeType="1"/>
          </p:cNvSpPr>
          <p:nvPr/>
        </p:nvSpPr>
        <p:spPr bwMode="auto">
          <a:xfrm flipH="1">
            <a:off x="4419600" y="47244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61" name="Straight Connector 60"/>
          <p:cNvCxnSpPr>
            <a:stCxn id="18476" idx="5"/>
          </p:cNvCxnSpPr>
          <p:nvPr/>
        </p:nvCxnSpPr>
        <p:spPr>
          <a:xfrm rot="16200000" flipH="1">
            <a:off x="4831556" y="4831557"/>
            <a:ext cx="687387" cy="317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490" name="Oval 9"/>
          <p:cNvSpPr>
            <a:spLocks noChangeArrowheads="1"/>
          </p:cNvSpPr>
          <p:nvPr/>
        </p:nvSpPr>
        <p:spPr bwMode="auto">
          <a:xfrm>
            <a:off x="5105400" y="53340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18491" name="TextBox 62"/>
          <p:cNvSpPr txBox="1">
            <a:spLocks noChangeArrowheads="1"/>
          </p:cNvSpPr>
          <p:nvPr/>
        </p:nvSpPr>
        <p:spPr bwMode="auto">
          <a:xfrm>
            <a:off x="5257800" y="54102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16</a:t>
            </a:r>
          </a:p>
        </p:txBody>
      </p:sp>
      <p:sp>
        <p:nvSpPr>
          <p:cNvPr id="18492" name="TextBox 65"/>
          <p:cNvSpPr txBox="1">
            <a:spLocks noChangeArrowheads="1"/>
          </p:cNvSpPr>
          <p:nvPr/>
        </p:nvSpPr>
        <p:spPr bwMode="auto">
          <a:xfrm>
            <a:off x="7543800" y="3124200"/>
            <a:ext cx="129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Insert 17</a:t>
            </a:r>
          </a:p>
        </p:txBody>
      </p:sp>
      <p:cxnSp>
        <p:nvCxnSpPr>
          <p:cNvPr id="68" name="Curved Connector 67"/>
          <p:cNvCxnSpPr>
            <a:stCxn id="18491" idx="3"/>
            <a:endCxn id="18476" idx="6"/>
          </p:cNvCxnSpPr>
          <p:nvPr/>
        </p:nvCxnSpPr>
        <p:spPr>
          <a:xfrm flipH="1" flipV="1">
            <a:off x="5105400" y="4457700"/>
            <a:ext cx="609600" cy="1136650"/>
          </a:xfrm>
          <a:prstGeom prst="curvedConnector3">
            <a:avLst>
              <a:gd name="adj1" fmla="val -37500"/>
            </a:avLst>
          </a:prstGeom>
          <a:ln>
            <a:tailEnd type="arrow"/>
          </a:ln>
        </p:spPr>
        <p:style>
          <a:lnRef idx="1">
            <a:schemeClr val="accent1"/>
          </a:lnRef>
          <a:fillRef idx="0">
            <a:schemeClr val="accent1"/>
          </a:fillRef>
          <a:effectRef idx="0">
            <a:schemeClr val="accent1"/>
          </a:effectRef>
          <a:fontRef idx="minor">
            <a:schemeClr val="tx1"/>
          </a:fontRef>
        </p:style>
      </p:cxnSp>
      <p:sp>
        <p:nvSpPr>
          <p:cNvPr id="18494" name="TextBox 68"/>
          <p:cNvSpPr txBox="1">
            <a:spLocks noChangeArrowheads="1"/>
          </p:cNvSpPr>
          <p:nvPr/>
        </p:nvSpPr>
        <p:spPr bwMode="auto">
          <a:xfrm>
            <a:off x="5867400" y="4648200"/>
            <a:ext cx="121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swap</a:t>
            </a:r>
          </a:p>
        </p:txBody>
      </p:sp>
      <p:sp>
        <p:nvSpPr>
          <p:cNvPr id="18495" name="TextBox 71"/>
          <p:cNvSpPr txBox="1">
            <a:spLocks noChangeArrowheads="1"/>
          </p:cNvSpPr>
          <p:nvPr/>
        </p:nvSpPr>
        <p:spPr bwMode="auto">
          <a:xfrm>
            <a:off x="2209800" y="6096000"/>
            <a:ext cx="3733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Percolate up to maintain the heap property</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ea typeface="+mj-ea"/>
              </a:rPr>
              <a:t>Deletion</a:t>
            </a:r>
            <a:endParaRPr lang="en-US" dirty="0">
              <a:ea typeface="+mj-ea"/>
            </a:endParaRPr>
          </a:p>
        </p:txBody>
      </p:sp>
      <p:sp>
        <p:nvSpPr>
          <p:cNvPr id="19459" name="Content Placeholder 2"/>
          <p:cNvSpPr>
            <a:spLocks noGrp="1"/>
          </p:cNvSpPr>
          <p:nvPr>
            <p:ph idx="1"/>
          </p:nvPr>
        </p:nvSpPr>
        <p:spPr/>
        <p:txBody>
          <a:bodyPr>
            <a:normAutofit fontScale="92500" lnSpcReduction="20000"/>
          </a:bodyPr>
          <a:lstStyle/>
          <a:p>
            <a:pPr eaLnBrk="1" hangingPunct="1"/>
            <a:r>
              <a:rPr lang="en-US">
                <a:latin typeface="Century Schoolbook" charset="0"/>
              </a:rPr>
              <a:t>Delete max</a:t>
            </a:r>
          </a:p>
          <a:p>
            <a:pPr lvl="1" eaLnBrk="1" hangingPunct="1"/>
            <a:r>
              <a:rPr lang="en-US">
                <a:latin typeface="Century Schoolbook" charset="0"/>
              </a:rPr>
              <a:t>Copy the last number to the root ( overwrite the maximum element stored there ).</a:t>
            </a:r>
          </a:p>
          <a:p>
            <a:pPr lvl="1" eaLnBrk="1" hangingPunct="1"/>
            <a:r>
              <a:rPr lang="en-US">
                <a:latin typeface="Century Schoolbook" charset="0"/>
              </a:rPr>
              <a:t>Restore the max heap property by percolate down.</a:t>
            </a:r>
          </a:p>
          <a:p>
            <a:pPr lvl="1" eaLnBrk="1" hangingPunct="1"/>
            <a:endParaRPr lang="en-US">
              <a:latin typeface="Century Schoolbook" charset="0"/>
            </a:endParaRPr>
          </a:p>
          <a:p>
            <a:pPr eaLnBrk="1" hangingPunct="1"/>
            <a:r>
              <a:rPr lang="en-US">
                <a:latin typeface="Century Schoolbook" charset="0"/>
              </a:rPr>
              <a:t>Delete min</a:t>
            </a:r>
          </a:p>
          <a:p>
            <a:pPr lvl="1" eaLnBrk="1" hangingPunct="1"/>
            <a:r>
              <a:rPr lang="en-US">
                <a:latin typeface="Century Schoolbook" charset="0"/>
              </a:rPr>
              <a:t>Copy the last number to the root ( overwrite the minimum element stored there ).</a:t>
            </a:r>
          </a:p>
          <a:p>
            <a:pPr lvl="1" eaLnBrk="1" hangingPunct="1"/>
            <a:r>
              <a:rPr lang="en-US">
                <a:latin typeface="Century Schoolbook" charset="0"/>
              </a:rPr>
              <a:t>Restore the min heap property by percolate down.</a:t>
            </a:r>
          </a:p>
          <a:p>
            <a:pPr eaLnBrk="1" hangingPunct="1">
              <a:buFont typeface="Wingdings" charset="0"/>
              <a:buNone/>
            </a:pPr>
            <a:endParaRPr lang="en-US">
              <a:latin typeface="Century Schoolbook" charset="0"/>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ea typeface="+mj-ea"/>
              </a:rPr>
              <a:t>Heap Sort</a:t>
            </a:r>
            <a:endParaRPr lang="en-US" dirty="0">
              <a:ea typeface="+mj-ea"/>
            </a:endParaRPr>
          </a:p>
        </p:txBody>
      </p:sp>
      <p:sp>
        <p:nvSpPr>
          <p:cNvPr id="20483" name="Content Placeholder 2"/>
          <p:cNvSpPr>
            <a:spLocks noGrp="1"/>
          </p:cNvSpPr>
          <p:nvPr>
            <p:ph idx="1"/>
          </p:nvPr>
        </p:nvSpPr>
        <p:spPr/>
        <p:txBody>
          <a:bodyPr/>
          <a:lstStyle/>
          <a:p>
            <a:pPr lvl="1" eaLnBrk="1" hangingPunct="1">
              <a:buFont typeface="Wingdings 2" charset="0"/>
              <a:buNone/>
            </a:pPr>
            <a:r>
              <a:rPr lang="en-US">
                <a:latin typeface="Century Schoolbook" charset="0"/>
              </a:rPr>
              <a:t>    A sorting algorithm that works by first organizing the data to be sorted into a special type of binary tree called a heap</a:t>
            </a: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ea typeface="+mj-ea"/>
              </a:rPr>
              <a:t>Procedures on Heap</a:t>
            </a:r>
            <a:endParaRPr lang="en-US" dirty="0">
              <a:ea typeface="+mj-ea"/>
            </a:endParaRPr>
          </a:p>
        </p:txBody>
      </p:sp>
      <p:sp>
        <p:nvSpPr>
          <p:cNvPr id="21507" name="Content Placeholder 2"/>
          <p:cNvSpPr>
            <a:spLocks noGrp="1"/>
          </p:cNvSpPr>
          <p:nvPr>
            <p:ph idx="1"/>
          </p:nvPr>
        </p:nvSpPr>
        <p:spPr/>
        <p:txBody>
          <a:bodyPr/>
          <a:lstStyle/>
          <a:p>
            <a:pPr eaLnBrk="1" hangingPunct="1"/>
            <a:r>
              <a:rPr lang="en-US">
                <a:latin typeface="Century Schoolbook" charset="0"/>
              </a:rPr>
              <a:t>Heapify</a:t>
            </a:r>
          </a:p>
          <a:p>
            <a:pPr eaLnBrk="1" hangingPunct="1"/>
            <a:r>
              <a:rPr lang="en-US">
                <a:latin typeface="Century Schoolbook" charset="0"/>
              </a:rPr>
              <a:t>Build Heap</a:t>
            </a:r>
          </a:p>
          <a:p>
            <a:pPr eaLnBrk="1" hangingPunct="1"/>
            <a:r>
              <a:rPr lang="en-US">
                <a:latin typeface="Century Schoolbook" charset="0"/>
              </a:rPr>
              <a:t>Heap Sort</a:t>
            </a:r>
          </a:p>
          <a:p>
            <a:pPr eaLnBrk="1" hangingPunct="1"/>
            <a:endParaRPr lang="en-US">
              <a:latin typeface="Century Schoolbook" charset="0"/>
            </a:endParaRP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fontScale="90000"/>
          </a:bodyPr>
          <a:lstStyle/>
          <a:p>
            <a:pPr eaLnBrk="1" fontAlgn="auto" hangingPunct="1">
              <a:spcAft>
                <a:spcPts val="0"/>
              </a:spcAft>
              <a:defRPr/>
            </a:pPr>
            <a:r>
              <a:rPr lang="en-US" dirty="0" err="1" smtClean="0">
                <a:ea typeface="+mj-ea"/>
              </a:rPr>
              <a:t>Heapify</a:t>
            </a:r>
            <a:endParaRPr lang="en-US" dirty="0">
              <a:ea typeface="+mj-ea"/>
            </a:endParaRPr>
          </a:p>
        </p:txBody>
      </p:sp>
      <p:sp>
        <p:nvSpPr>
          <p:cNvPr id="22531" name="Content Placeholder 2"/>
          <p:cNvSpPr>
            <a:spLocks noGrp="1"/>
          </p:cNvSpPr>
          <p:nvPr>
            <p:ph idx="1"/>
          </p:nvPr>
        </p:nvSpPr>
        <p:spPr>
          <a:xfrm>
            <a:off x="457200" y="838200"/>
            <a:ext cx="7467600" cy="5635625"/>
          </a:xfrm>
        </p:spPr>
        <p:txBody>
          <a:bodyPr/>
          <a:lstStyle/>
          <a:p>
            <a:pPr eaLnBrk="1" hangingPunct="1"/>
            <a:r>
              <a:rPr lang="en-US" sz="2000">
                <a:latin typeface="Century Schoolbook" charset="0"/>
              </a:rPr>
              <a:t>Heapify picks the largest child key and compare it to the parent key. If parent key is larger than heapify quits, otherwise it swaps the parent key with the largest child key. So that the parent is now becomes larger than its children.</a:t>
            </a:r>
          </a:p>
          <a:p>
            <a:pPr eaLnBrk="1" hangingPunct="1">
              <a:buFont typeface="Wingdings" charset="0"/>
              <a:buNone/>
            </a:pPr>
            <a:r>
              <a:rPr lang="en-US" sz="2800">
                <a:latin typeface="Arial" charset="0"/>
                <a:cs typeface="Arial" charset="0"/>
              </a:rPr>
              <a:t> 	</a:t>
            </a:r>
            <a:r>
              <a:rPr lang="en-US" sz="1800">
                <a:latin typeface="Century Schoolbook" charset="0"/>
                <a:cs typeface="Arial" charset="0"/>
              </a:rPr>
              <a:t> </a:t>
            </a:r>
            <a:r>
              <a:rPr lang="en-US" sz="1800" b="1">
                <a:latin typeface="Century Schoolbook" charset="0"/>
                <a:cs typeface="Arial" charset="0"/>
              </a:rPr>
              <a:t>Heapify(A, i)</a:t>
            </a:r>
          </a:p>
          <a:p>
            <a:pPr eaLnBrk="1" hangingPunct="1">
              <a:buFont typeface="Wingdings" charset="0"/>
              <a:buNone/>
            </a:pPr>
            <a:r>
              <a:rPr lang="en-US" sz="1800" b="1">
                <a:latin typeface="Century Schoolbook" charset="0"/>
                <a:cs typeface="Arial" charset="0"/>
              </a:rPr>
              <a:t>	{</a:t>
            </a:r>
            <a:r>
              <a:rPr lang="en-US" sz="1800">
                <a:latin typeface="Century Schoolbook" charset="0"/>
                <a:cs typeface="Arial" charset="0"/>
              </a:rPr>
              <a:t> </a:t>
            </a:r>
            <a:br>
              <a:rPr lang="en-US" sz="1800">
                <a:latin typeface="Century Schoolbook" charset="0"/>
                <a:cs typeface="Arial" charset="0"/>
              </a:rPr>
            </a:br>
            <a:r>
              <a:rPr lang="en-US" sz="1800" b="1">
                <a:latin typeface="Century Schoolbook" charset="0"/>
                <a:cs typeface="Arial" charset="0"/>
              </a:rPr>
              <a:t>        l </a:t>
            </a:r>
            <a:r>
              <a:rPr lang="en-US" sz="1800" b="1">
                <a:latin typeface="Century Schoolbook" charset="0"/>
                <a:cs typeface="Arial" charset="0"/>
                <a:sym typeface="Wingdings" charset="0"/>
              </a:rPr>
              <a:t></a:t>
            </a:r>
            <a:r>
              <a:rPr lang="en-US" sz="1800" b="1">
                <a:latin typeface="Century Schoolbook" charset="0"/>
                <a:cs typeface="Arial" charset="0"/>
              </a:rPr>
              <a:t> left(i)</a:t>
            </a:r>
            <a:r>
              <a:rPr lang="en-US" sz="1800">
                <a:latin typeface="Century Schoolbook" charset="0"/>
                <a:cs typeface="Arial" charset="0"/>
              </a:rPr>
              <a:t> </a:t>
            </a:r>
            <a:br>
              <a:rPr lang="en-US" sz="1800">
                <a:latin typeface="Century Schoolbook" charset="0"/>
                <a:cs typeface="Arial" charset="0"/>
              </a:rPr>
            </a:br>
            <a:r>
              <a:rPr lang="en-US" sz="1800" b="1">
                <a:latin typeface="Century Schoolbook" charset="0"/>
                <a:cs typeface="Arial" charset="0"/>
              </a:rPr>
              <a:t>        r </a:t>
            </a:r>
            <a:r>
              <a:rPr lang="en-US" sz="1800" b="1">
                <a:latin typeface="Century Schoolbook" charset="0"/>
                <a:cs typeface="Arial" charset="0"/>
                <a:sym typeface="Wingdings" charset="0"/>
              </a:rPr>
              <a:t></a:t>
            </a:r>
            <a:r>
              <a:rPr lang="en-US" sz="1800" b="1">
                <a:latin typeface="Century Schoolbook" charset="0"/>
                <a:cs typeface="Arial" charset="0"/>
              </a:rPr>
              <a:t> right(i)</a:t>
            </a:r>
            <a:r>
              <a:rPr lang="en-US" sz="1800">
                <a:latin typeface="Century Schoolbook" charset="0"/>
                <a:cs typeface="Arial" charset="0"/>
              </a:rPr>
              <a:t> </a:t>
            </a:r>
            <a:br>
              <a:rPr lang="en-US" sz="1800">
                <a:latin typeface="Century Schoolbook" charset="0"/>
                <a:cs typeface="Arial" charset="0"/>
              </a:rPr>
            </a:br>
            <a:r>
              <a:rPr lang="en-US" sz="1800" b="1">
                <a:latin typeface="Century Schoolbook" charset="0"/>
                <a:cs typeface="Arial" charset="0"/>
              </a:rPr>
              <a:t>        if l &lt;= heapsize[A] and A[l] &gt; A[i]</a:t>
            </a:r>
            <a:r>
              <a:rPr lang="en-US" sz="1800">
                <a:latin typeface="Century Schoolbook" charset="0"/>
                <a:cs typeface="Arial" charset="0"/>
              </a:rPr>
              <a:t> </a:t>
            </a:r>
            <a:br>
              <a:rPr lang="en-US" sz="1800">
                <a:latin typeface="Century Schoolbook" charset="0"/>
                <a:cs typeface="Arial" charset="0"/>
              </a:rPr>
            </a:br>
            <a:r>
              <a:rPr lang="en-US" sz="1800" b="1">
                <a:latin typeface="Century Schoolbook" charset="0"/>
                <a:cs typeface="Arial" charset="0"/>
              </a:rPr>
              <a:t>            then largest </a:t>
            </a:r>
            <a:r>
              <a:rPr lang="en-US" sz="1800" b="1">
                <a:latin typeface="Century Schoolbook" charset="0"/>
                <a:cs typeface="Arial" charset="0"/>
                <a:sym typeface="Wingdings" charset="0"/>
              </a:rPr>
              <a:t></a:t>
            </a:r>
            <a:r>
              <a:rPr lang="en-US" sz="1800" b="1">
                <a:latin typeface="Century Schoolbook" charset="0"/>
                <a:cs typeface="Arial" charset="0"/>
              </a:rPr>
              <a:t>l</a:t>
            </a:r>
            <a:r>
              <a:rPr lang="en-US" sz="1800">
                <a:latin typeface="Century Schoolbook" charset="0"/>
                <a:cs typeface="Arial" charset="0"/>
              </a:rPr>
              <a:t> </a:t>
            </a:r>
            <a:br>
              <a:rPr lang="en-US" sz="1800">
                <a:latin typeface="Century Schoolbook" charset="0"/>
                <a:cs typeface="Arial" charset="0"/>
              </a:rPr>
            </a:br>
            <a:r>
              <a:rPr lang="en-US" sz="1800" b="1">
                <a:latin typeface="Century Schoolbook" charset="0"/>
                <a:cs typeface="Arial" charset="0"/>
              </a:rPr>
              <a:t>            else largest </a:t>
            </a:r>
            <a:r>
              <a:rPr lang="en-US" sz="1800" b="1">
                <a:latin typeface="Century Schoolbook" charset="0"/>
                <a:cs typeface="Arial" charset="0"/>
                <a:sym typeface="Wingdings" charset="0"/>
              </a:rPr>
              <a:t></a:t>
            </a:r>
            <a:r>
              <a:rPr lang="en-US" sz="1800" b="1">
                <a:latin typeface="Century Schoolbook" charset="0"/>
                <a:cs typeface="Arial" charset="0"/>
              </a:rPr>
              <a:t> i</a:t>
            </a:r>
            <a:r>
              <a:rPr lang="en-US" sz="1800">
                <a:latin typeface="Century Schoolbook" charset="0"/>
                <a:cs typeface="Arial" charset="0"/>
              </a:rPr>
              <a:t> </a:t>
            </a:r>
            <a:br>
              <a:rPr lang="en-US" sz="1800">
                <a:latin typeface="Century Schoolbook" charset="0"/>
                <a:cs typeface="Arial" charset="0"/>
              </a:rPr>
            </a:br>
            <a:r>
              <a:rPr lang="en-US" sz="1800" b="1">
                <a:latin typeface="Century Schoolbook" charset="0"/>
                <a:cs typeface="Arial" charset="0"/>
              </a:rPr>
              <a:t>        if r &lt;= heapsize[A] and A[r] &gt; A[largest]</a:t>
            </a:r>
            <a:r>
              <a:rPr lang="en-US" sz="1800">
                <a:latin typeface="Century Schoolbook" charset="0"/>
                <a:cs typeface="Arial" charset="0"/>
              </a:rPr>
              <a:t> </a:t>
            </a:r>
            <a:br>
              <a:rPr lang="en-US" sz="1800">
                <a:latin typeface="Century Schoolbook" charset="0"/>
                <a:cs typeface="Arial" charset="0"/>
              </a:rPr>
            </a:br>
            <a:r>
              <a:rPr lang="en-US" sz="1800" b="1">
                <a:latin typeface="Century Schoolbook" charset="0"/>
                <a:cs typeface="Arial" charset="0"/>
              </a:rPr>
              <a:t>            then largest </a:t>
            </a:r>
            <a:r>
              <a:rPr lang="en-US" sz="1800" b="1">
                <a:latin typeface="Century Schoolbook" charset="0"/>
                <a:cs typeface="Arial" charset="0"/>
                <a:sym typeface="Wingdings" charset="0"/>
              </a:rPr>
              <a:t></a:t>
            </a:r>
            <a:r>
              <a:rPr lang="en-US" sz="1800" b="1">
                <a:latin typeface="Century Schoolbook" charset="0"/>
                <a:cs typeface="Arial" charset="0"/>
              </a:rPr>
              <a:t> r</a:t>
            </a:r>
            <a:r>
              <a:rPr lang="en-US" sz="1800">
                <a:latin typeface="Century Schoolbook" charset="0"/>
                <a:cs typeface="Arial" charset="0"/>
              </a:rPr>
              <a:t> </a:t>
            </a:r>
            <a:br>
              <a:rPr lang="en-US" sz="1800">
                <a:latin typeface="Century Schoolbook" charset="0"/>
                <a:cs typeface="Arial" charset="0"/>
              </a:rPr>
            </a:br>
            <a:r>
              <a:rPr lang="en-US" sz="1800" b="1">
                <a:latin typeface="Century Schoolbook" charset="0"/>
                <a:cs typeface="Arial" charset="0"/>
              </a:rPr>
              <a:t>        if largest != i</a:t>
            </a:r>
            <a:r>
              <a:rPr lang="en-US" sz="1800">
                <a:latin typeface="Century Schoolbook" charset="0"/>
                <a:cs typeface="Arial" charset="0"/>
              </a:rPr>
              <a:t> </a:t>
            </a:r>
            <a:br>
              <a:rPr lang="en-US" sz="1800">
                <a:latin typeface="Century Schoolbook" charset="0"/>
                <a:cs typeface="Arial" charset="0"/>
              </a:rPr>
            </a:br>
            <a:r>
              <a:rPr lang="en-US" sz="1800" b="1">
                <a:latin typeface="Century Schoolbook" charset="0"/>
                <a:cs typeface="Arial" charset="0"/>
              </a:rPr>
              <a:t>            then swap A[i] </a:t>
            </a:r>
            <a:r>
              <a:rPr lang="en-US" sz="1800" b="1">
                <a:latin typeface="Century Schoolbook" charset="0"/>
                <a:cs typeface="Arial" charset="0"/>
                <a:sym typeface="Wingdings" charset="0"/>
              </a:rPr>
              <a:t></a:t>
            </a:r>
            <a:r>
              <a:rPr lang="en-US" sz="1800" b="1">
                <a:latin typeface="Century Schoolbook" charset="0"/>
                <a:cs typeface="Arial" charset="0"/>
              </a:rPr>
              <a:t> A[largest]</a:t>
            </a:r>
            <a:r>
              <a:rPr lang="en-US" sz="1800">
                <a:latin typeface="Century Schoolbook" charset="0"/>
                <a:cs typeface="Arial" charset="0"/>
              </a:rPr>
              <a:t> </a:t>
            </a:r>
            <a:br>
              <a:rPr lang="en-US" sz="1800">
                <a:latin typeface="Century Schoolbook" charset="0"/>
                <a:cs typeface="Arial" charset="0"/>
              </a:rPr>
            </a:br>
            <a:r>
              <a:rPr lang="en-US" sz="1800" b="1">
                <a:latin typeface="Century Schoolbook" charset="0"/>
                <a:cs typeface="Arial" charset="0"/>
              </a:rPr>
              <a:t>                Heapify(A, largest)</a:t>
            </a:r>
            <a:r>
              <a:rPr lang="en-US" sz="1800">
                <a:latin typeface="Century Schoolbook" charset="0"/>
                <a:cs typeface="Arial" charset="0"/>
              </a:rPr>
              <a:t> </a:t>
            </a:r>
            <a:br>
              <a:rPr lang="en-US" sz="1800">
                <a:latin typeface="Century Schoolbook" charset="0"/>
                <a:cs typeface="Arial" charset="0"/>
              </a:rPr>
            </a:br>
            <a:r>
              <a:rPr lang="en-US" sz="1800" b="1">
                <a:latin typeface="Century Schoolbook" charset="0"/>
                <a:cs typeface="Arial" charset="0"/>
              </a:rPr>
              <a:t> }</a:t>
            </a:r>
            <a:r>
              <a:rPr lang="en-US" sz="1800">
                <a:latin typeface="Century Schoolbook" charset="0"/>
                <a:cs typeface="Arial" charset="0"/>
              </a:rPr>
              <a:t> </a:t>
            </a:r>
            <a:endParaRPr lang="en-US" sz="1800">
              <a:latin typeface="Century Schoolbook" charset="0"/>
            </a:endParaRPr>
          </a:p>
          <a:p>
            <a:pPr eaLnBrk="1" hangingPunct="1"/>
            <a:endParaRPr lang="en-US">
              <a:latin typeface="Century Schoolbook" charset="0"/>
            </a:endParaRP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wrap="square" lIns="91440" tIns="45720" rIns="91440" bIns="45720" numCol="1" anchorCtr="0" compatLnSpc="1">
            <a:prstTxWarp prst="textNoShape">
              <a:avLst/>
            </a:prstTxWarp>
            <a:normAutofit fontScale="90000"/>
          </a:bodyPr>
          <a:lstStyle/>
          <a:p>
            <a:pPr eaLnBrk="1" hangingPunct="1"/>
            <a:r>
              <a:rPr lang="en-US" b="1" cap="none">
                <a:latin typeface="Century Schoolbook" charset="0"/>
              </a:rPr>
              <a:t>BUILD HEAP</a:t>
            </a:r>
            <a:endParaRPr lang="en-US" cap="none">
              <a:latin typeface="Century Schoolbook" charset="0"/>
            </a:endParaRPr>
          </a:p>
        </p:txBody>
      </p:sp>
      <p:sp>
        <p:nvSpPr>
          <p:cNvPr id="23555" name="Content Placeholder 2"/>
          <p:cNvSpPr>
            <a:spLocks noGrp="1"/>
          </p:cNvSpPr>
          <p:nvPr>
            <p:ph idx="1"/>
          </p:nvPr>
        </p:nvSpPr>
        <p:spPr>
          <a:xfrm>
            <a:off x="457200" y="914400"/>
            <a:ext cx="7467600" cy="5559425"/>
          </a:xfrm>
        </p:spPr>
        <p:txBody>
          <a:bodyPr/>
          <a:lstStyle/>
          <a:p>
            <a:pPr eaLnBrk="1" hangingPunct="1"/>
            <a:r>
              <a:rPr lang="en-US" sz="2000">
                <a:latin typeface="Century Schoolbook" charset="0"/>
              </a:rPr>
              <a:t>We can use the procedure 'Heapify' in a bottom-up fashion to convert an array A[1 . . </a:t>
            </a:r>
            <a:r>
              <a:rPr lang="en-US" sz="2000" i="1">
                <a:latin typeface="Century Schoolbook" charset="0"/>
              </a:rPr>
              <a:t>n</a:t>
            </a:r>
            <a:r>
              <a:rPr lang="en-US" sz="2000">
                <a:latin typeface="Century Schoolbook" charset="0"/>
              </a:rPr>
              <a:t>] into a heap. Since the elements in the subarray A[</a:t>
            </a:r>
            <a:r>
              <a:rPr lang="en-US" sz="2000" i="1">
                <a:latin typeface="Century Schoolbook" charset="0"/>
              </a:rPr>
              <a:t>n</a:t>
            </a:r>
            <a:r>
              <a:rPr lang="en-US" sz="2000">
                <a:latin typeface="Century Schoolbook" charset="0"/>
              </a:rPr>
              <a:t>/2 +1 . . </a:t>
            </a:r>
            <a:r>
              <a:rPr lang="en-US" sz="2000" i="1">
                <a:latin typeface="Century Schoolbook" charset="0"/>
              </a:rPr>
              <a:t>n</a:t>
            </a:r>
            <a:r>
              <a:rPr lang="en-US" sz="2000">
                <a:latin typeface="Century Schoolbook" charset="0"/>
              </a:rPr>
              <a:t>] are all leaves, the procedure BUILD_HEAP goes through the remaining nodes of the tree and runs 'Heapify' on each one. The bottom-up order of processing node guarantees that the subtree rooted at children are heap before 'Heapify' is run at their parent.</a:t>
            </a:r>
          </a:p>
          <a:p>
            <a:pPr eaLnBrk="1" hangingPunct="1">
              <a:buFont typeface="Wingdings" charset="0"/>
              <a:buNone/>
            </a:pPr>
            <a:endParaRPr lang="en-US" sz="1800">
              <a:latin typeface="Century Schoolbook" charset="0"/>
            </a:endParaRPr>
          </a:p>
          <a:p>
            <a:pPr eaLnBrk="1" hangingPunct="1">
              <a:buFont typeface="Wingdings" charset="0"/>
              <a:buNone/>
            </a:pPr>
            <a:r>
              <a:rPr lang="en-US" sz="1800" b="1">
                <a:latin typeface="Century Schoolbook" charset="0"/>
                <a:cs typeface="Arial" charset="0"/>
              </a:rPr>
              <a:t>	 Buildheap(A)</a:t>
            </a:r>
          </a:p>
          <a:p>
            <a:pPr eaLnBrk="1" hangingPunct="1">
              <a:buFont typeface="Wingdings" charset="0"/>
              <a:buNone/>
            </a:pPr>
            <a:r>
              <a:rPr lang="en-US" sz="1800" b="1">
                <a:latin typeface="Century Schoolbook" charset="0"/>
                <a:cs typeface="Arial" charset="0"/>
              </a:rPr>
              <a:t>	{</a:t>
            </a:r>
            <a:r>
              <a:rPr lang="en-US" sz="1800">
                <a:latin typeface="Century Schoolbook" charset="0"/>
                <a:cs typeface="Arial" charset="0"/>
              </a:rPr>
              <a:t> </a:t>
            </a:r>
            <a:br>
              <a:rPr lang="en-US" sz="1800">
                <a:latin typeface="Century Schoolbook" charset="0"/>
                <a:cs typeface="Arial" charset="0"/>
              </a:rPr>
            </a:br>
            <a:r>
              <a:rPr lang="en-US" sz="1800" b="1">
                <a:latin typeface="Century Schoolbook" charset="0"/>
                <a:cs typeface="Arial" charset="0"/>
              </a:rPr>
              <a:t>        heapsize[A] </a:t>
            </a:r>
            <a:r>
              <a:rPr lang="en-US" sz="1800" b="1">
                <a:latin typeface="Century Schoolbook" charset="0"/>
                <a:cs typeface="Arial" charset="0"/>
                <a:sym typeface="Wingdings" charset="0"/>
              </a:rPr>
              <a:t></a:t>
            </a:r>
            <a:r>
              <a:rPr lang="en-US" sz="1800" b="1">
                <a:latin typeface="Century Schoolbook" charset="0"/>
                <a:cs typeface="Arial" charset="0"/>
              </a:rPr>
              <a:t>length[A]</a:t>
            </a:r>
            <a:r>
              <a:rPr lang="en-US" sz="1800">
                <a:latin typeface="Century Schoolbook" charset="0"/>
                <a:cs typeface="Arial" charset="0"/>
              </a:rPr>
              <a:t> </a:t>
            </a:r>
            <a:br>
              <a:rPr lang="en-US" sz="1800">
                <a:latin typeface="Century Schoolbook" charset="0"/>
                <a:cs typeface="Arial" charset="0"/>
              </a:rPr>
            </a:br>
            <a:r>
              <a:rPr lang="en-US" sz="1800" b="1">
                <a:latin typeface="Century Schoolbook" charset="0"/>
                <a:cs typeface="Arial" charset="0"/>
              </a:rPr>
              <a:t>        for i </a:t>
            </a:r>
            <a:r>
              <a:rPr lang="en-US" sz="1800" b="1">
                <a:latin typeface="Century Schoolbook" charset="0"/>
                <a:cs typeface="Arial" charset="0"/>
                <a:sym typeface="Wingdings" charset="0"/>
              </a:rPr>
              <a:t></a:t>
            </a:r>
            <a:r>
              <a:rPr lang="en-US" sz="1800" b="1">
                <a:latin typeface="Century Schoolbook" charset="0"/>
                <a:cs typeface="Arial" charset="0"/>
              </a:rPr>
              <a:t>|length[A]/2  </a:t>
            </a:r>
            <a:r>
              <a:rPr lang="en-US" sz="1800" b="1">
                <a:solidFill>
                  <a:srgbClr val="92D050"/>
                </a:solidFill>
                <a:latin typeface="Century Schoolbook" charset="0"/>
                <a:cs typeface="Arial" charset="0"/>
              </a:rPr>
              <a:t>//down to 1</a:t>
            </a:r>
            <a:r>
              <a:rPr lang="en-US" sz="1800">
                <a:latin typeface="Century Schoolbook" charset="0"/>
                <a:cs typeface="Arial" charset="0"/>
              </a:rPr>
              <a:t/>
            </a:r>
            <a:br>
              <a:rPr lang="en-US" sz="1800">
                <a:latin typeface="Century Schoolbook" charset="0"/>
                <a:cs typeface="Arial" charset="0"/>
              </a:rPr>
            </a:br>
            <a:r>
              <a:rPr lang="en-US" sz="1800" b="1">
                <a:latin typeface="Century Schoolbook" charset="0"/>
                <a:cs typeface="Arial" charset="0"/>
              </a:rPr>
              <a:t>            do Heapify(A, i)</a:t>
            </a:r>
            <a:r>
              <a:rPr lang="en-US" sz="1800">
                <a:latin typeface="Century Schoolbook" charset="0"/>
                <a:cs typeface="Arial" charset="0"/>
              </a:rPr>
              <a:t> </a:t>
            </a:r>
            <a:br>
              <a:rPr lang="en-US" sz="1800">
                <a:latin typeface="Century Schoolbook" charset="0"/>
                <a:cs typeface="Arial" charset="0"/>
              </a:rPr>
            </a:br>
            <a:r>
              <a:rPr lang="en-US" sz="1800" b="1">
                <a:latin typeface="Century Schoolbook" charset="0"/>
                <a:cs typeface="Arial" charset="0"/>
              </a:rPr>
              <a:t> }</a:t>
            </a:r>
            <a:r>
              <a:rPr lang="en-US" sz="1800">
                <a:latin typeface="Century Schoolbook" charset="0"/>
                <a:cs typeface="Arial" charset="0"/>
              </a:rPr>
              <a:t> </a:t>
            </a:r>
            <a:endParaRPr lang="en-US" sz="1800">
              <a:latin typeface="Century Schoolbook" charset="0"/>
            </a:endParaRPr>
          </a:p>
          <a:p>
            <a:pPr eaLnBrk="1" hangingPunct="1"/>
            <a:endParaRPr lang="en-US">
              <a:latin typeface="Century Schoolbook" charset="0"/>
            </a:endParaRP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762000"/>
          </a:xfrm>
        </p:spPr>
        <p:txBody>
          <a:bodyPr/>
          <a:lstStyle/>
          <a:p>
            <a:pPr eaLnBrk="1" fontAlgn="auto" hangingPunct="1">
              <a:spcAft>
                <a:spcPts val="0"/>
              </a:spcAft>
              <a:defRPr/>
            </a:pPr>
            <a:r>
              <a:rPr lang="en-US" dirty="0" smtClean="0">
                <a:ea typeface="+mj-ea"/>
              </a:rPr>
              <a:t>Heap Sort Algorithm</a:t>
            </a:r>
            <a:endParaRPr lang="en-US" dirty="0">
              <a:ea typeface="+mj-ea"/>
            </a:endParaRPr>
          </a:p>
        </p:txBody>
      </p:sp>
      <p:sp>
        <p:nvSpPr>
          <p:cNvPr id="24579" name="Content Placeholder 2"/>
          <p:cNvSpPr>
            <a:spLocks noGrp="1"/>
          </p:cNvSpPr>
          <p:nvPr>
            <p:ph idx="1"/>
          </p:nvPr>
        </p:nvSpPr>
        <p:spPr>
          <a:xfrm>
            <a:off x="457200" y="838200"/>
            <a:ext cx="7467600" cy="6019800"/>
          </a:xfrm>
        </p:spPr>
        <p:txBody>
          <a:bodyPr/>
          <a:lstStyle/>
          <a:p>
            <a:pPr eaLnBrk="1" hangingPunct="1"/>
            <a:r>
              <a:rPr lang="en-US" sz="2000">
                <a:latin typeface="Century Schoolbook" charset="0"/>
              </a:rPr>
              <a:t>The heap sort algorithm starts by using procedure BUILD-HEAP to build a heap on the input array A[1 . . </a:t>
            </a:r>
            <a:r>
              <a:rPr lang="en-US" sz="2000" i="1">
                <a:latin typeface="Century Schoolbook" charset="0"/>
              </a:rPr>
              <a:t>n</a:t>
            </a:r>
            <a:r>
              <a:rPr lang="en-US" sz="2000">
                <a:latin typeface="Century Schoolbook" charset="0"/>
              </a:rPr>
              <a:t>]. Since the maximum element of the array stored at the root </a:t>
            </a:r>
            <a:r>
              <a:rPr lang="en-US" sz="2000" i="1">
                <a:latin typeface="Century Schoolbook" charset="0"/>
              </a:rPr>
              <a:t>A</a:t>
            </a:r>
            <a:r>
              <a:rPr lang="en-US" sz="2000">
                <a:latin typeface="Century Schoolbook" charset="0"/>
              </a:rPr>
              <a:t>[1], it can be put into its correct final position by exchanging it with </a:t>
            </a:r>
            <a:r>
              <a:rPr lang="en-US" sz="2000" i="1">
                <a:latin typeface="Century Schoolbook" charset="0"/>
              </a:rPr>
              <a:t>A</a:t>
            </a:r>
            <a:r>
              <a:rPr lang="en-US" sz="2000">
                <a:latin typeface="Century Schoolbook" charset="0"/>
              </a:rPr>
              <a:t>[</a:t>
            </a:r>
            <a:r>
              <a:rPr lang="en-US" sz="2000" i="1">
                <a:latin typeface="Century Schoolbook" charset="0"/>
              </a:rPr>
              <a:t>n</a:t>
            </a:r>
            <a:r>
              <a:rPr lang="en-US" sz="2000">
                <a:latin typeface="Century Schoolbook" charset="0"/>
              </a:rPr>
              <a:t>] (the last element in </a:t>
            </a:r>
            <a:r>
              <a:rPr lang="en-US" sz="2000" i="1">
                <a:latin typeface="Century Schoolbook" charset="0"/>
              </a:rPr>
              <a:t>A</a:t>
            </a:r>
            <a:r>
              <a:rPr lang="en-US" sz="2000">
                <a:latin typeface="Century Schoolbook" charset="0"/>
              </a:rPr>
              <a:t>). If we now discard node n from the heap than the remaining elements can be made into heap. Note that the new element at the root may violate the heap property. All that is needed to restore the heap property.</a:t>
            </a:r>
          </a:p>
          <a:p>
            <a:pPr eaLnBrk="1" hangingPunct="1"/>
            <a:endParaRPr lang="en-US" sz="2000">
              <a:latin typeface="Century Schoolbook" charset="0"/>
            </a:endParaRPr>
          </a:p>
          <a:p>
            <a:pPr eaLnBrk="1" hangingPunct="1">
              <a:buFont typeface="Wingdings" charset="0"/>
              <a:buNone/>
            </a:pPr>
            <a:r>
              <a:rPr lang="en-US" sz="2000">
                <a:latin typeface="Century Schoolbook" charset="0"/>
              </a:rPr>
              <a:t>	</a:t>
            </a:r>
            <a:r>
              <a:rPr lang="en-US" sz="2000" b="1">
                <a:latin typeface="Century Schoolbook" charset="0"/>
                <a:cs typeface="Arial" charset="0"/>
              </a:rPr>
              <a:t>Heapsort(A)</a:t>
            </a:r>
          </a:p>
          <a:p>
            <a:pPr eaLnBrk="1" hangingPunct="1">
              <a:buFont typeface="Wingdings" charset="0"/>
              <a:buNone/>
            </a:pPr>
            <a:r>
              <a:rPr lang="en-US" sz="2000" b="1">
                <a:latin typeface="Century Schoolbook" charset="0"/>
                <a:cs typeface="Arial" charset="0"/>
              </a:rPr>
              <a:t>	{</a:t>
            </a:r>
            <a:r>
              <a:rPr lang="en-US" sz="2000">
                <a:latin typeface="Century Schoolbook" charset="0"/>
                <a:cs typeface="Arial" charset="0"/>
              </a:rPr>
              <a:t> </a:t>
            </a:r>
            <a:br>
              <a:rPr lang="en-US" sz="2000">
                <a:latin typeface="Century Schoolbook" charset="0"/>
                <a:cs typeface="Arial" charset="0"/>
              </a:rPr>
            </a:br>
            <a:r>
              <a:rPr lang="en-US" sz="2000" b="1">
                <a:latin typeface="Century Schoolbook" charset="0"/>
                <a:cs typeface="Arial" charset="0"/>
              </a:rPr>
              <a:t>        Buildheap(A)</a:t>
            </a:r>
            <a:r>
              <a:rPr lang="en-US" sz="2000">
                <a:latin typeface="Century Schoolbook" charset="0"/>
                <a:cs typeface="Arial" charset="0"/>
              </a:rPr>
              <a:t> </a:t>
            </a:r>
            <a:br>
              <a:rPr lang="en-US" sz="2000">
                <a:latin typeface="Century Schoolbook" charset="0"/>
                <a:cs typeface="Arial" charset="0"/>
              </a:rPr>
            </a:br>
            <a:r>
              <a:rPr lang="en-US" sz="2000" b="1">
                <a:latin typeface="Century Schoolbook" charset="0"/>
                <a:cs typeface="Arial" charset="0"/>
              </a:rPr>
              <a:t>        for i </a:t>
            </a:r>
            <a:r>
              <a:rPr lang="en-US" sz="2000" b="1">
                <a:latin typeface="Century Schoolbook" charset="0"/>
                <a:cs typeface="Arial" charset="0"/>
                <a:sym typeface="Wingdings" charset="0"/>
              </a:rPr>
              <a:t></a:t>
            </a:r>
            <a:r>
              <a:rPr lang="en-US" sz="2000" b="1">
                <a:latin typeface="Century Schoolbook" charset="0"/>
                <a:cs typeface="Arial" charset="0"/>
              </a:rPr>
              <a:t> length[A] </a:t>
            </a:r>
            <a:r>
              <a:rPr lang="en-US" sz="2000" b="1">
                <a:solidFill>
                  <a:srgbClr val="92D050"/>
                </a:solidFill>
                <a:latin typeface="Century Schoolbook" charset="0"/>
                <a:cs typeface="Arial" charset="0"/>
              </a:rPr>
              <a:t>//down to 2</a:t>
            </a:r>
            <a:r>
              <a:rPr lang="en-US" sz="2000">
                <a:solidFill>
                  <a:srgbClr val="92D050"/>
                </a:solidFill>
                <a:latin typeface="Century Schoolbook" charset="0"/>
                <a:cs typeface="Arial" charset="0"/>
              </a:rPr>
              <a:t> </a:t>
            </a:r>
            <a:r>
              <a:rPr lang="en-US" sz="2000">
                <a:latin typeface="Century Schoolbook" charset="0"/>
                <a:cs typeface="Arial" charset="0"/>
              </a:rPr>
              <a:t/>
            </a:r>
            <a:br>
              <a:rPr lang="en-US" sz="2000">
                <a:latin typeface="Century Schoolbook" charset="0"/>
                <a:cs typeface="Arial" charset="0"/>
              </a:rPr>
            </a:br>
            <a:r>
              <a:rPr lang="en-US" sz="2000" b="1">
                <a:latin typeface="Century Schoolbook" charset="0"/>
                <a:cs typeface="Arial" charset="0"/>
              </a:rPr>
              <a:t>            do swap A[1] </a:t>
            </a:r>
            <a:r>
              <a:rPr lang="en-US" sz="2000" b="1">
                <a:latin typeface="Century Schoolbook" charset="0"/>
                <a:cs typeface="Arial" charset="0"/>
                <a:sym typeface="Wingdings" charset="0"/>
              </a:rPr>
              <a:t></a:t>
            </a:r>
            <a:r>
              <a:rPr lang="en-US" sz="2000" b="1">
                <a:latin typeface="Century Schoolbook" charset="0"/>
                <a:cs typeface="Arial" charset="0"/>
              </a:rPr>
              <a:t> A[i]</a:t>
            </a:r>
            <a:r>
              <a:rPr lang="en-US" sz="2000">
                <a:latin typeface="Century Schoolbook" charset="0"/>
                <a:cs typeface="Arial" charset="0"/>
              </a:rPr>
              <a:t> </a:t>
            </a:r>
            <a:br>
              <a:rPr lang="en-US" sz="2000">
                <a:latin typeface="Century Schoolbook" charset="0"/>
                <a:cs typeface="Arial" charset="0"/>
              </a:rPr>
            </a:br>
            <a:r>
              <a:rPr lang="en-US" sz="2000" b="1">
                <a:latin typeface="Century Schoolbook" charset="0"/>
                <a:cs typeface="Arial" charset="0"/>
              </a:rPr>
              <a:t>            heapsize[A] </a:t>
            </a:r>
            <a:r>
              <a:rPr lang="en-US" sz="2000" b="1">
                <a:latin typeface="Century Schoolbook" charset="0"/>
                <a:cs typeface="Arial" charset="0"/>
                <a:sym typeface="Wingdings" charset="0"/>
              </a:rPr>
              <a:t></a:t>
            </a:r>
            <a:r>
              <a:rPr lang="en-US" sz="2000" b="1">
                <a:latin typeface="Century Schoolbook" charset="0"/>
                <a:cs typeface="Arial" charset="0"/>
              </a:rPr>
              <a:t> heapsize[A] - 1</a:t>
            </a:r>
            <a:r>
              <a:rPr lang="en-US" sz="2000">
                <a:latin typeface="Century Schoolbook" charset="0"/>
                <a:cs typeface="Arial" charset="0"/>
              </a:rPr>
              <a:t> </a:t>
            </a:r>
            <a:br>
              <a:rPr lang="en-US" sz="2000">
                <a:latin typeface="Century Schoolbook" charset="0"/>
                <a:cs typeface="Arial" charset="0"/>
              </a:rPr>
            </a:br>
            <a:r>
              <a:rPr lang="en-US" sz="2000" b="1">
                <a:latin typeface="Century Schoolbook" charset="0"/>
                <a:cs typeface="Arial" charset="0"/>
              </a:rPr>
              <a:t>            Heapify(A, 1)</a:t>
            </a:r>
            <a:r>
              <a:rPr lang="en-US" sz="2000">
                <a:latin typeface="Century Schoolbook" charset="0"/>
                <a:cs typeface="Arial" charset="0"/>
              </a:rPr>
              <a:t> </a:t>
            </a:r>
            <a:br>
              <a:rPr lang="en-US" sz="2000">
                <a:latin typeface="Century Schoolbook" charset="0"/>
                <a:cs typeface="Arial" charset="0"/>
              </a:rPr>
            </a:br>
            <a:r>
              <a:rPr lang="en-US" sz="2000" b="1">
                <a:latin typeface="Century Schoolbook" charset="0"/>
                <a:cs typeface="Arial" charset="0"/>
              </a:rPr>
              <a:t>}</a:t>
            </a:r>
            <a:r>
              <a:rPr lang="en-US" sz="2000">
                <a:latin typeface="Century Schoolbook" charset="0"/>
                <a:cs typeface="Arial" charset="0"/>
              </a:rPr>
              <a:t> </a:t>
            </a:r>
          </a:p>
          <a:p>
            <a:pPr eaLnBrk="1" hangingPunct="1"/>
            <a:endParaRPr lang="en-US" sz="2000">
              <a:latin typeface="Century Schoolbook" charset="0"/>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304800" y="533400"/>
            <a:ext cx="8531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US" b="1">
                <a:latin typeface="Century Schoolbook" charset="0"/>
              </a:rPr>
              <a:t>Example:</a:t>
            </a:r>
            <a:r>
              <a:rPr lang="en-US">
                <a:latin typeface="Century Schoolbook" charset="0"/>
              </a:rPr>
              <a:t>  Convert the following array to a heap</a:t>
            </a:r>
            <a:endParaRPr lang="en-US" b="1">
              <a:latin typeface="Century Schoolbook" charset="0"/>
            </a:endParaRPr>
          </a:p>
        </p:txBody>
      </p:sp>
      <p:grpSp>
        <p:nvGrpSpPr>
          <p:cNvPr id="25603" name="Group 12"/>
          <p:cNvGrpSpPr>
            <a:grpSpLocks/>
          </p:cNvGrpSpPr>
          <p:nvPr/>
        </p:nvGrpSpPr>
        <p:grpSpPr bwMode="auto">
          <a:xfrm>
            <a:off x="1741488" y="1169988"/>
            <a:ext cx="3460750" cy="369887"/>
            <a:chOff x="561" y="657"/>
            <a:chExt cx="2180" cy="233"/>
          </a:xfrm>
        </p:grpSpPr>
        <p:sp>
          <p:nvSpPr>
            <p:cNvPr id="25622" name="Text Box 4"/>
            <p:cNvSpPr txBox="1">
              <a:spLocks noChangeArrowheads="1"/>
            </p:cNvSpPr>
            <p:nvPr/>
          </p:nvSpPr>
          <p:spPr bwMode="auto">
            <a:xfrm>
              <a:off x="561" y="657"/>
              <a:ext cx="404" cy="2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spcBef>
                  <a:spcPct val="50000"/>
                </a:spcBef>
              </a:pPr>
              <a:r>
                <a:rPr lang="en-US">
                  <a:latin typeface="Century Schoolbook" charset="0"/>
                </a:rPr>
                <a:t>16</a:t>
              </a:r>
              <a:endParaRPr lang="en-CA">
                <a:latin typeface="Century Schoolbook" charset="0"/>
              </a:endParaRPr>
            </a:p>
          </p:txBody>
        </p:sp>
        <p:sp>
          <p:nvSpPr>
            <p:cNvPr id="25623" name="Text Box 5"/>
            <p:cNvSpPr txBox="1">
              <a:spLocks noChangeArrowheads="1"/>
            </p:cNvSpPr>
            <p:nvPr/>
          </p:nvSpPr>
          <p:spPr bwMode="auto">
            <a:xfrm>
              <a:off x="961" y="657"/>
              <a:ext cx="356" cy="2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spcBef>
                  <a:spcPct val="50000"/>
                </a:spcBef>
              </a:pPr>
              <a:r>
                <a:rPr lang="en-US">
                  <a:latin typeface="Century Schoolbook" charset="0"/>
                </a:rPr>
                <a:t>4</a:t>
              </a:r>
              <a:endParaRPr lang="en-CA">
                <a:latin typeface="Century Schoolbook" charset="0"/>
              </a:endParaRPr>
            </a:p>
          </p:txBody>
        </p:sp>
        <p:sp>
          <p:nvSpPr>
            <p:cNvPr id="25624" name="Text Box 6"/>
            <p:cNvSpPr txBox="1">
              <a:spLocks noChangeArrowheads="1"/>
            </p:cNvSpPr>
            <p:nvPr/>
          </p:nvSpPr>
          <p:spPr bwMode="auto">
            <a:xfrm>
              <a:off x="1321" y="657"/>
              <a:ext cx="356" cy="2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spcBef>
                  <a:spcPct val="50000"/>
                </a:spcBef>
              </a:pPr>
              <a:r>
                <a:rPr lang="en-US">
                  <a:latin typeface="Century Schoolbook" charset="0"/>
                </a:rPr>
                <a:t>7</a:t>
              </a:r>
              <a:endParaRPr lang="en-CA">
                <a:latin typeface="Century Schoolbook" charset="0"/>
              </a:endParaRPr>
            </a:p>
          </p:txBody>
        </p:sp>
        <p:sp>
          <p:nvSpPr>
            <p:cNvPr id="25625" name="Text Box 7"/>
            <p:cNvSpPr txBox="1">
              <a:spLocks noChangeArrowheads="1"/>
            </p:cNvSpPr>
            <p:nvPr/>
          </p:nvSpPr>
          <p:spPr bwMode="auto">
            <a:xfrm>
              <a:off x="1673" y="657"/>
              <a:ext cx="356" cy="2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spcBef>
                  <a:spcPct val="50000"/>
                </a:spcBef>
              </a:pPr>
              <a:r>
                <a:rPr lang="en-US">
                  <a:latin typeface="Century Schoolbook" charset="0"/>
                </a:rPr>
                <a:t>1</a:t>
              </a:r>
              <a:endParaRPr lang="en-CA">
                <a:latin typeface="Century Schoolbook" charset="0"/>
              </a:endParaRPr>
            </a:p>
          </p:txBody>
        </p:sp>
        <p:sp>
          <p:nvSpPr>
            <p:cNvPr id="25626" name="Text Box 8"/>
            <p:cNvSpPr txBox="1">
              <a:spLocks noChangeArrowheads="1"/>
            </p:cNvSpPr>
            <p:nvPr/>
          </p:nvSpPr>
          <p:spPr bwMode="auto">
            <a:xfrm>
              <a:off x="2033" y="657"/>
              <a:ext cx="356" cy="2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spcBef>
                  <a:spcPct val="50000"/>
                </a:spcBef>
              </a:pPr>
              <a:r>
                <a:rPr lang="en-US">
                  <a:latin typeface="Century Schoolbook" charset="0"/>
                </a:rPr>
                <a:t>12</a:t>
              </a:r>
              <a:endParaRPr lang="en-CA">
                <a:latin typeface="Century Schoolbook" charset="0"/>
              </a:endParaRPr>
            </a:p>
          </p:txBody>
        </p:sp>
        <p:sp>
          <p:nvSpPr>
            <p:cNvPr id="25627" name="Text Box 9"/>
            <p:cNvSpPr txBox="1">
              <a:spLocks noChangeArrowheads="1"/>
            </p:cNvSpPr>
            <p:nvPr/>
          </p:nvSpPr>
          <p:spPr bwMode="auto">
            <a:xfrm>
              <a:off x="2385" y="657"/>
              <a:ext cx="356" cy="23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spcBef>
                  <a:spcPct val="50000"/>
                </a:spcBef>
              </a:pPr>
              <a:r>
                <a:rPr lang="en-US">
                  <a:latin typeface="Century Schoolbook" charset="0"/>
                </a:rPr>
                <a:t>19</a:t>
              </a:r>
              <a:endParaRPr lang="en-CA">
                <a:latin typeface="Century Schoolbook" charset="0"/>
              </a:endParaRPr>
            </a:p>
          </p:txBody>
        </p:sp>
      </p:grpSp>
      <p:sp>
        <p:nvSpPr>
          <p:cNvPr id="25604" name="Text Box 46"/>
          <p:cNvSpPr txBox="1">
            <a:spLocks noChangeArrowheads="1"/>
          </p:cNvSpPr>
          <p:nvPr/>
        </p:nvSpPr>
        <p:spPr bwMode="auto">
          <a:xfrm>
            <a:off x="457200" y="1676400"/>
            <a:ext cx="8531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spcBef>
                <a:spcPct val="50000"/>
              </a:spcBef>
            </a:pPr>
            <a:r>
              <a:rPr lang="en-US">
                <a:latin typeface="Century Schoolbook" charset="0"/>
              </a:rPr>
              <a:t>Picture </a:t>
            </a:r>
            <a:r>
              <a:rPr lang="en-US" b="1">
                <a:latin typeface="Century Schoolbook" charset="0"/>
              </a:rPr>
              <a:t>the array as a complete binary tree:</a:t>
            </a:r>
          </a:p>
        </p:txBody>
      </p:sp>
      <p:sp>
        <p:nvSpPr>
          <p:cNvPr id="25605" name="Oval 4"/>
          <p:cNvSpPr>
            <a:spLocks noChangeArrowheads="1"/>
          </p:cNvSpPr>
          <p:nvPr/>
        </p:nvSpPr>
        <p:spPr bwMode="auto">
          <a:xfrm>
            <a:off x="3505200" y="2209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5606" name="Text Box 6"/>
          <p:cNvSpPr txBox="1">
            <a:spLocks noChangeArrowheads="1"/>
          </p:cNvSpPr>
          <p:nvPr/>
        </p:nvSpPr>
        <p:spPr bwMode="auto">
          <a:xfrm>
            <a:off x="3565525" y="2246313"/>
            <a:ext cx="396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16</a:t>
            </a:r>
          </a:p>
        </p:txBody>
      </p:sp>
      <p:sp>
        <p:nvSpPr>
          <p:cNvPr id="25607" name="Oval 7"/>
          <p:cNvSpPr>
            <a:spLocks noChangeArrowheads="1"/>
          </p:cNvSpPr>
          <p:nvPr/>
        </p:nvSpPr>
        <p:spPr bwMode="auto">
          <a:xfrm>
            <a:off x="2743200" y="3124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5608" name="Text Box 8"/>
          <p:cNvSpPr txBox="1">
            <a:spLocks noChangeArrowheads="1"/>
          </p:cNvSpPr>
          <p:nvPr/>
        </p:nvSpPr>
        <p:spPr bwMode="auto">
          <a:xfrm>
            <a:off x="2819400" y="32004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4</a:t>
            </a:r>
          </a:p>
        </p:txBody>
      </p:sp>
      <p:sp>
        <p:nvSpPr>
          <p:cNvPr id="25609" name="Oval 9"/>
          <p:cNvSpPr>
            <a:spLocks noChangeArrowheads="1"/>
          </p:cNvSpPr>
          <p:nvPr/>
        </p:nvSpPr>
        <p:spPr bwMode="auto">
          <a:xfrm>
            <a:off x="4343400" y="3124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5610" name="Text Box 10"/>
          <p:cNvSpPr txBox="1">
            <a:spLocks noChangeArrowheads="1"/>
          </p:cNvSpPr>
          <p:nvPr/>
        </p:nvSpPr>
        <p:spPr bwMode="auto">
          <a:xfrm>
            <a:off x="4419600" y="32004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7</a:t>
            </a:r>
          </a:p>
        </p:txBody>
      </p:sp>
      <p:sp>
        <p:nvSpPr>
          <p:cNvPr id="25611" name="Oval 11"/>
          <p:cNvSpPr>
            <a:spLocks noChangeArrowheads="1"/>
          </p:cNvSpPr>
          <p:nvPr/>
        </p:nvSpPr>
        <p:spPr bwMode="auto">
          <a:xfrm>
            <a:off x="3200400" y="4267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5612" name="Text Box 12"/>
          <p:cNvSpPr txBox="1">
            <a:spLocks noChangeArrowheads="1"/>
          </p:cNvSpPr>
          <p:nvPr/>
        </p:nvSpPr>
        <p:spPr bwMode="auto">
          <a:xfrm>
            <a:off x="3276600" y="43434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12</a:t>
            </a:r>
          </a:p>
        </p:txBody>
      </p:sp>
      <p:sp>
        <p:nvSpPr>
          <p:cNvPr id="25613" name="Oval 13"/>
          <p:cNvSpPr>
            <a:spLocks noChangeArrowheads="1"/>
          </p:cNvSpPr>
          <p:nvPr/>
        </p:nvSpPr>
        <p:spPr bwMode="auto">
          <a:xfrm>
            <a:off x="2057400" y="4343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5614" name="Text Box 14"/>
          <p:cNvSpPr txBox="1">
            <a:spLocks noChangeArrowheads="1"/>
          </p:cNvSpPr>
          <p:nvPr/>
        </p:nvSpPr>
        <p:spPr bwMode="auto">
          <a:xfrm>
            <a:off x="2209800" y="44196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a:t>
            </a:r>
          </a:p>
        </p:txBody>
      </p:sp>
      <p:sp>
        <p:nvSpPr>
          <p:cNvPr id="25615" name="Oval 15"/>
          <p:cNvSpPr>
            <a:spLocks noChangeArrowheads="1"/>
          </p:cNvSpPr>
          <p:nvPr/>
        </p:nvSpPr>
        <p:spPr bwMode="auto">
          <a:xfrm>
            <a:off x="3962400" y="4267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5616" name="Text Box 16"/>
          <p:cNvSpPr txBox="1">
            <a:spLocks noChangeArrowheads="1"/>
          </p:cNvSpPr>
          <p:nvPr/>
        </p:nvSpPr>
        <p:spPr bwMode="auto">
          <a:xfrm>
            <a:off x="4038600" y="43434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19</a:t>
            </a:r>
          </a:p>
        </p:txBody>
      </p:sp>
      <p:sp>
        <p:nvSpPr>
          <p:cNvPr id="25617" name="Line 17"/>
          <p:cNvSpPr>
            <a:spLocks noChangeShapeType="1"/>
          </p:cNvSpPr>
          <p:nvPr/>
        </p:nvSpPr>
        <p:spPr bwMode="auto">
          <a:xfrm flipH="1">
            <a:off x="3200400" y="26670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8" name="Line 18"/>
          <p:cNvSpPr>
            <a:spLocks noChangeShapeType="1"/>
          </p:cNvSpPr>
          <p:nvPr/>
        </p:nvSpPr>
        <p:spPr bwMode="auto">
          <a:xfrm flipH="1">
            <a:off x="2438400" y="3657600"/>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9" name="Line 19"/>
          <p:cNvSpPr>
            <a:spLocks noChangeShapeType="1"/>
          </p:cNvSpPr>
          <p:nvPr/>
        </p:nvSpPr>
        <p:spPr bwMode="auto">
          <a:xfrm>
            <a:off x="3200400" y="3657600"/>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0" name="Line 20"/>
          <p:cNvSpPr>
            <a:spLocks noChangeShapeType="1"/>
          </p:cNvSpPr>
          <p:nvPr/>
        </p:nvSpPr>
        <p:spPr bwMode="auto">
          <a:xfrm>
            <a:off x="4038600" y="26670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1" name="Line 21"/>
          <p:cNvSpPr>
            <a:spLocks noChangeShapeType="1"/>
          </p:cNvSpPr>
          <p:nvPr/>
        </p:nvSpPr>
        <p:spPr bwMode="auto">
          <a:xfrm flipH="1">
            <a:off x="4267200" y="36576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Straight Arrow Connector 21"/>
          <p:cNvCxnSpPr/>
          <p:nvPr/>
        </p:nvCxnSpPr>
        <p:spPr>
          <a:xfrm>
            <a:off x="3581400" y="13716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627" name="Oval 4"/>
          <p:cNvSpPr>
            <a:spLocks noChangeArrowheads="1"/>
          </p:cNvSpPr>
          <p:nvPr/>
        </p:nvSpPr>
        <p:spPr bwMode="auto">
          <a:xfrm>
            <a:off x="1600200" y="533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6628" name="Text Box 6"/>
          <p:cNvSpPr txBox="1">
            <a:spLocks noChangeArrowheads="1"/>
          </p:cNvSpPr>
          <p:nvPr/>
        </p:nvSpPr>
        <p:spPr bwMode="auto">
          <a:xfrm>
            <a:off x="1660525" y="569913"/>
            <a:ext cx="396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16</a:t>
            </a:r>
          </a:p>
        </p:txBody>
      </p:sp>
      <p:sp>
        <p:nvSpPr>
          <p:cNvPr id="26629" name="Oval 7"/>
          <p:cNvSpPr>
            <a:spLocks noChangeArrowheads="1"/>
          </p:cNvSpPr>
          <p:nvPr/>
        </p:nvSpPr>
        <p:spPr bwMode="auto">
          <a:xfrm>
            <a:off x="838200" y="1447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6630" name="Text Box 8"/>
          <p:cNvSpPr txBox="1">
            <a:spLocks noChangeArrowheads="1"/>
          </p:cNvSpPr>
          <p:nvPr/>
        </p:nvSpPr>
        <p:spPr bwMode="auto">
          <a:xfrm>
            <a:off x="914400" y="15240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4</a:t>
            </a:r>
          </a:p>
        </p:txBody>
      </p:sp>
      <p:sp>
        <p:nvSpPr>
          <p:cNvPr id="26631" name="Oval 9"/>
          <p:cNvSpPr>
            <a:spLocks noChangeArrowheads="1"/>
          </p:cNvSpPr>
          <p:nvPr/>
        </p:nvSpPr>
        <p:spPr bwMode="auto">
          <a:xfrm>
            <a:off x="2438400" y="1447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6632" name="Text Box 10"/>
          <p:cNvSpPr txBox="1">
            <a:spLocks noChangeArrowheads="1"/>
          </p:cNvSpPr>
          <p:nvPr/>
        </p:nvSpPr>
        <p:spPr bwMode="auto">
          <a:xfrm>
            <a:off x="2514600" y="15240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7</a:t>
            </a:r>
          </a:p>
        </p:txBody>
      </p:sp>
      <p:sp>
        <p:nvSpPr>
          <p:cNvPr id="26633" name="Oval 11"/>
          <p:cNvSpPr>
            <a:spLocks noChangeArrowheads="1"/>
          </p:cNvSpPr>
          <p:nvPr/>
        </p:nvSpPr>
        <p:spPr bwMode="auto">
          <a:xfrm>
            <a:off x="1295400" y="2590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6634" name="Text Box 12"/>
          <p:cNvSpPr txBox="1">
            <a:spLocks noChangeArrowheads="1"/>
          </p:cNvSpPr>
          <p:nvPr/>
        </p:nvSpPr>
        <p:spPr bwMode="auto">
          <a:xfrm>
            <a:off x="1371600" y="26670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12</a:t>
            </a:r>
          </a:p>
        </p:txBody>
      </p:sp>
      <p:sp>
        <p:nvSpPr>
          <p:cNvPr id="26635" name="Oval 13"/>
          <p:cNvSpPr>
            <a:spLocks noChangeArrowheads="1"/>
          </p:cNvSpPr>
          <p:nvPr/>
        </p:nvSpPr>
        <p:spPr bwMode="auto">
          <a:xfrm>
            <a:off x="152400" y="26670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6636" name="Text Box 14"/>
          <p:cNvSpPr txBox="1">
            <a:spLocks noChangeArrowheads="1"/>
          </p:cNvSpPr>
          <p:nvPr/>
        </p:nvSpPr>
        <p:spPr bwMode="auto">
          <a:xfrm>
            <a:off x="304800" y="27432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a:t>
            </a:r>
          </a:p>
        </p:txBody>
      </p:sp>
      <p:sp>
        <p:nvSpPr>
          <p:cNvPr id="26637" name="Oval 15"/>
          <p:cNvSpPr>
            <a:spLocks noChangeArrowheads="1"/>
          </p:cNvSpPr>
          <p:nvPr/>
        </p:nvSpPr>
        <p:spPr bwMode="auto">
          <a:xfrm>
            <a:off x="2057400" y="2590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6638" name="Text Box 16"/>
          <p:cNvSpPr txBox="1">
            <a:spLocks noChangeArrowheads="1"/>
          </p:cNvSpPr>
          <p:nvPr/>
        </p:nvSpPr>
        <p:spPr bwMode="auto">
          <a:xfrm>
            <a:off x="2133600" y="26670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19</a:t>
            </a:r>
          </a:p>
        </p:txBody>
      </p:sp>
      <p:sp>
        <p:nvSpPr>
          <p:cNvPr id="26639" name="Line 17"/>
          <p:cNvSpPr>
            <a:spLocks noChangeShapeType="1"/>
          </p:cNvSpPr>
          <p:nvPr/>
        </p:nvSpPr>
        <p:spPr bwMode="auto">
          <a:xfrm flipH="1">
            <a:off x="1295400" y="990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0" name="Line 18"/>
          <p:cNvSpPr>
            <a:spLocks noChangeShapeType="1"/>
          </p:cNvSpPr>
          <p:nvPr/>
        </p:nvSpPr>
        <p:spPr bwMode="auto">
          <a:xfrm flipH="1">
            <a:off x="533400" y="1981200"/>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1" name="Line 19"/>
          <p:cNvSpPr>
            <a:spLocks noChangeShapeType="1"/>
          </p:cNvSpPr>
          <p:nvPr/>
        </p:nvSpPr>
        <p:spPr bwMode="auto">
          <a:xfrm>
            <a:off x="1295400" y="1981200"/>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2" name="Line 20"/>
          <p:cNvSpPr>
            <a:spLocks noChangeShapeType="1"/>
          </p:cNvSpPr>
          <p:nvPr/>
        </p:nvSpPr>
        <p:spPr bwMode="auto">
          <a:xfrm>
            <a:off x="2133600" y="990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3" name="Line 21"/>
          <p:cNvSpPr>
            <a:spLocks noChangeShapeType="1"/>
          </p:cNvSpPr>
          <p:nvPr/>
        </p:nvSpPr>
        <p:spPr bwMode="auto">
          <a:xfrm flipH="1">
            <a:off x="2362200" y="19812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4" name="Oval 4"/>
          <p:cNvSpPr>
            <a:spLocks noChangeArrowheads="1"/>
          </p:cNvSpPr>
          <p:nvPr/>
        </p:nvSpPr>
        <p:spPr bwMode="auto">
          <a:xfrm>
            <a:off x="6629400" y="457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6645" name="Text Box 6"/>
          <p:cNvSpPr txBox="1">
            <a:spLocks noChangeArrowheads="1"/>
          </p:cNvSpPr>
          <p:nvPr/>
        </p:nvSpPr>
        <p:spPr bwMode="auto">
          <a:xfrm>
            <a:off x="6689725" y="493713"/>
            <a:ext cx="396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16</a:t>
            </a:r>
          </a:p>
        </p:txBody>
      </p:sp>
      <p:sp>
        <p:nvSpPr>
          <p:cNvPr id="26646" name="Oval 7"/>
          <p:cNvSpPr>
            <a:spLocks noChangeArrowheads="1"/>
          </p:cNvSpPr>
          <p:nvPr/>
        </p:nvSpPr>
        <p:spPr bwMode="auto">
          <a:xfrm>
            <a:off x="5867400" y="1371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6647" name="Text Box 8"/>
          <p:cNvSpPr txBox="1">
            <a:spLocks noChangeArrowheads="1"/>
          </p:cNvSpPr>
          <p:nvPr/>
        </p:nvSpPr>
        <p:spPr bwMode="auto">
          <a:xfrm>
            <a:off x="5943600" y="14478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4</a:t>
            </a:r>
          </a:p>
        </p:txBody>
      </p:sp>
      <p:sp>
        <p:nvSpPr>
          <p:cNvPr id="26648" name="Oval 9"/>
          <p:cNvSpPr>
            <a:spLocks noChangeArrowheads="1"/>
          </p:cNvSpPr>
          <p:nvPr/>
        </p:nvSpPr>
        <p:spPr bwMode="auto">
          <a:xfrm>
            <a:off x="7467600" y="1371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6649" name="Text Box 10"/>
          <p:cNvSpPr txBox="1">
            <a:spLocks noChangeArrowheads="1"/>
          </p:cNvSpPr>
          <p:nvPr/>
        </p:nvSpPr>
        <p:spPr bwMode="auto">
          <a:xfrm>
            <a:off x="7543800" y="14478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19</a:t>
            </a:r>
          </a:p>
        </p:txBody>
      </p:sp>
      <p:sp>
        <p:nvSpPr>
          <p:cNvPr id="26650" name="Oval 11"/>
          <p:cNvSpPr>
            <a:spLocks noChangeArrowheads="1"/>
          </p:cNvSpPr>
          <p:nvPr/>
        </p:nvSpPr>
        <p:spPr bwMode="auto">
          <a:xfrm>
            <a:off x="6324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6651" name="Text Box 12"/>
          <p:cNvSpPr txBox="1">
            <a:spLocks noChangeArrowheads="1"/>
          </p:cNvSpPr>
          <p:nvPr/>
        </p:nvSpPr>
        <p:spPr bwMode="auto">
          <a:xfrm>
            <a:off x="6400800" y="25908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12</a:t>
            </a:r>
          </a:p>
        </p:txBody>
      </p:sp>
      <p:sp>
        <p:nvSpPr>
          <p:cNvPr id="26652" name="Oval 13"/>
          <p:cNvSpPr>
            <a:spLocks noChangeArrowheads="1"/>
          </p:cNvSpPr>
          <p:nvPr/>
        </p:nvSpPr>
        <p:spPr bwMode="auto">
          <a:xfrm>
            <a:off x="5181600" y="2590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6653" name="Text Box 14"/>
          <p:cNvSpPr txBox="1">
            <a:spLocks noChangeArrowheads="1"/>
          </p:cNvSpPr>
          <p:nvPr/>
        </p:nvSpPr>
        <p:spPr bwMode="auto">
          <a:xfrm>
            <a:off x="5334000" y="26670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a:t>
            </a:r>
          </a:p>
        </p:txBody>
      </p:sp>
      <p:sp>
        <p:nvSpPr>
          <p:cNvPr id="26654" name="Oval 15"/>
          <p:cNvSpPr>
            <a:spLocks noChangeArrowheads="1"/>
          </p:cNvSpPr>
          <p:nvPr/>
        </p:nvSpPr>
        <p:spPr bwMode="auto">
          <a:xfrm>
            <a:off x="7086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6655" name="Text Box 16"/>
          <p:cNvSpPr txBox="1">
            <a:spLocks noChangeArrowheads="1"/>
          </p:cNvSpPr>
          <p:nvPr/>
        </p:nvSpPr>
        <p:spPr bwMode="auto">
          <a:xfrm>
            <a:off x="7162800" y="25908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7</a:t>
            </a:r>
          </a:p>
        </p:txBody>
      </p:sp>
      <p:sp>
        <p:nvSpPr>
          <p:cNvPr id="26656" name="Line 17"/>
          <p:cNvSpPr>
            <a:spLocks noChangeShapeType="1"/>
          </p:cNvSpPr>
          <p:nvPr/>
        </p:nvSpPr>
        <p:spPr bwMode="auto">
          <a:xfrm flipH="1">
            <a:off x="6324600" y="914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7" name="Line 18"/>
          <p:cNvSpPr>
            <a:spLocks noChangeShapeType="1"/>
          </p:cNvSpPr>
          <p:nvPr/>
        </p:nvSpPr>
        <p:spPr bwMode="auto">
          <a:xfrm flipH="1">
            <a:off x="5562600" y="1905000"/>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8" name="Line 19"/>
          <p:cNvSpPr>
            <a:spLocks noChangeShapeType="1"/>
          </p:cNvSpPr>
          <p:nvPr/>
        </p:nvSpPr>
        <p:spPr bwMode="auto">
          <a:xfrm>
            <a:off x="6324600" y="1905000"/>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9" name="Line 20"/>
          <p:cNvSpPr>
            <a:spLocks noChangeShapeType="1"/>
          </p:cNvSpPr>
          <p:nvPr/>
        </p:nvSpPr>
        <p:spPr bwMode="auto">
          <a:xfrm>
            <a:off x="7162800" y="914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0" name="Line 21"/>
          <p:cNvSpPr>
            <a:spLocks noChangeShapeType="1"/>
          </p:cNvSpPr>
          <p:nvPr/>
        </p:nvSpPr>
        <p:spPr bwMode="auto">
          <a:xfrm flipH="1">
            <a:off x="7391400" y="19050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1" name="Oval 4"/>
          <p:cNvSpPr>
            <a:spLocks noChangeArrowheads="1"/>
          </p:cNvSpPr>
          <p:nvPr/>
        </p:nvSpPr>
        <p:spPr bwMode="auto">
          <a:xfrm>
            <a:off x="1676400" y="3581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6662" name="Text Box 6"/>
          <p:cNvSpPr txBox="1">
            <a:spLocks noChangeArrowheads="1"/>
          </p:cNvSpPr>
          <p:nvPr/>
        </p:nvSpPr>
        <p:spPr bwMode="auto">
          <a:xfrm>
            <a:off x="1736725" y="3617913"/>
            <a:ext cx="396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16</a:t>
            </a:r>
          </a:p>
        </p:txBody>
      </p:sp>
      <p:sp>
        <p:nvSpPr>
          <p:cNvPr id="26663" name="Oval 7"/>
          <p:cNvSpPr>
            <a:spLocks noChangeArrowheads="1"/>
          </p:cNvSpPr>
          <p:nvPr/>
        </p:nvSpPr>
        <p:spPr bwMode="auto">
          <a:xfrm>
            <a:off x="914400" y="4495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6664" name="Text Box 8"/>
          <p:cNvSpPr txBox="1">
            <a:spLocks noChangeArrowheads="1"/>
          </p:cNvSpPr>
          <p:nvPr/>
        </p:nvSpPr>
        <p:spPr bwMode="auto">
          <a:xfrm>
            <a:off x="990600" y="45720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12</a:t>
            </a:r>
          </a:p>
        </p:txBody>
      </p:sp>
      <p:sp>
        <p:nvSpPr>
          <p:cNvPr id="26665" name="Oval 9"/>
          <p:cNvSpPr>
            <a:spLocks noChangeArrowheads="1"/>
          </p:cNvSpPr>
          <p:nvPr/>
        </p:nvSpPr>
        <p:spPr bwMode="auto">
          <a:xfrm>
            <a:off x="2514600" y="4495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6666" name="Text Box 10"/>
          <p:cNvSpPr txBox="1">
            <a:spLocks noChangeArrowheads="1"/>
          </p:cNvSpPr>
          <p:nvPr/>
        </p:nvSpPr>
        <p:spPr bwMode="auto">
          <a:xfrm>
            <a:off x="2590800" y="45720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19</a:t>
            </a:r>
          </a:p>
        </p:txBody>
      </p:sp>
      <p:sp>
        <p:nvSpPr>
          <p:cNvPr id="26667" name="Oval 11"/>
          <p:cNvSpPr>
            <a:spLocks noChangeArrowheads="1"/>
          </p:cNvSpPr>
          <p:nvPr/>
        </p:nvSpPr>
        <p:spPr bwMode="auto">
          <a:xfrm>
            <a:off x="1371600" y="5638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6668" name="Text Box 12"/>
          <p:cNvSpPr txBox="1">
            <a:spLocks noChangeArrowheads="1"/>
          </p:cNvSpPr>
          <p:nvPr/>
        </p:nvSpPr>
        <p:spPr bwMode="auto">
          <a:xfrm>
            <a:off x="1447800" y="57150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4</a:t>
            </a:r>
          </a:p>
        </p:txBody>
      </p:sp>
      <p:sp>
        <p:nvSpPr>
          <p:cNvPr id="26669" name="Oval 13"/>
          <p:cNvSpPr>
            <a:spLocks noChangeArrowheads="1"/>
          </p:cNvSpPr>
          <p:nvPr/>
        </p:nvSpPr>
        <p:spPr bwMode="auto">
          <a:xfrm>
            <a:off x="228600" y="57150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6670" name="Text Box 14"/>
          <p:cNvSpPr txBox="1">
            <a:spLocks noChangeArrowheads="1"/>
          </p:cNvSpPr>
          <p:nvPr/>
        </p:nvSpPr>
        <p:spPr bwMode="auto">
          <a:xfrm>
            <a:off x="381000" y="57912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a:t>
            </a:r>
          </a:p>
        </p:txBody>
      </p:sp>
      <p:sp>
        <p:nvSpPr>
          <p:cNvPr id="26671" name="Oval 15"/>
          <p:cNvSpPr>
            <a:spLocks noChangeArrowheads="1"/>
          </p:cNvSpPr>
          <p:nvPr/>
        </p:nvSpPr>
        <p:spPr bwMode="auto">
          <a:xfrm>
            <a:off x="2133600" y="5638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6672" name="Text Box 16"/>
          <p:cNvSpPr txBox="1">
            <a:spLocks noChangeArrowheads="1"/>
          </p:cNvSpPr>
          <p:nvPr/>
        </p:nvSpPr>
        <p:spPr bwMode="auto">
          <a:xfrm>
            <a:off x="2209800" y="57150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7</a:t>
            </a:r>
          </a:p>
        </p:txBody>
      </p:sp>
      <p:sp>
        <p:nvSpPr>
          <p:cNvPr id="26673" name="Line 17"/>
          <p:cNvSpPr>
            <a:spLocks noChangeShapeType="1"/>
          </p:cNvSpPr>
          <p:nvPr/>
        </p:nvSpPr>
        <p:spPr bwMode="auto">
          <a:xfrm flipH="1">
            <a:off x="1371600" y="4038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4" name="Line 18"/>
          <p:cNvSpPr>
            <a:spLocks noChangeShapeType="1"/>
          </p:cNvSpPr>
          <p:nvPr/>
        </p:nvSpPr>
        <p:spPr bwMode="auto">
          <a:xfrm flipH="1">
            <a:off x="609600" y="5029200"/>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5" name="Line 19"/>
          <p:cNvSpPr>
            <a:spLocks noChangeShapeType="1"/>
          </p:cNvSpPr>
          <p:nvPr/>
        </p:nvSpPr>
        <p:spPr bwMode="auto">
          <a:xfrm>
            <a:off x="1371600" y="5029200"/>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6" name="Line 20"/>
          <p:cNvSpPr>
            <a:spLocks noChangeShapeType="1"/>
          </p:cNvSpPr>
          <p:nvPr/>
        </p:nvSpPr>
        <p:spPr bwMode="auto">
          <a:xfrm>
            <a:off x="2209800" y="4038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7" name="Line 21"/>
          <p:cNvSpPr>
            <a:spLocks noChangeShapeType="1"/>
          </p:cNvSpPr>
          <p:nvPr/>
        </p:nvSpPr>
        <p:spPr bwMode="auto">
          <a:xfrm flipH="1">
            <a:off x="2438400" y="50292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8" name="Oval 4"/>
          <p:cNvSpPr>
            <a:spLocks noChangeArrowheads="1"/>
          </p:cNvSpPr>
          <p:nvPr/>
        </p:nvSpPr>
        <p:spPr bwMode="auto">
          <a:xfrm>
            <a:off x="6553200" y="3505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6679" name="Text Box 6"/>
          <p:cNvSpPr txBox="1">
            <a:spLocks noChangeArrowheads="1"/>
          </p:cNvSpPr>
          <p:nvPr/>
        </p:nvSpPr>
        <p:spPr bwMode="auto">
          <a:xfrm>
            <a:off x="6613525" y="3541713"/>
            <a:ext cx="396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19</a:t>
            </a:r>
          </a:p>
        </p:txBody>
      </p:sp>
      <p:sp>
        <p:nvSpPr>
          <p:cNvPr id="26680" name="Oval 7"/>
          <p:cNvSpPr>
            <a:spLocks noChangeArrowheads="1"/>
          </p:cNvSpPr>
          <p:nvPr/>
        </p:nvSpPr>
        <p:spPr bwMode="auto">
          <a:xfrm>
            <a:off x="5791200" y="4419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6681" name="Text Box 8"/>
          <p:cNvSpPr txBox="1">
            <a:spLocks noChangeArrowheads="1"/>
          </p:cNvSpPr>
          <p:nvPr/>
        </p:nvSpPr>
        <p:spPr bwMode="auto">
          <a:xfrm>
            <a:off x="5867400" y="44958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12</a:t>
            </a:r>
          </a:p>
        </p:txBody>
      </p:sp>
      <p:sp>
        <p:nvSpPr>
          <p:cNvPr id="26682" name="Oval 9"/>
          <p:cNvSpPr>
            <a:spLocks noChangeArrowheads="1"/>
          </p:cNvSpPr>
          <p:nvPr/>
        </p:nvSpPr>
        <p:spPr bwMode="auto">
          <a:xfrm>
            <a:off x="7391400" y="4419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6683" name="Text Box 10"/>
          <p:cNvSpPr txBox="1">
            <a:spLocks noChangeArrowheads="1"/>
          </p:cNvSpPr>
          <p:nvPr/>
        </p:nvSpPr>
        <p:spPr bwMode="auto">
          <a:xfrm>
            <a:off x="7467600" y="44958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16</a:t>
            </a:r>
          </a:p>
        </p:txBody>
      </p:sp>
      <p:sp>
        <p:nvSpPr>
          <p:cNvPr id="26684" name="Oval 11"/>
          <p:cNvSpPr>
            <a:spLocks noChangeArrowheads="1"/>
          </p:cNvSpPr>
          <p:nvPr/>
        </p:nvSpPr>
        <p:spPr bwMode="auto">
          <a:xfrm>
            <a:off x="6248400" y="5562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6685" name="Text Box 12"/>
          <p:cNvSpPr txBox="1">
            <a:spLocks noChangeArrowheads="1"/>
          </p:cNvSpPr>
          <p:nvPr/>
        </p:nvSpPr>
        <p:spPr bwMode="auto">
          <a:xfrm>
            <a:off x="6324600" y="56388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4</a:t>
            </a:r>
          </a:p>
        </p:txBody>
      </p:sp>
      <p:sp>
        <p:nvSpPr>
          <p:cNvPr id="26686" name="Oval 13"/>
          <p:cNvSpPr>
            <a:spLocks noChangeArrowheads="1"/>
          </p:cNvSpPr>
          <p:nvPr/>
        </p:nvSpPr>
        <p:spPr bwMode="auto">
          <a:xfrm>
            <a:off x="5105400" y="5638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6687" name="Text Box 14"/>
          <p:cNvSpPr txBox="1">
            <a:spLocks noChangeArrowheads="1"/>
          </p:cNvSpPr>
          <p:nvPr/>
        </p:nvSpPr>
        <p:spPr bwMode="auto">
          <a:xfrm>
            <a:off x="5257800" y="57150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a:t>
            </a:r>
          </a:p>
        </p:txBody>
      </p:sp>
      <p:sp>
        <p:nvSpPr>
          <p:cNvPr id="26688" name="Oval 15"/>
          <p:cNvSpPr>
            <a:spLocks noChangeArrowheads="1"/>
          </p:cNvSpPr>
          <p:nvPr/>
        </p:nvSpPr>
        <p:spPr bwMode="auto">
          <a:xfrm>
            <a:off x="7010400" y="5562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6689" name="Text Box 16"/>
          <p:cNvSpPr txBox="1">
            <a:spLocks noChangeArrowheads="1"/>
          </p:cNvSpPr>
          <p:nvPr/>
        </p:nvSpPr>
        <p:spPr bwMode="auto">
          <a:xfrm>
            <a:off x="7086600" y="56388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7</a:t>
            </a:r>
          </a:p>
        </p:txBody>
      </p:sp>
      <p:sp>
        <p:nvSpPr>
          <p:cNvPr id="26690" name="Line 17"/>
          <p:cNvSpPr>
            <a:spLocks noChangeShapeType="1"/>
          </p:cNvSpPr>
          <p:nvPr/>
        </p:nvSpPr>
        <p:spPr bwMode="auto">
          <a:xfrm flipH="1">
            <a:off x="62484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91" name="Line 18"/>
          <p:cNvSpPr>
            <a:spLocks noChangeShapeType="1"/>
          </p:cNvSpPr>
          <p:nvPr/>
        </p:nvSpPr>
        <p:spPr bwMode="auto">
          <a:xfrm flipH="1">
            <a:off x="5486400" y="4953000"/>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92" name="Line 19"/>
          <p:cNvSpPr>
            <a:spLocks noChangeShapeType="1"/>
          </p:cNvSpPr>
          <p:nvPr/>
        </p:nvSpPr>
        <p:spPr bwMode="auto">
          <a:xfrm>
            <a:off x="6248400" y="4953000"/>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93" name="Line 20"/>
          <p:cNvSpPr>
            <a:spLocks noChangeShapeType="1"/>
          </p:cNvSpPr>
          <p:nvPr/>
        </p:nvSpPr>
        <p:spPr bwMode="auto">
          <a:xfrm>
            <a:off x="7086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94" name="Line 21"/>
          <p:cNvSpPr>
            <a:spLocks noChangeShapeType="1"/>
          </p:cNvSpPr>
          <p:nvPr/>
        </p:nvSpPr>
        <p:spPr bwMode="auto">
          <a:xfrm flipH="1">
            <a:off x="7315200" y="49530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177" name="Straight Arrow Connector 176"/>
          <p:cNvCxnSpPr/>
          <p:nvPr/>
        </p:nvCxnSpPr>
        <p:spPr>
          <a:xfrm>
            <a:off x="3581400" y="4724400"/>
            <a:ext cx="137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4" name="Curved Connector 193"/>
          <p:cNvCxnSpPr>
            <a:stCxn id="26667" idx="7"/>
            <a:endCxn id="26663" idx="6"/>
          </p:cNvCxnSpPr>
          <p:nvPr/>
        </p:nvCxnSpPr>
        <p:spPr>
          <a:xfrm rot="16200000" flipV="1">
            <a:off x="1231106" y="5055394"/>
            <a:ext cx="954088" cy="3683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4" name="Curved Connector 203"/>
          <p:cNvCxnSpPr>
            <a:stCxn id="26682" idx="7"/>
            <a:endCxn id="26678" idx="6"/>
          </p:cNvCxnSpPr>
          <p:nvPr/>
        </p:nvCxnSpPr>
        <p:spPr>
          <a:xfrm rot="16200000" flipV="1">
            <a:off x="7174706" y="3759994"/>
            <a:ext cx="725488" cy="74930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3" name="Curved Connector 212"/>
          <p:cNvCxnSpPr>
            <a:stCxn id="26654" idx="7"/>
            <a:endCxn id="26648" idx="6"/>
          </p:cNvCxnSpPr>
          <p:nvPr/>
        </p:nvCxnSpPr>
        <p:spPr>
          <a:xfrm rot="5400000" flipH="1" flipV="1">
            <a:off x="7365206" y="1880394"/>
            <a:ext cx="954088" cy="469900"/>
          </a:xfrm>
          <a:prstGeom prst="curvedConnector4">
            <a:avLst>
              <a:gd name="adj1" fmla="val 2777"/>
              <a:gd name="adj2" fmla="val 148610"/>
            </a:avLst>
          </a:prstGeom>
          <a:ln>
            <a:tailEnd type="arrow"/>
          </a:ln>
        </p:spPr>
        <p:style>
          <a:lnRef idx="1">
            <a:schemeClr val="accent1"/>
          </a:lnRef>
          <a:fillRef idx="0">
            <a:schemeClr val="accent1"/>
          </a:fillRef>
          <a:effectRef idx="0">
            <a:schemeClr val="accent1"/>
          </a:effectRef>
          <a:fontRef idx="minor">
            <a:schemeClr val="tx1"/>
          </a:fontRef>
        </p:style>
      </p:cxnSp>
      <p:sp>
        <p:nvSpPr>
          <p:cNvPr id="26699" name="TextBox 218"/>
          <p:cNvSpPr txBox="1">
            <a:spLocks noChangeArrowheads="1"/>
          </p:cNvSpPr>
          <p:nvPr/>
        </p:nvSpPr>
        <p:spPr bwMode="auto">
          <a:xfrm>
            <a:off x="8229600" y="1828800"/>
            <a:ext cx="76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swap</a:t>
            </a:r>
          </a:p>
        </p:txBody>
      </p:sp>
      <p:sp>
        <p:nvSpPr>
          <p:cNvPr id="26700" name="TextBox 219"/>
          <p:cNvSpPr txBox="1">
            <a:spLocks noChangeArrowheads="1"/>
          </p:cNvSpPr>
          <p:nvPr/>
        </p:nvSpPr>
        <p:spPr bwMode="auto">
          <a:xfrm>
            <a:off x="1828800" y="4876800"/>
            <a:ext cx="76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swap</a:t>
            </a:r>
          </a:p>
        </p:txBody>
      </p:sp>
      <p:sp>
        <p:nvSpPr>
          <p:cNvPr id="26701" name="TextBox 220"/>
          <p:cNvSpPr txBox="1">
            <a:spLocks noChangeArrowheads="1"/>
          </p:cNvSpPr>
          <p:nvPr/>
        </p:nvSpPr>
        <p:spPr bwMode="auto">
          <a:xfrm>
            <a:off x="7848600" y="3886200"/>
            <a:ext cx="76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swap</a:t>
            </a: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ea typeface="+mj-ea"/>
              </a:rPr>
              <a:t>Goals</a:t>
            </a:r>
            <a:endParaRPr lang="en-US" dirty="0">
              <a:ea typeface="+mj-ea"/>
            </a:endParaRPr>
          </a:p>
        </p:txBody>
      </p:sp>
      <p:sp>
        <p:nvSpPr>
          <p:cNvPr id="9219" name="Content Placeholder 2"/>
          <p:cNvSpPr>
            <a:spLocks noGrp="1"/>
          </p:cNvSpPr>
          <p:nvPr>
            <p:ph idx="1"/>
          </p:nvPr>
        </p:nvSpPr>
        <p:spPr/>
        <p:txBody>
          <a:bodyPr/>
          <a:lstStyle/>
          <a:p>
            <a:pPr eaLnBrk="1" hangingPunct="1"/>
            <a:r>
              <a:rPr lang="en-US">
                <a:latin typeface="Century Schoolbook" charset="0"/>
              </a:rPr>
              <a:t>To explore the implementation, testing and performance of heap sort algorithm</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ea typeface="+mj-ea"/>
              </a:rPr>
              <a:t>Heap Sort</a:t>
            </a:r>
            <a:endParaRPr lang="en-US" dirty="0">
              <a:ea typeface="+mj-ea"/>
            </a:endParaRPr>
          </a:p>
        </p:txBody>
      </p:sp>
      <p:sp>
        <p:nvSpPr>
          <p:cNvPr id="27651" name="Content Placeholder 2"/>
          <p:cNvSpPr>
            <a:spLocks noGrp="1"/>
          </p:cNvSpPr>
          <p:nvPr>
            <p:ph idx="1"/>
          </p:nvPr>
        </p:nvSpPr>
        <p:spPr>
          <a:xfrm>
            <a:off x="457200" y="1600200"/>
            <a:ext cx="8229600" cy="4953000"/>
          </a:xfrm>
        </p:spPr>
        <p:txBody>
          <a:bodyPr/>
          <a:lstStyle/>
          <a:p>
            <a:pPr eaLnBrk="1" hangingPunct="1">
              <a:spcBef>
                <a:spcPct val="50000"/>
              </a:spcBef>
            </a:pPr>
            <a:r>
              <a:rPr lang="en-US" sz="1800">
                <a:latin typeface="Century Schoolbook" charset="0"/>
              </a:rPr>
              <a:t>The heapsort algorithm consists of two phases:</a:t>
            </a:r>
            <a:br>
              <a:rPr lang="en-US" sz="1800">
                <a:latin typeface="Century Schoolbook" charset="0"/>
              </a:rPr>
            </a:br>
            <a:r>
              <a:rPr lang="en-US" sz="1800">
                <a:latin typeface="Century Schoolbook" charset="0"/>
              </a:rPr>
              <a:t>- build a heap from an arbitrary array</a:t>
            </a:r>
            <a:br>
              <a:rPr lang="en-US" sz="1800">
                <a:latin typeface="Century Schoolbook" charset="0"/>
              </a:rPr>
            </a:br>
            <a:r>
              <a:rPr lang="en-US" sz="1800">
                <a:latin typeface="Century Schoolbook" charset="0"/>
              </a:rPr>
              <a:t>- use the heap to sort the data</a:t>
            </a:r>
          </a:p>
          <a:p>
            <a:pPr eaLnBrk="1" hangingPunct="1">
              <a:spcBef>
                <a:spcPct val="50000"/>
              </a:spcBef>
              <a:buFont typeface="Wingdings" charset="0"/>
              <a:buNone/>
            </a:pPr>
            <a:r>
              <a:rPr lang="en-US" sz="1800">
                <a:latin typeface="Century Schoolbook" charset="0"/>
              </a:rPr>
              <a:t> </a:t>
            </a:r>
          </a:p>
          <a:p>
            <a:pPr eaLnBrk="1" hangingPunct="1"/>
            <a:r>
              <a:rPr lang="en-US" altLang="zh-CN" sz="1800">
                <a:latin typeface="Century Schoolbook" charset="0"/>
                <a:ea typeface="宋体" charset="0"/>
                <a:cs typeface="宋体" charset="0"/>
              </a:rPr>
              <a:t>To sort the elements in the </a:t>
            </a:r>
            <a:r>
              <a:rPr lang="en-US" altLang="zh-CN" sz="1800">
                <a:solidFill>
                  <a:schemeClr val="hlink"/>
                </a:solidFill>
                <a:latin typeface="Century Schoolbook" charset="0"/>
                <a:ea typeface="宋体" charset="0"/>
                <a:cs typeface="宋体" charset="0"/>
              </a:rPr>
              <a:t>decreasing order</a:t>
            </a:r>
            <a:r>
              <a:rPr lang="en-US" altLang="zh-CN" sz="1800">
                <a:latin typeface="Century Schoolbook" charset="0"/>
                <a:ea typeface="宋体" charset="0"/>
                <a:cs typeface="宋体" charset="0"/>
              </a:rPr>
              <a:t>, use a </a:t>
            </a:r>
            <a:r>
              <a:rPr lang="en-US" altLang="zh-CN" sz="1800">
                <a:solidFill>
                  <a:schemeClr val="hlink"/>
                </a:solidFill>
                <a:latin typeface="Century Schoolbook" charset="0"/>
                <a:ea typeface="宋体" charset="0"/>
                <a:cs typeface="宋体" charset="0"/>
              </a:rPr>
              <a:t>min heap</a:t>
            </a:r>
          </a:p>
          <a:p>
            <a:pPr eaLnBrk="1" hangingPunct="1"/>
            <a:r>
              <a:rPr lang="en-US" altLang="zh-CN" sz="1800">
                <a:latin typeface="Century Schoolbook" charset="0"/>
                <a:ea typeface="宋体" charset="0"/>
                <a:cs typeface="宋体" charset="0"/>
              </a:rPr>
              <a:t>To sort the elements in the </a:t>
            </a:r>
            <a:r>
              <a:rPr lang="en-US" altLang="zh-CN" sz="1800">
                <a:solidFill>
                  <a:schemeClr val="hlink"/>
                </a:solidFill>
                <a:latin typeface="Century Schoolbook" charset="0"/>
                <a:ea typeface="宋体" charset="0"/>
                <a:cs typeface="宋体" charset="0"/>
              </a:rPr>
              <a:t>increasing order</a:t>
            </a:r>
            <a:r>
              <a:rPr lang="en-US" altLang="zh-CN" sz="1800">
                <a:latin typeface="Century Schoolbook" charset="0"/>
                <a:ea typeface="宋体" charset="0"/>
                <a:cs typeface="宋体" charset="0"/>
              </a:rPr>
              <a:t>, use a </a:t>
            </a:r>
            <a:r>
              <a:rPr lang="en-US" altLang="zh-CN" sz="1800">
                <a:solidFill>
                  <a:schemeClr val="hlink"/>
                </a:solidFill>
                <a:latin typeface="Century Schoolbook" charset="0"/>
                <a:ea typeface="宋体" charset="0"/>
                <a:cs typeface="宋体" charset="0"/>
              </a:rPr>
              <a:t>max heap</a:t>
            </a:r>
          </a:p>
          <a:p>
            <a:pPr eaLnBrk="1" hangingPunct="1">
              <a:buFont typeface="Wingdings" charset="0"/>
              <a:buNone/>
            </a:pPr>
            <a:endParaRPr lang="en-US" sz="1800">
              <a:latin typeface="Century Schoolbook" charset="0"/>
            </a:endParaRPr>
          </a:p>
        </p:txBody>
      </p:sp>
      <p:sp>
        <p:nvSpPr>
          <p:cNvPr id="27652" name="Oval 4"/>
          <p:cNvSpPr>
            <a:spLocks noChangeArrowheads="1"/>
          </p:cNvSpPr>
          <p:nvPr/>
        </p:nvSpPr>
        <p:spPr bwMode="auto">
          <a:xfrm>
            <a:off x="4038600" y="38100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7653" name="Text Box 6"/>
          <p:cNvSpPr txBox="1">
            <a:spLocks noChangeArrowheads="1"/>
          </p:cNvSpPr>
          <p:nvPr/>
        </p:nvSpPr>
        <p:spPr bwMode="auto">
          <a:xfrm>
            <a:off x="4114800" y="38862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19</a:t>
            </a:r>
          </a:p>
        </p:txBody>
      </p:sp>
      <p:sp>
        <p:nvSpPr>
          <p:cNvPr id="27654" name="Oval 7"/>
          <p:cNvSpPr>
            <a:spLocks noChangeArrowheads="1"/>
          </p:cNvSpPr>
          <p:nvPr/>
        </p:nvSpPr>
        <p:spPr bwMode="auto">
          <a:xfrm>
            <a:off x="3276600" y="4724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7655" name="Text Box 8"/>
          <p:cNvSpPr txBox="1">
            <a:spLocks noChangeArrowheads="1"/>
          </p:cNvSpPr>
          <p:nvPr/>
        </p:nvSpPr>
        <p:spPr bwMode="auto">
          <a:xfrm>
            <a:off x="3352800" y="48006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12</a:t>
            </a:r>
          </a:p>
        </p:txBody>
      </p:sp>
      <p:sp>
        <p:nvSpPr>
          <p:cNvPr id="27656" name="Oval 9"/>
          <p:cNvSpPr>
            <a:spLocks noChangeArrowheads="1"/>
          </p:cNvSpPr>
          <p:nvPr/>
        </p:nvSpPr>
        <p:spPr bwMode="auto">
          <a:xfrm>
            <a:off x="4876800" y="4724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7657" name="Text Box 10"/>
          <p:cNvSpPr txBox="1">
            <a:spLocks noChangeArrowheads="1"/>
          </p:cNvSpPr>
          <p:nvPr/>
        </p:nvSpPr>
        <p:spPr bwMode="auto">
          <a:xfrm>
            <a:off x="4953000" y="48006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16</a:t>
            </a:r>
          </a:p>
        </p:txBody>
      </p:sp>
      <p:sp>
        <p:nvSpPr>
          <p:cNvPr id="27658" name="Oval 11"/>
          <p:cNvSpPr>
            <a:spLocks noChangeArrowheads="1"/>
          </p:cNvSpPr>
          <p:nvPr/>
        </p:nvSpPr>
        <p:spPr bwMode="auto">
          <a:xfrm>
            <a:off x="3733800" y="5867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7659" name="Text Box 12"/>
          <p:cNvSpPr txBox="1">
            <a:spLocks noChangeArrowheads="1"/>
          </p:cNvSpPr>
          <p:nvPr/>
        </p:nvSpPr>
        <p:spPr bwMode="auto">
          <a:xfrm>
            <a:off x="3810000" y="59436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4</a:t>
            </a:r>
          </a:p>
        </p:txBody>
      </p:sp>
      <p:sp>
        <p:nvSpPr>
          <p:cNvPr id="27660" name="Oval 13"/>
          <p:cNvSpPr>
            <a:spLocks noChangeArrowheads="1"/>
          </p:cNvSpPr>
          <p:nvPr/>
        </p:nvSpPr>
        <p:spPr bwMode="auto">
          <a:xfrm>
            <a:off x="2590800" y="5943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7661" name="Text Box 14"/>
          <p:cNvSpPr txBox="1">
            <a:spLocks noChangeArrowheads="1"/>
          </p:cNvSpPr>
          <p:nvPr/>
        </p:nvSpPr>
        <p:spPr bwMode="auto">
          <a:xfrm>
            <a:off x="2743200" y="60198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a:t>
            </a:r>
          </a:p>
        </p:txBody>
      </p:sp>
      <p:sp>
        <p:nvSpPr>
          <p:cNvPr id="27662" name="Oval 15"/>
          <p:cNvSpPr>
            <a:spLocks noChangeArrowheads="1"/>
          </p:cNvSpPr>
          <p:nvPr/>
        </p:nvSpPr>
        <p:spPr bwMode="auto">
          <a:xfrm>
            <a:off x="4495800" y="5867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7663" name="Text Box 16"/>
          <p:cNvSpPr txBox="1">
            <a:spLocks noChangeArrowheads="1"/>
          </p:cNvSpPr>
          <p:nvPr/>
        </p:nvSpPr>
        <p:spPr bwMode="auto">
          <a:xfrm>
            <a:off x="4572000" y="59436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7</a:t>
            </a:r>
          </a:p>
        </p:txBody>
      </p:sp>
      <p:sp>
        <p:nvSpPr>
          <p:cNvPr id="27664" name="Line 17"/>
          <p:cNvSpPr>
            <a:spLocks noChangeShapeType="1"/>
          </p:cNvSpPr>
          <p:nvPr/>
        </p:nvSpPr>
        <p:spPr bwMode="auto">
          <a:xfrm flipH="1">
            <a:off x="3733800" y="42672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5" name="Line 18"/>
          <p:cNvSpPr>
            <a:spLocks noChangeShapeType="1"/>
          </p:cNvSpPr>
          <p:nvPr/>
        </p:nvSpPr>
        <p:spPr bwMode="auto">
          <a:xfrm flipH="1">
            <a:off x="2971800" y="5257800"/>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6" name="Line 19"/>
          <p:cNvSpPr>
            <a:spLocks noChangeShapeType="1"/>
          </p:cNvSpPr>
          <p:nvPr/>
        </p:nvSpPr>
        <p:spPr bwMode="auto">
          <a:xfrm>
            <a:off x="3733800" y="5257800"/>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7" name="Line 20"/>
          <p:cNvSpPr>
            <a:spLocks noChangeShapeType="1"/>
          </p:cNvSpPr>
          <p:nvPr/>
        </p:nvSpPr>
        <p:spPr bwMode="auto">
          <a:xfrm>
            <a:off x="4572000" y="42672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8" name="Line 21"/>
          <p:cNvSpPr>
            <a:spLocks noChangeShapeType="1"/>
          </p:cNvSpPr>
          <p:nvPr/>
        </p:nvSpPr>
        <p:spPr bwMode="auto">
          <a:xfrm flipH="1">
            <a:off x="4800600" y="52578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ea typeface="+mj-ea"/>
              </a:rPr>
              <a:t>Example of Heap Sort</a:t>
            </a:r>
            <a:endParaRPr lang="en-US" dirty="0">
              <a:ea typeface="+mj-ea"/>
            </a:endParaRPr>
          </a:p>
        </p:txBody>
      </p:sp>
      <p:sp>
        <p:nvSpPr>
          <p:cNvPr id="28675" name="Oval 4"/>
          <p:cNvSpPr>
            <a:spLocks noChangeArrowheads="1"/>
          </p:cNvSpPr>
          <p:nvPr/>
        </p:nvSpPr>
        <p:spPr bwMode="auto">
          <a:xfrm>
            <a:off x="36576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8676" name="Text Box 5"/>
          <p:cNvSpPr txBox="1">
            <a:spLocks noChangeArrowheads="1"/>
          </p:cNvSpPr>
          <p:nvPr/>
        </p:nvSpPr>
        <p:spPr bwMode="auto">
          <a:xfrm>
            <a:off x="7037388" y="16271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19</a:t>
            </a:r>
          </a:p>
        </p:txBody>
      </p:sp>
      <p:sp>
        <p:nvSpPr>
          <p:cNvPr id="28677" name="Oval 6"/>
          <p:cNvSpPr>
            <a:spLocks noChangeArrowheads="1"/>
          </p:cNvSpPr>
          <p:nvPr/>
        </p:nvSpPr>
        <p:spPr bwMode="auto">
          <a:xfrm>
            <a:off x="2895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8678" name="Text Box 7"/>
          <p:cNvSpPr txBox="1">
            <a:spLocks noChangeArrowheads="1"/>
          </p:cNvSpPr>
          <p:nvPr/>
        </p:nvSpPr>
        <p:spPr bwMode="auto">
          <a:xfrm>
            <a:off x="2971800" y="25908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12</a:t>
            </a:r>
          </a:p>
        </p:txBody>
      </p:sp>
      <p:sp>
        <p:nvSpPr>
          <p:cNvPr id="28679" name="Oval 8"/>
          <p:cNvSpPr>
            <a:spLocks noChangeArrowheads="1"/>
          </p:cNvSpPr>
          <p:nvPr/>
        </p:nvSpPr>
        <p:spPr bwMode="auto">
          <a:xfrm>
            <a:off x="44958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8680" name="Text Box 9"/>
          <p:cNvSpPr txBox="1">
            <a:spLocks noChangeArrowheads="1"/>
          </p:cNvSpPr>
          <p:nvPr/>
        </p:nvSpPr>
        <p:spPr bwMode="auto">
          <a:xfrm>
            <a:off x="4572000" y="25908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16</a:t>
            </a:r>
          </a:p>
        </p:txBody>
      </p:sp>
      <p:sp>
        <p:nvSpPr>
          <p:cNvPr id="28681" name="Oval 10"/>
          <p:cNvSpPr>
            <a:spLocks noChangeArrowheads="1"/>
          </p:cNvSpPr>
          <p:nvPr/>
        </p:nvSpPr>
        <p:spPr bwMode="auto">
          <a:xfrm>
            <a:off x="3352800" y="3657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8682" name="Text Box 11"/>
          <p:cNvSpPr txBox="1">
            <a:spLocks noChangeArrowheads="1"/>
          </p:cNvSpPr>
          <p:nvPr/>
        </p:nvSpPr>
        <p:spPr bwMode="auto">
          <a:xfrm>
            <a:off x="3429000" y="3733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4</a:t>
            </a:r>
          </a:p>
        </p:txBody>
      </p:sp>
      <p:sp>
        <p:nvSpPr>
          <p:cNvPr id="28683" name="Oval 12"/>
          <p:cNvSpPr>
            <a:spLocks noChangeArrowheads="1"/>
          </p:cNvSpPr>
          <p:nvPr/>
        </p:nvSpPr>
        <p:spPr bwMode="auto">
          <a:xfrm>
            <a:off x="2209800" y="3581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8684" name="Text Box 13"/>
          <p:cNvSpPr txBox="1">
            <a:spLocks noChangeArrowheads="1"/>
          </p:cNvSpPr>
          <p:nvPr/>
        </p:nvSpPr>
        <p:spPr bwMode="auto">
          <a:xfrm>
            <a:off x="2286000" y="3657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a:t>
            </a:r>
          </a:p>
        </p:txBody>
      </p:sp>
      <p:sp>
        <p:nvSpPr>
          <p:cNvPr id="28685" name="Oval 14"/>
          <p:cNvSpPr>
            <a:spLocks noChangeArrowheads="1"/>
          </p:cNvSpPr>
          <p:nvPr/>
        </p:nvSpPr>
        <p:spPr bwMode="auto">
          <a:xfrm>
            <a:off x="4114800" y="3657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8686" name="Text Box 15"/>
          <p:cNvSpPr txBox="1">
            <a:spLocks noChangeArrowheads="1"/>
          </p:cNvSpPr>
          <p:nvPr/>
        </p:nvSpPr>
        <p:spPr bwMode="auto">
          <a:xfrm>
            <a:off x="4191000" y="3733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7</a:t>
            </a:r>
          </a:p>
        </p:txBody>
      </p:sp>
      <p:sp>
        <p:nvSpPr>
          <p:cNvPr id="28687" name="Line 16"/>
          <p:cNvSpPr>
            <a:spLocks noChangeShapeType="1"/>
          </p:cNvSpPr>
          <p:nvPr/>
        </p:nvSpPr>
        <p:spPr bwMode="auto">
          <a:xfrm flipH="1">
            <a:off x="3352800" y="20574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8" name="Line 17"/>
          <p:cNvSpPr>
            <a:spLocks noChangeShapeType="1"/>
          </p:cNvSpPr>
          <p:nvPr/>
        </p:nvSpPr>
        <p:spPr bwMode="auto">
          <a:xfrm flipH="1">
            <a:off x="2667000" y="30480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9" name="Line 18"/>
          <p:cNvSpPr>
            <a:spLocks noChangeShapeType="1"/>
          </p:cNvSpPr>
          <p:nvPr/>
        </p:nvSpPr>
        <p:spPr bwMode="auto">
          <a:xfrm>
            <a:off x="3352800" y="2971800"/>
            <a:ext cx="228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0" name="Line 19"/>
          <p:cNvSpPr>
            <a:spLocks noChangeShapeType="1"/>
          </p:cNvSpPr>
          <p:nvPr/>
        </p:nvSpPr>
        <p:spPr bwMode="auto">
          <a:xfrm>
            <a:off x="4191000" y="2057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1" name="Line 20"/>
          <p:cNvSpPr>
            <a:spLocks noChangeShapeType="1"/>
          </p:cNvSpPr>
          <p:nvPr/>
        </p:nvSpPr>
        <p:spPr bwMode="auto">
          <a:xfrm flipH="1">
            <a:off x="4419600" y="30480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2" name="Text Box 21"/>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19</a:t>
            </a:r>
          </a:p>
        </p:txBody>
      </p:sp>
      <p:sp>
        <p:nvSpPr>
          <p:cNvPr id="28693" name="Text Box 22"/>
          <p:cNvSpPr txBox="1">
            <a:spLocks noChangeArrowheads="1"/>
          </p:cNvSpPr>
          <p:nvPr/>
        </p:nvSpPr>
        <p:spPr bwMode="auto">
          <a:xfrm>
            <a:off x="3429000" y="5495925"/>
            <a:ext cx="441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12</a:t>
            </a:r>
          </a:p>
        </p:txBody>
      </p:sp>
      <p:sp>
        <p:nvSpPr>
          <p:cNvPr id="28694" name="Text Box 23"/>
          <p:cNvSpPr txBox="1">
            <a:spLocks noChangeArrowheads="1"/>
          </p:cNvSpPr>
          <p:nvPr/>
        </p:nvSpPr>
        <p:spPr bwMode="auto">
          <a:xfrm>
            <a:off x="3876675" y="5491163"/>
            <a:ext cx="441325" cy="3698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16</a:t>
            </a:r>
          </a:p>
        </p:txBody>
      </p:sp>
      <p:sp>
        <p:nvSpPr>
          <p:cNvPr id="28695" name="Text Box 24"/>
          <p:cNvSpPr txBox="1">
            <a:spLocks noChangeArrowheads="1"/>
          </p:cNvSpPr>
          <p:nvPr/>
        </p:nvSpPr>
        <p:spPr bwMode="auto">
          <a:xfrm>
            <a:off x="4318000" y="548957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a:t>
            </a:r>
          </a:p>
        </p:txBody>
      </p:sp>
      <p:sp>
        <p:nvSpPr>
          <p:cNvPr id="28696" name="Text Box 25"/>
          <p:cNvSpPr txBox="1">
            <a:spLocks noChangeArrowheads="1"/>
          </p:cNvSpPr>
          <p:nvPr/>
        </p:nvSpPr>
        <p:spPr bwMode="auto">
          <a:xfrm>
            <a:off x="4633913" y="5487988"/>
            <a:ext cx="314325" cy="3698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4</a:t>
            </a:r>
          </a:p>
        </p:txBody>
      </p:sp>
      <p:sp>
        <p:nvSpPr>
          <p:cNvPr id="28697" name="Text Box 26"/>
          <p:cNvSpPr txBox="1">
            <a:spLocks noChangeArrowheads="1"/>
          </p:cNvSpPr>
          <p:nvPr/>
        </p:nvSpPr>
        <p:spPr bwMode="auto">
          <a:xfrm>
            <a:off x="4948238" y="549592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7</a:t>
            </a:r>
          </a:p>
        </p:txBody>
      </p:sp>
      <p:sp>
        <p:nvSpPr>
          <p:cNvPr id="28698" name="Text Box 27"/>
          <p:cNvSpPr txBox="1">
            <a:spLocks noChangeArrowheads="1"/>
          </p:cNvSpPr>
          <p:nvPr/>
        </p:nvSpPr>
        <p:spPr bwMode="auto">
          <a:xfrm>
            <a:off x="3248025" y="49768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Array A</a:t>
            </a:r>
          </a:p>
        </p:txBody>
      </p:sp>
      <p:sp>
        <p:nvSpPr>
          <p:cNvPr id="28699" name="Text Box 28"/>
          <p:cNvSpPr txBox="1">
            <a:spLocks noChangeArrowheads="1"/>
          </p:cNvSpPr>
          <p:nvPr/>
        </p:nvSpPr>
        <p:spPr bwMode="auto">
          <a:xfrm>
            <a:off x="5645150" y="4813300"/>
            <a:ext cx="920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Sorted:</a:t>
            </a:r>
          </a:p>
        </p:txBody>
      </p:sp>
      <p:sp>
        <p:nvSpPr>
          <p:cNvPr id="28700" name="Line 29"/>
          <p:cNvSpPr>
            <a:spLocks noChangeShapeType="1"/>
          </p:cNvSpPr>
          <p:nvPr/>
        </p:nvSpPr>
        <p:spPr bwMode="auto">
          <a:xfrm>
            <a:off x="4379913" y="1828800"/>
            <a:ext cx="2454275" cy="2857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1" name="Text Box 30"/>
          <p:cNvSpPr txBox="1">
            <a:spLocks noChangeArrowheads="1"/>
          </p:cNvSpPr>
          <p:nvPr/>
        </p:nvSpPr>
        <p:spPr bwMode="auto">
          <a:xfrm>
            <a:off x="4903788" y="1425575"/>
            <a:ext cx="1873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Take out biggest</a:t>
            </a:r>
          </a:p>
        </p:txBody>
      </p:sp>
      <p:sp>
        <p:nvSpPr>
          <p:cNvPr id="28702" name="Line 31"/>
          <p:cNvSpPr>
            <a:spLocks noChangeShapeType="1"/>
          </p:cNvSpPr>
          <p:nvPr/>
        </p:nvSpPr>
        <p:spPr bwMode="auto">
          <a:xfrm flipV="1">
            <a:off x="4716463" y="3840163"/>
            <a:ext cx="1077912" cy="68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3" name="Line 32"/>
          <p:cNvSpPr>
            <a:spLocks noChangeShapeType="1"/>
          </p:cNvSpPr>
          <p:nvPr/>
        </p:nvSpPr>
        <p:spPr bwMode="auto">
          <a:xfrm>
            <a:off x="5775325" y="2039938"/>
            <a:ext cx="19050" cy="1790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4" name="Line 33"/>
          <p:cNvSpPr>
            <a:spLocks noChangeShapeType="1"/>
          </p:cNvSpPr>
          <p:nvPr/>
        </p:nvSpPr>
        <p:spPr bwMode="auto">
          <a:xfrm flipH="1" flipV="1">
            <a:off x="4273550" y="1916113"/>
            <a:ext cx="1492250" cy="114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05" name="Text Box 34"/>
          <p:cNvSpPr txBox="1">
            <a:spLocks noChangeArrowheads="1"/>
          </p:cNvSpPr>
          <p:nvPr/>
        </p:nvSpPr>
        <p:spPr bwMode="auto">
          <a:xfrm>
            <a:off x="5953125" y="2763838"/>
            <a:ext cx="241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Move the last element</a:t>
            </a:r>
          </a:p>
          <a:p>
            <a:pPr eaLnBrk="1" hangingPunct="1"/>
            <a:r>
              <a:rPr lang="en-US">
                <a:latin typeface="Century Schoolbook" charset="0"/>
              </a:rPr>
              <a:t>to the root</a:t>
            </a:r>
          </a:p>
        </p:txBody>
      </p:sp>
      <p:sp>
        <p:nvSpPr>
          <p:cNvPr id="28706" name="Line 35"/>
          <p:cNvSpPr>
            <a:spLocks noChangeShapeType="1"/>
          </p:cNvSpPr>
          <p:nvPr/>
        </p:nvSpPr>
        <p:spPr bwMode="auto">
          <a:xfrm>
            <a:off x="5130800" y="5881688"/>
            <a:ext cx="0" cy="173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7" name="Line 36"/>
          <p:cNvSpPr>
            <a:spLocks noChangeShapeType="1"/>
          </p:cNvSpPr>
          <p:nvPr/>
        </p:nvSpPr>
        <p:spPr bwMode="auto">
          <a:xfrm flipH="1" flipV="1">
            <a:off x="3271838" y="6045200"/>
            <a:ext cx="1858962" cy="95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08" name="Line 37"/>
          <p:cNvSpPr>
            <a:spLocks noChangeShapeType="1"/>
          </p:cNvSpPr>
          <p:nvPr/>
        </p:nvSpPr>
        <p:spPr bwMode="auto">
          <a:xfrm flipV="1">
            <a:off x="3262313" y="5910263"/>
            <a:ext cx="0" cy="1444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Oval 4"/>
          <p:cNvSpPr>
            <a:spLocks noChangeArrowheads="1"/>
          </p:cNvSpPr>
          <p:nvPr/>
        </p:nvSpPr>
        <p:spPr bwMode="auto">
          <a:xfrm>
            <a:off x="36576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9699" name="Oval 6"/>
          <p:cNvSpPr>
            <a:spLocks noChangeArrowheads="1"/>
          </p:cNvSpPr>
          <p:nvPr/>
        </p:nvSpPr>
        <p:spPr bwMode="auto">
          <a:xfrm>
            <a:off x="2895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9700" name="Text Box 7"/>
          <p:cNvSpPr txBox="1">
            <a:spLocks noChangeArrowheads="1"/>
          </p:cNvSpPr>
          <p:nvPr/>
        </p:nvSpPr>
        <p:spPr bwMode="auto">
          <a:xfrm>
            <a:off x="2971800" y="25908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12</a:t>
            </a:r>
          </a:p>
        </p:txBody>
      </p:sp>
      <p:sp>
        <p:nvSpPr>
          <p:cNvPr id="29701" name="Oval 8"/>
          <p:cNvSpPr>
            <a:spLocks noChangeArrowheads="1"/>
          </p:cNvSpPr>
          <p:nvPr/>
        </p:nvSpPr>
        <p:spPr bwMode="auto">
          <a:xfrm>
            <a:off x="44958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9702" name="Text Box 9"/>
          <p:cNvSpPr txBox="1">
            <a:spLocks noChangeArrowheads="1"/>
          </p:cNvSpPr>
          <p:nvPr/>
        </p:nvSpPr>
        <p:spPr bwMode="auto">
          <a:xfrm>
            <a:off x="4572000" y="25908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16</a:t>
            </a:r>
          </a:p>
        </p:txBody>
      </p:sp>
      <p:sp>
        <p:nvSpPr>
          <p:cNvPr id="29703" name="Oval 10"/>
          <p:cNvSpPr>
            <a:spLocks noChangeArrowheads="1"/>
          </p:cNvSpPr>
          <p:nvPr/>
        </p:nvSpPr>
        <p:spPr bwMode="auto">
          <a:xfrm>
            <a:off x="3352800" y="3657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9704" name="Text Box 11"/>
          <p:cNvSpPr txBox="1">
            <a:spLocks noChangeArrowheads="1"/>
          </p:cNvSpPr>
          <p:nvPr/>
        </p:nvSpPr>
        <p:spPr bwMode="auto">
          <a:xfrm>
            <a:off x="3429000" y="3733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4</a:t>
            </a:r>
          </a:p>
        </p:txBody>
      </p:sp>
      <p:sp>
        <p:nvSpPr>
          <p:cNvPr id="29705" name="Oval 12"/>
          <p:cNvSpPr>
            <a:spLocks noChangeArrowheads="1"/>
          </p:cNvSpPr>
          <p:nvPr/>
        </p:nvSpPr>
        <p:spPr bwMode="auto">
          <a:xfrm>
            <a:off x="2209800" y="3581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29706" name="Text Box 13"/>
          <p:cNvSpPr txBox="1">
            <a:spLocks noChangeArrowheads="1"/>
          </p:cNvSpPr>
          <p:nvPr/>
        </p:nvSpPr>
        <p:spPr bwMode="auto">
          <a:xfrm>
            <a:off x="2286000" y="3657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a:t>
            </a:r>
          </a:p>
        </p:txBody>
      </p:sp>
      <p:sp>
        <p:nvSpPr>
          <p:cNvPr id="29707" name="Text Box 15"/>
          <p:cNvSpPr txBox="1">
            <a:spLocks noChangeArrowheads="1"/>
          </p:cNvSpPr>
          <p:nvPr/>
        </p:nvSpPr>
        <p:spPr bwMode="auto">
          <a:xfrm>
            <a:off x="3806825" y="16843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7</a:t>
            </a:r>
          </a:p>
        </p:txBody>
      </p:sp>
      <p:sp>
        <p:nvSpPr>
          <p:cNvPr id="29708" name="Line 16"/>
          <p:cNvSpPr>
            <a:spLocks noChangeShapeType="1"/>
          </p:cNvSpPr>
          <p:nvPr/>
        </p:nvSpPr>
        <p:spPr bwMode="auto">
          <a:xfrm flipH="1">
            <a:off x="3352800" y="20574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9" name="Line 17"/>
          <p:cNvSpPr>
            <a:spLocks noChangeShapeType="1"/>
          </p:cNvSpPr>
          <p:nvPr/>
        </p:nvSpPr>
        <p:spPr bwMode="auto">
          <a:xfrm flipH="1">
            <a:off x="2667000" y="30480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0" name="Line 18"/>
          <p:cNvSpPr>
            <a:spLocks noChangeShapeType="1"/>
          </p:cNvSpPr>
          <p:nvPr/>
        </p:nvSpPr>
        <p:spPr bwMode="auto">
          <a:xfrm>
            <a:off x="3352800" y="2971800"/>
            <a:ext cx="228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1" name="Line 19"/>
          <p:cNvSpPr>
            <a:spLocks noChangeShapeType="1"/>
          </p:cNvSpPr>
          <p:nvPr/>
        </p:nvSpPr>
        <p:spPr bwMode="auto">
          <a:xfrm>
            <a:off x="4191000" y="2057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2" name="Text Box 21"/>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19</a:t>
            </a:r>
          </a:p>
        </p:txBody>
      </p:sp>
      <p:sp>
        <p:nvSpPr>
          <p:cNvPr id="29713" name="Text Box 22"/>
          <p:cNvSpPr txBox="1">
            <a:spLocks noChangeArrowheads="1"/>
          </p:cNvSpPr>
          <p:nvPr/>
        </p:nvSpPr>
        <p:spPr bwMode="auto">
          <a:xfrm>
            <a:off x="3429000" y="5495925"/>
            <a:ext cx="441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12</a:t>
            </a:r>
          </a:p>
        </p:txBody>
      </p:sp>
      <p:sp>
        <p:nvSpPr>
          <p:cNvPr id="29714" name="Text Box 23"/>
          <p:cNvSpPr txBox="1">
            <a:spLocks noChangeArrowheads="1"/>
          </p:cNvSpPr>
          <p:nvPr/>
        </p:nvSpPr>
        <p:spPr bwMode="auto">
          <a:xfrm>
            <a:off x="3876675" y="5491163"/>
            <a:ext cx="441325" cy="3698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16</a:t>
            </a:r>
          </a:p>
        </p:txBody>
      </p:sp>
      <p:sp>
        <p:nvSpPr>
          <p:cNvPr id="29715" name="Text Box 24"/>
          <p:cNvSpPr txBox="1">
            <a:spLocks noChangeArrowheads="1"/>
          </p:cNvSpPr>
          <p:nvPr/>
        </p:nvSpPr>
        <p:spPr bwMode="auto">
          <a:xfrm>
            <a:off x="4318000" y="548957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a:t>
            </a:r>
          </a:p>
        </p:txBody>
      </p:sp>
      <p:sp>
        <p:nvSpPr>
          <p:cNvPr id="29716" name="Text Box 25"/>
          <p:cNvSpPr txBox="1">
            <a:spLocks noChangeArrowheads="1"/>
          </p:cNvSpPr>
          <p:nvPr/>
        </p:nvSpPr>
        <p:spPr bwMode="auto">
          <a:xfrm>
            <a:off x="4633913" y="5487988"/>
            <a:ext cx="314325" cy="3698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4</a:t>
            </a:r>
          </a:p>
        </p:txBody>
      </p:sp>
      <p:sp>
        <p:nvSpPr>
          <p:cNvPr id="29717" name="Text Box 26"/>
          <p:cNvSpPr txBox="1">
            <a:spLocks noChangeArrowheads="1"/>
          </p:cNvSpPr>
          <p:nvPr/>
        </p:nvSpPr>
        <p:spPr bwMode="auto">
          <a:xfrm>
            <a:off x="3108325" y="5486400"/>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7</a:t>
            </a:r>
          </a:p>
        </p:txBody>
      </p:sp>
      <p:sp>
        <p:nvSpPr>
          <p:cNvPr id="29718" name="Text Box 27"/>
          <p:cNvSpPr txBox="1">
            <a:spLocks noChangeArrowheads="1"/>
          </p:cNvSpPr>
          <p:nvPr/>
        </p:nvSpPr>
        <p:spPr bwMode="auto">
          <a:xfrm>
            <a:off x="3248025" y="49768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Array A</a:t>
            </a:r>
          </a:p>
        </p:txBody>
      </p:sp>
      <p:sp>
        <p:nvSpPr>
          <p:cNvPr id="29719" name="Text Box 28"/>
          <p:cNvSpPr txBox="1">
            <a:spLocks noChangeArrowheads="1"/>
          </p:cNvSpPr>
          <p:nvPr/>
        </p:nvSpPr>
        <p:spPr bwMode="auto">
          <a:xfrm>
            <a:off x="5645150" y="4813300"/>
            <a:ext cx="920750" cy="366713"/>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Sorted:</a:t>
            </a:r>
          </a:p>
        </p:txBody>
      </p:sp>
      <p:sp>
        <p:nvSpPr>
          <p:cNvPr id="29720" name="Text Box 37"/>
          <p:cNvSpPr txBox="1">
            <a:spLocks noChangeArrowheads="1"/>
          </p:cNvSpPr>
          <p:nvPr/>
        </p:nvSpPr>
        <p:spPr bwMode="auto">
          <a:xfrm>
            <a:off x="850900" y="2166938"/>
            <a:ext cx="1314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HEAPIFY()</a:t>
            </a:r>
          </a:p>
        </p:txBody>
      </p:sp>
      <p:sp>
        <p:nvSpPr>
          <p:cNvPr id="29721" name="Line 38"/>
          <p:cNvSpPr>
            <a:spLocks noChangeShapeType="1"/>
          </p:cNvSpPr>
          <p:nvPr/>
        </p:nvSpPr>
        <p:spPr bwMode="auto">
          <a:xfrm>
            <a:off x="4879975" y="2117725"/>
            <a:ext cx="66675" cy="414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22" name="Line 39"/>
          <p:cNvSpPr>
            <a:spLocks noChangeShapeType="1"/>
          </p:cNvSpPr>
          <p:nvPr/>
        </p:nvSpPr>
        <p:spPr bwMode="auto">
          <a:xfrm flipH="1" flipV="1">
            <a:off x="4273550" y="1895475"/>
            <a:ext cx="606425" cy="222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23" name="Text Box 40"/>
          <p:cNvSpPr txBox="1">
            <a:spLocks noChangeArrowheads="1"/>
          </p:cNvSpPr>
          <p:nvPr/>
        </p:nvSpPr>
        <p:spPr bwMode="auto">
          <a:xfrm>
            <a:off x="4903788" y="1878013"/>
            <a:ext cx="717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swap</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Oval 4"/>
          <p:cNvSpPr>
            <a:spLocks noChangeArrowheads="1"/>
          </p:cNvSpPr>
          <p:nvPr/>
        </p:nvSpPr>
        <p:spPr bwMode="auto">
          <a:xfrm>
            <a:off x="36576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30723" name="Oval 6"/>
          <p:cNvSpPr>
            <a:spLocks noChangeArrowheads="1"/>
          </p:cNvSpPr>
          <p:nvPr/>
        </p:nvSpPr>
        <p:spPr bwMode="auto">
          <a:xfrm>
            <a:off x="2895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30724" name="Text Box 7"/>
          <p:cNvSpPr txBox="1">
            <a:spLocks noChangeArrowheads="1"/>
          </p:cNvSpPr>
          <p:nvPr/>
        </p:nvSpPr>
        <p:spPr bwMode="auto">
          <a:xfrm>
            <a:off x="2971800" y="25908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12</a:t>
            </a:r>
          </a:p>
        </p:txBody>
      </p:sp>
      <p:sp>
        <p:nvSpPr>
          <p:cNvPr id="30725" name="Oval 8"/>
          <p:cNvSpPr>
            <a:spLocks noChangeArrowheads="1"/>
          </p:cNvSpPr>
          <p:nvPr/>
        </p:nvSpPr>
        <p:spPr bwMode="auto">
          <a:xfrm>
            <a:off x="44958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30726" name="Text Box 9"/>
          <p:cNvSpPr txBox="1">
            <a:spLocks noChangeArrowheads="1"/>
          </p:cNvSpPr>
          <p:nvPr/>
        </p:nvSpPr>
        <p:spPr bwMode="auto">
          <a:xfrm>
            <a:off x="3735388" y="16954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16</a:t>
            </a:r>
          </a:p>
        </p:txBody>
      </p:sp>
      <p:sp>
        <p:nvSpPr>
          <p:cNvPr id="30727" name="Oval 10"/>
          <p:cNvSpPr>
            <a:spLocks noChangeArrowheads="1"/>
          </p:cNvSpPr>
          <p:nvPr/>
        </p:nvSpPr>
        <p:spPr bwMode="auto">
          <a:xfrm>
            <a:off x="3352800" y="3657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30728" name="Text Box 11"/>
          <p:cNvSpPr txBox="1">
            <a:spLocks noChangeArrowheads="1"/>
          </p:cNvSpPr>
          <p:nvPr/>
        </p:nvSpPr>
        <p:spPr bwMode="auto">
          <a:xfrm>
            <a:off x="3429000" y="3733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4</a:t>
            </a:r>
          </a:p>
        </p:txBody>
      </p:sp>
      <p:sp>
        <p:nvSpPr>
          <p:cNvPr id="30729" name="Oval 12"/>
          <p:cNvSpPr>
            <a:spLocks noChangeArrowheads="1"/>
          </p:cNvSpPr>
          <p:nvPr/>
        </p:nvSpPr>
        <p:spPr bwMode="auto">
          <a:xfrm>
            <a:off x="2209800" y="3581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30730" name="Text Box 13"/>
          <p:cNvSpPr txBox="1">
            <a:spLocks noChangeArrowheads="1"/>
          </p:cNvSpPr>
          <p:nvPr/>
        </p:nvSpPr>
        <p:spPr bwMode="auto">
          <a:xfrm>
            <a:off x="2286000" y="3657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a:t>
            </a:r>
          </a:p>
        </p:txBody>
      </p:sp>
      <p:sp>
        <p:nvSpPr>
          <p:cNvPr id="30731" name="Text Box 14"/>
          <p:cNvSpPr txBox="1">
            <a:spLocks noChangeArrowheads="1"/>
          </p:cNvSpPr>
          <p:nvPr/>
        </p:nvSpPr>
        <p:spPr bwMode="auto">
          <a:xfrm>
            <a:off x="4643438" y="25987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7</a:t>
            </a:r>
          </a:p>
        </p:txBody>
      </p:sp>
      <p:sp>
        <p:nvSpPr>
          <p:cNvPr id="30732" name="Line 15"/>
          <p:cNvSpPr>
            <a:spLocks noChangeShapeType="1"/>
          </p:cNvSpPr>
          <p:nvPr/>
        </p:nvSpPr>
        <p:spPr bwMode="auto">
          <a:xfrm flipH="1">
            <a:off x="3352800" y="20574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3" name="Line 16"/>
          <p:cNvSpPr>
            <a:spLocks noChangeShapeType="1"/>
          </p:cNvSpPr>
          <p:nvPr/>
        </p:nvSpPr>
        <p:spPr bwMode="auto">
          <a:xfrm flipH="1">
            <a:off x="2667000" y="30480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4" name="Line 17"/>
          <p:cNvSpPr>
            <a:spLocks noChangeShapeType="1"/>
          </p:cNvSpPr>
          <p:nvPr/>
        </p:nvSpPr>
        <p:spPr bwMode="auto">
          <a:xfrm>
            <a:off x="3352800" y="2971800"/>
            <a:ext cx="228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5" name="Line 18"/>
          <p:cNvSpPr>
            <a:spLocks noChangeShapeType="1"/>
          </p:cNvSpPr>
          <p:nvPr/>
        </p:nvSpPr>
        <p:spPr bwMode="auto">
          <a:xfrm>
            <a:off x="4191000" y="2057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6" name="Text Box 19"/>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19</a:t>
            </a:r>
          </a:p>
        </p:txBody>
      </p:sp>
      <p:sp>
        <p:nvSpPr>
          <p:cNvPr id="30737" name="Text Box 20"/>
          <p:cNvSpPr txBox="1">
            <a:spLocks noChangeArrowheads="1"/>
          </p:cNvSpPr>
          <p:nvPr/>
        </p:nvSpPr>
        <p:spPr bwMode="auto">
          <a:xfrm>
            <a:off x="3429000" y="5495925"/>
            <a:ext cx="441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12</a:t>
            </a:r>
          </a:p>
        </p:txBody>
      </p:sp>
      <p:sp>
        <p:nvSpPr>
          <p:cNvPr id="30738" name="Text Box 21"/>
          <p:cNvSpPr txBox="1">
            <a:spLocks noChangeArrowheads="1"/>
          </p:cNvSpPr>
          <p:nvPr/>
        </p:nvSpPr>
        <p:spPr bwMode="auto">
          <a:xfrm>
            <a:off x="2981325" y="5492750"/>
            <a:ext cx="441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16</a:t>
            </a:r>
          </a:p>
        </p:txBody>
      </p:sp>
      <p:sp>
        <p:nvSpPr>
          <p:cNvPr id="30739" name="Text Box 22"/>
          <p:cNvSpPr txBox="1">
            <a:spLocks noChangeArrowheads="1"/>
          </p:cNvSpPr>
          <p:nvPr/>
        </p:nvSpPr>
        <p:spPr bwMode="auto">
          <a:xfrm>
            <a:off x="4192588" y="548957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a:t>
            </a:r>
          </a:p>
        </p:txBody>
      </p:sp>
      <p:sp>
        <p:nvSpPr>
          <p:cNvPr id="30740" name="Text Box 23"/>
          <p:cNvSpPr txBox="1">
            <a:spLocks noChangeArrowheads="1"/>
          </p:cNvSpPr>
          <p:nvPr/>
        </p:nvSpPr>
        <p:spPr bwMode="auto">
          <a:xfrm>
            <a:off x="4508500" y="5487988"/>
            <a:ext cx="314325" cy="3698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4</a:t>
            </a:r>
          </a:p>
        </p:txBody>
      </p:sp>
      <p:sp>
        <p:nvSpPr>
          <p:cNvPr id="30741" name="Text Box 24"/>
          <p:cNvSpPr txBox="1">
            <a:spLocks noChangeArrowheads="1"/>
          </p:cNvSpPr>
          <p:nvPr/>
        </p:nvSpPr>
        <p:spPr bwMode="auto">
          <a:xfrm>
            <a:off x="3878263" y="549592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7</a:t>
            </a:r>
          </a:p>
        </p:txBody>
      </p:sp>
      <p:sp>
        <p:nvSpPr>
          <p:cNvPr id="30742" name="Text Box 25"/>
          <p:cNvSpPr txBox="1">
            <a:spLocks noChangeArrowheads="1"/>
          </p:cNvSpPr>
          <p:nvPr/>
        </p:nvSpPr>
        <p:spPr bwMode="auto">
          <a:xfrm>
            <a:off x="3248025" y="49768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Array A</a:t>
            </a:r>
          </a:p>
        </p:txBody>
      </p:sp>
      <p:sp>
        <p:nvSpPr>
          <p:cNvPr id="30743" name="Text Box 26"/>
          <p:cNvSpPr txBox="1">
            <a:spLocks noChangeArrowheads="1"/>
          </p:cNvSpPr>
          <p:nvPr/>
        </p:nvSpPr>
        <p:spPr bwMode="auto">
          <a:xfrm>
            <a:off x="5645150" y="4813300"/>
            <a:ext cx="920750" cy="366713"/>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Sorted:</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Oval 4"/>
          <p:cNvSpPr>
            <a:spLocks noChangeArrowheads="1"/>
          </p:cNvSpPr>
          <p:nvPr/>
        </p:nvSpPr>
        <p:spPr bwMode="auto">
          <a:xfrm>
            <a:off x="36576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31747" name="Oval 5"/>
          <p:cNvSpPr>
            <a:spLocks noChangeArrowheads="1"/>
          </p:cNvSpPr>
          <p:nvPr/>
        </p:nvSpPr>
        <p:spPr bwMode="auto">
          <a:xfrm>
            <a:off x="2895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31748" name="Text Box 6"/>
          <p:cNvSpPr txBox="1">
            <a:spLocks noChangeArrowheads="1"/>
          </p:cNvSpPr>
          <p:nvPr/>
        </p:nvSpPr>
        <p:spPr bwMode="auto">
          <a:xfrm>
            <a:off x="2971800" y="25908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12</a:t>
            </a:r>
          </a:p>
        </p:txBody>
      </p:sp>
      <p:sp>
        <p:nvSpPr>
          <p:cNvPr id="31749" name="Oval 7"/>
          <p:cNvSpPr>
            <a:spLocks noChangeArrowheads="1"/>
          </p:cNvSpPr>
          <p:nvPr/>
        </p:nvSpPr>
        <p:spPr bwMode="auto">
          <a:xfrm>
            <a:off x="44958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31750" name="Text Box 8"/>
          <p:cNvSpPr txBox="1">
            <a:spLocks noChangeArrowheads="1"/>
          </p:cNvSpPr>
          <p:nvPr/>
        </p:nvSpPr>
        <p:spPr bwMode="auto">
          <a:xfrm>
            <a:off x="6997700" y="161766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16</a:t>
            </a:r>
          </a:p>
        </p:txBody>
      </p:sp>
      <p:sp>
        <p:nvSpPr>
          <p:cNvPr id="31751" name="Oval 9"/>
          <p:cNvSpPr>
            <a:spLocks noChangeArrowheads="1"/>
          </p:cNvSpPr>
          <p:nvPr/>
        </p:nvSpPr>
        <p:spPr bwMode="auto">
          <a:xfrm>
            <a:off x="3352800" y="3657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31752" name="Text Box 10"/>
          <p:cNvSpPr txBox="1">
            <a:spLocks noChangeArrowheads="1"/>
          </p:cNvSpPr>
          <p:nvPr/>
        </p:nvSpPr>
        <p:spPr bwMode="auto">
          <a:xfrm>
            <a:off x="3429000" y="3733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4</a:t>
            </a:r>
          </a:p>
        </p:txBody>
      </p:sp>
      <p:sp>
        <p:nvSpPr>
          <p:cNvPr id="31753" name="Oval 11"/>
          <p:cNvSpPr>
            <a:spLocks noChangeArrowheads="1"/>
          </p:cNvSpPr>
          <p:nvPr/>
        </p:nvSpPr>
        <p:spPr bwMode="auto">
          <a:xfrm>
            <a:off x="2209800" y="3581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31754" name="Text Box 12"/>
          <p:cNvSpPr txBox="1">
            <a:spLocks noChangeArrowheads="1"/>
          </p:cNvSpPr>
          <p:nvPr/>
        </p:nvSpPr>
        <p:spPr bwMode="auto">
          <a:xfrm>
            <a:off x="2286000" y="3657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a:t>
            </a:r>
          </a:p>
        </p:txBody>
      </p:sp>
      <p:sp>
        <p:nvSpPr>
          <p:cNvPr id="31755" name="Text Box 13"/>
          <p:cNvSpPr txBox="1">
            <a:spLocks noChangeArrowheads="1"/>
          </p:cNvSpPr>
          <p:nvPr/>
        </p:nvSpPr>
        <p:spPr bwMode="auto">
          <a:xfrm>
            <a:off x="4643438" y="25987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7</a:t>
            </a:r>
          </a:p>
        </p:txBody>
      </p:sp>
      <p:sp>
        <p:nvSpPr>
          <p:cNvPr id="31756" name="Line 14"/>
          <p:cNvSpPr>
            <a:spLocks noChangeShapeType="1"/>
          </p:cNvSpPr>
          <p:nvPr/>
        </p:nvSpPr>
        <p:spPr bwMode="auto">
          <a:xfrm flipH="1">
            <a:off x="3352800" y="20574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7" name="Line 15"/>
          <p:cNvSpPr>
            <a:spLocks noChangeShapeType="1"/>
          </p:cNvSpPr>
          <p:nvPr/>
        </p:nvSpPr>
        <p:spPr bwMode="auto">
          <a:xfrm flipH="1">
            <a:off x="2667000" y="30480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8" name="Line 16"/>
          <p:cNvSpPr>
            <a:spLocks noChangeShapeType="1"/>
          </p:cNvSpPr>
          <p:nvPr/>
        </p:nvSpPr>
        <p:spPr bwMode="auto">
          <a:xfrm>
            <a:off x="3352800" y="2971800"/>
            <a:ext cx="2286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9" name="Line 17"/>
          <p:cNvSpPr>
            <a:spLocks noChangeShapeType="1"/>
          </p:cNvSpPr>
          <p:nvPr/>
        </p:nvSpPr>
        <p:spPr bwMode="auto">
          <a:xfrm>
            <a:off x="4191000" y="2057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0" name="Text Box 18"/>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19</a:t>
            </a:r>
          </a:p>
        </p:txBody>
      </p:sp>
      <p:sp>
        <p:nvSpPr>
          <p:cNvPr id="31761" name="Text Box 19"/>
          <p:cNvSpPr txBox="1">
            <a:spLocks noChangeArrowheads="1"/>
          </p:cNvSpPr>
          <p:nvPr/>
        </p:nvSpPr>
        <p:spPr bwMode="auto">
          <a:xfrm>
            <a:off x="3429000" y="5495925"/>
            <a:ext cx="441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12</a:t>
            </a:r>
          </a:p>
        </p:txBody>
      </p:sp>
      <p:sp>
        <p:nvSpPr>
          <p:cNvPr id="31762" name="Text Box 20"/>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16</a:t>
            </a:r>
          </a:p>
        </p:txBody>
      </p:sp>
      <p:sp>
        <p:nvSpPr>
          <p:cNvPr id="31763" name="Text Box 21"/>
          <p:cNvSpPr txBox="1">
            <a:spLocks noChangeArrowheads="1"/>
          </p:cNvSpPr>
          <p:nvPr/>
        </p:nvSpPr>
        <p:spPr bwMode="auto">
          <a:xfrm>
            <a:off x="4192588" y="548957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a:t>
            </a:r>
          </a:p>
        </p:txBody>
      </p:sp>
      <p:sp>
        <p:nvSpPr>
          <p:cNvPr id="31764" name="Text Box 22"/>
          <p:cNvSpPr txBox="1">
            <a:spLocks noChangeArrowheads="1"/>
          </p:cNvSpPr>
          <p:nvPr/>
        </p:nvSpPr>
        <p:spPr bwMode="auto">
          <a:xfrm>
            <a:off x="4508500" y="5487988"/>
            <a:ext cx="314325" cy="3698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4</a:t>
            </a:r>
          </a:p>
        </p:txBody>
      </p:sp>
      <p:sp>
        <p:nvSpPr>
          <p:cNvPr id="31765" name="Text Box 23"/>
          <p:cNvSpPr txBox="1">
            <a:spLocks noChangeArrowheads="1"/>
          </p:cNvSpPr>
          <p:nvPr/>
        </p:nvSpPr>
        <p:spPr bwMode="auto">
          <a:xfrm>
            <a:off x="3878263" y="549592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7</a:t>
            </a:r>
          </a:p>
        </p:txBody>
      </p:sp>
      <p:sp>
        <p:nvSpPr>
          <p:cNvPr id="31766" name="Text Box 24"/>
          <p:cNvSpPr txBox="1">
            <a:spLocks noChangeArrowheads="1"/>
          </p:cNvSpPr>
          <p:nvPr/>
        </p:nvSpPr>
        <p:spPr bwMode="auto">
          <a:xfrm>
            <a:off x="3248025" y="49768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Array A</a:t>
            </a:r>
          </a:p>
        </p:txBody>
      </p:sp>
      <p:sp>
        <p:nvSpPr>
          <p:cNvPr id="31767" name="Text Box 25"/>
          <p:cNvSpPr txBox="1">
            <a:spLocks noChangeArrowheads="1"/>
          </p:cNvSpPr>
          <p:nvPr/>
        </p:nvSpPr>
        <p:spPr bwMode="auto">
          <a:xfrm>
            <a:off x="5645150" y="4813300"/>
            <a:ext cx="920750" cy="366713"/>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Sorted:</a:t>
            </a:r>
          </a:p>
        </p:txBody>
      </p:sp>
      <p:sp>
        <p:nvSpPr>
          <p:cNvPr id="31768" name="Line 26"/>
          <p:cNvSpPr>
            <a:spLocks noChangeShapeType="1"/>
          </p:cNvSpPr>
          <p:nvPr/>
        </p:nvSpPr>
        <p:spPr bwMode="auto">
          <a:xfrm>
            <a:off x="4379913" y="1828800"/>
            <a:ext cx="2454275" cy="2857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69" name="Text Box 27"/>
          <p:cNvSpPr txBox="1">
            <a:spLocks noChangeArrowheads="1"/>
          </p:cNvSpPr>
          <p:nvPr/>
        </p:nvSpPr>
        <p:spPr bwMode="auto">
          <a:xfrm>
            <a:off x="4903788" y="1425575"/>
            <a:ext cx="1873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Take out biggest</a:t>
            </a:r>
          </a:p>
        </p:txBody>
      </p:sp>
      <p:sp>
        <p:nvSpPr>
          <p:cNvPr id="31770" name="Line 29"/>
          <p:cNvSpPr>
            <a:spLocks noChangeShapeType="1"/>
          </p:cNvSpPr>
          <p:nvPr/>
        </p:nvSpPr>
        <p:spPr bwMode="auto">
          <a:xfrm flipV="1">
            <a:off x="1357313" y="1838325"/>
            <a:ext cx="2290762" cy="1684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71" name="Line 30"/>
          <p:cNvSpPr>
            <a:spLocks noChangeShapeType="1"/>
          </p:cNvSpPr>
          <p:nvPr/>
        </p:nvSpPr>
        <p:spPr bwMode="auto">
          <a:xfrm>
            <a:off x="1366838" y="3522663"/>
            <a:ext cx="923925" cy="10017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2" name="Line 31"/>
          <p:cNvSpPr>
            <a:spLocks noChangeShapeType="1"/>
          </p:cNvSpPr>
          <p:nvPr/>
        </p:nvSpPr>
        <p:spPr bwMode="auto">
          <a:xfrm flipV="1">
            <a:off x="2309813" y="4052888"/>
            <a:ext cx="1087437" cy="4714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3" name="Line 33"/>
          <p:cNvSpPr>
            <a:spLocks noChangeShapeType="1"/>
          </p:cNvSpPr>
          <p:nvPr/>
        </p:nvSpPr>
        <p:spPr bwMode="auto">
          <a:xfrm>
            <a:off x="4659313" y="5851525"/>
            <a:ext cx="0" cy="1254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4" name="Line 34"/>
          <p:cNvSpPr>
            <a:spLocks noChangeShapeType="1"/>
          </p:cNvSpPr>
          <p:nvPr/>
        </p:nvSpPr>
        <p:spPr bwMode="auto">
          <a:xfrm flipH="1">
            <a:off x="3224213" y="5986463"/>
            <a:ext cx="1435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5" name="Line 35"/>
          <p:cNvSpPr>
            <a:spLocks noChangeShapeType="1"/>
          </p:cNvSpPr>
          <p:nvPr/>
        </p:nvSpPr>
        <p:spPr bwMode="auto">
          <a:xfrm flipV="1">
            <a:off x="3224213" y="5872163"/>
            <a:ext cx="0" cy="1333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76" name="Text Box 32"/>
          <p:cNvSpPr txBox="1">
            <a:spLocks noChangeArrowheads="1"/>
          </p:cNvSpPr>
          <p:nvPr/>
        </p:nvSpPr>
        <p:spPr bwMode="auto">
          <a:xfrm>
            <a:off x="495300" y="2003425"/>
            <a:ext cx="2419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Move the last element</a:t>
            </a:r>
          </a:p>
          <a:p>
            <a:pPr eaLnBrk="1" hangingPunct="1"/>
            <a:r>
              <a:rPr lang="en-US">
                <a:latin typeface="Century Schoolbook" charset="0"/>
              </a:rPr>
              <a:t>to the root</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Oval 4"/>
          <p:cNvSpPr>
            <a:spLocks noChangeArrowheads="1"/>
          </p:cNvSpPr>
          <p:nvPr/>
        </p:nvSpPr>
        <p:spPr bwMode="auto">
          <a:xfrm>
            <a:off x="36576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32771" name="Oval 5"/>
          <p:cNvSpPr>
            <a:spLocks noChangeArrowheads="1"/>
          </p:cNvSpPr>
          <p:nvPr/>
        </p:nvSpPr>
        <p:spPr bwMode="auto">
          <a:xfrm>
            <a:off x="2895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32772" name="Text Box 6"/>
          <p:cNvSpPr txBox="1">
            <a:spLocks noChangeArrowheads="1"/>
          </p:cNvSpPr>
          <p:nvPr/>
        </p:nvSpPr>
        <p:spPr bwMode="auto">
          <a:xfrm>
            <a:off x="2971800" y="25908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12</a:t>
            </a:r>
          </a:p>
        </p:txBody>
      </p:sp>
      <p:sp>
        <p:nvSpPr>
          <p:cNvPr id="32773" name="Oval 7"/>
          <p:cNvSpPr>
            <a:spLocks noChangeArrowheads="1"/>
          </p:cNvSpPr>
          <p:nvPr/>
        </p:nvSpPr>
        <p:spPr bwMode="auto">
          <a:xfrm>
            <a:off x="44958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32774" name="Text Box 10"/>
          <p:cNvSpPr txBox="1">
            <a:spLocks noChangeArrowheads="1"/>
          </p:cNvSpPr>
          <p:nvPr/>
        </p:nvSpPr>
        <p:spPr bwMode="auto">
          <a:xfrm>
            <a:off x="3805238" y="16652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4</a:t>
            </a:r>
          </a:p>
        </p:txBody>
      </p:sp>
      <p:sp>
        <p:nvSpPr>
          <p:cNvPr id="32775" name="Oval 11"/>
          <p:cNvSpPr>
            <a:spLocks noChangeArrowheads="1"/>
          </p:cNvSpPr>
          <p:nvPr/>
        </p:nvSpPr>
        <p:spPr bwMode="auto">
          <a:xfrm>
            <a:off x="2209800" y="3581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32776" name="Text Box 12"/>
          <p:cNvSpPr txBox="1">
            <a:spLocks noChangeArrowheads="1"/>
          </p:cNvSpPr>
          <p:nvPr/>
        </p:nvSpPr>
        <p:spPr bwMode="auto">
          <a:xfrm>
            <a:off x="2286000" y="3657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a:t>
            </a:r>
          </a:p>
        </p:txBody>
      </p:sp>
      <p:sp>
        <p:nvSpPr>
          <p:cNvPr id="32777" name="Text Box 13"/>
          <p:cNvSpPr txBox="1">
            <a:spLocks noChangeArrowheads="1"/>
          </p:cNvSpPr>
          <p:nvPr/>
        </p:nvSpPr>
        <p:spPr bwMode="auto">
          <a:xfrm>
            <a:off x="4643438" y="25987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7</a:t>
            </a:r>
          </a:p>
        </p:txBody>
      </p:sp>
      <p:sp>
        <p:nvSpPr>
          <p:cNvPr id="32778" name="Line 14"/>
          <p:cNvSpPr>
            <a:spLocks noChangeShapeType="1"/>
          </p:cNvSpPr>
          <p:nvPr/>
        </p:nvSpPr>
        <p:spPr bwMode="auto">
          <a:xfrm flipH="1">
            <a:off x="3352800" y="20574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9" name="Line 15"/>
          <p:cNvSpPr>
            <a:spLocks noChangeShapeType="1"/>
          </p:cNvSpPr>
          <p:nvPr/>
        </p:nvSpPr>
        <p:spPr bwMode="auto">
          <a:xfrm flipH="1">
            <a:off x="2667000" y="30480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0" name="Line 17"/>
          <p:cNvSpPr>
            <a:spLocks noChangeShapeType="1"/>
          </p:cNvSpPr>
          <p:nvPr/>
        </p:nvSpPr>
        <p:spPr bwMode="auto">
          <a:xfrm>
            <a:off x="4191000" y="2057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1" name="Text Box 18"/>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19</a:t>
            </a:r>
          </a:p>
        </p:txBody>
      </p:sp>
      <p:sp>
        <p:nvSpPr>
          <p:cNvPr id="32782" name="Text Box 19"/>
          <p:cNvSpPr txBox="1">
            <a:spLocks noChangeArrowheads="1"/>
          </p:cNvSpPr>
          <p:nvPr/>
        </p:nvSpPr>
        <p:spPr bwMode="auto">
          <a:xfrm>
            <a:off x="3429000" y="5495925"/>
            <a:ext cx="441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12</a:t>
            </a:r>
          </a:p>
        </p:txBody>
      </p:sp>
      <p:sp>
        <p:nvSpPr>
          <p:cNvPr id="32783" name="Text Box 20"/>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16</a:t>
            </a:r>
          </a:p>
        </p:txBody>
      </p:sp>
      <p:sp>
        <p:nvSpPr>
          <p:cNvPr id="32784" name="Text Box 21"/>
          <p:cNvSpPr txBox="1">
            <a:spLocks noChangeArrowheads="1"/>
          </p:cNvSpPr>
          <p:nvPr/>
        </p:nvSpPr>
        <p:spPr bwMode="auto">
          <a:xfrm>
            <a:off x="4192588" y="548957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a:t>
            </a:r>
          </a:p>
        </p:txBody>
      </p:sp>
      <p:sp>
        <p:nvSpPr>
          <p:cNvPr id="32785" name="Text Box 22"/>
          <p:cNvSpPr txBox="1">
            <a:spLocks noChangeArrowheads="1"/>
          </p:cNvSpPr>
          <p:nvPr/>
        </p:nvSpPr>
        <p:spPr bwMode="auto">
          <a:xfrm>
            <a:off x="3122613" y="5487988"/>
            <a:ext cx="314325" cy="3698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4</a:t>
            </a:r>
          </a:p>
        </p:txBody>
      </p:sp>
      <p:sp>
        <p:nvSpPr>
          <p:cNvPr id="32786" name="Text Box 23"/>
          <p:cNvSpPr txBox="1">
            <a:spLocks noChangeArrowheads="1"/>
          </p:cNvSpPr>
          <p:nvPr/>
        </p:nvSpPr>
        <p:spPr bwMode="auto">
          <a:xfrm>
            <a:off x="3878263" y="549592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7</a:t>
            </a:r>
          </a:p>
        </p:txBody>
      </p:sp>
      <p:sp>
        <p:nvSpPr>
          <p:cNvPr id="32787" name="Text Box 24"/>
          <p:cNvSpPr txBox="1">
            <a:spLocks noChangeArrowheads="1"/>
          </p:cNvSpPr>
          <p:nvPr/>
        </p:nvSpPr>
        <p:spPr bwMode="auto">
          <a:xfrm>
            <a:off x="3248025" y="49768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Array A</a:t>
            </a:r>
          </a:p>
        </p:txBody>
      </p:sp>
      <p:sp>
        <p:nvSpPr>
          <p:cNvPr id="32788" name="Text Box 25"/>
          <p:cNvSpPr txBox="1">
            <a:spLocks noChangeArrowheads="1"/>
          </p:cNvSpPr>
          <p:nvPr/>
        </p:nvSpPr>
        <p:spPr bwMode="auto">
          <a:xfrm>
            <a:off x="5645150" y="4813300"/>
            <a:ext cx="920750" cy="366713"/>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Sorted:</a:t>
            </a: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Oval 4"/>
          <p:cNvSpPr>
            <a:spLocks noChangeArrowheads="1"/>
          </p:cNvSpPr>
          <p:nvPr/>
        </p:nvSpPr>
        <p:spPr bwMode="auto">
          <a:xfrm>
            <a:off x="36576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33795" name="Oval 5"/>
          <p:cNvSpPr>
            <a:spLocks noChangeArrowheads="1"/>
          </p:cNvSpPr>
          <p:nvPr/>
        </p:nvSpPr>
        <p:spPr bwMode="auto">
          <a:xfrm>
            <a:off x="2895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33796" name="Text Box 6"/>
          <p:cNvSpPr txBox="1">
            <a:spLocks noChangeArrowheads="1"/>
          </p:cNvSpPr>
          <p:nvPr/>
        </p:nvSpPr>
        <p:spPr bwMode="auto">
          <a:xfrm>
            <a:off x="2971800" y="25908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12</a:t>
            </a:r>
          </a:p>
        </p:txBody>
      </p:sp>
      <p:sp>
        <p:nvSpPr>
          <p:cNvPr id="33797" name="Oval 7"/>
          <p:cNvSpPr>
            <a:spLocks noChangeArrowheads="1"/>
          </p:cNvSpPr>
          <p:nvPr/>
        </p:nvSpPr>
        <p:spPr bwMode="auto">
          <a:xfrm>
            <a:off x="44958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33798" name="Text Box 8"/>
          <p:cNvSpPr txBox="1">
            <a:spLocks noChangeArrowheads="1"/>
          </p:cNvSpPr>
          <p:nvPr/>
        </p:nvSpPr>
        <p:spPr bwMode="auto">
          <a:xfrm>
            <a:off x="3805238" y="16652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4</a:t>
            </a:r>
          </a:p>
        </p:txBody>
      </p:sp>
      <p:sp>
        <p:nvSpPr>
          <p:cNvPr id="33799" name="Oval 9"/>
          <p:cNvSpPr>
            <a:spLocks noChangeArrowheads="1"/>
          </p:cNvSpPr>
          <p:nvPr/>
        </p:nvSpPr>
        <p:spPr bwMode="auto">
          <a:xfrm>
            <a:off x="2209800" y="3581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33800" name="Text Box 10"/>
          <p:cNvSpPr txBox="1">
            <a:spLocks noChangeArrowheads="1"/>
          </p:cNvSpPr>
          <p:nvPr/>
        </p:nvSpPr>
        <p:spPr bwMode="auto">
          <a:xfrm>
            <a:off x="2286000" y="3657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a:t>
            </a:r>
          </a:p>
        </p:txBody>
      </p:sp>
      <p:sp>
        <p:nvSpPr>
          <p:cNvPr id="33801" name="Text Box 11"/>
          <p:cNvSpPr txBox="1">
            <a:spLocks noChangeArrowheads="1"/>
          </p:cNvSpPr>
          <p:nvPr/>
        </p:nvSpPr>
        <p:spPr bwMode="auto">
          <a:xfrm>
            <a:off x="4643438" y="25987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7</a:t>
            </a:r>
          </a:p>
        </p:txBody>
      </p:sp>
      <p:sp>
        <p:nvSpPr>
          <p:cNvPr id="33802" name="Line 12"/>
          <p:cNvSpPr>
            <a:spLocks noChangeShapeType="1"/>
          </p:cNvSpPr>
          <p:nvPr/>
        </p:nvSpPr>
        <p:spPr bwMode="auto">
          <a:xfrm flipH="1">
            <a:off x="3352800" y="20574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3" name="Line 13"/>
          <p:cNvSpPr>
            <a:spLocks noChangeShapeType="1"/>
          </p:cNvSpPr>
          <p:nvPr/>
        </p:nvSpPr>
        <p:spPr bwMode="auto">
          <a:xfrm flipH="1">
            <a:off x="2667000" y="30480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4" name="Line 14"/>
          <p:cNvSpPr>
            <a:spLocks noChangeShapeType="1"/>
          </p:cNvSpPr>
          <p:nvPr/>
        </p:nvSpPr>
        <p:spPr bwMode="auto">
          <a:xfrm>
            <a:off x="4191000" y="2057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5" name="Text Box 15"/>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19</a:t>
            </a:r>
          </a:p>
        </p:txBody>
      </p:sp>
      <p:sp>
        <p:nvSpPr>
          <p:cNvPr id="33806" name="Text Box 16"/>
          <p:cNvSpPr txBox="1">
            <a:spLocks noChangeArrowheads="1"/>
          </p:cNvSpPr>
          <p:nvPr/>
        </p:nvSpPr>
        <p:spPr bwMode="auto">
          <a:xfrm>
            <a:off x="3429000" y="5495925"/>
            <a:ext cx="441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12</a:t>
            </a:r>
          </a:p>
        </p:txBody>
      </p:sp>
      <p:sp>
        <p:nvSpPr>
          <p:cNvPr id="33807" name="Text Box 17"/>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16</a:t>
            </a:r>
          </a:p>
        </p:txBody>
      </p:sp>
      <p:sp>
        <p:nvSpPr>
          <p:cNvPr id="33808" name="Text Box 18"/>
          <p:cNvSpPr txBox="1">
            <a:spLocks noChangeArrowheads="1"/>
          </p:cNvSpPr>
          <p:nvPr/>
        </p:nvSpPr>
        <p:spPr bwMode="auto">
          <a:xfrm>
            <a:off x="4192588" y="548957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a:t>
            </a:r>
          </a:p>
        </p:txBody>
      </p:sp>
      <p:sp>
        <p:nvSpPr>
          <p:cNvPr id="33809" name="Text Box 19"/>
          <p:cNvSpPr txBox="1">
            <a:spLocks noChangeArrowheads="1"/>
          </p:cNvSpPr>
          <p:nvPr/>
        </p:nvSpPr>
        <p:spPr bwMode="auto">
          <a:xfrm>
            <a:off x="3122613" y="5487988"/>
            <a:ext cx="314325" cy="3698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4</a:t>
            </a:r>
          </a:p>
        </p:txBody>
      </p:sp>
      <p:sp>
        <p:nvSpPr>
          <p:cNvPr id="33810" name="Text Box 20"/>
          <p:cNvSpPr txBox="1">
            <a:spLocks noChangeArrowheads="1"/>
          </p:cNvSpPr>
          <p:nvPr/>
        </p:nvSpPr>
        <p:spPr bwMode="auto">
          <a:xfrm>
            <a:off x="3878263" y="549592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7</a:t>
            </a:r>
          </a:p>
        </p:txBody>
      </p:sp>
      <p:sp>
        <p:nvSpPr>
          <p:cNvPr id="33811" name="Text Box 21"/>
          <p:cNvSpPr txBox="1">
            <a:spLocks noChangeArrowheads="1"/>
          </p:cNvSpPr>
          <p:nvPr/>
        </p:nvSpPr>
        <p:spPr bwMode="auto">
          <a:xfrm>
            <a:off x="3248025" y="49768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Array A</a:t>
            </a:r>
          </a:p>
        </p:txBody>
      </p:sp>
      <p:sp>
        <p:nvSpPr>
          <p:cNvPr id="33812" name="Text Box 22"/>
          <p:cNvSpPr txBox="1">
            <a:spLocks noChangeArrowheads="1"/>
          </p:cNvSpPr>
          <p:nvPr/>
        </p:nvSpPr>
        <p:spPr bwMode="auto">
          <a:xfrm>
            <a:off x="5645150" y="4813300"/>
            <a:ext cx="920750" cy="366713"/>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Sorted:</a:t>
            </a:r>
          </a:p>
        </p:txBody>
      </p:sp>
      <p:sp>
        <p:nvSpPr>
          <p:cNvPr id="33813" name="Text Box 23"/>
          <p:cNvSpPr txBox="1">
            <a:spLocks noChangeArrowheads="1"/>
          </p:cNvSpPr>
          <p:nvPr/>
        </p:nvSpPr>
        <p:spPr bwMode="auto">
          <a:xfrm>
            <a:off x="850900" y="2166938"/>
            <a:ext cx="1314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HEAPIFY()</a:t>
            </a:r>
          </a:p>
        </p:txBody>
      </p:sp>
      <p:sp>
        <p:nvSpPr>
          <p:cNvPr id="33814" name="Line 24"/>
          <p:cNvSpPr>
            <a:spLocks noChangeShapeType="1"/>
          </p:cNvSpPr>
          <p:nvPr/>
        </p:nvSpPr>
        <p:spPr bwMode="auto">
          <a:xfrm>
            <a:off x="3138488" y="2089150"/>
            <a:ext cx="9525" cy="4333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15" name="Line 25"/>
          <p:cNvSpPr>
            <a:spLocks noChangeShapeType="1"/>
          </p:cNvSpPr>
          <p:nvPr/>
        </p:nvSpPr>
        <p:spPr bwMode="auto">
          <a:xfrm flipV="1">
            <a:off x="3138488" y="1885950"/>
            <a:ext cx="509587" cy="1936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16" name="Text Box 26"/>
          <p:cNvSpPr txBox="1">
            <a:spLocks noChangeArrowheads="1"/>
          </p:cNvSpPr>
          <p:nvPr/>
        </p:nvSpPr>
        <p:spPr bwMode="auto">
          <a:xfrm>
            <a:off x="2392363" y="1771650"/>
            <a:ext cx="717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swap</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Oval 4"/>
          <p:cNvSpPr>
            <a:spLocks noChangeArrowheads="1"/>
          </p:cNvSpPr>
          <p:nvPr/>
        </p:nvSpPr>
        <p:spPr bwMode="auto">
          <a:xfrm>
            <a:off x="36576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34819" name="Oval 5"/>
          <p:cNvSpPr>
            <a:spLocks noChangeArrowheads="1"/>
          </p:cNvSpPr>
          <p:nvPr/>
        </p:nvSpPr>
        <p:spPr bwMode="auto">
          <a:xfrm>
            <a:off x="2895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34820" name="Text Box 6"/>
          <p:cNvSpPr txBox="1">
            <a:spLocks noChangeArrowheads="1"/>
          </p:cNvSpPr>
          <p:nvPr/>
        </p:nvSpPr>
        <p:spPr bwMode="auto">
          <a:xfrm>
            <a:off x="3760788" y="1685925"/>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12</a:t>
            </a:r>
          </a:p>
        </p:txBody>
      </p:sp>
      <p:sp>
        <p:nvSpPr>
          <p:cNvPr id="34821" name="Oval 7"/>
          <p:cNvSpPr>
            <a:spLocks noChangeArrowheads="1"/>
          </p:cNvSpPr>
          <p:nvPr/>
        </p:nvSpPr>
        <p:spPr bwMode="auto">
          <a:xfrm>
            <a:off x="44958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34822" name="Text Box 8"/>
          <p:cNvSpPr txBox="1">
            <a:spLocks noChangeArrowheads="1"/>
          </p:cNvSpPr>
          <p:nvPr/>
        </p:nvSpPr>
        <p:spPr bwMode="auto">
          <a:xfrm>
            <a:off x="3035300" y="26066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4</a:t>
            </a:r>
          </a:p>
        </p:txBody>
      </p:sp>
      <p:sp>
        <p:nvSpPr>
          <p:cNvPr id="34823" name="Oval 9"/>
          <p:cNvSpPr>
            <a:spLocks noChangeArrowheads="1"/>
          </p:cNvSpPr>
          <p:nvPr/>
        </p:nvSpPr>
        <p:spPr bwMode="auto">
          <a:xfrm>
            <a:off x="2209800" y="3581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34824" name="Text Box 10"/>
          <p:cNvSpPr txBox="1">
            <a:spLocks noChangeArrowheads="1"/>
          </p:cNvSpPr>
          <p:nvPr/>
        </p:nvSpPr>
        <p:spPr bwMode="auto">
          <a:xfrm>
            <a:off x="2286000" y="3657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a:t>
            </a:r>
          </a:p>
        </p:txBody>
      </p:sp>
      <p:sp>
        <p:nvSpPr>
          <p:cNvPr id="34825" name="Text Box 11"/>
          <p:cNvSpPr txBox="1">
            <a:spLocks noChangeArrowheads="1"/>
          </p:cNvSpPr>
          <p:nvPr/>
        </p:nvSpPr>
        <p:spPr bwMode="auto">
          <a:xfrm>
            <a:off x="4643438" y="25987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7</a:t>
            </a:r>
          </a:p>
        </p:txBody>
      </p:sp>
      <p:sp>
        <p:nvSpPr>
          <p:cNvPr id="34826" name="Line 12"/>
          <p:cNvSpPr>
            <a:spLocks noChangeShapeType="1"/>
          </p:cNvSpPr>
          <p:nvPr/>
        </p:nvSpPr>
        <p:spPr bwMode="auto">
          <a:xfrm flipH="1">
            <a:off x="3352800" y="20574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7" name="Line 13"/>
          <p:cNvSpPr>
            <a:spLocks noChangeShapeType="1"/>
          </p:cNvSpPr>
          <p:nvPr/>
        </p:nvSpPr>
        <p:spPr bwMode="auto">
          <a:xfrm flipH="1">
            <a:off x="2667000" y="30480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8" name="Line 14"/>
          <p:cNvSpPr>
            <a:spLocks noChangeShapeType="1"/>
          </p:cNvSpPr>
          <p:nvPr/>
        </p:nvSpPr>
        <p:spPr bwMode="auto">
          <a:xfrm>
            <a:off x="4191000" y="2057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9" name="Text Box 15"/>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19</a:t>
            </a:r>
          </a:p>
        </p:txBody>
      </p:sp>
      <p:sp>
        <p:nvSpPr>
          <p:cNvPr id="34830" name="Text Box 16"/>
          <p:cNvSpPr txBox="1">
            <a:spLocks noChangeArrowheads="1"/>
          </p:cNvSpPr>
          <p:nvPr/>
        </p:nvSpPr>
        <p:spPr bwMode="auto">
          <a:xfrm>
            <a:off x="3100388" y="5486400"/>
            <a:ext cx="441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12</a:t>
            </a:r>
          </a:p>
        </p:txBody>
      </p:sp>
      <p:sp>
        <p:nvSpPr>
          <p:cNvPr id="34831" name="Text Box 17"/>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16</a:t>
            </a:r>
          </a:p>
        </p:txBody>
      </p:sp>
      <p:sp>
        <p:nvSpPr>
          <p:cNvPr id="34832" name="Text Box 18"/>
          <p:cNvSpPr txBox="1">
            <a:spLocks noChangeArrowheads="1"/>
          </p:cNvSpPr>
          <p:nvPr/>
        </p:nvSpPr>
        <p:spPr bwMode="auto">
          <a:xfrm>
            <a:off x="4192588" y="548957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a:t>
            </a:r>
          </a:p>
        </p:txBody>
      </p:sp>
      <p:sp>
        <p:nvSpPr>
          <p:cNvPr id="34833" name="Text Box 19"/>
          <p:cNvSpPr txBox="1">
            <a:spLocks noChangeArrowheads="1"/>
          </p:cNvSpPr>
          <p:nvPr/>
        </p:nvSpPr>
        <p:spPr bwMode="auto">
          <a:xfrm>
            <a:off x="3546475" y="5487988"/>
            <a:ext cx="314325" cy="3698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4</a:t>
            </a:r>
          </a:p>
        </p:txBody>
      </p:sp>
      <p:sp>
        <p:nvSpPr>
          <p:cNvPr id="34834" name="Text Box 20"/>
          <p:cNvSpPr txBox="1">
            <a:spLocks noChangeArrowheads="1"/>
          </p:cNvSpPr>
          <p:nvPr/>
        </p:nvSpPr>
        <p:spPr bwMode="auto">
          <a:xfrm>
            <a:off x="3878263" y="5486400"/>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7</a:t>
            </a:r>
          </a:p>
        </p:txBody>
      </p:sp>
      <p:sp>
        <p:nvSpPr>
          <p:cNvPr id="34835" name="Text Box 21"/>
          <p:cNvSpPr txBox="1">
            <a:spLocks noChangeArrowheads="1"/>
          </p:cNvSpPr>
          <p:nvPr/>
        </p:nvSpPr>
        <p:spPr bwMode="auto">
          <a:xfrm>
            <a:off x="3248025" y="49768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Array A</a:t>
            </a:r>
          </a:p>
        </p:txBody>
      </p:sp>
      <p:sp>
        <p:nvSpPr>
          <p:cNvPr id="34836" name="Text Box 22"/>
          <p:cNvSpPr txBox="1">
            <a:spLocks noChangeArrowheads="1"/>
          </p:cNvSpPr>
          <p:nvPr/>
        </p:nvSpPr>
        <p:spPr bwMode="auto">
          <a:xfrm>
            <a:off x="5645150" y="4813300"/>
            <a:ext cx="920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Sorted:</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Oval 4"/>
          <p:cNvSpPr>
            <a:spLocks noChangeArrowheads="1"/>
          </p:cNvSpPr>
          <p:nvPr/>
        </p:nvSpPr>
        <p:spPr bwMode="auto">
          <a:xfrm>
            <a:off x="36576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35843" name="Oval 5"/>
          <p:cNvSpPr>
            <a:spLocks noChangeArrowheads="1"/>
          </p:cNvSpPr>
          <p:nvPr/>
        </p:nvSpPr>
        <p:spPr bwMode="auto">
          <a:xfrm>
            <a:off x="2895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35844" name="Text Box 6"/>
          <p:cNvSpPr txBox="1">
            <a:spLocks noChangeArrowheads="1"/>
          </p:cNvSpPr>
          <p:nvPr/>
        </p:nvSpPr>
        <p:spPr bwMode="auto">
          <a:xfrm>
            <a:off x="6937375" y="16764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12</a:t>
            </a:r>
          </a:p>
        </p:txBody>
      </p:sp>
      <p:sp>
        <p:nvSpPr>
          <p:cNvPr id="35845" name="Oval 7"/>
          <p:cNvSpPr>
            <a:spLocks noChangeArrowheads="1"/>
          </p:cNvSpPr>
          <p:nvPr/>
        </p:nvSpPr>
        <p:spPr bwMode="auto">
          <a:xfrm>
            <a:off x="44958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35846" name="Text Box 8"/>
          <p:cNvSpPr txBox="1">
            <a:spLocks noChangeArrowheads="1"/>
          </p:cNvSpPr>
          <p:nvPr/>
        </p:nvSpPr>
        <p:spPr bwMode="auto">
          <a:xfrm>
            <a:off x="3035300" y="26066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4</a:t>
            </a:r>
          </a:p>
        </p:txBody>
      </p:sp>
      <p:sp>
        <p:nvSpPr>
          <p:cNvPr id="35847" name="Oval 9"/>
          <p:cNvSpPr>
            <a:spLocks noChangeArrowheads="1"/>
          </p:cNvSpPr>
          <p:nvPr/>
        </p:nvSpPr>
        <p:spPr bwMode="auto">
          <a:xfrm>
            <a:off x="2209800" y="3581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35848" name="Text Box 10"/>
          <p:cNvSpPr txBox="1">
            <a:spLocks noChangeArrowheads="1"/>
          </p:cNvSpPr>
          <p:nvPr/>
        </p:nvSpPr>
        <p:spPr bwMode="auto">
          <a:xfrm>
            <a:off x="2286000" y="3657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a:t>
            </a:r>
          </a:p>
        </p:txBody>
      </p:sp>
      <p:sp>
        <p:nvSpPr>
          <p:cNvPr id="35849" name="Text Box 11"/>
          <p:cNvSpPr txBox="1">
            <a:spLocks noChangeArrowheads="1"/>
          </p:cNvSpPr>
          <p:nvPr/>
        </p:nvSpPr>
        <p:spPr bwMode="auto">
          <a:xfrm>
            <a:off x="4643438" y="25987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7</a:t>
            </a:r>
          </a:p>
        </p:txBody>
      </p:sp>
      <p:sp>
        <p:nvSpPr>
          <p:cNvPr id="35850" name="Line 12"/>
          <p:cNvSpPr>
            <a:spLocks noChangeShapeType="1"/>
          </p:cNvSpPr>
          <p:nvPr/>
        </p:nvSpPr>
        <p:spPr bwMode="auto">
          <a:xfrm flipH="1">
            <a:off x="3352800" y="20574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1" name="Line 13"/>
          <p:cNvSpPr>
            <a:spLocks noChangeShapeType="1"/>
          </p:cNvSpPr>
          <p:nvPr/>
        </p:nvSpPr>
        <p:spPr bwMode="auto">
          <a:xfrm flipH="1">
            <a:off x="2667000" y="30480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2" name="Line 14"/>
          <p:cNvSpPr>
            <a:spLocks noChangeShapeType="1"/>
          </p:cNvSpPr>
          <p:nvPr/>
        </p:nvSpPr>
        <p:spPr bwMode="auto">
          <a:xfrm>
            <a:off x="4191000" y="2057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3" name="Text Box 15"/>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19</a:t>
            </a:r>
          </a:p>
        </p:txBody>
      </p:sp>
      <p:sp>
        <p:nvSpPr>
          <p:cNvPr id="35854" name="Text Box 16"/>
          <p:cNvSpPr txBox="1">
            <a:spLocks noChangeArrowheads="1"/>
          </p:cNvSpPr>
          <p:nvPr/>
        </p:nvSpPr>
        <p:spPr bwMode="auto">
          <a:xfrm>
            <a:off x="5641975" y="5514975"/>
            <a:ext cx="441325" cy="369888"/>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12</a:t>
            </a:r>
          </a:p>
        </p:txBody>
      </p:sp>
      <p:sp>
        <p:nvSpPr>
          <p:cNvPr id="35855" name="Text Box 17"/>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16</a:t>
            </a:r>
          </a:p>
        </p:txBody>
      </p:sp>
      <p:sp>
        <p:nvSpPr>
          <p:cNvPr id="35856" name="Text Box 18"/>
          <p:cNvSpPr txBox="1">
            <a:spLocks noChangeArrowheads="1"/>
          </p:cNvSpPr>
          <p:nvPr/>
        </p:nvSpPr>
        <p:spPr bwMode="auto">
          <a:xfrm>
            <a:off x="4192588" y="548957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a:t>
            </a:r>
          </a:p>
        </p:txBody>
      </p:sp>
      <p:sp>
        <p:nvSpPr>
          <p:cNvPr id="35857" name="Text Box 19"/>
          <p:cNvSpPr txBox="1">
            <a:spLocks noChangeArrowheads="1"/>
          </p:cNvSpPr>
          <p:nvPr/>
        </p:nvSpPr>
        <p:spPr bwMode="auto">
          <a:xfrm>
            <a:off x="3546475" y="5487988"/>
            <a:ext cx="314325" cy="3698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4</a:t>
            </a:r>
          </a:p>
        </p:txBody>
      </p:sp>
      <p:sp>
        <p:nvSpPr>
          <p:cNvPr id="35858" name="Text Box 20"/>
          <p:cNvSpPr txBox="1">
            <a:spLocks noChangeArrowheads="1"/>
          </p:cNvSpPr>
          <p:nvPr/>
        </p:nvSpPr>
        <p:spPr bwMode="auto">
          <a:xfrm>
            <a:off x="3878263" y="5486400"/>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7</a:t>
            </a:r>
          </a:p>
        </p:txBody>
      </p:sp>
      <p:sp>
        <p:nvSpPr>
          <p:cNvPr id="35859" name="Text Box 21"/>
          <p:cNvSpPr txBox="1">
            <a:spLocks noChangeArrowheads="1"/>
          </p:cNvSpPr>
          <p:nvPr/>
        </p:nvSpPr>
        <p:spPr bwMode="auto">
          <a:xfrm>
            <a:off x="3248025" y="49768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Array A</a:t>
            </a:r>
          </a:p>
        </p:txBody>
      </p:sp>
      <p:sp>
        <p:nvSpPr>
          <p:cNvPr id="35860" name="Text Box 22"/>
          <p:cNvSpPr txBox="1">
            <a:spLocks noChangeArrowheads="1"/>
          </p:cNvSpPr>
          <p:nvPr/>
        </p:nvSpPr>
        <p:spPr bwMode="auto">
          <a:xfrm>
            <a:off x="5645150" y="4813300"/>
            <a:ext cx="920750" cy="366713"/>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Sorted:</a:t>
            </a:r>
          </a:p>
        </p:txBody>
      </p:sp>
      <p:sp>
        <p:nvSpPr>
          <p:cNvPr id="35861" name="Line 23"/>
          <p:cNvSpPr>
            <a:spLocks noChangeShapeType="1"/>
          </p:cNvSpPr>
          <p:nvPr/>
        </p:nvSpPr>
        <p:spPr bwMode="auto">
          <a:xfrm>
            <a:off x="4379913" y="1828800"/>
            <a:ext cx="2454275" cy="2857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2" name="Text Box 24"/>
          <p:cNvSpPr txBox="1">
            <a:spLocks noChangeArrowheads="1"/>
          </p:cNvSpPr>
          <p:nvPr/>
        </p:nvSpPr>
        <p:spPr bwMode="auto">
          <a:xfrm>
            <a:off x="4903788" y="1425575"/>
            <a:ext cx="1873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Take out biggest</a:t>
            </a:r>
          </a:p>
        </p:txBody>
      </p:sp>
      <p:sp>
        <p:nvSpPr>
          <p:cNvPr id="35863" name="Line 25"/>
          <p:cNvSpPr>
            <a:spLocks noChangeShapeType="1"/>
          </p:cNvSpPr>
          <p:nvPr/>
        </p:nvSpPr>
        <p:spPr bwMode="auto">
          <a:xfrm>
            <a:off x="4370388" y="5861050"/>
            <a:ext cx="9525" cy="1254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4" name="Line 26"/>
          <p:cNvSpPr>
            <a:spLocks noChangeShapeType="1"/>
          </p:cNvSpPr>
          <p:nvPr/>
        </p:nvSpPr>
        <p:spPr bwMode="auto">
          <a:xfrm flipH="1">
            <a:off x="3397250" y="5986463"/>
            <a:ext cx="9826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5" name="Line 27"/>
          <p:cNvSpPr>
            <a:spLocks noChangeShapeType="1"/>
          </p:cNvSpPr>
          <p:nvPr/>
        </p:nvSpPr>
        <p:spPr bwMode="auto">
          <a:xfrm flipV="1">
            <a:off x="3406775" y="5861050"/>
            <a:ext cx="0" cy="1349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6" name="Line 29"/>
          <p:cNvSpPr>
            <a:spLocks noChangeShapeType="1"/>
          </p:cNvSpPr>
          <p:nvPr/>
        </p:nvSpPr>
        <p:spPr bwMode="auto">
          <a:xfrm flipV="1">
            <a:off x="2511425" y="1916113"/>
            <a:ext cx="20638" cy="1616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67" name="Line 30"/>
          <p:cNvSpPr>
            <a:spLocks noChangeShapeType="1"/>
          </p:cNvSpPr>
          <p:nvPr/>
        </p:nvSpPr>
        <p:spPr bwMode="auto">
          <a:xfrm flipV="1">
            <a:off x="2532063" y="1866900"/>
            <a:ext cx="1116012" cy="396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8" name="Text Box 31"/>
          <p:cNvSpPr txBox="1">
            <a:spLocks noChangeArrowheads="1"/>
          </p:cNvSpPr>
          <p:nvPr/>
        </p:nvSpPr>
        <p:spPr bwMode="auto">
          <a:xfrm>
            <a:off x="822325" y="2022475"/>
            <a:ext cx="16954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Move the last</a:t>
            </a:r>
          </a:p>
          <a:p>
            <a:pPr eaLnBrk="1" hangingPunct="1"/>
            <a:r>
              <a:rPr lang="en-US">
                <a:latin typeface="Century Schoolbook" charset="0"/>
              </a:rPr>
              <a:t>element to the </a:t>
            </a:r>
          </a:p>
          <a:p>
            <a:pPr eaLnBrk="1" hangingPunct="1"/>
            <a:r>
              <a:rPr lang="en-US">
                <a:latin typeface="Century Schoolbook" charset="0"/>
              </a:rPr>
              <a:t>root</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Oval 5"/>
          <p:cNvSpPr>
            <a:spLocks noChangeArrowheads="1"/>
          </p:cNvSpPr>
          <p:nvPr/>
        </p:nvSpPr>
        <p:spPr bwMode="auto">
          <a:xfrm>
            <a:off x="36576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36867" name="Oval 6"/>
          <p:cNvSpPr>
            <a:spLocks noChangeArrowheads="1"/>
          </p:cNvSpPr>
          <p:nvPr/>
        </p:nvSpPr>
        <p:spPr bwMode="auto">
          <a:xfrm>
            <a:off x="2895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36868" name="Oval 8"/>
          <p:cNvSpPr>
            <a:spLocks noChangeArrowheads="1"/>
          </p:cNvSpPr>
          <p:nvPr/>
        </p:nvSpPr>
        <p:spPr bwMode="auto">
          <a:xfrm>
            <a:off x="44958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36869" name="Text Box 9"/>
          <p:cNvSpPr txBox="1">
            <a:spLocks noChangeArrowheads="1"/>
          </p:cNvSpPr>
          <p:nvPr/>
        </p:nvSpPr>
        <p:spPr bwMode="auto">
          <a:xfrm>
            <a:off x="3035300" y="26066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4</a:t>
            </a:r>
          </a:p>
        </p:txBody>
      </p:sp>
      <p:sp>
        <p:nvSpPr>
          <p:cNvPr id="36870" name="Text Box 11"/>
          <p:cNvSpPr txBox="1">
            <a:spLocks noChangeArrowheads="1"/>
          </p:cNvSpPr>
          <p:nvPr/>
        </p:nvSpPr>
        <p:spPr bwMode="auto">
          <a:xfrm>
            <a:off x="3797300" y="16843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a:t>
            </a:r>
          </a:p>
        </p:txBody>
      </p:sp>
      <p:sp>
        <p:nvSpPr>
          <p:cNvPr id="36871" name="Text Box 12"/>
          <p:cNvSpPr txBox="1">
            <a:spLocks noChangeArrowheads="1"/>
          </p:cNvSpPr>
          <p:nvPr/>
        </p:nvSpPr>
        <p:spPr bwMode="auto">
          <a:xfrm>
            <a:off x="4643438" y="25987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7</a:t>
            </a:r>
          </a:p>
        </p:txBody>
      </p:sp>
      <p:sp>
        <p:nvSpPr>
          <p:cNvPr id="36872" name="Line 13"/>
          <p:cNvSpPr>
            <a:spLocks noChangeShapeType="1"/>
          </p:cNvSpPr>
          <p:nvPr/>
        </p:nvSpPr>
        <p:spPr bwMode="auto">
          <a:xfrm flipH="1">
            <a:off x="3352800" y="20574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3" name="Line 15"/>
          <p:cNvSpPr>
            <a:spLocks noChangeShapeType="1"/>
          </p:cNvSpPr>
          <p:nvPr/>
        </p:nvSpPr>
        <p:spPr bwMode="auto">
          <a:xfrm>
            <a:off x="4191000" y="2057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4" name="Text Box 16"/>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19</a:t>
            </a:r>
          </a:p>
        </p:txBody>
      </p:sp>
      <p:sp>
        <p:nvSpPr>
          <p:cNvPr id="36875" name="Text Box 17"/>
          <p:cNvSpPr txBox="1">
            <a:spLocks noChangeArrowheads="1"/>
          </p:cNvSpPr>
          <p:nvPr/>
        </p:nvSpPr>
        <p:spPr bwMode="auto">
          <a:xfrm>
            <a:off x="5641975" y="5514975"/>
            <a:ext cx="441325" cy="369888"/>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12</a:t>
            </a:r>
          </a:p>
        </p:txBody>
      </p:sp>
      <p:sp>
        <p:nvSpPr>
          <p:cNvPr id="36876" name="Text Box 18"/>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16</a:t>
            </a:r>
          </a:p>
        </p:txBody>
      </p:sp>
      <p:sp>
        <p:nvSpPr>
          <p:cNvPr id="36877" name="Text Box 19"/>
          <p:cNvSpPr txBox="1">
            <a:spLocks noChangeArrowheads="1"/>
          </p:cNvSpPr>
          <p:nvPr/>
        </p:nvSpPr>
        <p:spPr bwMode="auto">
          <a:xfrm>
            <a:off x="3211513" y="5480050"/>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a:t>
            </a:r>
          </a:p>
        </p:txBody>
      </p:sp>
      <p:sp>
        <p:nvSpPr>
          <p:cNvPr id="36878" name="Text Box 20"/>
          <p:cNvSpPr txBox="1">
            <a:spLocks noChangeArrowheads="1"/>
          </p:cNvSpPr>
          <p:nvPr/>
        </p:nvSpPr>
        <p:spPr bwMode="auto">
          <a:xfrm>
            <a:off x="3546475" y="5487988"/>
            <a:ext cx="314325" cy="3698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4</a:t>
            </a:r>
          </a:p>
        </p:txBody>
      </p:sp>
      <p:sp>
        <p:nvSpPr>
          <p:cNvPr id="36879" name="Text Box 21"/>
          <p:cNvSpPr txBox="1">
            <a:spLocks noChangeArrowheads="1"/>
          </p:cNvSpPr>
          <p:nvPr/>
        </p:nvSpPr>
        <p:spPr bwMode="auto">
          <a:xfrm>
            <a:off x="3878263" y="5486400"/>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7</a:t>
            </a:r>
          </a:p>
        </p:txBody>
      </p:sp>
      <p:sp>
        <p:nvSpPr>
          <p:cNvPr id="36880" name="Text Box 22"/>
          <p:cNvSpPr txBox="1">
            <a:spLocks noChangeArrowheads="1"/>
          </p:cNvSpPr>
          <p:nvPr/>
        </p:nvSpPr>
        <p:spPr bwMode="auto">
          <a:xfrm>
            <a:off x="3248025" y="49768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Array A</a:t>
            </a:r>
          </a:p>
        </p:txBody>
      </p:sp>
      <p:sp>
        <p:nvSpPr>
          <p:cNvPr id="36881" name="Text Box 23"/>
          <p:cNvSpPr txBox="1">
            <a:spLocks noChangeArrowheads="1"/>
          </p:cNvSpPr>
          <p:nvPr/>
        </p:nvSpPr>
        <p:spPr bwMode="auto">
          <a:xfrm>
            <a:off x="5645150" y="4813300"/>
            <a:ext cx="920750" cy="366713"/>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Sorted:</a:t>
            </a:r>
          </a:p>
        </p:txBody>
      </p:sp>
      <p:sp>
        <p:nvSpPr>
          <p:cNvPr id="36882" name="Line 30"/>
          <p:cNvSpPr>
            <a:spLocks noChangeShapeType="1"/>
          </p:cNvSpPr>
          <p:nvPr/>
        </p:nvSpPr>
        <p:spPr bwMode="auto">
          <a:xfrm>
            <a:off x="4879975" y="2117725"/>
            <a:ext cx="66675" cy="4143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83" name="Line 31"/>
          <p:cNvSpPr>
            <a:spLocks noChangeShapeType="1"/>
          </p:cNvSpPr>
          <p:nvPr/>
        </p:nvSpPr>
        <p:spPr bwMode="auto">
          <a:xfrm flipH="1" flipV="1">
            <a:off x="4254500" y="1935163"/>
            <a:ext cx="615950" cy="1730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884" name="Text Box 32"/>
          <p:cNvSpPr txBox="1">
            <a:spLocks noChangeArrowheads="1"/>
          </p:cNvSpPr>
          <p:nvPr/>
        </p:nvSpPr>
        <p:spPr bwMode="auto">
          <a:xfrm>
            <a:off x="4932363" y="1809750"/>
            <a:ext cx="717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swap</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ea typeface="+mj-ea"/>
              </a:rPr>
              <a:t>Heap</a:t>
            </a:r>
            <a:endParaRPr lang="en-US" dirty="0">
              <a:ea typeface="+mj-ea"/>
            </a:endParaRPr>
          </a:p>
        </p:txBody>
      </p:sp>
      <p:sp>
        <p:nvSpPr>
          <p:cNvPr id="10243" name="Content Placeholder 2"/>
          <p:cNvSpPr>
            <a:spLocks noGrp="1"/>
          </p:cNvSpPr>
          <p:nvPr>
            <p:ph idx="1"/>
          </p:nvPr>
        </p:nvSpPr>
        <p:spPr/>
        <p:txBody>
          <a:bodyPr/>
          <a:lstStyle/>
          <a:p>
            <a:pPr eaLnBrk="1" hangingPunct="1">
              <a:lnSpc>
                <a:spcPct val="90000"/>
              </a:lnSpc>
              <a:buFont typeface="Wingdings" charset="0"/>
              <a:buNone/>
            </a:pPr>
            <a:r>
              <a:rPr lang="en-US" sz="2800" dirty="0">
                <a:latin typeface="Century Schoolbook" charset="0"/>
              </a:rPr>
              <a:t>	A heap is a data structure that stores a collection of objects (with keys), and has the following properties:</a:t>
            </a:r>
          </a:p>
          <a:p>
            <a:pPr lvl="1" eaLnBrk="1" hangingPunct="1">
              <a:lnSpc>
                <a:spcPct val="90000"/>
              </a:lnSpc>
            </a:pPr>
            <a:r>
              <a:rPr lang="en-US" sz="2500" dirty="0" smtClean="0">
                <a:latin typeface="Century Schoolbook" charset="0"/>
              </a:rPr>
              <a:t>Nearly Complete </a:t>
            </a:r>
            <a:r>
              <a:rPr lang="en-US" sz="2500" dirty="0">
                <a:latin typeface="Century Schoolbook" charset="0"/>
              </a:rPr>
              <a:t>Binary tree</a:t>
            </a:r>
          </a:p>
          <a:p>
            <a:pPr lvl="1" eaLnBrk="1" hangingPunct="1">
              <a:lnSpc>
                <a:spcPct val="90000"/>
              </a:lnSpc>
            </a:pPr>
            <a:r>
              <a:rPr lang="en-US" sz="2500" dirty="0">
                <a:latin typeface="Century Schoolbook" charset="0"/>
              </a:rPr>
              <a:t>Heap Order </a:t>
            </a:r>
          </a:p>
          <a:p>
            <a:pPr eaLnBrk="1" hangingPunct="1">
              <a:lnSpc>
                <a:spcPct val="90000"/>
              </a:lnSpc>
              <a:buFont typeface="Wingdings" charset="0"/>
              <a:buNone/>
            </a:pPr>
            <a:endParaRPr lang="en-US" sz="2800" dirty="0">
              <a:latin typeface="Century Schoolbook" charset="0"/>
            </a:endParaRPr>
          </a:p>
          <a:p>
            <a:pPr eaLnBrk="1" hangingPunct="1">
              <a:lnSpc>
                <a:spcPct val="90000"/>
              </a:lnSpc>
              <a:buFont typeface="Wingdings" charset="0"/>
              <a:buNone/>
            </a:pPr>
            <a:r>
              <a:rPr lang="en-US" sz="2800" dirty="0">
                <a:latin typeface="Century Schoolbook" charset="0"/>
              </a:rPr>
              <a:t>	It is implemented as an array where each node in the tree corresponds to an element of the array.</a:t>
            </a:r>
            <a:endParaRPr lang="en-US" dirty="0">
              <a:latin typeface="Century Schoolbook" charset="0"/>
            </a:endParaRPr>
          </a:p>
          <a:p>
            <a:pPr lvl="1" eaLnBrk="1" hangingPunct="1"/>
            <a:endParaRPr lang="en-US" dirty="0">
              <a:latin typeface="Century Schoolbook" charset="0"/>
            </a:endParaRPr>
          </a:p>
          <a:p>
            <a:pPr lvl="1" eaLnBrk="1" hangingPunct="1"/>
            <a:endParaRPr lang="en-US" dirty="0">
              <a:latin typeface="Century Schoolbook" charset="0"/>
            </a:endParaRP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Oval 4"/>
          <p:cNvSpPr>
            <a:spLocks noChangeArrowheads="1"/>
          </p:cNvSpPr>
          <p:nvPr/>
        </p:nvSpPr>
        <p:spPr bwMode="auto">
          <a:xfrm>
            <a:off x="36576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37891" name="Oval 5"/>
          <p:cNvSpPr>
            <a:spLocks noChangeArrowheads="1"/>
          </p:cNvSpPr>
          <p:nvPr/>
        </p:nvSpPr>
        <p:spPr bwMode="auto">
          <a:xfrm>
            <a:off x="2895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37892" name="Oval 6"/>
          <p:cNvSpPr>
            <a:spLocks noChangeArrowheads="1"/>
          </p:cNvSpPr>
          <p:nvPr/>
        </p:nvSpPr>
        <p:spPr bwMode="auto">
          <a:xfrm>
            <a:off x="44958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37893" name="Text Box 7"/>
          <p:cNvSpPr txBox="1">
            <a:spLocks noChangeArrowheads="1"/>
          </p:cNvSpPr>
          <p:nvPr/>
        </p:nvSpPr>
        <p:spPr bwMode="auto">
          <a:xfrm>
            <a:off x="3035300" y="26066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4</a:t>
            </a:r>
          </a:p>
        </p:txBody>
      </p:sp>
      <p:sp>
        <p:nvSpPr>
          <p:cNvPr id="37894" name="Text Box 8"/>
          <p:cNvSpPr txBox="1">
            <a:spLocks noChangeArrowheads="1"/>
          </p:cNvSpPr>
          <p:nvPr/>
        </p:nvSpPr>
        <p:spPr bwMode="auto">
          <a:xfrm>
            <a:off x="4633913" y="26082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a:t>
            </a:r>
          </a:p>
        </p:txBody>
      </p:sp>
      <p:sp>
        <p:nvSpPr>
          <p:cNvPr id="37895" name="Text Box 9"/>
          <p:cNvSpPr txBox="1">
            <a:spLocks noChangeArrowheads="1"/>
          </p:cNvSpPr>
          <p:nvPr/>
        </p:nvSpPr>
        <p:spPr bwMode="auto">
          <a:xfrm>
            <a:off x="3825875" y="16748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7</a:t>
            </a:r>
          </a:p>
        </p:txBody>
      </p:sp>
      <p:sp>
        <p:nvSpPr>
          <p:cNvPr id="37896" name="Line 10"/>
          <p:cNvSpPr>
            <a:spLocks noChangeShapeType="1"/>
          </p:cNvSpPr>
          <p:nvPr/>
        </p:nvSpPr>
        <p:spPr bwMode="auto">
          <a:xfrm flipH="1">
            <a:off x="3352800" y="20574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7" name="Line 11"/>
          <p:cNvSpPr>
            <a:spLocks noChangeShapeType="1"/>
          </p:cNvSpPr>
          <p:nvPr/>
        </p:nvSpPr>
        <p:spPr bwMode="auto">
          <a:xfrm>
            <a:off x="4191000" y="2057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8" name="Text Box 12"/>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19</a:t>
            </a:r>
          </a:p>
        </p:txBody>
      </p:sp>
      <p:sp>
        <p:nvSpPr>
          <p:cNvPr id="37899" name="Text Box 13"/>
          <p:cNvSpPr txBox="1">
            <a:spLocks noChangeArrowheads="1"/>
          </p:cNvSpPr>
          <p:nvPr/>
        </p:nvSpPr>
        <p:spPr bwMode="auto">
          <a:xfrm>
            <a:off x="5641975" y="5514975"/>
            <a:ext cx="441325" cy="369888"/>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12</a:t>
            </a:r>
          </a:p>
        </p:txBody>
      </p:sp>
      <p:sp>
        <p:nvSpPr>
          <p:cNvPr id="37900" name="Text Box 14"/>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16</a:t>
            </a:r>
          </a:p>
        </p:txBody>
      </p:sp>
      <p:sp>
        <p:nvSpPr>
          <p:cNvPr id="37901" name="Text Box 15"/>
          <p:cNvSpPr txBox="1">
            <a:spLocks noChangeArrowheads="1"/>
          </p:cNvSpPr>
          <p:nvPr/>
        </p:nvSpPr>
        <p:spPr bwMode="auto">
          <a:xfrm>
            <a:off x="3856038" y="548957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a:t>
            </a:r>
          </a:p>
        </p:txBody>
      </p:sp>
      <p:sp>
        <p:nvSpPr>
          <p:cNvPr id="37902" name="Text Box 16"/>
          <p:cNvSpPr txBox="1">
            <a:spLocks noChangeArrowheads="1"/>
          </p:cNvSpPr>
          <p:nvPr/>
        </p:nvSpPr>
        <p:spPr bwMode="auto">
          <a:xfrm>
            <a:off x="3546475" y="5487988"/>
            <a:ext cx="314325" cy="3698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4</a:t>
            </a:r>
          </a:p>
        </p:txBody>
      </p:sp>
      <p:sp>
        <p:nvSpPr>
          <p:cNvPr id="37903" name="Text Box 17"/>
          <p:cNvSpPr txBox="1">
            <a:spLocks noChangeArrowheads="1"/>
          </p:cNvSpPr>
          <p:nvPr/>
        </p:nvSpPr>
        <p:spPr bwMode="auto">
          <a:xfrm>
            <a:off x="3222625" y="549592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7</a:t>
            </a:r>
          </a:p>
        </p:txBody>
      </p:sp>
      <p:sp>
        <p:nvSpPr>
          <p:cNvPr id="37904" name="Text Box 18"/>
          <p:cNvSpPr txBox="1">
            <a:spLocks noChangeArrowheads="1"/>
          </p:cNvSpPr>
          <p:nvPr/>
        </p:nvSpPr>
        <p:spPr bwMode="auto">
          <a:xfrm>
            <a:off x="3248025" y="49768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Array A</a:t>
            </a:r>
          </a:p>
        </p:txBody>
      </p:sp>
      <p:sp>
        <p:nvSpPr>
          <p:cNvPr id="37905" name="Text Box 19"/>
          <p:cNvSpPr txBox="1">
            <a:spLocks noChangeArrowheads="1"/>
          </p:cNvSpPr>
          <p:nvPr/>
        </p:nvSpPr>
        <p:spPr bwMode="auto">
          <a:xfrm>
            <a:off x="5645150" y="4813300"/>
            <a:ext cx="920750" cy="366713"/>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Sorted:</a:t>
            </a:r>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Oval 24"/>
          <p:cNvSpPr>
            <a:spLocks noChangeArrowheads="1"/>
          </p:cNvSpPr>
          <p:nvPr/>
        </p:nvSpPr>
        <p:spPr bwMode="auto">
          <a:xfrm>
            <a:off x="36576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38915" name="Oval 25"/>
          <p:cNvSpPr>
            <a:spLocks noChangeArrowheads="1"/>
          </p:cNvSpPr>
          <p:nvPr/>
        </p:nvSpPr>
        <p:spPr bwMode="auto">
          <a:xfrm>
            <a:off x="2895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38916" name="Oval 26"/>
          <p:cNvSpPr>
            <a:spLocks noChangeArrowheads="1"/>
          </p:cNvSpPr>
          <p:nvPr/>
        </p:nvSpPr>
        <p:spPr bwMode="auto">
          <a:xfrm>
            <a:off x="44958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38917" name="Text Box 27"/>
          <p:cNvSpPr txBox="1">
            <a:spLocks noChangeArrowheads="1"/>
          </p:cNvSpPr>
          <p:nvPr/>
        </p:nvSpPr>
        <p:spPr bwMode="auto">
          <a:xfrm>
            <a:off x="3035300" y="26066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4</a:t>
            </a:r>
          </a:p>
        </p:txBody>
      </p:sp>
      <p:sp>
        <p:nvSpPr>
          <p:cNvPr id="38918" name="Text Box 28"/>
          <p:cNvSpPr txBox="1">
            <a:spLocks noChangeArrowheads="1"/>
          </p:cNvSpPr>
          <p:nvPr/>
        </p:nvSpPr>
        <p:spPr bwMode="auto">
          <a:xfrm>
            <a:off x="4633913" y="26082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a:t>
            </a:r>
          </a:p>
        </p:txBody>
      </p:sp>
      <p:sp>
        <p:nvSpPr>
          <p:cNvPr id="38919" name="Text Box 29"/>
          <p:cNvSpPr txBox="1">
            <a:spLocks noChangeArrowheads="1"/>
          </p:cNvSpPr>
          <p:nvPr/>
        </p:nvSpPr>
        <p:spPr bwMode="auto">
          <a:xfrm>
            <a:off x="6962775" y="16557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7</a:t>
            </a:r>
          </a:p>
        </p:txBody>
      </p:sp>
      <p:sp>
        <p:nvSpPr>
          <p:cNvPr id="38920" name="Line 30"/>
          <p:cNvSpPr>
            <a:spLocks noChangeShapeType="1"/>
          </p:cNvSpPr>
          <p:nvPr/>
        </p:nvSpPr>
        <p:spPr bwMode="auto">
          <a:xfrm flipH="1">
            <a:off x="3352800" y="20574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1" name="Line 31"/>
          <p:cNvSpPr>
            <a:spLocks noChangeShapeType="1"/>
          </p:cNvSpPr>
          <p:nvPr/>
        </p:nvSpPr>
        <p:spPr bwMode="auto">
          <a:xfrm>
            <a:off x="4191000" y="2057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2" name="Text Box 32"/>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19</a:t>
            </a:r>
          </a:p>
        </p:txBody>
      </p:sp>
      <p:sp>
        <p:nvSpPr>
          <p:cNvPr id="38923" name="Text Box 33"/>
          <p:cNvSpPr txBox="1">
            <a:spLocks noChangeArrowheads="1"/>
          </p:cNvSpPr>
          <p:nvPr/>
        </p:nvSpPr>
        <p:spPr bwMode="auto">
          <a:xfrm>
            <a:off x="5641975" y="5514975"/>
            <a:ext cx="441325" cy="369888"/>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12</a:t>
            </a:r>
          </a:p>
        </p:txBody>
      </p:sp>
      <p:sp>
        <p:nvSpPr>
          <p:cNvPr id="38924" name="Text Box 34"/>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16</a:t>
            </a:r>
          </a:p>
        </p:txBody>
      </p:sp>
      <p:sp>
        <p:nvSpPr>
          <p:cNvPr id="38925" name="Text Box 35"/>
          <p:cNvSpPr txBox="1">
            <a:spLocks noChangeArrowheads="1"/>
          </p:cNvSpPr>
          <p:nvPr/>
        </p:nvSpPr>
        <p:spPr bwMode="auto">
          <a:xfrm>
            <a:off x="3230563" y="5489575"/>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a:t>
            </a:r>
          </a:p>
        </p:txBody>
      </p:sp>
      <p:sp>
        <p:nvSpPr>
          <p:cNvPr id="38926" name="Text Box 36"/>
          <p:cNvSpPr txBox="1">
            <a:spLocks noChangeArrowheads="1"/>
          </p:cNvSpPr>
          <p:nvPr/>
        </p:nvSpPr>
        <p:spPr bwMode="auto">
          <a:xfrm>
            <a:off x="3546475" y="5487988"/>
            <a:ext cx="314325" cy="3698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4</a:t>
            </a:r>
          </a:p>
        </p:txBody>
      </p:sp>
      <p:sp>
        <p:nvSpPr>
          <p:cNvPr id="38927" name="Text Box 37"/>
          <p:cNvSpPr txBox="1">
            <a:spLocks noChangeArrowheads="1"/>
          </p:cNvSpPr>
          <p:nvPr/>
        </p:nvSpPr>
        <p:spPr bwMode="auto">
          <a:xfrm>
            <a:off x="5330825" y="5514975"/>
            <a:ext cx="314325" cy="369888"/>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7</a:t>
            </a:r>
          </a:p>
        </p:txBody>
      </p:sp>
      <p:sp>
        <p:nvSpPr>
          <p:cNvPr id="38928" name="Text Box 38"/>
          <p:cNvSpPr txBox="1">
            <a:spLocks noChangeArrowheads="1"/>
          </p:cNvSpPr>
          <p:nvPr/>
        </p:nvSpPr>
        <p:spPr bwMode="auto">
          <a:xfrm>
            <a:off x="3248025" y="49768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Array A</a:t>
            </a:r>
          </a:p>
        </p:txBody>
      </p:sp>
      <p:sp>
        <p:nvSpPr>
          <p:cNvPr id="38929" name="Text Box 39"/>
          <p:cNvSpPr txBox="1">
            <a:spLocks noChangeArrowheads="1"/>
          </p:cNvSpPr>
          <p:nvPr/>
        </p:nvSpPr>
        <p:spPr bwMode="auto">
          <a:xfrm>
            <a:off x="5645150" y="4813300"/>
            <a:ext cx="920750" cy="366713"/>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Sorted:</a:t>
            </a:r>
          </a:p>
        </p:txBody>
      </p:sp>
      <p:sp>
        <p:nvSpPr>
          <p:cNvPr id="38930" name="Line 40"/>
          <p:cNvSpPr>
            <a:spLocks noChangeShapeType="1"/>
          </p:cNvSpPr>
          <p:nvPr/>
        </p:nvSpPr>
        <p:spPr bwMode="auto">
          <a:xfrm>
            <a:off x="4379913" y="1828800"/>
            <a:ext cx="2454275" cy="2857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31" name="Line 42"/>
          <p:cNvSpPr>
            <a:spLocks noChangeShapeType="1"/>
          </p:cNvSpPr>
          <p:nvPr/>
        </p:nvSpPr>
        <p:spPr bwMode="auto">
          <a:xfrm flipH="1" flipV="1">
            <a:off x="4832350" y="2070100"/>
            <a:ext cx="28575"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2" name="Line 43"/>
          <p:cNvSpPr>
            <a:spLocks noChangeShapeType="1"/>
          </p:cNvSpPr>
          <p:nvPr/>
        </p:nvSpPr>
        <p:spPr bwMode="auto">
          <a:xfrm flipH="1" flipV="1">
            <a:off x="4264025" y="1925638"/>
            <a:ext cx="577850" cy="1444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933" name="Text Box 44"/>
          <p:cNvSpPr txBox="1">
            <a:spLocks noChangeArrowheads="1"/>
          </p:cNvSpPr>
          <p:nvPr/>
        </p:nvSpPr>
        <p:spPr bwMode="auto">
          <a:xfrm>
            <a:off x="5173663" y="2003425"/>
            <a:ext cx="16954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Move the last</a:t>
            </a:r>
          </a:p>
          <a:p>
            <a:pPr eaLnBrk="1" hangingPunct="1"/>
            <a:r>
              <a:rPr lang="en-US">
                <a:latin typeface="Century Schoolbook" charset="0"/>
              </a:rPr>
              <a:t>element to the </a:t>
            </a:r>
          </a:p>
          <a:p>
            <a:pPr eaLnBrk="1" hangingPunct="1"/>
            <a:r>
              <a:rPr lang="en-US">
                <a:latin typeface="Century Schoolbook" charset="0"/>
              </a:rPr>
              <a:t>root</a:t>
            </a:r>
          </a:p>
        </p:txBody>
      </p:sp>
      <p:sp>
        <p:nvSpPr>
          <p:cNvPr id="38934" name="Text Box 41"/>
          <p:cNvSpPr txBox="1">
            <a:spLocks noChangeArrowheads="1"/>
          </p:cNvSpPr>
          <p:nvPr/>
        </p:nvSpPr>
        <p:spPr bwMode="auto">
          <a:xfrm>
            <a:off x="4903788" y="1425575"/>
            <a:ext cx="1873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Take out biggest</a:t>
            </a: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Oval 4"/>
          <p:cNvSpPr>
            <a:spLocks noChangeArrowheads="1"/>
          </p:cNvSpPr>
          <p:nvPr/>
        </p:nvSpPr>
        <p:spPr bwMode="auto">
          <a:xfrm>
            <a:off x="36576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39939" name="Oval 5"/>
          <p:cNvSpPr>
            <a:spLocks noChangeArrowheads="1"/>
          </p:cNvSpPr>
          <p:nvPr/>
        </p:nvSpPr>
        <p:spPr bwMode="auto">
          <a:xfrm>
            <a:off x="2895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39940" name="Text Box 7"/>
          <p:cNvSpPr txBox="1">
            <a:spLocks noChangeArrowheads="1"/>
          </p:cNvSpPr>
          <p:nvPr/>
        </p:nvSpPr>
        <p:spPr bwMode="auto">
          <a:xfrm>
            <a:off x="3035300" y="26066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4</a:t>
            </a:r>
          </a:p>
        </p:txBody>
      </p:sp>
      <p:sp>
        <p:nvSpPr>
          <p:cNvPr id="39941" name="Text Box 8"/>
          <p:cNvSpPr txBox="1">
            <a:spLocks noChangeArrowheads="1"/>
          </p:cNvSpPr>
          <p:nvPr/>
        </p:nvSpPr>
        <p:spPr bwMode="auto">
          <a:xfrm>
            <a:off x="3816350" y="16652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a:t>
            </a:r>
          </a:p>
        </p:txBody>
      </p:sp>
      <p:sp>
        <p:nvSpPr>
          <p:cNvPr id="39942" name="Line 10"/>
          <p:cNvSpPr>
            <a:spLocks noChangeShapeType="1"/>
          </p:cNvSpPr>
          <p:nvPr/>
        </p:nvSpPr>
        <p:spPr bwMode="auto">
          <a:xfrm flipH="1">
            <a:off x="3352800" y="20574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3" name="Text Box 12"/>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19</a:t>
            </a:r>
          </a:p>
        </p:txBody>
      </p:sp>
      <p:sp>
        <p:nvSpPr>
          <p:cNvPr id="39944" name="Text Box 13"/>
          <p:cNvSpPr txBox="1">
            <a:spLocks noChangeArrowheads="1"/>
          </p:cNvSpPr>
          <p:nvPr/>
        </p:nvSpPr>
        <p:spPr bwMode="auto">
          <a:xfrm>
            <a:off x="5641975" y="5514975"/>
            <a:ext cx="441325" cy="369888"/>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12</a:t>
            </a:r>
          </a:p>
        </p:txBody>
      </p:sp>
      <p:sp>
        <p:nvSpPr>
          <p:cNvPr id="39945" name="Text Box 14"/>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16</a:t>
            </a:r>
          </a:p>
        </p:txBody>
      </p:sp>
      <p:sp>
        <p:nvSpPr>
          <p:cNvPr id="39946" name="Text Box 15"/>
          <p:cNvSpPr txBox="1">
            <a:spLocks noChangeArrowheads="1"/>
          </p:cNvSpPr>
          <p:nvPr/>
        </p:nvSpPr>
        <p:spPr bwMode="auto">
          <a:xfrm>
            <a:off x="3614738" y="5499100"/>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a:t>
            </a:r>
          </a:p>
        </p:txBody>
      </p:sp>
      <p:sp>
        <p:nvSpPr>
          <p:cNvPr id="39947" name="Text Box 16"/>
          <p:cNvSpPr txBox="1">
            <a:spLocks noChangeArrowheads="1"/>
          </p:cNvSpPr>
          <p:nvPr/>
        </p:nvSpPr>
        <p:spPr bwMode="auto">
          <a:xfrm>
            <a:off x="3305175" y="5497513"/>
            <a:ext cx="314325" cy="3698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4</a:t>
            </a:r>
          </a:p>
        </p:txBody>
      </p:sp>
      <p:sp>
        <p:nvSpPr>
          <p:cNvPr id="39948" name="Text Box 17"/>
          <p:cNvSpPr txBox="1">
            <a:spLocks noChangeArrowheads="1"/>
          </p:cNvSpPr>
          <p:nvPr/>
        </p:nvSpPr>
        <p:spPr bwMode="auto">
          <a:xfrm>
            <a:off x="5330825" y="5514975"/>
            <a:ext cx="314325" cy="369888"/>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7</a:t>
            </a:r>
          </a:p>
        </p:txBody>
      </p:sp>
      <p:sp>
        <p:nvSpPr>
          <p:cNvPr id="39949" name="Text Box 18"/>
          <p:cNvSpPr txBox="1">
            <a:spLocks noChangeArrowheads="1"/>
          </p:cNvSpPr>
          <p:nvPr/>
        </p:nvSpPr>
        <p:spPr bwMode="auto">
          <a:xfrm>
            <a:off x="3248025" y="49768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Array A</a:t>
            </a:r>
          </a:p>
        </p:txBody>
      </p:sp>
      <p:sp>
        <p:nvSpPr>
          <p:cNvPr id="39950" name="Text Box 19"/>
          <p:cNvSpPr txBox="1">
            <a:spLocks noChangeArrowheads="1"/>
          </p:cNvSpPr>
          <p:nvPr/>
        </p:nvSpPr>
        <p:spPr bwMode="auto">
          <a:xfrm>
            <a:off x="5645150" y="4813300"/>
            <a:ext cx="920750" cy="366713"/>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Sorted:</a:t>
            </a:r>
          </a:p>
        </p:txBody>
      </p:sp>
      <p:sp>
        <p:nvSpPr>
          <p:cNvPr id="39951" name="Text Box 23"/>
          <p:cNvSpPr txBox="1">
            <a:spLocks noChangeArrowheads="1"/>
          </p:cNvSpPr>
          <p:nvPr/>
        </p:nvSpPr>
        <p:spPr bwMode="auto">
          <a:xfrm>
            <a:off x="850900" y="2166938"/>
            <a:ext cx="1314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HEAPIFY()</a:t>
            </a:r>
          </a:p>
        </p:txBody>
      </p:sp>
      <p:sp>
        <p:nvSpPr>
          <p:cNvPr id="39952" name="Line 24"/>
          <p:cNvSpPr>
            <a:spLocks noChangeShapeType="1"/>
          </p:cNvSpPr>
          <p:nvPr/>
        </p:nvSpPr>
        <p:spPr bwMode="auto">
          <a:xfrm flipH="1">
            <a:off x="3157538" y="2020888"/>
            <a:ext cx="19050" cy="5016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3" name="Line 25"/>
          <p:cNvSpPr>
            <a:spLocks noChangeShapeType="1"/>
          </p:cNvSpPr>
          <p:nvPr/>
        </p:nvSpPr>
        <p:spPr bwMode="auto">
          <a:xfrm flipV="1">
            <a:off x="3176588" y="1885950"/>
            <a:ext cx="481012" cy="1539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54" name="Text Box 26"/>
          <p:cNvSpPr txBox="1">
            <a:spLocks noChangeArrowheads="1"/>
          </p:cNvSpPr>
          <p:nvPr/>
        </p:nvSpPr>
        <p:spPr bwMode="auto">
          <a:xfrm>
            <a:off x="2352675" y="1770063"/>
            <a:ext cx="717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swap</a:t>
            </a:r>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Oval 4"/>
          <p:cNvSpPr>
            <a:spLocks noChangeArrowheads="1"/>
          </p:cNvSpPr>
          <p:nvPr/>
        </p:nvSpPr>
        <p:spPr bwMode="auto">
          <a:xfrm>
            <a:off x="36576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40963" name="Oval 5"/>
          <p:cNvSpPr>
            <a:spLocks noChangeArrowheads="1"/>
          </p:cNvSpPr>
          <p:nvPr/>
        </p:nvSpPr>
        <p:spPr bwMode="auto">
          <a:xfrm>
            <a:off x="28956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40964" name="Text Box 6"/>
          <p:cNvSpPr txBox="1">
            <a:spLocks noChangeArrowheads="1"/>
          </p:cNvSpPr>
          <p:nvPr/>
        </p:nvSpPr>
        <p:spPr bwMode="auto">
          <a:xfrm>
            <a:off x="6884988" y="16541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4</a:t>
            </a:r>
          </a:p>
        </p:txBody>
      </p:sp>
      <p:sp>
        <p:nvSpPr>
          <p:cNvPr id="40965" name="Text Box 7"/>
          <p:cNvSpPr txBox="1">
            <a:spLocks noChangeArrowheads="1"/>
          </p:cNvSpPr>
          <p:nvPr/>
        </p:nvSpPr>
        <p:spPr bwMode="auto">
          <a:xfrm>
            <a:off x="3035300" y="26289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a:t>
            </a:r>
          </a:p>
        </p:txBody>
      </p:sp>
      <p:sp>
        <p:nvSpPr>
          <p:cNvPr id="40966" name="Line 8"/>
          <p:cNvSpPr>
            <a:spLocks noChangeShapeType="1"/>
          </p:cNvSpPr>
          <p:nvPr/>
        </p:nvSpPr>
        <p:spPr bwMode="auto">
          <a:xfrm flipH="1">
            <a:off x="3352800" y="2057400"/>
            <a:ext cx="457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7" name="Text Box 9"/>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19</a:t>
            </a:r>
          </a:p>
        </p:txBody>
      </p:sp>
      <p:sp>
        <p:nvSpPr>
          <p:cNvPr id="40968" name="Text Box 10"/>
          <p:cNvSpPr txBox="1">
            <a:spLocks noChangeArrowheads="1"/>
          </p:cNvSpPr>
          <p:nvPr/>
        </p:nvSpPr>
        <p:spPr bwMode="auto">
          <a:xfrm>
            <a:off x="5641975" y="5514975"/>
            <a:ext cx="441325" cy="369888"/>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12</a:t>
            </a:r>
          </a:p>
        </p:txBody>
      </p:sp>
      <p:sp>
        <p:nvSpPr>
          <p:cNvPr id="40969" name="Text Box 11"/>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16</a:t>
            </a:r>
          </a:p>
        </p:txBody>
      </p:sp>
      <p:sp>
        <p:nvSpPr>
          <p:cNvPr id="40970" name="Text Box 12"/>
          <p:cNvSpPr txBox="1">
            <a:spLocks noChangeArrowheads="1"/>
          </p:cNvSpPr>
          <p:nvPr/>
        </p:nvSpPr>
        <p:spPr bwMode="auto">
          <a:xfrm>
            <a:off x="3614738" y="5499100"/>
            <a:ext cx="314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a:t>
            </a:r>
          </a:p>
        </p:txBody>
      </p:sp>
      <p:sp>
        <p:nvSpPr>
          <p:cNvPr id="40971" name="Text Box 13"/>
          <p:cNvSpPr txBox="1">
            <a:spLocks noChangeArrowheads="1"/>
          </p:cNvSpPr>
          <p:nvPr/>
        </p:nvSpPr>
        <p:spPr bwMode="auto">
          <a:xfrm>
            <a:off x="5000625" y="5507038"/>
            <a:ext cx="314325" cy="369887"/>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4</a:t>
            </a:r>
          </a:p>
        </p:txBody>
      </p:sp>
      <p:sp>
        <p:nvSpPr>
          <p:cNvPr id="40972" name="Text Box 14"/>
          <p:cNvSpPr txBox="1">
            <a:spLocks noChangeArrowheads="1"/>
          </p:cNvSpPr>
          <p:nvPr/>
        </p:nvSpPr>
        <p:spPr bwMode="auto">
          <a:xfrm>
            <a:off x="5330825" y="5514975"/>
            <a:ext cx="314325" cy="369888"/>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7</a:t>
            </a:r>
          </a:p>
        </p:txBody>
      </p:sp>
      <p:sp>
        <p:nvSpPr>
          <p:cNvPr id="40973" name="Text Box 15"/>
          <p:cNvSpPr txBox="1">
            <a:spLocks noChangeArrowheads="1"/>
          </p:cNvSpPr>
          <p:nvPr/>
        </p:nvSpPr>
        <p:spPr bwMode="auto">
          <a:xfrm>
            <a:off x="3248025" y="49768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Array A</a:t>
            </a:r>
          </a:p>
        </p:txBody>
      </p:sp>
      <p:sp>
        <p:nvSpPr>
          <p:cNvPr id="40974" name="Text Box 16"/>
          <p:cNvSpPr txBox="1">
            <a:spLocks noChangeArrowheads="1"/>
          </p:cNvSpPr>
          <p:nvPr/>
        </p:nvSpPr>
        <p:spPr bwMode="auto">
          <a:xfrm>
            <a:off x="5645150" y="4813300"/>
            <a:ext cx="920750" cy="366713"/>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Sorted:</a:t>
            </a:r>
          </a:p>
        </p:txBody>
      </p:sp>
      <p:sp>
        <p:nvSpPr>
          <p:cNvPr id="40975" name="Line 20"/>
          <p:cNvSpPr>
            <a:spLocks noChangeShapeType="1"/>
          </p:cNvSpPr>
          <p:nvPr/>
        </p:nvSpPr>
        <p:spPr bwMode="auto">
          <a:xfrm>
            <a:off x="4379913" y="1828800"/>
            <a:ext cx="2454275" cy="2857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76" name="Line 22"/>
          <p:cNvSpPr>
            <a:spLocks noChangeShapeType="1"/>
          </p:cNvSpPr>
          <p:nvPr/>
        </p:nvSpPr>
        <p:spPr bwMode="auto">
          <a:xfrm flipV="1">
            <a:off x="3157538" y="2108200"/>
            <a:ext cx="28575" cy="365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7" name="Line 23"/>
          <p:cNvSpPr>
            <a:spLocks noChangeShapeType="1"/>
          </p:cNvSpPr>
          <p:nvPr/>
        </p:nvSpPr>
        <p:spPr bwMode="auto">
          <a:xfrm flipV="1">
            <a:off x="3186113" y="1944688"/>
            <a:ext cx="471487" cy="1539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978" name="Text Box 24"/>
          <p:cNvSpPr txBox="1">
            <a:spLocks noChangeArrowheads="1"/>
          </p:cNvSpPr>
          <p:nvPr/>
        </p:nvSpPr>
        <p:spPr bwMode="auto">
          <a:xfrm>
            <a:off x="1246188" y="1676400"/>
            <a:ext cx="16954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Move the last</a:t>
            </a:r>
          </a:p>
          <a:p>
            <a:pPr eaLnBrk="1" hangingPunct="1"/>
            <a:r>
              <a:rPr lang="en-US">
                <a:latin typeface="Century Schoolbook" charset="0"/>
              </a:rPr>
              <a:t>element to the </a:t>
            </a:r>
          </a:p>
          <a:p>
            <a:pPr eaLnBrk="1" hangingPunct="1"/>
            <a:r>
              <a:rPr lang="en-US">
                <a:latin typeface="Century Schoolbook" charset="0"/>
              </a:rPr>
              <a:t>root</a:t>
            </a:r>
          </a:p>
        </p:txBody>
      </p:sp>
      <p:sp>
        <p:nvSpPr>
          <p:cNvPr id="40979" name="Text Box 24"/>
          <p:cNvSpPr txBox="1">
            <a:spLocks noChangeArrowheads="1"/>
          </p:cNvSpPr>
          <p:nvPr/>
        </p:nvSpPr>
        <p:spPr bwMode="auto">
          <a:xfrm>
            <a:off x="4903788" y="1425575"/>
            <a:ext cx="1873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Take out biggest</a:t>
            </a: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Oval 4"/>
          <p:cNvSpPr>
            <a:spLocks noChangeArrowheads="1"/>
          </p:cNvSpPr>
          <p:nvPr/>
        </p:nvSpPr>
        <p:spPr bwMode="auto">
          <a:xfrm>
            <a:off x="36576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41987" name="Text Box 7"/>
          <p:cNvSpPr txBox="1">
            <a:spLocks noChangeArrowheads="1"/>
          </p:cNvSpPr>
          <p:nvPr/>
        </p:nvSpPr>
        <p:spPr bwMode="auto">
          <a:xfrm>
            <a:off x="3816350" y="16859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a:t>
            </a:r>
          </a:p>
        </p:txBody>
      </p:sp>
      <p:sp>
        <p:nvSpPr>
          <p:cNvPr id="41988" name="Text Box 9"/>
          <p:cNvSpPr txBox="1">
            <a:spLocks noChangeArrowheads="1"/>
          </p:cNvSpPr>
          <p:nvPr/>
        </p:nvSpPr>
        <p:spPr bwMode="auto">
          <a:xfrm>
            <a:off x="6537325" y="5513388"/>
            <a:ext cx="441325" cy="369887"/>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19</a:t>
            </a:r>
          </a:p>
        </p:txBody>
      </p:sp>
      <p:sp>
        <p:nvSpPr>
          <p:cNvPr id="41989" name="Text Box 10"/>
          <p:cNvSpPr txBox="1">
            <a:spLocks noChangeArrowheads="1"/>
          </p:cNvSpPr>
          <p:nvPr/>
        </p:nvSpPr>
        <p:spPr bwMode="auto">
          <a:xfrm>
            <a:off x="5641975" y="5514975"/>
            <a:ext cx="441325" cy="369888"/>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12</a:t>
            </a:r>
          </a:p>
        </p:txBody>
      </p:sp>
      <p:sp>
        <p:nvSpPr>
          <p:cNvPr id="41990" name="Text Box 11"/>
          <p:cNvSpPr txBox="1">
            <a:spLocks noChangeArrowheads="1"/>
          </p:cNvSpPr>
          <p:nvPr/>
        </p:nvSpPr>
        <p:spPr bwMode="auto">
          <a:xfrm>
            <a:off x="6089650" y="5511800"/>
            <a:ext cx="441325" cy="369888"/>
          </a:xfrm>
          <a:prstGeom prst="rect">
            <a:avLst/>
          </a:prstGeom>
          <a:solidFill>
            <a:srgbClr val="B8B8B8"/>
          </a:solidFill>
          <a:ln w="3175">
            <a:solidFill>
              <a:schemeClr val="tx1"/>
            </a:solidFill>
            <a:miter lim="800000"/>
            <a:headEnd/>
            <a:tailEnd/>
          </a:ln>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16</a:t>
            </a:r>
          </a:p>
        </p:txBody>
      </p:sp>
      <p:sp>
        <p:nvSpPr>
          <p:cNvPr id="41991" name="Text Box 12"/>
          <p:cNvSpPr txBox="1">
            <a:spLocks noChangeArrowheads="1"/>
          </p:cNvSpPr>
          <p:nvPr/>
        </p:nvSpPr>
        <p:spPr bwMode="auto">
          <a:xfrm>
            <a:off x="4692650" y="5508625"/>
            <a:ext cx="314325" cy="369888"/>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a:t>
            </a:r>
          </a:p>
        </p:txBody>
      </p:sp>
      <p:sp>
        <p:nvSpPr>
          <p:cNvPr id="41992" name="Text Box 13"/>
          <p:cNvSpPr txBox="1">
            <a:spLocks noChangeArrowheads="1"/>
          </p:cNvSpPr>
          <p:nvPr/>
        </p:nvSpPr>
        <p:spPr bwMode="auto">
          <a:xfrm>
            <a:off x="5000625" y="5507038"/>
            <a:ext cx="314325" cy="369887"/>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4</a:t>
            </a:r>
          </a:p>
        </p:txBody>
      </p:sp>
      <p:sp>
        <p:nvSpPr>
          <p:cNvPr id="41993" name="Text Box 14"/>
          <p:cNvSpPr txBox="1">
            <a:spLocks noChangeArrowheads="1"/>
          </p:cNvSpPr>
          <p:nvPr/>
        </p:nvSpPr>
        <p:spPr bwMode="auto">
          <a:xfrm>
            <a:off x="5330825" y="5514975"/>
            <a:ext cx="314325" cy="369888"/>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7</a:t>
            </a:r>
          </a:p>
        </p:txBody>
      </p:sp>
      <p:sp>
        <p:nvSpPr>
          <p:cNvPr id="41994" name="Text Box 15"/>
          <p:cNvSpPr txBox="1">
            <a:spLocks noChangeArrowheads="1"/>
          </p:cNvSpPr>
          <p:nvPr/>
        </p:nvSpPr>
        <p:spPr bwMode="auto">
          <a:xfrm>
            <a:off x="3248025" y="4976813"/>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Array A</a:t>
            </a:r>
          </a:p>
        </p:txBody>
      </p:sp>
      <p:sp>
        <p:nvSpPr>
          <p:cNvPr id="41995" name="Text Box 16"/>
          <p:cNvSpPr txBox="1">
            <a:spLocks noChangeArrowheads="1"/>
          </p:cNvSpPr>
          <p:nvPr/>
        </p:nvSpPr>
        <p:spPr bwMode="auto">
          <a:xfrm>
            <a:off x="5645150" y="4813300"/>
            <a:ext cx="920750" cy="366713"/>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Sorted:</a:t>
            </a:r>
          </a:p>
        </p:txBody>
      </p:sp>
      <p:sp>
        <p:nvSpPr>
          <p:cNvPr id="41996" name="Line 22"/>
          <p:cNvSpPr>
            <a:spLocks noChangeShapeType="1"/>
          </p:cNvSpPr>
          <p:nvPr/>
        </p:nvSpPr>
        <p:spPr bwMode="auto">
          <a:xfrm>
            <a:off x="4379913" y="1828800"/>
            <a:ext cx="2454275" cy="2857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997" name="Text Box 24"/>
          <p:cNvSpPr txBox="1">
            <a:spLocks noChangeArrowheads="1"/>
          </p:cNvSpPr>
          <p:nvPr/>
        </p:nvSpPr>
        <p:spPr bwMode="auto">
          <a:xfrm>
            <a:off x="4903788" y="1425575"/>
            <a:ext cx="1873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Take out biggest</a:t>
            </a: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4"/>
          <p:cNvSpPr txBox="1">
            <a:spLocks noChangeArrowheads="1"/>
          </p:cNvSpPr>
          <p:nvPr/>
        </p:nvSpPr>
        <p:spPr bwMode="auto">
          <a:xfrm>
            <a:off x="5276850" y="3300413"/>
            <a:ext cx="638175" cy="582612"/>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3200">
                <a:latin typeface="Century Schoolbook" charset="0"/>
              </a:rPr>
              <a:t>19</a:t>
            </a:r>
          </a:p>
        </p:txBody>
      </p:sp>
      <p:sp>
        <p:nvSpPr>
          <p:cNvPr id="43011" name="Text Box 5"/>
          <p:cNvSpPr txBox="1">
            <a:spLocks noChangeArrowheads="1"/>
          </p:cNvSpPr>
          <p:nvPr/>
        </p:nvSpPr>
        <p:spPr bwMode="auto">
          <a:xfrm>
            <a:off x="3819525" y="3292475"/>
            <a:ext cx="638175" cy="582613"/>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3200">
                <a:latin typeface="Century Schoolbook" charset="0"/>
              </a:rPr>
              <a:t>12</a:t>
            </a:r>
          </a:p>
        </p:txBody>
      </p:sp>
      <p:sp>
        <p:nvSpPr>
          <p:cNvPr id="43012" name="Text Box 6"/>
          <p:cNvSpPr txBox="1">
            <a:spLocks noChangeArrowheads="1"/>
          </p:cNvSpPr>
          <p:nvPr/>
        </p:nvSpPr>
        <p:spPr bwMode="auto">
          <a:xfrm>
            <a:off x="4471988" y="3289300"/>
            <a:ext cx="798512" cy="582613"/>
          </a:xfrm>
          <a:prstGeom prst="rect">
            <a:avLst/>
          </a:prstGeom>
          <a:solidFill>
            <a:srgbClr val="B8B8B8"/>
          </a:solidFill>
          <a:ln w="3175">
            <a:solidFill>
              <a:schemeClr val="tx1"/>
            </a:solidFill>
            <a:miter lim="800000"/>
            <a:headEnd/>
            <a:tailEnd/>
          </a:ln>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3200">
                <a:latin typeface="Century Schoolbook" charset="0"/>
              </a:rPr>
              <a:t>16</a:t>
            </a:r>
          </a:p>
        </p:txBody>
      </p:sp>
      <p:sp>
        <p:nvSpPr>
          <p:cNvPr id="43013" name="Text Box 7"/>
          <p:cNvSpPr txBox="1">
            <a:spLocks noChangeArrowheads="1"/>
          </p:cNvSpPr>
          <p:nvPr/>
        </p:nvSpPr>
        <p:spPr bwMode="auto">
          <a:xfrm>
            <a:off x="2563813" y="3295650"/>
            <a:ext cx="412750" cy="582613"/>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3200">
                <a:latin typeface="Century Schoolbook" charset="0"/>
              </a:rPr>
              <a:t>1</a:t>
            </a:r>
          </a:p>
        </p:txBody>
      </p:sp>
      <p:sp>
        <p:nvSpPr>
          <p:cNvPr id="43014" name="Text Box 8"/>
          <p:cNvSpPr txBox="1">
            <a:spLocks noChangeArrowheads="1"/>
          </p:cNvSpPr>
          <p:nvPr/>
        </p:nvSpPr>
        <p:spPr bwMode="auto">
          <a:xfrm>
            <a:off x="2979738" y="3294063"/>
            <a:ext cx="412750" cy="582612"/>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3200">
                <a:latin typeface="Century Schoolbook" charset="0"/>
              </a:rPr>
              <a:t>4</a:t>
            </a:r>
          </a:p>
        </p:txBody>
      </p:sp>
      <p:sp>
        <p:nvSpPr>
          <p:cNvPr id="43015" name="Text Box 9"/>
          <p:cNvSpPr txBox="1">
            <a:spLocks noChangeArrowheads="1"/>
          </p:cNvSpPr>
          <p:nvPr/>
        </p:nvSpPr>
        <p:spPr bwMode="auto">
          <a:xfrm>
            <a:off x="3395663" y="3292475"/>
            <a:ext cx="412750" cy="582613"/>
          </a:xfrm>
          <a:prstGeom prst="rect">
            <a:avLst/>
          </a:prstGeom>
          <a:solidFill>
            <a:srgbClr val="B8B8B8"/>
          </a:solidFill>
          <a:ln w="3175">
            <a:solidFill>
              <a:schemeClr val="tx1"/>
            </a:solidFill>
            <a:miter lim="800000"/>
            <a:headEnd/>
            <a:tailEnd/>
          </a:ln>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3200">
                <a:latin typeface="Century Schoolbook" charset="0"/>
              </a:rPr>
              <a:t>7</a:t>
            </a:r>
          </a:p>
        </p:txBody>
      </p:sp>
      <p:sp>
        <p:nvSpPr>
          <p:cNvPr id="43016" name="Text Box 10"/>
          <p:cNvSpPr txBox="1">
            <a:spLocks noChangeArrowheads="1"/>
          </p:cNvSpPr>
          <p:nvPr/>
        </p:nvSpPr>
        <p:spPr bwMode="auto">
          <a:xfrm>
            <a:off x="3314700" y="2179638"/>
            <a:ext cx="1001713" cy="396875"/>
          </a:xfrm>
          <a:prstGeom prst="rect">
            <a:avLst/>
          </a:prstGeom>
          <a:solidFill>
            <a:srgbClr val="B8B8B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sz="2000">
                <a:latin typeface="Century Schoolbook" charset="0"/>
              </a:rPr>
              <a:t>Sorted:</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ea typeface="+mj-ea"/>
              </a:rPr>
              <a:t>Time Analysis</a:t>
            </a:r>
            <a:endParaRPr lang="en-US" dirty="0">
              <a:ea typeface="+mj-ea"/>
            </a:endParaRPr>
          </a:p>
        </p:txBody>
      </p:sp>
      <p:sp>
        <p:nvSpPr>
          <p:cNvPr id="44035" name="Content Placeholder 2"/>
          <p:cNvSpPr>
            <a:spLocks noGrp="1"/>
          </p:cNvSpPr>
          <p:nvPr>
            <p:ph idx="1"/>
          </p:nvPr>
        </p:nvSpPr>
        <p:spPr/>
        <p:txBody>
          <a:bodyPr/>
          <a:lstStyle/>
          <a:p>
            <a:pPr eaLnBrk="1" hangingPunct="1"/>
            <a:r>
              <a:rPr lang="en-US">
                <a:latin typeface="Century Schoolbook" charset="0"/>
              </a:rPr>
              <a:t>Build Heap Algorithm will run in O(n) time</a:t>
            </a:r>
          </a:p>
          <a:p>
            <a:pPr eaLnBrk="1" hangingPunct="1"/>
            <a:r>
              <a:rPr lang="en-US">
                <a:latin typeface="Century Schoolbook" charset="0"/>
              </a:rPr>
              <a:t>There are </a:t>
            </a:r>
            <a:r>
              <a:rPr lang="en-US" i="1">
                <a:latin typeface="Century Schoolbook" charset="0"/>
              </a:rPr>
              <a:t>n</a:t>
            </a:r>
            <a:r>
              <a:rPr lang="en-US">
                <a:latin typeface="Century Schoolbook" charset="0"/>
              </a:rPr>
              <a:t>-1 calls to Heapify each call requires O(log </a:t>
            </a:r>
            <a:r>
              <a:rPr lang="en-US" i="1">
                <a:latin typeface="Century Schoolbook" charset="0"/>
              </a:rPr>
              <a:t>n</a:t>
            </a:r>
            <a:r>
              <a:rPr lang="en-US">
                <a:latin typeface="Century Schoolbook" charset="0"/>
              </a:rPr>
              <a:t>) time</a:t>
            </a:r>
          </a:p>
          <a:p>
            <a:pPr eaLnBrk="1" hangingPunct="1"/>
            <a:r>
              <a:rPr lang="en-US">
                <a:latin typeface="Century Schoolbook" charset="0"/>
              </a:rPr>
              <a:t>Heap sort program combine Build Heap program and Heapify, therefore it has the running time of O(n log n) time</a:t>
            </a:r>
          </a:p>
          <a:p>
            <a:pPr eaLnBrk="1" hangingPunct="1"/>
            <a:r>
              <a:rPr lang="en-US" altLang="zh-CN">
                <a:latin typeface="Century Schoolbook" charset="0"/>
                <a:ea typeface="宋体" charset="0"/>
                <a:cs typeface="宋体" charset="0"/>
              </a:rPr>
              <a:t>Total time complexity: O(n log n)</a:t>
            </a:r>
          </a:p>
          <a:p>
            <a:pPr eaLnBrk="1" hangingPunct="1"/>
            <a:endParaRPr lang="en-US">
              <a:latin typeface="Century Schoolbook" charset="0"/>
            </a:endParaRPr>
          </a:p>
          <a:p>
            <a:pPr eaLnBrk="1" hangingPunct="1"/>
            <a:endParaRPr lang="en-US">
              <a:latin typeface="Century Schoolbook" charset="0"/>
            </a:endParaRP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ea typeface="+mj-ea"/>
              </a:rPr>
              <a:t>Comparison with Quick Sort and Merge Sort</a:t>
            </a:r>
            <a:endParaRPr lang="en-US" dirty="0">
              <a:ea typeface="+mj-ea"/>
            </a:endParaRPr>
          </a:p>
        </p:txBody>
      </p:sp>
      <p:sp>
        <p:nvSpPr>
          <p:cNvPr id="45059" name="Content Placeholder 2"/>
          <p:cNvSpPr>
            <a:spLocks noGrp="1"/>
          </p:cNvSpPr>
          <p:nvPr>
            <p:ph idx="1"/>
          </p:nvPr>
        </p:nvSpPr>
        <p:spPr/>
        <p:txBody>
          <a:bodyPr/>
          <a:lstStyle/>
          <a:p>
            <a:pPr eaLnBrk="1" hangingPunct="1"/>
            <a:r>
              <a:rPr lang="en-US" sz="2000">
                <a:latin typeface="Century Schoolbook" charset="0"/>
              </a:rPr>
              <a:t>Quick sort is typically somewhat faster, due to better cache behavior and other factors, but the worst-case running time for quick sort is O (</a:t>
            </a:r>
            <a:r>
              <a:rPr lang="en-US" sz="2000" i="1">
                <a:latin typeface="Century Schoolbook" charset="0"/>
              </a:rPr>
              <a:t>n</a:t>
            </a:r>
            <a:r>
              <a:rPr lang="en-US" sz="2000" baseline="30000">
                <a:latin typeface="Century Schoolbook" charset="0"/>
              </a:rPr>
              <a:t>2</a:t>
            </a:r>
            <a:r>
              <a:rPr lang="en-US" sz="2000">
                <a:latin typeface="Century Schoolbook" charset="0"/>
              </a:rPr>
              <a:t>), which is unacceptable for large data sets and can be deliberately triggered given enough knowledge of the implementation, creating a security risk. </a:t>
            </a:r>
          </a:p>
          <a:p>
            <a:pPr eaLnBrk="1" hangingPunct="1">
              <a:buFont typeface="Wingdings" charset="0"/>
              <a:buNone/>
            </a:pPr>
            <a:endParaRPr lang="en-US" sz="2000">
              <a:latin typeface="Century Schoolbook" charset="0"/>
            </a:endParaRPr>
          </a:p>
          <a:p>
            <a:pPr eaLnBrk="1" hangingPunct="1"/>
            <a:r>
              <a:rPr lang="en-US" sz="2000">
                <a:latin typeface="Century Schoolbook" charset="0"/>
              </a:rPr>
              <a:t>The quick sort algorithm also requires Ω (log </a:t>
            </a:r>
            <a:r>
              <a:rPr lang="en-US" sz="2000" i="1">
                <a:latin typeface="Century Schoolbook" charset="0"/>
              </a:rPr>
              <a:t>n</a:t>
            </a:r>
            <a:r>
              <a:rPr lang="en-US" sz="2000">
                <a:latin typeface="Century Schoolbook" charset="0"/>
              </a:rPr>
              <a:t>) extra storage space, making it not a strictly in-place algorithm. This typically does not pose a problem except on the smallest embedded systems, or on systems where memory allocation is highly restricted. Constant space (in-place) variants of quick sort are possible to construct, but are rarely used in practice due to their extra complexity. </a:t>
            </a:r>
          </a:p>
          <a:p>
            <a:pPr eaLnBrk="1" hangingPunct="1"/>
            <a:endParaRPr lang="en-US" sz="2000">
              <a:latin typeface="Century Schoolbook" charset="0"/>
            </a:endParaRPr>
          </a:p>
          <a:p>
            <a:pPr eaLnBrk="1" hangingPunct="1"/>
            <a:endParaRPr lang="en-US">
              <a:latin typeface="Century Schoolbook" charset="0"/>
            </a:endParaRP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ea typeface="+mj-ea"/>
              </a:rPr>
              <a:t>Comparison with Quick Sort and Merge Sort (cont)</a:t>
            </a:r>
            <a:endParaRPr lang="en-US" dirty="0">
              <a:ea typeface="+mj-ea"/>
            </a:endParaRPr>
          </a:p>
        </p:txBody>
      </p:sp>
      <p:sp>
        <p:nvSpPr>
          <p:cNvPr id="46083" name="Content Placeholder 2"/>
          <p:cNvSpPr>
            <a:spLocks noGrp="1"/>
          </p:cNvSpPr>
          <p:nvPr>
            <p:ph idx="1"/>
          </p:nvPr>
        </p:nvSpPr>
        <p:spPr/>
        <p:txBody>
          <a:bodyPr/>
          <a:lstStyle/>
          <a:p>
            <a:pPr eaLnBrk="1" hangingPunct="1"/>
            <a:r>
              <a:rPr lang="en-US" sz="2000">
                <a:latin typeface="Century Schoolbook" charset="0"/>
              </a:rPr>
              <a:t>Thus, because of the O(</a:t>
            </a:r>
            <a:r>
              <a:rPr lang="en-US" sz="2000" i="1">
                <a:latin typeface="Century Schoolbook" charset="0"/>
              </a:rPr>
              <a:t>n</a:t>
            </a:r>
            <a:r>
              <a:rPr lang="en-US" sz="2000">
                <a:latin typeface="Century Schoolbook" charset="0"/>
              </a:rPr>
              <a:t> log </a:t>
            </a:r>
            <a:r>
              <a:rPr lang="en-US" sz="2000" i="1">
                <a:latin typeface="Century Schoolbook" charset="0"/>
              </a:rPr>
              <a:t>n</a:t>
            </a:r>
            <a:r>
              <a:rPr lang="en-US" sz="2000">
                <a:latin typeface="Century Schoolbook" charset="0"/>
              </a:rPr>
              <a:t>) upper bound on heap sort</a:t>
            </a:r>
            <a:r>
              <a:rPr lang="ja-JP" altLang="en-US" sz="2000">
                <a:latin typeface="Century Schoolbook" charset="0"/>
              </a:rPr>
              <a:t>’</a:t>
            </a:r>
            <a:r>
              <a:rPr lang="en-US" sz="2000">
                <a:latin typeface="Century Schoolbook" charset="0"/>
              </a:rPr>
              <a:t>s running time and constant upper bound on its auxiliary storage, embedded systems with real-time constraints or systems concerned with security often use heap sort. </a:t>
            </a:r>
          </a:p>
          <a:p>
            <a:pPr eaLnBrk="1" hangingPunct="1">
              <a:buFont typeface="Wingdings" charset="0"/>
              <a:buNone/>
            </a:pPr>
            <a:endParaRPr lang="en-US" sz="2000">
              <a:latin typeface="Century Schoolbook" charset="0"/>
            </a:endParaRPr>
          </a:p>
          <a:p>
            <a:pPr eaLnBrk="1" hangingPunct="1"/>
            <a:r>
              <a:rPr lang="en-US" sz="2000">
                <a:latin typeface="Century Schoolbook" charset="0"/>
              </a:rPr>
              <a:t>Heap sort also competes with merge sort, which has the same time bounds, but requires Ω(n) auxiliary space, whereas heap sort requires only a constant amount. Heap sort also typically runs more quickly in practice. However, merge sort is simpler to understand than heap sort, is a stable sort, parallelizes better, and can be easily adapted to operate on linked lists and very large lists stored on slow-to-access media such as disk storage or network attached storage. Heap sort shares none of these benefits; in particular, it relies strongly on random access. </a:t>
            </a:r>
          </a:p>
          <a:p>
            <a:pPr eaLnBrk="1" hangingPunct="1"/>
            <a:endParaRPr lang="en-US">
              <a:latin typeface="Century Schoolbook" charset="0"/>
            </a:endParaRP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ea typeface="+mj-ea"/>
              </a:rPr>
              <a:t>Possible Application</a:t>
            </a:r>
            <a:endParaRPr lang="en-US" dirty="0">
              <a:ea typeface="+mj-ea"/>
            </a:endParaRPr>
          </a:p>
        </p:txBody>
      </p:sp>
      <p:sp>
        <p:nvSpPr>
          <p:cNvPr id="47107" name="Content Placeholder 2"/>
          <p:cNvSpPr>
            <a:spLocks noGrp="1"/>
          </p:cNvSpPr>
          <p:nvPr>
            <p:ph idx="1"/>
          </p:nvPr>
        </p:nvSpPr>
        <p:spPr/>
        <p:txBody>
          <a:bodyPr>
            <a:normAutofit lnSpcReduction="10000"/>
          </a:bodyPr>
          <a:lstStyle/>
          <a:p>
            <a:pPr lvl="1" eaLnBrk="1" hangingPunct="1"/>
            <a:r>
              <a:rPr lang="en-US">
                <a:latin typeface="Century Schoolbook" charset="0"/>
              </a:rPr>
              <a:t>When we want to know the task that carry the highest priority given a large number of things to do</a:t>
            </a:r>
          </a:p>
          <a:p>
            <a:pPr lvl="1" eaLnBrk="1" hangingPunct="1">
              <a:buFont typeface="Wingdings 2" charset="0"/>
              <a:buNone/>
            </a:pPr>
            <a:endParaRPr lang="en-US">
              <a:latin typeface="Century Schoolbook" charset="0"/>
            </a:endParaRPr>
          </a:p>
          <a:p>
            <a:pPr lvl="1" eaLnBrk="1" hangingPunct="1"/>
            <a:r>
              <a:rPr lang="en-US">
                <a:latin typeface="Century Schoolbook" charset="0"/>
              </a:rPr>
              <a:t>Interval scheduling, when we have a lists of certain task with start and finish times and we want to do as many tasks as possible</a:t>
            </a:r>
          </a:p>
          <a:p>
            <a:pPr lvl="1" eaLnBrk="1" hangingPunct="1">
              <a:buFont typeface="Wingdings 2" charset="0"/>
              <a:buNone/>
            </a:pPr>
            <a:endParaRPr lang="en-US">
              <a:latin typeface="Century Schoolbook" charset="0"/>
            </a:endParaRPr>
          </a:p>
          <a:p>
            <a:pPr lvl="1" eaLnBrk="1" hangingPunct="1"/>
            <a:r>
              <a:rPr lang="en-US">
                <a:latin typeface="Century Schoolbook" charset="0"/>
              </a:rPr>
              <a:t>Sorting a list of elements that needs and efficient sorting algorithm</a:t>
            </a:r>
          </a:p>
          <a:p>
            <a:pPr lvl="1" eaLnBrk="1" hangingPunct="1"/>
            <a:endParaRPr lang="en-US">
              <a:latin typeface="Century Schoolbook" charset="0"/>
            </a:endParaRPr>
          </a:p>
          <a:p>
            <a:pPr eaLnBrk="1" hangingPunct="1">
              <a:buFont typeface="Wingdings" charset="0"/>
              <a:buNone/>
            </a:pPr>
            <a:endParaRPr lang="en-US">
              <a:latin typeface="Century Schoolbook" charset="0"/>
            </a:endParaRP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639762"/>
          </a:xfrm>
        </p:spPr>
        <p:txBody>
          <a:bodyPr>
            <a:normAutofit fontScale="90000"/>
          </a:bodyPr>
          <a:lstStyle/>
          <a:p>
            <a:pPr eaLnBrk="1" fontAlgn="auto" hangingPunct="1">
              <a:spcAft>
                <a:spcPts val="0"/>
              </a:spcAft>
              <a:defRPr/>
            </a:pPr>
            <a:r>
              <a:rPr lang="en-US" dirty="0" smtClean="0">
                <a:ea typeface="+mj-ea"/>
              </a:rPr>
              <a:t>Heap</a:t>
            </a:r>
            <a:endParaRPr lang="en-US" dirty="0">
              <a:ea typeface="+mj-ea"/>
            </a:endParaRPr>
          </a:p>
        </p:txBody>
      </p:sp>
      <p:sp>
        <p:nvSpPr>
          <p:cNvPr id="11267" name="Content Placeholder 2"/>
          <p:cNvSpPr>
            <a:spLocks noGrp="1"/>
          </p:cNvSpPr>
          <p:nvPr>
            <p:ph idx="1"/>
          </p:nvPr>
        </p:nvSpPr>
        <p:spPr>
          <a:xfrm>
            <a:off x="609600" y="838200"/>
            <a:ext cx="7467600" cy="5407025"/>
          </a:xfrm>
        </p:spPr>
        <p:txBody>
          <a:bodyPr>
            <a:normAutofit/>
          </a:bodyPr>
          <a:lstStyle/>
          <a:p>
            <a:pPr eaLnBrk="1" hangingPunct="1"/>
            <a:r>
              <a:rPr lang="en-US" sz="2400" dirty="0">
                <a:latin typeface="Century Schoolbook" charset="0"/>
              </a:rPr>
              <a:t>The binary heap data structures is an array that can be viewed as </a:t>
            </a:r>
            <a:r>
              <a:rPr lang="en-US" sz="2400" smtClean="0">
                <a:latin typeface="Century Schoolbook" charset="0"/>
              </a:rPr>
              <a:t>a nearly </a:t>
            </a:r>
            <a:r>
              <a:rPr lang="en-US" sz="2400" dirty="0">
                <a:latin typeface="Century Schoolbook" charset="0"/>
              </a:rPr>
              <a:t>complete binary tree. Each node of the binary tree corresponds to an element of the array. The array is completely filled on all levels except possibly lowest.</a:t>
            </a:r>
          </a:p>
        </p:txBody>
      </p:sp>
      <p:sp>
        <p:nvSpPr>
          <p:cNvPr id="11268" name="Oval 4"/>
          <p:cNvSpPr>
            <a:spLocks noChangeArrowheads="1"/>
          </p:cNvSpPr>
          <p:nvPr/>
        </p:nvSpPr>
        <p:spPr bwMode="auto">
          <a:xfrm>
            <a:off x="3733800" y="2819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11269" name="Text Box 6"/>
          <p:cNvSpPr txBox="1">
            <a:spLocks noChangeArrowheads="1"/>
          </p:cNvSpPr>
          <p:nvPr/>
        </p:nvSpPr>
        <p:spPr bwMode="auto">
          <a:xfrm>
            <a:off x="3810000" y="28956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19</a:t>
            </a:r>
          </a:p>
        </p:txBody>
      </p:sp>
      <p:sp>
        <p:nvSpPr>
          <p:cNvPr id="11270" name="Oval 7"/>
          <p:cNvSpPr>
            <a:spLocks noChangeArrowheads="1"/>
          </p:cNvSpPr>
          <p:nvPr/>
        </p:nvSpPr>
        <p:spPr bwMode="auto">
          <a:xfrm>
            <a:off x="2971800" y="3733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11271" name="Text Box 8"/>
          <p:cNvSpPr txBox="1">
            <a:spLocks noChangeArrowheads="1"/>
          </p:cNvSpPr>
          <p:nvPr/>
        </p:nvSpPr>
        <p:spPr bwMode="auto">
          <a:xfrm>
            <a:off x="3048000" y="38100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12</a:t>
            </a:r>
          </a:p>
        </p:txBody>
      </p:sp>
      <p:sp>
        <p:nvSpPr>
          <p:cNvPr id="11272" name="Oval 9"/>
          <p:cNvSpPr>
            <a:spLocks noChangeArrowheads="1"/>
          </p:cNvSpPr>
          <p:nvPr/>
        </p:nvSpPr>
        <p:spPr bwMode="auto">
          <a:xfrm>
            <a:off x="4572000" y="3733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11273" name="Text Box 10"/>
          <p:cNvSpPr txBox="1">
            <a:spLocks noChangeArrowheads="1"/>
          </p:cNvSpPr>
          <p:nvPr/>
        </p:nvSpPr>
        <p:spPr bwMode="auto">
          <a:xfrm>
            <a:off x="4648200" y="38100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16</a:t>
            </a:r>
          </a:p>
        </p:txBody>
      </p:sp>
      <p:sp>
        <p:nvSpPr>
          <p:cNvPr id="11274" name="Oval 11"/>
          <p:cNvSpPr>
            <a:spLocks noChangeArrowheads="1"/>
          </p:cNvSpPr>
          <p:nvPr/>
        </p:nvSpPr>
        <p:spPr bwMode="auto">
          <a:xfrm>
            <a:off x="3429000" y="4876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11275" name="Text Box 12"/>
          <p:cNvSpPr txBox="1">
            <a:spLocks noChangeArrowheads="1"/>
          </p:cNvSpPr>
          <p:nvPr/>
        </p:nvSpPr>
        <p:spPr bwMode="auto">
          <a:xfrm>
            <a:off x="3505200" y="49530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4</a:t>
            </a:r>
          </a:p>
        </p:txBody>
      </p:sp>
      <p:sp>
        <p:nvSpPr>
          <p:cNvPr id="11276" name="Oval 13"/>
          <p:cNvSpPr>
            <a:spLocks noChangeArrowheads="1"/>
          </p:cNvSpPr>
          <p:nvPr/>
        </p:nvSpPr>
        <p:spPr bwMode="auto">
          <a:xfrm>
            <a:off x="2286000" y="49530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11277" name="Text Box 14"/>
          <p:cNvSpPr txBox="1">
            <a:spLocks noChangeArrowheads="1"/>
          </p:cNvSpPr>
          <p:nvPr/>
        </p:nvSpPr>
        <p:spPr bwMode="auto">
          <a:xfrm>
            <a:off x="2438400" y="50292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a:t>
            </a:r>
          </a:p>
        </p:txBody>
      </p:sp>
      <p:sp>
        <p:nvSpPr>
          <p:cNvPr id="11278" name="Oval 15"/>
          <p:cNvSpPr>
            <a:spLocks noChangeArrowheads="1"/>
          </p:cNvSpPr>
          <p:nvPr/>
        </p:nvSpPr>
        <p:spPr bwMode="auto">
          <a:xfrm>
            <a:off x="4191000" y="4876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11279" name="Text Box 16"/>
          <p:cNvSpPr txBox="1">
            <a:spLocks noChangeArrowheads="1"/>
          </p:cNvSpPr>
          <p:nvPr/>
        </p:nvSpPr>
        <p:spPr bwMode="auto">
          <a:xfrm>
            <a:off x="4267200" y="49530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7</a:t>
            </a:r>
          </a:p>
        </p:txBody>
      </p:sp>
      <p:sp>
        <p:nvSpPr>
          <p:cNvPr id="11280" name="Line 17"/>
          <p:cNvSpPr>
            <a:spLocks noChangeShapeType="1"/>
          </p:cNvSpPr>
          <p:nvPr/>
        </p:nvSpPr>
        <p:spPr bwMode="auto">
          <a:xfrm flipH="1">
            <a:off x="3429000" y="3276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1" name="Line 18"/>
          <p:cNvSpPr>
            <a:spLocks noChangeShapeType="1"/>
          </p:cNvSpPr>
          <p:nvPr/>
        </p:nvSpPr>
        <p:spPr bwMode="auto">
          <a:xfrm flipH="1">
            <a:off x="2667000" y="4267200"/>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2" name="Line 19"/>
          <p:cNvSpPr>
            <a:spLocks noChangeShapeType="1"/>
          </p:cNvSpPr>
          <p:nvPr/>
        </p:nvSpPr>
        <p:spPr bwMode="auto">
          <a:xfrm>
            <a:off x="3429000" y="4267200"/>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3" name="Line 20"/>
          <p:cNvSpPr>
            <a:spLocks noChangeShapeType="1"/>
          </p:cNvSpPr>
          <p:nvPr/>
        </p:nvSpPr>
        <p:spPr bwMode="auto">
          <a:xfrm>
            <a:off x="4267200" y="3276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4" name="Line 21"/>
          <p:cNvSpPr>
            <a:spLocks noChangeShapeType="1"/>
          </p:cNvSpPr>
          <p:nvPr/>
        </p:nvSpPr>
        <p:spPr bwMode="auto">
          <a:xfrm flipH="1">
            <a:off x="4495800" y="42672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5" name="Text Box 22"/>
          <p:cNvSpPr txBox="1">
            <a:spLocks noChangeArrowheads="1"/>
          </p:cNvSpPr>
          <p:nvPr/>
        </p:nvSpPr>
        <p:spPr bwMode="auto">
          <a:xfrm>
            <a:off x="3810000" y="5638800"/>
            <a:ext cx="441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16</a:t>
            </a:r>
          </a:p>
        </p:txBody>
      </p:sp>
      <p:sp>
        <p:nvSpPr>
          <p:cNvPr id="11286" name="Text Box 23"/>
          <p:cNvSpPr txBox="1">
            <a:spLocks noChangeArrowheads="1"/>
          </p:cNvSpPr>
          <p:nvPr/>
        </p:nvSpPr>
        <p:spPr bwMode="auto">
          <a:xfrm>
            <a:off x="2895600" y="5638800"/>
            <a:ext cx="4667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19</a:t>
            </a:r>
          </a:p>
        </p:txBody>
      </p:sp>
      <p:sp>
        <p:nvSpPr>
          <p:cNvPr id="11287" name="Text Box 24"/>
          <p:cNvSpPr txBox="1">
            <a:spLocks noChangeArrowheads="1"/>
          </p:cNvSpPr>
          <p:nvPr/>
        </p:nvSpPr>
        <p:spPr bwMode="auto">
          <a:xfrm>
            <a:off x="4267200" y="5638800"/>
            <a:ext cx="312738"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a:t>
            </a:r>
          </a:p>
        </p:txBody>
      </p:sp>
      <p:sp>
        <p:nvSpPr>
          <p:cNvPr id="11288" name="Text Box 25"/>
          <p:cNvSpPr txBox="1">
            <a:spLocks noChangeArrowheads="1"/>
          </p:cNvSpPr>
          <p:nvPr/>
        </p:nvSpPr>
        <p:spPr bwMode="auto">
          <a:xfrm>
            <a:off x="4572000" y="5638800"/>
            <a:ext cx="312738"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4</a:t>
            </a:r>
          </a:p>
        </p:txBody>
      </p:sp>
      <p:sp>
        <p:nvSpPr>
          <p:cNvPr id="11289" name="Text Box 26"/>
          <p:cNvSpPr txBox="1">
            <a:spLocks noChangeArrowheads="1"/>
          </p:cNvSpPr>
          <p:nvPr/>
        </p:nvSpPr>
        <p:spPr bwMode="auto">
          <a:xfrm>
            <a:off x="3352800" y="5638800"/>
            <a:ext cx="441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12</a:t>
            </a:r>
          </a:p>
        </p:txBody>
      </p:sp>
      <p:sp>
        <p:nvSpPr>
          <p:cNvPr id="11290" name="Text Box 25"/>
          <p:cNvSpPr txBox="1">
            <a:spLocks noChangeArrowheads="1"/>
          </p:cNvSpPr>
          <p:nvPr/>
        </p:nvSpPr>
        <p:spPr bwMode="auto">
          <a:xfrm>
            <a:off x="4876800" y="5638800"/>
            <a:ext cx="312738"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7</a:t>
            </a:r>
          </a:p>
        </p:txBody>
      </p:sp>
      <p:sp>
        <p:nvSpPr>
          <p:cNvPr id="11291" name="TextBox 50"/>
          <p:cNvSpPr txBox="1">
            <a:spLocks noChangeArrowheads="1"/>
          </p:cNvSpPr>
          <p:nvPr/>
        </p:nvSpPr>
        <p:spPr bwMode="auto">
          <a:xfrm>
            <a:off x="3505200" y="6172200"/>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Array A</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ea typeface="+mj-ea"/>
              </a:rPr>
              <a:t>Conclusion</a:t>
            </a:r>
            <a:endParaRPr lang="en-US" dirty="0">
              <a:ea typeface="+mj-ea"/>
            </a:endParaRPr>
          </a:p>
        </p:txBody>
      </p:sp>
      <p:sp>
        <p:nvSpPr>
          <p:cNvPr id="48131" name="Content Placeholder 2"/>
          <p:cNvSpPr>
            <a:spLocks noGrp="1"/>
          </p:cNvSpPr>
          <p:nvPr>
            <p:ph idx="1"/>
          </p:nvPr>
        </p:nvSpPr>
        <p:spPr/>
        <p:txBody>
          <a:bodyPr>
            <a:normAutofit fontScale="85000" lnSpcReduction="20000"/>
          </a:bodyPr>
          <a:lstStyle/>
          <a:p>
            <a:pPr eaLnBrk="1" hangingPunct="1"/>
            <a:r>
              <a:rPr lang="en-US">
                <a:latin typeface="Century Schoolbook" charset="0"/>
              </a:rPr>
              <a:t>The primary advantage of the heap sort is its efficiency. The execution time efficiency of the heap sort is O(n log n). The memory efficiency of the heap sort, unlike the other n log n sorts, is constant, O(1), because the heap sort algorithm is not recursive. </a:t>
            </a:r>
          </a:p>
          <a:p>
            <a:pPr eaLnBrk="1" hangingPunct="1"/>
            <a:r>
              <a:rPr lang="en-US">
                <a:latin typeface="Century Schoolbook" charset="0"/>
              </a:rPr>
              <a:t>The heap sort algorithm has two major steps. The first major step involves transforming the complete tree into a heap. The second major step is to perform the actual sort by extracting the largest element from the root and transforming the remaining tree into a heap. </a:t>
            </a:r>
          </a:p>
          <a:p>
            <a:pPr eaLnBrk="1" hangingPunct="1"/>
            <a:endParaRPr lang="en-US">
              <a:latin typeface="Century Schoolbook" charset="0"/>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pPr eaLnBrk="1" fontAlgn="auto" hangingPunct="1">
              <a:spcAft>
                <a:spcPts val="0"/>
              </a:spcAft>
              <a:defRPr/>
            </a:pPr>
            <a:r>
              <a:rPr lang="en-US" dirty="0" smtClean="0">
                <a:ea typeface="+mj-ea"/>
              </a:rPr>
              <a:t>Heap</a:t>
            </a:r>
            <a:endParaRPr lang="en-US" dirty="0">
              <a:ea typeface="+mj-ea"/>
            </a:endParaRPr>
          </a:p>
        </p:txBody>
      </p:sp>
      <p:sp>
        <p:nvSpPr>
          <p:cNvPr id="12291" name="Content Placeholder 2"/>
          <p:cNvSpPr>
            <a:spLocks noGrp="1"/>
          </p:cNvSpPr>
          <p:nvPr>
            <p:ph idx="1"/>
          </p:nvPr>
        </p:nvSpPr>
        <p:spPr>
          <a:xfrm>
            <a:off x="457200" y="1219200"/>
            <a:ext cx="7467600" cy="5254625"/>
          </a:xfrm>
        </p:spPr>
        <p:txBody>
          <a:bodyPr>
            <a:normAutofit/>
          </a:bodyPr>
          <a:lstStyle/>
          <a:p>
            <a:pPr eaLnBrk="1" hangingPunct="1"/>
            <a:r>
              <a:rPr lang="en-US" sz="2400" dirty="0">
                <a:latin typeface="Century Schoolbook" charset="0"/>
              </a:rPr>
              <a:t>The root of the tree A[1] and given index </a:t>
            </a:r>
            <a:r>
              <a:rPr lang="en-US" sz="2400" i="1" dirty="0" err="1">
                <a:latin typeface="Century Schoolbook" charset="0"/>
              </a:rPr>
              <a:t>i</a:t>
            </a:r>
            <a:r>
              <a:rPr lang="en-US" sz="2400" dirty="0">
                <a:latin typeface="Century Schoolbook" charset="0"/>
              </a:rPr>
              <a:t> of a node, the indices of its parent, left child and right child can be computed</a:t>
            </a:r>
            <a:br>
              <a:rPr lang="en-US" sz="2400" dirty="0">
                <a:latin typeface="Century Schoolbook" charset="0"/>
              </a:rPr>
            </a:br>
            <a:r>
              <a:rPr lang="en-US" sz="2400" dirty="0">
                <a:latin typeface="Century Schoolbook" charset="0"/>
              </a:rPr>
              <a:t> </a:t>
            </a:r>
          </a:p>
          <a:p>
            <a:pPr eaLnBrk="1" hangingPunct="1">
              <a:buFont typeface="Wingdings" charset="0"/>
              <a:buNone/>
            </a:pPr>
            <a:r>
              <a:rPr lang="en-US" sz="2400" dirty="0">
                <a:latin typeface="Century Schoolbook" charset="0"/>
              </a:rPr>
              <a:t>	PARENT (</a:t>
            </a:r>
            <a:r>
              <a:rPr lang="en-US" sz="2400" i="1" dirty="0" err="1">
                <a:latin typeface="Century Schoolbook" charset="0"/>
              </a:rPr>
              <a:t>i</a:t>
            </a:r>
            <a:r>
              <a:rPr lang="en-US" sz="2400" dirty="0">
                <a:latin typeface="Century Schoolbook" charset="0"/>
              </a:rPr>
              <a:t>)</a:t>
            </a:r>
            <a:br>
              <a:rPr lang="en-US" sz="2400" dirty="0">
                <a:latin typeface="Century Schoolbook" charset="0"/>
              </a:rPr>
            </a:br>
            <a:r>
              <a:rPr lang="en-US" sz="2400" dirty="0">
                <a:latin typeface="Century Schoolbook" charset="0"/>
              </a:rPr>
              <a:t>        return floor(</a:t>
            </a:r>
            <a:r>
              <a:rPr lang="en-US" sz="2400" i="1" dirty="0" err="1">
                <a:latin typeface="Century Schoolbook" charset="0"/>
              </a:rPr>
              <a:t>i</a:t>
            </a:r>
            <a:r>
              <a:rPr lang="en-US" sz="2400" dirty="0">
                <a:latin typeface="Century Schoolbook" charset="0"/>
              </a:rPr>
              <a:t>/2)</a:t>
            </a:r>
            <a:br>
              <a:rPr lang="en-US" sz="2400" dirty="0">
                <a:latin typeface="Century Schoolbook" charset="0"/>
              </a:rPr>
            </a:br>
            <a:r>
              <a:rPr lang="en-US" sz="2400" dirty="0">
                <a:latin typeface="Century Schoolbook" charset="0"/>
              </a:rPr>
              <a:t>LEFT (</a:t>
            </a:r>
            <a:r>
              <a:rPr lang="en-US" sz="2400" i="1" dirty="0" err="1">
                <a:latin typeface="Century Schoolbook" charset="0"/>
              </a:rPr>
              <a:t>i</a:t>
            </a:r>
            <a:r>
              <a:rPr lang="en-US" sz="2400" dirty="0">
                <a:latin typeface="Century Schoolbook" charset="0"/>
              </a:rPr>
              <a:t>)</a:t>
            </a:r>
            <a:br>
              <a:rPr lang="en-US" sz="2400" dirty="0">
                <a:latin typeface="Century Schoolbook" charset="0"/>
              </a:rPr>
            </a:br>
            <a:r>
              <a:rPr lang="en-US" sz="2400" dirty="0">
                <a:latin typeface="Century Schoolbook" charset="0"/>
              </a:rPr>
              <a:t>        return 2</a:t>
            </a:r>
            <a:r>
              <a:rPr lang="en-US" sz="2400" i="1" dirty="0">
                <a:latin typeface="Century Schoolbook" charset="0"/>
              </a:rPr>
              <a:t>i</a:t>
            </a:r>
            <a:r>
              <a:rPr lang="en-US" sz="2400" dirty="0">
                <a:latin typeface="Century Schoolbook" charset="0"/>
              </a:rPr>
              <a:t/>
            </a:r>
            <a:br>
              <a:rPr lang="en-US" sz="2400" dirty="0">
                <a:latin typeface="Century Schoolbook" charset="0"/>
              </a:rPr>
            </a:br>
            <a:r>
              <a:rPr lang="en-US" sz="2400" dirty="0">
                <a:latin typeface="Century Schoolbook" charset="0"/>
              </a:rPr>
              <a:t>RIGHT (</a:t>
            </a:r>
            <a:r>
              <a:rPr lang="en-US" sz="2400" i="1" dirty="0" err="1">
                <a:latin typeface="Century Schoolbook" charset="0"/>
              </a:rPr>
              <a:t>i</a:t>
            </a:r>
            <a:r>
              <a:rPr lang="en-US" sz="2400" dirty="0">
                <a:latin typeface="Century Schoolbook" charset="0"/>
              </a:rPr>
              <a:t>)</a:t>
            </a:r>
            <a:br>
              <a:rPr lang="en-US" sz="2400" dirty="0">
                <a:latin typeface="Century Schoolbook" charset="0"/>
              </a:rPr>
            </a:br>
            <a:r>
              <a:rPr lang="en-US" sz="2400" dirty="0">
                <a:latin typeface="Century Schoolbook" charset="0"/>
              </a:rPr>
              <a:t>        return 2</a:t>
            </a:r>
            <a:r>
              <a:rPr lang="en-US" sz="2400" i="1" dirty="0">
                <a:latin typeface="Century Schoolbook" charset="0"/>
              </a:rPr>
              <a:t>i</a:t>
            </a:r>
            <a:r>
              <a:rPr lang="en-US" sz="2400" dirty="0">
                <a:latin typeface="Century Schoolbook" charset="0"/>
              </a:rPr>
              <a:t> + 1</a:t>
            </a:r>
          </a:p>
          <a:p>
            <a:pPr eaLnBrk="1" hangingPunct="1"/>
            <a:endParaRPr lang="en-US" dirty="0">
              <a:latin typeface="Century Schoolbook" charset="0"/>
            </a:endParaRP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ea typeface="+mj-ea"/>
              </a:rPr>
              <a:t>Heap order property</a:t>
            </a:r>
            <a:endParaRPr lang="en-US" dirty="0">
              <a:ea typeface="+mj-ea"/>
            </a:endParaRPr>
          </a:p>
        </p:txBody>
      </p:sp>
      <p:sp>
        <p:nvSpPr>
          <p:cNvPr id="13315" name="Content Placeholder 2"/>
          <p:cNvSpPr>
            <a:spLocks noGrp="1"/>
          </p:cNvSpPr>
          <p:nvPr>
            <p:ph idx="1"/>
          </p:nvPr>
        </p:nvSpPr>
        <p:spPr/>
        <p:txBody>
          <a:bodyPr/>
          <a:lstStyle/>
          <a:p>
            <a:pPr eaLnBrk="1" hangingPunct="1"/>
            <a:r>
              <a:rPr lang="en-US" sz="2400" dirty="0">
                <a:latin typeface="Century Schoolbook" charset="0"/>
              </a:rPr>
              <a:t>For every node </a:t>
            </a:r>
            <a:r>
              <a:rPr lang="en-US" sz="2400" i="1" dirty="0">
                <a:latin typeface="Century Schoolbook" charset="0"/>
              </a:rPr>
              <a:t>v</a:t>
            </a:r>
            <a:r>
              <a:rPr lang="en-US" sz="2400" dirty="0">
                <a:latin typeface="Century Schoolbook" charset="0"/>
              </a:rPr>
              <a:t>, other than the root, the key stored in </a:t>
            </a:r>
            <a:r>
              <a:rPr lang="en-US" sz="2400" i="1" dirty="0">
                <a:latin typeface="Century Schoolbook" charset="0"/>
              </a:rPr>
              <a:t>v </a:t>
            </a:r>
            <a:r>
              <a:rPr lang="en-US" sz="2400" dirty="0">
                <a:latin typeface="Century Schoolbook" charset="0"/>
              </a:rPr>
              <a:t>is greater or equal (smaller or equal for max heap) than the key stored in the parent of </a:t>
            </a:r>
            <a:r>
              <a:rPr lang="en-US" sz="2400" i="1" dirty="0">
                <a:latin typeface="Century Schoolbook" charset="0"/>
              </a:rPr>
              <a:t>v</a:t>
            </a:r>
            <a:r>
              <a:rPr lang="en-US" sz="2400" dirty="0">
                <a:latin typeface="Century Schoolbook" charset="0"/>
              </a:rPr>
              <a:t>.</a:t>
            </a:r>
          </a:p>
          <a:p>
            <a:pPr eaLnBrk="1" hangingPunct="1"/>
            <a:endParaRPr lang="en-US" sz="2400" dirty="0">
              <a:latin typeface="Century Schoolbook" charset="0"/>
            </a:endParaRPr>
          </a:p>
          <a:p>
            <a:pPr eaLnBrk="1" hangingPunct="1"/>
            <a:r>
              <a:rPr lang="en-US" sz="2400" dirty="0">
                <a:latin typeface="Century Schoolbook" charset="0"/>
              </a:rPr>
              <a:t>In this case the maximum value is stored in the root</a:t>
            </a:r>
          </a:p>
          <a:p>
            <a:pPr eaLnBrk="1" hangingPunct="1"/>
            <a:endParaRPr lang="en-US" dirty="0">
              <a:latin typeface="Century Schoolbook" charset="0"/>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ea typeface="+mj-ea"/>
              </a:rPr>
              <a:t>Definition</a:t>
            </a:r>
            <a:endParaRPr lang="en-US" dirty="0">
              <a:ea typeface="+mj-ea"/>
            </a:endParaRPr>
          </a:p>
        </p:txBody>
      </p:sp>
      <p:sp>
        <p:nvSpPr>
          <p:cNvPr id="14339" name="Content Placeholder 2"/>
          <p:cNvSpPr>
            <a:spLocks noGrp="1"/>
          </p:cNvSpPr>
          <p:nvPr>
            <p:ph idx="1"/>
          </p:nvPr>
        </p:nvSpPr>
        <p:spPr/>
        <p:txBody>
          <a:bodyPr/>
          <a:lstStyle/>
          <a:p>
            <a:pPr eaLnBrk="1" hangingPunct="1"/>
            <a:r>
              <a:rPr lang="en-US" sz="2400" dirty="0">
                <a:latin typeface="Century Schoolbook" charset="0"/>
              </a:rPr>
              <a:t>Max Heap</a:t>
            </a:r>
          </a:p>
          <a:p>
            <a:pPr lvl="1" eaLnBrk="1" hangingPunct="1"/>
            <a:r>
              <a:rPr lang="en-US" sz="2400" dirty="0">
                <a:latin typeface="Century Schoolbook" charset="0"/>
              </a:rPr>
              <a:t>Store data in ascending order</a:t>
            </a:r>
          </a:p>
          <a:p>
            <a:pPr lvl="1" eaLnBrk="1" hangingPunct="1"/>
            <a:r>
              <a:rPr lang="en-US" sz="2400" dirty="0">
                <a:latin typeface="Century Schoolbook" charset="0"/>
              </a:rPr>
              <a:t>Has property of</a:t>
            </a:r>
          </a:p>
          <a:p>
            <a:pPr lvl="1" eaLnBrk="1" hangingPunct="1">
              <a:buFont typeface="Wingdings 2" charset="0"/>
              <a:buNone/>
            </a:pPr>
            <a:r>
              <a:rPr lang="en-US" sz="2400" dirty="0">
                <a:latin typeface="Century Schoolbook" charset="0"/>
              </a:rPr>
              <a:t>	A[Parent(</a:t>
            </a:r>
            <a:r>
              <a:rPr lang="en-US" sz="2400" dirty="0" err="1">
                <a:latin typeface="Century Schoolbook" charset="0"/>
              </a:rPr>
              <a:t>i</a:t>
            </a:r>
            <a:r>
              <a:rPr lang="en-US" sz="2400" dirty="0">
                <a:latin typeface="Century Schoolbook" charset="0"/>
              </a:rPr>
              <a:t>)] ≥ A[</a:t>
            </a:r>
            <a:r>
              <a:rPr lang="en-US" sz="2400" dirty="0" err="1">
                <a:latin typeface="Century Schoolbook" charset="0"/>
              </a:rPr>
              <a:t>i</a:t>
            </a:r>
            <a:r>
              <a:rPr lang="en-US" sz="2400" dirty="0">
                <a:latin typeface="Century Schoolbook" charset="0"/>
              </a:rPr>
              <a:t>]</a:t>
            </a:r>
          </a:p>
          <a:p>
            <a:pPr eaLnBrk="1" hangingPunct="1"/>
            <a:r>
              <a:rPr lang="en-US" sz="2400" dirty="0">
                <a:latin typeface="Century Schoolbook" charset="0"/>
              </a:rPr>
              <a:t>Min Heap</a:t>
            </a:r>
          </a:p>
          <a:p>
            <a:pPr lvl="1" eaLnBrk="1" hangingPunct="1"/>
            <a:r>
              <a:rPr lang="en-US" sz="2400" dirty="0">
                <a:latin typeface="Century Schoolbook" charset="0"/>
              </a:rPr>
              <a:t>Store data in descending order</a:t>
            </a:r>
          </a:p>
          <a:p>
            <a:pPr lvl="1" eaLnBrk="1" hangingPunct="1"/>
            <a:r>
              <a:rPr lang="en-US" sz="2400" dirty="0">
                <a:latin typeface="Century Schoolbook" charset="0"/>
              </a:rPr>
              <a:t>Has property of</a:t>
            </a:r>
          </a:p>
          <a:p>
            <a:pPr lvl="1" eaLnBrk="1" hangingPunct="1">
              <a:buFont typeface="Wingdings 2" charset="0"/>
              <a:buNone/>
            </a:pPr>
            <a:r>
              <a:rPr lang="en-US" sz="2400" dirty="0">
                <a:latin typeface="Century Schoolbook" charset="0"/>
              </a:rPr>
              <a:t>	A[Parent(</a:t>
            </a:r>
            <a:r>
              <a:rPr lang="en-US" sz="2400" dirty="0" err="1">
                <a:latin typeface="Century Schoolbook" charset="0"/>
              </a:rPr>
              <a:t>i</a:t>
            </a:r>
            <a:r>
              <a:rPr lang="en-US" sz="2400" dirty="0">
                <a:latin typeface="Century Schoolbook" charset="0"/>
              </a:rPr>
              <a:t>)] ≤ A[</a:t>
            </a:r>
            <a:r>
              <a:rPr lang="en-US" sz="2400" dirty="0" err="1">
                <a:latin typeface="Century Schoolbook" charset="0"/>
              </a:rPr>
              <a:t>i</a:t>
            </a:r>
            <a:r>
              <a:rPr lang="en-US" sz="2400" dirty="0">
                <a:latin typeface="Century Schoolbook" charset="0"/>
              </a:rPr>
              <a:t>]</a:t>
            </a:r>
          </a:p>
          <a:p>
            <a:pPr lvl="1" eaLnBrk="1" hangingPunct="1"/>
            <a:endParaRPr lang="en-US" dirty="0">
              <a:latin typeface="Century Schoolbook" charset="0"/>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ea typeface="+mj-ea"/>
              </a:rPr>
              <a:t>Max Heap Example</a:t>
            </a:r>
            <a:endParaRPr lang="en-US" dirty="0">
              <a:ea typeface="+mj-ea"/>
            </a:endParaRPr>
          </a:p>
        </p:txBody>
      </p:sp>
      <p:sp>
        <p:nvSpPr>
          <p:cNvPr id="15363" name="Text Box 22"/>
          <p:cNvSpPr txBox="1">
            <a:spLocks noChangeArrowheads="1"/>
          </p:cNvSpPr>
          <p:nvPr/>
        </p:nvSpPr>
        <p:spPr bwMode="auto">
          <a:xfrm>
            <a:off x="4038600" y="4800600"/>
            <a:ext cx="441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16</a:t>
            </a:r>
          </a:p>
        </p:txBody>
      </p:sp>
      <p:sp>
        <p:nvSpPr>
          <p:cNvPr id="15364" name="Text Box 23"/>
          <p:cNvSpPr txBox="1">
            <a:spLocks noChangeArrowheads="1"/>
          </p:cNvSpPr>
          <p:nvPr/>
        </p:nvSpPr>
        <p:spPr bwMode="auto">
          <a:xfrm>
            <a:off x="3124200" y="4800600"/>
            <a:ext cx="4667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19</a:t>
            </a:r>
          </a:p>
        </p:txBody>
      </p:sp>
      <p:sp>
        <p:nvSpPr>
          <p:cNvPr id="15365" name="Text Box 24"/>
          <p:cNvSpPr txBox="1">
            <a:spLocks noChangeArrowheads="1"/>
          </p:cNvSpPr>
          <p:nvPr/>
        </p:nvSpPr>
        <p:spPr bwMode="auto">
          <a:xfrm>
            <a:off x="4495800" y="4800600"/>
            <a:ext cx="312738"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a:t>
            </a:r>
          </a:p>
        </p:txBody>
      </p:sp>
      <p:sp>
        <p:nvSpPr>
          <p:cNvPr id="15366" name="Text Box 25"/>
          <p:cNvSpPr txBox="1">
            <a:spLocks noChangeArrowheads="1"/>
          </p:cNvSpPr>
          <p:nvPr/>
        </p:nvSpPr>
        <p:spPr bwMode="auto">
          <a:xfrm>
            <a:off x="4800600" y="4800600"/>
            <a:ext cx="312738"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4</a:t>
            </a:r>
          </a:p>
        </p:txBody>
      </p:sp>
      <p:sp>
        <p:nvSpPr>
          <p:cNvPr id="15367" name="Text Box 26"/>
          <p:cNvSpPr txBox="1">
            <a:spLocks noChangeArrowheads="1"/>
          </p:cNvSpPr>
          <p:nvPr/>
        </p:nvSpPr>
        <p:spPr bwMode="auto">
          <a:xfrm>
            <a:off x="3581400" y="4800600"/>
            <a:ext cx="441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12</a:t>
            </a:r>
          </a:p>
        </p:txBody>
      </p:sp>
      <p:sp>
        <p:nvSpPr>
          <p:cNvPr id="15368" name="Text Box 25"/>
          <p:cNvSpPr txBox="1">
            <a:spLocks noChangeArrowheads="1"/>
          </p:cNvSpPr>
          <p:nvPr/>
        </p:nvSpPr>
        <p:spPr bwMode="auto">
          <a:xfrm>
            <a:off x="5105400" y="4800600"/>
            <a:ext cx="312738"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7</a:t>
            </a:r>
          </a:p>
        </p:txBody>
      </p:sp>
      <p:sp>
        <p:nvSpPr>
          <p:cNvPr id="15369" name="TextBox 50"/>
          <p:cNvSpPr txBox="1">
            <a:spLocks noChangeArrowheads="1"/>
          </p:cNvSpPr>
          <p:nvPr/>
        </p:nvSpPr>
        <p:spPr bwMode="auto">
          <a:xfrm>
            <a:off x="3733800" y="5334000"/>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Array A</a:t>
            </a:r>
          </a:p>
        </p:txBody>
      </p:sp>
      <p:sp>
        <p:nvSpPr>
          <p:cNvPr id="15370" name="Oval 4"/>
          <p:cNvSpPr>
            <a:spLocks noChangeArrowheads="1"/>
          </p:cNvSpPr>
          <p:nvPr/>
        </p:nvSpPr>
        <p:spPr bwMode="auto">
          <a:xfrm>
            <a:off x="4267200" y="16002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15371" name="Text Box 6"/>
          <p:cNvSpPr txBox="1">
            <a:spLocks noChangeArrowheads="1"/>
          </p:cNvSpPr>
          <p:nvPr/>
        </p:nvSpPr>
        <p:spPr bwMode="auto">
          <a:xfrm>
            <a:off x="4343400" y="16764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19</a:t>
            </a:r>
          </a:p>
        </p:txBody>
      </p:sp>
      <p:sp>
        <p:nvSpPr>
          <p:cNvPr id="15372" name="Oval 7"/>
          <p:cNvSpPr>
            <a:spLocks noChangeArrowheads="1"/>
          </p:cNvSpPr>
          <p:nvPr/>
        </p:nvSpPr>
        <p:spPr bwMode="auto">
          <a:xfrm>
            <a:off x="35052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15373" name="Text Box 8"/>
          <p:cNvSpPr txBox="1">
            <a:spLocks noChangeArrowheads="1"/>
          </p:cNvSpPr>
          <p:nvPr/>
        </p:nvSpPr>
        <p:spPr bwMode="auto">
          <a:xfrm>
            <a:off x="3581400" y="25908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12</a:t>
            </a:r>
          </a:p>
        </p:txBody>
      </p:sp>
      <p:sp>
        <p:nvSpPr>
          <p:cNvPr id="15374" name="Oval 9"/>
          <p:cNvSpPr>
            <a:spLocks noChangeArrowheads="1"/>
          </p:cNvSpPr>
          <p:nvPr/>
        </p:nvSpPr>
        <p:spPr bwMode="auto">
          <a:xfrm>
            <a:off x="5105400" y="2514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15375" name="Text Box 10"/>
          <p:cNvSpPr txBox="1">
            <a:spLocks noChangeArrowheads="1"/>
          </p:cNvSpPr>
          <p:nvPr/>
        </p:nvSpPr>
        <p:spPr bwMode="auto">
          <a:xfrm>
            <a:off x="5181600" y="259080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16</a:t>
            </a:r>
          </a:p>
        </p:txBody>
      </p:sp>
      <p:sp>
        <p:nvSpPr>
          <p:cNvPr id="15376" name="Oval 11"/>
          <p:cNvSpPr>
            <a:spLocks noChangeArrowheads="1"/>
          </p:cNvSpPr>
          <p:nvPr/>
        </p:nvSpPr>
        <p:spPr bwMode="auto">
          <a:xfrm>
            <a:off x="3962400" y="3657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15377" name="Text Box 12"/>
          <p:cNvSpPr txBox="1">
            <a:spLocks noChangeArrowheads="1"/>
          </p:cNvSpPr>
          <p:nvPr/>
        </p:nvSpPr>
        <p:spPr bwMode="auto">
          <a:xfrm>
            <a:off x="4038600" y="37338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4</a:t>
            </a:r>
          </a:p>
        </p:txBody>
      </p:sp>
      <p:sp>
        <p:nvSpPr>
          <p:cNvPr id="15378" name="Oval 13"/>
          <p:cNvSpPr>
            <a:spLocks noChangeArrowheads="1"/>
          </p:cNvSpPr>
          <p:nvPr/>
        </p:nvSpPr>
        <p:spPr bwMode="auto">
          <a:xfrm>
            <a:off x="2819400" y="3733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15379" name="Text Box 14"/>
          <p:cNvSpPr txBox="1">
            <a:spLocks noChangeArrowheads="1"/>
          </p:cNvSpPr>
          <p:nvPr/>
        </p:nvSpPr>
        <p:spPr bwMode="auto">
          <a:xfrm>
            <a:off x="2971800" y="38100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a:t>
            </a:r>
          </a:p>
        </p:txBody>
      </p:sp>
      <p:sp>
        <p:nvSpPr>
          <p:cNvPr id="15380" name="Oval 15"/>
          <p:cNvSpPr>
            <a:spLocks noChangeArrowheads="1"/>
          </p:cNvSpPr>
          <p:nvPr/>
        </p:nvSpPr>
        <p:spPr bwMode="auto">
          <a:xfrm>
            <a:off x="4724400" y="36576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15381" name="Text Box 16"/>
          <p:cNvSpPr txBox="1">
            <a:spLocks noChangeArrowheads="1"/>
          </p:cNvSpPr>
          <p:nvPr/>
        </p:nvSpPr>
        <p:spPr bwMode="auto">
          <a:xfrm>
            <a:off x="4800600" y="3733800"/>
            <a:ext cx="290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7</a:t>
            </a:r>
          </a:p>
        </p:txBody>
      </p:sp>
      <p:sp>
        <p:nvSpPr>
          <p:cNvPr id="15382" name="Line 17"/>
          <p:cNvSpPr>
            <a:spLocks noChangeShapeType="1"/>
          </p:cNvSpPr>
          <p:nvPr/>
        </p:nvSpPr>
        <p:spPr bwMode="auto">
          <a:xfrm flipH="1">
            <a:off x="3962400" y="2057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3" name="Line 18"/>
          <p:cNvSpPr>
            <a:spLocks noChangeShapeType="1"/>
          </p:cNvSpPr>
          <p:nvPr/>
        </p:nvSpPr>
        <p:spPr bwMode="auto">
          <a:xfrm flipH="1">
            <a:off x="3200400" y="3048000"/>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4" name="Line 19"/>
          <p:cNvSpPr>
            <a:spLocks noChangeShapeType="1"/>
          </p:cNvSpPr>
          <p:nvPr/>
        </p:nvSpPr>
        <p:spPr bwMode="auto">
          <a:xfrm>
            <a:off x="3962400" y="3048000"/>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5" name="Line 20"/>
          <p:cNvSpPr>
            <a:spLocks noChangeShapeType="1"/>
          </p:cNvSpPr>
          <p:nvPr/>
        </p:nvSpPr>
        <p:spPr bwMode="auto">
          <a:xfrm>
            <a:off x="4800600" y="2057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6" name="Line 21"/>
          <p:cNvSpPr>
            <a:spLocks noChangeShapeType="1"/>
          </p:cNvSpPr>
          <p:nvPr/>
        </p:nvSpPr>
        <p:spPr bwMode="auto">
          <a:xfrm flipH="1">
            <a:off x="5029200" y="30480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ea typeface="+mj-ea"/>
              </a:rPr>
              <a:t>Min heap example</a:t>
            </a:r>
            <a:endParaRPr lang="en-US" dirty="0">
              <a:ea typeface="+mj-ea"/>
            </a:endParaRPr>
          </a:p>
        </p:txBody>
      </p:sp>
      <p:sp>
        <p:nvSpPr>
          <p:cNvPr id="16387" name="Text Box 24"/>
          <p:cNvSpPr txBox="1">
            <a:spLocks noChangeArrowheads="1"/>
          </p:cNvSpPr>
          <p:nvPr/>
        </p:nvSpPr>
        <p:spPr bwMode="auto">
          <a:xfrm>
            <a:off x="4495800" y="5257800"/>
            <a:ext cx="441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12</a:t>
            </a:r>
          </a:p>
        </p:txBody>
      </p:sp>
      <p:sp>
        <p:nvSpPr>
          <p:cNvPr id="16388" name="Text Box 25"/>
          <p:cNvSpPr txBox="1">
            <a:spLocks noChangeArrowheads="1"/>
          </p:cNvSpPr>
          <p:nvPr/>
        </p:nvSpPr>
        <p:spPr bwMode="auto">
          <a:xfrm>
            <a:off x="4191000" y="5257800"/>
            <a:ext cx="319088"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7</a:t>
            </a:r>
          </a:p>
        </p:txBody>
      </p:sp>
      <p:sp>
        <p:nvSpPr>
          <p:cNvPr id="16389" name="Text Box 26"/>
          <p:cNvSpPr txBox="1">
            <a:spLocks noChangeArrowheads="1"/>
          </p:cNvSpPr>
          <p:nvPr/>
        </p:nvSpPr>
        <p:spPr bwMode="auto">
          <a:xfrm>
            <a:off x="4953000" y="5257800"/>
            <a:ext cx="441325"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19</a:t>
            </a:r>
          </a:p>
        </p:txBody>
      </p:sp>
      <p:sp>
        <p:nvSpPr>
          <p:cNvPr id="16390" name="Text Box 25"/>
          <p:cNvSpPr txBox="1">
            <a:spLocks noChangeArrowheads="1"/>
          </p:cNvSpPr>
          <p:nvPr/>
        </p:nvSpPr>
        <p:spPr bwMode="auto">
          <a:xfrm>
            <a:off x="3657600" y="5257800"/>
            <a:ext cx="533400"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16</a:t>
            </a:r>
          </a:p>
        </p:txBody>
      </p:sp>
      <p:sp>
        <p:nvSpPr>
          <p:cNvPr id="16391" name="Text Box 25"/>
          <p:cNvSpPr txBox="1">
            <a:spLocks noChangeArrowheads="1"/>
          </p:cNvSpPr>
          <p:nvPr/>
        </p:nvSpPr>
        <p:spPr bwMode="auto">
          <a:xfrm>
            <a:off x="3352800" y="5257800"/>
            <a:ext cx="312738"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4</a:t>
            </a:r>
          </a:p>
        </p:txBody>
      </p:sp>
      <p:sp>
        <p:nvSpPr>
          <p:cNvPr id="16392" name="Text Box 25"/>
          <p:cNvSpPr txBox="1">
            <a:spLocks noChangeArrowheads="1"/>
          </p:cNvSpPr>
          <p:nvPr/>
        </p:nvSpPr>
        <p:spPr bwMode="auto">
          <a:xfrm>
            <a:off x="3048000" y="5257800"/>
            <a:ext cx="319088" cy="369888"/>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a:t>
            </a:r>
          </a:p>
        </p:txBody>
      </p:sp>
      <p:sp>
        <p:nvSpPr>
          <p:cNvPr id="16393" name="TextBox 43"/>
          <p:cNvSpPr txBox="1">
            <a:spLocks noChangeArrowheads="1"/>
          </p:cNvSpPr>
          <p:nvPr/>
        </p:nvSpPr>
        <p:spPr bwMode="auto">
          <a:xfrm>
            <a:off x="4038600" y="5715000"/>
            <a:ext cx="129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Array A</a:t>
            </a:r>
          </a:p>
        </p:txBody>
      </p:sp>
      <p:sp>
        <p:nvSpPr>
          <p:cNvPr id="16394" name="Oval 4"/>
          <p:cNvSpPr>
            <a:spLocks noChangeArrowheads="1"/>
          </p:cNvSpPr>
          <p:nvPr/>
        </p:nvSpPr>
        <p:spPr bwMode="auto">
          <a:xfrm>
            <a:off x="4191000" y="16764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16395" name="Text Box 6"/>
          <p:cNvSpPr txBox="1">
            <a:spLocks noChangeArrowheads="1"/>
          </p:cNvSpPr>
          <p:nvPr/>
        </p:nvSpPr>
        <p:spPr bwMode="auto">
          <a:xfrm>
            <a:off x="4267200" y="17526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a:t>
            </a:r>
          </a:p>
        </p:txBody>
      </p:sp>
      <p:sp>
        <p:nvSpPr>
          <p:cNvPr id="16396" name="Oval 7"/>
          <p:cNvSpPr>
            <a:spLocks noChangeArrowheads="1"/>
          </p:cNvSpPr>
          <p:nvPr/>
        </p:nvSpPr>
        <p:spPr bwMode="auto">
          <a:xfrm>
            <a:off x="3429000" y="2590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16397" name="Text Box 8"/>
          <p:cNvSpPr txBox="1">
            <a:spLocks noChangeArrowheads="1"/>
          </p:cNvSpPr>
          <p:nvPr/>
        </p:nvSpPr>
        <p:spPr bwMode="auto">
          <a:xfrm>
            <a:off x="3505200" y="26670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4</a:t>
            </a:r>
          </a:p>
        </p:txBody>
      </p:sp>
      <p:sp>
        <p:nvSpPr>
          <p:cNvPr id="16398" name="Oval 9"/>
          <p:cNvSpPr>
            <a:spLocks noChangeArrowheads="1"/>
          </p:cNvSpPr>
          <p:nvPr/>
        </p:nvSpPr>
        <p:spPr bwMode="auto">
          <a:xfrm>
            <a:off x="5029200" y="2590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16399" name="Text Box 10"/>
          <p:cNvSpPr txBox="1">
            <a:spLocks noChangeArrowheads="1"/>
          </p:cNvSpPr>
          <p:nvPr/>
        </p:nvSpPr>
        <p:spPr bwMode="auto">
          <a:xfrm>
            <a:off x="5105400" y="2667000"/>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16</a:t>
            </a:r>
          </a:p>
        </p:txBody>
      </p:sp>
      <p:sp>
        <p:nvSpPr>
          <p:cNvPr id="16400" name="Oval 11"/>
          <p:cNvSpPr>
            <a:spLocks noChangeArrowheads="1"/>
          </p:cNvSpPr>
          <p:nvPr/>
        </p:nvSpPr>
        <p:spPr bwMode="auto">
          <a:xfrm>
            <a:off x="3886200" y="3733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16401" name="Text Box 12"/>
          <p:cNvSpPr txBox="1">
            <a:spLocks noChangeArrowheads="1"/>
          </p:cNvSpPr>
          <p:nvPr/>
        </p:nvSpPr>
        <p:spPr bwMode="auto">
          <a:xfrm>
            <a:off x="3962400" y="3810000"/>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12</a:t>
            </a:r>
          </a:p>
        </p:txBody>
      </p:sp>
      <p:sp>
        <p:nvSpPr>
          <p:cNvPr id="16402" name="Oval 13"/>
          <p:cNvSpPr>
            <a:spLocks noChangeArrowheads="1"/>
          </p:cNvSpPr>
          <p:nvPr/>
        </p:nvSpPr>
        <p:spPr bwMode="auto">
          <a:xfrm>
            <a:off x="2743200" y="38100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16403" name="Text Box 14"/>
          <p:cNvSpPr txBox="1">
            <a:spLocks noChangeArrowheads="1"/>
          </p:cNvSpPr>
          <p:nvPr/>
        </p:nvSpPr>
        <p:spPr bwMode="auto">
          <a:xfrm>
            <a:off x="2895600" y="38862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7</a:t>
            </a:r>
          </a:p>
        </p:txBody>
      </p:sp>
      <p:sp>
        <p:nvSpPr>
          <p:cNvPr id="16404" name="Oval 15"/>
          <p:cNvSpPr>
            <a:spLocks noChangeArrowheads="1"/>
          </p:cNvSpPr>
          <p:nvPr/>
        </p:nvSpPr>
        <p:spPr bwMode="auto">
          <a:xfrm>
            <a:off x="4648200" y="3733800"/>
            <a:ext cx="609600" cy="5334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Century Schoolbook" charset="0"/>
            </a:endParaRPr>
          </a:p>
        </p:txBody>
      </p:sp>
      <p:sp>
        <p:nvSpPr>
          <p:cNvPr id="16405" name="Text Box 16"/>
          <p:cNvSpPr txBox="1">
            <a:spLocks noChangeArrowheads="1"/>
          </p:cNvSpPr>
          <p:nvPr/>
        </p:nvSpPr>
        <p:spPr bwMode="auto">
          <a:xfrm>
            <a:off x="4724400" y="3810000"/>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atin typeface="Century Schoolbook" charset="0"/>
              </a:rPr>
              <a:t>19</a:t>
            </a:r>
          </a:p>
        </p:txBody>
      </p:sp>
      <p:sp>
        <p:nvSpPr>
          <p:cNvPr id="16406" name="Line 17"/>
          <p:cNvSpPr>
            <a:spLocks noChangeShapeType="1"/>
          </p:cNvSpPr>
          <p:nvPr/>
        </p:nvSpPr>
        <p:spPr bwMode="auto">
          <a:xfrm flipH="1">
            <a:off x="3886200" y="2133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7" name="Line 18"/>
          <p:cNvSpPr>
            <a:spLocks noChangeShapeType="1"/>
          </p:cNvSpPr>
          <p:nvPr/>
        </p:nvSpPr>
        <p:spPr bwMode="auto">
          <a:xfrm flipH="1">
            <a:off x="3124200" y="3124200"/>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8" name="Line 19"/>
          <p:cNvSpPr>
            <a:spLocks noChangeShapeType="1"/>
          </p:cNvSpPr>
          <p:nvPr/>
        </p:nvSpPr>
        <p:spPr bwMode="auto">
          <a:xfrm>
            <a:off x="3886200" y="3124200"/>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9" name="Line 20"/>
          <p:cNvSpPr>
            <a:spLocks noChangeShapeType="1"/>
          </p:cNvSpPr>
          <p:nvPr/>
        </p:nvSpPr>
        <p:spPr bwMode="auto">
          <a:xfrm>
            <a:off x="4724400" y="21336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0" name="Line 21"/>
          <p:cNvSpPr>
            <a:spLocks noChangeShapeType="1"/>
          </p:cNvSpPr>
          <p:nvPr/>
        </p:nvSpPr>
        <p:spPr bwMode="auto">
          <a:xfrm flipH="1">
            <a:off x="4953000" y="3124200"/>
            <a:ext cx="3048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801</TotalTime>
  <Words>1518</Words>
  <Application>Microsoft Macintosh PowerPoint</Application>
  <PresentationFormat>On-screen Show (4:3)</PresentationFormat>
  <Paragraphs>400</Paragraphs>
  <Slides>40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Century Schoolbook</vt:lpstr>
      <vt:lpstr>Wingdings</vt:lpstr>
      <vt:lpstr>Wingdings 2</vt:lpstr>
      <vt:lpstr>Calibri</vt:lpstr>
      <vt:lpstr>宋体</vt:lpstr>
      <vt:lpstr>Monotype Sorts</vt:lpstr>
      <vt:lpstr>Office Theme</vt:lpstr>
      <vt:lpstr>Heap Sort</vt:lpstr>
      <vt:lpstr>Goals</vt:lpstr>
      <vt:lpstr>Heap</vt:lpstr>
      <vt:lpstr>Heap</vt:lpstr>
      <vt:lpstr>Heap</vt:lpstr>
      <vt:lpstr>Heap order property</vt:lpstr>
      <vt:lpstr>Definition</vt:lpstr>
      <vt:lpstr>Max Heap Example</vt:lpstr>
      <vt:lpstr>Min heap example</vt:lpstr>
      <vt:lpstr>Insertion</vt:lpstr>
      <vt:lpstr>PowerPoint Presentation</vt:lpstr>
      <vt:lpstr>Deletion</vt:lpstr>
      <vt:lpstr>Heap Sort</vt:lpstr>
      <vt:lpstr>Procedures on Heap</vt:lpstr>
      <vt:lpstr>Heapify</vt:lpstr>
      <vt:lpstr>BUILD HEAP</vt:lpstr>
      <vt:lpstr>Heap Sort Algorithm</vt:lpstr>
      <vt:lpstr>PowerPoint Presentation</vt:lpstr>
      <vt:lpstr>PowerPoint Presentation</vt:lpstr>
      <vt:lpstr>Heap Sort</vt:lpstr>
      <vt:lpstr>Example of Heap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 Analysis</vt:lpstr>
      <vt:lpstr>Comparison with Quick Sort and Merge Sort</vt:lpstr>
      <vt:lpstr>Comparison with Quick Sort and Merge Sort (cont)</vt:lpstr>
      <vt:lpstr>Possible Application</vt:lpstr>
      <vt:lpstr>Conclusion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Heap Sort</dc:title>
  <dc:creator>YuN</dc:creator>
  <cp:lastModifiedBy>Aliya Farooq</cp:lastModifiedBy>
  <cp:revision>94</cp:revision>
  <dcterms:created xsi:type="dcterms:W3CDTF">2010-03-21T14:39:27Z</dcterms:created>
  <dcterms:modified xsi:type="dcterms:W3CDTF">2023-03-02T04:29:05Z</dcterms:modified>
</cp:coreProperties>
</file>