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9"/>
  </p:notesMasterIdLst>
  <p:sldIdLst>
    <p:sldId id="277" r:id="rId2"/>
    <p:sldId id="279" r:id="rId3"/>
    <p:sldId id="278" r:id="rId4"/>
    <p:sldId id="280" r:id="rId5"/>
    <p:sldId id="281" r:id="rId6"/>
    <p:sldId id="282" r:id="rId7"/>
    <p:sldId id="285" r:id="rId8"/>
    <p:sldId id="287" r:id="rId9"/>
    <p:sldId id="283" r:id="rId10"/>
    <p:sldId id="284" r:id="rId11"/>
    <p:sldId id="290" r:id="rId12"/>
    <p:sldId id="286" r:id="rId13"/>
    <p:sldId id="288" r:id="rId14"/>
    <p:sldId id="289" r:id="rId15"/>
    <p:sldId id="291" r:id="rId16"/>
    <p:sldId id="29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Haroon Shakeel" initials="MHS" lastIdx="1" clrIdx="0">
    <p:extLst>
      <p:ext uri="{19B8F6BF-5375-455C-9EA6-DF929625EA0E}">
        <p15:presenceInfo xmlns:p15="http://schemas.microsoft.com/office/powerpoint/2012/main" userId="S::15030040@lums.edu.pk::5f591d03-044f-4960-98c3-1375a7aebd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F173-A4B3-4820-B589-092C9A86F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9646-06AD-41A3-A043-DECF2E9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442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218"/>
            <a:ext cx="10058400" cy="4522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03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AC5DD-3D41-4695-AE64-EB87FC455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F9EB3D-51E1-4882-A2BE-42E4DAA33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 pattern mining/frequent itemset mining/association rule mining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27BE35-0D79-432A-849B-2E6FD0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D9D0D-409D-43C5-8F89-F6421CF5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: Preliminary Terms</a:t>
            </a:r>
            <a:endParaRPr lang="aa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8E766DF-C0B4-4699-8570-162C16C7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346218"/>
                <a:ext cx="10058400" cy="476582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Support</a:t>
                </a:r>
              </a:p>
              <a:p>
                <a:pPr lvl="1"/>
                <a:r>
                  <a:rPr lang="en-US" dirty="0"/>
                  <a:t>Frequency of an item (i.e., In how many transactions item/s is present)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Confidence</a:t>
                </a:r>
              </a:p>
              <a:p>
                <a:pPr lvl="1"/>
                <a:r>
                  <a:rPr lang="en-US" dirty="0"/>
                  <a:t>How often do items A and B occur together, given that A occurs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𝐶𝑜𝑛𝑓𝑖𝑑𝑒𝑛𝑐𝑒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Lift</a:t>
                </a:r>
              </a:p>
              <a:p>
                <a:pPr lvl="1"/>
                <a:r>
                  <a:rPr lang="en-US" dirty="0"/>
                  <a:t>Strength of any association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aa-E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766DF-C0B4-4699-8570-162C16C7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346218"/>
                <a:ext cx="10058400" cy="4765824"/>
              </a:xfrm>
              <a:blipFill>
                <a:blip r:embed="rId2"/>
                <a:stretch>
                  <a:fillRect l="-1697" t="-179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44EF94-C9D4-40F0-810C-D1550B7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6E498-4C9A-426F-88EA-A19062C9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3F2420-565B-415B-AF75-7A0BCA99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frequent </a:t>
            </a:r>
            <a:r>
              <a:rPr lang="en-US" dirty="0" err="1"/>
              <a:t>itemsets</a:t>
            </a:r>
            <a:r>
              <a:rPr lang="en-US" dirty="0"/>
              <a:t> to generate association rules</a:t>
            </a:r>
          </a:p>
          <a:p>
            <a:r>
              <a:rPr lang="en-US" dirty="0"/>
              <a:t>It is based on the concept that </a:t>
            </a:r>
            <a:r>
              <a:rPr lang="en-US" b="1" dirty="0"/>
              <a:t>a subset of a frequent itemset must also be a frequent itemset</a:t>
            </a:r>
          </a:p>
          <a:p>
            <a:endParaRPr lang="en-US" b="1" dirty="0"/>
          </a:p>
          <a:p>
            <a:r>
              <a:rPr lang="en-US" b="1" dirty="0"/>
              <a:t>Frequent itemset is an itemset whose support value is greater than a threshold value</a:t>
            </a:r>
            <a:endParaRPr lang="aa-ET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17E070-49A1-4F19-AF50-42B9885C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77556-50F2-4F2D-9ED9-6F6E0143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658335" cy="986020"/>
          </a:xfrm>
        </p:spPr>
        <p:txBody>
          <a:bodyPr>
            <a:noAutofit/>
          </a:bodyPr>
          <a:lstStyle/>
          <a:p>
            <a:r>
              <a:rPr lang="en-US" sz="3200" dirty="0" err="1"/>
              <a:t>Apriori</a:t>
            </a:r>
            <a:r>
              <a:rPr lang="en-US" sz="3200" dirty="0"/>
              <a:t> Example: Find Candidates and Frequent Item Sets</a:t>
            </a:r>
            <a:endParaRPr lang="aa-E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080E5B-C21C-4821-A047-E6FED76C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Group 21">
            <a:extLst>
              <a:ext uri="{FF2B5EF4-FFF2-40B4-BE49-F238E27FC236}">
                <a16:creationId xmlns="" xmlns:a16="http://schemas.microsoft.com/office/drawing/2014/main" id="{AB055D62-C30E-46F7-96A4-F89C9F89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40910"/>
              </p:ext>
            </p:extLst>
          </p:nvPr>
        </p:nvGraphicFramePr>
        <p:xfrm>
          <a:off x="126332" y="1343525"/>
          <a:ext cx="2410326" cy="1780675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A,C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B,E,F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BAFDEE9C-8458-41E7-9E14-F433F58603FB}"/>
                  </a:ext>
                </a:extLst>
              </p:cNvPr>
              <p:cNvSpPr txBox="1"/>
              <p:nvPr/>
            </p:nvSpPr>
            <p:spPr>
              <a:xfrm>
                <a:off x="256674" y="5309937"/>
                <a:ext cx="2999873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50%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DEE9C-8458-41E7-9E14-F433F586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4" y="5309937"/>
                <a:ext cx="2999873" cy="369332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18B6EFD-BC60-4AC7-878F-8182D165DBC1}"/>
                  </a:ext>
                </a:extLst>
              </p:cNvPr>
              <p:cNvSpPr txBox="1"/>
              <p:nvPr/>
            </p:nvSpPr>
            <p:spPr>
              <a:xfrm>
                <a:off x="4764507" y="5851884"/>
                <a:ext cx="334478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50%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8B6EFD-BC60-4AC7-878F-8182D165D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07" y="5851884"/>
                <a:ext cx="3344780" cy="369332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FEE9682-9599-4423-886A-2B24AABBFB75}"/>
                  </a:ext>
                </a:extLst>
              </p:cNvPr>
              <p:cNvSpPr txBox="1"/>
              <p:nvPr/>
            </p:nvSpPr>
            <p:spPr>
              <a:xfrm>
                <a:off x="256674" y="5727395"/>
                <a:ext cx="3994484" cy="61831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×4=2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E9682-9599-4423-886A-2B24AABB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4" y="5727395"/>
                <a:ext cx="3994484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AA4AE3D-514E-4B5F-A50E-4768194585F3}"/>
              </a:ext>
            </a:extLst>
          </p:cNvPr>
          <p:cNvGrpSpPr/>
          <p:nvPr/>
        </p:nvGrpSpPr>
        <p:grpSpPr>
          <a:xfrm>
            <a:off x="2620478" y="1892968"/>
            <a:ext cx="2376638" cy="618311"/>
            <a:chOff x="2620478" y="1892968"/>
            <a:chExt cx="2376638" cy="618311"/>
          </a:xfrm>
        </p:grpSpPr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CFD1659A-5153-491E-B65A-FE2791645F0A}"/>
                </a:ext>
              </a:extLst>
            </p:cNvPr>
            <p:cNvSpPr/>
            <p:nvPr/>
          </p:nvSpPr>
          <p:spPr>
            <a:xfrm>
              <a:off x="2620478" y="1892968"/>
              <a:ext cx="657726" cy="6183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20CB762B-1404-4516-A312-AA787FF149DA}"/>
                    </a:ext>
                  </a:extLst>
                </p:cNvPr>
                <p:cNvSpPr txBox="1"/>
                <p:nvPr/>
              </p:nvSpPr>
              <p:spPr>
                <a:xfrm>
                  <a:off x="3256547" y="2017457"/>
                  <a:ext cx="17405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𝐶𝑎𝑛𝑑𝑖𝑑𝑎𝑡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aa-ET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CB762B-1404-4516-A312-AA787FF14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547" y="2017457"/>
                  <a:ext cx="1740569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Group 21">
            <a:extLst>
              <a:ext uri="{FF2B5EF4-FFF2-40B4-BE49-F238E27FC236}">
                <a16:creationId xmlns="" xmlns:a16="http://schemas.microsoft.com/office/drawing/2014/main" id="{1F07E1B5-6104-445F-A76E-D78318ECF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56286"/>
              </p:ext>
            </p:extLst>
          </p:nvPr>
        </p:nvGraphicFramePr>
        <p:xfrm>
          <a:off x="4997116" y="1343524"/>
          <a:ext cx="2410326" cy="2492945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751182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{F}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104402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5347A20-0A93-4231-B2EF-DD9737FBE2C4}"/>
              </a:ext>
            </a:extLst>
          </p:cNvPr>
          <p:cNvCxnSpPr/>
          <p:nvPr/>
        </p:nvCxnSpPr>
        <p:spPr>
          <a:xfrm>
            <a:off x="5069305" y="2920990"/>
            <a:ext cx="22458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C5CCE9F-99E8-4412-AB0B-8E862AB0E32C}"/>
              </a:ext>
            </a:extLst>
          </p:cNvPr>
          <p:cNvCxnSpPr/>
          <p:nvPr/>
        </p:nvCxnSpPr>
        <p:spPr>
          <a:xfrm>
            <a:off x="5077327" y="3281936"/>
            <a:ext cx="22458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E449228-AC0F-4BDE-BD56-997F8DAA3134}"/>
              </a:ext>
            </a:extLst>
          </p:cNvPr>
          <p:cNvCxnSpPr/>
          <p:nvPr/>
        </p:nvCxnSpPr>
        <p:spPr>
          <a:xfrm>
            <a:off x="5101391" y="3642882"/>
            <a:ext cx="22458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DC7041E-E285-4738-885C-B711527302AB}"/>
              </a:ext>
            </a:extLst>
          </p:cNvPr>
          <p:cNvGrpSpPr/>
          <p:nvPr/>
        </p:nvGrpSpPr>
        <p:grpSpPr>
          <a:xfrm>
            <a:off x="5321625" y="3836469"/>
            <a:ext cx="1179439" cy="483863"/>
            <a:chOff x="2746865" y="1851065"/>
            <a:chExt cx="1179439" cy="483863"/>
          </a:xfrm>
        </p:grpSpPr>
        <p:sp>
          <p:nvSpPr>
            <p:cNvPr id="18" name="Arrow: Right 17">
              <a:extLst>
                <a:ext uri="{FF2B5EF4-FFF2-40B4-BE49-F238E27FC236}">
                  <a16:creationId xmlns="" xmlns:a16="http://schemas.microsoft.com/office/drawing/2014/main" id="{EC887A28-FC1E-499E-BDC1-A140C67C8EFC}"/>
                </a:ext>
              </a:extLst>
            </p:cNvPr>
            <p:cNvSpPr/>
            <p:nvPr/>
          </p:nvSpPr>
          <p:spPr>
            <a:xfrm rot="5400000">
              <a:off x="2825187" y="1794939"/>
              <a:ext cx="461667" cy="6183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6602208B-D85F-4928-B0CA-57635D1E256B}"/>
                    </a:ext>
                  </a:extLst>
                </p:cNvPr>
                <p:cNvSpPr txBox="1"/>
                <p:nvPr/>
              </p:nvSpPr>
              <p:spPr>
                <a:xfrm>
                  <a:off x="3116175" y="1851065"/>
                  <a:ext cx="8101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aa-ET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602208B-D85F-4928-B0CA-57635D1E2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175" y="1851065"/>
                  <a:ext cx="810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" name="Group 21">
            <a:extLst>
              <a:ext uri="{FF2B5EF4-FFF2-40B4-BE49-F238E27FC236}">
                <a16:creationId xmlns="" xmlns:a16="http://schemas.microsoft.com/office/drawing/2014/main" id="{EF1800BC-2C9D-4F7D-B44D-728100504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09103"/>
              </p:ext>
            </p:extLst>
          </p:nvPr>
        </p:nvGraphicFramePr>
        <p:xfrm>
          <a:off x="5019174" y="4359855"/>
          <a:ext cx="2410326" cy="1424540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D35D4172-1B5F-4EE8-BC9F-EFA44BBB1573}"/>
              </a:ext>
            </a:extLst>
          </p:cNvPr>
          <p:cNvGrpSpPr/>
          <p:nvPr/>
        </p:nvGrpSpPr>
        <p:grpSpPr>
          <a:xfrm>
            <a:off x="7398728" y="2304502"/>
            <a:ext cx="2077103" cy="2095292"/>
            <a:chOff x="7398728" y="2304502"/>
            <a:chExt cx="2077103" cy="2095292"/>
          </a:xfrm>
        </p:grpSpPr>
        <p:sp>
          <p:nvSpPr>
            <p:cNvPr id="22" name="Arrow: Bent 21">
              <a:extLst>
                <a:ext uri="{FF2B5EF4-FFF2-40B4-BE49-F238E27FC236}">
                  <a16:creationId xmlns="" xmlns:a16="http://schemas.microsoft.com/office/drawing/2014/main" id="{560A3C01-49A0-43FD-B05C-39047D1325E0}"/>
                </a:ext>
              </a:extLst>
            </p:cNvPr>
            <p:cNvSpPr/>
            <p:nvPr/>
          </p:nvSpPr>
          <p:spPr>
            <a:xfrm>
              <a:off x="7398728" y="2304502"/>
              <a:ext cx="618311" cy="209529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C87E1940-6632-4A83-9A69-2F07804A8380}"/>
                    </a:ext>
                  </a:extLst>
                </p:cNvPr>
                <p:cNvSpPr txBox="1"/>
                <p:nvPr/>
              </p:nvSpPr>
              <p:spPr>
                <a:xfrm>
                  <a:off x="7490972" y="2597559"/>
                  <a:ext cx="19848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𝐶𝑎𝑛𝑑𝑖𝑑𝑎𝑡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aa-ET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7E1940-6632-4A83-9A69-2F07804A8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72" y="2597559"/>
                  <a:ext cx="1984859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6" name="Group 21">
            <a:extLst>
              <a:ext uri="{FF2B5EF4-FFF2-40B4-BE49-F238E27FC236}">
                <a16:creationId xmlns="" xmlns:a16="http://schemas.microsoft.com/office/drawing/2014/main" id="{A494BFFA-7939-4B7F-BD65-458C8489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12176"/>
              </p:ext>
            </p:extLst>
          </p:nvPr>
        </p:nvGraphicFramePr>
        <p:xfrm>
          <a:off x="9351307" y="1682961"/>
          <a:ext cx="2410326" cy="1424540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A24188D-7750-4BEB-B7D6-17987F97B187}"/>
              </a:ext>
            </a:extLst>
          </p:cNvPr>
          <p:cNvCxnSpPr/>
          <p:nvPr/>
        </p:nvCxnSpPr>
        <p:spPr>
          <a:xfrm>
            <a:off x="9433523" y="2192219"/>
            <a:ext cx="22458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9E67888-D611-4257-BA69-C032FF4B9D58}"/>
              </a:ext>
            </a:extLst>
          </p:cNvPr>
          <p:cNvCxnSpPr/>
          <p:nvPr/>
        </p:nvCxnSpPr>
        <p:spPr>
          <a:xfrm>
            <a:off x="9433523" y="2560987"/>
            <a:ext cx="22458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DE98C82-A2FE-4DF1-ABFC-C228E6D3CF69}"/>
              </a:ext>
            </a:extLst>
          </p:cNvPr>
          <p:cNvGrpSpPr/>
          <p:nvPr/>
        </p:nvGrpSpPr>
        <p:grpSpPr>
          <a:xfrm>
            <a:off x="10049231" y="3150077"/>
            <a:ext cx="1179439" cy="483863"/>
            <a:chOff x="2746865" y="1851065"/>
            <a:chExt cx="1179439" cy="483863"/>
          </a:xfrm>
        </p:grpSpPr>
        <p:sp>
          <p:nvSpPr>
            <p:cNvPr id="30" name="Arrow: Right 29">
              <a:extLst>
                <a:ext uri="{FF2B5EF4-FFF2-40B4-BE49-F238E27FC236}">
                  <a16:creationId xmlns="" xmlns:a16="http://schemas.microsoft.com/office/drawing/2014/main" id="{E4350130-1F54-400B-98CD-A1B6D927DE16}"/>
                </a:ext>
              </a:extLst>
            </p:cNvPr>
            <p:cNvSpPr/>
            <p:nvPr/>
          </p:nvSpPr>
          <p:spPr>
            <a:xfrm rot="5400000">
              <a:off x="2825187" y="1794939"/>
              <a:ext cx="461667" cy="6183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F990D908-46FC-4CF6-A13E-51D76AF32565}"/>
                    </a:ext>
                  </a:extLst>
                </p:cNvPr>
                <p:cNvSpPr txBox="1"/>
                <p:nvPr/>
              </p:nvSpPr>
              <p:spPr>
                <a:xfrm>
                  <a:off x="3116175" y="1851065"/>
                  <a:ext cx="8101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aa-ET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990D908-46FC-4CF6-A13E-51D76AF32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175" y="1851065"/>
                  <a:ext cx="810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Group 21">
            <a:extLst>
              <a:ext uri="{FF2B5EF4-FFF2-40B4-BE49-F238E27FC236}">
                <a16:creationId xmlns="" xmlns:a16="http://schemas.microsoft.com/office/drawing/2014/main" id="{830BBFB9-9ED2-45A7-944A-A6123E7C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62277"/>
              </p:ext>
            </p:extLst>
          </p:nvPr>
        </p:nvGraphicFramePr>
        <p:xfrm>
          <a:off x="9253849" y="3662428"/>
          <a:ext cx="2410326" cy="712270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77556-50F2-4F2D-9ED9-6F6E0143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658335" cy="986020"/>
          </a:xfrm>
        </p:spPr>
        <p:txBody>
          <a:bodyPr>
            <a:noAutofit/>
          </a:bodyPr>
          <a:lstStyle/>
          <a:p>
            <a:r>
              <a:rPr lang="en-US" sz="3200" dirty="0" err="1"/>
              <a:t>Apriori</a:t>
            </a:r>
            <a:r>
              <a:rPr lang="en-US" sz="3200" dirty="0"/>
              <a:t> Example: Find Candidates Association Rules</a:t>
            </a:r>
            <a:endParaRPr lang="aa-E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080E5B-C21C-4821-A047-E6FED76C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Group 21">
            <a:extLst>
              <a:ext uri="{FF2B5EF4-FFF2-40B4-BE49-F238E27FC236}">
                <a16:creationId xmlns="" xmlns:a16="http://schemas.microsoft.com/office/drawing/2014/main" id="{AB055D62-C30E-46F7-96A4-F89C9F89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50884"/>
              </p:ext>
            </p:extLst>
          </p:nvPr>
        </p:nvGraphicFramePr>
        <p:xfrm>
          <a:off x="126332" y="1343525"/>
          <a:ext cx="2410326" cy="1780675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B,C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A,C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B,E,F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BAFDEE9C-8458-41E7-9E14-F433F58603FB}"/>
                  </a:ext>
                </a:extLst>
              </p:cNvPr>
              <p:cNvSpPr txBox="1"/>
              <p:nvPr/>
            </p:nvSpPr>
            <p:spPr>
              <a:xfrm>
                <a:off x="256674" y="5309937"/>
                <a:ext cx="2999873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50%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DEE9C-8458-41E7-9E14-F433F586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4" y="5309937"/>
                <a:ext cx="2999873" cy="369332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18B6EFD-BC60-4AC7-878F-8182D165DBC1}"/>
                  </a:ext>
                </a:extLst>
              </p:cNvPr>
              <p:cNvSpPr txBox="1"/>
              <p:nvPr/>
            </p:nvSpPr>
            <p:spPr>
              <a:xfrm>
                <a:off x="4764507" y="5851884"/>
                <a:ext cx="334478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50%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8B6EFD-BC60-4AC7-878F-8182D165D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07" y="5851884"/>
                <a:ext cx="3344780" cy="369332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FEE9682-9599-4423-886A-2B24AABBFB75}"/>
                  </a:ext>
                </a:extLst>
              </p:cNvPr>
              <p:cNvSpPr txBox="1"/>
              <p:nvPr/>
            </p:nvSpPr>
            <p:spPr>
              <a:xfrm>
                <a:off x="256674" y="5727395"/>
                <a:ext cx="3994484" cy="61831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×4=2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E9682-9599-4423-886A-2B24AABB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4" y="5727395"/>
                <a:ext cx="3994484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Group 21">
            <a:extLst>
              <a:ext uri="{FF2B5EF4-FFF2-40B4-BE49-F238E27FC236}">
                <a16:creationId xmlns="" xmlns:a16="http://schemas.microsoft.com/office/drawing/2014/main" id="{830BBFB9-9ED2-45A7-944A-A6123E7C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35350"/>
              </p:ext>
            </p:extLst>
          </p:nvPr>
        </p:nvGraphicFramePr>
        <p:xfrm>
          <a:off x="3188329" y="1391668"/>
          <a:ext cx="2410326" cy="712270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Group 21">
                <a:extLst>
                  <a:ext uri="{FF2B5EF4-FFF2-40B4-BE49-F238E27FC236}">
                    <a16:creationId xmlns="" xmlns:a16="http://schemas.microsoft.com/office/drawing/2014/main" id="{3C874464-B5D3-4D98-BE70-B4D54F232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422085"/>
                  </p:ext>
                </p:extLst>
              </p:nvPr>
            </p:nvGraphicFramePr>
            <p:xfrm>
              <a:off x="6335006" y="1391668"/>
              <a:ext cx="4836477" cy="1464940"/>
            </p:xfrm>
            <a:graphic>
              <a:graphicData uri="http://schemas.openxmlformats.org/drawingml/2006/table">
                <a:tbl>
                  <a:tblPr/>
                  <a:tblGrid>
                    <a:gridCol w="21434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6395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29080">
                      <a:extLst>
                        <a:ext uri="{9D8B030D-6E8A-4147-A177-3AD203B41FA5}">
                          <a16:colId xmlns="" xmlns:a16="http://schemas.microsoft.com/office/drawing/2014/main" val="1589395915"/>
                        </a:ext>
                      </a:extLst>
                    </a:gridCol>
                  </a:tblGrid>
                  <a:tr h="3561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Association Rule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Support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Confidence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561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kumimoji="0" lang="en-US" sz="18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2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=0.66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561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2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16823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Group 21">
                <a:extLst>
                  <a:ext uri="{FF2B5EF4-FFF2-40B4-BE49-F238E27FC236}">
                    <a16:creationId xmlns:a16="http://schemas.microsoft.com/office/drawing/2014/main" id="{3C874464-B5D3-4D98-BE70-B4D54F232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422085"/>
                  </p:ext>
                </p:extLst>
              </p:nvPr>
            </p:nvGraphicFramePr>
            <p:xfrm>
              <a:off x="6335006" y="1391668"/>
              <a:ext cx="4836477" cy="1464940"/>
            </p:xfrm>
            <a:graphic>
              <a:graphicData uri="http://schemas.openxmlformats.org/drawingml/2006/table">
                <a:tbl>
                  <a:tblPr/>
                  <a:tblGrid>
                    <a:gridCol w="21434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39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9080">
                      <a:extLst>
                        <a:ext uri="{9D8B030D-6E8A-4147-A177-3AD203B41FA5}">
                          <a16:colId xmlns:a16="http://schemas.microsoft.com/office/drawing/2014/main" val="1589395915"/>
                        </a:ext>
                      </a:extLst>
                    </a:gridCol>
                  </a:tblGrid>
                  <a:tr h="3561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Association Rule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Support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Confidence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5196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136" t="-74725" r="-126989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2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217928" t="-74725" r="-1992" b="-1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3609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136" t="-174725" r="-126989" b="-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2</a:t>
                          </a:r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marT="45696" marB="4569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217928" t="-174725" r="-1992" b="-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823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495B514-019E-4D1B-A69D-AB430145BF50}"/>
                  </a:ext>
                </a:extLst>
              </p:cNvPr>
              <p:cNvSpPr txBox="1"/>
              <p:nvPr/>
            </p:nvSpPr>
            <p:spPr>
              <a:xfrm>
                <a:off x="8427720" y="5666674"/>
                <a:ext cx="3344780" cy="6790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𝐹𝑟𝑒𝑞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𝐹𝑟𝑒𝑞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95B514-019E-4D1B-A69D-AB430145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20" y="5666674"/>
                <a:ext cx="3344780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A835FA0-68C1-4BBA-A994-6B59CD186B5C}"/>
              </a:ext>
            </a:extLst>
          </p:cNvPr>
          <p:cNvSpPr txBox="1"/>
          <p:nvPr/>
        </p:nvSpPr>
        <p:spPr>
          <a:xfrm>
            <a:off x="5598655" y="3060606"/>
            <a:ext cx="59650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Select all the rules that have confidence higher than “Minimum Confidence”</a:t>
            </a:r>
            <a:endParaRPr lang="aa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73537C34-5D3E-4249-AB22-AAD37461F6FD}"/>
                  </a:ext>
                </a:extLst>
              </p:cNvPr>
              <p:cNvSpPr txBox="1"/>
              <p:nvPr/>
            </p:nvSpPr>
            <p:spPr>
              <a:xfrm>
                <a:off x="5598655" y="3821016"/>
                <a:ext cx="5965016" cy="1015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Final Rules: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aa-ET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537C34-5D3E-4249-AB22-AAD37461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55" y="3821016"/>
                <a:ext cx="5965016" cy="1015663"/>
              </a:xfrm>
              <a:prstGeom prst="rect">
                <a:avLst/>
              </a:prstGeom>
              <a:blipFill>
                <a:blip r:embed="rId7"/>
                <a:stretch>
                  <a:fillRect l="-1427" t="-41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8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D915C-01ED-4CA8-9D44-AE6AE54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8600BE-D405-43A6-ACDE-F74B2D9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14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CD70E328-6615-4741-AC70-ED93EB3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320" y="1269049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a-ET" dirty="0">
                <a:latin typeface="Times New Roman" panose="02020603050405020304" pitchFamily="18" charset="0"/>
              </a:rPr>
              <a:t>Database TDB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D7140CBA-5458-451C-B038-BEFEAD3122C3}"/>
              </a:ext>
            </a:extLst>
          </p:cNvPr>
          <p:cNvGrpSpPr/>
          <p:nvPr/>
        </p:nvGrpSpPr>
        <p:grpSpPr>
          <a:xfrm>
            <a:off x="5117783" y="2170749"/>
            <a:ext cx="1090612" cy="457200"/>
            <a:chOff x="5117783" y="2170749"/>
            <a:chExt cx="1090612" cy="457200"/>
          </a:xfrm>
        </p:grpSpPr>
        <p:sp>
          <p:nvSpPr>
            <p:cNvPr id="7" name="Text Box 4">
              <a:extLst>
                <a:ext uri="{FF2B5EF4-FFF2-40B4-BE49-F238E27FC236}">
                  <a16:creationId xmlns="" xmlns:a16="http://schemas.microsoft.com/office/drawing/2014/main" id="{A09644FF-F25E-45BA-8E95-29BB4303C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783" y="2170749"/>
              <a:ext cx="10906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aa-ET">
                  <a:latin typeface="Times New Roman" panose="02020603050405020304" pitchFamily="18" charset="0"/>
                </a:rPr>
                <a:t>1</a:t>
              </a:r>
              <a:r>
                <a:rPr lang="en-US" altLang="aa-ET" baseline="30000">
                  <a:latin typeface="Times New Roman" panose="02020603050405020304" pitchFamily="18" charset="0"/>
                </a:rPr>
                <a:t>st</a:t>
              </a:r>
              <a:r>
                <a:rPr lang="en-US" altLang="aa-ET">
                  <a:latin typeface="Times New Roman" panose="02020603050405020304" pitchFamily="18" charset="0"/>
                </a:rPr>
                <a:t> scan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="" xmlns:a16="http://schemas.microsoft.com/office/drawing/2014/main" id="{FBC6AB95-9412-43E9-9CDA-A97C7E7D9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433" y="2616837"/>
              <a:ext cx="831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aa-ET"/>
            </a:p>
          </p:txBody>
        </p:sp>
      </p:grp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61D9CA3B-A49F-43D2-9AFA-8F0AB6E24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395" y="161829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a-ET" i="1" dirty="0">
                <a:latin typeface="Times New Roman" panose="02020603050405020304" pitchFamily="18" charset="0"/>
              </a:rPr>
              <a:t>C</a:t>
            </a:r>
            <a:r>
              <a:rPr lang="en-US" altLang="aa-ET" i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D4E4FA76-493E-4FE0-BF98-399DCBDE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945" y="3626487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a-ET" i="1">
                <a:latin typeface="Times New Roman" panose="02020603050405020304" pitchFamily="18" charset="0"/>
              </a:rPr>
              <a:t>L</a:t>
            </a:r>
            <a:r>
              <a:rPr lang="en-US" altLang="aa-ET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="" xmlns:a16="http://schemas.microsoft.com/office/drawing/2014/main" id="{5AE39479-BC5B-489B-B020-DE0A95E9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233" y="322961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a-ET" i="1">
                <a:latin typeface="Times New Roman" panose="02020603050405020304" pitchFamily="18" charset="0"/>
              </a:rPr>
              <a:t>C</a:t>
            </a:r>
            <a:r>
              <a:rPr lang="en-US" altLang="aa-ET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="" xmlns:a16="http://schemas.microsoft.com/office/drawing/2014/main" id="{5AF77095-A761-4322-85B0-BB77D66A3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7945" y="328041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a-ET" i="1">
                <a:latin typeface="Times New Roman" panose="02020603050405020304" pitchFamily="18" charset="0"/>
              </a:rPr>
              <a:t>C</a:t>
            </a:r>
            <a:r>
              <a:rPr lang="en-US" altLang="aa-ET" i="1" baseline="-25000"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174C4C3-6634-46B5-BDAB-10A6396F79B5}"/>
              </a:ext>
            </a:extLst>
          </p:cNvPr>
          <p:cNvGrpSpPr/>
          <p:nvPr/>
        </p:nvGrpSpPr>
        <p:grpSpPr>
          <a:xfrm>
            <a:off x="8049895" y="3648712"/>
            <a:ext cx="1157288" cy="501650"/>
            <a:chOff x="8049895" y="3648712"/>
            <a:chExt cx="1157288" cy="501650"/>
          </a:xfrm>
        </p:grpSpPr>
        <p:sp>
          <p:nvSpPr>
            <p:cNvPr id="14" name="Line 11">
              <a:extLst>
                <a:ext uri="{FF2B5EF4-FFF2-40B4-BE49-F238E27FC236}">
                  <a16:creationId xmlns="" xmlns:a16="http://schemas.microsoft.com/office/drawing/2014/main" id="{21E9AF55-C67C-4081-9CC2-DD3B52C6F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8945" y="4150362"/>
              <a:ext cx="1120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aa-ET"/>
            </a:p>
          </p:txBody>
        </p:sp>
        <p:sp>
          <p:nvSpPr>
            <p:cNvPr id="15" name="Text Box 12">
              <a:extLst>
                <a:ext uri="{FF2B5EF4-FFF2-40B4-BE49-F238E27FC236}">
                  <a16:creationId xmlns="" xmlns:a16="http://schemas.microsoft.com/office/drawing/2014/main" id="{82BAF2C3-0835-4A26-BCA4-73E973D02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9895" y="3648712"/>
              <a:ext cx="1157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aa-ET" dirty="0">
                  <a:latin typeface="Times New Roman" panose="02020603050405020304" pitchFamily="18" charset="0"/>
                </a:rPr>
                <a:t>2</a:t>
              </a:r>
              <a:r>
                <a:rPr lang="en-US" altLang="aa-ET" baseline="30000" dirty="0">
                  <a:latin typeface="Times New Roman" panose="02020603050405020304" pitchFamily="18" charset="0"/>
                </a:rPr>
                <a:t>nd</a:t>
              </a:r>
              <a:r>
                <a:rPr lang="en-US" altLang="aa-ET" dirty="0">
                  <a:latin typeface="Times New Roman" panose="02020603050405020304" pitchFamily="18" charset="0"/>
                </a:rPr>
                <a:t> scan</a:t>
              </a:r>
            </a:p>
          </p:txBody>
        </p:sp>
      </p:grpSp>
      <p:sp>
        <p:nvSpPr>
          <p:cNvPr id="16" name="AutoShape 13">
            <a:extLst>
              <a:ext uri="{FF2B5EF4-FFF2-40B4-BE49-F238E27FC236}">
                <a16:creationId xmlns="" xmlns:a16="http://schemas.microsoft.com/office/drawing/2014/main" id="{3CA6206E-28B8-440E-883F-30E5DDAF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620" y="2967674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a-ET" altLang="aa-ET"/>
          </a:p>
        </p:txBody>
      </p:sp>
      <p:sp>
        <p:nvSpPr>
          <p:cNvPr id="18" name="Text Box 15">
            <a:extLst>
              <a:ext uri="{FF2B5EF4-FFF2-40B4-BE49-F238E27FC236}">
                <a16:creationId xmlns="" xmlns:a16="http://schemas.microsoft.com/office/drawing/2014/main" id="{5495D8F3-5800-4532-A4EC-E34ED95E1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820" y="569976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a-ET" i="1">
                <a:latin typeface="Times New Roman" panose="02020603050405020304" pitchFamily="18" charset="0"/>
              </a:rPr>
              <a:t>C</a:t>
            </a:r>
            <a:r>
              <a:rPr lang="en-US" altLang="aa-ET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="" xmlns:a16="http://schemas.microsoft.com/office/drawing/2014/main" id="{45530675-F1D9-4199-9231-39DB7276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120" y="5688649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aa-ET" i="1" dirty="0">
                <a:latin typeface="Times New Roman" panose="02020603050405020304" pitchFamily="18" charset="0"/>
              </a:rPr>
              <a:t>L</a:t>
            </a:r>
            <a:r>
              <a:rPr lang="en-US" altLang="aa-ET" i="1" baseline="-25000" dirty="0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6D4045D-A4E2-4992-B4B4-D1C4B199609B}"/>
              </a:ext>
            </a:extLst>
          </p:cNvPr>
          <p:cNvGrpSpPr/>
          <p:nvPr/>
        </p:nvGrpSpPr>
        <p:grpSpPr>
          <a:xfrm>
            <a:off x="5476558" y="5779137"/>
            <a:ext cx="1692275" cy="457200"/>
            <a:chOff x="5476558" y="5779137"/>
            <a:chExt cx="1692275" cy="457200"/>
          </a:xfrm>
        </p:grpSpPr>
        <p:sp>
          <p:nvSpPr>
            <p:cNvPr id="17" name="Line 14">
              <a:extLst>
                <a:ext uri="{FF2B5EF4-FFF2-40B4-BE49-F238E27FC236}">
                  <a16:creationId xmlns="" xmlns:a16="http://schemas.microsoft.com/office/drawing/2014/main" id="{15050FB4-98A3-4D3A-9395-35E35D06E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558" y="6196649"/>
              <a:ext cx="1692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aa-ET"/>
            </a:p>
          </p:txBody>
        </p:sp>
        <p:sp>
          <p:nvSpPr>
            <p:cNvPr id="20" name="Text Box 17">
              <a:extLst>
                <a:ext uri="{FF2B5EF4-FFF2-40B4-BE49-F238E27FC236}">
                  <a16:creationId xmlns="" xmlns:a16="http://schemas.microsoft.com/office/drawing/2014/main" id="{953CD8C9-390E-45AC-99FF-18588C434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595" y="5779137"/>
              <a:ext cx="1123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aa-ET" dirty="0">
                  <a:latin typeface="Times New Roman" panose="02020603050405020304" pitchFamily="18" charset="0"/>
                </a:rPr>
                <a:t>3</a:t>
              </a:r>
              <a:r>
                <a:rPr lang="en-US" altLang="aa-ET" baseline="30000" dirty="0">
                  <a:latin typeface="Times New Roman" panose="02020603050405020304" pitchFamily="18" charset="0"/>
                </a:rPr>
                <a:t>rd</a:t>
              </a:r>
              <a:r>
                <a:rPr lang="en-US" altLang="aa-ET" dirty="0">
                  <a:latin typeface="Times New Roman" panose="02020603050405020304" pitchFamily="18" charset="0"/>
                </a:rPr>
                <a:t> scan</a:t>
              </a:r>
            </a:p>
          </p:txBody>
        </p:sp>
      </p:grpSp>
      <p:sp>
        <p:nvSpPr>
          <p:cNvPr id="21" name="AutoShape 18">
            <a:extLst>
              <a:ext uri="{FF2B5EF4-FFF2-40B4-BE49-F238E27FC236}">
                <a16:creationId xmlns="" xmlns:a16="http://schemas.microsoft.com/office/drawing/2014/main" id="{D99F68E5-9C54-48E9-9C5A-FAC09B16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33" y="4744087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aa-ET" altLang="aa-ET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D5F92BA8-755E-4ADB-8BA2-644D9F4369A6}"/>
              </a:ext>
            </a:extLst>
          </p:cNvPr>
          <p:cNvGrpSpPr/>
          <p:nvPr/>
        </p:nvGrpSpPr>
        <p:grpSpPr>
          <a:xfrm>
            <a:off x="8275320" y="1461137"/>
            <a:ext cx="527050" cy="874712"/>
            <a:chOff x="8275320" y="1461137"/>
            <a:chExt cx="527050" cy="874712"/>
          </a:xfrm>
        </p:grpSpPr>
        <p:sp>
          <p:nvSpPr>
            <p:cNvPr id="10" name="Text Box 7">
              <a:extLst>
                <a:ext uri="{FF2B5EF4-FFF2-40B4-BE49-F238E27FC236}">
                  <a16:creationId xmlns="" xmlns:a16="http://schemas.microsoft.com/office/drawing/2014/main" id="{8F7251D0-3294-443C-8373-3CDB868F9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8020" y="1461137"/>
              <a:ext cx="455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aa-ET" i="1" dirty="0">
                  <a:latin typeface="Times New Roman" panose="02020603050405020304" pitchFamily="18" charset="0"/>
                </a:rPr>
                <a:t>L</a:t>
              </a:r>
              <a:r>
                <a:rPr lang="en-US" altLang="aa-ET" i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="" xmlns:a16="http://schemas.microsoft.com/office/drawing/2014/main" id="{9A1C9068-030E-4D55-A22D-3618FAD0A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5320" y="2335849"/>
              <a:ext cx="527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aa-ET"/>
            </a:p>
          </p:txBody>
        </p:sp>
      </p:grpSp>
      <p:sp>
        <p:nvSpPr>
          <p:cNvPr id="23" name="Line 20">
            <a:extLst>
              <a:ext uri="{FF2B5EF4-FFF2-40B4-BE49-F238E27FC236}">
                <a16:creationId xmlns="" xmlns:a16="http://schemas.microsoft.com/office/drawing/2014/main" id="{4BFAAA76-53FC-40FC-8E1D-209324EBA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320" y="454564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aa-ET"/>
          </a:p>
        </p:txBody>
      </p:sp>
      <p:graphicFrame>
        <p:nvGraphicFramePr>
          <p:cNvPr id="24" name="Group 21">
            <a:extLst>
              <a:ext uri="{FF2B5EF4-FFF2-40B4-BE49-F238E27FC236}">
                <a16:creationId xmlns="" xmlns:a16="http://schemas.microsoft.com/office/drawing/2014/main" id="{D07C355E-0F56-43F7-AC70-DB4320DF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69099"/>
              </p:ext>
            </p:extLst>
          </p:nvPr>
        </p:nvGraphicFramePr>
        <p:xfrm>
          <a:off x="3093720" y="1726249"/>
          <a:ext cx="1905000" cy="1554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41">
            <a:extLst>
              <a:ext uri="{FF2B5EF4-FFF2-40B4-BE49-F238E27FC236}">
                <a16:creationId xmlns="" xmlns:a16="http://schemas.microsoft.com/office/drawing/2014/main" id="{BF22F61D-150D-4871-9C9B-4FD950DE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89745"/>
              </p:ext>
            </p:extLst>
          </p:nvPr>
        </p:nvGraphicFramePr>
        <p:xfrm>
          <a:off x="6370320" y="1116649"/>
          <a:ext cx="1752600" cy="18653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{A}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{B}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{C}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{D}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{E}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Group 64">
            <a:extLst>
              <a:ext uri="{FF2B5EF4-FFF2-40B4-BE49-F238E27FC236}">
                <a16:creationId xmlns="" xmlns:a16="http://schemas.microsoft.com/office/drawing/2014/main" id="{6ED0DA10-8F39-42B2-AC13-6F2143960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96710"/>
              </p:ext>
            </p:extLst>
          </p:nvPr>
        </p:nvGraphicFramePr>
        <p:xfrm>
          <a:off x="8884920" y="1269049"/>
          <a:ext cx="1752600" cy="15542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84">
            <a:extLst>
              <a:ext uri="{FF2B5EF4-FFF2-40B4-BE49-F238E27FC236}">
                <a16:creationId xmlns="" xmlns:a16="http://schemas.microsoft.com/office/drawing/2014/main" id="{64862EFB-C5AE-499A-B9F1-C8D02989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88265"/>
              </p:ext>
            </p:extLst>
          </p:nvPr>
        </p:nvGraphicFramePr>
        <p:xfrm>
          <a:off x="9494520" y="3478849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02">
            <a:extLst>
              <a:ext uri="{FF2B5EF4-FFF2-40B4-BE49-F238E27FC236}">
                <a16:creationId xmlns="" xmlns:a16="http://schemas.microsoft.com/office/drawing/2014/main" id="{29E1B88E-D250-454F-A442-1D6BBE84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09832"/>
              </p:ext>
            </p:extLst>
          </p:nvPr>
        </p:nvGraphicFramePr>
        <p:xfrm>
          <a:off x="6141720" y="3326449"/>
          <a:ext cx="1752600" cy="200513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Group 128">
            <a:extLst>
              <a:ext uri="{FF2B5EF4-FFF2-40B4-BE49-F238E27FC236}">
                <a16:creationId xmlns="" xmlns:a16="http://schemas.microsoft.com/office/drawing/2014/main" id="{7DF996B8-D51F-4815-89D5-0D3D362D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75879"/>
              </p:ext>
            </p:extLst>
          </p:nvPr>
        </p:nvGraphicFramePr>
        <p:xfrm>
          <a:off x="3703320" y="3759837"/>
          <a:ext cx="1752600" cy="14320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Group 148">
            <a:extLst>
              <a:ext uri="{FF2B5EF4-FFF2-40B4-BE49-F238E27FC236}">
                <a16:creationId xmlns="" xmlns:a16="http://schemas.microsoft.com/office/drawing/2014/main" id="{FB87E912-B9CE-4FE7-8869-4633C844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53407"/>
              </p:ext>
            </p:extLst>
          </p:nvPr>
        </p:nvGraphicFramePr>
        <p:xfrm>
          <a:off x="4084320" y="5764849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56">
            <a:extLst>
              <a:ext uri="{FF2B5EF4-FFF2-40B4-BE49-F238E27FC236}">
                <a16:creationId xmlns="" xmlns:a16="http://schemas.microsoft.com/office/drawing/2014/main" id="{BDC473B8-90B3-4FDE-93AE-A335EFB63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03663"/>
              </p:ext>
            </p:extLst>
          </p:nvPr>
        </p:nvGraphicFramePr>
        <p:xfrm>
          <a:off x="7513320" y="5764849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 Box 167">
            <a:extLst>
              <a:ext uri="{FF2B5EF4-FFF2-40B4-BE49-F238E27FC236}">
                <a16:creationId xmlns="" xmlns:a16="http://schemas.microsoft.com/office/drawing/2014/main" id="{AF4C14A4-4579-4C6F-855E-48118A41E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" y="1459549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a-ET" dirty="0" err="1"/>
              <a:t>Sup</a:t>
            </a:r>
            <a:r>
              <a:rPr lang="en-US" altLang="aa-ET" baseline="-25000" dirty="0" err="1"/>
              <a:t>min</a:t>
            </a:r>
            <a:r>
              <a:rPr lang="en-US" altLang="aa-ET" dirty="0"/>
              <a:t>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26F4A91A-9B53-4CF3-9450-FE277B0F7CF6}"/>
                  </a:ext>
                </a:extLst>
              </p:cNvPr>
              <p:cNvSpPr txBox="1"/>
              <p:nvPr/>
            </p:nvSpPr>
            <p:spPr>
              <a:xfrm>
                <a:off x="82257" y="2444950"/>
                <a:ext cx="2424097" cy="12926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aa-ET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F4A91A-9B53-4CF3-9450-FE277B0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" y="2444950"/>
                <a:ext cx="2424097" cy="1292662"/>
              </a:xfrm>
              <a:prstGeom prst="rect">
                <a:avLst/>
              </a:prstGeom>
              <a:blipFill>
                <a:blip r:embed="rId2"/>
                <a:stretch>
                  <a:fillRect l="-3500" t="-32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2063E5B-E7BD-406D-B050-64448B1E59B2}"/>
                  </a:ext>
                </a:extLst>
              </p:cNvPr>
              <p:cNvSpPr txBox="1"/>
              <p:nvPr/>
            </p:nvSpPr>
            <p:spPr>
              <a:xfrm>
                <a:off x="-32512" y="3858998"/>
                <a:ext cx="3154975" cy="16382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Confidence: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=0.66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aa-ET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063E5B-E7BD-406D-B050-64448B1E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12" y="3858998"/>
                <a:ext cx="3154975" cy="1638205"/>
              </a:xfrm>
              <a:prstGeom prst="rect">
                <a:avLst/>
              </a:prstGeom>
              <a:blipFill>
                <a:blip r:embed="rId3"/>
                <a:stretch>
                  <a:fillRect l="-2890" t="-25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6" grpId="0" animBg="1"/>
      <p:bldP spid="18" grpId="0"/>
      <p:bldP spid="19" grpId="0"/>
      <p:bldP spid="21" grpId="0" animBg="1"/>
      <p:bldP spid="23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6470A-AA7A-4818-9B85-5DBA38E2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5C09F7-F1E3-40CB-A6D9-36F4DD5B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Group 21">
            <a:extLst>
              <a:ext uri="{FF2B5EF4-FFF2-40B4-BE49-F238E27FC236}">
                <a16:creationId xmlns="" xmlns:a16="http://schemas.microsoft.com/office/drawing/2014/main" id="{28059AE0-13FC-4CAA-9BBB-5533252B2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47714"/>
              </p:ext>
            </p:extLst>
          </p:nvPr>
        </p:nvGraphicFramePr>
        <p:xfrm>
          <a:off x="396240" y="1563912"/>
          <a:ext cx="1905000" cy="186508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1,3,4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2,3,5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1,2,3,5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1,3,5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DB847EF2-8F6C-45B3-ACB7-FE68E3728D99}"/>
              </a:ext>
            </a:extLst>
          </p:cNvPr>
          <p:cNvSpPr/>
          <p:nvPr/>
        </p:nvSpPr>
        <p:spPr>
          <a:xfrm>
            <a:off x="2514600" y="2301240"/>
            <a:ext cx="6553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7" name="Group 21">
            <a:extLst>
              <a:ext uri="{FF2B5EF4-FFF2-40B4-BE49-F238E27FC236}">
                <a16:creationId xmlns="" xmlns:a16="http://schemas.microsoft.com/office/drawing/2014/main" id="{1E3FDD39-5C49-4B87-9480-16A8DB052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96094"/>
              </p:ext>
            </p:extLst>
          </p:nvPr>
        </p:nvGraphicFramePr>
        <p:xfrm>
          <a:off x="3368040" y="1563912"/>
          <a:ext cx="2268855" cy="1865088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{3}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{4}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8EBFEE38-61BD-4A14-B6AE-DC3114CBBC6E}"/>
                  </a:ext>
                </a:extLst>
              </p:cNvPr>
              <p:cNvSpPr txBox="1"/>
              <p:nvPr/>
            </p:nvSpPr>
            <p:spPr>
              <a:xfrm>
                <a:off x="3764280" y="1194580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BFEE38-61BD-4A14-B6AE-DC3114CB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80" y="1194580"/>
                <a:ext cx="12344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659B5629-E523-4027-8DEC-BF9307CC2238}"/>
              </a:ext>
            </a:extLst>
          </p:cNvPr>
          <p:cNvSpPr/>
          <p:nvPr/>
        </p:nvSpPr>
        <p:spPr>
          <a:xfrm>
            <a:off x="5701667" y="2301240"/>
            <a:ext cx="6553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10" name="Group 21">
            <a:extLst>
              <a:ext uri="{FF2B5EF4-FFF2-40B4-BE49-F238E27FC236}">
                <a16:creationId xmlns="" xmlns:a16="http://schemas.microsoft.com/office/drawing/2014/main" id="{987BE0CE-BE63-4415-B212-C0C30616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08133"/>
              </p:ext>
            </p:extLst>
          </p:nvPr>
        </p:nvGraphicFramePr>
        <p:xfrm>
          <a:off x="6555107" y="1563912"/>
          <a:ext cx="2268855" cy="1554240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{3}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95D744EB-F8A5-4DB9-98EC-2AFA1BB65E92}"/>
                  </a:ext>
                </a:extLst>
              </p:cNvPr>
              <p:cNvSpPr txBox="1"/>
              <p:nvPr/>
            </p:nvSpPr>
            <p:spPr>
              <a:xfrm>
                <a:off x="6951347" y="1194580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D744EB-F8A5-4DB9-98EC-2AFA1BB65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347" y="1194580"/>
                <a:ext cx="12344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0230BA66-74B9-40CA-B69F-A4EB8B01F5E2}"/>
              </a:ext>
            </a:extLst>
          </p:cNvPr>
          <p:cNvSpPr/>
          <p:nvPr/>
        </p:nvSpPr>
        <p:spPr>
          <a:xfrm>
            <a:off x="8844919" y="2225040"/>
            <a:ext cx="6553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13" name="Group 21">
            <a:extLst>
              <a:ext uri="{FF2B5EF4-FFF2-40B4-BE49-F238E27FC236}">
                <a16:creationId xmlns="" xmlns:a16="http://schemas.microsoft.com/office/drawing/2014/main" id="{BE6FC71B-5D45-49A8-ADC3-7C9CFA36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29532"/>
              </p:ext>
            </p:extLst>
          </p:nvPr>
        </p:nvGraphicFramePr>
        <p:xfrm>
          <a:off x="9530719" y="1533432"/>
          <a:ext cx="2268855" cy="2175936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{1,2}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{1,3}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{2,3}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20702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861708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11488B8A-6301-45E4-86CD-557B8F25B749}"/>
                  </a:ext>
                </a:extLst>
              </p:cNvPr>
              <p:cNvSpPr txBox="1"/>
              <p:nvPr/>
            </p:nvSpPr>
            <p:spPr>
              <a:xfrm>
                <a:off x="10094599" y="1118380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88B8A-6301-45E4-86CD-557B8F25B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99" y="1118380"/>
                <a:ext cx="12344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C389514-DADB-48F6-8EA8-C191AA6E8C63}"/>
              </a:ext>
            </a:extLst>
          </p:cNvPr>
          <p:cNvSpPr txBox="1"/>
          <p:nvPr/>
        </p:nvSpPr>
        <p:spPr>
          <a:xfrm>
            <a:off x="3764280" y="409629"/>
            <a:ext cx="301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Min_Support</a:t>
            </a:r>
            <a:r>
              <a:rPr lang="en-US" sz="2800" dirty="0"/>
              <a:t> = 2</a:t>
            </a:r>
            <a:endParaRPr lang="aa-ET" sz="2800" dirty="0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697C7206-441B-4D6F-9C6B-C66BA072B33D}"/>
              </a:ext>
            </a:extLst>
          </p:cNvPr>
          <p:cNvSpPr/>
          <p:nvPr/>
        </p:nvSpPr>
        <p:spPr>
          <a:xfrm rot="5400000">
            <a:off x="10408920" y="3790866"/>
            <a:ext cx="6553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17" name="Group 21">
            <a:extLst>
              <a:ext uri="{FF2B5EF4-FFF2-40B4-BE49-F238E27FC236}">
                <a16:creationId xmlns="" xmlns:a16="http://schemas.microsoft.com/office/drawing/2014/main" id="{991E2335-D3FD-4DD6-BC02-682EE5C6F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84131"/>
              </p:ext>
            </p:extLst>
          </p:nvPr>
        </p:nvGraphicFramePr>
        <p:xfrm>
          <a:off x="9582158" y="4682064"/>
          <a:ext cx="2268855" cy="1865088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{1,3}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{2,3}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20702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861708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C3E13F7-0617-4D3C-B737-4F8B9C9F9125}"/>
                  </a:ext>
                </a:extLst>
              </p:cNvPr>
              <p:cNvSpPr txBox="1"/>
              <p:nvPr/>
            </p:nvSpPr>
            <p:spPr>
              <a:xfrm>
                <a:off x="10146038" y="4267012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3E13F7-0617-4D3C-B737-4F8B9C9F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38" y="4267012"/>
                <a:ext cx="12344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oup 21">
            <a:extLst>
              <a:ext uri="{FF2B5EF4-FFF2-40B4-BE49-F238E27FC236}">
                <a16:creationId xmlns="" xmlns:a16="http://schemas.microsoft.com/office/drawing/2014/main" id="{EFA48677-DC14-4485-8791-461D10E96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02413"/>
              </p:ext>
            </p:extLst>
          </p:nvPr>
        </p:nvGraphicFramePr>
        <p:xfrm>
          <a:off x="6356987" y="4730876"/>
          <a:ext cx="2268855" cy="1554240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{1,2,3}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{1,2,5}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{2,3,5}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2070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968CB177-CD84-452F-997A-B10E8084E7BD}"/>
                  </a:ext>
                </a:extLst>
              </p:cNvPr>
              <p:cNvSpPr txBox="1"/>
              <p:nvPr/>
            </p:nvSpPr>
            <p:spPr>
              <a:xfrm>
                <a:off x="6920867" y="4315824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8CB177-CD84-452F-997A-B10E8084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867" y="4315824"/>
                <a:ext cx="12344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="" xmlns:a16="http://schemas.microsoft.com/office/drawing/2014/main" id="{B93C9E79-B22D-493A-AFBB-571838F4C798}"/>
              </a:ext>
            </a:extLst>
          </p:cNvPr>
          <p:cNvSpPr/>
          <p:nvPr/>
        </p:nvSpPr>
        <p:spPr>
          <a:xfrm rot="10800000">
            <a:off x="8823962" y="5248916"/>
            <a:ext cx="6553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22" name="Group 21">
            <a:extLst>
              <a:ext uri="{FF2B5EF4-FFF2-40B4-BE49-F238E27FC236}">
                <a16:creationId xmlns="" xmlns:a16="http://schemas.microsoft.com/office/drawing/2014/main" id="{02DF8AE8-7C94-41E0-87BF-38145345F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05950"/>
              </p:ext>
            </p:extLst>
          </p:nvPr>
        </p:nvGraphicFramePr>
        <p:xfrm>
          <a:off x="3169920" y="4809749"/>
          <a:ext cx="2268855" cy="932544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{2,3,5}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2070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DCA0C2A7-4BA5-4DA0-922F-71555C00133B}"/>
                  </a:ext>
                </a:extLst>
              </p:cNvPr>
              <p:cNvSpPr txBox="1"/>
              <p:nvPr/>
            </p:nvSpPr>
            <p:spPr>
              <a:xfrm>
                <a:off x="451807" y="4762351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A0C2A7-4BA5-4DA0-922F-71555C00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7" y="4762351"/>
                <a:ext cx="1234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CC9AB85F-741F-47BE-8A5B-3E910C831780}"/>
              </a:ext>
            </a:extLst>
          </p:cNvPr>
          <p:cNvSpPr/>
          <p:nvPr/>
        </p:nvSpPr>
        <p:spPr>
          <a:xfrm rot="10800000">
            <a:off x="5636895" y="5327789"/>
            <a:ext cx="6553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25" name="Group 21">
            <a:extLst>
              <a:ext uri="{FF2B5EF4-FFF2-40B4-BE49-F238E27FC236}">
                <a16:creationId xmlns="" xmlns:a16="http://schemas.microsoft.com/office/drawing/2014/main" id="{AF2462DA-24E7-4569-A9EC-88015B523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39031"/>
              </p:ext>
            </p:extLst>
          </p:nvPr>
        </p:nvGraphicFramePr>
        <p:xfrm>
          <a:off x="131765" y="5177403"/>
          <a:ext cx="2268855" cy="621696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{1,2,3,5}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FF406D8F-A393-4192-B96D-00914480F8C9}"/>
              </a:ext>
            </a:extLst>
          </p:cNvPr>
          <p:cNvSpPr/>
          <p:nvPr/>
        </p:nvSpPr>
        <p:spPr>
          <a:xfrm rot="10800000">
            <a:off x="2449201" y="5224133"/>
            <a:ext cx="65532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C6C6A59-3BDF-4EC4-A140-62333082EC2B}"/>
                  </a:ext>
                </a:extLst>
              </p:cNvPr>
              <p:cNvSpPr txBox="1"/>
              <p:nvPr/>
            </p:nvSpPr>
            <p:spPr>
              <a:xfrm>
                <a:off x="3543621" y="4459460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6C6A59-3BDF-4EC4-A140-62333082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21" y="4459460"/>
                <a:ext cx="1234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6470A-AA7A-4818-9B85-5DBA38E2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5C09F7-F1E3-40CB-A6D9-36F4DD5B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Group 21">
            <a:extLst>
              <a:ext uri="{FF2B5EF4-FFF2-40B4-BE49-F238E27FC236}">
                <a16:creationId xmlns="" xmlns:a16="http://schemas.microsoft.com/office/drawing/2014/main" id="{28059AE0-13FC-4CAA-9BBB-5533252B2278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1563912"/>
          <a:ext cx="1905000" cy="186508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1,3,4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2,3,5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1,2,3,5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1,3,5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C389514-DADB-48F6-8EA8-C191AA6E8C63}"/>
              </a:ext>
            </a:extLst>
          </p:cNvPr>
          <p:cNvSpPr txBox="1"/>
          <p:nvPr/>
        </p:nvSpPr>
        <p:spPr>
          <a:xfrm>
            <a:off x="3764280" y="409629"/>
            <a:ext cx="301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Min_Support</a:t>
            </a:r>
            <a:r>
              <a:rPr lang="en-US" sz="2800" dirty="0"/>
              <a:t> = 2</a:t>
            </a:r>
            <a:endParaRPr lang="aa-ET" sz="2800" dirty="0"/>
          </a:p>
        </p:txBody>
      </p:sp>
      <p:graphicFrame>
        <p:nvGraphicFramePr>
          <p:cNvPr id="22" name="Group 21">
            <a:extLst>
              <a:ext uri="{FF2B5EF4-FFF2-40B4-BE49-F238E27FC236}">
                <a16:creationId xmlns="" xmlns:a16="http://schemas.microsoft.com/office/drawing/2014/main" id="{02DF8AE8-7C94-41E0-87BF-38145345F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90103"/>
              </p:ext>
            </p:extLst>
          </p:nvPr>
        </p:nvGraphicFramePr>
        <p:xfrm>
          <a:off x="2776860" y="1785303"/>
          <a:ext cx="2268855" cy="932544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88534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{2,3,5}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2070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C6C6A59-3BDF-4EC4-A140-62333082EC2B}"/>
                  </a:ext>
                </a:extLst>
              </p:cNvPr>
              <p:cNvSpPr txBox="1"/>
              <p:nvPr/>
            </p:nvSpPr>
            <p:spPr>
              <a:xfrm>
                <a:off x="3169920" y="1409537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6C6A59-3BDF-4EC4-A140-62333082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0" y="1409537"/>
                <a:ext cx="12344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6A9AFCA-C78F-4077-A979-7B968F875538}"/>
                  </a:ext>
                </a:extLst>
              </p:cNvPr>
              <p:cNvSpPr txBox="1"/>
              <p:nvPr/>
            </p:nvSpPr>
            <p:spPr>
              <a:xfrm>
                <a:off x="2699238" y="2847492"/>
                <a:ext cx="3268425" cy="12926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 (for Itemset1):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1,3→5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1,5→3</m:t>
                    </m:r>
                  </m:oMath>
                </a14:m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3,5→1</m:t>
                    </m:r>
                  </m:oMath>
                </a14:m>
                <a:endParaRPr lang="aa-E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A9AFCA-C78F-4077-A979-7B968F875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38" y="2847492"/>
                <a:ext cx="3268425" cy="1292662"/>
              </a:xfrm>
              <a:prstGeom prst="rect">
                <a:avLst/>
              </a:prstGeom>
              <a:blipFill>
                <a:blip r:embed="rId3"/>
                <a:stretch>
                  <a:fillRect l="-2788" t="-32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5F8CC744-742F-4301-8820-ECCE96D65AE4}"/>
                  </a:ext>
                </a:extLst>
              </p:cNvPr>
              <p:cNvSpPr txBox="1"/>
              <p:nvPr/>
            </p:nvSpPr>
            <p:spPr>
              <a:xfrm>
                <a:off x="2699237" y="4269799"/>
                <a:ext cx="3717605" cy="16396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Confidence (For Itemset 1):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=0.66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=0.66</m:t>
                    </m:r>
                  </m:oMath>
                </a14:m>
                <a:endParaRPr lang="aa-ET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8CC744-742F-4301-8820-ECCE96D6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37" y="4269799"/>
                <a:ext cx="3717605" cy="1639616"/>
              </a:xfrm>
              <a:prstGeom prst="rect">
                <a:avLst/>
              </a:prstGeom>
              <a:blipFill>
                <a:blip r:embed="rId4"/>
                <a:stretch>
                  <a:fillRect l="-2451" t="-25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C36BDA7-F985-4C58-A058-D18DC90C0D74}"/>
              </a:ext>
            </a:extLst>
          </p:cNvPr>
          <p:cNvSpPr txBox="1"/>
          <p:nvPr/>
        </p:nvSpPr>
        <p:spPr>
          <a:xfrm>
            <a:off x="7288045" y="2782669"/>
            <a:ext cx="32684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Rules (for Itemset2):</a:t>
            </a:r>
          </a:p>
          <a:p>
            <a:r>
              <a:rPr lang="en-US" dirty="0"/>
              <a:t>		Homework (Ungraded)</a:t>
            </a:r>
            <a:endParaRPr lang="aa-ET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0364970-A845-43DD-9AA9-A5895891419A}"/>
              </a:ext>
            </a:extLst>
          </p:cNvPr>
          <p:cNvSpPr txBox="1"/>
          <p:nvPr/>
        </p:nvSpPr>
        <p:spPr>
          <a:xfrm>
            <a:off x="7288045" y="4140154"/>
            <a:ext cx="371760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Confidence (For Itemset 2):</a:t>
            </a:r>
          </a:p>
          <a:p>
            <a:r>
              <a:rPr lang="en-US" dirty="0"/>
              <a:t>		Homework (Ungraded)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05305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8EBA8-9452-4BA4-AE35-E2ED08F8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D8D003-E3FF-40ED-9933-1DFDD4F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691F50-4715-44C0-9BB1-37AFEA5A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8D0AC-AD2D-4D1A-8CD8-D583B2FE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Frequent Pattern Analysis?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CA350D-3FFE-4DF6-84A8-B6A74EAA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Frequent pattern: </a:t>
            </a:r>
            <a:r>
              <a:rPr lang="en-US" sz="2800" dirty="0"/>
              <a:t>a pattern (a set of items, subsequences, substructures, etc.) that occurs frequently in a data set </a:t>
            </a:r>
          </a:p>
          <a:p>
            <a:r>
              <a:rPr lang="en-US" sz="2800" b="1" dirty="0"/>
              <a:t>Motivation:</a:t>
            </a:r>
            <a:r>
              <a:rPr lang="en-US" sz="2800" dirty="0"/>
              <a:t> Finding inherent regularities in data</a:t>
            </a:r>
          </a:p>
          <a:p>
            <a:pPr lvl="1"/>
            <a:r>
              <a:rPr lang="en-US" sz="2400" dirty="0"/>
              <a:t>What products were often purchased together?— </a:t>
            </a:r>
            <a:r>
              <a:rPr lang="en-US" sz="2400" dirty="0" smtClean="0"/>
              <a:t>Bread and Eggs?!</a:t>
            </a:r>
            <a:endParaRPr lang="en-US" sz="2400" dirty="0"/>
          </a:p>
          <a:p>
            <a:pPr lvl="1"/>
            <a:r>
              <a:rPr lang="en-US" sz="2400" dirty="0"/>
              <a:t>What are the subsequent purchases after buying a PC?</a:t>
            </a:r>
          </a:p>
          <a:p>
            <a:pPr lvl="1"/>
            <a:r>
              <a:rPr lang="en-US" sz="2400" dirty="0"/>
              <a:t>What kinds of DNA are sensitive to this new drug?</a:t>
            </a:r>
          </a:p>
          <a:p>
            <a:r>
              <a:rPr lang="en-US" sz="2800" b="1" dirty="0"/>
              <a:t>Applications</a:t>
            </a:r>
          </a:p>
          <a:p>
            <a:pPr lvl="1"/>
            <a:r>
              <a:rPr lang="en-US" sz="2400" dirty="0"/>
              <a:t>Basket data analysis, cross-marketing, catalog design, sale campaign analysis, Web log (click stream) analysis, and DNA sequence analysis.</a:t>
            </a:r>
          </a:p>
          <a:p>
            <a:endParaRPr lang="aa-E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4064A3-FA2E-4100-9F50-FE371754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B36BB-265B-4014-B773-3FFCFCB2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Market Basket Analysis?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75561C-FD28-4292-BCF8-07F2AF2B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automated point of sale systems, stores have data of all the items purchased together</a:t>
            </a:r>
          </a:p>
          <a:p>
            <a:r>
              <a:rPr lang="en-US" b="1" dirty="0"/>
              <a:t>Objective: </a:t>
            </a:r>
            <a:r>
              <a:rPr lang="en-US" dirty="0"/>
              <a:t>Mine that data to find the items that are frequently purchased together</a:t>
            </a:r>
          </a:p>
          <a:p>
            <a:endParaRPr lang="en-US" dirty="0"/>
          </a:p>
          <a:p>
            <a:r>
              <a:rPr lang="en-US" b="1" dirty="0"/>
              <a:t>Market Basket Analysis </a:t>
            </a:r>
            <a:r>
              <a:rPr lang="en-US" dirty="0"/>
              <a:t>is one of the key techniques used by large retailers to uncover associations between items.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ABC328-404F-4FFA-A07D-32E37AC0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C7E71-D0B2-4AF5-9B00-B829B8D2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  <a:endParaRPr lang="aa-E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44AD420-7770-4E53-A22C-95B2AFBD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933" y="1452688"/>
            <a:ext cx="7486650" cy="1743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BF2133-3BC4-4017-BED7-B74302C5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31F68F-3F5B-4D56-A029-B8E55997FF37}"/>
              </a:ext>
            </a:extLst>
          </p:cNvPr>
          <p:cNvSpPr/>
          <p:nvPr/>
        </p:nvSpPr>
        <p:spPr>
          <a:xfrm flipH="1" flipV="1">
            <a:off x="3288633" y="1617847"/>
            <a:ext cx="2598820" cy="157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DD7659A-C4A4-4FC8-A4EB-F2A124BFB4E9}"/>
              </a:ext>
            </a:extLst>
          </p:cNvPr>
          <p:cNvSpPr/>
          <p:nvPr/>
        </p:nvSpPr>
        <p:spPr>
          <a:xfrm flipH="1" flipV="1">
            <a:off x="6096000" y="1851084"/>
            <a:ext cx="2598820" cy="157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61494D3-A326-4B60-AE4F-277AF692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53" y="3852813"/>
            <a:ext cx="7324725" cy="2247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989095E-75FF-4D76-AFD3-1248B3A438EE}"/>
              </a:ext>
            </a:extLst>
          </p:cNvPr>
          <p:cNvSpPr/>
          <p:nvPr/>
        </p:nvSpPr>
        <p:spPr>
          <a:xfrm flipH="1" flipV="1">
            <a:off x="6898105" y="3993507"/>
            <a:ext cx="2598820" cy="2107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FA8F82-D801-401F-A722-E267C606C576}"/>
              </a:ext>
            </a:extLst>
          </p:cNvPr>
          <p:cNvSpPr/>
          <p:nvPr/>
        </p:nvSpPr>
        <p:spPr>
          <a:xfrm flipH="1" flipV="1">
            <a:off x="4299285" y="4187805"/>
            <a:ext cx="2598820" cy="157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8EE3A3-F924-4DC4-AE2C-4CAFF7ED5103}"/>
              </a:ext>
            </a:extLst>
          </p:cNvPr>
          <p:cNvSpPr/>
          <p:nvPr/>
        </p:nvSpPr>
        <p:spPr>
          <a:xfrm flipH="1" flipV="1">
            <a:off x="1459833" y="3993507"/>
            <a:ext cx="2598820" cy="157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02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68B22-463D-463E-9400-D23E870E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  <a:endParaRPr lang="aa-E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FB4D4E68-D170-4BE7-A0A0-5E3457863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87" y="1505076"/>
            <a:ext cx="8178506" cy="4157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215827-EEF6-46C1-AABA-980BDC0E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3B54129-5A4F-4123-939B-602A733AAA90}"/>
              </a:ext>
            </a:extLst>
          </p:cNvPr>
          <p:cNvSpPr/>
          <p:nvPr/>
        </p:nvSpPr>
        <p:spPr>
          <a:xfrm flipH="1" flipV="1">
            <a:off x="4507833" y="1505076"/>
            <a:ext cx="2598820" cy="1738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B31DE1D-DD4B-4AC0-8D7B-CAF989B19FEF}"/>
              </a:ext>
            </a:extLst>
          </p:cNvPr>
          <p:cNvSpPr/>
          <p:nvPr/>
        </p:nvSpPr>
        <p:spPr>
          <a:xfrm flipH="1" flipV="1">
            <a:off x="7316063" y="1505074"/>
            <a:ext cx="2808230" cy="1738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AB5AD2B-6DEB-4D13-9F82-ABF0F3355C85}"/>
              </a:ext>
            </a:extLst>
          </p:cNvPr>
          <p:cNvSpPr/>
          <p:nvPr/>
        </p:nvSpPr>
        <p:spPr>
          <a:xfrm flipH="1" flipV="1">
            <a:off x="2536377" y="3984147"/>
            <a:ext cx="4024843" cy="1738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E0F71E6-EEBB-483F-A493-B1C7DAF622A4}"/>
              </a:ext>
            </a:extLst>
          </p:cNvPr>
          <p:cNvSpPr/>
          <p:nvPr/>
        </p:nvSpPr>
        <p:spPr>
          <a:xfrm flipH="1" flipV="1">
            <a:off x="6820480" y="3982430"/>
            <a:ext cx="4024843" cy="1738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685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3AD311-7922-4B28-A50D-9B6CF38F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C27BF6-0D1B-4152-A877-E0795E6F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FF"/>
                </a:solidFill>
              </a:rPr>
              <a:t>“if-then” </a:t>
            </a:r>
            <a:r>
              <a:rPr lang="en-US" dirty="0"/>
              <a:t>relationship</a:t>
            </a:r>
          </a:p>
          <a:p>
            <a:pPr lvl="1"/>
            <a:r>
              <a:rPr lang="en-US" dirty="0"/>
              <a:t>If an item or group of items </a:t>
            </a:r>
            <a:r>
              <a:rPr lang="en-US" b="1" dirty="0">
                <a:solidFill>
                  <a:srgbClr val="FF00FF"/>
                </a:solidFill>
              </a:rPr>
              <a:t>“A” is purchased</a:t>
            </a:r>
            <a:r>
              <a:rPr lang="en-US" dirty="0"/>
              <a:t>, what are the chances that item </a:t>
            </a:r>
            <a:r>
              <a:rPr lang="en-US" b="1" dirty="0">
                <a:solidFill>
                  <a:srgbClr val="FF00FF"/>
                </a:solidFill>
              </a:rPr>
              <a:t>“B” will also be picked up </a:t>
            </a:r>
            <a:r>
              <a:rPr lang="en-US" dirty="0"/>
              <a:t>by the customer under </a:t>
            </a:r>
            <a:r>
              <a:rPr lang="en-US" b="1" i="1" dirty="0">
                <a:solidFill>
                  <a:srgbClr val="FF00FF"/>
                </a:solidFill>
              </a:rPr>
              <a:t>same transaction id</a:t>
            </a:r>
            <a:endParaRPr lang="aa-ET" b="1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0DC58F-412E-49C2-8C6B-85D54AB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F41E46-411F-4CF5-9991-BD8A969D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2869468"/>
            <a:ext cx="4038600" cy="14763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31996E7-408C-494D-8A7F-2AC25C93BDD5}"/>
              </a:ext>
            </a:extLst>
          </p:cNvPr>
          <p:cNvGrpSpPr/>
          <p:nvPr/>
        </p:nvGrpSpPr>
        <p:grpSpPr>
          <a:xfrm>
            <a:off x="2264512" y="3140242"/>
            <a:ext cx="1751228" cy="577516"/>
            <a:chOff x="2264512" y="3140242"/>
            <a:chExt cx="1751228" cy="577516"/>
          </a:xfrm>
        </p:grpSpPr>
        <p:sp>
          <p:nvSpPr>
            <p:cNvPr id="7" name="Arrow: Down 6">
              <a:extLst>
                <a:ext uri="{FF2B5EF4-FFF2-40B4-BE49-F238E27FC236}">
                  <a16:creationId xmlns="" xmlns:a16="http://schemas.microsoft.com/office/drawing/2014/main" id="{333A9B80-8942-4F9D-A59C-969490D3D071}"/>
                </a:ext>
              </a:extLst>
            </p:cNvPr>
            <p:cNvSpPr/>
            <p:nvPr/>
          </p:nvSpPr>
          <p:spPr>
            <a:xfrm rot="16200000">
              <a:off x="3537828" y="3239846"/>
              <a:ext cx="577516" cy="3783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F1EF507-7AD2-40F9-98D0-472819DAA21F}"/>
                </a:ext>
              </a:extLst>
            </p:cNvPr>
            <p:cNvSpPr txBox="1"/>
            <p:nvPr/>
          </p:nvSpPr>
          <p:spPr>
            <a:xfrm>
              <a:off x="2264512" y="3249869"/>
              <a:ext cx="139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Antecedent</a:t>
              </a:r>
              <a:endParaRPr lang="aa-ET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36F4DEC-B880-4591-9AFA-B6179C85390B}"/>
              </a:ext>
            </a:extLst>
          </p:cNvPr>
          <p:cNvGrpSpPr/>
          <p:nvPr/>
        </p:nvGrpSpPr>
        <p:grpSpPr>
          <a:xfrm>
            <a:off x="8028761" y="3140241"/>
            <a:ext cx="1863276" cy="577516"/>
            <a:chOff x="7807436" y="3053716"/>
            <a:chExt cx="1863276" cy="577516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4F5E188-943A-4929-BB18-6FFC8E794BFE}"/>
                </a:ext>
              </a:extLst>
            </p:cNvPr>
            <p:cNvSpPr txBox="1"/>
            <p:nvPr/>
          </p:nvSpPr>
          <p:spPr>
            <a:xfrm>
              <a:off x="8275048" y="3145957"/>
              <a:ext cx="139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Consequent</a:t>
              </a:r>
              <a:endParaRPr lang="aa-ET" dirty="0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="" xmlns:a16="http://schemas.microsoft.com/office/drawing/2014/main" id="{C34F247F-3CB9-48B7-97CC-D8A49A503B7E}"/>
                </a:ext>
              </a:extLst>
            </p:cNvPr>
            <p:cNvSpPr/>
            <p:nvPr/>
          </p:nvSpPr>
          <p:spPr>
            <a:xfrm rot="5400000">
              <a:off x="7707832" y="3153320"/>
              <a:ext cx="577516" cy="3783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F1695C3-4573-4EDE-9C29-AAD09DC97C44}"/>
              </a:ext>
            </a:extLst>
          </p:cNvPr>
          <p:cNvSpPr txBox="1"/>
          <p:nvPr/>
        </p:nvSpPr>
        <p:spPr>
          <a:xfrm>
            <a:off x="1835834" y="5026113"/>
            <a:ext cx="858129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Caution: </a:t>
            </a:r>
            <a:r>
              <a:rPr lang="en-US" sz="2000" dirty="0">
                <a:solidFill>
                  <a:srgbClr val="FF0000"/>
                </a:solidFill>
              </a:rPr>
              <a:t>Reverse might not be true with the same level of confidence/probability!</a:t>
            </a:r>
            <a:endParaRPr lang="aa-E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66CB3-76D8-4D81-A7C9-1A37E0E8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Transactional Data for Association Rule Mining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941BAA-C305-4824-8EE9-EC65EFE0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Group 44">
            <a:extLst>
              <a:ext uri="{FF2B5EF4-FFF2-40B4-BE49-F238E27FC236}">
                <a16:creationId xmlns="" xmlns:a16="http://schemas.microsoft.com/office/drawing/2014/main" id="{DFF93EF7-9C9A-4487-A039-29718046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61480"/>
              </p:ext>
            </p:extLst>
          </p:nvPr>
        </p:nvGraphicFramePr>
        <p:xfrm>
          <a:off x="3959793" y="1371318"/>
          <a:ext cx="4272414" cy="2663554"/>
        </p:xfrm>
        <a:graphic>
          <a:graphicData uri="http://schemas.openxmlformats.org/drawingml/2006/table">
            <a:tbl>
              <a:tblPr/>
              <a:tblGrid>
                <a:gridCol w="586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60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Milk,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Milk,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Milk,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9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9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1">
            <a:extLst>
              <a:ext uri="{FF2B5EF4-FFF2-40B4-BE49-F238E27FC236}">
                <a16:creationId xmlns="" xmlns:a16="http://schemas.microsoft.com/office/drawing/2014/main" id="{93D54481-CECB-440B-9286-AD2FED14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6191"/>
              </p:ext>
            </p:extLst>
          </p:nvPr>
        </p:nvGraphicFramePr>
        <p:xfrm>
          <a:off x="4890837" y="4365741"/>
          <a:ext cx="2410326" cy="1780675"/>
        </p:xfrm>
        <a:graphic>
          <a:graphicData uri="http://schemas.openxmlformats.org/drawingml/2006/table">
            <a:tbl>
              <a:tblPr/>
              <a:tblGrid>
                <a:gridCol w="867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BB9CCF-6360-4FCC-8236-B8D1CF397B24}"/>
              </a:ext>
            </a:extLst>
          </p:cNvPr>
          <p:cNvSpPr txBox="1"/>
          <p:nvPr/>
        </p:nvSpPr>
        <p:spPr>
          <a:xfrm>
            <a:off x="3199398" y="5188569"/>
            <a:ext cx="189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General Form of Items</a:t>
            </a:r>
            <a:endParaRPr lang="aa-ET" b="1" dirty="0"/>
          </a:p>
        </p:txBody>
      </p:sp>
    </p:spTree>
    <p:extLst>
      <p:ext uri="{BB962C8B-B14F-4D97-AF65-F5344CB8AC3E}">
        <p14:creationId xmlns:p14="http://schemas.microsoft.com/office/powerpoint/2010/main" val="22734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E2C548-2AD1-421E-A774-ADDB3299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Frequent Item Sets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FE4500-67A5-4B0A-AD86-3B541513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="" xmlns:a16="http://schemas.microsoft.com/office/drawing/2014/main" id="{822F170C-8687-41C7-AE84-8DD9C66A6400}"/>
              </a:ext>
            </a:extLst>
          </p:cNvPr>
          <p:cNvSpPr/>
          <p:nvPr/>
        </p:nvSpPr>
        <p:spPr>
          <a:xfrm rot="2445534">
            <a:off x="4676332" y="2364704"/>
            <a:ext cx="385011" cy="120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2400"/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A542FBF6-A36E-4045-99CE-F693EF802B5C}"/>
              </a:ext>
            </a:extLst>
          </p:cNvPr>
          <p:cNvSpPr/>
          <p:nvPr/>
        </p:nvSpPr>
        <p:spPr>
          <a:xfrm rot="18839146">
            <a:off x="6140413" y="2311063"/>
            <a:ext cx="385011" cy="120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240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A0C59A1-9F9B-452D-83B1-D7AB1AC346E4}"/>
              </a:ext>
            </a:extLst>
          </p:cNvPr>
          <p:cNvSpPr txBox="1"/>
          <p:nvPr/>
        </p:nvSpPr>
        <p:spPr>
          <a:xfrm>
            <a:off x="3084907" y="3462335"/>
            <a:ext cx="2021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Apriori</a:t>
            </a:r>
            <a:r>
              <a:rPr lang="en-US" sz="2400" b="1" dirty="0"/>
              <a:t> Algorithm</a:t>
            </a:r>
            <a:endParaRPr lang="aa-ET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7EE4BD4-3B01-4B92-903F-389BAC488CF4}"/>
              </a:ext>
            </a:extLst>
          </p:cNvPr>
          <p:cNvSpPr txBox="1"/>
          <p:nvPr/>
        </p:nvSpPr>
        <p:spPr>
          <a:xfrm>
            <a:off x="6589129" y="3429000"/>
            <a:ext cx="2764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FP Growth Algorithm</a:t>
            </a:r>
            <a:endParaRPr lang="aa-ET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E222EC7-E487-4923-8384-82A31D76FF4F}"/>
              </a:ext>
            </a:extLst>
          </p:cNvPr>
          <p:cNvSpPr txBox="1"/>
          <p:nvPr/>
        </p:nvSpPr>
        <p:spPr>
          <a:xfrm>
            <a:off x="3971290" y="1544908"/>
            <a:ext cx="319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Finding Frequent Item Sets</a:t>
            </a:r>
            <a:endParaRPr lang="aa-ET" sz="2400" b="1" dirty="0"/>
          </a:p>
        </p:txBody>
      </p:sp>
    </p:spTree>
    <p:extLst>
      <p:ext uri="{BB962C8B-B14F-4D97-AF65-F5344CB8AC3E}">
        <p14:creationId xmlns:p14="http://schemas.microsoft.com/office/powerpoint/2010/main" val="2480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446C7-8040-4C2B-AED4-6087F344E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133D23-8E6B-4B69-BDD8-6861BD7B0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Association Rule Mining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DB4E3F-5DB7-4799-BE34-2E1CE25C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20282</TotalTime>
  <Words>977</Words>
  <Application>Microsoft Office PowerPoint</Application>
  <PresentationFormat>Widescreen</PresentationFormat>
  <Paragraphs>384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Cambria Math</vt:lpstr>
      <vt:lpstr>Tahoma</vt:lpstr>
      <vt:lpstr>Times New Roman</vt:lpstr>
      <vt:lpstr>Wingdings</vt:lpstr>
      <vt:lpstr>Retrospect</vt:lpstr>
      <vt:lpstr>Market Basket Analysis</vt:lpstr>
      <vt:lpstr>What is Frequent Pattern Analysis?</vt:lpstr>
      <vt:lpstr>Why do Market Basket Analysis?</vt:lpstr>
      <vt:lpstr>Market Basket Analysis</vt:lpstr>
      <vt:lpstr>Market Basket Analysis</vt:lpstr>
      <vt:lpstr>Association Rule Mining</vt:lpstr>
      <vt:lpstr>Transactional Data for Association Rule Mining</vt:lpstr>
      <vt:lpstr>Finding Frequent Item Sets</vt:lpstr>
      <vt:lpstr>Apriori Algorithm</vt:lpstr>
      <vt:lpstr>Apriori: Preliminary Terms</vt:lpstr>
      <vt:lpstr>Apriori Algorithm</vt:lpstr>
      <vt:lpstr>Apriori Example: Find Candidates and Frequent Item Sets</vt:lpstr>
      <vt:lpstr>Apriori Example: Find Candidates Association Rules</vt:lpstr>
      <vt:lpstr>Example 2</vt:lpstr>
      <vt:lpstr>Example 3</vt:lpstr>
      <vt:lpstr>Example 3</vt:lpstr>
      <vt:lpstr>Book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1659</cp:revision>
  <dcterms:created xsi:type="dcterms:W3CDTF">2020-10-10T13:04:44Z</dcterms:created>
  <dcterms:modified xsi:type="dcterms:W3CDTF">2022-11-28T16:54:01Z</dcterms:modified>
</cp:coreProperties>
</file>