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3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 Haroon Shakeel" initials="MHS" lastIdx="1" clrIdx="0">
    <p:extLst>
      <p:ext uri="{19B8F6BF-5375-455C-9EA6-DF929625EA0E}">
        <p15:presenceInfo xmlns:p15="http://schemas.microsoft.com/office/powerpoint/2012/main" userId="S::15030040@lums.edu.pk::5f591d03-044f-4960-98c3-1375a7aebd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F173-A4B3-4820-B589-092C9A86FAC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9646-06AD-41A3-A043-DECF2E9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q"/>
              <a:defRPr sz="2400"/>
            </a:lvl1pPr>
            <a:lvl2pPr marL="384048" indent="-182880">
              <a:buFont typeface="Wingdings" panose="05000000000000000000" pitchFamily="2" charset="2"/>
              <a:buChar char="§"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0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4429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6218"/>
            <a:ext cx="10058400" cy="45228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033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AC5DD-3D41-4695-AE64-EB87FC455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Association Rule </a:t>
            </a:r>
            <a:r>
              <a:rPr lang="en-US" sz="7200" dirty="0" smtClean="0"/>
              <a:t>Mining II</a:t>
            </a:r>
            <a:endParaRPr lang="aa-ET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F9EB3D-51E1-4882-A2BE-42E4DAA33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27BE35-0D79-432A-849B-2E6FD014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6042490" y="2021305"/>
            <a:ext cx="2243258" cy="962743"/>
            <a:chOff x="6042490" y="2021305"/>
            <a:chExt cx="2243258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6042490" y="2455033"/>
              <a:ext cx="2026463" cy="529015"/>
              <a:chOff x="6668358" y="1492290"/>
              <a:chExt cx="2026463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668358" y="160504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I2:7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5431572" y="3028330"/>
            <a:ext cx="2228307" cy="962743"/>
            <a:chOff x="6057441" y="2021305"/>
            <a:chExt cx="222830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6057441" y="2455033"/>
              <a:ext cx="2011512" cy="529015"/>
              <a:chOff x="6683309" y="1492290"/>
              <a:chExt cx="201151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683309" y="15101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752563" y="3991073"/>
            <a:ext cx="2224339" cy="962743"/>
            <a:chOff x="6061409" y="2021305"/>
            <a:chExt cx="2224339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6061409" y="2455033"/>
              <a:ext cx="2007544" cy="529015"/>
              <a:chOff x="6687277" y="1492290"/>
              <a:chExt cx="2007544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87277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/>
        </p:nvGraphicFramePr>
        <p:xfrm>
          <a:off x="195485" y="1472837"/>
          <a:ext cx="2004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xmlns="" id="{EDB062E1-2A1B-4DF8-AF9F-7656C76DF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579829"/>
              </p:ext>
            </p:extLst>
          </p:nvPr>
        </p:nvGraphicFramePr>
        <p:xfrm>
          <a:off x="-1" y="3934967"/>
          <a:ext cx="54217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662555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061958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CPB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CFPT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I1:1}, {I2, I1, I3:1}}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&lt;I2:2, I1:2&gt;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 1}, {I2:1}}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8FFF007-3606-42AA-B626-598A025939D0}"/>
              </a:ext>
            </a:extLst>
          </p:cNvPr>
          <p:cNvSpPr/>
          <p:nvPr/>
        </p:nvSpPr>
        <p:spPr>
          <a:xfrm>
            <a:off x="5293514" y="4245337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4B9E23FC-1F5E-48BF-8521-424A1024E8AD}"/>
              </a:ext>
            </a:extLst>
          </p:cNvPr>
          <p:cNvSpPr/>
          <p:nvPr/>
        </p:nvSpPr>
        <p:spPr>
          <a:xfrm>
            <a:off x="9329732" y="5680072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2B9F7416-7924-4BEE-989B-FF4338619800}"/>
              </a:ext>
            </a:extLst>
          </p:cNvPr>
          <p:cNvSpPr/>
          <p:nvPr/>
        </p:nvSpPr>
        <p:spPr>
          <a:xfrm>
            <a:off x="771522" y="3969371"/>
            <a:ext cx="2521274" cy="719937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xmlns="" id="{25907BF7-283C-474A-83EC-F57B6B3CD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549651"/>
              </p:ext>
            </p:extLst>
          </p:nvPr>
        </p:nvGraphicFramePr>
        <p:xfrm>
          <a:off x="2444520" y="1164385"/>
          <a:ext cx="39693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272155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I5:2}, {I1, I5:2}, {I2, I1, I5}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I4:2}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DBF31803-09E3-4C7F-BE1A-7459252AECE3}"/>
              </a:ext>
            </a:extLst>
          </p:cNvPr>
          <p:cNvSpPr/>
          <p:nvPr/>
        </p:nvSpPr>
        <p:spPr>
          <a:xfrm>
            <a:off x="7285261" y="443689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5361D86-0374-46F7-804B-B733FA8E8814}"/>
              </a:ext>
            </a:extLst>
          </p:cNvPr>
          <p:cNvSpPr/>
          <p:nvPr/>
        </p:nvSpPr>
        <p:spPr>
          <a:xfrm>
            <a:off x="7981649" y="3517893"/>
            <a:ext cx="1604972" cy="68783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0A0ADA86-4591-429A-8DF3-7A203CE2DF41}"/>
              </a:ext>
            </a:extLst>
          </p:cNvPr>
          <p:cNvSpPr/>
          <p:nvPr/>
        </p:nvSpPr>
        <p:spPr>
          <a:xfrm>
            <a:off x="9110285" y="458207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FF5557E-66D1-4DF2-8E5A-1053BA0BFD64}"/>
              </a:ext>
            </a:extLst>
          </p:cNvPr>
          <p:cNvSpPr/>
          <p:nvPr/>
        </p:nvSpPr>
        <p:spPr>
          <a:xfrm>
            <a:off x="9602560" y="3798772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1F021D6D-676F-4A32-9FB9-B2B6784EFFD8}"/>
              </a:ext>
            </a:extLst>
          </p:cNvPr>
          <p:cNvSpPr/>
          <p:nvPr/>
        </p:nvSpPr>
        <p:spPr>
          <a:xfrm>
            <a:off x="10094835" y="3015466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8486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6042490" y="2021305"/>
            <a:ext cx="2243258" cy="962743"/>
            <a:chOff x="6042490" y="2021305"/>
            <a:chExt cx="2243258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6042490" y="2455033"/>
              <a:ext cx="2026463" cy="529015"/>
              <a:chOff x="6668358" y="1492290"/>
              <a:chExt cx="2026463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668358" y="160504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I2:7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5431572" y="3028330"/>
            <a:ext cx="2228307" cy="962743"/>
            <a:chOff x="6057441" y="2021305"/>
            <a:chExt cx="222830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6057441" y="2455033"/>
              <a:ext cx="2011512" cy="529015"/>
              <a:chOff x="6683309" y="1492290"/>
              <a:chExt cx="201151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683309" y="15101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752563" y="3991073"/>
            <a:ext cx="2224339" cy="962743"/>
            <a:chOff x="6061409" y="2021305"/>
            <a:chExt cx="2224339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6061409" y="2455033"/>
              <a:ext cx="2007544" cy="529015"/>
              <a:chOff x="6687277" y="1492290"/>
              <a:chExt cx="2007544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87277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/>
        </p:nvGraphicFramePr>
        <p:xfrm>
          <a:off x="195485" y="1472837"/>
          <a:ext cx="2004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xmlns="" id="{EDB062E1-2A1B-4DF8-AF9F-7656C76DF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378708"/>
              </p:ext>
            </p:extLst>
          </p:nvPr>
        </p:nvGraphicFramePr>
        <p:xfrm>
          <a:off x="-1" y="3934967"/>
          <a:ext cx="5513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061958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CPB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CFPT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I1:1}, {I2, I1, I3:1}}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&lt;I2:2, I1:2&gt;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 1}, {I2:1}}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I1:2}, {I2:2};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{I1:2}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8FFF007-3606-42AA-B626-598A025939D0}"/>
              </a:ext>
            </a:extLst>
          </p:cNvPr>
          <p:cNvSpPr/>
          <p:nvPr/>
        </p:nvSpPr>
        <p:spPr>
          <a:xfrm>
            <a:off x="5293514" y="4245337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4B9E23FC-1F5E-48BF-8521-424A1024E8AD}"/>
              </a:ext>
            </a:extLst>
          </p:cNvPr>
          <p:cNvSpPr/>
          <p:nvPr/>
        </p:nvSpPr>
        <p:spPr>
          <a:xfrm>
            <a:off x="9329732" y="5680072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2B9F7416-7924-4BEE-989B-FF4338619800}"/>
              </a:ext>
            </a:extLst>
          </p:cNvPr>
          <p:cNvSpPr/>
          <p:nvPr/>
        </p:nvSpPr>
        <p:spPr>
          <a:xfrm>
            <a:off x="771522" y="3969371"/>
            <a:ext cx="2521274" cy="719937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xmlns="" id="{25907BF7-283C-474A-83EC-F57B6B3CD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615022"/>
              </p:ext>
            </p:extLst>
          </p:nvPr>
        </p:nvGraphicFramePr>
        <p:xfrm>
          <a:off x="2444520" y="1164385"/>
          <a:ext cx="39693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272155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I5:2}, {I1, I5:2}, {I2, I1, I5}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I4:2}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DBF31803-09E3-4C7F-BE1A-7459252AECE3}"/>
              </a:ext>
            </a:extLst>
          </p:cNvPr>
          <p:cNvSpPr/>
          <p:nvPr/>
        </p:nvSpPr>
        <p:spPr>
          <a:xfrm>
            <a:off x="7285261" y="443689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5361D86-0374-46F7-804B-B733FA8E8814}"/>
              </a:ext>
            </a:extLst>
          </p:cNvPr>
          <p:cNvSpPr/>
          <p:nvPr/>
        </p:nvSpPr>
        <p:spPr>
          <a:xfrm>
            <a:off x="7981649" y="3517893"/>
            <a:ext cx="1604972" cy="68783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0A0ADA86-4591-429A-8DF3-7A203CE2DF41}"/>
              </a:ext>
            </a:extLst>
          </p:cNvPr>
          <p:cNvSpPr/>
          <p:nvPr/>
        </p:nvSpPr>
        <p:spPr>
          <a:xfrm>
            <a:off x="9110285" y="458207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FF5557E-66D1-4DF2-8E5A-1053BA0BFD64}"/>
              </a:ext>
            </a:extLst>
          </p:cNvPr>
          <p:cNvSpPr/>
          <p:nvPr/>
        </p:nvSpPr>
        <p:spPr>
          <a:xfrm>
            <a:off x="9602560" y="3798772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1F021D6D-676F-4A32-9FB9-B2B6784EFFD8}"/>
              </a:ext>
            </a:extLst>
          </p:cNvPr>
          <p:cNvSpPr/>
          <p:nvPr/>
        </p:nvSpPr>
        <p:spPr>
          <a:xfrm>
            <a:off x="10094835" y="3015466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4647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6042490" y="2021305"/>
            <a:ext cx="2243258" cy="962743"/>
            <a:chOff x="6042490" y="2021305"/>
            <a:chExt cx="2243258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6042490" y="2455033"/>
              <a:ext cx="2026463" cy="529015"/>
              <a:chOff x="6668358" y="1492290"/>
              <a:chExt cx="2026463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668358" y="160504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I2:7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5431572" y="3028330"/>
            <a:ext cx="2228307" cy="962743"/>
            <a:chOff x="6057441" y="2021305"/>
            <a:chExt cx="222830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6057441" y="2455033"/>
              <a:ext cx="2011512" cy="529015"/>
              <a:chOff x="6683309" y="1492290"/>
              <a:chExt cx="201151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683309" y="15101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752563" y="3991073"/>
            <a:ext cx="2224339" cy="962743"/>
            <a:chOff x="6061409" y="2021305"/>
            <a:chExt cx="2224339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6061409" y="2455033"/>
              <a:ext cx="2007544" cy="529015"/>
              <a:chOff x="6687277" y="1492290"/>
              <a:chExt cx="2007544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87277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/>
        </p:nvGraphicFramePr>
        <p:xfrm>
          <a:off x="195485" y="1472837"/>
          <a:ext cx="2004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xmlns="" id="{EDB062E1-2A1B-4DF8-AF9F-7656C76DF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347573"/>
              </p:ext>
            </p:extLst>
          </p:nvPr>
        </p:nvGraphicFramePr>
        <p:xfrm>
          <a:off x="-1" y="3934967"/>
          <a:ext cx="5513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061958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CPB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CFPT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I1:1}, {I2, I1, I3:1}}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&lt;I2:2, I1:2&gt;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 1}, {I2:1}}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I1:2}, {I2:2};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{I1:2}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&lt;I2:4, I1:2&gt;,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&lt;I1:2&gt;</a:t>
                      </a:r>
                      <a:endParaRPr lang="aa-E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8FFF007-3606-42AA-B626-598A025939D0}"/>
              </a:ext>
            </a:extLst>
          </p:cNvPr>
          <p:cNvSpPr/>
          <p:nvPr/>
        </p:nvSpPr>
        <p:spPr>
          <a:xfrm>
            <a:off x="5293514" y="4245337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4B9E23FC-1F5E-48BF-8521-424A1024E8AD}"/>
              </a:ext>
            </a:extLst>
          </p:cNvPr>
          <p:cNvSpPr/>
          <p:nvPr/>
        </p:nvSpPr>
        <p:spPr>
          <a:xfrm>
            <a:off x="9329732" y="5680072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2B9F7416-7924-4BEE-989B-FF4338619800}"/>
              </a:ext>
            </a:extLst>
          </p:cNvPr>
          <p:cNvSpPr/>
          <p:nvPr/>
        </p:nvSpPr>
        <p:spPr>
          <a:xfrm>
            <a:off x="771522" y="3969371"/>
            <a:ext cx="2521274" cy="719937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xmlns="" id="{25907BF7-283C-474A-83EC-F57B6B3CD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582609"/>
              </p:ext>
            </p:extLst>
          </p:nvPr>
        </p:nvGraphicFramePr>
        <p:xfrm>
          <a:off x="2444520" y="1164385"/>
          <a:ext cx="39693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272155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I5:2}, {I1, I5:2}, {I2, I1, I5}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I4:2}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DBF31803-09E3-4C7F-BE1A-7459252AECE3}"/>
              </a:ext>
            </a:extLst>
          </p:cNvPr>
          <p:cNvSpPr/>
          <p:nvPr/>
        </p:nvSpPr>
        <p:spPr>
          <a:xfrm>
            <a:off x="7285261" y="443689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5361D86-0374-46F7-804B-B733FA8E8814}"/>
              </a:ext>
            </a:extLst>
          </p:cNvPr>
          <p:cNvSpPr/>
          <p:nvPr/>
        </p:nvSpPr>
        <p:spPr>
          <a:xfrm>
            <a:off x="7981649" y="3517893"/>
            <a:ext cx="1604972" cy="68783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0A0ADA86-4591-429A-8DF3-7A203CE2DF41}"/>
              </a:ext>
            </a:extLst>
          </p:cNvPr>
          <p:cNvSpPr/>
          <p:nvPr/>
        </p:nvSpPr>
        <p:spPr>
          <a:xfrm>
            <a:off x="9110285" y="458207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FF5557E-66D1-4DF2-8E5A-1053BA0BFD64}"/>
              </a:ext>
            </a:extLst>
          </p:cNvPr>
          <p:cNvSpPr/>
          <p:nvPr/>
        </p:nvSpPr>
        <p:spPr>
          <a:xfrm>
            <a:off x="9602560" y="3798772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1F021D6D-676F-4A32-9FB9-B2B6784EFFD8}"/>
              </a:ext>
            </a:extLst>
          </p:cNvPr>
          <p:cNvSpPr/>
          <p:nvPr/>
        </p:nvSpPr>
        <p:spPr>
          <a:xfrm>
            <a:off x="10094835" y="3015466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2947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6042490" y="2021305"/>
            <a:ext cx="2243258" cy="962743"/>
            <a:chOff x="6042490" y="2021305"/>
            <a:chExt cx="2243258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6042490" y="2455033"/>
              <a:ext cx="2026463" cy="529015"/>
              <a:chOff x="6668358" y="1492290"/>
              <a:chExt cx="2026463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668358" y="160504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I2:7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5431572" y="3028330"/>
            <a:ext cx="2228307" cy="962743"/>
            <a:chOff x="6057441" y="2021305"/>
            <a:chExt cx="222830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6057441" y="2455033"/>
              <a:ext cx="2011512" cy="529015"/>
              <a:chOff x="6683309" y="1492290"/>
              <a:chExt cx="201151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683309" y="15101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752563" y="3991073"/>
            <a:ext cx="2224339" cy="962743"/>
            <a:chOff x="6061409" y="2021305"/>
            <a:chExt cx="2224339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6061409" y="2455033"/>
              <a:ext cx="2007544" cy="529015"/>
              <a:chOff x="6687277" y="1492290"/>
              <a:chExt cx="2007544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87277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/>
        </p:nvGraphicFramePr>
        <p:xfrm>
          <a:off x="195485" y="1472837"/>
          <a:ext cx="2004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xmlns="" id="{EDB062E1-2A1B-4DF8-AF9F-7656C76DF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019419"/>
              </p:ext>
            </p:extLst>
          </p:nvPr>
        </p:nvGraphicFramePr>
        <p:xfrm>
          <a:off x="-1" y="3934967"/>
          <a:ext cx="5513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061958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CPB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CFPT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I1:1}, {I2, I1, I3:1}}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&lt;I2:2, I1:2&gt;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 1}, {I2:1}}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I1:2}, {I2:2};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{I1:2}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&lt;I2:4, I1:2&gt;,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&lt;I1:2&gt;</a:t>
                      </a:r>
                      <a:endParaRPr lang="aa-E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8FFF007-3606-42AA-B626-598A025939D0}"/>
              </a:ext>
            </a:extLst>
          </p:cNvPr>
          <p:cNvSpPr/>
          <p:nvPr/>
        </p:nvSpPr>
        <p:spPr>
          <a:xfrm>
            <a:off x="5293514" y="4245337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4B9E23FC-1F5E-48BF-8521-424A1024E8AD}"/>
              </a:ext>
            </a:extLst>
          </p:cNvPr>
          <p:cNvSpPr/>
          <p:nvPr/>
        </p:nvSpPr>
        <p:spPr>
          <a:xfrm>
            <a:off x="9329732" y="5680072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2B9F7416-7924-4BEE-989B-FF4338619800}"/>
              </a:ext>
            </a:extLst>
          </p:cNvPr>
          <p:cNvSpPr/>
          <p:nvPr/>
        </p:nvSpPr>
        <p:spPr>
          <a:xfrm>
            <a:off x="771522" y="3969371"/>
            <a:ext cx="2521274" cy="719937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DBF31803-09E3-4C7F-BE1A-7459252AECE3}"/>
              </a:ext>
            </a:extLst>
          </p:cNvPr>
          <p:cNvSpPr/>
          <p:nvPr/>
        </p:nvSpPr>
        <p:spPr>
          <a:xfrm>
            <a:off x="7285261" y="443689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5361D86-0374-46F7-804B-B733FA8E8814}"/>
              </a:ext>
            </a:extLst>
          </p:cNvPr>
          <p:cNvSpPr/>
          <p:nvPr/>
        </p:nvSpPr>
        <p:spPr>
          <a:xfrm>
            <a:off x="7981649" y="3517893"/>
            <a:ext cx="1604972" cy="68783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0A0ADA86-4591-429A-8DF3-7A203CE2DF41}"/>
              </a:ext>
            </a:extLst>
          </p:cNvPr>
          <p:cNvSpPr/>
          <p:nvPr/>
        </p:nvSpPr>
        <p:spPr>
          <a:xfrm>
            <a:off x="9110285" y="458207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FF5557E-66D1-4DF2-8E5A-1053BA0BFD64}"/>
              </a:ext>
            </a:extLst>
          </p:cNvPr>
          <p:cNvSpPr/>
          <p:nvPr/>
        </p:nvSpPr>
        <p:spPr>
          <a:xfrm>
            <a:off x="9602560" y="3798772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1F021D6D-676F-4A32-9FB9-B2B6784EFFD8}"/>
              </a:ext>
            </a:extLst>
          </p:cNvPr>
          <p:cNvSpPr/>
          <p:nvPr/>
        </p:nvSpPr>
        <p:spPr>
          <a:xfrm>
            <a:off x="10094835" y="3015466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87" name="Table 5">
            <a:extLst>
              <a:ext uri="{FF2B5EF4-FFF2-40B4-BE49-F238E27FC236}">
                <a16:creationId xmlns:a16="http://schemas.microsoft.com/office/drawing/2014/main" xmlns="" id="{4572F23E-E77E-4F6A-8883-9B0EA1CEF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413657"/>
              </p:ext>
            </p:extLst>
          </p:nvPr>
        </p:nvGraphicFramePr>
        <p:xfrm>
          <a:off x="2284630" y="829555"/>
          <a:ext cx="3969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272155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I5:2}, {I1, I5:2}, {I2, I1, I5}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I4:2}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{I2,I3:4}, {I1,I3:2}, {I2, I1, I3:2}, {I1,I3:2}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50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6042490" y="2021305"/>
            <a:ext cx="2243258" cy="962743"/>
            <a:chOff x="6042490" y="2021305"/>
            <a:chExt cx="2243258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6042490" y="2455033"/>
              <a:ext cx="2026463" cy="529015"/>
              <a:chOff x="6668358" y="1492290"/>
              <a:chExt cx="2026463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668358" y="160504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I2:7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5431572" y="3028330"/>
            <a:ext cx="2228307" cy="962743"/>
            <a:chOff x="6057441" y="2021305"/>
            <a:chExt cx="222830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6057441" y="2455033"/>
              <a:ext cx="2011512" cy="529015"/>
              <a:chOff x="6683309" y="1492290"/>
              <a:chExt cx="201151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683309" y="15101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752563" y="3991073"/>
            <a:ext cx="2224339" cy="962743"/>
            <a:chOff x="6061409" y="2021305"/>
            <a:chExt cx="2224339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6061409" y="2455033"/>
              <a:ext cx="2007544" cy="529015"/>
              <a:chOff x="6687277" y="1492290"/>
              <a:chExt cx="2007544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87277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/>
        </p:nvGraphicFramePr>
        <p:xfrm>
          <a:off x="195485" y="1472837"/>
          <a:ext cx="2004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xmlns="" id="{EDB062E1-2A1B-4DF8-AF9F-7656C76DF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80946"/>
              </p:ext>
            </p:extLst>
          </p:nvPr>
        </p:nvGraphicFramePr>
        <p:xfrm>
          <a:off x="-1" y="3934967"/>
          <a:ext cx="5513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061958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CPB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CFPT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I1:1}, {I2, I1, I3:1}}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&lt;I2:2, I1:2&gt;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 1}, {I2:1}}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I1:2}, {I2:2};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{I1:2}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&lt;I2:4, I1:2&gt;,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&lt;I1:2&gt;</a:t>
                      </a:r>
                      <a:endParaRPr lang="aa-E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8FFF007-3606-42AA-B626-598A025939D0}"/>
              </a:ext>
            </a:extLst>
          </p:cNvPr>
          <p:cNvSpPr/>
          <p:nvPr/>
        </p:nvSpPr>
        <p:spPr>
          <a:xfrm>
            <a:off x="5293514" y="4245337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4B9E23FC-1F5E-48BF-8521-424A1024E8AD}"/>
              </a:ext>
            </a:extLst>
          </p:cNvPr>
          <p:cNvSpPr/>
          <p:nvPr/>
        </p:nvSpPr>
        <p:spPr>
          <a:xfrm>
            <a:off x="9329732" y="5680072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2B9F7416-7924-4BEE-989B-FF4338619800}"/>
              </a:ext>
            </a:extLst>
          </p:cNvPr>
          <p:cNvSpPr/>
          <p:nvPr/>
        </p:nvSpPr>
        <p:spPr>
          <a:xfrm>
            <a:off x="771522" y="3969371"/>
            <a:ext cx="2521274" cy="719937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xmlns="" id="{25907BF7-283C-474A-83EC-F57B6B3CD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914005"/>
              </p:ext>
            </p:extLst>
          </p:nvPr>
        </p:nvGraphicFramePr>
        <p:xfrm>
          <a:off x="2284630" y="829555"/>
          <a:ext cx="3969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272155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I5:2}, {I1, I5:2}, {I2, I1, I5}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I4:2}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{I2,I3:4}, {I1,I3:4}, {I2, I1, I3:2}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DBF31803-09E3-4C7F-BE1A-7459252AECE3}"/>
              </a:ext>
            </a:extLst>
          </p:cNvPr>
          <p:cNvSpPr/>
          <p:nvPr/>
        </p:nvSpPr>
        <p:spPr>
          <a:xfrm>
            <a:off x="7285261" y="443689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5361D86-0374-46F7-804B-B733FA8E8814}"/>
              </a:ext>
            </a:extLst>
          </p:cNvPr>
          <p:cNvSpPr/>
          <p:nvPr/>
        </p:nvSpPr>
        <p:spPr>
          <a:xfrm>
            <a:off x="7981649" y="3517893"/>
            <a:ext cx="1604972" cy="68783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0A0ADA86-4591-429A-8DF3-7A203CE2DF41}"/>
              </a:ext>
            </a:extLst>
          </p:cNvPr>
          <p:cNvSpPr/>
          <p:nvPr/>
        </p:nvSpPr>
        <p:spPr>
          <a:xfrm>
            <a:off x="9110285" y="458207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FF5557E-66D1-4DF2-8E5A-1053BA0BFD64}"/>
              </a:ext>
            </a:extLst>
          </p:cNvPr>
          <p:cNvSpPr/>
          <p:nvPr/>
        </p:nvSpPr>
        <p:spPr>
          <a:xfrm>
            <a:off x="9602560" y="3798772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1F021D6D-676F-4A32-9FB9-B2B6784EFFD8}"/>
              </a:ext>
            </a:extLst>
          </p:cNvPr>
          <p:cNvSpPr/>
          <p:nvPr/>
        </p:nvSpPr>
        <p:spPr>
          <a:xfrm>
            <a:off x="10094835" y="3015466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xmlns="" id="{04B51CCB-CFCB-4477-A6DC-3DFA502258EE}"/>
              </a:ext>
            </a:extLst>
          </p:cNvPr>
          <p:cNvSpPr/>
          <p:nvPr/>
        </p:nvSpPr>
        <p:spPr>
          <a:xfrm>
            <a:off x="5877946" y="3208320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177F2A56-9C79-41AD-93D1-90A842BB5F99}"/>
              </a:ext>
            </a:extLst>
          </p:cNvPr>
          <p:cNvSpPr/>
          <p:nvPr/>
        </p:nvSpPr>
        <p:spPr>
          <a:xfrm>
            <a:off x="9125047" y="2317630"/>
            <a:ext cx="1604972" cy="66392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044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6042490" y="2021305"/>
            <a:ext cx="2243258" cy="962743"/>
            <a:chOff x="6042490" y="2021305"/>
            <a:chExt cx="2243258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6042490" y="2455033"/>
              <a:ext cx="2026463" cy="529015"/>
              <a:chOff x="6668358" y="1492290"/>
              <a:chExt cx="2026463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668358" y="160504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I2:7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5431572" y="3028330"/>
            <a:ext cx="2228307" cy="962743"/>
            <a:chOff x="6057441" y="2021305"/>
            <a:chExt cx="222830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6057441" y="2455033"/>
              <a:ext cx="2011512" cy="529015"/>
              <a:chOff x="6683309" y="1492290"/>
              <a:chExt cx="201151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683309" y="15101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752563" y="3991073"/>
            <a:ext cx="2224339" cy="962743"/>
            <a:chOff x="6061409" y="2021305"/>
            <a:chExt cx="2224339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6061409" y="2455033"/>
              <a:ext cx="2007544" cy="529015"/>
              <a:chOff x="6687277" y="1492290"/>
              <a:chExt cx="2007544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87277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/>
        </p:nvGraphicFramePr>
        <p:xfrm>
          <a:off x="195485" y="1472837"/>
          <a:ext cx="2004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xmlns="" id="{EDB062E1-2A1B-4DF8-AF9F-7656C76DF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7700204"/>
              </p:ext>
            </p:extLst>
          </p:nvPr>
        </p:nvGraphicFramePr>
        <p:xfrm>
          <a:off x="-1" y="3934967"/>
          <a:ext cx="5513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061958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CPB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CFPT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I1:1}, {I2, I1, I3:1}}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&lt;I2:2, I1:2&gt;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 1}, {I2:1}}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I1:2}, {I2:2};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{I1:2}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&lt;I2:4, I1:2&gt;,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&lt;I1:2&gt;</a:t>
                      </a:r>
                      <a:endParaRPr lang="aa-E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{{I2:4}}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8FFF007-3606-42AA-B626-598A025939D0}"/>
              </a:ext>
            </a:extLst>
          </p:cNvPr>
          <p:cNvSpPr/>
          <p:nvPr/>
        </p:nvSpPr>
        <p:spPr>
          <a:xfrm>
            <a:off x="5293514" y="4245337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4B9E23FC-1F5E-48BF-8521-424A1024E8AD}"/>
              </a:ext>
            </a:extLst>
          </p:cNvPr>
          <p:cNvSpPr/>
          <p:nvPr/>
        </p:nvSpPr>
        <p:spPr>
          <a:xfrm>
            <a:off x="9329732" y="5680072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2B9F7416-7924-4BEE-989B-FF4338619800}"/>
              </a:ext>
            </a:extLst>
          </p:cNvPr>
          <p:cNvSpPr/>
          <p:nvPr/>
        </p:nvSpPr>
        <p:spPr>
          <a:xfrm>
            <a:off x="771522" y="3969371"/>
            <a:ext cx="2521274" cy="719937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xmlns="" id="{25907BF7-283C-474A-83EC-F57B6B3CD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075653"/>
              </p:ext>
            </p:extLst>
          </p:nvPr>
        </p:nvGraphicFramePr>
        <p:xfrm>
          <a:off x="2284630" y="829555"/>
          <a:ext cx="3969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272155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I5:2}, {I1, I5:2}, {I2, I1, I5}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I4:2}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{I2,I3:4}, {I1,I3:4}, {I2, I1, I3:2}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DBF31803-09E3-4C7F-BE1A-7459252AECE3}"/>
              </a:ext>
            </a:extLst>
          </p:cNvPr>
          <p:cNvSpPr/>
          <p:nvPr/>
        </p:nvSpPr>
        <p:spPr>
          <a:xfrm>
            <a:off x="7285261" y="443689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5361D86-0374-46F7-804B-B733FA8E8814}"/>
              </a:ext>
            </a:extLst>
          </p:cNvPr>
          <p:cNvSpPr/>
          <p:nvPr/>
        </p:nvSpPr>
        <p:spPr>
          <a:xfrm>
            <a:off x="7981649" y="3517893"/>
            <a:ext cx="1604972" cy="68783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0A0ADA86-4591-429A-8DF3-7A203CE2DF41}"/>
              </a:ext>
            </a:extLst>
          </p:cNvPr>
          <p:cNvSpPr/>
          <p:nvPr/>
        </p:nvSpPr>
        <p:spPr>
          <a:xfrm>
            <a:off x="9110285" y="458207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FF5557E-66D1-4DF2-8E5A-1053BA0BFD64}"/>
              </a:ext>
            </a:extLst>
          </p:cNvPr>
          <p:cNvSpPr/>
          <p:nvPr/>
        </p:nvSpPr>
        <p:spPr>
          <a:xfrm>
            <a:off x="9602560" y="3798772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1F021D6D-676F-4A32-9FB9-B2B6784EFFD8}"/>
              </a:ext>
            </a:extLst>
          </p:cNvPr>
          <p:cNvSpPr/>
          <p:nvPr/>
        </p:nvSpPr>
        <p:spPr>
          <a:xfrm>
            <a:off x="10094835" y="3015466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xmlns="" id="{04B51CCB-CFCB-4477-A6DC-3DFA502258EE}"/>
              </a:ext>
            </a:extLst>
          </p:cNvPr>
          <p:cNvSpPr/>
          <p:nvPr/>
        </p:nvSpPr>
        <p:spPr>
          <a:xfrm>
            <a:off x="5877946" y="3208320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177F2A56-9C79-41AD-93D1-90A842BB5F99}"/>
              </a:ext>
            </a:extLst>
          </p:cNvPr>
          <p:cNvSpPr/>
          <p:nvPr/>
        </p:nvSpPr>
        <p:spPr>
          <a:xfrm>
            <a:off x="9125047" y="2317630"/>
            <a:ext cx="1604972" cy="66392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D9A947-1312-4590-982D-965B6B431535}"/>
              </a:ext>
            </a:extLst>
          </p:cNvPr>
          <p:cNvSpPr txBox="1"/>
          <p:nvPr/>
        </p:nvSpPr>
        <p:spPr>
          <a:xfrm>
            <a:off x="9777324" y="1342754"/>
            <a:ext cx="2573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need to consider CPB if it’s reachable directly from root</a:t>
            </a:r>
            <a:endParaRPr lang="aa-E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6042490" y="2021305"/>
            <a:ext cx="2243258" cy="962743"/>
            <a:chOff x="6042490" y="2021305"/>
            <a:chExt cx="2243258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6042490" y="2455033"/>
              <a:ext cx="2026463" cy="529015"/>
              <a:chOff x="6668358" y="1492290"/>
              <a:chExt cx="2026463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668358" y="160504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I2:7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5431572" y="3028330"/>
            <a:ext cx="2228307" cy="962743"/>
            <a:chOff x="6057441" y="2021305"/>
            <a:chExt cx="222830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6057441" y="2455033"/>
              <a:ext cx="2011512" cy="529015"/>
              <a:chOff x="6683309" y="1492290"/>
              <a:chExt cx="201151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683309" y="15101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752563" y="3991073"/>
            <a:ext cx="2224339" cy="962743"/>
            <a:chOff x="6061409" y="2021305"/>
            <a:chExt cx="2224339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6061409" y="2455033"/>
              <a:ext cx="2007544" cy="529015"/>
              <a:chOff x="6687277" y="1492290"/>
              <a:chExt cx="2007544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87277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/>
        </p:nvGraphicFramePr>
        <p:xfrm>
          <a:off x="195485" y="1472837"/>
          <a:ext cx="2004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xmlns="" id="{EDB062E1-2A1B-4DF8-AF9F-7656C76DF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93181"/>
              </p:ext>
            </p:extLst>
          </p:nvPr>
        </p:nvGraphicFramePr>
        <p:xfrm>
          <a:off x="-1" y="3934967"/>
          <a:ext cx="5513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061958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CPB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CFPT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I1:1}, {I2, I1, I3:1}}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&lt;I2:2, I1:2&gt;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 1}, {I2:1}}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I1:2}, {I2:2};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{I1:2}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&lt;I2:4, I1:2&gt;,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&lt;I1:2&gt;</a:t>
                      </a:r>
                      <a:endParaRPr lang="aa-E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{{I2:4}}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&lt;I2:4&gt;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8FFF007-3606-42AA-B626-598A025939D0}"/>
              </a:ext>
            </a:extLst>
          </p:cNvPr>
          <p:cNvSpPr/>
          <p:nvPr/>
        </p:nvSpPr>
        <p:spPr>
          <a:xfrm>
            <a:off x="5293514" y="4245337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4B9E23FC-1F5E-48BF-8521-424A1024E8AD}"/>
              </a:ext>
            </a:extLst>
          </p:cNvPr>
          <p:cNvSpPr/>
          <p:nvPr/>
        </p:nvSpPr>
        <p:spPr>
          <a:xfrm>
            <a:off x="9329732" y="5680072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2B9F7416-7924-4BEE-989B-FF4338619800}"/>
              </a:ext>
            </a:extLst>
          </p:cNvPr>
          <p:cNvSpPr/>
          <p:nvPr/>
        </p:nvSpPr>
        <p:spPr>
          <a:xfrm>
            <a:off x="771522" y="3969371"/>
            <a:ext cx="2521274" cy="719937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xmlns="" id="{25907BF7-283C-474A-83EC-F57B6B3CD1BB}"/>
              </a:ext>
            </a:extLst>
          </p:cNvPr>
          <p:cNvGraphicFramePr>
            <a:graphicFrameLocks/>
          </p:cNvGraphicFramePr>
          <p:nvPr/>
        </p:nvGraphicFramePr>
        <p:xfrm>
          <a:off x="2284630" y="829555"/>
          <a:ext cx="3969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272155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I5:2}, {I1, I5:2}, {I2, I1, I5}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I4:2}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{I2,I3:4}, {I1,I3:4}, {I2, I1, I3:2}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DBF31803-09E3-4C7F-BE1A-7459252AECE3}"/>
              </a:ext>
            </a:extLst>
          </p:cNvPr>
          <p:cNvSpPr/>
          <p:nvPr/>
        </p:nvSpPr>
        <p:spPr>
          <a:xfrm>
            <a:off x="7285261" y="443689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5361D86-0374-46F7-804B-B733FA8E8814}"/>
              </a:ext>
            </a:extLst>
          </p:cNvPr>
          <p:cNvSpPr/>
          <p:nvPr/>
        </p:nvSpPr>
        <p:spPr>
          <a:xfrm>
            <a:off x="7981649" y="3517893"/>
            <a:ext cx="1604972" cy="68783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0A0ADA86-4591-429A-8DF3-7A203CE2DF41}"/>
              </a:ext>
            </a:extLst>
          </p:cNvPr>
          <p:cNvSpPr/>
          <p:nvPr/>
        </p:nvSpPr>
        <p:spPr>
          <a:xfrm>
            <a:off x="9110285" y="458207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FF5557E-66D1-4DF2-8E5A-1053BA0BFD64}"/>
              </a:ext>
            </a:extLst>
          </p:cNvPr>
          <p:cNvSpPr/>
          <p:nvPr/>
        </p:nvSpPr>
        <p:spPr>
          <a:xfrm>
            <a:off x="9602560" y="3798772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1F021D6D-676F-4A32-9FB9-B2B6784EFFD8}"/>
              </a:ext>
            </a:extLst>
          </p:cNvPr>
          <p:cNvSpPr/>
          <p:nvPr/>
        </p:nvSpPr>
        <p:spPr>
          <a:xfrm>
            <a:off x="10094835" y="3015466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xmlns="" id="{04B51CCB-CFCB-4477-A6DC-3DFA502258EE}"/>
              </a:ext>
            </a:extLst>
          </p:cNvPr>
          <p:cNvSpPr/>
          <p:nvPr/>
        </p:nvSpPr>
        <p:spPr>
          <a:xfrm>
            <a:off x="5877946" y="3208320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177F2A56-9C79-41AD-93D1-90A842BB5F99}"/>
              </a:ext>
            </a:extLst>
          </p:cNvPr>
          <p:cNvSpPr/>
          <p:nvPr/>
        </p:nvSpPr>
        <p:spPr>
          <a:xfrm>
            <a:off x="9125047" y="2317630"/>
            <a:ext cx="1604972" cy="66392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D9A947-1312-4590-982D-965B6B431535}"/>
              </a:ext>
            </a:extLst>
          </p:cNvPr>
          <p:cNvSpPr txBox="1"/>
          <p:nvPr/>
        </p:nvSpPr>
        <p:spPr>
          <a:xfrm>
            <a:off x="9777324" y="1342754"/>
            <a:ext cx="2573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need to consider CPB if it’s reachable directly from root</a:t>
            </a:r>
            <a:endParaRPr lang="aa-E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9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6042490" y="2021305"/>
            <a:ext cx="2243258" cy="962743"/>
            <a:chOff x="6042490" y="2021305"/>
            <a:chExt cx="2243258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6042490" y="2455033"/>
              <a:ext cx="2026463" cy="529015"/>
              <a:chOff x="6668358" y="1492290"/>
              <a:chExt cx="2026463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668358" y="160504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I2:7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5431572" y="3028330"/>
            <a:ext cx="2228307" cy="962743"/>
            <a:chOff x="6057441" y="2021305"/>
            <a:chExt cx="222830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6057441" y="2455033"/>
              <a:ext cx="2011512" cy="529015"/>
              <a:chOff x="6683309" y="1492290"/>
              <a:chExt cx="201151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683309" y="15101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752563" y="3991073"/>
            <a:ext cx="2224339" cy="962743"/>
            <a:chOff x="6061409" y="2021305"/>
            <a:chExt cx="2224339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6061409" y="2455033"/>
              <a:ext cx="2007544" cy="529015"/>
              <a:chOff x="6687277" y="1492290"/>
              <a:chExt cx="2007544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87277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/>
        </p:nvGraphicFramePr>
        <p:xfrm>
          <a:off x="195485" y="1472837"/>
          <a:ext cx="2004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xmlns="" id="{EDB062E1-2A1B-4DF8-AF9F-7656C76DF303}"/>
              </a:ext>
            </a:extLst>
          </p:cNvPr>
          <p:cNvGraphicFramePr>
            <a:graphicFrameLocks/>
          </p:cNvGraphicFramePr>
          <p:nvPr/>
        </p:nvGraphicFramePr>
        <p:xfrm>
          <a:off x="-1" y="3934967"/>
          <a:ext cx="5513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7546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061958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CPB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CFPT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I1:1}, {I2, I1, I3:1}}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&lt;I2:2, I1:2&gt;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 1}, {I2:1}}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I1:2}, {I2:2};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{I1:2}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&lt;I2:4, I1:2&gt;,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&lt;I1:2&gt;</a:t>
                      </a:r>
                      <a:endParaRPr lang="aa-E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{{I2:4}}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&lt;I2:4&gt;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8FFF007-3606-42AA-B626-598A025939D0}"/>
              </a:ext>
            </a:extLst>
          </p:cNvPr>
          <p:cNvSpPr/>
          <p:nvPr/>
        </p:nvSpPr>
        <p:spPr>
          <a:xfrm>
            <a:off x="5293514" y="4245337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4B9E23FC-1F5E-48BF-8521-424A1024E8AD}"/>
              </a:ext>
            </a:extLst>
          </p:cNvPr>
          <p:cNvSpPr/>
          <p:nvPr/>
        </p:nvSpPr>
        <p:spPr>
          <a:xfrm>
            <a:off x="9329732" y="5680072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2B9F7416-7924-4BEE-989B-FF4338619800}"/>
              </a:ext>
            </a:extLst>
          </p:cNvPr>
          <p:cNvSpPr/>
          <p:nvPr/>
        </p:nvSpPr>
        <p:spPr>
          <a:xfrm>
            <a:off x="771522" y="3969371"/>
            <a:ext cx="2521274" cy="719937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xmlns="" id="{25907BF7-283C-474A-83EC-F57B6B3CD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835935"/>
              </p:ext>
            </p:extLst>
          </p:nvPr>
        </p:nvGraphicFramePr>
        <p:xfrm>
          <a:off x="2284630" y="829555"/>
          <a:ext cx="396938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272155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I5:2}, {I1, I5:2}, {I2, I1, I5:2}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I4:2}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{I2,I3:4}, {I1,I3:4}, {I2, I1, I3:2}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I1:4}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DBF31803-09E3-4C7F-BE1A-7459252AECE3}"/>
              </a:ext>
            </a:extLst>
          </p:cNvPr>
          <p:cNvSpPr/>
          <p:nvPr/>
        </p:nvSpPr>
        <p:spPr>
          <a:xfrm>
            <a:off x="7285261" y="443689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5361D86-0374-46F7-804B-B733FA8E8814}"/>
              </a:ext>
            </a:extLst>
          </p:cNvPr>
          <p:cNvSpPr/>
          <p:nvPr/>
        </p:nvSpPr>
        <p:spPr>
          <a:xfrm>
            <a:off x="7981649" y="3517893"/>
            <a:ext cx="1604972" cy="68783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xmlns="" id="{0A0ADA86-4591-429A-8DF3-7A203CE2DF41}"/>
              </a:ext>
            </a:extLst>
          </p:cNvPr>
          <p:cNvSpPr/>
          <p:nvPr/>
        </p:nvSpPr>
        <p:spPr>
          <a:xfrm>
            <a:off x="9110285" y="458207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1FF5557E-66D1-4DF2-8E5A-1053BA0BFD64}"/>
              </a:ext>
            </a:extLst>
          </p:cNvPr>
          <p:cNvSpPr/>
          <p:nvPr/>
        </p:nvSpPr>
        <p:spPr>
          <a:xfrm>
            <a:off x="9602560" y="3798772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xmlns="" id="{1F021D6D-676F-4A32-9FB9-B2B6784EFFD8}"/>
              </a:ext>
            </a:extLst>
          </p:cNvPr>
          <p:cNvSpPr/>
          <p:nvPr/>
        </p:nvSpPr>
        <p:spPr>
          <a:xfrm>
            <a:off x="10094835" y="3015466"/>
            <a:ext cx="1604972" cy="750949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xmlns="" id="{04B51CCB-CFCB-4477-A6DC-3DFA502258EE}"/>
              </a:ext>
            </a:extLst>
          </p:cNvPr>
          <p:cNvSpPr/>
          <p:nvPr/>
        </p:nvSpPr>
        <p:spPr>
          <a:xfrm>
            <a:off x="5877946" y="3208320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xmlns="" id="{177F2A56-9C79-41AD-93D1-90A842BB5F99}"/>
              </a:ext>
            </a:extLst>
          </p:cNvPr>
          <p:cNvSpPr/>
          <p:nvPr/>
        </p:nvSpPr>
        <p:spPr>
          <a:xfrm>
            <a:off x="9125047" y="2317630"/>
            <a:ext cx="1604972" cy="663926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BD9A947-1312-4590-982D-965B6B431535}"/>
              </a:ext>
            </a:extLst>
          </p:cNvPr>
          <p:cNvSpPr txBox="1"/>
          <p:nvPr/>
        </p:nvSpPr>
        <p:spPr>
          <a:xfrm>
            <a:off x="9777324" y="1342754"/>
            <a:ext cx="2573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need to consider CPB if it’s reachable directly from root</a:t>
            </a:r>
            <a:endParaRPr lang="aa-E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63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1683E1-4B07-40FE-A044-5EA1B373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 of FP Growth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DA7AFD-B6C8-4D81-B194-1054BF01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generated frequent patterns and avoided repeated database/transactions access for each level of frequent </a:t>
            </a:r>
            <a:r>
              <a:rPr lang="en-US" dirty="0" err="1"/>
              <a:t>itemsets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15AA81-0EF3-4177-8B21-321A9394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4330FE11-6EF8-40BE-9BE7-64754D5E0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633955"/>
              </p:ext>
            </p:extLst>
          </p:nvPr>
        </p:nvGraphicFramePr>
        <p:xfrm>
          <a:off x="3728419" y="3251913"/>
          <a:ext cx="3969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272155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I5:2}, {I1, I5:2}, {I2, I1, I5}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I4:2}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{I2,I3:4}, {I1,I3:4}, {I2, I1, I3:2}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I1:4}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91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6D72C-E91C-43C1-A147-4BB6DCE6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Growth vs </a:t>
            </a:r>
            <a:r>
              <a:rPr lang="en-US" dirty="0" err="1"/>
              <a:t>Apriori</a:t>
            </a:r>
            <a:endParaRPr lang="aa-ET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DB88C2DC-CB66-4139-92ED-CAF247151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060816"/>
              </p:ext>
            </p:extLst>
          </p:nvPr>
        </p:nvGraphicFramePr>
        <p:xfrm>
          <a:off x="1096963" y="1346200"/>
          <a:ext cx="10058397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xmlns="" val="57216959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xmlns="" val="225117442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xmlns="" val="2734255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Growth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Apriori</a:t>
                      </a:r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381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 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Faster, runtime increases linearly with increase in number of </a:t>
                      </a:r>
                      <a:r>
                        <a:rPr lang="en-US" dirty="0" err="1"/>
                        <a:t>itemsets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Slower, runtime increases exponentially with increase in number of </a:t>
                      </a:r>
                      <a:r>
                        <a:rPr lang="en-US" dirty="0" err="1"/>
                        <a:t>itemsets</a:t>
                      </a:r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5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Small, storing compact version of database (tree only)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Large, all the candidates are stored in memory</a:t>
                      </a:r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618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Candidates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Candidate generation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candidate generation by accessing the database again and again</a:t>
                      </a:r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93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 Patterns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Patterns growth achieved by mining conditional FP trees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Patterns selected from the candidates whose support is higher than </a:t>
                      </a:r>
                      <a:r>
                        <a:rPr lang="en-US" dirty="0" err="1"/>
                        <a:t>minSup</a:t>
                      </a:r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592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Scans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require two scans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 the database over and over again for each level of frequent patterns</a:t>
                      </a:r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343982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7EFF88-5B4E-451E-8263-17B3BC69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3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35BFAD-0B90-42C0-B56D-D061AA95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D3DEB2-3BC4-4371-95CA-2DE16673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two step process</a:t>
            </a:r>
          </a:p>
          <a:p>
            <a:endParaRPr lang="en-US" dirty="0"/>
          </a:p>
          <a:p>
            <a:r>
              <a:rPr lang="en-US" b="1" dirty="0"/>
              <a:t>1. Find all frequent item sets</a:t>
            </a:r>
          </a:p>
          <a:p>
            <a:pPr lvl="1"/>
            <a:r>
              <a:rPr lang="en-US" dirty="0" err="1"/>
              <a:t>Apriori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FP-Growth Method</a:t>
            </a:r>
          </a:p>
          <a:p>
            <a:pPr lvl="1"/>
            <a:endParaRPr lang="en-US" dirty="0"/>
          </a:p>
          <a:p>
            <a:r>
              <a:rPr lang="en-US" b="1" dirty="0"/>
              <a:t>2. Generate </a:t>
            </a:r>
            <a:r>
              <a:rPr lang="en-US" b="1" i="1" dirty="0">
                <a:solidFill>
                  <a:srgbClr val="FF00FF"/>
                </a:solidFill>
              </a:rPr>
              <a:t>strong</a:t>
            </a:r>
            <a:r>
              <a:rPr lang="en-US" b="1" dirty="0"/>
              <a:t> association rules from the frequent </a:t>
            </a:r>
            <a:r>
              <a:rPr lang="en-US" b="1" dirty="0" err="1"/>
              <a:t>itemsets</a:t>
            </a:r>
            <a:endParaRPr lang="en-US" b="1" dirty="0"/>
          </a:p>
          <a:p>
            <a:pPr lvl="1"/>
            <a:r>
              <a:rPr lang="en-US" dirty="0"/>
              <a:t>The rules that satisfy minimum support and minimum confidence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92C97A-B76D-45BF-9504-172D0923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4FBBAB-CB89-4A64-9BEB-3288B94E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and Disadvantages of FP-Growth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E13D3A-C22B-4CF9-B3BD-F5ACA2DF6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Advantages</a:t>
            </a:r>
          </a:p>
          <a:p>
            <a:pPr lvl="1"/>
            <a:r>
              <a:rPr lang="en-US" dirty="0"/>
              <a:t>This algorithm needs to scan the database only twice when compared to </a:t>
            </a:r>
            <a:r>
              <a:rPr lang="en-US" dirty="0" err="1"/>
              <a:t>Apriori</a:t>
            </a:r>
            <a:r>
              <a:rPr lang="en-US" dirty="0"/>
              <a:t> which scans the transactions for each iteration.</a:t>
            </a:r>
          </a:p>
          <a:p>
            <a:pPr lvl="1"/>
            <a:r>
              <a:rPr lang="en-US" dirty="0"/>
              <a:t>The pairing of items is not done in this algorithm and this makes it faster.</a:t>
            </a:r>
          </a:p>
          <a:p>
            <a:pPr lvl="1"/>
            <a:r>
              <a:rPr lang="en-US" dirty="0"/>
              <a:t>The database is stored in a compact version in memory.</a:t>
            </a:r>
          </a:p>
          <a:p>
            <a:pPr lvl="1"/>
            <a:r>
              <a:rPr lang="en-US" dirty="0"/>
              <a:t>It is efficient and scalable for mining both long and short frequent patterns.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US" dirty="0"/>
              <a:t>FP Tree is more cumbersome and difficult to build than </a:t>
            </a:r>
            <a:r>
              <a:rPr lang="en-US" dirty="0" err="1"/>
              <a:t>Apriori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the database is large, the algorithm may not fit in the shared memory.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9CC1B1-6656-4481-A435-B7FEB0CA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8EBA8-9452-4BA4-AE35-E2ED08F8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D8D003-E3FF-40ED-9933-1DFDD4FB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691F50-4715-44C0-9BB1-37AFEA5A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1667B828-F834-443D-AE9F-6CE63E56D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979674"/>
              </p:ext>
            </p:extLst>
          </p:nvPr>
        </p:nvGraphicFramePr>
        <p:xfrm>
          <a:off x="223361" y="1574800"/>
          <a:ext cx="19913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I1, I2, 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I1, I2, 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024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I1, I2, I3, 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26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I1, I2,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6396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D48488FE-AB42-4BA9-BCD1-1F97B6444CAF}"/>
              </a:ext>
            </a:extLst>
          </p:cNvPr>
          <p:cNvSpPr/>
          <p:nvPr/>
        </p:nvSpPr>
        <p:spPr>
          <a:xfrm>
            <a:off x="2179082" y="2873268"/>
            <a:ext cx="737937" cy="57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A9EBE1C-7FEC-4932-AB41-5065E850D186}"/>
              </a:ext>
            </a:extLst>
          </p:cNvPr>
          <p:cNvSpPr txBox="1"/>
          <p:nvPr/>
        </p:nvSpPr>
        <p:spPr>
          <a:xfrm>
            <a:off x="2917019" y="1492290"/>
            <a:ext cx="180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List of items with support count</a:t>
            </a:r>
            <a:endParaRPr lang="aa-ET" b="1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xmlns="" id="{1BFADA98-C279-46D0-9D4F-7F7690DF31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17261"/>
              </p:ext>
            </p:extLst>
          </p:nvPr>
        </p:nvGraphicFramePr>
        <p:xfrm>
          <a:off x="2969540" y="2083144"/>
          <a:ext cx="19229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442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{I1}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{I3}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{I4}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72D48E31-6447-4C4A-8997-13A3D6899AE6}"/>
              </a:ext>
            </a:extLst>
          </p:cNvPr>
          <p:cNvSpPr/>
          <p:nvPr/>
        </p:nvSpPr>
        <p:spPr>
          <a:xfrm>
            <a:off x="4936191" y="2908911"/>
            <a:ext cx="737937" cy="57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58372D9-9280-4E65-A4FC-16A4612A3ABD}"/>
              </a:ext>
            </a:extLst>
          </p:cNvPr>
          <p:cNvSpPr txBox="1"/>
          <p:nvPr/>
        </p:nvSpPr>
        <p:spPr>
          <a:xfrm>
            <a:off x="5480636" y="1163363"/>
            <a:ext cx="2314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Sort items in descending order based on support</a:t>
            </a:r>
            <a:endParaRPr lang="aa-ET" b="1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xmlns="" id="{725A9653-A63E-429E-A313-F372F17AA8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63434"/>
              </p:ext>
            </p:extLst>
          </p:nvPr>
        </p:nvGraphicFramePr>
        <p:xfrm>
          <a:off x="5740212" y="2083144"/>
          <a:ext cx="19229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442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982DDCB-0351-49DE-95DC-F2668080459A}"/>
              </a:ext>
            </a:extLst>
          </p:cNvPr>
          <p:cNvSpPr txBox="1"/>
          <p:nvPr/>
        </p:nvSpPr>
        <p:spPr>
          <a:xfrm>
            <a:off x="3439651" y="5433027"/>
            <a:ext cx="446895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Now Lets’ construct FP-Tree</a:t>
            </a:r>
            <a:endParaRPr lang="aa-ET" sz="2800" b="1" dirty="0">
              <a:solidFill>
                <a:srgbClr val="00B05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75F27CFC-4D24-485F-BE56-6E2345265333}"/>
              </a:ext>
            </a:extLst>
          </p:cNvPr>
          <p:cNvSpPr/>
          <p:nvPr/>
        </p:nvSpPr>
        <p:spPr>
          <a:xfrm>
            <a:off x="7738947" y="2855494"/>
            <a:ext cx="737937" cy="57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13CF69C-C8F7-4604-A0B4-EE5A6DB46F9C}"/>
              </a:ext>
            </a:extLst>
          </p:cNvPr>
          <p:cNvSpPr txBox="1"/>
          <p:nvPr/>
        </p:nvSpPr>
        <p:spPr>
          <a:xfrm>
            <a:off x="8747672" y="116469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Sort Transactions</a:t>
            </a:r>
            <a:endParaRPr lang="aa-ET" b="1" dirty="0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xmlns="" id="{66D79DF1-A353-4159-A7DC-615B434F0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171715"/>
              </p:ext>
            </p:extLst>
          </p:nvPr>
        </p:nvGraphicFramePr>
        <p:xfrm>
          <a:off x="8904778" y="1534030"/>
          <a:ext cx="19913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I2,I1,I5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I1, 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024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I1, I3, 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26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I1,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63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83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3" grpId="0"/>
      <p:bldP spid="15" grpId="0" animBg="1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xmlns="" id="{91ED99E9-2240-43E8-8AF2-05DE35C1B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857607"/>
              </p:ext>
            </p:extLst>
          </p:nvPr>
        </p:nvGraphicFramePr>
        <p:xfrm>
          <a:off x="132080" y="1747741"/>
          <a:ext cx="19913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I2,I1,I5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I1, 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29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024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I1, I3, 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26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I2, I1, 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639637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5466071" y="2021305"/>
            <a:ext cx="2819677" cy="962743"/>
            <a:chOff x="5466071" y="2021305"/>
            <a:chExt cx="2819677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5466071" y="2455033"/>
              <a:ext cx="2602882" cy="529015"/>
              <a:chOff x="6091939" y="1492290"/>
              <a:chExt cx="2602882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091939" y="149229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4840202" y="3028330"/>
            <a:ext cx="2819677" cy="962743"/>
            <a:chOff x="5466071" y="2021305"/>
            <a:chExt cx="281967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5466071" y="2455033"/>
              <a:ext cx="2602882" cy="529015"/>
              <a:chOff x="6091939" y="1492290"/>
              <a:chExt cx="260288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091939" y="149229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688395" y="3991073"/>
            <a:ext cx="2288507" cy="962743"/>
            <a:chOff x="5997241" y="2021305"/>
            <a:chExt cx="2288507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5997241" y="2455033"/>
              <a:ext cx="2071712" cy="529015"/>
              <a:chOff x="6623109" y="1492290"/>
              <a:chExt cx="2071712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23109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row: Left 39">
            <a:extLst>
              <a:ext uri="{FF2B5EF4-FFF2-40B4-BE49-F238E27FC236}">
                <a16:creationId xmlns:a16="http://schemas.microsoft.com/office/drawing/2014/main" xmlns="" id="{65212E97-A6A3-4D67-838B-E5337F38E48D}"/>
              </a:ext>
            </a:extLst>
          </p:cNvPr>
          <p:cNvSpPr/>
          <p:nvPr/>
        </p:nvSpPr>
        <p:spPr>
          <a:xfrm>
            <a:off x="2193201" y="2092239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xmlns="" id="{9EFF1F30-616B-4080-B694-E32F3CCDFAAD}"/>
              </a:ext>
            </a:extLst>
          </p:cNvPr>
          <p:cNvSpPr/>
          <p:nvPr/>
        </p:nvSpPr>
        <p:spPr>
          <a:xfrm>
            <a:off x="2193201" y="2462162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D3F68DAF-0B23-4273-8C11-4A2D97D6349C}"/>
              </a:ext>
            </a:extLst>
          </p:cNvPr>
          <p:cNvGrpSpPr/>
          <p:nvPr/>
        </p:nvGrpSpPr>
        <p:grpSpPr>
          <a:xfrm>
            <a:off x="4861564" y="2433199"/>
            <a:ext cx="1808798" cy="369332"/>
            <a:chOff x="4861564" y="2433199"/>
            <a:chExt cx="1808798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A116210A-FD66-41D5-9609-29355097ABA7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I2:2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693602C1-5EFF-4786-BCEC-E87375E6E7CC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Arrow: Left 51">
            <a:extLst>
              <a:ext uri="{FF2B5EF4-FFF2-40B4-BE49-F238E27FC236}">
                <a16:creationId xmlns:a16="http://schemas.microsoft.com/office/drawing/2014/main" xmlns="" id="{A8BC3726-7710-423A-B6C8-9E60EE1BB556}"/>
              </a:ext>
            </a:extLst>
          </p:cNvPr>
          <p:cNvSpPr/>
          <p:nvPr/>
        </p:nvSpPr>
        <p:spPr>
          <a:xfrm>
            <a:off x="2193201" y="2843310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E00E8DED-40F9-49A3-9E2C-4B185ADB512D}"/>
              </a:ext>
            </a:extLst>
          </p:cNvPr>
          <p:cNvGrpSpPr/>
          <p:nvPr/>
        </p:nvGrpSpPr>
        <p:grpSpPr>
          <a:xfrm>
            <a:off x="4214090" y="2444116"/>
            <a:ext cx="1808798" cy="369332"/>
            <a:chOff x="4861564" y="2433199"/>
            <a:chExt cx="1808798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9E8BC40A-F628-4A5F-9EA5-3DC9ABC454D1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I2:3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738C1A0F-96D8-4CD9-8E74-158EEAED9B53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E8CF1FAA-5677-4D0A-8F33-F8564DC72018}"/>
              </a:ext>
            </a:extLst>
          </p:cNvPr>
          <p:cNvGrpSpPr/>
          <p:nvPr/>
        </p:nvGrpSpPr>
        <p:grpSpPr>
          <a:xfrm>
            <a:off x="3613415" y="2429685"/>
            <a:ext cx="1808798" cy="369332"/>
            <a:chOff x="4861564" y="2433199"/>
            <a:chExt cx="1808798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9915F29-C218-4E22-9522-8759A81F46AA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I2:4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3C208CA0-240C-4A0B-B3A5-4C6C0FF398FF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Arrow: Left 64">
            <a:extLst>
              <a:ext uri="{FF2B5EF4-FFF2-40B4-BE49-F238E27FC236}">
                <a16:creationId xmlns:a16="http://schemas.microsoft.com/office/drawing/2014/main" xmlns="" id="{00E446F7-14CA-4D60-AB1C-8C921336B663}"/>
              </a:ext>
            </a:extLst>
          </p:cNvPr>
          <p:cNvSpPr/>
          <p:nvPr/>
        </p:nvSpPr>
        <p:spPr>
          <a:xfrm>
            <a:off x="2188941" y="3212637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C90CF3F6-B815-4AA9-B19B-E4968EA93D93}"/>
              </a:ext>
            </a:extLst>
          </p:cNvPr>
          <p:cNvGrpSpPr/>
          <p:nvPr/>
        </p:nvGrpSpPr>
        <p:grpSpPr>
          <a:xfrm>
            <a:off x="4214090" y="3451663"/>
            <a:ext cx="1808798" cy="369332"/>
            <a:chOff x="4861564" y="2433199"/>
            <a:chExt cx="1808798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E737436E-8B10-4074-8538-0AADD9285447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I1:2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FAD181C4-88C7-4F3F-8749-D2FE37686AA8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row: Left 73">
            <a:extLst>
              <a:ext uri="{FF2B5EF4-FFF2-40B4-BE49-F238E27FC236}">
                <a16:creationId xmlns:a16="http://schemas.microsoft.com/office/drawing/2014/main" xmlns="" id="{315CEFEB-D3FF-4B41-829E-83EB152349D3}"/>
              </a:ext>
            </a:extLst>
          </p:cNvPr>
          <p:cNvSpPr/>
          <p:nvPr/>
        </p:nvSpPr>
        <p:spPr>
          <a:xfrm>
            <a:off x="2180385" y="3621741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Arrow: Left 88">
            <a:extLst>
              <a:ext uri="{FF2B5EF4-FFF2-40B4-BE49-F238E27FC236}">
                <a16:creationId xmlns:a16="http://schemas.microsoft.com/office/drawing/2014/main" xmlns="" id="{D94C52FA-3083-4D48-8875-EEA34335B045}"/>
              </a:ext>
            </a:extLst>
          </p:cNvPr>
          <p:cNvSpPr/>
          <p:nvPr/>
        </p:nvSpPr>
        <p:spPr>
          <a:xfrm>
            <a:off x="2188471" y="4073811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3E310F87-8012-4F6A-8160-5C9E5CD1CC48}"/>
              </a:ext>
            </a:extLst>
          </p:cNvPr>
          <p:cNvGrpSpPr/>
          <p:nvPr/>
        </p:nvGrpSpPr>
        <p:grpSpPr>
          <a:xfrm>
            <a:off x="2979281" y="2402925"/>
            <a:ext cx="1808798" cy="369332"/>
            <a:chOff x="4861564" y="2433199"/>
            <a:chExt cx="1808798" cy="36933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7B6C43AE-EE8E-42B0-BCD2-6BF003ECC21A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I2:5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9233892F-E370-49E6-8D8A-701BA236210C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BF18DFF8-72A2-48E1-9E59-9344CAEBE1B3}"/>
              </a:ext>
            </a:extLst>
          </p:cNvPr>
          <p:cNvGrpSpPr/>
          <p:nvPr/>
        </p:nvGrpSpPr>
        <p:grpSpPr>
          <a:xfrm>
            <a:off x="10552327" y="3970952"/>
            <a:ext cx="1808798" cy="369332"/>
            <a:chOff x="4874541" y="2433199"/>
            <a:chExt cx="1808798" cy="36933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755DDCE-C7D9-4094-B317-F50261D77769}"/>
                </a:ext>
              </a:extLst>
            </p:cNvPr>
            <p:cNvSpPr txBox="1"/>
            <p:nvPr/>
          </p:nvSpPr>
          <p:spPr>
            <a:xfrm>
              <a:off x="4874541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I3:2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892C27E7-72E1-480C-B6E0-22119AF7462F}"/>
                </a:ext>
              </a:extLst>
            </p:cNvPr>
            <p:cNvCxnSpPr/>
            <p:nvPr/>
          </p:nvCxnSpPr>
          <p:spPr>
            <a:xfrm>
              <a:off x="4917209" y="2642807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Arrow: Left 97">
            <a:extLst>
              <a:ext uri="{FF2B5EF4-FFF2-40B4-BE49-F238E27FC236}">
                <a16:creationId xmlns:a16="http://schemas.microsoft.com/office/drawing/2014/main" xmlns="" id="{1DE55CA9-B829-494C-A550-F0CDAD184DD5}"/>
              </a:ext>
            </a:extLst>
          </p:cNvPr>
          <p:cNvSpPr/>
          <p:nvPr/>
        </p:nvSpPr>
        <p:spPr>
          <a:xfrm>
            <a:off x="2164452" y="4440323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DF04F512-CD06-42D5-BB06-B74F49A3F27E}"/>
              </a:ext>
            </a:extLst>
          </p:cNvPr>
          <p:cNvGrpSpPr/>
          <p:nvPr/>
        </p:nvGrpSpPr>
        <p:grpSpPr>
          <a:xfrm>
            <a:off x="9908274" y="2487728"/>
            <a:ext cx="1808798" cy="369332"/>
            <a:chOff x="4861564" y="2433199"/>
            <a:chExt cx="1808798" cy="36933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7358DB91-1430-489D-ADF2-BB530B354CE2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I1:2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ED626DBD-5FD6-48D7-AF70-4B9899C2BA39}"/>
                </a:ext>
              </a:extLst>
            </p:cNvPr>
            <p:cNvCxnSpPr/>
            <p:nvPr/>
          </p:nvCxnSpPr>
          <p:spPr>
            <a:xfrm>
              <a:off x="4917209" y="2642807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99264D3B-26D2-4661-8E08-EBE5CBCB9A9F}"/>
              </a:ext>
            </a:extLst>
          </p:cNvPr>
          <p:cNvGrpSpPr/>
          <p:nvPr/>
        </p:nvGrpSpPr>
        <p:grpSpPr>
          <a:xfrm>
            <a:off x="10894512" y="3330201"/>
            <a:ext cx="1808798" cy="369332"/>
            <a:chOff x="4861564" y="2433199"/>
            <a:chExt cx="1808798" cy="369332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06C8793A-698C-44AD-BA5A-50F14EFE67C8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I3:2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77AB4A3E-D73A-4438-9B98-EDD72ED7810F}"/>
                </a:ext>
              </a:extLst>
            </p:cNvPr>
            <p:cNvCxnSpPr/>
            <p:nvPr/>
          </p:nvCxnSpPr>
          <p:spPr>
            <a:xfrm>
              <a:off x="4917209" y="2642807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Arrow: Left 104">
            <a:extLst>
              <a:ext uri="{FF2B5EF4-FFF2-40B4-BE49-F238E27FC236}">
                <a16:creationId xmlns:a16="http://schemas.microsoft.com/office/drawing/2014/main" xmlns="" id="{3B6FFB6D-92B2-44C7-A79F-CFE6A6CC6DD3}"/>
              </a:ext>
            </a:extLst>
          </p:cNvPr>
          <p:cNvSpPr/>
          <p:nvPr/>
        </p:nvSpPr>
        <p:spPr>
          <a:xfrm>
            <a:off x="2150905" y="4836593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2E9FF74D-4A23-48C2-AE72-64F679387454}"/>
              </a:ext>
            </a:extLst>
          </p:cNvPr>
          <p:cNvGrpSpPr/>
          <p:nvPr/>
        </p:nvGrpSpPr>
        <p:grpSpPr>
          <a:xfrm>
            <a:off x="2377731" y="2410141"/>
            <a:ext cx="1808798" cy="369332"/>
            <a:chOff x="4861564" y="2433199"/>
            <a:chExt cx="1808798" cy="36933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7DCD5444-DF81-473C-870E-711025672FB9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I2:6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6ADFD35E-2CA7-43C5-89F1-77BCEF532F14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3E2F0E74-132D-430F-ACA1-5238B8A5BA49}"/>
              </a:ext>
            </a:extLst>
          </p:cNvPr>
          <p:cNvGrpSpPr/>
          <p:nvPr/>
        </p:nvGrpSpPr>
        <p:grpSpPr>
          <a:xfrm>
            <a:off x="3613415" y="3428108"/>
            <a:ext cx="1808798" cy="369332"/>
            <a:chOff x="4861564" y="2433199"/>
            <a:chExt cx="1808798" cy="36933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C0847613-7F10-4D73-AE1E-6CA06113B86A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I1:3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9670D2B8-7388-4FED-8D7E-231C3B011E05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Arrow: Left 121">
            <a:extLst>
              <a:ext uri="{FF2B5EF4-FFF2-40B4-BE49-F238E27FC236}">
                <a16:creationId xmlns:a16="http://schemas.microsoft.com/office/drawing/2014/main" xmlns="" id="{8BD22DC1-D8DA-496A-BFA5-BDCEA1E35471}"/>
              </a:ext>
            </a:extLst>
          </p:cNvPr>
          <p:cNvSpPr/>
          <p:nvPr/>
        </p:nvSpPr>
        <p:spPr>
          <a:xfrm>
            <a:off x="2128829" y="5179304"/>
            <a:ext cx="53474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EA5BBACB-C4DE-4A46-8083-F4A3726245E4}"/>
              </a:ext>
            </a:extLst>
          </p:cNvPr>
          <p:cNvGrpSpPr/>
          <p:nvPr/>
        </p:nvGrpSpPr>
        <p:grpSpPr>
          <a:xfrm>
            <a:off x="2369921" y="2098741"/>
            <a:ext cx="1808798" cy="477426"/>
            <a:chOff x="5470728" y="2162273"/>
            <a:chExt cx="1808798" cy="47742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xmlns="" id="{12397904-0C72-44C1-AB24-3D793A34EEEF}"/>
                </a:ext>
              </a:extLst>
            </p:cNvPr>
            <p:cNvSpPr txBox="1"/>
            <p:nvPr/>
          </p:nvSpPr>
          <p:spPr>
            <a:xfrm>
              <a:off x="5470728" y="2162273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I2:7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4B05D977-3A55-4643-8A30-EFC45D64801B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ABA28FC5-27D7-4492-A2D9-203E890D36EE}"/>
              </a:ext>
            </a:extLst>
          </p:cNvPr>
          <p:cNvGrpSpPr/>
          <p:nvPr/>
        </p:nvGrpSpPr>
        <p:grpSpPr>
          <a:xfrm>
            <a:off x="3011366" y="3419781"/>
            <a:ext cx="1808798" cy="369332"/>
            <a:chOff x="4861564" y="2433199"/>
            <a:chExt cx="1808798" cy="36933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45B5AB4B-5416-488F-B57B-04E756825339}"/>
                </a:ext>
              </a:extLst>
            </p:cNvPr>
            <p:cNvSpPr txBox="1"/>
            <p:nvPr/>
          </p:nvSpPr>
          <p:spPr>
            <a:xfrm>
              <a:off x="4861564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I1:4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ADF0D9C0-D2D6-4B85-A468-60DD5E51A1E7}"/>
                </a:ext>
              </a:extLst>
            </p:cNvPr>
            <p:cNvCxnSpPr/>
            <p:nvPr/>
          </p:nvCxnSpPr>
          <p:spPr>
            <a:xfrm>
              <a:off x="6091066" y="2639699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81E59ED7-F013-4D14-9B4E-5A6E68C4C9DD}"/>
              </a:ext>
            </a:extLst>
          </p:cNvPr>
          <p:cNvGrpSpPr/>
          <p:nvPr/>
        </p:nvGrpSpPr>
        <p:grpSpPr>
          <a:xfrm>
            <a:off x="9904531" y="5021259"/>
            <a:ext cx="1808798" cy="369332"/>
            <a:chOff x="4874541" y="2433199"/>
            <a:chExt cx="1808798" cy="369332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6EA6D962-06D6-4EDA-A9A6-C49C77E4883C}"/>
                </a:ext>
              </a:extLst>
            </p:cNvPr>
            <p:cNvSpPr txBox="1"/>
            <p:nvPr/>
          </p:nvSpPr>
          <p:spPr>
            <a:xfrm>
              <a:off x="4874541" y="2433199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I3:2</a:t>
              </a:r>
              <a:endParaRPr lang="aa-ET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65D836E6-3450-466C-8189-240D54BF47B8}"/>
                </a:ext>
              </a:extLst>
            </p:cNvPr>
            <p:cNvCxnSpPr/>
            <p:nvPr/>
          </p:nvCxnSpPr>
          <p:spPr>
            <a:xfrm>
              <a:off x="4917209" y="2642807"/>
              <a:ext cx="555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59477"/>
              </p:ext>
            </p:extLst>
          </p:nvPr>
        </p:nvGraphicFramePr>
        <p:xfrm>
          <a:off x="3255266" y="4026747"/>
          <a:ext cx="192294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442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37790C62-69F2-41EC-AF28-C147CE484C8B}"/>
              </a:ext>
            </a:extLst>
          </p:cNvPr>
          <p:cNvSpPr txBox="1"/>
          <p:nvPr/>
        </p:nvSpPr>
        <p:spPr>
          <a:xfrm>
            <a:off x="5164824" y="5784897"/>
            <a:ext cx="133236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Verify</a:t>
            </a:r>
            <a:endParaRPr lang="aa-ET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52" grpId="0" animBg="1"/>
      <p:bldP spid="65" grpId="0" animBg="1"/>
      <p:bldP spid="74" grpId="0" animBg="1"/>
      <p:bldP spid="89" grpId="0" animBg="1"/>
      <p:bldP spid="98" grpId="0" animBg="1"/>
      <p:bldP spid="105" grpId="0" animBg="1"/>
      <p:bldP spid="122" grpId="0" animBg="1"/>
      <p:bldP spid="1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6042490" y="2021305"/>
            <a:ext cx="2243258" cy="962743"/>
            <a:chOff x="6042490" y="2021305"/>
            <a:chExt cx="2243258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6042490" y="2455033"/>
              <a:ext cx="2026463" cy="529015"/>
              <a:chOff x="6668358" y="1492290"/>
              <a:chExt cx="2026463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668358" y="160504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I2:7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5431572" y="3028330"/>
            <a:ext cx="2228307" cy="962743"/>
            <a:chOff x="6057441" y="2021305"/>
            <a:chExt cx="222830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6057441" y="2455033"/>
              <a:ext cx="2011512" cy="529015"/>
              <a:chOff x="6683309" y="1492290"/>
              <a:chExt cx="201151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683309" y="15101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688395" y="3991073"/>
            <a:ext cx="2288507" cy="962743"/>
            <a:chOff x="5997241" y="2021305"/>
            <a:chExt cx="2288507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5997241" y="2455033"/>
              <a:ext cx="2071712" cy="529015"/>
              <a:chOff x="6623109" y="1492290"/>
              <a:chExt cx="2071712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23109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72027"/>
              </p:ext>
            </p:extLst>
          </p:nvPr>
        </p:nvGraphicFramePr>
        <p:xfrm>
          <a:off x="195485" y="1472837"/>
          <a:ext cx="32791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 Link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1E835C34-88B5-42EF-9EC6-EF3832CE93B0}"/>
              </a:ext>
            </a:extLst>
          </p:cNvPr>
          <p:cNvCxnSpPr>
            <a:endCxn id="22" idx="1"/>
          </p:cNvCxnSpPr>
          <p:nvPr/>
        </p:nvCxnSpPr>
        <p:spPr>
          <a:xfrm>
            <a:off x="3015916" y="2021305"/>
            <a:ext cx="4354705" cy="51120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xmlns="" id="{A2FD5463-9F96-4C08-890D-E7146FA63F20}"/>
              </a:ext>
            </a:extLst>
          </p:cNvPr>
          <p:cNvCxnSpPr>
            <a:cxnSpLocks/>
          </p:cNvCxnSpPr>
          <p:nvPr/>
        </p:nvCxnSpPr>
        <p:spPr>
          <a:xfrm>
            <a:off x="2684990" y="2393077"/>
            <a:ext cx="3984852" cy="111963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xmlns="" id="{FAC2BFDC-E3FA-4388-AD1C-FF2D420F5A59}"/>
              </a:ext>
            </a:extLst>
          </p:cNvPr>
          <p:cNvCxnSpPr>
            <a:cxnSpLocks/>
            <a:stCxn id="32" idx="6"/>
            <a:endCxn id="78" idx="3"/>
          </p:cNvCxnSpPr>
          <p:nvPr/>
        </p:nvCxnSpPr>
        <p:spPr>
          <a:xfrm flipV="1">
            <a:off x="7443084" y="2872265"/>
            <a:ext cx="1737318" cy="8543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xmlns="" id="{0BC915CF-A0AA-4F5F-AB44-4FF172B1688A}"/>
              </a:ext>
            </a:extLst>
          </p:cNvPr>
          <p:cNvCxnSpPr>
            <a:cxnSpLocks/>
            <a:endCxn id="115" idx="2"/>
          </p:cNvCxnSpPr>
          <p:nvPr/>
        </p:nvCxnSpPr>
        <p:spPr>
          <a:xfrm>
            <a:off x="2766132" y="2771665"/>
            <a:ext cx="6268423" cy="247460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xmlns="" id="{F9607C6F-21D5-4952-9D29-6506A7EBFF35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9644706" y="4365671"/>
            <a:ext cx="179316" cy="71796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xmlns="" id="{9D95AC13-87E6-4AA5-B560-42494C031BDF}"/>
              </a:ext>
            </a:extLst>
          </p:cNvPr>
          <p:cNvCxnSpPr>
            <a:cxnSpLocks/>
          </p:cNvCxnSpPr>
          <p:nvPr/>
        </p:nvCxnSpPr>
        <p:spPr>
          <a:xfrm flipV="1">
            <a:off x="10485438" y="3725183"/>
            <a:ext cx="343370" cy="45345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xmlns="" id="{89B50788-D3FB-4C03-8EBB-EAA642EF68F6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482350" y="3147360"/>
            <a:ext cx="4926556" cy="169221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xmlns="" id="{52B6270A-CE6D-495A-9413-7CD96F50263B}"/>
              </a:ext>
            </a:extLst>
          </p:cNvPr>
          <p:cNvCxnSpPr>
            <a:cxnSpLocks/>
            <a:stCxn id="72" idx="7"/>
            <a:endCxn id="48" idx="4"/>
          </p:cNvCxnSpPr>
          <p:nvPr/>
        </p:nvCxnSpPr>
        <p:spPr>
          <a:xfrm flipV="1">
            <a:off x="8107238" y="4133763"/>
            <a:ext cx="336611" cy="5187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xmlns="" id="{CC9FECF5-4CE9-45CF-96EC-8A6A2FCF089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700428" y="3547989"/>
            <a:ext cx="3361347" cy="95428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xmlns="" id="{A55859D7-CF33-4342-89F2-49164F67CA2D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6640292" y="4876344"/>
            <a:ext cx="2829368" cy="113487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7E6AD612-587D-4ABF-8DAF-291FCE2A619D}"/>
              </a:ext>
            </a:extLst>
          </p:cNvPr>
          <p:cNvSpPr txBox="1"/>
          <p:nvPr/>
        </p:nvSpPr>
        <p:spPr>
          <a:xfrm>
            <a:off x="672623" y="5053213"/>
            <a:ext cx="446895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Now Generate Conditional Pattern Base</a:t>
            </a:r>
            <a:endParaRPr lang="aa-ET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6042490" y="2021305"/>
            <a:ext cx="2243258" cy="962743"/>
            <a:chOff x="6042490" y="2021305"/>
            <a:chExt cx="2243258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6042490" y="2455033"/>
              <a:ext cx="2026463" cy="529015"/>
              <a:chOff x="6668358" y="1492290"/>
              <a:chExt cx="2026463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668358" y="160504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I2:7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5431572" y="3028330"/>
            <a:ext cx="2228307" cy="962743"/>
            <a:chOff x="6057441" y="2021305"/>
            <a:chExt cx="222830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6057441" y="2455033"/>
              <a:ext cx="2011512" cy="529015"/>
              <a:chOff x="6683309" y="1492290"/>
              <a:chExt cx="201151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683309" y="15101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688395" y="3991073"/>
            <a:ext cx="2288507" cy="962743"/>
            <a:chOff x="5997241" y="2021305"/>
            <a:chExt cx="2288507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5997241" y="2455033"/>
              <a:ext cx="2071712" cy="529015"/>
              <a:chOff x="6623109" y="1492290"/>
              <a:chExt cx="2071712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23109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938200"/>
              </p:ext>
            </p:extLst>
          </p:nvPr>
        </p:nvGraphicFramePr>
        <p:xfrm>
          <a:off x="195485" y="1472837"/>
          <a:ext cx="2004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xmlns="" id="{EDB062E1-2A1B-4DF8-AF9F-7656C76DF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053536"/>
              </p:ext>
            </p:extLst>
          </p:nvPr>
        </p:nvGraphicFramePr>
        <p:xfrm>
          <a:off x="-1" y="3934967"/>
          <a:ext cx="54217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662555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061958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CPB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CFPT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I1:1}, {I2, I1, I3:1}}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8FFF007-3606-42AA-B626-598A025939D0}"/>
              </a:ext>
            </a:extLst>
          </p:cNvPr>
          <p:cNvSpPr/>
          <p:nvPr/>
        </p:nvSpPr>
        <p:spPr>
          <a:xfrm>
            <a:off x="5293514" y="4245337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4B9E23FC-1F5E-48BF-8521-424A1024E8AD}"/>
              </a:ext>
            </a:extLst>
          </p:cNvPr>
          <p:cNvSpPr/>
          <p:nvPr/>
        </p:nvSpPr>
        <p:spPr>
          <a:xfrm>
            <a:off x="9329732" y="5680072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2B9F7416-7924-4BEE-989B-FF4338619800}"/>
              </a:ext>
            </a:extLst>
          </p:cNvPr>
          <p:cNvSpPr/>
          <p:nvPr/>
        </p:nvSpPr>
        <p:spPr>
          <a:xfrm>
            <a:off x="690377" y="3934967"/>
            <a:ext cx="2521274" cy="719937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9692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0" grpId="0" animBg="1"/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6042490" y="2021305"/>
            <a:ext cx="2243258" cy="962743"/>
            <a:chOff x="6042490" y="2021305"/>
            <a:chExt cx="2243258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6042490" y="2455033"/>
              <a:ext cx="2026463" cy="529015"/>
              <a:chOff x="6668358" y="1492290"/>
              <a:chExt cx="2026463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668358" y="160504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I2:7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5431572" y="3028330"/>
            <a:ext cx="2228307" cy="962743"/>
            <a:chOff x="6057441" y="2021305"/>
            <a:chExt cx="222830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6057441" y="2455033"/>
              <a:ext cx="2011512" cy="529015"/>
              <a:chOff x="6683309" y="1492290"/>
              <a:chExt cx="201151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683309" y="15101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752563" y="3991073"/>
            <a:ext cx="2224339" cy="962743"/>
            <a:chOff x="6061409" y="2021305"/>
            <a:chExt cx="2224339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6061409" y="2455033"/>
              <a:ext cx="2007544" cy="529015"/>
              <a:chOff x="6687277" y="1492290"/>
              <a:chExt cx="2007544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87277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/>
        </p:nvGraphicFramePr>
        <p:xfrm>
          <a:off x="195485" y="1472837"/>
          <a:ext cx="2004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xmlns="" id="{EDB062E1-2A1B-4DF8-AF9F-7656C76DF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010886"/>
              </p:ext>
            </p:extLst>
          </p:nvPr>
        </p:nvGraphicFramePr>
        <p:xfrm>
          <a:off x="-1" y="3934967"/>
          <a:ext cx="54217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662555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061958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CPB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CFPT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I1:1}, {I2, I1, I3:1}}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&lt;I2:2, I1:2&gt;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8FFF007-3606-42AA-B626-598A025939D0}"/>
              </a:ext>
            </a:extLst>
          </p:cNvPr>
          <p:cNvSpPr/>
          <p:nvPr/>
        </p:nvSpPr>
        <p:spPr>
          <a:xfrm>
            <a:off x="5293514" y="4245337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4B9E23FC-1F5E-48BF-8521-424A1024E8AD}"/>
              </a:ext>
            </a:extLst>
          </p:cNvPr>
          <p:cNvSpPr/>
          <p:nvPr/>
        </p:nvSpPr>
        <p:spPr>
          <a:xfrm>
            <a:off x="9329732" y="5680072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2B9F7416-7924-4BEE-989B-FF4338619800}"/>
              </a:ext>
            </a:extLst>
          </p:cNvPr>
          <p:cNvSpPr/>
          <p:nvPr/>
        </p:nvSpPr>
        <p:spPr>
          <a:xfrm>
            <a:off x="771522" y="3969371"/>
            <a:ext cx="2521274" cy="719937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xmlns="" id="{25907BF7-283C-474A-83EC-F57B6B3CD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559565"/>
              </p:ext>
            </p:extLst>
          </p:nvPr>
        </p:nvGraphicFramePr>
        <p:xfrm>
          <a:off x="2444520" y="1164385"/>
          <a:ext cx="39693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272155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I5:2}, {I1, I5:2}, {I2, I1, I5}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DBF31803-09E3-4C7F-BE1A-7459252AECE3}"/>
              </a:ext>
            </a:extLst>
          </p:cNvPr>
          <p:cNvSpPr/>
          <p:nvPr/>
        </p:nvSpPr>
        <p:spPr>
          <a:xfrm>
            <a:off x="7285261" y="443689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5361D86-0374-46F7-804B-B733FA8E8814}"/>
              </a:ext>
            </a:extLst>
          </p:cNvPr>
          <p:cNvSpPr/>
          <p:nvPr/>
        </p:nvSpPr>
        <p:spPr>
          <a:xfrm>
            <a:off x="7981649" y="3517893"/>
            <a:ext cx="1604972" cy="68783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5341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6042490" y="2021305"/>
            <a:ext cx="2243258" cy="962743"/>
            <a:chOff x="6042490" y="2021305"/>
            <a:chExt cx="2243258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6042490" y="2455033"/>
              <a:ext cx="2026463" cy="529015"/>
              <a:chOff x="6668358" y="1492290"/>
              <a:chExt cx="2026463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668358" y="160504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I2:7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5431572" y="3028330"/>
            <a:ext cx="2228307" cy="962743"/>
            <a:chOff x="6057441" y="2021305"/>
            <a:chExt cx="222830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6057441" y="2455033"/>
              <a:ext cx="2011512" cy="529015"/>
              <a:chOff x="6683309" y="1492290"/>
              <a:chExt cx="201151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683309" y="15101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752563" y="3991073"/>
            <a:ext cx="2224339" cy="962743"/>
            <a:chOff x="6061409" y="2021305"/>
            <a:chExt cx="2224339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6061409" y="2455033"/>
              <a:ext cx="2007544" cy="529015"/>
              <a:chOff x="6687277" y="1492290"/>
              <a:chExt cx="2007544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87277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/>
        </p:nvGraphicFramePr>
        <p:xfrm>
          <a:off x="195485" y="1472837"/>
          <a:ext cx="2004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xmlns="" id="{EDB062E1-2A1B-4DF8-AF9F-7656C76DF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80420"/>
              </p:ext>
            </p:extLst>
          </p:nvPr>
        </p:nvGraphicFramePr>
        <p:xfrm>
          <a:off x="-1" y="3934967"/>
          <a:ext cx="54217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662555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061958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CPB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CFPT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I1:1}, {I2, I1, I3:1}}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&lt;I2:2, I1:2&gt;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 1}, {I2:1}}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8FFF007-3606-42AA-B626-598A025939D0}"/>
              </a:ext>
            </a:extLst>
          </p:cNvPr>
          <p:cNvSpPr/>
          <p:nvPr/>
        </p:nvSpPr>
        <p:spPr>
          <a:xfrm>
            <a:off x="5293514" y="4245337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4B9E23FC-1F5E-48BF-8521-424A1024E8AD}"/>
              </a:ext>
            </a:extLst>
          </p:cNvPr>
          <p:cNvSpPr/>
          <p:nvPr/>
        </p:nvSpPr>
        <p:spPr>
          <a:xfrm>
            <a:off x="9329732" y="5680072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2B9F7416-7924-4BEE-989B-FF4338619800}"/>
              </a:ext>
            </a:extLst>
          </p:cNvPr>
          <p:cNvSpPr/>
          <p:nvPr/>
        </p:nvSpPr>
        <p:spPr>
          <a:xfrm>
            <a:off x="771522" y="3969371"/>
            <a:ext cx="2521274" cy="719937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xmlns="" id="{25907BF7-283C-474A-83EC-F57B6B3CD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929709"/>
              </p:ext>
            </p:extLst>
          </p:nvPr>
        </p:nvGraphicFramePr>
        <p:xfrm>
          <a:off x="2444520" y="1164385"/>
          <a:ext cx="39693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272155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I5:2}, {I1, I5:2}, {I2, I1, I5}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DBF31803-09E3-4C7F-BE1A-7459252AECE3}"/>
              </a:ext>
            </a:extLst>
          </p:cNvPr>
          <p:cNvSpPr/>
          <p:nvPr/>
        </p:nvSpPr>
        <p:spPr>
          <a:xfrm>
            <a:off x="7285261" y="443689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5361D86-0374-46F7-804B-B733FA8E8814}"/>
              </a:ext>
            </a:extLst>
          </p:cNvPr>
          <p:cNvSpPr/>
          <p:nvPr/>
        </p:nvSpPr>
        <p:spPr>
          <a:xfrm>
            <a:off x="7981649" y="3517893"/>
            <a:ext cx="1604972" cy="68783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9460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F7D6B1-D31B-449D-BBED-33F8CFD7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Frequent Pattern Growth (FP-Growth) Example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036366-F41A-473C-8A23-CF9F1301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F18661-581E-4563-B138-D9F22E53C2DD}"/>
              </a:ext>
            </a:extLst>
          </p:cNvPr>
          <p:cNvSpPr txBox="1"/>
          <p:nvPr/>
        </p:nvSpPr>
        <p:spPr>
          <a:xfrm>
            <a:off x="223361" y="1122958"/>
            <a:ext cx="18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Min_Supp</a:t>
            </a:r>
            <a:r>
              <a:rPr lang="en-US" b="1" dirty="0"/>
              <a:t> = 2</a:t>
            </a:r>
            <a:endParaRPr lang="aa-ET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8D89056-0128-479A-9940-15688FC4BAAC}"/>
              </a:ext>
            </a:extLst>
          </p:cNvPr>
          <p:cNvGrpSpPr/>
          <p:nvPr/>
        </p:nvGrpSpPr>
        <p:grpSpPr>
          <a:xfrm>
            <a:off x="7876674" y="1492290"/>
            <a:ext cx="2365860" cy="529015"/>
            <a:chOff x="7876674" y="1492290"/>
            <a:chExt cx="2365860" cy="52901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4E41CA7B-5AFD-4E2C-8D3F-4884488A366A}"/>
                </a:ext>
              </a:extLst>
            </p:cNvPr>
            <p:cNvSpPr/>
            <p:nvPr/>
          </p:nvSpPr>
          <p:spPr>
            <a:xfrm>
              <a:off x="7876674" y="1492290"/>
              <a:ext cx="818147" cy="529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F44B13A3-903B-4636-B68C-5172BCA8732F}"/>
                </a:ext>
              </a:extLst>
            </p:cNvPr>
            <p:cNvSpPr txBox="1"/>
            <p:nvPr/>
          </p:nvSpPr>
          <p:spPr>
            <a:xfrm>
              <a:off x="8433736" y="1563075"/>
              <a:ext cx="1808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Null/root</a:t>
              </a:r>
              <a:endParaRPr lang="aa-ET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F3C0FBD-F9A5-4318-BD79-B0BEB7756B3C}"/>
              </a:ext>
            </a:extLst>
          </p:cNvPr>
          <p:cNvGrpSpPr/>
          <p:nvPr/>
        </p:nvGrpSpPr>
        <p:grpSpPr>
          <a:xfrm>
            <a:off x="6042490" y="2021305"/>
            <a:ext cx="2243258" cy="962743"/>
            <a:chOff x="6042490" y="2021305"/>
            <a:chExt cx="2243258" cy="9627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68721470-0235-4152-8F90-A34E14AD7D23}"/>
                </a:ext>
              </a:extLst>
            </p:cNvPr>
            <p:cNvGrpSpPr/>
            <p:nvPr/>
          </p:nvGrpSpPr>
          <p:grpSpPr>
            <a:xfrm>
              <a:off x="6042490" y="2455033"/>
              <a:ext cx="2026463" cy="529015"/>
              <a:chOff x="6668358" y="1492290"/>
              <a:chExt cx="2026463" cy="52901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0AB14D8-1DFE-4C7D-B4CC-248A4C02439C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ADEDAAF-821F-4B01-ACA9-613C6EC9491B}"/>
                  </a:ext>
                </a:extLst>
              </p:cNvPr>
              <p:cNvSpPr txBox="1"/>
              <p:nvPr/>
            </p:nvSpPr>
            <p:spPr>
              <a:xfrm>
                <a:off x="6668358" y="1605040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I2:7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8A50A056-AD71-47FC-A2CA-2AE19DD9C5FB}"/>
                </a:ext>
              </a:extLst>
            </p:cNvPr>
            <p:cNvCxnSpPr>
              <a:cxnSpLocks/>
              <a:stCxn id="3" idx="4"/>
              <a:endCxn id="2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810731A1-9743-4B8F-89A1-C72C579A1CFE}"/>
              </a:ext>
            </a:extLst>
          </p:cNvPr>
          <p:cNvGrpSpPr/>
          <p:nvPr/>
        </p:nvGrpSpPr>
        <p:grpSpPr>
          <a:xfrm>
            <a:off x="5431572" y="3028330"/>
            <a:ext cx="2228307" cy="962743"/>
            <a:chOff x="6057441" y="2021305"/>
            <a:chExt cx="2228307" cy="9627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35921C-B3AA-473A-9FFA-7174A1DC8894}"/>
                </a:ext>
              </a:extLst>
            </p:cNvPr>
            <p:cNvGrpSpPr/>
            <p:nvPr/>
          </p:nvGrpSpPr>
          <p:grpSpPr>
            <a:xfrm>
              <a:off x="6057441" y="2455033"/>
              <a:ext cx="2011512" cy="529015"/>
              <a:chOff x="6683309" y="1492290"/>
              <a:chExt cx="2011512" cy="52901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40CA9BB8-2036-4646-912D-C7507558B74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A0D2308E-B641-4761-AE1D-6CE4DD2660D8}"/>
                  </a:ext>
                </a:extLst>
              </p:cNvPr>
              <p:cNvSpPr txBox="1"/>
              <p:nvPr/>
            </p:nvSpPr>
            <p:spPr>
              <a:xfrm>
                <a:off x="6683309" y="1510105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I1:4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4D364D95-E9AB-4F0E-B774-6148ACB49015}"/>
                </a:ext>
              </a:extLst>
            </p:cNvPr>
            <p:cNvCxnSpPr>
              <a:cxnSpLocks/>
              <a:endCxn id="32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01EE044-A493-4319-ADCE-CD3F3F777533}"/>
              </a:ext>
            </a:extLst>
          </p:cNvPr>
          <p:cNvGrpSpPr/>
          <p:nvPr/>
        </p:nvGrpSpPr>
        <p:grpSpPr>
          <a:xfrm>
            <a:off x="4752563" y="3991073"/>
            <a:ext cx="2224339" cy="962743"/>
            <a:chOff x="6061409" y="2021305"/>
            <a:chExt cx="2224339" cy="9627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28D1C66B-8B20-42B5-BF6D-FC414E845BAF}"/>
                </a:ext>
              </a:extLst>
            </p:cNvPr>
            <p:cNvGrpSpPr/>
            <p:nvPr/>
          </p:nvGrpSpPr>
          <p:grpSpPr>
            <a:xfrm>
              <a:off x="6061409" y="2455033"/>
              <a:ext cx="2007544" cy="529015"/>
              <a:chOff x="6687277" y="1492290"/>
              <a:chExt cx="2007544" cy="529015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1BC3C8BB-2A4C-41AD-A635-C95982F39339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92CCE304-AF3B-4AD2-A5DD-EB8925CB7F57}"/>
                  </a:ext>
                </a:extLst>
              </p:cNvPr>
              <p:cNvSpPr txBox="1"/>
              <p:nvPr/>
            </p:nvSpPr>
            <p:spPr>
              <a:xfrm>
                <a:off x="6687277" y="1624902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61E020B-105A-4DFB-8278-09454098C445}"/>
                </a:ext>
              </a:extLst>
            </p:cNvPr>
            <p:cNvCxnSpPr>
              <a:cxnSpLocks/>
              <a:endCxn id="37" idx="7"/>
            </p:cNvCxnSpPr>
            <p:nvPr/>
          </p:nvCxnSpPr>
          <p:spPr>
            <a:xfrm flipH="1">
              <a:off x="7949138" y="2021305"/>
              <a:ext cx="336610" cy="5112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5CFE4188-B1B2-4B08-B573-01C9EC3B8A26}"/>
              </a:ext>
            </a:extLst>
          </p:cNvPr>
          <p:cNvGrpSpPr/>
          <p:nvPr/>
        </p:nvGrpSpPr>
        <p:grpSpPr>
          <a:xfrm>
            <a:off x="7949138" y="2945296"/>
            <a:ext cx="2183080" cy="1188467"/>
            <a:chOff x="7165169" y="1795581"/>
            <a:chExt cx="2183080" cy="11884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E63D2CAB-6887-409B-9AB5-83B7713F2EE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B48FBC9A-9A22-4DF4-8881-4ECC72E077F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5DD6D12B-CE49-4FF1-991B-B89CECF0207D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EFEACA39-F324-4659-8EA3-BE120D62AA89}"/>
                </a:ext>
              </a:extLst>
            </p:cNvPr>
            <p:cNvCxnSpPr>
              <a:cxnSpLocks/>
              <a:stCxn id="22" idx="5"/>
              <a:endCxn id="48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3454A2C9-20A3-4A1F-9097-C650B3B7AA5A}"/>
              </a:ext>
            </a:extLst>
          </p:cNvPr>
          <p:cNvGrpSpPr/>
          <p:nvPr/>
        </p:nvGrpSpPr>
        <p:grpSpPr>
          <a:xfrm>
            <a:off x="8068953" y="2719541"/>
            <a:ext cx="3732697" cy="1723602"/>
            <a:chOff x="5615552" y="1260446"/>
            <a:chExt cx="3732697" cy="172360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1FC072F8-1D37-4310-A7A7-8B0CC74137D3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xmlns="" id="{D1C77467-5E46-4228-B940-9653167BBF95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08F2C0D2-1513-4289-9E6C-263EFB4F9358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DB90CA0E-755A-4813-B5F6-A6B3467BE314}"/>
                </a:ext>
              </a:extLst>
            </p:cNvPr>
            <p:cNvCxnSpPr>
              <a:cxnSpLocks/>
              <a:stCxn id="22" idx="6"/>
              <a:endCxn id="59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72AAF34F-D81A-4D7D-8939-BA0F3C24FF9C}"/>
              </a:ext>
            </a:extLst>
          </p:cNvPr>
          <p:cNvGrpSpPr/>
          <p:nvPr/>
        </p:nvGrpSpPr>
        <p:grpSpPr>
          <a:xfrm>
            <a:off x="7323269" y="3915611"/>
            <a:ext cx="2183080" cy="1188467"/>
            <a:chOff x="7165169" y="1795581"/>
            <a:chExt cx="2183080" cy="1188467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B54DCEEB-CFA4-4787-B52F-9ADD75990625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297ABB85-28B8-46DA-8248-7ED392BB50C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61D5A7C0-F45D-453A-8EE6-622B6DFC5B5E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I4:1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7D0CAC9A-4460-4AB4-911A-4E466F2E6E89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6DF45EE5-0BDA-4BD8-B90F-974E97FE5346}"/>
              </a:ext>
            </a:extLst>
          </p:cNvPr>
          <p:cNvGrpSpPr/>
          <p:nvPr/>
        </p:nvGrpSpPr>
        <p:grpSpPr>
          <a:xfrm>
            <a:off x="8285748" y="2021305"/>
            <a:ext cx="2872282" cy="928432"/>
            <a:chOff x="6475967" y="2055616"/>
            <a:chExt cx="2872282" cy="9284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xmlns="" id="{65B8CDD8-6CF9-420D-ACA2-270037054D47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DFE964E1-6E56-43A4-A40E-1188D519F1AD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F9F6335-CFFF-4E73-AE1F-35C5CC25F843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I1:2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8F3CD0E4-37F6-4D44-A39D-6B6D33AA16FC}"/>
                </a:ext>
              </a:extLst>
            </p:cNvPr>
            <p:cNvCxnSpPr>
              <a:cxnSpLocks/>
              <a:stCxn id="3" idx="4"/>
              <a:endCxn id="78" idx="2"/>
            </p:cNvCxnSpPr>
            <p:nvPr/>
          </p:nvCxnSpPr>
          <p:spPr>
            <a:xfrm>
              <a:off x="6475967" y="2055616"/>
              <a:ext cx="774839" cy="6639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D7C1323-3E26-435C-88BA-0C0161CCF119}"/>
              </a:ext>
            </a:extLst>
          </p:cNvPr>
          <p:cNvGrpSpPr/>
          <p:nvPr/>
        </p:nvGrpSpPr>
        <p:grpSpPr>
          <a:xfrm>
            <a:off x="9555041" y="2943872"/>
            <a:ext cx="2618767" cy="858520"/>
            <a:chOff x="6729482" y="2125528"/>
            <a:chExt cx="2618767" cy="8585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F1361C6E-92A3-493F-9C5A-C4A98C49BBC1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xmlns="" id="{E2179779-22C3-4C71-93BB-A62769F29F7B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34FB4EFB-8FCF-423F-9053-F477E90540AA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xmlns="" id="{7D3F9334-1888-4C0B-AF35-509D28B2D8F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6729482" y="2125528"/>
              <a:ext cx="641139" cy="40697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F421EC46-A3B7-42E4-87C9-9F02EEEC7649}"/>
              </a:ext>
            </a:extLst>
          </p:cNvPr>
          <p:cNvGrpSpPr/>
          <p:nvPr/>
        </p:nvGrpSpPr>
        <p:grpSpPr>
          <a:xfrm>
            <a:off x="7399301" y="3787179"/>
            <a:ext cx="3732697" cy="1723602"/>
            <a:chOff x="5615552" y="1260446"/>
            <a:chExt cx="3732697" cy="172360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xmlns="" id="{C639EB1F-5441-44D2-8FA1-8E443A8D61BA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xmlns="" id="{7DF509C5-CD85-4F35-88D5-BCAEAFB2E11E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EC5AD83-E0BA-4195-88E9-D7DFC214C392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I3:2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F975A079-A11B-439C-BFC0-098E4E63BDED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5615552" y="1260446"/>
              <a:ext cx="2044328" cy="11945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333F4C9-F72A-47DD-812E-954947192E2D}"/>
              </a:ext>
            </a:extLst>
          </p:cNvPr>
          <p:cNvGrpSpPr/>
          <p:nvPr/>
        </p:nvGrpSpPr>
        <p:grpSpPr>
          <a:xfrm>
            <a:off x="9338135" y="5190663"/>
            <a:ext cx="2183080" cy="1188467"/>
            <a:chOff x="7165169" y="1795581"/>
            <a:chExt cx="2183080" cy="118846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xmlns="" id="{2D363DBD-475B-492E-A426-14566AEF05D9}"/>
                </a:ext>
              </a:extLst>
            </p:cNvPr>
            <p:cNvGrpSpPr/>
            <p:nvPr/>
          </p:nvGrpSpPr>
          <p:grpSpPr>
            <a:xfrm>
              <a:off x="7250806" y="2455033"/>
              <a:ext cx="2097443" cy="529015"/>
              <a:chOff x="7876674" y="1492290"/>
              <a:chExt cx="2097443" cy="529015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xmlns="" id="{76DDE02D-751B-43AE-95D0-3C42CE7D7833}"/>
                  </a:ext>
                </a:extLst>
              </p:cNvPr>
              <p:cNvSpPr/>
              <p:nvPr/>
            </p:nvSpPr>
            <p:spPr>
              <a:xfrm>
                <a:off x="7876674" y="1492290"/>
                <a:ext cx="818147" cy="5290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7228B223-55FA-4C34-925B-B1978B1BDDFB}"/>
                  </a:ext>
                </a:extLst>
              </p:cNvPr>
              <p:cNvSpPr txBox="1"/>
              <p:nvPr/>
            </p:nvSpPr>
            <p:spPr>
              <a:xfrm>
                <a:off x="8165319" y="1572131"/>
                <a:ext cx="1808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I5:1</a:t>
                </a:r>
                <a:endParaRPr lang="aa-E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xmlns="" id="{DED1BCA8-E741-4AD2-A647-408028903613}"/>
                </a:ext>
              </a:extLst>
            </p:cNvPr>
            <p:cNvCxnSpPr>
              <a:cxnSpLocks/>
              <a:endCxn id="120" idx="0"/>
            </p:cNvCxnSpPr>
            <p:nvPr/>
          </p:nvCxnSpPr>
          <p:spPr>
            <a:xfrm>
              <a:off x="7165169" y="1795581"/>
              <a:ext cx="494711" cy="65945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3" name="Table 5">
            <a:extLst>
              <a:ext uri="{FF2B5EF4-FFF2-40B4-BE49-F238E27FC236}">
                <a16:creationId xmlns:a16="http://schemas.microsoft.com/office/drawing/2014/main" xmlns="" id="{777BF4CF-5BDF-4E6A-97A5-054B4C65C7D3}"/>
              </a:ext>
            </a:extLst>
          </p:cNvPr>
          <p:cNvGraphicFramePr>
            <a:graphicFrameLocks/>
          </p:cNvGraphicFramePr>
          <p:nvPr/>
        </p:nvGraphicFramePr>
        <p:xfrm>
          <a:off x="195485" y="1472837"/>
          <a:ext cx="20040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Itemset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064297"/>
                  </a:ext>
                </a:extLst>
              </a:tr>
            </a:tbl>
          </a:graphicData>
        </a:graphic>
      </p:graphicFrame>
      <p:graphicFrame>
        <p:nvGraphicFramePr>
          <p:cNvPr id="74" name="Table 5">
            <a:extLst>
              <a:ext uri="{FF2B5EF4-FFF2-40B4-BE49-F238E27FC236}">
                <a16:creationId xmlns:a16="http://schemas.microsoft.com/office/drawing/2014/main" xmlns="" id="{EDB062E1-2A1B-4DF8-AF9F-7656C76DF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929953"/>
              </p:ext>
            </p:extLst>
          </p:nvPr>
        </p:nvGraphicFramePr>
        <p:xfrm>
          <a:off x="-1" y="3934967"/>
          <a:ext cx="54217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2662555">
                  <a:extLst>
                    <a:ext uri="{9D8B030D-6E8A-4147-A177-3AD203B41FA5}">
                      <a16:colId xmlns:a16="http://schemas.microsoft.com/office/drawing/2014/main" xmlns="" val="1833956226"/>
                    </a:ext>
                  </a:extLst>
                </a:gridCol>
                <a:gridCol w="2061958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CPB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CFPT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I1:1}, {I2, I1, I3:1}}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&lt;I2:2, I1:2&gt;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{{I2, I1: 1}, {I2:1}}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&lt;I2:2&gt;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A8FFF007-3606-42AA-B626-598A025939D0}"/>
              </a:ext>
            </a:extLst>
          </p:cNvPr>
          <p:cNvSpPr/>
          <p:nvPr/>
        </p:nvSpPr>
        <p:spPr>
          <a:xfrm>
            <a:off x="5293514" y="4245337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xmlns="" id="{4B9E23FC-1F5E-48BF-8521-424A1024E8AD}"/>
              </a:ext>
            </a:extLst>
          </p:cNvPr>
          <p:cNvSpPr/>
          <p:nvPr/>
        </p:nvSpPr>
        <p:spPr>
          <a:xfrm>
            <a:off x="9329732" y="5680072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xmlns="" id="{2B9F7416-7924-4BEE-989B-FF4338619800}"/>
              </a:ext>
            </a:extLst>
          </p:cNvPr>
          <p:cNvSpPr/>
          <p:nvPr/>
        </p:nvSpPr>
        <p:spPr>
          <a:xfrm>
            <a:off x="771522" y="3969371"/>
            <a:ext cx="2521274" cy="719937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xmlns="" id="{25907BF7-283C-474A-83EC-F57B6B3CD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307623"/>
              </p:ext>
            </p:extLst>
          </p:nvPr>
        </p:nvGraphicFramePr>
        <p:xfrm>
          <a:off x="2444520" y="1164385"/>
          <a:ext cx="39693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xmlns="" val="3627657130"/>
                    </a:ext>
                  </a:extLst>
                </a:gridCol>
                <a:gridCol w="3272155">
                  <a:extLst>
                    <a:ext uri="{9D8B030D-6E8A-4147-A177-3AD203B41FA5}">
                      <a16:colId xmlns:a16="http://schemas.microsoft.com/office/drawing/2014/main" xmlns="" val="32616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Patterns Generated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547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I5:2}, {I1, I5:2}, {I2, I1, I5}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856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{I2, I4:2}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5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I3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04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a-E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9364786"/>
                  </a:ext>
                </a:extLst>
              </a:tr>
            </a:tbl>
          </a:graphicData>
        </a:graphic>
      </p:graphicFrame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DBF31803-09E3-4C7F-BE1A-7459252AECE3}"/>
              </a:ext>
            </a:extLst>
          </p:cNvPr>
          <p:cNvSpPr/>
          <p:nvPr/>
        </p:nvSpPr>
        <p:spPr>
          <a:xfrm>
            <a:off x="7285261" y="4436898"/>
            <a:ext cx="1604972" cy="986020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xmlns="" id="{85361D86-0374-46F7-804B-B733FA8E8814}"/>
              </a:ext>
            </a:extLst>
          </p:cNvPr>
          <p:cNvSpPr/>
          <p:nvPr/>
        </p:nvSpPr>
        <p:spPr>
          <a:xfrm>
            <a:off x="7981649" y="3517893"/>
            <a:ext cx="1604972" cy="687838"/>
          </a:xfrm>
          <a:prstGeom prst="roundRect">
            <a:avLst/>
          </a:prstGeom>
          <a:noFill/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643411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19954</TotalTime>
  <Words>1999</Words>
  <Application>Microsoft Office PowerPoint</Application>
  <PresentationFormat>Widescreen</PresentationFormat>
  <Paragraphs>769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Times New Roman</vt:lpstr>
      <vt:lpstr>Wingdings</vt:lpstr>
      <vt:lpstr>Retrospect</vt:lpstr>
      <vt:lpstr>Association Rule Mining II</vt:lpstr>
      <vt:lpstr>Association Rule Mining</vt:lpstr>
      <vt:lpstr>Frequent Pattern Growth (FP-Growth) Example</vt:lpstr>
      <vt:lpstr>Frequent Pattern Growth (FP-Growth) Example</vt:lpstr>
      <vt:lpstr>Frequent Pattern Growth (FP-Growth) Example</vt:lpstr>
      <vt:lpstr>Frequent Pattern Growth (FP-Growth) Example</vt:lpstr>
      <vt:lpstr>Frequent Pattern Growth (FP-Growth) Example</vt:lpstr>
      <vt:lpstr>Frequent Pattern Growth (FP-Growth) Example</vt:lpstr>
      <vt:lpstr>Frequent Pattern Growth (FP-Growth) Example</vt:lpstr>
      <vt:lpstr>Frequent Pattern Growth (FP-Growth) Example</vt:lpstr>
      <vt:lpstr>Frequent Pattern Growth (FP-Growth) Example</vt:lpstr>
      <vt:lpstr>Frequent Pattern Growth (FP-Growth) Example</vt:lpstr>
      <vt:lpstr>Frequent Pattern Growth (FP-Growth) Example</vt:lpstr>
      <vt:lpstr>Frequent Pattern Growth (FP-Growth) Example</vt:lpstr>
      <vt:lpstr>Frequent Pattern Growth (FP-Growth) Example</vt:lpstr>
      <vt:lpstr>Frequent Pattern Growth (FP-Growth) Example</vt:lpstr>
      <vt:lpstr>Frequent Pattern Growth (FP-Growth) Example</vt:lpstr>
      <vt:lpstr>Final Result of FP Growth</vt:lpstr>
      <vt:lpstr>FP Growth vs Apriori</vt:lpstr>
      <vt:lpstr>Advantages and Disadvantages of FP-Growth</vt:lpstr>
      <vt:lpstr>Book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kashif.zafar</cp:lastModifiedBy>
  <cp:revision>1691</cp:revision>
  <dcterms:created xsi:type="dcterms:W3CDTF">2020-10-10T13:04:44Z</dcterms:created>
  <dcterms:modified xsi:type="dcterms:W3CDTF">2022-11-28T16:53:45Z</dcterms:modified>
</cp:coreProperties>
</file>