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431" r:id="rId2"/>
    <p:sldId id="441" r:id="rId3"/>
    <p:sldId id="432" r:id="rId4"/>
    <p:sldId id="384" r:id="rId5"/>
    <p:sldId id="440" r:id="rId6"/>
    <p:sldId id="386" r:id="rId7"/>
    <p:sldId id="433" r:id="rId8"/>
    <p:sldId id="439" r:id="rId9"/>
    <p:sldId id="365" r:id="rId10"/>
    <p:sldId id="397" r:id="rId11"/>
    <p:sldId id="435" r:id="rId12"/>
    <p:sldId id="437" r:id="rId13"/>
    <p:sldId id="438" r:id="rId14"/>
  </p:sldIdLst>
  <p:sldSz cx="93614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ED7"/>
    <a:srgbClr val="A50021"/>
    <a:srgbClr val="CC3300"/>
    <a:srgbClr val="073C8B"/>
    <a:srgbClr val="EBEBBD"/>
    <a:srgbClr val="FF66FF"/>
    <a:srgbClr val="FFFFFF"/>
    <a:srgbClr val="FFFF99"/>
    <a:srgbClr val="9966FF"/>
    <a:srgbClr val="24A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>
        <p:guide orient="horz" pos="2160"/>
        <p:guide pos="29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655F7-5B43-48DE-B90D-FF112E35D0D6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89025" y="685800"/>
            <a:ext cx="467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AF584-D3C0-436B-BF5E-FEAE55BF1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61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8617" y="2514601"/>
            <a:ext cx="675744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8617" y="4777381"/>
            <a:ext cx="675744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-32473" y="4321159"/>
            <a:ext cx="1428664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3403" y="4529542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15" y="609600"/>
            <a:ext cx="6748774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615" y="4354046"/>
            <a:ext cx="6748774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3166528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3387" y="3244141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95066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168" y="609600"/>
            <a:ext cx="6254902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73436" y="3505200"/>
            <a:ext cx="578836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615" y="4354046"/>
            <a:ext cx="6748774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9" y="3166528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3387" y="3244141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51327" y="648005"/>
            <a:ext cx="46819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63844" y="2905306"/>
            <a:ext cx="46819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3954823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15" y="2438402"/>
            <a:ext cx="6748774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8615" y="5181600"/>
            <a:ext cx="6748774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4910661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3387" y="4983089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217659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40168" y="609600"/>
            <a:ext cx="6254902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88615" y="4343400"/>
            <a:ext cx="684737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8615" y="5181600"/>
            <a:ext cx="684737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9" y="4910661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3387" y="4983089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51327" y="648005"/>
            <a:ext cx="46819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63844" y="2905306"/>
            <a:ext cx="468196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8426216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16" y="627407"/>
            <a:ext cx="6748773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88615" y="4343400"/>
            <a:ext cx="6748774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8615" y="5181600"/>
            <a:ext cx="6748774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4910661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3387" y="4983089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27973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381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2139" y="627407"/>
            <a:ext cx="1695523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8616" y="627407"/>
            <a:ext cx="4828525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86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67" y="624110"/>
            <a:ext cx="6745922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8615" y="2133600"/>
            <a:ext cx="6748774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16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15" y="2074562"/>
            <a:ext cx="6748774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615" y="3581400"/>
            <a:ext cx="6748774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DBF5F9">
                    <a:shade val="90000"/>
                  </a:srgbClr>
                </a:solidFill>
              </a:rPr>
              <a:t>CS 40003: Data Analytics</a:t>
            </a:r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N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3166528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3387" y="3244141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DBF5F9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8616" y="2136707"/>
            <a:ext cx="3273584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254" y="2136707"/>
            <a:ext cx="3273135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3387" y="787784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432655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9233" y="2226626"/>
            <a:ext cx="29429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8615" y="2802889"/>
            <a:ext cx="3273585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90685" y="2223398"/>
            <a:ext cx="29415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0576" y="2799661"/>
            <a:ext cx="3271689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3387" y="787784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1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66" y="624110"/>
            <a:ext cx="6745923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26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03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15" y="446088"/>
            <a:ext cx="2692128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317" y="446090"/>
            <a:ext cx="3881072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8615" y="1598613"/>
            <a:ext cx="2692128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11194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8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615" y="4800600"/>
            <a:ext cx="674877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8615" y="634965"/>
            <a:ext cx="6748774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8615" y="5367338"/>
            <a:ext cx="6748774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4910661"/>
            <a:ext cx="1390664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3387" y="4983089"/>
            <a:ext cx="598892" cy="365125"/>
          </a:xfrm>
        </p:spPr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571537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2028322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907" y="285"/>
            <a:ext cx="1998706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723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91466" y="624110"/>
            <a:ext cx="6745923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8615" y="2133600"/>
            <a:ext cx="6748774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7265" y="6135090"/>
            <a:ext cx="784608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rgbClr val="04617B">
                    <a:shade val="90000"/>
                  </a:srgbClr>
                </a:solidFill>
              </a:rPr>
              <a:t>CS 40003: Data Analytics</a:t>
            </a:r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8615" y="6135810"/>
            <a:ext cx="58524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23387" y="787784"/>
            <a:ext cx="5988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‹#›</a:t>
            </a:fld>
            <a:endParaRPr lang="en-IN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7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3"/>
            <a:ext cx="8501751" cy="5021580"/>
          </a:xfrm>
        </p:spPr>
        <p:txBody>
          <a:bodyPr>
            <a:noAutofit/>
          </a:bodyPr>
          <a:lstStyle/>
          <a:p>
            <a:pPr marL="351038" lvl="1" indent="0" algn="ctr">
              <a:buNone/>
            </a:pPr>
            <a:endParaRPr lang="en-US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1038" lvl="1" indent="0" algn="ctr">
              <a:buNone/>
            </a:pPr>
            <a:endParaRPr lang="en-US" sz="24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51038" lvl="1" indent="0" algn="ctr">
              <a:buNone/>
            </a:pP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EVALUATION MEASURES </a:t>
            </a:r>
          </a:p>
          <a:p>
            <a:pPr marL="351038" lvl="1" indent="0" algn="ctr">
              <a:buNone/>
            </a:pPr>
            <a:r>
              <a:rPr lang="en-US" sz="2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5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8933" y="3589867"/>
            <a:ext cx="2794000" cy="26839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387" y="201044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Based on the various performance metrics, we can characterize a classifier.</a:t>
                </a:r>
              </a:p>
              <a:p>
                <a:pPr lvl="7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We do it in terms of TPR, FPR, Precision and Recall  and Accuracy</a:t>
                </a:r>
              </a:p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1: Perfect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correctly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perfect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P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N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TP/(TP+FN)=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i="1">
                            <a:latin typeface="Cambria Math"/>
                          </a:rPr>
                          <m:t>2×1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1+1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1800" i="1" dirty="0">
                    <a:latin typeface="Times New Roman" pitchFamily="18" charset="0"/>
                    <a:cs typeface="Times New Roman" pitchFamily="18" charset="0"/>
                  </a:rPr>
                  <a:t>Accuracy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579" t="-1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10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51624"/>
              </p:ext>
            </p:extLst>
          </p:nvPr>
        </p:nvGraphicFramePr>
        <p:xfrm>
          <a:off x="4459552" y="4041021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0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067" y="2912533"/>
            <a:ext cx="3115733" cy="3090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67" y="170604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 lnSpcReduction="10000"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2: Worst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When every instance is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wrongly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 classified, it is called the </a:t>
                </a:r>
                <a:r>
                  <a:rPr lang="en-IN" sz="1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worst classifier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. In this case,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TP = 0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IN" sz="1900" i="1" dirty="0">
                    <a:latin typeface="Times New Roman" pitchFamily="18" charset="0"/>
                    <a:cs typeface="Times New Roman" pitchFamily="18" charset="0"/>
                  </a:rPr>
                  <a:t>TN = 0 </a:t>
                </a: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and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Not applicable </a:t>
                </a:r>
              </a:p>
              <a:p>
                <a:pPr marL="393192" lvl="1" indent="0">
                  <a:buNone/>
                </a:pP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724" r="-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829267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801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463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467" y="137419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3: Ultra-Liberal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The classifier always predicts the +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IN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  <m:r>
                          <a:rPr lang="en-US" sz="2000" i="1">
                            <a:latin typeface="Cambria Math"/>
                          </a:rPr>
                          <m:t>𝑃</m:t>
                        </m:r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r>
                          <a:rPr lang="en-US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𝑃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 rotWithShape="1">
                <a:blip r:embed="rId2"/>
                <a:stretch>
                  <a:fillRect l="-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25638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8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70467" y="2971800"/>
            <a:ext cx="2971800" cy="276013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667" y="73793"/>
            <a:ext cx="8425339" cy="58674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Analysis with Performance Measurement Metrics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</p:spPr>
            <p:txBody>
              <a:bodyPr>
                <a:normAutofit/>
              </a:bodyPr>
              <a:lstStyle/>
              <a:p>
                <a:pPr lvl="8"/>
                <a:endParaRPr lang="en-IN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b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Case 4: Ultra-Conservative Classifier</a:t>
                </a:r>
                <a:endParaRPr lang="en-IN" sz="20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8"/>
                <a:endParaRPr lang="en-IN" sz="800" dirty="0">
                  <a:solidFill>
                    <a:srgbClr val="A5002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900" dirty="0">
                    <a:latin typeface="Times New Roman" pitchFamily="18" charset="0"/>
                    <a:cs typeface="Times New Roman" pitchFamily="18" charset="0"/>
                  </a:rPr>
                  <a:t>This classifier always predicts the - class correctly. Here, the False Negative (FN) and True Negative (TN) are zero. The CM is </a:t>
                </a:r>
              </a:p>
              <a:p>
                <a:endParaRPr lang="en-IN" sz="2200" dirty="0"/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𝑃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num>
                      <m:den>
                        <m:r>
                          <a:rPr lang="en-IN" sz="2000" i="1">
                            <a:latin typeface="Cambria Math"/>
                          </a:rPr>
                          <m:t>𝑁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0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Precision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Not</m:t>
                    </m:r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applicable</m:t>
                    </m:r>
                  </m:oMath>
                </a14:m>
                <a:endParaRPr lang="en-US" sz="1800" b="0" i="0" dirty="0">
                  <a:latin typeface="Cambria Math"/>
                </a:endParaRPr>
              </a:p>
              <a:p>
                <a:pPr marL="393192" lvl="1" indent="0">
                  <a:buNone/>
                </a:pP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                    (as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TP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:r>
                  <a:rPr lang="en-US" sz="1800" i="1" dirty="0">
                    <a:latin typeface="Times New Roman" pitchFamily="18" charset="0"/>
                    <a:cs typeface="Times New Roman" pitchFamily="18" charset="0"/>
                  </a:rPr>
                  <a:t>FP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= 0)</a:t>
                </a: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93192" lvl="1" indent="0">
                  <a:buNone/>
                </a:pP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IN" sz="2000" i="1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IN" sz="2000" i="1" dirty="0">
                    <a:latin typeface="Times New Roman" pitchFamily="18" charset="0"/>
                    <a:cs typeface="Times New Roman" pitchFamily="18" charset="0"/>
                  </a:rPr>
                  <a:t>Score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Not</m:t>
                    </m:r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applicable</m:t>
                    </m:r>
                  </m:oMath>
                </a14:m>
                <a:endParaRPr lang="en-IN" sz="1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93192" lvl="1" indent="0">
                  <a:buNone/>
                </a:pPr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Accuracy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𝑁</m:t>
                        </m:r>
                      </m:num>
                      <m:den>
                        <m:r>
                          <a:rPr lang="en-IN" sz="1800" i="1">
                            <a:latin typeface="Cambria Math"/>
                          </a:rPr>
                          <m:t>𝑃</m:t>
                        </m:r>
                        <m:r>
                          <a:rPr lang="en-IN" sz="1800" i="1">
                            <a:latin typeface="Cambria Math"/>
                          </a:rPr>
                          <m:t>+</m:t>
                        </m:r>
                        <m:r>
                          <a:rPr lang="en-IN" sz="1800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IN" sz="1800" dirty="0">
                    <a:latin typeface="Times New Roman" pitchFamily="18" charset="0"/>
                    <a:cs typeface="Times New Roman" pitchFamily="18" charset="0"/>
                  </a:rPr>
                  <a:t>  = 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280160"/>
                <a:ext cx="8425339" cy="5044440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13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49489"/>
              </p:ext>
            </p:extLst>
          </p:nvPr>
        </p:nvGraphicFramePr>
        <p:xfrm>
          <a:off x="4493419" y="2889549"/>
          <a:ext cx="3372114" cy="1496178"/>
        </p:xfrm>
        <a:graphic>
          <a:graphicData uri="http://schemas.openxmlformats.org/drawingml/2006/table">
            <a:tbl>
              <a:tblPr firstRow="1" firstCol="1" bandRow="1"/>
              <a:tblGrid>
                <a:gridCol w="7734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953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016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Predicted 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25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9628">
                <a:tc rowSpan="2"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Actual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71755" marR="717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class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139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N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161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2"/>
            <a:ext cx="8501751" cy="5355291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confusion matrix for a two classes (+, -) is shown below.</a:t>
            </a:r>
          </a:p>
          <a:p>
            <a:pPr lvl="5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657660" lvl="8" indent="0">
              <a:buNone/>
            </a:pP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are four quadrants in the confusion matrix, which are symbolized as below.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: The number of instances that were positive (+) and correctly classified as positive (+).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Negative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(FN: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The number of instances that were positive (+) and incorrectly classified as negative (-). </a:t>
            </a:r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False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(FP: f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number of instances that were negative (-) and incorrectly classified as (+). </a:t>
            </a:r>
          </a:p>
          <a:p>
            <a:pPr lvl="1"/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True Negative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(TN: f--): The number of instances that were negative (-) and correctly classified as (-).</a:t>
            </a:r>
          </a:p>
          <a:p>
            <a:pPr lvl="1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2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445" y="1720312"/>
            <a:ext cx="4410075" cy="1133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347" y="1720311"/>
            <a:ext cx="189547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966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8" y="65912"/>
            <a:ext cx="8425339" cy="92807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78" y="1141302"/>
            <a:ext cx="8501751" cy="56513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TP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FN 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+-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=  is the total number of positive instances.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FP(f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-+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+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=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total number of negative instances.</a:t>
            </a:r>
          </a:p>
          <a:p>
            <a:pPr marL="0" indent="0">
              <a:buNone/>
            </a:pP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=  is the total number of instances.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(TP + TN) denotes the number of correct classification </a:t>
            </a:r>
          </a:p>
          <a:p>
            <a:pPr lvl="8"/>
            <a:endParaRPr lang="en-US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(FP + FN) denotes the number of errors in classification.</a:t>
            </a:r>
          </a:p>
          <a:p>
            <a:pPr lvl="4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 perfect classifier, FP = FN = 0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3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9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4000" y="279397"/>
            <a:ext cx="8923867" cy="684107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Confusion Matrix 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65" y="1093893"/>
            <a:ext cx="8501751" cy="5044440"/>
          </a:xfrm>
        </p:spPr>
        <p:txBody>
          <a:bodyPr>
            <a:noAutofit/>
          </a:bodyPr>
          <a:lstStyle/>
          <a:p>
            <a:pPr lvl="8"/>
            <a:endParaRPr lang="en-US" sz="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8"/>
            <a:endParaRPr lang="en-US" sz="6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rgbClr val="0B5ED7"/>
                </a:solidFill>
                <a:latin typeface="Times New Roman" pitchFamily="18" charset="0"/>
                <a:cs typeface="Times New Roman" pitchFamily="18" charset="0"/>
              </a:rPr>
              <a:t>For example, </a:t>
            </a: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3192" lvl="1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Calculate the performance evaluation metrics</a:t>
            </a: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800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  <a:p>
            <a:pPr lvl="6"/>
            <a:endParaRPr lang="en-US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4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1579" y="2301300"/>
            <a:ext cx="41681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dirty="0">
              <a:solidFill>
                <a:srgbClr val="0B5ED7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459555"/>
              </p:ext>
            </p:extLst>
          </p:nvPr>
        </p:nvGraphicFramePr>
        <p:xfrm>
          <a:off x="851268" y="2114372"/>
          <a:ext cx="77353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5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29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7294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52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18 (FN)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21 (FP)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123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024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403860"/>
            <a:ext cx="8425339" cy="7315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endParaRPr lang="en-IN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</p:spPr>
            <p:txBody>
              <a:bodyPr/>
              <a:lstStyle/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It is  defined as the fraction of the number of examples that are correctly classified by the classifier  to the total number of instances.</a:t>
                </a:r>
                <a:endParaRPr lang="en-US" sz="2000" b="0" i="1" dirty="0">
                  <a:latin typeface="Cambria Math"/>
                </a:endParaRPr>
              </a:p>
              <a:p>
                <a:pPr marL="0" indent="0" algn="ctr">
                  <a:buNone/>
                </a:pPr>
                <a:r>
                  <a:rPr lang="en-IN" sz="2000" b="0" dirty="0"/>
                  <a:t>Accuracy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𝑇𝑁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𝐹𝑃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𝐹𝑁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𝑇𝑁</m:t>
                        </m:r>
                      </m:den>
                    </m:f>
                  </m:oMath>
                </a14:m>
                <a:endParaRPr lang="en-US" sz="2000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8740"/>
                <a:ext cx="8425339" cy="4975860"/>
              </a:xfrm>
              <a:blipFill>
                <a:blip r:embed="rId2"/>
                <a:stretch>
                  <a:fillRect l="-651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5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6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137160"/>
            <a:ext cx="8425339" cy="68410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 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We now define a number of metrics for the measurement of a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900" dirty="0">
                    <a:latin typeface="Times New Roman" pitchFamily="18" charset="0"/>
                    <a:cs typeface="Times New Roman" pitchFamily="18" charset="0"/>
                  </a:rPr>
                  <a:t>In our discussion, we shall make the assumptions that there are only two classes: + (positive) and – (negative) </a:t>
                </a:r>
              </a:p>
              <a:p>
                <a:pPr marL="393192" lvl="1" indent="0">
                  <a:buNone/>
                </a:pPr>
                <a:r>
                  <a:rPr lang="en-US" sz="900" b="1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</a:p>
              <a:p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Positive Rate 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TPR</a:t>
                </a: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It is defined as the fraction of the positive examples predicted correctly by the classifier.</a:t>
                </a:r>
              </a:p>
              <a:p>
                <a:pPr lvl="8"/>
                <a:endParaRPr lang="en-US" sz="1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			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/>
                      </a:rPr>
                      <m:t>𝑇𝑃𝑅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dirty="0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dirty="0" smtClean="0">
                            <a:latin typeface="Cambria Math"/>
                          </a:rPr>
                          <m:t>𝐹𝑁</m:t>
                        </m:r>
                      </m:den>
                    </m:f>
                    <m:r>
                      <a:rPr lang="en-IN" sz="20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++</m:t>
                            </m:r>
                          </m:sub>
                        </m:sSub>
                        <m:r>
                          <a:rPr lang="en-IN" sz="2000" b="0" i="1" dirty="0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/>
                              </a:rPr>
                              <m:t>+−</m:t>
                            </m:r>
                          </m:sub>
                        </m:sSub>
                      </m:den>
                    </m:f>
                  </m:oMath>
                </a14:m>
                <a:endParaRPr lang="en-US" sz="2000" b="0" dirty="0">
                  <a:latin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metrics is also known as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Sensitivity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  or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Hit rate</a:t>
                </a:r>
                <a:r>
                  <a:rPr lang="en-US" sz="1800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Positive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FPR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as positive class by the classifier. 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700" b="0" i="1" smtClean="0">
                          <a:latin typeface="Cambria Math"/>
                        </a:rPr>
                        <m:t>𝐹𝑃𝑅</m:t>
                      </m:r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IN" sz="1700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𝑇𝑁</m:t>
                          </m:r>
                        </m:den>
                      </m:f>
                      <m:r>
                        <a:rPr lang="en-IN" sz="17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1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700" b="0" i="1" baseline="-25000" smtClean="0">
                              <a:latin typeface="Cambria Math"/>
                            </a:rPr>
                            <m:t>−+</m:t>
                          </m:r>
                        </m:num>
                        <m:den>
                          <m:r>
                            <a:rPr lang="en-US" sz="1700" i="1">
                              <a:latin typeface="Cambria Math"/>
                            </a:rPr>
                            <m:t>𝑓</m:t>
                          </m:r>
                          <m:r>
                            <a:rPr lang="en-US" sz="1700" i="1" baseline="-25000">
                              <a:latin typeface="Cambria Math"/>
                            </a:rPr>
                            <m:t>−+</m:t>
                          </m:r>
                          <m:r>
                            <a:rPr lang="en-IN" sz="17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7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7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17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7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7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19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891539"/>
                <a:ext cx="8425339" cy="5678594"/>
              </a:xfrm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6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20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78" y="264160"/>
            <a:ext cx="8425339" cy="684107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False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positive examples classified as a negative class by the classifier.</a:t>
                </a:r>
              </a:p>
              <a:p>
                <a:pPr lvl="8"/>
                <a:endParaRPr lang="en-US" sz="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/>
                        </a:rPr>
                        <m:t>𝐹𝑁𝑅</m:t>
                      </m:r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𝑃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IN" sz="2000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000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  <m:r>
                        <a:rPr lang="en-IN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++</m:t>
                              </m:r>
                            </m:sub>
                          </m:sSub>
                          <m:r>
                            <a:rPr lang="en-IN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/>
                                </a:rPr>
                                <m:t>+−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True Negative Rate 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0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TNR</a:t>
                </a:r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):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It is defined as the fraction of negative examples classified correctly by the classifier</a:t>
                </a:r>
              </a:p>
              <a:p>
                <a:pPr lvl="8"/>
                <a:endParaRPr lang="en-US" sz="800" b="0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/>
                        </a:rPr>
                        <m:t>𝑇𝑁𝑅</m:t>
                      </m:r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  <m:r>
                        <a:rPr lang="en-IN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/>
                                </a:rPr>
                                <m:t>−−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000" i="1">
                              <a:latin typeface="Cambria Math"/>
                            </a:rPr>
                            <m:t>𝑓</m:t>
                          </m:r>
                          <m:r>
                            <a:rPr lang="en-US" sz="2000" i="1" baseline="-25000">
                              <a:latin typeface="Cambria Math"/>
                            </a:rPr>
                            <m:t>−+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1"/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This metric is also known as </a:t>
                </a:r>
                <a:r>
                  <a:rPr lang="en-US" sz="1800" b="1" i="1" dirty="0">
                    <a:solidFill>
                      <a:srgbClr val="A50021"/>
                    </a:solidFill>
                    <a:latin typeface="Times New Roman" pitchFamily="18" charset="0"/>
                    <a:cs typeface="Times New Roman" pitchFamily="18" charset="0"/>
                  </a:rPr>
                  <a:t>Specificity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185332"/>
                <a:ext cx="8425339" cy="5139267"/>
              </a:xfrm>
              <a:blipFill rotWithShape="1">
                <a:blip r:embed="rId2"/>
                <a:stretch>
                  <a:fillRect l="-507" t="-593" r="-1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7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86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Both,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Precision 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en-IN" sz="2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Recall</a:t>
                </a:r>
                <a:r>
                  <a:rPr lang="en-IN" sz="2000" dirty="0">
                    <a:latin typeface="Times New Roman" pitchFamily="18" charset="0"/>
                    <a:cs typeface="Times New Roman" pitchFamily="18" charset="0"/>
                  </a:rPr>
                  <a:t> are defined by</a:t>
                </a:r>
              </a:p>
              <a:p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𝑃𝑟𝑒𝑐𝑖𝑠𝑖𝑜𝑛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𝐹𝑃</m:t>
                        </m:r>
                      </m:den>
                    </m:f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2000" i="1">
                        <a:latin typeface="Cambria Math"/>
                      </a:rPr>
                      <m:t>𝑅𝑒𝑐𝑎𝑙𝑙</m:t>
                    </m:r>
                    <m:r>
                      <a:rPr lang="en-IN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</m:num>
                      <m:den>
                        <m:r>
                          <a:rPr lang="en-IN" sz="2000" b="0" i="1" smtClean="0">
                            <a:latin typeface="Cambria Math"/>
                          </a:rPr>
                          <m:t>𝑇𝑃</m:t>
                        </m:r>
                        <m:r>
                          <a:rPr lang="en-IN" sz="2000" b="0" i="1" smtClean="0">
                            <a:latin typeface="Cambria Math"/>
                          </a:rPr>
                          <m:t>+</m:t>
                        </m:r>
                        <m:r>
                          <a:rPr lang="en-IN" sz="2000" b="0" i="1" smtClean="0">
                            <a:latin typeface="Cambria Math"/>
                          </a:rPr>
                          <m:t>𝐹𝑁</m:t>
                        </m:r>
                      </m:den>
                    </m:f>
                  </m:oMath>
                </a14:m>
                <a:endParaRPr lang="en-IN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IN" sz="2000" dirty="0"/>
              </a:p>
              <a:p>
                <a:pPr marL="0" indent="0" algn="ctr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078" y="1341966"/>
                <a:ext cx="8425339" cy="4881034"/>
              </a:xfrm>
              <a:blipFill>
                <a:blip r:embed="rId2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 descr="Machine Learning Tutorial-2. Recall, Precision, F-measure, Accuracy Ch ppt  download">
            <a:extLst>
              <a:ext uri="{FF2B5EF4-FFF2-40B4-BE49-F238E27FC236}">
                <a16:creationId xmlns:a16="http://schemas.microsoft.com/office/drawing/2014/main" xmlns="" id="{A2AC6CAA-A734-E3AB-BE55-3066947C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52" y="2129442"/>
            <a:ext cx="5971721" cy="447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496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6544" y="365760"/>
            <a:ext cx="8425339" cy="590973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Performance Evaluation Metrics</a:t>
            </a:r>
            <a:endParaRPr lang="en-IN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/>
              <p:cNvSpPr txBox="1">
                <a:spLocks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>
                <a:lvl1pPr marL="274320" indent="-274320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9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40080" indent="-246888" algn="l" rtl="0" eaLnBrk="1" latinLnBrk="0" hangingPunct="1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46888" algn="l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/>
                  <a:buChar char=""/>
                  <a:defRPr kumimoji="0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188720" indent="-210312" algn="l" rtl="0" eaLnBrk="1" latinLnBrk="0" hangingPunct="1">
                  <a:spcBef>
                    <a:spcPct val="20000"/>
                  </a:spcBef>
                  <a:buClr>
                    <a:schemeClr val="accent3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63040" indent="-210312" algn="l" rtl="0" eaLnBrk="1" latinLnBrk="0" hangingPunct="1">
                  <a:spcBef>
                    <a:spcPct val="20000"/>
                  </a:spcBef>
                  <a:buClr>
                    <a:schemeClr val="accent4"/>
                  </a:buClr>
                  <a:buSzPct val="6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37360" indent="-210312" algn="l" rtl="0" eaLnBrk="1" latinLnBrk="0" hangingPunct="1">
                  <a:spcBef>
                    <a:spcPct val="20000"/>
                  </a:spcBef>
                  <a:buClr>
                    <a:schemeClr val="accent5"/>
                  </a:buClr>
                  <a:buSzPct val="80000"/>
                  <a:buFont typeface="Wingdings 2"/>
                  <a:buChar char="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182880" algn="l" rtl="0" eaLnBrk="1" latinLnBrk="0" hangingPunct="1">
                  <a:spcBef>
                    <a:spcPct val="20000"/>
                  </a:spcBef>
                  <a:buClr>
                    <a:schemeClr val="accent6"/>
                  </a:buClr>
                  <a:buSzPct val="80000"/>
                  <a:buFont typeface="Wingdings 2"/>
                  <a:buChar char=""/>
                  <a:defRPr kumimoji="0"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Char char="•"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182880" algn="l" rtl="0" eaLnBrk="1" latinLnBrk="0" hangingPunct="1">
                  <a:spcBef>
                    <a:spcPct val="20000"/>
                  </a:spcBef>
                  <a:buClr>
                    <a:schemeClr val="tx2"/>
                  </a:buClr>
                  <a:buFontTx/>
                  <a:buChar char="•"/>
                  <a:defRPr kumimoji="0"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8">
                  <a:buClr>
                    <a:srgbClr val="0BD0D9"/>
                  </a:buClr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Clr>
                    <a:srgbClr val="0BD0D9"/>
                  </a:buClr>
                </a:pP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Score 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32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3200" b="1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32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):  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Recall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and Precision (</a:t>
                </a:r>
                <a:r>
                  <a:rPr lang="en-US" sz="32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32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)  are two widely used metrics employed in analysis..</a:t>
                </a:r>
              </a:p>
              <a:p>
                <a:pPr lvl="8">
                  <a:buClr>
                    <a:srgbClr val="0BD0D9"/>
                  </a:buClr>
                </a:pPr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It is defined in terms of 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Recall) and (</a:t>
                </a:r>
                <a:r>
                  <a:rPr lang="en-US" sz="2900" i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29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 or Precision) as follows.   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Clr>
                    <a:srgbClr val="0BD0D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den>
                      </m:f>
                      <m:r>
                        <a:rPr lang="en-IN" b="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𝑇𝑃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𝐹𝑃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IN" b="0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Clr>
                    <a:srgbClr val="0BD0D9"/>
                  </a:buClr>
                  <a:buNone/>
                </a:pPr>
                <a:r>
                  <a:rPr lang="en-US" sz="2800" b="1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Note</a:t>
                </a:r>
              </a:p>
              <a:p>
                <a:pPr lvl="8">
                  <a:buClr>
                    <a:srgbClr val="0BD0D9"/>
                  </a:buClr>
                </a:pPr>
                <a:endParaRPr lang="en-US" sz="600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900" baseline="-250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0B5ED7"/>
                    </a:solidFill>
                    <a:latin typeface="Times New Roman" pitchFamily="18" charset="0"/>
                    <a:cs typeface="Times New Roman" pitchFamily="18" charset="0"/>
                  </a:rPr>
                  <a:t> represents the harmonic mean between recall and precision</a:t>
                </a:r>
              </a:p>
              <a:p>
                <a:pPr lvl="8">
                  <a:buClr>
                    <a:srgbClr val="0BD0D9"/>
                  </a:buClr>
                </a:pPr>
                <a:endParaRPr lang="en-US" sz="1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1">
                  <a:buClr>
                    <a:srgbClr val="0BD0D9"/>
                  </a:buClr>
                </a:pP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High value of F</a:t>
                </a:r>
                <a:r>
                  <a:rPr lang="en-US" sz="2900" baseline="-25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9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score ensures that both Precision and Recall are reasonably high.</a:t>
                </a:r>
                <a:endParaRPr lang="en-IN" sz="2900" dirty="0">
                  <a:solidFill>
                    <a:srgbClr val="0B5ED7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80" y="1159933"/>
                <a:ext cx="8506500" cy="5401734"/>
              </a:xfrm>
              <a:prstGeom prst="rect">
                <a:avLst/>
              </a:prstGeom>
              <a:blipFill>
                <a:blip r:embed="rId2"/>
                <a:stretch>
                  <a:fillRect l="-1290" r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937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26620</TotalTime>
  <Words>661</Words>
  <Application>Microsoft Office PowerPoint</Application>
  <PresentationFormat>Custom</PresentationFormat>
  <Paragraphs>223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Times New Roman</vt:lpstr>
      <vt:lpstr>Wingdings 2</vt:lpstr>
      <vt:lpstr>Wingdings 3</vt:lpstr>
      <vt:lpstr>Wisp</vt:lpstr>
      <vt:lpstr>PowerPoint Presentation</vt:lpstr>
      <vt:lpstr>Confusion Matrix</vt:lpstr>
      <vt:lpstr>Confusion Matrix</vt:lpstr>
      <vt:lpstr>Confusion Matrix Example</vt:lpstr>
      <vt:lpstr>Accuracy</vt:lpstr>
      <vt:lpstr>Performance Evaluation Metrics </vt:lpstr>
      <vt:lpstr>Performance Evaluation Metrics</vt:lpstr>
      <vt:lpstr>Performance Evaluation Metrics</vt:lpstr>
      <vt:lpstr>Performance Evaluation Metrics</vt:lpstr>
      <vt:lpstr>Analysis with Performance Measurement Metrics</vt:lpstr>
      <vt:lpstr>Analysis with Performance Measurement Metrics</vt:lpstr>
      <vt:lpstr>Analysis with Performance Measurement Metrics</vt:lpstr>
      <vt:lpstr>Analysis with Performance Measurement Metrics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Baljeet</dc:creator>
  <cp:lastModifiedBy>kashif.zafar</cp:lastModifiedBy>
  <cp:revision>1003</cp:revision>
  <dcterms:created xsi:type="dcterms:W3CDTF">2016-07-28T11:27:44Z</dcterms:created>
  <dcterms:modified xsi:type="dcterms:W3CDTF">2024-05-10T02:03:51Z</dcterms:modified>
</cp:coreProperties>
</file>