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23"/>
  </p:notesMasterIdLst>
  <p:sldIdLst>
    <p:sldId id="277" r:id="rId2"/>
    <p:sldId id="619" r:id="rId3"/>
    <p:sldId id="620" r:id="rId4"/>
    <p:sldId id="622" r:id="rId5"/>
    <p:sldId id="623" r:id="rId6"/>
    <p:sldId id="624" r:id="rId7"/>
    <p:sldId id="625" r:id="rId8"/>
    <p:sldId id="626" r:id="rId9"/>
    <p:sldId id="627" r:id="rId10"/>
    <p:sldId id="628" r:id="rId11"/>
    <p:sldId id="629" r:id="rId12"/>
    <p:sldId id="630" r:id="rId13"/>
    <p:sldId id="631" r:id="rId14"/>
    <p:sldId id="635" r:id="rId15"/>
    <p:sldId id="636" r:id="rId16"/>
    <p:sldId id="640" r:id="rId17"/>
    <p:sldId id="637" r:id="rId18"/>
    <p:sldId id="638" r:id="rId19"/>
    <p:sldId id="641" r:id="rId20"/>
    <p:sldId id="639" r:id="rId21"/>
    <p:sldId id="64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. Haroon Shakeel" initials="MHS" lastIdx="1" clrIdx="0">
    <p:extLst>
      <p:ext uri="{19B8F6BF-5375-455C-9EA6-DF929625EA0E}">
        <p15:presenceInfo xmlns:p15="http://schemas.microsoft.com/office/powerpoint/2012/main" userId="S::15030040@lums.edu.pk::5f591d03-044f-4960-98c3-1375a7aebd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9F173-A4B3-4820-B589-092C9A86FAC6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B9646-06AD-41A3-A043-DECF2E99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59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3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81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50CF-573A-7F59-CC19-CCC3CFB3B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BF0C5-507C-E18A-E40C-A8DB94037CB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9A3E9-E2B4-E3F0-94A0-E7775B460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5484" y="1143000"/>
            <a:ext cx="5444067" cy="5181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8318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q"/>
              <a:defRPr sz="2400"/>
            </a:lvl1pPr>
            <a:lvl2pPr marL="384048" indent="-182880">
              <a:buFont typeface="Wingdings" panose="05000000000000000000" pitchFamily="2" charset="2"/>
              <a:buChar char="§"/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8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80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q"/>
              <a:defRPr/>
            </a:lvl1pPr>
            <a:lvl2pPr marL="384048" indent="-182880"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q"/>
              <a:defRPr/>
            </a:lvl1pPr>
            <a:lvl2pPr marL="384048" indent="-182880"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7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2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3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0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3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4429"/>
            <a:ext cx="10058400" cy="986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46218"/>
            <a:ext cx="10058400" cy="45228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16033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60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avies-bouldin-index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AC5DD-3D41-4695-AE64-EB87FC455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Evaluation of Clustering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9EB3D-51E1-4882-A2BE-42E4DAA339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Lecture </a:t>
            </a:r>
            <a:r>
              <a:rPr lang="en-US"/>
              <a:t>no 24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7BE35-0D79-432A-849B-2E6FD014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28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050" name="Rectangle 2">
            <a:extLst>
              <a:ext uri="{FF2B5EF4-FFF2-40B4-BE49-F238E27FC236}">
                <a16:creationId xmlns:a16="http://schemas.microsoft.com/office/drawing/2014/main" id="{2F0ED13A-F239-99A4-D2BC-22C73E95B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2800"/>
              <a:t>Using Similarity Matrix for Cluster Validation</a:t>
            </a:r>
          </a:p>
        </p:txBody>
      </p:sp>
      <p:sp>
        <p:nvSpPr>
          <p:cNvPr id="1666051" name="Rectangle 3">
            <a:extLst>
              <a:ext uri="{FF2B5EF4-FFF2-40B4-BE49-F238E27FC236}">
                <a16:creationId xmlns:a16="http://schemas.microsoft.com/office/drawing/2014/main" id="{303CB0C6-98AB-0EB4-74BB-763184B8E3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PK"/>
              <a:t>Clusters in random data are not so crisp</a:t>
            </a:r>
          </a:p>
          <a:p>
            <a:endParaRPr lang="en-US" altLang="en-PK"/>
          </a:p>
        </p:txBody>
      </p:sp>
      <p:pic>
        <p:nvPicPr>
          <p:cNvPr id="1666052" name="Picture 4">
            <a:extLst>
              <a:ext uri="{FF2B5EF4-FFF2-40B4-BE49-F238E27FC236}">
                <a16:creationId xmlns:a16="http://schemas.microsoft.com/office/drawing/2014/main" id="{B460CFD0-6839-13F1-6E4E-4074C5C03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88" y="2082800"/>
            <a:ext cx="365601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66053" name="Picture 5">
            <a:extLst>
              <a:ext uri="{FF2B5EF4-FFF2-40B4-BE49-F238E27FC236}">
                <a16:creationId xmlns:a16="http://schemas.microsoft.com/office/drawing/2014/main" id="{6DBBE10F-D943-6613-4E8E-46A1AD76C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2082800"/>
            <a:ext cx="365601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66054" name="Text Box 6">
            <a:extLst>
              <a:ext uri="{FF2B5EF4-FFF2-40B4-BE49-F238E27FC236}">
                <a16:creationId xmlns:a16="http://schemas.microsoft.com/office/drawing/2014/main" id="{BC9061B8-B529-64B4-1EDF-DD07A3363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287964"/>
            <a:ext cx="2895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PK" sz="2200"/>
              <a:t>Complete Link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074" name="Rectangle 2">
            <a:extLst>
              <a:ext uri="{FF2B5EF4-FFF2-40B4-BE49-F238E27FC236}">
                <a16:creationId xmlns:a16="http://schemas.microsoft.com/office/drawing/2014/main" id="{51ED5A54-1D3A-7125-B656-3386EED27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2800"/>
              <a:t>Using Similarity Matrix for Cluster Validation</a:t>
            </a:r>
            <a:endParaRPr lang="en-US" altLang="en-PK"/>
          </a:p>
        </p:txBody>
      </p:sp>
      <p:pic>
        <p:nvPicPr>
          <p:cNvPr id="1667075" name="Picture 3">
            <a:extLst>
              <a:ext uri="{FF2B5EF4-FFF2-40B4-BE49-F238E27FC236}">
                <a16:creationId xmlns:a16="http://schemas.microsoft.com/office/drawing/2014/main" id="{7673150F-94C7-E7EB-6B7B-193EF6478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t="18518" r="12798" b="20370"/>
          <a:stretch>
            <a:fillRect/>
          </a:stretch>
        </p:blipFill>
        <p:spPr bwMode="auto">
          <a:xfrm>
            <a:off x="1752600" y="1905001"/>
            <a:ext cx="4800600" cy="277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67076" name="Text Box 4">
            <a:extLst>
              <a:ext uri="{FF2B5EF4-FFF2-40B4-BE49-F238E27FC236}">
                <a16:creationId xmlns:a16="http://schemas.microsoft.com/office/drawing/2014/main" id="{DED9E016-82EC-5925-97FB-07F14BC21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876800"/>
            <a:ext cx="2895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PK" sz="2200"/>
              <a:t>DBSCAN</a:t>
            </a:r>
          </a:p>
        </p:txBody>
      </p:sp>
      <p:pic>
        <p:nvPicPr>
          <p:cNvPr id="1667077" name="Picture 5">
            <a:extLst>
              <a:ext uri="{FF2B5EF4-FFF2-40B4-BE49-F238E27FC236}">
                <a16:creationId xmlns:a16="http://schemas.microsoft.com/office/drawing/2014/main" id="{C8CEFBCE-3F6E-1299-12AB-909283F55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1" y="1600200"/>
            <a:ext cx="4259263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098" name="Rectangle 2">
            <a:extLst>
              <a:ext uri="{FF2B5EF4-FFF2-40B4-BE49-F238E27FC236}">
                <a16:creationId xmlns:a16="http://schemas.microsoft.com/office/drawing/2014/main" id="{5599AE0F-F3AF-949A-E966-86247DAA91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6543" y="1219200"/>
            <a:ext cx="8458200" cy="5334000"/>
          </a:xfrm>
        </p:spPr>
        <p:txBody>
          <a:bodyPr/>
          <a:lstStyle/>
          <a:p>
            <a:r>
              <a:rPr lang="en-US" altLang="en-PK" sz="1800" dirty="0"/>
              <a:t>Clusters in more complicated figures aren’t well separated</a:t>
            </a:r>
          </a:p>
          <a:p>
            <a:r>
              <a:rPr lang="en-US" altLang="en-PK" sz="1800" dirty="0"/>
              <a:t>Internal Index:  Used to measure the goodness of a clustering structure without respect to external information</a:t>
            </a:r>
          </a:p>
          <a:p>
            <a:pPr marL="742950" lvl="1" indent="-285750"/>
            <a:r>
              <a:rPr lang="en-US" altLang="en-PK" sz="1800" dirty="0"/>
              <a:t>SSE</a:t>
            </a:r>
          </a:p>
          <a:p>
            <a:r>
              <a:rPr lang="en-US" altLang="en-PK" sz="1800" dirty="0"/>
              <a:t>SSE is good for comparing two </a:t>
            </a:r>
            <a:r>
              <a:rPr lang="en-US" altLang="en-PK" sz="1800" dirty="0" err="1"/>
              <a:t>clusterings</a:t>
            </a:r>
            <a:r>
              <a:rPr lang="en-US" altLang="en-PK" sz="1800" dirty="0"/>
              <a:t> or two clusters (average SSE).</a:t>
            </a:r>
          </a:p>
          <a:p>
            <a:r>
              <a:rPr lang="en-US" altLang="en-PK" sz="1800" dirty="0"/>
              <a:t>Can also be used to estimate the number of clusters</a:t>
            </a:r>
          </a:p>
          <a:p>
            <a:pPr>
              <a:buNone/>
            </a:pPr>
            <a:endParaRPr lang="en-US" altLang="en-PK" dirty="0"/>
          </a:p>
          <a:p>
            <a:endParaRPr lang="en-US" altLang="en-PK" dirty="0"/>
          </a:p>
        </p:txBody>
      </p:sp>
      <p:sp>
        <p:nvSpPr>
          <p:cNvPr id="1668099" name="Rectangle 3">
            <a:extLst>
              <a:ext uri="{FF2B5EF4-FFF2-40B4-BE49-F238E27FC236}">
                <a16:creationId xmlns:a16="http://schemas.microsoft.com/office/drawing/2014/main" id="{AF08BE61-91E1-3A59-4F8A-81513CFDB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/>
              <a:t>Internal Measures: SSE</a:t>
            </a:r>
          </a:p>
        </p:txBody>
      </p:sp>
      <p:pic>
        <p:nvPicPr>
          <p:cNvPr id="1668100" name="Picture 4">
            <a:extLst>
              <a:ext uri="{FF2B5EF4-FFF2-40B4-BE49-F238E27FC236}">
                <a16:creationId xmlns:a16="http://schemas.microsoft.com/office/drawing/2014/main" id="{D640FFAC-43D8-9343-9D95-DC0B7611D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/>
          <a:stretch>
            <a:fillRect/>
          </a:stretch>
        </p:blipFill>
        <p:spPr bwMode="auto">
          <a:xfrm>
            <a:off x="6351475" y="3494314"/>
            <a:ext cx="3656012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68101" name="Picture 5">
            <a:extLst>
              <a:ext uri="{FF2B5EF4-FFF2-40B4-BE49-F238E27FC236}">
                <a16:creationId xmlns:a16="http://schemas.microsoft.com/office/drawing/2014/main" id="{56E6B211-4290-F6A1-1F16-30FA47353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 b="5556"/>
          <a:stretch>
            <a:fillRect/>
          </a:stretch>
        </p:blipFill>
        <p:spPr bwMode="auto">
          <a:xfrm>
            <a:off x="1607230" y="3646714"/>
            <a:ext cx="3656013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22" name="Rectangle 2">
            <a:extLst>
              <a:ext uri="{FF2B5EF4-FFF2-40B4-BE49-F238E27FC236}">
                <a16:creationId xmlns:a16="http://schemas.microsoft.com/office/drawing/2014/main" id="{B0F91F00-534D-EEFB-7BE5-878F9E6E76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Internal Measures: SSE</a:t>
            </a:r>
          </a:p>
        </p:txBody>
      </p:sp>
      <p:sp>
        <p:nvSpPr>
          <p:cNvPr id="1669123" name="Rectangle 3">
            <a:extLst>
              <a:ext uri="{FF2B5EF4-FFF2-40B4-BE49-F238E27FC236}">
                <a16:creationId xmlns:a16="http://schemas.microsoft.com/office/drawing/2014/main" id="{C0A022D4-990B-A0B8-68EF-9D45AA9207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PK"/>
              <a:t>SSE curve for a more complicated data set</a:t>
            </a:r>
          </a:p>
          <a:p>
            <a:endParaRPr lang="en-US" altLang="en-PK"/>
          </a:p>
        </p:txBody>
      </p:sp>
      <p:pic>
        <p:nvPicPr>
          <p:cNvPr id="1669124" name="Picture 4">
            <a:extLst>
              <a:ext uri="{FF2B5EF4-FFF2-40B4-BE49-F238E27FC236}">
                <a16:creationId xmlns:a16="http://schemas.microsoft.com/office/drawing/2014/main" id="{084D381D-028C-3AB3-DAD9-96FDBB131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t="18518" r="12798" b="20370"/>
          <a:stretch>
            <a:fillRect/>
          </a:stretch>
        </p:blipFill>
        <p:spPr bwMode="auto">
          <a:xfrm>
            <a:off x="2057400" y="2528888"/>
            <a:ext cx="43434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69125" name="Text Box 5">
            <a:extLst>
              <a:ext uri="{FF2B5EF4-FFF2-40B4-BE49-F238E27FC236}">
                <a16:creationId xmlns:a16="http://schemas.microsoft.com/office/drawing/2014/main" id="{BA045541-6FA0-F06A-853B-BC62678F5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424488"/>
            <a:ext cx="426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PK"/>
              <a:t>SSE of clusters found using K-means</a:t>
            </a:r>
          </a:p>
        </p:txBody>
      </p:sp>
      <p:pic>
        <p:nvPicPr>
          <p:cNvPr id="1669126" name="Picture 6">
            <a:extLst>
              <a:ext uri="{FF2B5EF4-FFF2-40B4-BE49-F238E27FC236}">
                <a16:creationId xmlns:a16="http://schemas.microsoft.com/office/drawing/2014/main" id="{6E6DD2EF-6B53-1486-B589-55C6BB1FA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2147889"/>
            <a:ext cx="4259263" cy="319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218" name="Rectangle 2">
            <a:extLst>
              <a:ext uri="{FF2B5EF4-FFF2-40B4-BE49-F238E27FC236}">
                <a16:creationId xmlns:a16="http://schemas.microsoft.com/office/drawing/2014/main" id="{24A46C2E-E0E1-09E9-9BC7-900A22FFE7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4514" y="1502228"/>
            <a:ext cx="8458200" cy="5486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PK" dirty="0">
                <a:solidFill>
                  <a:srgbClr val="FF0000"/>
                </a:solidFill>
              </a:rPr>
              <a:t>Cluster Cohesion</a:t>
            </a:r>
            <a:r>
              <a:rPr lang="en-US" altLang="en-PK" dirty="0">
                <a:solidFill>
                  <a:srgbClr val="FF9900"/>
                </a:solidFill>
              </a:rPr>
              <a:t>:</a:t>
            </a:r>
            <a:r>
              <a:rPr lang="en-US" altLang="en-PK" dirty="0"/>
              <a:t> Measures how closely related are objects in a cluster</a:t>
            </a:r>
          </a:p>
          <a:p>
            <a:pPr marL="742950" lvl="1" indent="-285750"/>
            <a:r>
              <a:rPr lang="en-US" altLang="en-PK" dirty="0"/>
              <a:t>Example: SSE</a:t>
            </a:r>
          </a:p>
          <a:p>
            <a:pPr>
              <a:spcBef>
                <a:spcPct val="0"/>
              </a:spcBef>
            </a:pPr>
            <a:r>
              <a:rPr lang="en-US" altLang="en-PK" dirty="0">
                <a:solidFill>
                  <a:srgbClr val="FF0000"/>
                </a:solidFill>
              </a:rPr>
              <a:t>Cluster Separation</a:t>
            </a:r>
            <a:r>
              <a:rPr lang="en-US" altLang="en-PK" dirty="0"/>
              <a:t>: Measure how distinct or well-separated a cluster is from other clusters</a:t>
            </a:r>
          </a:p>
          <a:p>
            <a:r>
              <a:rPr lang="en-US" altLang="en-PK" dirty="0"/>
              <a:t>Example: Squared Error</a:t>
            </a:r>
          </a:p>
          <a:p>
            <a:pPr marL="742950" lvl="1" indent="-285750"/>
            <a:r>
              <a:rPr lang="en-US" altLang="en-PK" dirty="0"/>
              <a:t>Cohesion is measured by the within cluster sum of squares (SSE)</a:t>
            </a:r>
          </a:p>
          <a:p>
            <a:pPr marL="742950" lvl="1" indent="-285750"/>
            <a:endParaRPr lang="en-US" altLang="en-PK" dirty="0"/>
          </a:p>
          <a:p>
            <a:pPr marL="742950" lvl="1" indent="-285750"/>
            <a:endParaRPr lang="en-US" altLang="en-PK" dirty="0"/>
          </a:p>
          <a:p>
            <a:pPr marL="742950" lvl="1" indent="-285750"/>
            <a:r>
              <a:rPr lang="en-US" altLang="en-PK" dirty="0"/>
              <a:t>Separation is measured by the between cluster sum of squares</a:t>
            </a:r>
          </a:p>
          <a:p>
            <a:pPr marL="742950" lvl="1" indent="-285750"/>
            <a:endParaRPr lang="en-US" altLang="en-PK" dirty="0"/>
          </a:p>
          <a:p>
            <a:pPr marL="1143000" lvl="2" indent="-228600"/>
            <a:endParaRPr lang="en-US" altLang="en-PK" sz="1800" dirty="0"/>
          </a:p>
          <a:p>
            <a:pPr lvl="3"/>
            <a:r>
              <a:rPr lang="en-US" altLang="en-PK" sz="1800" dirty="0"/>
              <a:t>Where |C</a:t>
            </a:r>
            <a:r>
              <a:rPr lang="en-US" altLang="en-PK" sz="1800" baseline="-25000" dirty="0"/>
              <a:t>i</a:t>
            </a:r>
            <a:r>
              <a:rPr lang="en-US" altLang="en-PK" sz="1800" dirty="0"/>
              <a:t>| is the size of cluster </a:t>
            </a:r>
            <a:r>
              <a:rPr lang="en-US" altLang="en-PK" sz="1800" dirty="0" err="1"/>
              <a:t>i</a:t>
            </a:r>
            <a:r>
              <a:rPr lang="en-US" altLang="en-PK" sz="1800" dirty="0"/>
              <a:t> </a:t>
            </a:r>
          </a:p>
          <a:p>
            <a:pPr marL="742950" lvl="1" indent="-285750">
              <a:buNone/>
            </a:pPr>
            <a:endParaRPr lang="en-US" altLang="en-PK" dirty="0"/>
          </a:p>
        </p:txBody>
      </p:sp>
      <p:sp>
        <p:nvSpPr>
          <p:cNvPr id="1673219" name="Rectangle 3">
            <a:extLst>
              <a:ext uri="{FF2B5EF4-FFF2-40B4-BE49-F238E27FC236}">
                <a16:creationId xmlns:a16="http://schemas.microsoft.com/office/drawing/2014/main" id="{98CB37FA-C6F2-EA70-6B92-93869125D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2400"/>
              <a:t>Internal Measures: Cohesion and Separation</a:t>
            </a:r>
          </a:p>
        </p:txBody>
      </p:sp>
      <p:graphicFrame>
        <p:nvGraphicFramePr>
          <p:cNvPr id="1673220" name="Object 4">
            <a:extLst>
              <a:ext uri="{FF2B5EF4-FFF2-40B4-BE49-F238E27FC236}">
                <a16:creationId xmlns:a16="http://schemas.microsoft.com/office/drawing/2014/main" id="{E05B3BEE-41C6-0D2E-4596-05D0065D6C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999438"/>
              </p:ext>
            </p:extLst>
          </p:nvPr>
        </p:nvGraphicFramePr>
        <p:xfrm>
          <a:off x="3182938" y="4086568"/>
          <a:ext cx="3294063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889700" imgH="8775700" progId="Equation.3">
                  <p:embed/>
                </p:oleObj>
              </mc:Choice>
              <mc:Fallback>
                <p:oleObj name="Equation" r:id="rId2" imgW="31889700" imgH="8775700" progId="Equation.3">
                  <p:embed/>
                  <p:pic>
                    <p:nvPicPr>
                      <p:cNvPr id="1673220" name="Object 4">
                        <a:extLst>
                          <a:ext uri="{FF2B5EF4-FFF2-40B4-BE49-F238E27FC236}">
                            <a16:creationId xmlns:a16="http://schemas.microsoft.com/office/drawing/2014/main" id="{E05B3BEE-41C6-0D2E-4596-05D0065D6C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938" y="4086568"/>
                        <a:ext cx="3294063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3221" name="Object 5">
            <a:extLst>
              <a:ext uri="{FF2B5EF4-FFF2-40B4-BE49-F238E27FC236}">
                <a16:creationId xmlns:a16="http://schemas.microsoft.com/office/drawing/2014/main" id="{6CD846A5-5AE3-D7D5-F9E5-C284AE6946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030864"/>
              </p:ext>
            </p:extLst>
          </p:nvPr>
        </p:nvGraphicFramePr>
        <p:xfrm>
          <a:off x="3154364" y="5174853"/>
          <a:ext cx="33226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181800" imgH="7899400" progId="Equation.3">
                  <p:embed/>
                </p:oleObj>
              </mc:Choice>
              <mc:Fallback>
                <p:oleObj name="Equation" r:id="rId4" imgW="32181800" imgH="7899400" progId="Equation.3">
                  <p:embed/>
                  <p:pic>
                    <p:nvPicPr>
                      <p:cNvPr id="1673221" name="Object 5">
                        <a:extLst>
                          <a:ext uri="{FF2B5EF4-FFF2-40B4-BE49-F238E27FC236}">
                            <a16:creationId xmlns:a16="http://schemas.microsoft.com/office/drawing/2014/main" id="{6CD846A5-5AE3-D7D5-F9E5-C284AE6946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4" y="5174853"/>
                        <a:ext cx="332263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242" name="Rectangle 2">
            <a:extLst>
              <a:ext uri="{FF2B5EF4-FFF2-40B4-BE49-F238E27FC236}">
                <a16:creationId xmlns:a16="http://schemas.microsoft.com/office/drawing/2014/main" id="{DAA5DCAE-A2E7-C2E1-CCD2-01CB71CAEA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2800"/>
              <a:t>Internal Measures: Cohesion and Separation</a:t>
            </a:r>
          </a:p>
        </p:txBody>
      </p:sp>
      <p:sp>
        <p:nvSpPr>
          <p:cNvPr id="1674243" name="Rectangle 3">
            <a:extLst>
              <a:ext uri="{FF2B5EF4-FFF2-40B4-BE49-F238E27FC236}">
                <a16:creationId xmlns:a16="http://schemas.microsoft.com/office/drawing/2014/main" id="{59C214CF-AEC5-B12E-619D-6F3B489E825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PK" sz="2400"/>
              <a:t>Example: SSE</a:t>
            </a:r>
          </a:p>
          <a:p>
            <a:pPr lvl="1"/>
            <a:r>
              <a:rPr lang="en-US" altLang="en-PK" sz="2000"/>
              <a:t>BSS + WSS = constant</a:t>
            </a:r>
          </a:p>
        </p:txBody>
      </p:sp>
      <p:sp>
        <p:nvSpPr>
          <p:cNvPr id="1674244" name="Line 4">
            <a:extLst>
              <a:ext uri="{FF2B5EF4-FFF2-40B4-BE49-F238E27FC236}">
                <a16:creationId xmlns:a16="http://schemas.microsoft.com/office/drawing/2014/main" id="{93D2ED2E-B582-0293-0D36-FCA3141307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681288"/>
            <a:ext cx="609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674245" name="Line 5">
            <a:extLst>
              <a:ext uri="{FF2B5EF4-FFF2-40B4-BE49-F238E27FC236}">
                <a16:creationId xmlns:a16="http://schemas.microsoft.com/office/drawing/2014/main" id="{FA8308E7-1A1B-A4A2-8F6E-0DD72BE2E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674246" name="Line 6">
            <a:extLst>
              <a:ext uri="{FF2B5EF4-FFF2-40B4-BE49-F238E27FC236}">
                <a16:creationId xmlns:a16="http://schemas.microsoft.com/office/drawing/2014/main" id="{4144113E-7A0B-B294-91E5-CC4B183943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674247" name="Line 7">
            <a:extLst>
              <a:ext uri="{FF2B5EF4-FFF2-40B4-BE49-F238E27FC236}">
                <a16:creationId xmlns:a16="http://schemas.microsoft.com/office/drawing/2014/main" id="{DBE8B5E1-67EC-A235-3DDD-86D3C8F099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674248" name="Line 8">
            <a:extLst>
              <a:ext uri="{FF2B5EF4-FFF2-40B4-BE49-F238E27FC236}">
                <a16:creationId xmlns:a16="http://schemas.microsoft.com/office/drawing/2014/main" id="{4634F4FC-B98D-F41B-1B6C-081811057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674249" name="Line 9">
            <a:extLst>
              <a:ext uri="{FF2B5EF4-FFF2-40B4-BE49-F238E27FC236}">
                <a16:creationId xmlns:a16="http://schemas.microsoft.com/office/drawing/2014/main" id="{26B387EF-C3F3-86AE-879F-A5443E2CA91A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674250" name="Text Box 10">
            <a:extLst>
              <a:ext uri="{FF2B5EF4-FFF2-40B4-BE49-F238E27FC236}">
                <a16:creationId xmlns:a16="http://schemas.microsoft.com/office/drawing/2014/main" id="{AA1C01AF-9950-46C8-4407-A8DE30E3F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757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PK"/>
              <a:t>1</a:t>
            </a:r>
          </a:p>
        </p:txBody>
      </p:sp>
      <p:sp>
        <p:nvSpPr>
          <p:cNvPr id="1674251" name="Text Box 11">
            <a:extLst>
              <a:ext uri="{FF2B5EF4-FFF2-40B4-BE49-F238E27FC236}">
                <a16:creationId xmlns:a16="http://schemas.microsoft.com/office/drawing/2014/main" id="{C159AEB5-8CEB-15E1-9B87-00C298A34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757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PK"/>
              <a:t>2</a:t>
            </a:r>
          </a:p>
        </p:txBody>
      </p:sp>
      <p:sp>
        <p:nvSpPr>
          <p:cNvPr id="1674252" name="Text Box 12">
            <a:extLst>
              <a:ext uri="{FF2B5EF4-FFF2-40B4-BE49-F238E27FC236}">
                <a16:creationId xmlns:a16="http://schemas.microsoft.com/office/drawing/2014/main" id="{B8E91570-15B6-29AA-C2E3-498701291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757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PK"/>
              <a:t>3</a:t>
            </a:r>
          </a:p>
        </p:txBody>
      </p:sp>
      <p:sp>
        <p:nvSpPr>
          <p:cNvPr id="1674253" name="Text Box 13">
            <a:extLst>
              <a:ext uri="{FF2B5EF4-FFF2-40B4-BE49-F238E27FC236}">
                <a16:creationId xmlns:a16="http://schemas.microsoft.com/office/drawing/2014/main" id="{2D605D69-8B5C-A4DB-A48F-530C42DC7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757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PK"/>
              <a:t>4</a:t>
            </a:r>
          </a:p>
        </p:txBody>
      </p:sp>
      <p:sp>
        <p:nvSpPr>
          <p:cNvPr id="1674254" name="Text Box 14">
            <a:extLst>
              <a:ext uri="{FF2B5EF4-FFF2-40B4-BE49-F238E27FC236}">
                <a16:creationId xmlns:a16="http://schemas.microsoft.com/office/drawing/2014/main" id="{CA39F5F7-A2A4-BBD7-BCD3-E03C1E95A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2757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PK"/>
              <a:t>5</a:t>
            </a:r>
          </a:p>
        </p:txBody>
      </p:sp>
      <p:sp>
        <p:nvSpPr>
          <p:cNvPr id="1674255" name="Oval 15">
            <a:extLst>
              <a:ext uri="{FF2B5EF4-FFF2-40B4-BE49-F238E27FC236}">
                <a16:creationId xmlns:a16="http://schemas.microsoft.com/office/drawing/2014/main" id="{F58D5D8C-B450-457F-6213-2B2E4A7B6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674256" name="Oval 16">
            <a:extLst>
              <a:ext uri="{FF2B5EF4-FFF2-40B4-BE49-F238E27FC236}">
                <a16:creationId xmlns:a16="http://schemas.microsoft.com/office/drawing/2014/main" id="{A525EBC6-F57E-79F4-D1F7-8D61F2EC2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674257" name="Oval 17">
            <a:extLst>
              <a:ext uri="{FF2B5EF4-FFF2-40B4-BE49-F238E27FC236}">
                <a16:creationId xmlns:a16="http://schemas.microsoft.com/office/drawing/2014/main" id="{51AC0FBA-275C-84AC-48F7-0ABD745D3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674258" name="Oval 18">
            <a:extLst>
              <a:ext uri="{FF2B5EF4-FFF2-40B4-BE49-F238E27FC236}">
                <a16:creationId xmlns:a16="http://schemas.microsoft.com/office/drawing/2014/main" id="{07817953-7D50-8A5E-DEE0-62A9D8B03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674259" name="Text Box 19">
            <a:extLst>
              <a:ext uri="{FF2B5EF4-FFF2-40B4-BE49-F238E27FC236}">
                <a16:creationId xmlns:a16="http://schemas.microsoft.com/office/drawing/2014/main" id="{FA7F29DF-4EC2-9E23-4C50-706568B8F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33045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PK" sz="3200">
                <a:solidFill>
                  <a:srgbClr val="FF0000"/>
                </a:solidFill>
                <a:sym typeface="Symbol" pitchFamily="2" charset="2"/>
              </a:rPr>
              <a:t></a:t>
            </a:r>
          </a:p>
        </p:txBody>
      </p:sp>
      <p:sp>
        <p:nvSpPr>
          <p:cNvPr id="1674260" name="Text Box 20">
            <a:extLst>
              <a:ext uri="{FF2B5EF4-FFF2-40B4-BE49-F238E27FC236}">
                <a16:creationId xmlns:a16="http://schemas.microsoft.com/office/drawing/2014/main" id="{BFCDA58A-2239-513E-B980-DF46ACB11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33045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PK" sz="3200">
                <a:solidFill>
                  <a:srgbClr val="FF0000"/>
                </a:solidFill>
                <a:sym typeface="Symbol" pitchFamily="2" charset="2"/>
              </a:rPr>
              <a:t></a:t>
            </a:r>
          </a:p>
        </p:txBody>
      </p:sp>
      <p:sp>
        <p:nvSpPr>
          <p:cNvPr id="1674261" name="Text Box 21">
            <a:extLst>
              <a:ext uri="{FF2B5EF4-FFF2-40B4-BE49-F238E27FC236}">
                <a16:creationId xmlns:a16="http://schemas.microsoft.com/office/drawing/2014/main" id="{9FB83E10-D9E7-2D6F-6B8C-5DCF761AB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33045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PK" sz="3200">
                <a:solidFill>
                  <a:srgbClr val="FF0000"/>
                </a:solidFill>
                <a:sym typeface="Symbol" pitchFamily="2" charset="2"/>
              </a:rPr>
              <a:t></a:t>
            </a:r>
          </a:p>
        </p:txBody>
      </p:sp>
      <p:sp>
        <p:nvSpPr>
          <p:cNvPr id="1674262" name="Text Box 22">
            <a:extLst>
              <a:ext uri="{FF2B5EF4-FFF2-40B4-BE49-F238E27FC236}">
                <a16:creationId xmlns:a16="http://schemas.microsoft.com/office/drawing/2014/main" id="{484EA16C-ABCC-FC03-3F82-614F7AD0B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PK"/>
              <a:t>m</a:t>
            </a:r>
            <a:r>
              <a:rPr lang="en-US" altLang="en-PK" baseline="-25000"/>
              <a:t>1</a:t>
            </a:r>
          </a:p>
        </p:txBody>
      </p:sp>
      <p:sp>
        <p:nvSpPr>
          <p:cNvPr id="1674263" name="Text Box 23">
            <a:extLst>
              <a:ext uri="{FF2B5EF4-FFF2-40B4-BE49-F238E27FC236}">
                <a16:creationId xmlns:a16="http://schemas.microsoft.com/office/drawing/2014/main" id="{2C84BB5B-4620-49AC-4FAA-7A7F30EDF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PK"/>
              <a:t>m</a:t>
            </a:r>
            <a:r>
              <a:rPr lang="en-US" altLang="en-PK" baseline="-25000"/>
              <a:t>2</a:t>
            </a:r>
          </a:p>
        </p:txBody>
      </p:sp>
      <p:sp>
        <p:nvSpPr>
          <p:cNvPr id="1674264" name="Text Box 24">
            <a:extLst>
              <a:ext uri="{FF2B5EF4-FFF2-40B4-BE49-F238E27FC236}">
                <a16:creationId xmlns:a16="http://schemas.microsoft.com/office/drawing/2014/main" id="{85CB835D-345F-1717-F17E-0572097C3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071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PK"/>
              <a:t>m</a:t>
            </a:r>
            <a:endParaRPr lang="en-US" altLang="en-PK" baseline="-25000"/>
          </a:p>
        </p:txBody>
      </p:sp>
      <p:graphicFrame>
        <p:nvGraphicFramePr>
          <p:cNvPr id="1674265" name="Object 25">
            <a:extLst>
              <a:ext uri="{FF2B5EF4-FFF2-40B4-BE49-F238E27FC236}">
                <a16:creationId xmlns:a16="http://schemas.microsoft.com/office/drawing/2014/main" id="{F4587D6A-2D5C-B34E-4E80-4F17A23FE397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191000" y="5029201"/>
          <a:ext cx="58674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5780900" imgH="15798800" progId="Equation.3">
                  <p:embed/>
                </p:oleObj>
              </mc:Choice>
              <mc:Fallback>
                <p:oleObj name="Equation" r:id="rId2" imgW="75780900" imgH="15798800" progId="Equation.3">
                  <p:embed/>
                  <p:pic>
                    <p:nvPicPr>
                      <p:cNvPr id="1674265" name="Object 25">
                        <a:extLst>
                          <a:ext uri="{FF2B5EF4-FFF2-40B4-BE49-F238E27FC236}">
                            <a16:creationId xmlns:a16="http://schemas.microsoft.com/office/drawing/2014/main" id="{F4587D6A-2D5C-B34E-4E80-4F17A23FE3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029201"/>
                        <a:ext cx="5867400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4266" name="Text Box 26">
            <a:extLst>
              <a:ext uri="{FF2B5EF4-FFF2-40B4-BE49-F238E27FC236}">
                <a16:creationId xmlns:a16="http://schemas.microsoft.com/office/drawing/2014/main" id="{A08913EB-DF85-39F0-18EE-E4183D8B6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029201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PK"/>
              <a:t>K=2 clusters:</a:t>
            </a:r>
          </a:p>
        </p:txBody>
      </p:sp>
      <p:graphicFrame>
        <p:nvGraphicFramePr>
          <p:cNvPr id="1674267" name="Object 27">
            <a:extLst>
              <a:ext uri="{FF2B5EF4-FFF2-40B4-BE49-F238E27FC236}">
                <a16:creationId xmlns:a16="http://schemas.microsoft.com/office/drawing/2014/main" id="{3C11AC12-135F-1A64-8F67-DE2F55786F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4814" y="3502026"/>
          <a:ext cx="5233987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589400" imgH="15798800" progId="Equation.3">
                  <p:embed/>
                </p:oleObj>
              </mc:Choice>
              <mc:Fallback>
                <p:oleObj name="Equation" r:id="rId4" imgW="67589400" imgH="15798800" progId="Equation.3">
                  <p:embed/>
                  <p:pic>
                    <p:nvPicPr>
                      <p:cNvPr id="1674267" name="Object 27">
                        <a:extLst>
                          <a:ext uri="{FF2B5EF4-FFF2-40B4-BE49-F238E27FC236}">
                            <a16:creationId xmlns:a16="http://schemas.microsoft.com/office/drawing/2014/main" id="{3C11AC12-135F-1A64-8F67-DE2F55786F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4" y="3502026"/>
                        <a:ext cx="5233987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4268" name="Text Box 28">
            <a:extLst>
              <a:ext uri="{FF2B5EF4-FFF2-40B4-BE49-F238E27FC236}">
                <a16:creationId xmlns:a16="http://schemas.microsoft.com/office/drawing/2014/main" id="{AEC7B1AA-9666-1949-F037-1FF4ADFA5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498851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PK"/>
              <a:t>K=1 cluster: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7B4FA7-154E-0418-B9D0-0B7558C53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DE26E2-1F9D-1E88-CDAD-0D0B55FE3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14" y="274508"/>
            <a:ext cx="7772400" cy="53728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117830-E03F-0165-19AF-4012144C5B12}"/>
              </a:ext>
            </a:extLst>
          </p:cNvPr>
          <p:cNvSpPr txBox="1"/>
          <p:nvPr/>
        </p:nvSpPr>
        <p:spPr>
          <a:xfrm>
            <a:off x="8371114" y="4495800"/>
            <a:ext cx="115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dirty="0"/>
              <a:t>= 0.5</a:t>
            </a:r>
          </a:p>
        </p:txBody>
      </p:sp>
    </p:spTree>
    <p:extLst>
      <p:ext uri="{BB962C8B-B14F-4D97-AF65-F5344CB8AC3E}">
        <p14:creationId xmlns:p14="http://schemas.microsoft.com/office/powerpoint/2010/main" val="149933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266" name="Rectangle 2">
            <a:extLst>
              <a:ext uri="{FF2B5EF4-FFF2-40B4-BE49-F238E27FC236}">
                <a16:creationId xmlns:a16="http://schemas.microsoft.com/office/drawing/2014/main" id="{C2900A31-D8ED-404A-47A4-D834DC1386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219200"/>
            <a:ext cx="8458200" cy="5334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PK" sz="2200" dirty="0"/>
              <a:t>A proximity graph based approach can also be used for cohesion and separation.</a:t>
            </a:r>
          </a:p>
          <a:p>
            <a:pPr marL="742950" lvl="1" indent="-285750"/>
            <a:r>
              <a:rPr lang="en-US" altLang="en-PK" sz="1800" dirty="0"/>
              <a:t>Cluster cohesion is the sum of the weight of all links within a cluster.</a:t>
            </a:r>
          </a:p>
          <a:p>
            <a:pPr marL="742950" lvl="1" indent="-285750"/>
            <a:r>
              <a:rPr lang="en-US" altLang="en-PK" sz="1800" dirty="0"/>
              <a:t>Cluster separation is the sum of the weights between nodes in the cluster and nodes outside the cluster.</a:t>
            </a:r>
          </a:p>
        </p:txBody>
      </p:sp>
      <p:sp>
        <p:nvSpPr>
          <p:cNvPr id="1675267" name="Rectangle 3">
            <a:extLst>
              <a:ext uri="{FF2B5EF4-FFF2-40B4-BE49-F238E27FC236}">
                <a16:creationId xmlns:a16="http://schemas.microsoft.com/office/drawing/2014/main" id="{5808B048-3C46-F30E-A61C-E74C92FD63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2400"/>
              <a:t>Internal Measures: Cohesion and Separation</a:t>
            </a:r>
          </a:p>
        </p:txBody>
      </p:sp>
      <p:sp>
        <p:nvSpPr>
          <p:cNvPr id="1675268" name="Freeform 4">
            <a:extLst>
              <a:ext uri="{FF2B5EF4-FFF2-40B4-BE49-F238E27FC236}">
                <a16:creationId xmlns:a16="http://schemas.microsoft.com/office/drawing/2014/main" id="{1DBDF100-0838-66DC-FE1C-994900E9746B}"/>
              </a:ext>
            </a:extLst>
          </p:cNvPr>
          <p:cNvSpPr>
            <a:spLocks/>
          </p:cNvSpPr>
          <p:nvPr/>
        </p:nvSpPr>
        <p:spPr bwMode="auto">
          <a:xfrm rot="16200000">
            <a:off x="5187157" y="3575844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675269" name="Oval 5">
            <a:extLst>
              <a:ext uri="{FF2B5EF4-FFF2-40B4-BE49-F238E27FC236}">
                <a16:creationId xmlns:a16="http://schemas.microsoft.com/office/drawing/2014/main" id="{E5E2FDA4-D2FB-F924-3DC1-009946F905D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477000" y="4495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675270" name="Oval 6">
            <a:extLst>
              <a:ext uri="{FF2B5EF4-FFF2-40B4-BE49-F238E27FC236}">
                <a16:creationId xmlns:a16="http://schemas.microsoft.com/office/drawing/2014/main" id="{51F9850B-3E53-9CE3-2615-D8C07DF0FCA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400800" y="3733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675271" name="Oval 7">
            <a:extLst>
              <a:ext uri="{FF2B5EF4-FFF2-40B4-BE49-F238E27FC236}">
                <a16:creationId xmlns:a16="http://schemas.microsoft.com/office/drawing/2014/main" id="{63613E2F-9DF3-DFDE-2BC5-64EE8BFF0C7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562600" y="4191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675272" name="Oval 8">
            <a:extLst>
              <a:ext uri="{FF2B5EF4-FFF2-40B4-BE49-F238E27FC236}">
                <a16:creationId xmlns:a16="http://schemas.microsoft.com/office/drawing/2014/main" id="{94485948-B011-EBC2-8138-0D37F1B62A6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627813" y="4037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675273" name="Freeform 9">
            <a:extLst>
              <a:ext uri="{FF2B5EF4-FFF2-40B4-BE49-F238E27FC236}">
                <a16:creationId xmlns:a16="http://schemas.microsoft.com/office/drawing/2014/main" id="{DD78A908-FD1A-9E1D-472B-2AF094CF93AB}"/>
              </a:ext>
            </a:extLst>
          </p:cNvPr>
          <p:cNvSpPr>
            <a:spLocks/>
          </p:cNvSpPr>
          <p:nvPr/>
        </p:nvSpPr>
        <p:spPr bwMode="auto">
          <a:xfrm rot="5400000" flipV="1">
            <a:off x="8077200" y="3429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675274" name="Oval 10">
            <a:extLst>
              <a:ext uri="{FF2B5EF4-FFF2-40B4-BE49-F238E27FC236}">
                <a16:creationId xmlns:a16="http://schemas.microsoft.com/office/drawing/2014/main" id="{47489800-5BA9-12EB-419B-863E71F5085D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9601200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675275" name="Oval 11">
            <a:extLst>
              <a:ext uri="{FF2B5EF4-FFF2-40B4-BE49-F238E27FC236}">
                <a16:creationId xmlns:a16="http://schemas.microsoft.com/office/drawing/2014/main" id="{8291D60B-8F80-D3E4-592A-5A7DDB37A1F6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8240713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675276" name="Oval 12">
            <a:extLst>
              <a:ext uri="{FF2B5EF4-FFF2-40B4-BE49-F238E27FC236}">
                <a16:creationId xmlns:a16="http://schemas.microsoft.com/office/drawing/2014/main" id="{7734D191-C9B8-D07C-B6D9-3FB1328FC3B9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8763000" y="4495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675277" name="Oval 13">
            <a:extLst>
              <a:ext uri="{FF2B5EF4-FFF2-40B4-BE49-F238E27FC236}">
                <a16:creationId xmlns:a16="http://schemas.microsoft.com/office/drawing/2014/main" id="{06BF5FEE-EC44-63EA-E0CA-EDB53A5532F8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8763000" y="3505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675278" name="Line 14">
            <a:extLst>
              <a:ext uri="{FF2B5EF4-FFF2-40B4-BE49-F238E27FC236}">
                <a16:creationId xmlns:a16="http://schemas.microsoft.com/office/drawing/2014/main" id="{4BB0EB89-4187-7073-F880-0FF84952C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495800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675279" name="Line 15">
            <a:extLst>
              <a:ext uri="{FF2B5EF4-FFF2-40B4-BE49-F238E27FC236}">
                <a16:creationId xmlns:a16="http://schemas.microsoft.com/office/drawing/2014/main" id="{A3F0F124-7E21-7C03-2BD2-BB93E703F0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3962400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675280" name="Line 16">
            <a:extLst>
              <a:ext uri="{FF2B5EF4-FFF2-40B4-BE49-F238E27FC236}">
                <a16:creationId xmlns:a16="http://schemas.microsoft.com/office/drawing/2014/main" id="{AF6BC532-05D1-21A9-1A33-A079D23BCC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3581400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675281" name="Line 17">
            <a:extLst>
              <a:ext uri="{FF2B5EF4-FFF2-40B4-BE49-F238E27FC236}">
                <a16:creationId xmlns:a16="http://schemas.microsoft.com/office/drawing/2014/main" id="{AD83F249-8486-E336-AAC5-975B2865BC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3962400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675282" name="Line 18">
            <a:extLst>
              <a:ext uri="{FF2B5EF4-FFF2-40B4-BE49-F238E27FC236}">
                <a16:creationId xmlns:a16="http://schemas.microsoft.com/office/drawing/2014/main" id="{855D28A6-B501-9FE1-4FFC-C2886B2753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114800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675283" name="Line 19">
            <a:extLst>
              <a:ext uri="{FF2B5EF4-FFF2-40B4-BE49-F238E27FC236}">
                <a16:creationId xmlns:a16="http://schemas.microsoft.com/office/drawing/2014/main" id="{8C9CEEA4-B8CF-7441-8233-3BB90B8A86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5600" y="39624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675284" name="Line 20">
            <a:extLst>
              <a:ext uri="{FF2B5EF4-FFF2-40B4-BE49-F238E27FC236}">
                <a16:creationId xmlns:a16="http://schemas.microsoft.com/office/drawing/2014/main" id="{330E2AF1-6790-FAD2-046C-C6DD52282B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5600" y="3581400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675285" name="Line 21">
            <a:extLst>
              <a:ext uri="{FF2B5EF4-FFF2-40B4-BE49-F238E27FC236}">
                <a16:creationId xmlns:a16="http://schemas.microsoft.com/office/drawing/2014/main" id="{F496FB5D-2C02-5026-BFD5-3899663F33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5600" y="3962400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675286" name="Line 22">
            <a:extLst>
              <a:ext uri="{FF2B5EF4-FFF2-40B4-BE49-F238E27FC236}">
                <a16:creationId xmlns:a16="http://schemas.microsoft.com/office/drawing/2014/main" id="{2C2B8FE4-03E5-32F1-2BF4-58AA659664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191000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675287" name="Line 23">
            <a:extLst>
              <a:ext uri="{FF2B5EF4-FFF2-40B4-BE49-F238E27FC236}">
                <a16:creationId xmlns:a16="http://schemas.microsoft.com/office/drawing/2014/main" id="{41E155D6-0827-95C1-6F86-8A0D5C770C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3962400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675288" name="Line 24">
            <a:extLst>
              <a:ext uri="{FF2B5EF4-FFF2-40B4-BE49-F238E27FC236}">
                <a16:creationId xmlns:a16="http://schemas.microsoft.com/office/drawing/2014/main" id="{24C6A5CE-1DE2-C5C2-591B-423CA6B19E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3581400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675289" name="Line 25">
            <a:extLst>
              <a:ext uri="{FF2B5EF4-FFF2-40B4-BE49-F238E27FC236}">
                <a16:creationId xmlns:a16="http://schemas.microsoft.com/office/drawing/2014/main" id="{10B9863B-E987-576C-1A91-AEB7041CC3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3962400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675290" name="Line 26">
            <a:extLst>
              <a:ext uri="{FF2B5EF4-FFF2-40B4-BE49-F238E27FC236}">
                <a16:creationId xmlns:a16="http://schemas.microsoft.com/office/drawing/2014/main" id="{5AF874D3-5B6C-B392-0573-32F3ED839E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733800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675291" name="Line 27">
            <a:extLst>
              <a:ext uri="{FF2B5EF4-FFF2-40B4-BE49-F238E27FC236}">
                <a16:creationId xmlns:a16="http://schemas.microsoft.com/office/drawing/2014/main" id="{DCD94A2A-EBF0-B37E-302A-70A89159F9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733800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675292" name="Line 28">
            <a:extLst>
              <a:ext uri="{FF2B5EF4-FFF2-40B4-BE49-F238E27FC236}">
                <a16:creationId xmlns:a16="http://schemas.microsoft.com/office/drawing/2014/main" id="{4DD78BF1-9D03-2AB8-DD47-AA7702C53C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3581400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675293" name="Line 29">
            <a:extLst>
              <a:ext uri="{FF2B5EF4-FFF2-40B4-BE49-F238E27FC236}">
                <a16:creationId xmlns:a16="http://schemas.microsoft.com/office/drawing/2014/main" id="{EF94765E-B9B8-E9B5-63F8-B9F38A62D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733800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675294" name="Freeform 30">
            <a:extLst>
              <a:ext uri="{FF2B5EF4-FFF2-40B4-BE49-F238E27FC236}">
                <a16:creationId xmlns:a16="http://schemas.microsoft.com/office/drawing/2014/main" id="{B95C293E-0BC8-2542-B78D-8BE4D991F19A}"/>
              </a:ext>
            </a:extLst>
          </p:cNvPr>
          <p:cNvSpPr>
            <a:spLocks/>
          </p:cNvSpPr>
          <p:nvPr/>
        </p:nvSpPr>
        <p:spPr bwMode="auto">
          <a:xfrm rot="16200000">
            <a:off x="2215357" y="3728244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675295" name="Oval 31">
            <a:extLst>
              <a:ext uri="{FF2B5EF4-FFF2-40B4-BE49-F238E27FC236}">
                <a16:creationId xmlns:a16="http://schemas.microsoft.com/office/drawing/2014/main" id="{B3ECA721-F9DF-A76C-5995-475404EC98C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505200" y="4648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675296" name="Oval 32">
            <a:extLst>
              <a:ext uri="{FF2B5EF4-FFF2-40B4-BE49-F238E27FC236}">
                <a16:creationId xmlns:a16="http://schemas.microsoft.com/office/drawing/2014/main" id="{34BF54BF-9C33-92FA-09AA-131B302471B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429000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675297" name="Oval 33">
            <a:extLst>
              <a:ext uri="{FF2B5EF4-FFF2-40B4-BE49-F238E27FC236}">
                <a16:creationId xmlns:a16="http://schemas.microsoft.com/office/drawing/2014/main" id="{A6CFE7FF-2D3D-808B-4CE7-A90CF223AD8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90800" y="4343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675298" name="Oval 34">
            <a:extLst>
              <a:ext uri="{FF2B5EF4-FFF2-40B4-BE49-F238E27FC236}">
                <a16:creationId xmlns:a16="http://schemas.microsoft.com/office/drawing/2014/main" id="{1E914B6B-37C1-78F7-EB48-6919FDBF1F0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656013" y="41894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1675299" name="Line 35">
            <a:extLst>
              <a:ext uri="{FF2B5EF4-FFF2-40B4-BE49-F238E27FC236}">
                <a16:creationId xmlns:a16="http://schemas.microsoft.com/office/drawing/2014/main" id="{A40959D2-6440-5763-0661-EF1A255A84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962400"/>
            <a:ext cx="7620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675300" name="Line 36">
            <a:extLst>
              <a:ext uri="{FF2B5EF4-FFF2-40B4-BE49-F238E27FC236}">
                <a16:creationId xmlns:a16="http://schemas.microsoft.com/office/drawing/2014/main" id="{ADCD5491-A9AF-B14E-61E8-C5E6B9C1B5D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29000" y="3962400"/>
            <a:ext cx="76200" cy="685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675301" name="Line 37">
            <a:extLst>
              <a:ext uri="{FF2B5EF4-FFF2-40B4-BE49-F238E27FC236}">
                <a16:creationId xmlns:a16="http://schemas.microsoft.com/office/drawing/2014/main" id="{44C25CE6-4017-5BD5-987E-E40D64B37C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343400"/>
            <a:ext cx="838200" cy="304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675302" name="Line 38">
            <a:extLst>
              <a:ext uri="{FF2B5EF4-FFF2-40B4-BE49-F238E27FC236}">
                <a16:creationId xmlns:a16="http://schemas.microsoft.com/office/drawing/2014/main" id="{679B2D8A-0E28-F117-CEC3-6109F3F26CD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29000" y="3962400"/>
            <a:ext cx="228600" cy="304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675303" name="Line 39">
            <a:extLst>
              <a:ext uri="{FF2B5EF4-FFF2-40B4-BE49-F238E27FC236}">
                <a16:creationId xmlns:a16="http://schemas.microsoft.com/office/drawing/2014/main" id="{04D0CAB7-A8C7-0E76-ED5C-C081F4F471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4267200"/>
            <a:ext cx="9906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675304" name="Line 40">
            <a:extLst>
              <a:ext uri="{FF2B5EF4-FFF2-40B4-BE49-F238E27FC236}">
                <a16:creationId xmlns:a16="http://schemas.microsoft.com/office/drawing/2014/main" id="{F9916432-3626-6E36-EBC5-05FA7761C0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267200"/>
            <a:ext cx="1524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1675305" name="Rectangle 41">
            <a:extLst>
              <a:ext uri="{FF2B5EF4-FFF2-40B4-BE49-F238E27FC236}">
                <a16:creationId xmlns:a16="http://schemas.microsoft.com/office/drawing/2014/main" id="{7B8DF160-4B4C-7574-5486-D9D50F25B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486400"/>
            <a:ext cx="11187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PK" sz="2000"/>
              <a:t>cohesion</a:t>
            </a:r>
          </a:p>
        </p:txBody>
      </p:sp>
      <p:sp>
        <p:nvSpPr>
          <p:cNvPr id="1675306" name="Rectangle 42">
            <a:extLst>
              <a:ext uri="{FF2B5EF4-FFF2-40B4-BE49-F238E27FC236}">
                <a16:creationId xmlns:a16="http://schemas.microsoft.com/office/drawing/2014/main" id="{8FD9BB92-024A-5D9D-6E68-3B3AE8861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486400"/>
            <a:ext cx="12927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PK" sz="2000"/>
              <a:t>separation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290" name="Rectangle 2">
            <a:extLst>
              <a:ext uri="{FF2B5EF4-FFF2-40B4-BE49-F238E27FC236}">
                <a16:creationId xmlns:a16="http://schemas.microsoft.com/office/drawing/2014/main" id="{9D065B0E-1C73-C257-84C2-605DBB1B99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8458200" cy="5334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PK" sz="2000" dirty="0"/>
              <a:t>Silhouette Coefficient combine ideas of both cohesion and separation, but for individual points, as well as clusters and </a:t>
            </a:r>
            <a:r>
              <a:rPr lang="en-US" altLang="en-PK" sz="2000" dirty="0" err="1"/>
              <a:t>clusterings</a:t>
            </a:r>
            <a:endParaRPr lang="en-US" altLang="en-PK" sz="2000" dirty="0"/>
          </a:p>
          <a:p>
            <a:pPr>
              <a:spcBef>
                <a:spcPct val="0"/>
              </a:spcBef>
            </a:pPr>
            <a:r>
              <a:rPr lang="en-US" altLang="en-PK" sz="2000" dirty="0"/>
              <a:t>For an individual point, </a:t>
            </a:r>
            <a:r>
              <a:rPr lang="en-US" altLang="en-PK" sz="2000" i="1" dirty="0" err="1"/>
              <a:t>i</a:t>
            </a:r>
            <a:endParaRPr lang="en-US" altLang="en-PK" sz="2000" i="1" dirty="0"/>
          </a:p>
          <a:p>
            <a:pPr marL="742950" lvl="1" indent="-285750"/>
            <a:r>
              <a:rPr lang="en-US" altLang="en-PK" sz="1800" dirty="0"/>
              <a:t>Calculate </a:t>
            </a:r>
            <a:r>
              <a:rPr lang="en-US" altLang="en-PK" sz="1800" b="1" i="1" dirty="0"/>
              <a:t>a</a:t>
            </a:r>
            <a:r>
              <a:rPr lang="en-US" altLang="en-PK" sz="1800" dirty="0"/>
              <a:t> = average distance of </a:t>
            </a:r>
            <a:r>
              <a:rPr lang="en-US" altLang="en-PK" sz="1800" i="1" dirty="0" err="1"/>
              <a:t>i</a:t>
            </a:r>
            <a:r>
              <a:rPr lang="en-US" altLang="en-PK" sz="1800" dirty="0"/>
              <a:t> to the points in its cluster</a:t>
            </a:r>
          </a:p>
          <a:p>
            <a:pPr marL="742950" lvl="1" indent="-285750"/>
            <a:r>
              <a:rPr lang="en-US" altLang="en-PK" sz="1800" dirty="0"/>
              <a:t>Calculate </a:t>
            </a:r>
            <a:r>
              <a:rPr lang="en-US" altLang="en-PK" sz="1800" b="1" i="1" dirty="0"/>
              <a:t>b</a:t>
            </a:r>
            <a:r>
              <a:rPr lang="en-US" altLang="en-PK" sz="1800" dirty="0"/>
              <a:t> = min (average distance of </a:t>
            </a:r>
            <a:r>
              <a:rPr lang="en-US" altLang="en-PK" sz="1800" i="1" dirty="0" err="1"/>
              <a:t>i</a:t>
            </a:r>
            <a:r>
              <a:rPr lang="en-US" altLang="en-PK" sz="1800" i="1" dirty="0"/>
              <a:t> </a:t>
            </a:r>
            <a:r>
              <a:rPr lang="en-US" altLang="en-PK" sz="1800" dirty="0"/>
              <a:t> to points in another cluster)</a:t>
            </a:r>
          </a:p>
          <a:p>
            <a:pPr marL="742950" lvl="1" indent="-285750"/>
            <a:r>
              <a:rPr lang="en-US" altLang="en-PK" sz="1800" dirty="0"/>
              <a:t>The silhouette coefficient for a point is then given by </a:t>
            </a:r>
            <a:br>
              <a:rPr lang="en-US" altLang="en-PK" sz="1800" dirty="0"/>
            </a:br>
            <a:br>
              <a:rPr lang="en-US" altLang="en-PK" sz="1800" dirty="0"/>
            </a:br>
            <a:r>
              <a:rPr lang="en-US" altLang="en-PK" sz="1800" dirty="0"/>
              <a:t>s = 1 – a/b   if a &lt; b,   </a:t>
            </a:r>
            <a:r>
              <a:rPr lang="en-US" altLang="en-PK" sz="1400" dirty="0"/>
              <a:t>(or s = b/a - 1    if a </a:t>
            </a:r>
            <a:r>
              <a:rPr lang="en-US" altLang="en-PK" sz="1400" dirty="0">
                <a:sym typeface="Symbol" pitchFamily="2" charset="2"/>
              </a:rPr>
              <a:t> </a:t>
            </a:r>
            <a:r>
              <a:rPr lang="en-US" altLang="en-PK" sz="1400" dirty="0"/>
              <a:t>b, not the usual case)</a:t>
            </a:r>
            <a:r>
              <a:rPr lang="en-US" altLang="en-PK" sz="1800" dirty="0"/>
              <a:t> </a:t>
            </a:r>
          </a:p>
          <a:p>
            <a:pPr marL="742950" lvl="1" indent="-285750"/>
            <a:endParaRPr lang="en-US" altLang="en-PK" sz="1800" dirty="0"/>
          </a:p>
          <a:p>
            <a:pPr marL="742950" lvl="1" indent="-285750"/>
            <a:r>
              <a:rPr lang="en-US" altLang="en-PK" sz="1800" dirty="0"/>
              <a:t>Typically between 0 and 1. </a:t>
            </a:r>
          </a:p>
          <a:p>
            <a:pPr marL="742950" lvl="1" indent="-285750"/>
            <a:r>
              <a:rPr lang="en-US" altLang="en-PK" sz="1800" dirty="0"/>
              <a:t>The closer to 1 the better.</a:t>
            </a:r>
          </a:p>
          <a:p>
            <a:pPr>
              <a:spcBef>
                <a:spcPct val="0"/>
              </a:spcBef>
            </a:pPr>
            <a:endParaRPr lang="en-US" altLang="en-PK" sz="2200" dirty="0"/>
          </a:p>
          <a:p>
            <a:pPr>
              <a:spcBef>
                <a:spcPct val="0"/>
              </a:spcBef>
            </a:pPr>
            <a:endParaRPr lang="en-US" altLang="en-PK" sz="2200" dirty="0"/>
          </a:p>
          <a:p>
            <a:pPr>
              <a:spcBef>
                <a:spcPct val="0"/>
              </a:spcBef>
            </a:pPr>
            <a:r>
              <a:rPr lang="en-US" altLang="en-PK" sz="2200" dirty="0"/>
              <a:t>Can calculate the Average Silhouette width for a cluster or a clustering</a:t>
            </a:r>
          </a:p>
        </p:txBody>
      </p:sp>
      <p:sp>
        <p:nvSpPr>
          <p:cNvPr id="1676291" name="Rectangle 3">
            <a:extLst>
              <a:ext uri="{FF2B5EF4-FFF2-40B4-BE49-F238E27FC236}">
                <a16:creationId xmlns:a16="http://schemas.microsoft.com/office/drawing/2014/main" id="{CC2CBB7B-B4E4-A911-5C44-563412090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2400" dirty="0"/>
              <a:t>Internal Measures: Silhouette Coefficient</a:t>
            </a:r>
          </a:p>
        </p:txBody>
      </p:sp>
      <p:graphicFrame>
        <p:nvGraphicFramePr>
          <p:cNvPr id="1676292" name="Object 4">
            <a:extLst>
              <a:ext uri="{FF2B5EF4-FFF2-40B4-BE49-F238E27FC236}">
                <a16:creationId xmlns:a16="http://schemas.microsoft.com/office/drawing/2014/main" id="{B61DEC9F-5F51-E087-5016-47D12D0EB0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1" y="3962400"/>
          <a:ext cx="273367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2161500" imgH="8890000" progId="Visio.Drawing.6">
                  <p:embed/>
                </p:oleObj>
              </mc:Choice>
              <mc:Fallback>
                <p:oleObj name="VISIO" r:id="rId2" imgW="22161500" imgH="8890000" progId="Visio.Drawing.6">
                  <p:embed/>
                  <p:pic>
                    <p:nvPicPr>
                      <p:cNvPr id="1676292" name="Object 4">
                        <a:extLst>
                          <a:ext uri="{FF2B5EF4-FFF2-40B4-BE49-F238E27FC236}">
                            <a16:creationId xmlns:a16="http://schemas.microsoft.com/office/drawing/2014/main" id="{B61DEC9F-5F51-E087-5016-47D12D0EB0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3962400"/>
                        <a:ext cx="2733675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A8E0-E54C-BA27-9DBA-B1782F94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Example - </a:t>
            </a:r>
            <a:r>
              <a:rPr lang="en-US" altLang="en-PK" sz="4800" dirty="0"/>
              <a:t>Silhouette Coefficient</a:t>
            </a:r>
            <a:endParaRPr lang="en-P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66D8B7-8242-461C-4AEC-537CE445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D8AD4E-252D-8672-F14B-2B4D65454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42436"/>
            <a:ext cx="7772400" cy="477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4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834" name="Rectangle 2">
            <a:extLst>
              <a:ext uri="{FF2B5EF4-FFF2-40B4-BE49-F238E27FC236}">
                <a16:creationId xmlns:a16="http://schemas.microsoft.com/office/drawing/2014/main" id="{7DFF12B4-542B-8B4A-05A9-067088234C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Cluster Validity </a:t>
            </a:r>
          </a:p>
        </p:txBody>
      </p:sp>
      <p:sp>
        <p:nvSpPr>
          <p:cNvPr id="1656835" name="Rectangle 3">
            <a:extLst>
              <a:ext uri="{FF2B5EF4-FFF2-40B4-BE49-F238E27FC236}">
                <a16:creationId xmlns:a16="http://schemas.microsoft.com/office/drawing/2014/main" id="{AC38EFA3-86EC-0C1A-E5EB-BA00CC70F6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PK" dirty="0"/>
              <a:t>For supervised classification we have a variety of measures to evaluate how good our model is</a:t>
            </a:r>
          </a:p>
          <a:p>
            <a:pPr lvl="1">
              <a:lnSpc>
                <a:spcPct val="80000"/>
              </a:lnSpc>
            </a:pPr>
            <a:r>
              <a:rPr lang="en-US" altLang="en-PK" dirty="0"/>
              <a:t>Accuracy, precision, recall</a:t>
            </a:r>
          </a:p>
          <a:p>
            <a:pPr lvl="1">
              <a:lnSpc>
                <a:spcPct val="80000"/>
              </a:lnSpc>
            </a:pPr>
            <a:endParaRPr lang="en-US" altLang="en-PK" dirty="0"/>
          </a:p>
          <a:p>
            <a:pPr>
              <a:lnSpc>
                <a:spcPct val="80000"/>
              </a:lnSpc>
            </a:pPr>
            <a:r>
              <a:rPr lang="en-US" altLang="en-PK" dirty="0"/>
              <a:t>For cluster analysis, the analogous question is how to evaluate the “goodness” of the resulting clusters?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PK" dirty="0"/>
          </a:p>
          <a:p>
            <a:pPr>
              <a:lnSpc>
                <a:spcPct val="80000"/>
              </a:lnSpc>
            </a:pPr>
            <a:r>
              <a:rPr lang="en-US" altLang="en-PK" dirty="0"/>
              <a:t>Then why do we want to evaluate them?</a:t>
            </a:r>
          </a:p>
          <a:p>
            <a:pPr lvl="1">
              <a:lnSpc>
                <a:spcPct val="80000"/>
              </a:lnSpc>
            </a:pPr>
            <a:r>
              <a:rPr lang="en-US" altLang="en-PK" dirty="0"/>
              <a:t>To avoid finding patterns in noise</a:t>
            </a:r>
          </a:p>
          <a:p>
            <a:pPr lvl="1">
              <a:lnSpc>
                <a:spcPct val="80000"/>
              </a:lnSpc>
            </a:pPr>
            <a:r>
              <a:rPr lang="en-US" altLang="en-PK" dirty="0"/>
              <a:t>To compare clustering algorithms</a:t>
            </a:r>
          </a:p>
          <a:p>
            <a:pPr lvl="1">
              <a:lnSpc>
                <a:spcPct val="80000"/>
              </a:lnSpc>
            </a:pPr>
            <a:r>
              <a:rPr lang="en-US" altLang="en-PK" dirty="0"/>
              <a:t>To compare two sets of clusters</a:t>
            </a:r>
          </a:p>
          <a:p>
            <a:pPr lvl="1">
              <a:lnSpc>
                <a:spcPct val="80000"/>
              </a:lnSpc>
            </a:pPr>
            <a:r>
              <a:rPr lang="en-US" altLang="en-PK" dirty="0"/>
              <a:t>To compare two clusters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314" name="Rectangle 2">
            <a:extLst>
              <a:ext uri="{FF2B5EF4-FFF2-40B4-BE49-F238E27FC236}">
                <a16:creationId xmlns:a16="http://schemas.microsoft.com/office/drawing/2014/main" id="{1A4F8D57-4EDA-CD75-1904-8E901CA164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2000"/>
              <a:t>External Measures of Cluster Validity: Entropy and Purity</a:t>
            </a:r>
          </a:p>
        </p:txBody>
      </p:sp>
      <p:graphicFrame>
        <p:nvGraphicFramePr>
          <p:cNvPr id="1677315" name="Object 3">
            <a:extLst>
              <a:ext uri="{FF2B5EF4-FFF2-40B4-BE49-F238E27FC236}">
                <a16:creationId xmlns:a16="http://schemas.microsoft.com/office/drawing/2014/main" id="{27BB0D1F-98B1-F296-83EC-F8C86AE7A1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219200"/>
          <a:ext cx="775335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753350" imgH="5099050" progId="Paint.Picture">
                  <p:embed/>
                </p:oleObj>
              </mc:Choice>
              <mc:Fallback>
                <p:oleObj name="Bitmap Image" r:id="rId2" imgW="7753350" imgH="5099050" progId="Paint.Picture">
                  <p:embed/>
                  <p:pic>
                    <p:nvPicPr>
                      <p:cNvPr id="1677315" name="Object 3">
                        <a:extLst>
                          <a:ext uri="{FF2B5EF4-FFF2-40B4-BE49-F238E27FC236}">
                            <a16:creationId xmlns:a16="http://schemas.microsoft.com/office/drawing/2014/main" id="{27BB0D1F-98B1-F296-83EC-F8C86AE7A1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864"/>
                      <a:stretch>
                        <a:fillRect/>
                      </a:stretch>
                    </p:blipFill>
                    <p:spPr bwMode="auto">
                      <a:xfrm>
                        <a:off x="2133600" y="1219200"/>
                        <a:ext cx="775335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95D91-D164-C6B9-677D-46407742E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Homework /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3F293-A852-9BFA-D98A-507F3C440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K" dirty="0"/>
              <a:t>Do Research on </a:t>
            </a:r>
            <a:r>
              <a:rPr lang="en-PK" dirty="0">
                <a:solidFill>
                  <a:srgbClr val="C00000"/>
                </a:solidFill>
                <a:effectLst/>
                <a:ea typeface="Courier New" panose="02070309020205020404" pitchFamily="49" charset="0"/>
              </a:rPr>
              <a:t>Davies-Bouldin Index</a:t>
            </a:r>
            <a:r>
              <a:rPr lang="en-PK" dirty="0">
                <a:solidFill>
                  <a:srgbClr val="C00000"/>
                </a:solidFill>
                <a:effectLst/>
              </a:rPr>
              <a:t> </a:t>
            </a:r>
            <a:endParaRPr lang="en-US" dirty="0">
              <a:solidFill>
                <a:srgbClr val="C00000"/>
              </a:solidFill>
              <a:effectLst/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  <a:hlinkClick r:id="rId2"/>
              </a:rPr>
              <a:t>https://www.geeksforgeeks.org/davies-bouldin-index/</a:t>
            </a:r>
            <a:r>
              <a:rPr lang="en-US" dirty="0">
                <a:solidFill>
                  <a:srgbClr val="C00000"/>
                </a:solidFill>
              </a:rPr>
              <a:t> </a:t>
            </a:r>
            <a:endParaRPr lang="en-PK" dirty="0">
              <a:solidFill>
                <a:srgbClr val="C00000"/>
              </a:solidFill>
              <a:effectLst/>
            </a:endParaRPr>
          </a:p>
          <a:p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AFC59-EC58-B8E9-A22B-564656B7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4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858" name="Rectangle 2">
            <a:extLst>
              <a:ext uri="{FF2B5EF4-FFF2-40B4-BE49-F238E27FC236}">
                <a16:creationId xmlns:a16="http://schemas.microsoft.com/office/drawing/2014/main" id="{724540E9-5967-7F4A-AEA7-78EDFBDC8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2800"/>
              <a:t>Clusters found in Random Data</a:t>
            </a:r>
          </a:p>
        </p:txBody>
      </p:sp>
      <p:pic>
        <p:nvPicPr>
          <p:cNvPr id="1657859" name="Picture 3">
            <a:extLst>
              <a:ext uri="{FF2B5EF4-FFF2-40B4-BE49-F238E27FC236}">
                <a16:creationId xmlns:a16="http://schemas.microsoft.com/office/drawing/2014/main" id="{43C205BF-158C-2F21-DDF3-D4286D150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990600"/>
            <a:ext cx="3648075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57860" name="Text Box 4">
            <a:extLst>
              <a:ext uri="{FF2B5EF4-FFF2-40B4-BE49-F238E27FC236}">
                <a16:creationId xmlns:a16="http://schemas.microsoft.com/office/drawing/2014/main" id="{BC209214-3463-77B9-44F8-87EC9B509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905001"/>
            <a:ext cx="990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PK"/>
              <a:t>Random Points</a:t>
            </a:r>
          </a:p>
        </p:txBody>
      </p:sp>
      <p:grpSp>
        <p:nvGrpSpPr>
          <p:cNvPr id="1657861" name="Group 5">
            <a:extLst>
              <a:ext uri="{FF2B5EF4-FFF2-40B4-BE49-F238E27FC236}">
                <a16:creationId xmlns:a16="http://schemas.microsoft.com/office/drawing/2014/main" id="{AC576AE0-BDA2-FF56-9F82-CD8F3267DE2A}"/>
              </a:ext>
            </a:extLst>
          </p:cNvPr>
          <p:cNvGrpSpPr>
            <a:grpSpLocks/>
          </p:cNvGrpSpPr>
          <p:nvPr/>
        </p:nvGrpSpPr>
        <p:grpSpPr bwMode="auto">
          <a:xfrm>
            <a:off x="1676401" y="3657600"/>
            <a:ext cx="4113213" cy="2743200"/>
            <a:chOff x="96" y="2304"/>
            <a:chExt cx="2591" cy="1728"/>
          </a:xfrm>
        </p:grpSpPr>
        <p:pic>
          <p:nvPicPr>
            <p:cNvPr id="1657862" name="Picture 6">
              <a:extLst>
                <a:ext uri="{FF2B5EF4-FFF2-40B4-BE49-F238E27FC236}">
                  <a16:creationId xmlns:a16="http://schemas.microsoft.com/office/drawing/2014/main" id="{9080F4DF-BAD2-E16E-51ED-8ADF70D8D2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304"/>
              <a:ext cx="2303" cy="1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57863" name="Text Box 7">
              <a:extLst>
                <a:ext uri="{FF2B5EF4-FFF2-40B4-BE49-F238E27FC236}">
                  <a16:creationId xmlns:a16="http://schemas.microsoft.com/office/drawing/2014/main" id="{93D893C8-B281-2D84-2337-B56E0AEE2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640"/>
              <a:ext cx="6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PK"/>
                <a:t>K-means</a:t>
              </a:r>
            </a:p>
          </p:txBody>
        </p:sp>
      </p:grpSp>
      <p:grpSp>
        <p:nvGrpSpPr>
          <p:cNvPr id="1657864" name="Group 8">
            <a:extLst>
              <a:ext uri="{FF2B5EF4-FFF2-40B4-BE49-F238E27FC236}">
                <a16:creationId xmlns:a16="http://schemas.microsoft.com/office/drawing/2014/main" id="{7AD084DF-C8C2-541E-EA87-8B0FB2544793}"/>
              </a:ext>
            </a:extLst>
          </p:cNvPr>
          <p:cNvGrpSpPr>
            <a:grpSpLocks/>
          </p:cNvGrpSpPr>
          <p:nvPr/>
        </p:nvGrpSpPr>
        <p:grpSpPr bwMode="auto">
          <a:xfrm>
            <a:off x="5640388" y="990600"/>
            <a:ext cx="4341812" cy="2743200"/>
            <a:chOff x="2593" y="624"/>
            <a:chExt cx="2735" cy="1728"/>
          </a:xfrm>
        </p:grpSpPr>
        <p:pic>
          <p:nvPicPr>
            <p:cNvPr id="1657865" name="Picture 9">
              <a:extLst>
                <a:ext uri="{FF2B5EF4-FFF2-40B4-BE49-F238E27FC236}">
                  <a16:creationId xmlns:a16="http://schemas.microsoft.com/office/drawing/2014/main" id="{8C2E8E65-1D12-EBFF-8026-7EF5D8BC52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" y="624"/>
              <a:ext cx="2303" cy="1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57866" name="Text Box 10">
              <a:extLst>
                <a:ext uri="{FF2B5EF4-FFF2-40B4-BE49-F238E27FC236}">
                  <a16:creationId xmlns:a16="http://schemas.microsoft.com/office/drawing/2014/main" id="{00463FF6-6579-3321-7C5D-EBFE9C71C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200"/>
              <a:ext cx="6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PK"/>
                <a:t>DBSCAN</a:t>
              </a:r>
            </a:p>
          </p:txBody>
        </p:sp>
      </p:grpSp>
      <p:grpSp>
        <p:nvGrpSpPr>
          <p:cNvPr id="1657867" name="Group 11">
            <a:extLst>
              <a:ext uri="{FF2B5EF4-FFF2-40B4-BE49-F238E27FC236}">
                <a16:creationId xmlns:a16="http://schemas.microsoft.com/office/drawing/2014/main" id="{2EFA94F4-88BE-16CD-D7E0-CD5B2FB48D69}"/>
              </a:ext>
            </a:extLst>
          </p:cNvPr>
          <p:cNvGrpSpPr>
            <a:grpSpLocks/>
          </p:cNvGrpSpPr>
          <p:nvPr/>
        </p:nvGrpSpPr>
        <p:grpSpPr bwMode="auto">
          <a:xfrm>
            <a:off x="5640388" y="3657600"/>
            <a:ext cx="4646612" cy="2743200"/>
            <a:chOff x="2593" y="2304"/>
            <a:chExt cx="2927" cy="1728"/>
          </a:xfrm>
        </p:grpSpPr>
        <p:pic>
          <p:nvPicPr>
            <p:cNvPr id="1657868" name="Picture 12">
              <a:extLst>
                <a:ext uri="{FF2B5EF4-FFF2-40B4-BE49-F238E27FC236}">
                  <a16:creationId xmlns:a16="http://schemas.microsoft.com/office/drawing/2014/main" id="{263C2E54-31D6-5DAC-B4F0-EECAC0C48B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" y="2304"/>
              <a:ext cx="2303" cy="1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57869" name="Text Box 13">
              <a:extLst>
                <a:ext uri="{FF2B5EF4-FFF2-40B4-BE49-F238E27FC236}">
                  <a16:creationId xmlns:a16="http://schemas.microsoft.com/office/drawing/2014/main" id="{28DEA586-6527-BEFB-621B-FB75E3974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640"/>
              <a:ext cx="72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PK"/>
                <a:t>Complete Link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906" name="Rectangle 2">
            <a:extLst>
              <a:ext uri="{FF2B5EF4-FFF2-40B4-BE49-F238E27FC236}">
                <a16:creationId xmlns:a16="http://schemas.microsoft.com/office/drawing/2014/main" id="{D3FD7822-EDA3-593A-0147-5B94E3CD5A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32114" y="1208315"/>
            <a:ext cx="8458200" cy="5334000"/>
          </a:xfrm>
        </p:spPr>
        <p:txBody>
          <a:bodyPr/>
          <a:lstStyle/>
          <a:p>
            <a:r>
              <a:rPr lang="en-US" altLang="en-PK" sz="2200" dirty="0"/>
              <a:t>Numerical measures that are applied to judge various aspects of cluster validity, are classified into the following three types.</a:t>
            </a:r>
          </a:p>
          <a:p>
            <a:pPr marL="742950" lvl="1" indent="-285750"/>
            <a:r>
              <a:rPr lang="en-US" altLang="en-PK" dirty="0">
                <a:solidFill>
                  <a:srgbClr val="FF0000"/>
                </a:solidFill>
              </a:rPr>
              <a:t>External Index:</a:t>
            </a:r>
            <a:r>
              <a:rPr lang="en-US" altLang="en-PK" dirty="0"/>
              <a:t> Used to measure the extent to which cluster labels match externally supplied class labels.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en-PK" dirty="0"/>
              <a:t>Entropy </a:t>
            </a:r>
          </a:p>
          <a:p>
            <a:pPr marL="742950" lvl="1" indent="-285750"/>
            <a:r>
              <a:rPr lang="en-US" altLang="en-PK" dirty="0">
                <a:solidFill>
                  <a:srgbClr val="FF0000"/>
                </a:solidFill>
              </a:rPr>
              <a:t>Internal Index:</a:t>
            </a:r>
            <a:r>
              <a:rPr lang="en-US" altLang="en-PK" dirty="0"/>
              <a:t>  Used to measure the goodness of a clustering structure </a:t>
            </a:r>
            <a:r>
              <a:rPr lang="en-US" altLang="en-PK" i="1" dirty="0"/>
              <a:t>without</a:t>
            </a:r>
            <a:r>
              <a:rPr lang="en-US" altLang="en-PK" dirty="0"/>
              <a:t> respect to external information. 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en-PK" dirty="0"/>
              <a:t>Sum of Squared Error (SSE)</a:t>
            </a:r>
          </a:p>
          <a:p>
            <a:pPr marL="742950" lvl="1" indent="-285750"/>
            <a:r>
              <a:rPr lang="en-US" altLang="en-PK" dirty="0">
                <a:solidFill>
                  <a:srgbClr val="FF0000"/>
                </a:solidFill>
              </a:rPr>
              <a:t>Relative Index:</a:t>
            </a:r>
            <a:r>
              <a:rPr lang="en-US" altLang="en-PK" dirty="0"/>
              <a:t> Used to compare two different </a:t>
            </a:r>
            <a:r>
              <a:rPr lang="en-US" altLang="en-PK" dirty="0" err="1"/>
              <a:t>clusterings</a:t>
            </a:r>
            <a:r>
              <a:rPr lang="en-US" altLang="en-PK" dirty="0"/>
              <a:t> or clusters. 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en-PK" dirty="0"/>
              <a:t>Often an external or internal index is used for this function, e.g., SSE or entropy</a:t>
            </a:r>
          </a:p>
        </p:txBody>
      </p:sp>
      <p:sp>
        <p:nvSpPr>
          <p:cNvPr id="1659907" name="Rectangle 3">
            <a:extLst>
              <a:ext uri="{FF2B5EF4-FFF2-40B4-BE49-F238E27FC236}">
                <a16:creationId xmlns:a16="http://schemas.microsoft.com/office/drawing/2014/main" id="{5BDCCD06-BF20-C576-255C-29D35199A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2800" dirty="0"/>
              <a:t>Measures of Cluster Validity</a:t>
            </a:r>
            <a:endParaRPr lang="en-US" altLang="en-P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0" name="Rectangle 2">
            <a:extLst>
              <a:ext uri="{FF2B5EF4-FFF2-40B4-BE49-F238E27FC236}">
                <a16:creationId xmlns:a16="http://schemas.microsoft.com/office/drawing/2014/main" id="{F68B0171-D37B-3C4E-0979-0B85C33AC5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7429" y="1262743"/>
            <a:ext cx="8458200" cy="5334000"/>
          </a:xfrm>
        </p:spPr>
        <p:txBody>
          <a:bodyPr/>
          <a:lstStyle/>
          <a:p>
            <a:pPr marL="533400" indent="-533400"/>
            <a:r>
              <a:rPr lang="en-US" altLang="en-PK" dirty="0"/>
              <a:t>Two matrices </a:t>
            </a:r>
          </a:p>
          <a:p>
            <a:pPr marL="990600" lvl="1" indent="-533400"/>
            <a:r>
              <a:rPr lang="en-US" altLang="en-PK" sz="1800" dirty="0"/>
              <a:t>Proximity Matrix</a:t>
            </a:r>
          </a:p>
          <a:p>
            <a:pPr marL="990600" lvl="1" indent="-533400"/>
            <a:r>
              <a:rPr lang="en-US" altLang="en-PK" sz="1800" dirty="0"/>
              <a:t>“Incidence” Matrix</a:t>
            </a:r>
          </a:p>
          <a:p>
            <a:pPr marL="1371600" lvl="2" indent="-457200"/>
            <a:r>
              <a:rPr lang="en-US" altLang="en-PK" dirty="0"/>
              <a:t>One row and one column for each data point</a:t>
            </a:r>
          </a:p>
          <a:p>
            <a:pPr marL="1371600" lvl="2" indent="-457200"/>
            <a:r>
              <a:rPr lang="en-US" altLang="en-PK" dirty="0"/>
              <a:t>An entry is 1 if the associated pair of points belong to the same cluster</a:t>
            </a:r>
          </a:p>
          <a:p>
            <a:pPr marL="1371600" lvl="2" indent="-457200"/>
            <a:r>
              <a:rPr lang="en-US" altLang="en-PK" dirty="0"/>
              <a:t>An entry is 0 if the associated pair of points belongs to different clusters</a:t>
            </a:r>
          </a:p>
          <a:p>
            <a:pPr marL="533400" indent="-533400"/>
            <a:r>
              <a:rPr lang="en-US" altLang="en-PK" dirty="0"/>
              <a:t>Compute the correlation between the two matrices</a:t>
            </a:r>
          </a:p>
          <a:p>
            <a:pPr marL="990600" lvl="1" indent="-533400"/>
            <a:r>
              <a:rPr lang="en-US" altLang="en-PK" sz="1800" dirty="0"/>
              <a:t>Since the matrices are symmetric, only the correlation between </a:t>
            </a:r>
            <a:br>
              <a:rPr lang="en-US" altLang="en-PK" sz="1800" dirty="0"/>
            </a:br>
            <a:r>
              <a:rPr lang="en-US" altLang="en-PK" sz="1800" dirty="0"/>
              <a:t>n(n-1) / 2 entries needs to be calculated.</a:t>
            </a:r>
          </a:p>
          <a:p>
            <a:pPr marL="533400" indent="-533400"/>
            <a:r>
              <a:rPr lang="en-US" altLang="en-PK" dirty="0"/>
              <a:t>High correlation indicates that points that belong to the same cluster are close to each other. </a:t>
            </a:r>
          </a:p>
        </p:txBody>
      </p:sp>
      <p:sp>
        <p:nvSpPr>
          <p:cNvPr id="1660931" name="Rectangle 3">
            <a:extLst>
              <a:ext uri="{FF2B5EF4-FFF2-40B4-BE49-F238E27FC236}">
                <a16:creationId xmlns:a16="http://schemas.microsoft.com/office/drawing/2014/main" id="{2C71DB25-8C8A-8FCF-EC6E-D2E639813F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2800"/>
              <a:t>Measuring Cluster Validity Via Correlation</a:t>
            </a:r>
            <a:endParaRPr lang="en-US" altLang="en-P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0930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954" name="Rectangle 2">
            <a:extLst>
              <a:ext uri="{FF2B5EF4-FFF2-40B4-BE49-F238E27FC236}">
                <a16:creationId xmlns:a16="http://schemas.microsoft.com/office/drawing/2014/main" id="{226E2A8B-EE6A-7DC5-D822-FE0793177C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2800"/>
              <a:t>Measuring Cluster Validity Via Correlation</a:t>
            </a:r>
          </a:p>
        </p:txBody>
      </p:sp>
      <p:sp>
        <p:nvSpPr>
          <p:cNvPr id="1661955" name="Rectangle 3">
            <a:extLst>
              <a:ext uri="{FF2B5EF4-FFF2-40B4-BE49-F238E27FC236}">
                <a16:creationId xmlns:a16="http://schemas.microsoft.com/office/drawing/2014/main" id="{93186853-A2BB-1F75-A105-F186A9478D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PK"/>
              <a:t>Correlation of incidence and proximity matrices for the K-means clusterings of the following two data sets. </a:t>
            </a:r>
          </a:p>
          <a:p>
            <a:endParaRPr lang="en-US" altLang="en-PK"/>
          </a:p>
        </p:txBody>
      </p:sp>
      <p:pic>
        <p:nvPicPr>
          <p:cNvPr id="1661956" name="Picture 4">
            <a:extLst>
              <a:ext uri="{FF2B5EF4-FFF2-40B4-BE49-F238E27FC236}">
                <a16:creationId xmlns:a16="http://schemas.microsoft.com/office/drawing/2014/main" id="{FCDC72CA-5F2A-AB77-55A4-CA2D7AA36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2667000"/>
            <a:ext cx="365601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61957" name="Picture 5">
            <a:extLst>
              <a:ext uri="{FF2B5EF4-FFF2-40B4-BE49-F238E27FC236}">
                <a16:creationId xmlns:a16="http://schemas.microsoft.com/office/drawing/2014/main" id="{8C0F4B37-EC9A-F844-5AD7-5E669179B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788" y="2667000"/>
            <a:ext cx="365601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61958" name="Text Box 6">
            <a:extLst>
              <a:ext uri="{FF2B5EF4-FFF2-40B4-BE49-F238E27FC236}">
                <a16:creationId xmlns:a16="http://schemas.microsoft.com/office/drawing/2014/main" id="{4D041575-81F6-D89E-73A4-A30917E01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5867400"/>
            <a:ext cx="2362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PK"/>
              <a:t>Corr = -0.9235</a:t>
            </a:r>
          </a:p>
        </p:txBody>
      </p:sp>
      <p:sp>
        <p:nvSpPr>
          <p:cNvPr id="1661959" name="Text Box 7">
            <a:extLst>
              <a:ext uri="{FF2B5EF4-FFF2-40B4-BE49-F238E27FC236}">
                <a16:creationId xmlns:a16="http://schemas.microsoft.com/office/drawing/2014/main" id="{1D2E1CB4-23C2-134B-7ED4-55F2481C6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5867400"/>
            <a:ext cx="2362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PK"/>
              <a:t>Corr = -0.5810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978" name="Rectangle 2">
            <a:extLst>
              <a:ext uri="{FF2B5EF4-FFF2-40B4-BE49-F238E27FC236}">
                <a16:creationId xmlns:a16="http://schemas.microsoft.com/office/drawing/2014/main" id="{59E6E854-FC1C-7FAF-9A33-C1D499746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6543" y="1218407"/>
            <a:ext cx="8458200" cy="5334000"/>
          </a:xfrm>
        </p:spPr>
        <p:txBody>
          <a:bodyPr/>
          <a:lstStyle/>
          <a:p>
            <a:r>
              <a:rPr lang="en-US" altLang="en-PK" sz="2600" dirty="0"/>
              <a:t>Order the similarity matrix with respect to cluster labels and inspect visually. </a:t>
            </a:r>
          </a:p>
          <a:p>
            <a:endParaRPr lang="en-US" altLang="en-PK" sz="2600" dirty="0"/>
          </a:p>
        </p:txBody>
      </p:sp>
      <p:sp>
        <p:nvSpPr>
          <p:cNvPr id="1662979" name="Rectangle 3">
            <a:extLst>
              <a:ext uri="{FF2B5EF4-FFF2-40B4-BE49-F238E27FC236}">
                <a16:creationId xmlns:a16="http://schemas.microsoft.com/office/drawing/2014/main" id="{542995D5-75E1-D5FA-D33D-032984AED7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6543" y="327365"/>
            <a:ext cx="8686800" cy="533400"/>
          </a:xfrm>
        </p:spPr>
        <p:txBody>
          <a:bodyPr/>
          <a:lstStyle/>
          <a:p>
            <a:r>
              <a:rPr lang="en-US" altLang="en-PK" sz="2800" dirty="0"/>
              <a:t>Using Similarity Matrix for Cluster Validation</a:t>
            </a:r>
          </a:p>
        </p:txBody>
      </p:sp>
      <p:pic>
        <p:nvPicPr>
          <p:cNvPr id="1662980" name="Picture 4">
            <a:extLst>
              <a:ext uri="{FF2B5EF4-FFF2-40B4-BE49-F238E27FC236}">
                <a16:creationId xmlns:a16="http://schemas.microsoft.com/office/drawing/2014/main" id="{7D319107-E30B-85C2-73F7-E6962A7B8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4414"/>
            <a:ext cx="4268788" cy="320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62981" name="Picture 5">
            <a:extLst>
              <a:ext uri="{FF2B5EF4-FFF2-40B4-BE49-F238E27FC236}">
                <a16:creationId xmlns:a16="http://schemas.microsoft.com/office/drawing/2014/main" id="{295CFE3B-2978-6FED-59F8-DA4716B9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08214"/>
            <a:ext cx="4268788" cy="320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002" name="Rectangle 2">
            <a:extLst>
              <a:ext uri="{FF2B5EF4-FFF2-40B4-BE49-F238E27FC236}">
                <a16:creationId xmlns:a16="http://schemas.microsoft.com/office/drawing/2014/main" id="{61FB3705-3373-EB98-0379-55DBE58BD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2800"/>
              <a:t>Using Similarity Matrix for Cluster Validation</a:t>
            </a:r>
          </a:p>
        </p:txBody>
      </p:sp>
      <p:sp>
        <p:nvSpPr>
          <p:cNvPr id="1664003" name="Rectangle 3">
            <a:extLst>
              <a:ext uri="{FF2B5EF4-FFF2-40B4-BE49-F238E27FC236}">
                <a16:creationId xmlns:a16="http://schemas.microsoft.com/office/drawing/2014/main" id="{194BEE6F-6967-3474-0C0B-59D1111A14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PK"/>
              <a:t>Clusters in random data are not so crisp</a:t>
            </a:r>
          </a:p>
          <a:p>
            <a:endParaRPr lang="en-US" altLang="en-PK"/>
          </a:p>
        </p:txBody>
      </p:sp>
      <p:pic>
        <p:nvPicPr>
          <p:cNvPr id="1664004" name="Picture 4">
            <a:extLst>
              <a:ext uri="{FF2B5EF4-FFF2-40B4-BE49-F238E27FC236}">
                <a16:creationId xmlns:a16="http://schemas.microsoft.com/office/drawing/2014/main" id="{0F5DD63B-5410-3264-C2F2-B3B65AF70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2087563"/>
            <a:ext cx="365601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64005" name="Text Box 5">
            <a:extLst>
              <a:ext uri="{FF2B5EF4-FFF2-40B4-BE49-F238E27FC236}">
                <a16:creationId xmlns:a16="http://schemas.microsoft.com/office/drawing/2014/main" id="{C417B8D5-3DD9-3902-6EA6-83098C090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287964"/>
            <a:ext cx="2895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PK" sz="2200"/>
              <a:t>DBSCAN</a:t>
            </a:r>
          </a:p>
        </p:txBody>
      </p:sp>
      <p:pic>
        <p:nvPicPr>
          <p:cNvPr id="1664006" name="Picture 6">
            <a:extLst>
              <a:ext uri="{FF2B5EF4-FFF2-40B4-BE49-F238E27FC236}">
                <a16:creationId xmlns:a16="http://schemas.microsoft.com/office/drawing/2014/main" id="{1718FF73-D97D-0981-2885-7F19C796F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2087563"/>
            <a:ext cx="365601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5026" name="Picture 2">
            <a:extLst>
              <a:ext uri="{FF2B5EF4-FFF2-40B4-BE49-F238E27FC236}">
                <a16:creationId xmlns:a16="http://schemas.microsoft.com/office/drawing/2014/main" id="{2612A659-820F-A0D3-9382-C42680BFE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2011363"/>
            <a:ext cx="365601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65027" name="Rectangle 3">
            <a:extLst>
              <a:ext uri="{FF2B5EF4-FFF2-40B4-BE49-F238E27FC236}">
                <a16:creationId xmlns:a16="http://schemas.microsoft.com/office/drawing/2014/main" id="{DB8A1888-1BE9-4B80-9AD6-97D1830E5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2800"/>
              <a:t>Using Similarity Matrix for Cluster Validation</a:t>
            </a:r>
          </a:p>
        </p:txBody>
      </p:sp>
      <p:sp>
        <p:nvSpPr>
          <p:cNvPr id="1665028" name="Rectangle 4">
            <a:extLst>
              <a:ext uri="{FF2B5EF4-FFF2-40B4-BE49-F238E27FC236}">
                <a16:creationId xmlns:a16="http://schemas.microsoft.com/office/drawing/2014/main" id="{11193D24-44C6-1AAE-E0E1-BA3C1CD35A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PK"/>
              <a:t>Clusters in random data are not so crisp</a:t>
            </a:r>
          </a:p>
          <a:p>
            <a:endParaRPr lang="en-US" altLang="en-PK"/>
          </a:p>
        </p:txBody>
      </p:sp>
      <p:sp>
        <p:nvSpPr>
          <p:cNvPr id="1665029" name="Text Box 5">
            <a:extLst>
              <a:ext uri="{FF2B5EF4-FFF2-40B4-BE49-F238E27FC236}">
                <a16:creationId xmlns:a16="http://schemas.microsoft.com/office/drawing/2014/main" id="{DBF30B1D-BCC5-747D-7591-BAF0B59BA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211764"/>
            <a:ext cx="2895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PK" sz="2200"/>
              <a:t>K-means</a:t>
            </a:r>
          </a:p>
        </p:txBody>
      </p:sp>
      <p:pic>
        <p:nvPicPr>
          <p:cNvPr id="1665030" name="Picture 6">
            <a:extLst>
              <a:ext uri="{FF2B5EF4-FFF2-40B4-BE49-F238E27FC236}">
                <a16:creationId xmlns:a16="http://schemas.microsoft.com/office/drawing/2014/main" id="{A1379AA2-3113-E780-2513-51D855915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88" y="2006600"/>
            <a:ext cx="365601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19545</TotalTime>
  <Words>789</Words>
  <Application>Microsoft Office PowerPoint</Application>
  <PresentationFormat>Widescreen</PresentationFormat>
  <Paragraphs>119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Calibri</vt:lpstr>
      <vt:lpstr>Calibri Light</vt:lpstr>
      <vt:lpstr>Courier New</vt:lpstr>
      <vt:lpstr>Symbol</vt:lpstr>
      <vt:lpstr>Wingdings</vt:lpstr>
      <vt:lpstr>Retrospect</vt:lpstr>
      <vt:lpstr>Equation</vt:lpstr>
      <vt:lpstr>VISIO</vt:lpstr>
      <vt:lpstr>Bitmap Image</vt:lpstr>
      <vt:lpstr>Evaluation of Clustering</vt:lpstr>
      <vt:lpstr>Cluster Validity </vt:lpstr>
      <vt:lpstr>Clusters found in Random Data</vt:lpstr>
      <vt:lpstr>Measures of Cluster Validity</vt:lpstr>
      <vt:lpstr>Measuring Cluster Validity Via Correlation</vt:lpstr>
      <vt:lpstr>Measuring Cluster Validity Via Correlation</vt:lpstr>
      <vt:lpstr>Using Similarity Matrix for Cluster Validation</vt:lpstr>
      <vt:lpstr>Using Similarity Matrix for Cluster Validation</vt:lpstr>
      <vt:lpstr>Using Similarity Matrix for Cluster Validation</vt:lpstr>
      <vt:lpstr>Using Similarity Matrix for Cluster Validation</vt:lpstr>
      <vt:lpstr>Using Similarity Matrix for Cluster Validation</vt:lpstr>
      <vt:lpstr>Internal Measures: SSE</vt:lpstr>
      <vt:lpstr>Internal Measures: SSE</vt:lpstr>
      <vt:lpstr>Internal Measures: Cohesion and Separation</vt:lpstr>
      <vt:lpstr>Internal Measures: Cohesion and Separation</vt:lpstr>
      <vt:lpstr>PowerPoint Presentation</vt:lpstr>
      <vt:lpstr>Internal Measures: Cohesion and Separation</vt:lpstr>
      <vt:lpstr>Internal Measures: Silhouette Coefficient</vt:lpstr>
      <vt:lpstr>Example - Silhouette Coefficient</vt:lpstr>
      <vt:lpstr>External Measures of Cluster Validity: Entropy and Purity</vt:lpstr>
      <vt:lpstr>Homework /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Object Oriented Programming</dc:title>
  <dc:creator>M. Haroon Shakeel</dc:creator>
  <cp:lastModifiedBy>Dr.Kashif Zafar</cp:lastModifiedBy>
  <cp:revision>1625</cp:revision>
  <dcterms:created xsi:type="dcterms:W3CDTF">2020-10-10T13:04:44Z</dcterms:created>
  <dcterms:modified xsi:type="dcterms:W3CDTF">2025-04-30T21:00:19Z</dcterms:modified>
</cp:coreProperties>
</file>