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8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10058400" cy="7772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34" autoAdjust="0"/>
  </p:normalViewPr>
  <p:slideViewPr>
    <p:cSldViewPr>
      <p:cViewPr varScale="1">
        <p:scale>
          <a:sx n="62" d="100"/>
          <a:sy n="62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E9B4E-9556-42D8-9AD9-AC483E8B1DB5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C5B08-23FA-4E40-B408-67CDF23E5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ID3, C4.5, and CART are all algorithms used for decision tree construction in machine learning, but they differ in their approach, criteria, and handling of data. Here’s a breakdown of their key differences: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ID3 (Iterative 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Dichotomiser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Ross Quinlan in 1986.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Splitting Criterion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Information Gain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select the attribute that provides the most information about the class label. It measures the reduction in entropy (uncertainty) after a dataset is split on an attribute.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 of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Works only with categorical data. Continuous attributes must be discretized before use.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not handle missing values effectively.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Structure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Produces a multi-way tree, meaning each node can have multiple branches (one for each category of the attribute).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Does not incorporate pruning; thus, it can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overfit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training data.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 C4.5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Ross Quinlan, as an extension of ID3 in 1993.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Splitting Criterion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Gain Ratio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adjusts the information gain by taking into account the intrinsic information of a split. This helps to prevent a bias towards attributes with many categories.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 of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handle both categorical and continuous attributes natively.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manage missing values by assigning a probability distribution to the missing data.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Structure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Also produces a multi-way tree but includes the ability to handle continuous attributes without prior discretization.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Incorporates post-pruning techniques to reduce overfitting, improving generalization on unseen data.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 CART (Classification and Regression Trees)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Developed by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Breiman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in 1986.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Splitting Criterion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Gini Impurity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classification tasks and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Squared Error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regression tasks. Gini impurity measures the impurity of a dataset and aims to minimize it.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Handling of Data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handle both categorical and continuous data.</a:t>
            </a: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Missing values can be handled by surrogate splits, which allow the algorithm to effectively utilize available data.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Tree Structure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Produces binary trees, meaning each node splits into exactly two branches, which simplifies the structure.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Pruning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Uses cost complexity pruning (also called weakest link pruning) to avoid overfitting, balancing tree depth and accuracy.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Summary Table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Feature | ID3 | C4.5 | CART |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|-----------------------|-----------------|------------------|---------------------|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Developed by | Ross Quinlan | Ross Quinlan |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Breiman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 |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Splitting Criterion | Information Gain | Gain Ratio | Gini Impurity (Classification) / Mean Squared Error (Regression) |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Data Handling | Categorical only | Categorical and Continuous | Categorical and Continuous |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Missing Values | Poor handling | Good handling | Good handling |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Tree Structure | Multi-way | Multi-way | Binary |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| Pruning | None | Post-pruning | Cost complexity pruning |</a:t>
            </a:r>
          </a:p>
          <a:p>
            <a:pPr rtl="0"/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Conclusion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summary, while ID3 is a foundational algorithm focusing on information gain, C4.5 builds on this by improving handling of data types and incorporating pruning techniques. CART, on the other hand, provides a binary tree structure and offers flexibility for both classification and regression tasks, making it a versatile choice in many machine learning applications.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BC5B08-23FA-4E40-B408-67CDF23E5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48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114300"/>
            <a:ext cx="10058400" cy="7543800"/>
          </a:xfrm>
          <a:custGeom>
            <a:avLst/>
            <a:gdLst>
              <a:gd name="connsiteX0" fmla="*/ 0 w 9144000"/>
              <a:gd name="connsiteY0" fmla="*/ 6858000 h 6858000"/>
              <a:gd name="connsiteX1" fmla="*/ 9144000 w 9144000"/>
              <a:gd name="connsiteY1" fmla="*/ 6858000 h 6858000"/>
              <a:gd name="connsiteX2" fmla="*/ 9144000 w 9144000"/>
              <a:gd name="connsiteY2" fmla="*/ 0 h 6858000"/>
              <a:gd name="connsiteX3" fmla="*/ 0 w 9144000"/>
              <a:gd name="connsiteY3" fmla="*/ 0 h 6858000"/>
              <a:gd name="connsiteX4" fmla="*/ 0 w 9144000"/>
              <a:gd name="connsiteY4" fmla="*/ 685800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6858000"/>
                </a:move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80"/>
          </a:p>
        </p:txBody>
      </p:sp>
      <p:sp>
        <p:nvSpPr>
          <p:cNvPr id="2" name="TextBox 1"/>
          <p:cNvSpPr txBox="1"/>
          <p:nvPr/>
        </p:nvSpPr>
        <p:spPr>
          <a:xfrm>
            <a:off x="377190" y="617220"/>
            <a:ext cx="9304020" cy="902298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528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  <a:endParaRPr lang="en-US" altLang="zh-CN" sz="440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CS4104 </a:t>
            </a:r>
            <a:endParaRPr lang="en-US" altLang="zh-CN" sz="52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52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Applied </a:t>
            </a:r>
            <a:r>
              <a:rPr lang="en-US" altLang="zh-CN" sz="52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Machine Learning</a:t>
            </a: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264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Lecture No </a:t>
            </a:r>
            <a:r>
              <a:rPr lang="en-US" altLang="zh-CN" sz="264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4</a:t>
            </a:r>
            <a:endParaRPr lang="en-US" altLang="zh-CN" sz="2640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520" b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Inductive </a:t>
            </a:r>
            <a:r>
              <a:rPr lang="en-US" altLang="zh-CN" sz="3520" b="1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Learning-II </a:t>
            </a:r>
            <a:endParaRPr lang="en-US" altLang="zh-CN" sz="3520" b="1" dirty="0" smtClean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52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(Decision Trees)</a:t>
            </a:r>
            <a:endParaRPr lang="en-US" altLang="zh-CN" sz="3520" b="1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 algn="ctr">
              <a:lnSpc>
                <a:spcPts val="7920"/>
              </a:lnSpc>
              <a:tabLst>
                <a:tab pos="1131570" algn="l"/>
              </a:tabLst>
            </a:pPr>
            <a:r>
              <a:rPr lang="en-US" altLang="zh-CN" sz="3080" dirty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Spring </a:t>
            </a:r>
            <a:r>
              <a:rPr lang="en-US" altLang="zh-CN" sz="3080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2025</a:t>
            </a:r>
            <a:endParaRPr lang="en-US" altLang="zh-CN" sz="308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1100"/>
              </a:lnSpc>
            </a:pPr>
            <a:endParaRPr lang="en-US" altLang="zh-CN" sz="1980" dirty="0"/>
          </a:p>
          <a:p>
            <a:pPr>
              <a:lnSpc>
                <a:spcPts val="5940"/>
              </a:lnSpc>
              <a:tabLst>
                <a:tab pos="1131570" algn="l"/>
              </a:tabLst>
            </a:pPr>
            <a:r>
              <a:rPr lang="en-US" altLang="zh-CN" sz="1980" dirty="0"/>
              <a:t>	</a:t>
            </a:r>
          </a:p>
          <a:p>
            <a:pPr>
              <a:lnSpc>
                <a:spcPts val="5940"/>
              </a:lnSpc>
              <a:tabLst>
                <a:tab pos="1131570" algn="l"/>
              </a:tabLst>
            </a:pPr>
            <a:endParaRPr lang="en-US" altLang="zh-CN" sz="1540" dirty="0">
              <a:solidFill>
                <a:srgbClr val="000000"/>
              </a:solidFill>
              <a:latin typeface="Calibri" pitchFamily="18" charset="0"/>
              <a:cs typeface="Calibri" pitchFamily="18" charset="0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9359900" y="7197090"/>
            <a:ext cx="86562" cy="23852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40"/>
              </a:lnSpc>
            </a:pPr>
            <a:r>
              <a:rPr lang="en-US" altLang="zh-CN" sz="1320" dirty="0">
                <a:solidFill>
                  <a:srgbClr val="898989"/>
                </a:solidFill>
                <a:latin typeface="Calibri" pitchFamily="18" charset="0"/>
                <a:cs typeface="Calibri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07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810500" cy="4889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absolutely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breadth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progressively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trees,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etc.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returns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  <a:tab pos="9906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962900" cy="452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generalization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beyond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data?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William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Occam,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year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1320,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thought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Occam’s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razor):</a:t>
            </a:r>
          </a:p>
          <a:p>
            <a:pPr>
              <a:lnSpc>
                <a:spcPts val="34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argument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favor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fewer</a:t>
            </a:r>
          </a:p>
          <a:p>
            <a:pPr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coincidentally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8867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4191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34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believe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5-node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coincidence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500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75100" y="3441700"/>
            <a:ext cx="2349500" cy="698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1905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Trees:</a:t>
            </a:r>
          </a:p>
          <a:p>
            <a:pPr>
              <a:lnSpc>
                <a:spcPts val="2800"/>
              </a:lnSpc>
              <a:tabLst>
                <a:tab pos="1905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480300" cy="476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4572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issues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include: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continuous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appropriate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values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Handling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differing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46300"/>
            <a:ext cx="7962900" cy="284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actually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Figure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illustrates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impact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5300" y="2781300"/>
            <a:ext cx="6172200" cy="3860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15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3822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962900" cy="4368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grows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branch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deeply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perfectly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reasonable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strategy,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difficulties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produce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962900" cy="4381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contain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incorrect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Tennis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accommodate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924300"/>
            <a:ext cx="5105400" cy="3086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18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95500"/>
            <a:ext cx="7442200" cy="1625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Sunny,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Normal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Humidity,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Strong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Tennis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746500" y="3479800"/>
            <a:ext cx="2806700" cy="1790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69900" algn="l"/>
                <a:tab pos="495300" algn="l"/>
                <a:tab pos="1270000" algn="l"/>
                <a:tab pos="12827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Concept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2800"/>
              </a:lnSpc>
              <a:tabLst>
                <a:tab pos="469900" algn="l"/>
                <a:tab pos="495300" algn="l"/>
                <a:tab pos="1270000" algn="l"/>
                <a:tab pos="1282700" algn="l"/>
              </a:tabLst>
            </a:pPr>
            <a:r>
              <a:rPr lang="en-US" altLang="zh-CN" dirty="0" smtClean="0"/>
              <a:t>				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&amp;</a:t>
            </a:r>
          </a:p>
          <a:p>
            <a:pPr>
              <a:lnSpc>
                <a:spcPts val="2800"/>
              </a:lnSpc>
              <a:tabLst>
                <a:tab pos="469900" algn="l"/>
                <a:tab pos="495300" algn="l"/>
                <a:tab pos="1270000" algn="l"/>
                <a:tab pos="12827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</a:p>
          <a:p>
            <a:pPr>
              <a:lnSpc>
                <a:spcPts val="2800"/>
              </a:lnSpc>
              <a:tabLst>
                <a:tab pos="469900" algn="l"/>
                <a:tab pos="495300" algn="l"/>
                <a:tab pos="1270000" algn="l"/>
                <a:tab pos="1282700" algn="l"/>
              </a:tabLst>
            </a:pPr>
            <a:r>
              <a:rPr lang="en-US" altLang="zh-CN" dirty="0" smtClean="0"/>
              <a:t>			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469900" algn="l"/>
                <a:tab pos="495300" algn="l"/>
                <a:tab pos="1270000" algn="l"/>
                <a:tab pos="1282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19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962900" cy="4762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33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small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associated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coincidental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happens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partition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very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well,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despite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unrelated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actual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Whenever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coincidental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regularities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exist,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risk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remedy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20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97100"/>
            <a:ext cx="7962900" cy="429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several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avoid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popular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key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question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criterion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size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set)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post-pruning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21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9629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observations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separated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sets: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motivation: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misled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coincidental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within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unlikely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exhibit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fluctuations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22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9629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expected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safety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check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against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spurious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characteristics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course,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important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large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enough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statistically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sample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heuristic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withhold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one-third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two-thirds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23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962900" cy="4902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called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“reduced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pruning”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backtracking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climbing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candidates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914400" algn="l"/>
                <a:tab pos="18288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sub-tree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assigning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common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9144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affiliated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73300" y="2921000"/>
            <a:ext cx="5816600" cy="35814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24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11049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079500" y="2222500"/>
            <a:ext cx="7962900" cy="4978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resulting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28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worse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original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effect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coincidental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regularities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likely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because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coincidences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unlikely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occur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76200" algn="l"/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iteratively,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always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</a:p>
          <a:p>
            <a:pPr>
              <a:lnSpc>
                <a:spcPts val="28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removal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2800"/>
              </a:lnSpc>
              <a:tabLst>
                <a:tab pos="76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84400"/>
            <a:ext cx="7962900" cy="393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457200" algn="l"/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457200" algn="l"/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continues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until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harmful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(i.e.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decreases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457200" algn="l"/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split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three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sub-sets: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provide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unbiased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estimate</a:t>
            </a:r>
          </a:p>
          <a:p>
            <a:pPr>
              <a:lnSpc>
                <a:spcPts val="2800"/>
              </a:lnSpc>
              <a:tabLst>
                <a:tab pos="4572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pruned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19400"/>
            <a:ext cx="6210300" cy="38481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27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057400"/>
            <a:ext cx="69977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20900"/>
            <a:ext cx="7962900" cy="208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Avoiding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Over-fitting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Data: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Reduced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Error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Pruning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9144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major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drawback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limited,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withholding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part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validation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reduces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further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number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2800"/>
              </a:lnSpc>
              <a:tabLst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available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362200"/>
            <a:ext cx="4267200" cy="4495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222500"/>
            <a:ext cx="3924300" cy="4953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characterized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fits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possible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simple-to-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complex,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hill-climbing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309100" y="7124700"/>
            <a:ext cx="1905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29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5727700" y="2667000"/>
            <a:ext cx="17653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Mitchell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070100"/>
            <a:ext cx="2806700" cy="939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Reference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Sections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3.5,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3.6,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3.7.1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2362200"/>
            <a:ext cx="4267200" cy="4495800"/>
          </a:xfrm>
          <a:prstGeom prst="rect">
            <a:avLst/>
          </a:prstGeom>
          <a:noFill/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3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6" name="TextBox 1"/>
          <p:cNvSpPr txBox="1"/>
          <p:nvPr/>
        </p:nvSpPr>
        <p:spPr>
          <a:xfrm>
            <a:off x="1155700" y="2209800"/>
            <a:ext cx="3924300" cy="459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empty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tree,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elaborate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correctly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classifies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evaluation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guides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hill-climbing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information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measure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4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33600"/>
            <a:ext cx="75057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</a:tabLst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points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complete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function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guaranteed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5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209800"/>
            <a:ext cx="7810500" cy="4813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2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maintains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follow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explicitly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representing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hypotheses.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ability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determine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data,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instance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queries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resolve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among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competing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6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84400"/>
            <a:ext cx="7581900" cy="415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4191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Space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performs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backtracking,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therefore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susceptible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converging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optimal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refine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hypothesis.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makes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less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sensitive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individual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examples.</a:t>
            </a:r>
          </a:p>
          <a:p>
            <a:pPr>
              <a:lnSpc>
                <a:spcPts val="34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However,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requires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all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present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right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beginning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</a:p>
          <a:p>
            <a:pPr>
              <a:lnSpc>
                <a:spcPts val="2800"/>
              </a:lnSpc>
              <a:tabLst>
                <a:tab pos="76200" algn="l"/>
                <a:tab pos="4191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incrementally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time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7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59000"/>
            <a:ext cx="7886700" cy="3352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4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Given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collection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typically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decision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3429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Describing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inductive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ID3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means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describing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basis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which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chooses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consistent</a:t>
            </a:r>
          </a:p>
          <a:p>
            <a:pPr>
              <a:lnSpc>
                <a:spcPts val="28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hypotheses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57200" y="457200"/>
            <a:ext cx="9144000" cy="6858000"/>
          </a:xfrm>
          <a:custGeom>
            <a:avLst/>
            <a:gdLst>
              <a:gd name="connsiteX0" fmla="*/ 0 w 9144000"/>
              <a:gd name="connsiteY0" fmla="*/ 0 h 6858000"/>
              <a:gd name="connsiteX1" fmla="*/ 0 w 9144000"/>
              <a:gd name="connsiteY1" fmla="*/ 6858000 h 6858000"/>
              <a:gd name="connsiteX2" fmla="*/ 9144000 w 9144000"/>
              <a:gd name="connsiteY2" fmla="*/ 6858000 h 6858000"/>
              <a:gd name="connsiteX3" fmla="*/ 9144000 w 9144000"/>
              <a:gd name="connsiteY3" fmla="*/ 0 h 6858000"/>
              <a:gd name="connsiteX4" fmla="*/ 0 w 9144000"/>
              <a:gd name="connsiteY4" fmla="*/ 0 h 6858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6858000">
                <a:moveTo>
                  <a:pt x="0" y="0"/>
                </a:move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9410700" y="7124700"/>
            <a:ext cx="889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/>
            </a:pPr>
            <a:r>
              <a:rPr lang="en-US" altLang="zh-CN" sz="1398" dirty="0" smtClean="0">
                <a:solidFill>
                  <a:srgbClr val="000000"/>
                </a:solidFill>
                <a:latin typeface="Arial" pitchFamily="18" charset="0"/>
                <a:cs typeface="Arial" pitchFamily="18" charset="0"/>
              </a:rPr>
              <a:t>8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962400" y="914400"/>
            <a:ext cx="25781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/>
            </a:pPr>
            <a:r>
              <a:rPr lang="en-US" altLang="zh-CN" sz="2400" b="1" u="sng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DECISION TREES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1155700" y="2133600"/>
            <a:ext cx="8039100" cy="270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342900" algn="l"/>
                <a:tab pos="914400" algn="l"/>
              </a:tabLst>
            </a:pP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Bias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during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Induction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342900" algn="l"/>
                <a:tab pos="9144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cannot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describe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precisely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bias,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say</a:t>
            </a:r>
          </a:p>
          <a:p>
            <a:pPr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approximately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that:</a:t>
            </a:r>
          </a:p>
          <a:p>
            <a:pPr>
              <a:lnSpc>
                <a:spcPts val="34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Its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selection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shorter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over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longer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ones</a:t>
            </a:r>
          </a:p>
          <a:p>
            <a:pPr>
              <a:lnSpc>
                <a:spcPts val="34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high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info.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gain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attributes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close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root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</a:t>
            </a:r>
          </a:p>
          <a:p>
            <a:pPr>
              <a:lnSpc>
                <a:spcPts val="2800"/>
              </a:lnSpc>
              <a:tabLst>
                <a:tab pos="342900" algn="l"/>
                <a:tab pos="9144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preferred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683</Words>
  <Application>Microsoft Office PowerPoint</Application>
  <PresentationFormat>Custom</PresentationFormat>
  <Paragraphs>488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宋体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kashif.zafar</cp:lastModifiedBy>
  <cp:revision>8</cp:revision>
  <dcterms:created xsi:type="dcterms:W3CDTF">2006-08-16T00:00:00Z</dcterms:created>
  <dcterms:modified xsi:type="dcterms:W3CDTF">2025-02-19T17:02:00Z</dcterms:modified>
</cp:coreProperties>
</file>