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3570" r:id="rId2"/>
    <p:sldId id="3541" r:id="rId3"/>
    <p:sldId id="3543" r:id="rId4"/>
    <p:sldId id="3544" r:id="rId5"/>
    <p:sldId id="3545" r:id="rId6"/>
    <p:sldId id="3547" r:id="rId7"/>
    <p:sldId id="3548" r:id="rId8"/>
    <p:sldId id="3549" r:id="rId9"/>
    <p:sldId id="3550" r:id="rId10"/>
    <p:sldId id="3551" r:id="rId11"/>
    <p:sldId id="3552" r:id="rId12"/>
    <p:sldId id="3553" r:id="rId13"/>
    <p:sldId id="3554" r:id="rId14"/>
    <p:sldId id="3555" r:id="rId15"/>
    <p:sldId id="3556" r:id="rId16"/>
    <p:sldId id="3557" r:id="rId17"/>
    <p:sldId id="3540" r:id="rId18"/>
    <p:sldId id="3538" r:id="rId19"/>
    <p:sldId id="3536" r:id="rId20"/>
    <p:sldId id="3565" r:id="rId21"/>
    <p:sldId id="3537" r:id="rId22"/>
    <p:sldId id="3566" r:id="rId23"/>
    <p:sldId id="3567" r:id="rId24"/>
    <p:sldId id="3568" r:id="rId2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E0"/>
          </a:solidFill>
        </a:fill>
      </a:tcStyle>
    </a:wholeTbl>
    <a:band2H>
      <a:tcTxStyle/>
      <a:tcStyle>
        <a:tcBdr/>
        <a:fill>
          <a:solidFill>
            <a:srgbClr val="EBECF0"/>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F1D6"/>
          </a:solidFill>
        </a:fill>
      </a:tcStyle>
    </a:wholeTbl>
    <a:band2H>
      <a:tcTxStyle/>
      <a:tcStyle>
        <a:tcBdr/>
        <a:fill>
          <a:solidFill>
            <a:srgbClr val="F7F8EC"/>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4D3"/>
          </a:solidFill>
        </a:fill>
      </a:tcStyle>
    </a:wholeTbl>
    <a:band2H>
      <a:tcTxStyle/>
      <a:tcStyle>
        <a:tcBdr/>
        <a:fill>
          <a:solidFill>
            <a:srgbClr val="EDEBEA"/>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08"/>
    <p:restoredTop sz="84746" autoAdjust="0"/>
  </p:normalViewPr>
  <p:slideViewPr>
    <p:cSldViewPr snapToGrid="0">
      <p:cViewPr varScale="1">
        <p:scale>
          <a:sx n="59" d="100"/>
          <a:sy n="59" d="100"/>
        </p:scale>
        <p:origin x="11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F447A5-FE75-7BE5-27A6-A43AB08F0F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89B7CB2D-266E-D39C-A860-645FD90424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FFDCFF-67F6-0545-B0B4-7D7E4EB34E39}" type="datetimeFigureOut">
              <a:rPr lang="aa-ET" smtClean="0"/>
              <a:t>03/26/2025</a:t>
            </a:fld>
            <a:endParaRPr lang="aa-ET"/>
          </a:p>
        </p:txBody>
      </p:sp>
      <p:sp>
        <p:nvSpPr>
          <p:cNvPr id="4" name="Footer Placeholder 3">
            <a:extLst>
              <a:ext uri="{FF2B5EF4-FFF2-40B4-BE49-F238E27FC236}">
                <a16:creationId xmlns:a16="http://schemas.microsoft.com/office/drawing/2014/main" id="{41867E79-EC7A-D7A4-3CE0-DBA5152B38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B6229070-3E4D-6EB5-0D4F-6E8537BA24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D1F4F7-F321-074E-AB7B-51610595E519}" type="slidenum">
              <a:rPr lang="aa-ET" smtClean="0"/>
              <a:t>‹#›</a:t>
            </a:fld>
            <a:endParaRPr lang="aa-ET"/>
          </a:p>
        </p:txBody>
      </p:sp>
    </p:spTree>
    <p:extLst>
      <p:ext uri="{BB962C8B-B14F-4D97-AF65-F5344CB8AC3E}">
        <p14:creationId xmlns:p14="http://schemas.microsoft.com/office/powerpoint/2010/main" val="36584102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61731794"/>
      </p:ext>
    </p:extLst>
  </p:cSld>
  <p:clrMap bg1="lt1" tx1="dk1" bg2="lt2" tx2="dk2" accent1="accent1" accent2="accent2" accent3="accent3" accent4="accent4" accent5="accent5" accent6="accent6" hlink="hlink" folHlink="folHlink"/>
  <p:hf sldNum="0" hdr="0" ftr="0" dt="0"/>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altLang="en-US"/>
          </a:p>
        </p:txBody>
      </p:sp>
      <p:sp>
        <p:nvSpPr>
          <p:cNvPr id="5124" name="Slide Number Placeholder 3"/>
          <p:cNvSpPr>
            <a:spLocks noGrp="1"/>
          </p:cNvSpPr>
          <p:nvPr>
            <p:ph type="sldNum" sz="quarter" idx="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2A4BF49-A9C6-4A58-A315-5AE7217380E6}" type="slidenum">
              <a:rPr lang="fr-BE" altLang="en-US" sz="1300" smtClean="0">
                <a:solidFill>
                  <a:srgbClr val="000000"/>
                </a:solidFill>
                <a:latin typeface="Arial" panose="020B0604020202020204" pitchFamily="34" charset="0"/>
                <a:ea typeface="ヒラギノ角ゴ ProN W3" charset="-128"/>
              </a:rPr>
              <a:pPr>
                <a:spcBef>
                  <a:spcPct val="0"/>
                </a:spcBef>
              </a:pPr>
              <a:t>1</a:t>
            </a:fld>
            <a:endParaRPr lang="fr-BE" altLang="en-US" sz="1300">
              <a:solidFill>
                <a:srgbClr val="000000"/>
              </a:solidFill>
              <a:latin typeface="Arial" panose="020B0604020202020204" pitchFamily="34" charset="0"/>
              <a:ea typeface="ヒラギノ角ゴ ProN W3" charset="-128"/>
            </a:endParaRPr>
          </a:p>
        </p:txBody>
      </p:sp>
    </p:spTree>
    <p:extLst>
      <p:ext uri="{BB962C8B-B14F-4D97-AF65-F5344CB8AC3E}">
        <p14:creationId xmlns:p14="http://schemas.microsoft.com/office/powerpoint/2010/main" val="225249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 of qualitative variation (IQV) is a measure of variability for nominal variables such as race and ethnicity. The index can vary from 0.00 to 1.00. When all the cases in the distribution are in one category, there is no variation (or diversity) and the IQV is 0.00. In contrast, when the cases in the distribution are distributed evenly across the categories, there is maximum variation (or diversity) and the IQV is 1.00. </a:t>
            </a:r>
          </a:p>
          <a:p>
            <a:endParaRPr lang="en-US" dirty="0"/>
          </a:p>
          <a:p>
            <a:r>
              <a:rPr lang="en-US" dirty="0"/>
              <a:t>Index of qualitative variation (IQV)  A measure of variability for nominal variables. It is based on the ratio of the total number of differences in the distribution to the maximum number of possible differences within the same distribution.</a:t>
            </a:r>
          </a:p>
        </p:txBody>
      </p:sp>
    </p:spTree>
    <p:extLst>
      <p:ext uri="{BB962C8B-B14F-4D97-AF65-F5344CB8AC3E}">
        <p14:creationId xmlns:p14="http://schemas.microsoft.com/office/powerpoint/2010/main" val="355312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464653"/>
        </a:solidFill>
        <a:effectLst/>
      </p:bgPr>
    </p:bg>
    <p:spTree>
      <p:nvGrpSpPr>
        <p:cNvPr id="1" name=""/>
        <p:cNvGrpSpPr/>
        <p:nvPr/>
      </p:nvGrpSpPr>
      <p:grpSpPr>
        <a:xfrm>
          <a:off x="0" y="0"/>
          <a:ext cx="0" cy="0"/>
          <a:chOff x="0" y="0"/>
          <a:chExt cx="0" cy="0"/>
        </a:xfrm>
      </p:grpSpPr>
      <p:sp>
        <p:nvSpPr>
          <p:cNvPr id="36" name="Title Text"/>
          <p:cNvSpPr txBox="1">
            <a:spLocks noGrp="1"/>
          </p:cNvSpPr>
          <p:nvPr>
            <p:ph type="title"/>
          </p:nvPr>
        </p:nvSpPr>
        <p:spPr>
          <a:xfrm>
            <a:off x="1219200" y="2971800"/>
            <a:ext cx="6858000" cy="1066800"/>
          </a:xfrm>
          <a:prstGeom prst="rect">
            <a:avLst/>
          </a:prstGeom>
        </p:spPr>
        <p:txBody>
          <a:bodyPr anchor="t"/>
          <a:lstStyle>
            <a:lvl1pPr algn="r">
              <a:defRPr>
                <a:solidFill>
                  <a:srgbClr val="DDE9EC"/>
                </a:solidFill>
              </a:defRPr>
            </a:lvl1pPr>
          </a:lstStyle>
          <a:p>
            <a:r>
              <a:t>Title Text</a:t>
            </a:r>
          </a:p>
        </p:txBody>
      </p:sp>
      <p:sp>
        <p:nvSpPr>
          <p:cNvPr id="37" name="Body Level One…"/>
          <p:cNvSpPr txBox="1">
            <a:spLocks noGrp="1"/>
          </p:cNvSpPr>
          <p:nvPr>
            <p:ph type="body" sz="quarter" idx="1"/>
          </p:nvPr>
        </p:nvSpPr>
        <p:spPr>
          <a:xfrm>
            <a:off x="1295400" y="4267200"/>
            <a:ext cx="6781800" cy="1143000"/>
          </a:xfrm>
          <a:prstGeom prst="rect">
            <a:avLst/>
          </a:prstGeom>
        </p:spPr>
        <p:txBody>
          <a:bodyPr/>
          <a:lstStyle>
            <a:lvl1pPr marL="0" indent="0" algn="r">
              <a:buClrTx/>
              <a:buSzTx/>
              <a:buNone/>
              <a:defRPr sz="2000">
                <a:solidFill>
                  <a:srgbClr val="FFFFFF"/>
                </a:solidFill>
              </a:defRPr>
            </a:lvl1pPr>
            <a:lvl2pPr marL="0" indent="274320" algn="r">
              <a:buClrTx/>
              <a:buSzTx/>
              <a:buNone/>
              <a:defRPr sz="2000">
                <a:solidFill>
                  <a:srgbClr val="FFFFFF"/>
                </a:solidFill>
              </a:defRPr>
            </a:lvl2pPr>
            <a:lvl3pPr marL="0" indent="594360" algn="r">
              <a:buClrTx/>
              <a:buSzTx/>
              <a:buNone/>
              <a:defRPr sz="2000">
                <a:solidFill>
                  <a:srgbClr val="FFFFFF"/>
                </a:solidFill>
              </a:defRPr>
            </a:lvl3pPr>
            <a:lvl4pPr marL="0" indent="868680" algn="r">
              <a:buClrTx/>
              <a:buSzTx/>
              <a:buNone/>
              <a:defRPr sz="2000">
                <a:solidFill>
                  <a:srgbClr val="FFFFFF"/>
                </a:solidFill>
              </a:defRPr>
            </a:lvl4pPr>
            <a:lvl5pPr marL="0" indent="1143000" algn="r">
              <a:buClrTx/>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1069847" y="6355079"/>
            <a:ext cx="301909" cy="307341"/>
          </a:xfrm>
          <a:prstGeom prst="rect">
            <a:avLst/>
          </a:prstGeom>
        </p:spPr>
        <p:txBody>
          <a:bodyPr/>
          <a:lstStyle>
            <a:lvl1pPr>
              <a:defRPr>
                <a:solidFill>
                  <a:srgbClr val="DDE9EC"/>
                </a:solidFill>
              </a:defRPr>
            </a:lvl1pPr>
          </a:lstStyle>
          <a:p>
            <a:fld id="{86CB4B4D-7CA3-9044-876B-883B54F8677D}" type="slidenum">
              <a:t>‹#›</a:t>
            </a:fld>
            <a:endParaRPr/>
          </a:p>
        </p:txBody>
      </p:sp>
      <p:sp>
        <p:nvSpPr>
          <p:cNvPr id="39" name="Rectangle 6"/>
          <p:cNvSpPr/>
          <p:nvPr/>
        </p:nvSpPr>
        <p:spPr>
          <a:xfrm>
            <a:off x="914400" y="2819399"/>
            <a:ext cx="7315200" cy="1280162"/>
          </a:xfrm>
          <a:prstGeom prst="rect">
            <a:avLst/>
          </a:prstGeom>
          <a:ln w="6350" cap="rnd">
            <a:solidFill>
              <a:schemeClr val="accent1"/>
            </a:solidFill>
          </a:ln>
        </p:spPr>
        <p:txBody>
          <a:bodyPr lIns="45719" rIns="45719" anchor="ctr"/>
          <a:lstStyle/>
          <a:p>
            <a:pPr algn="ctr">
              <a:defRPr>
                <a:solidFill>
                  <a:srgbClr val="FFFFFF"/>
                </a:solidFill>
              </a:defRPr>
            </a:pPr>
            <a:endParaRPr/>
          </a:p>
        </p:txBody>
      </p:sp>
      <p:sp>
        <p:nvSpPr>
          <p:cNvPr id="40" name="Rectangle 7"/>
          <p:cNvSpPr/>
          <p:nvPr/>
        </p:nvSpPr>
        <p:spPr>
          <a:xfrm>
            <a:off x="914400" y="2819399"/>
            <a:ext cx="228600" cy="128016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28600"/>
            <a:ext cx="8229600" cy="914400"/>
          </a:xfrm>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9" name="Body Level One…"/>
          <p:cNvSpPr txBox="1">
            <a:spLocks noGrp="1"/>
          </p:cNvSpPr>
          <p:nvPr>
            <p:ph type="body" sz="half" idx="1"/>
          </p:nvPr>
        </p:nvSpPr>
        <p:spPr>
          <a:xfrm>
            <a:off x="457200" y="1219200"/>
            <a:ext cx="4041648" cy="49377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xfrm>
            <a:off x="457200" y="228600"/>
            <a:ext cx="8229600" cy="914400"/>
          </a:xfrm>
          <a:prstGeom prst="rect">
            <a:avLst/>
          </a:prstGeom>
        </p:spPr>
        <p:txBody>
          <a:bodyPr anchor="ctr"/>
          <a:lstStyle/>
          <a:p>
            <a:r>
              <a:t>Title Text</a:t>
            </a:r>
          </a:p>
        </p:txBody>
      </p:sp>
      <p:sp>
        <p:nvSpPr>
          <p:cNvPr id="57" name="Body Level One…"/>
          <p:cNvSpPr txBox="1">
            <a:spLocks noGrp="1"/>
          </p:cNvSpPr>
          <p:nvPr>
            <p:ph type="body" sz="quarter" idx="1"/>
          </p:nvPr>
        </p:nvSpPr>
        <p:spPr>
          <a:xfrm>
            <a:off x="457200" y="1285875"/>
            <a:ext cx="4040188" cy="685800"/>
          </a:xfrm>
          <a:prstGeom prst="rect">
            <a:avLst/>
          </a:prstGeom>
        </p:spPr>
        <p:txBody>
          <a:bodyPr anchor="b"/>
          <a:lstStyle>
            <a:lvl1pPr marL="0" indent="0">
              <a:buClrTx/>
              <a:buSzTx/>
              <a:buNone/>
              <a:defRPr sz="2400" b="1">
                <a:solidFill>
                  <a:schemeClr val="accent2"/>
                </a:solidFill>
              </a:defRPr>
            </a:lvl1pPr>
            <a:lvl2pPr marL="0" indent="274320">
              <a:buClrTx/>
              <a:buSzTx/>
              <a:buNone/>
              <a:defRPr sz="2400" b="1">
                <a:solidFill>
                  <a:schemeClr val="accent2"/>
                </a:solidFill>
              </a:defRPr>
            </a:lvl2pPr>
            <a:lvl3pPr marL="0" indent="594360">
              <a:buClrTx/>
              <a:buSzTx/>
              <a:buNone/>
              <a:defRPr sz="2400" b="1">
                <a:solidFill>
                  <a:schemeClr val="accent2"/>
                </a:solidFill>
              </a:defRPr>
            </a:lvl3pPr>
            <a:lvl4pPr marL="0" indent="868680">
              <a:buClrTx/>
              <a:buSzTx/>
              <a:buNone/>
              <a:defRPr sz="2400" b="1">
                <a:solidFill>
                  <a:schemeClr val="accent2"/>
                </a:solidFill>
              </a:defRPr>
            </a:lvl4pPr>
            <a:lvl5pPr marL="0" indent="1143000">
              <a:buClrTx/>
              <a:buSzTx/>
              <a:buNone/>
              <a:defRPr sz="2400" b="1">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58" name="Text Placeholder 3"/>
          <p:cNvSpPr>
            <a:spLocks noGrp="1"/>
          </p:cNvSpPr>
          <p:nvPr>
            <p:ph type="body" sz="quarter" idx="21"/>
          </p:nvPr>
        </p:nvSpPr>
        <p:spPr>
          <a:xfrm>
            <a:off x="4648200" y="1295400"/>
            <a:ext cx="4041775" cy="685800"/>
          </a:xfrm>
          <a:prstGeom prst="rect">
            <a:avLst/>
          </a:prstGeom>
        </p:spPr>
        <p:txBody>
          <a:bodyPr anchor="b"/>
          <a:lstStyle/>
          <a:p>
            <a:pPr marL="0" indent="0">
              <a:buClrTx/>
              <a:buSzTx/>
              <a:buNone/>
              <a:defRPr sz="2400" b="1">
                <a:solidFill>
                  <a:schemeClr val="accent2"/>
                </a:solidFill>
              </a:defRPr>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6324600" y="304800"/>
            <a:ext cx="2514600" cy="838200"/>
          </a:xfrm>
          <a:prstGeom prst="rect">
            <a:avLst/>
          </a:prstGeom>
        </p:spPr>
        <p:txBody>
          <a:bodyPr/>
          <a:lstStyle>
            <a:lvl1pPr>
              <a:defRPr sz="2000" b="1">
                <a:latin typeface="Gill Sans MT"/>
                <a:ea typeface="Gill Sans MT"/>
                <a:cs typeface="Gill Sans MT"/>
                <a:sym typeface="Gill Sans MT"/>
              </a:defRPr>
            </a:lvl1pPr>
          </a:lstStyle>
          <a:p>
            <a:r>
              <a:t>Title Text</a:t>
            </a:r>
          </a:p>
        </p:txBody>
      </p:sp>
      <p:sp>
        <p:nvSpPr>
          <p:cNvPr id="85" name="Body Level One…"/>
          <p:cNvSpPr txBox="1">
            <a:spLocks noGrp="1"/>
          </p:cNvSpPr>
          <p:nvPr>
            <p:ph type="body" sz="quarter" idx="1"/>
          </p:nvPr>
        </p:nvSpPr>
        <p:spPr>
          <a:xfrm>
            <a:off x="6324600" y="1219200"/>
            <a:ext cx="2514600" cy="4843463"/>
          </a:xfrm>
          <a:prstGeom prst="rect">
            <a:avLst/>
          </a:prstGeom>
        </p:spPr>
        <p:txBody>
          <a:bodyPr/>
          <a:lstStyle>
            <a:lvl1pPr marL="0" indent="0">
              <a:lnSpc>
                <a:spcPts val="2200"/>
              </a:lnSpc>
              <a:spcBef>
                <a:spcPts val="1000"/>
              </a:spcBef>
              <a:buClrTx/>
              <a:buSzTx/>
              <a:buNone/>
              <a:defRPr sz="1600">
                <a:solidFill>
                  <a:srgbClr val="464653"/>
                </a:solidFill>
              </a:defRPr>
            </a:lvl1pPr>
            <a:lvl2pPr marL="0" indent="274320">
              <a:lnSpc>
                <a:spcPts val="2200"/>
              </a:lnSpc>
              <a:spcBef>
                <a:spcPts val="1000"/>
              </a:spcBef>
              <a:buClrTx/>
              <a:buSzTx/>
              <a:buNone/>
              <a:defRPr sz="1600">
                <a:solidFill>
                  <a:srgbClr val="464653"/>
                </a:solidFill>
              </a:defRPr>
            </a:lvl2pPr>
            <a:lvl3pPr marL="0" indent="594360">
              <a:lnSpc>
                <a:spcPts val="2200"/>
              </a:lnSpc>
              <a:spcBef>
                <a:spcPts val="1000"/>
              </a:spcBef>
              <a:buClrTx/>
              <a:buSzTx/>
              <a:buNone/>
              <a:defRPr sz="1600">
                <a:solidFill>
                  <a:srgbClr val="464653"/>
                </a:solidFill>
              </a:defRPr>
            </a:lvl3pPr>
            <a:lvl4pPr marL="0" indent="868680">
              <a:lnSpc>
                <a:spcPts val="2200"/>
              </a:lnSpc>
              <a:spcBef>
                <a:spcPts val="1000"/>
              </a:spcBef>
              <a:buClrTx/>
              <a:buSzTx/>
              <a:buNone/>
              <a:defRPr sz="1600">
                <a:solidFill>
                  <a:srgbClr val="464653"/>
                </a:solidFill>
              </a:defRPr>
            </a:lvl4pPr>
            <a:lvl5pPr marL="0" indent="1143000">
              <a:lnSpc>
                <a:spcPts val="2200"/>
              </a:lnSpc>
              <a:spcBef>
                <a:spcPts val="1000"/>
              </a:spcBef>
              <a:buClrTx/>
              <a:buSzTx/>
              <a:buNone/>
              <a:defRPr sz="1600">
                <a:solidFill>
                  <a:srgbClr val="464653"/>
                </a:solidFill>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7" name="Straight Connector 7"/>
          <p:cNvSpPr/>
          <p:nvPr/>
        </p:nvSpPr>
        <p:spPr>
          <a:xfrm>
            <a:off x="457200" y="6353175"/>
            <a:ext cx="8229601" cy="0"/>
          </a:xfrm>
          <a:prstGeom prst="line">
            <a:avLst/>
          </a:prstGeom>
          <a:ln>
            <a:solidFill>
              <a:schemeClr val="accent2"/>
            </a:solidFill>
            <a:prstDash val="dash"/>
          </a:ln>
        </p:spPr>
        <p:txBody>
          <a:bodyPr lIns="45719" rIns="45719"/>
          <a:lstStyle/>
          <a:p>
            <a:endParaRPr/>
          </a:p>
        </p:txBody>
      </p:sp>
      <p:sp>
        <p:nvSpPr>
          <p:cNvPr id="88" name="Straight Connector 9"/>
          <p:cNvSpPr/>
          <p:nvPr/>
        </p:nvSpPr>
        <p:spPr>
          <a:xfrm flipH="1">
            <a:off x="6178800" y="307339"/>
            <a:ext cx="1" cy="6035041"/>
          </a:xfrm>
          <a:prstGeom prst="line">
            <a:avLst/>
          </a:prstGeom>
          <a:ln>
            <a:solidFill>
              <a:schemeClr val="accent2"/>
            </a:solidFill>
            <a:prstDash val="dash"/>
          </a:ln>
        </p:spPr>
        <p:txBody>
          <a:bodyPr lIns="45719" rIns="45719"/>
          <a:lstStyle/>
          <a:p>
            <a:endParaRPr/>
          </a:p>
        </p:txBody>
      </p:sp>
      <p:sp>
        <p:nvSpPr>
          <p:cNvPr id="89" name="Isosceles Triangle 8"/>
          <p:cNvSpPr/>
          <p:nvPr/>
        </p:nvSpPr>
        <p:spPr>
          <a:xfrm rot="5400000">
            <a:off x="419099" y="6467474"/>
            <a:ext cx="190850" cy="120316"/>
          </a:xfrm>
          <a:prstGeom prst="triangle">
            <a:avLst/>
          </a:prstGeom>
          <a:solidFill>
            <a:schemeClr val="accent2"/>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464653"/>
        </a:solidFill>
        <a:effectLst/>
      </p:bgPr>
    </p:bg>
    <p:spTree>
      <p:nvGrpSpPr>
        <p:cNvPr id="1" name=""/>
        <p:cNvGrpSpPr/>
        <p:nvPr/>
      </p:nvGrpSpPr>
      <p:grpSpPr>
        <a:xfrm>
          <a:off x="0" y="0"/>
          <a:ext cx="0" cy="0"/>
          <a:chOff x="0" y="0"/>
          <a:chExt cx="0" cy="0"/>
        </a:xfrm>
      </p:grpSpPr>
      <p:sp>
        <p:nvSpPr>
          <p:cNvPr id="96" name="Title Text"/>
          <p:cNvSpPr txBox="1">
            <a:spLocks noGrp="1"/>
          </p:cNvSpPr>
          <p:nvPr>
            <p:ph type="title"/>
          </p:nvPr>
        </p:nvSpPr>
        <p:spPr>
          <a:xfrm>
            <a:off x="457200" y="500856"/>
            <a:ext cx="8229600" cy="674688"/>
          </a:xfrm>
          <a:prstGeom prst="rect">
            <a:avLst/>
          </a:prstGeom>
          <a:ln w="9525">
            <a:solidFill>
              <a:schemeClr val="accent1"/>
            </a:solidFill>
            <a:round/>
          </a:ln>
        </p:spPr>
        <p:txBody>
          <a:bodyPr anchor="ctr"/>
          <a:lstStyle>
            <a:lvl1pPr algn="r">
              <a:defRPr sz="2000">
                <a:solidFill>
                  <a:srgbClr val="FFFFFF"/>
                </a:solidFill>
              </a:defRPr>
            </a:lvl1pPr>
          </a:lstStyle>
          <a:p>
            <a:r>
              <a:t>Title Text</a:t>
            </a:r>
          </a:p>
        </p:txBody>
      </p:sp>
      <p:sp>
        <p:nvSpPr>
          <p:cNvPr id="97" name="Picture Placeholder 2"/>
          <p:cNvSpPr>
            <a:spLocks noGrp="1"/>
          </p:cNvSpPr>
          <p:nvPr>
            <p:ph type="pic" idx="21"/>
          </p:nvPr>
        </p:nvSpPr>
        <p:spPr>
          <a:xfrm>
            <a:off x="457200" y="1905000"/>
            <a:ext cx="8229600" cy="4270248"/>
          </a:xfrm>
          <a:prstGeom prst="rect">
            <a:avLst/>
          </a:prstGeom>
        </p:spPr>
        <p:txBody>
          <a:bodyPr lIns="91439" rIns="91439">
            <a:noAutofit/>
          </a:bodyPr>
          <a:lstStyle/>
          <a:p>
            <a:endParaRPr/>
          </a:p>
        </p:txBody>
      </p:sp>
      <p:sp>
        <p:nvSpPr>
          <p:cNvPr id="98" name="Body Level One…"/>
          <p:cNvSpPr txBox="1">
            <a:spLocks noGrp="1"/>
          </p:cNvSpPr>
          <p:nvPr>
            <p:ph type="body" sz="quarter" idx="1"/>
          </p:nvPr>
        </p:nvSpPr>
        <p:spPr>
          <a:xfrm>
            <a:off x="457200" y="1219200"/>
            <a:ext cx="8229600" cy="533400"/>
          </a:xfrm>
          <a:prstGeom prst="rect">
            <a:avLst/>
          </a:prstGeom>
        </p:spPr>
        <p:txBody>
          <a:bodyPr anchor="ctr"/>
          <a:lstStyle>
            <a:lvl1pPr marL="0" indent="0">
              <a:buClrTx/>
              <a:buSzTx/>
              <a:buNone/>
              <a:defRPr sz="1400">
                <a:solidFill>
                  <a:srgbClr val="FFFFFF"/>
                </a:solidFill>
              </a:defRPr>
            </a:lvl1pPr>
            <a:lvl2pPr marL="594360" indent="-320040">
              <a:buClrTx/>
              <a:defRPr sz="1400">
                <a:solidFill>
                  <a:srgbClr val="FFFFFF"/>
                </a:solidFill>
              </a:defRPr>
            </a:lvl2pPr>
            <a:lvl3pPr marL="914400" indent="-320039">
              <a:buClrTx/>
              <a:defRPr sz="1400">
                <a:solidFill>
                  <a:srgbClr val="FFFFFF"/>
                </a:solidFill>
              </a:defRPr>
            </a:lvl3pPr>
            <a:lvl4pPr marL="1224280" indent="-355600">
              <a:buClrTx/>
              <a:defRPr sz="1400">
                <a:solidFill>
                  <a:srgbClr val="FFFFFF"/>
                </a:solidFill>
              </a:defRPr>
            </a:lvl4pPr>
            <a:lvl5pPr marL="1498600" indent="-355600">
              <a:buClrTx/>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lvl1pPr>
              <a:defRPr>
                <a:solidFill>
                  <a:srgbClr val="DDE9EC"/>
                </a:solidFill>
              </a:defRPr>
            </a:lvl1pPr>
          </a:lstStyle>
          <a:p>
            <a:fld id="{86CB4B4D-7CA3-9044-876B-883B54F8677D}" type="slidenum">
              <a:t>‹#›</a:t>
            </a:fld>
            <a:endParaRPr/>
          </a:p>
        </p:txBody>
      </p:sp>
      <p:sp>
        <p:nvSpPr>
          <p:cNvPr id="100" name="Straight Connector 7"/>
          <p:cNvSpPr/>
          <p:nvPr/>
        </p:nvSpPr>
        <p:spPr>
          <a:xfrm>
            <a:off x="457200" y="6353175"/>
            <a:ext cx="8229601" cy="0"/>
          </a:xfrm>
          <a:prstGeom prst="line">
            <a:avLst/>
          </a:prstGeom>
          <a:ln>
            <a:solidFill>
              <a:schemeClr val="accent2"/>
            </a:solidFill>
            <a:prstDash val="dash"/>
          </a:ln>
        </p:spPr>
        <p:txBody>
          <a:bodyPr lIns="45719" rIns="45719"/>
          <a:lstStyle/>
          <a:p>
            <a:endParaRPr/>
          </a:p>
        </p:txBody>
      </p:sp>
      <p:sp>
        <p:nvSpPr>
          <p:cNvPr id="101" name="Isosceles Triangle 8"/>
          <p:cNvSpPr/>
          <p:nvPr/>
        </p:nvSpPr>
        <p:spPr>
          <a:xfrm rot="5400000">
            <a:off x="419099" y="6467474"/>
            <a:ext cx="190850" cy="120316"/>
          </a:xfrm>
          <a:prstGeom prst="triangle">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02" name="Rectangle 9"/>
          <p:cNvSpPr/>
          <p:nvPr/>
        </p:nvSpPr>
        <p:spPr>
          <a:xfrm>
            <a:off x="457199" y="500856"/>
            <a:ext cx="182882" cy="68580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061">
            <a:extLst>
              <a:ext uri="{FF2B5EF4-FFF2-40B4-BE49-F238E27FC236}">
                <a16:creationId xmlns:a16="http://schemas.microsoft.com/office/drawing/2014/main" id="{52182CF1-66F3-3C08-2E5A-3CCFD746043C}"/>
              </a:ext>
            </a:extLst>
          </p:cNvPr>
          <p:cNvSpPr>
            <a:spLocks noGrp="1" noChangeArrowheads="1"/>
          </p:cNvSpPr>
          <p:nvPr>
            <p:ph type="sldNum" sz="quarter" idx="10"/>
          </p:nvPr>
        </p:nvSpPr>
        <p:spPr>
          <a:ln/>
        </p:spPr>
        <p:txBody>
          <a:bodyPr/>
          <a:lstStyle>
            <a:lvl1pPr>
              <a:defRPr/>
            </a:lvl1pPr>
          </a:lstStyle>
          <a:p>
            <a:fld id="{04154AB9-8CF8-D04A-9FFE-07EA0E881B1D}" type="slidenum">
              <a:rPr lang="en-US" altLang="en-US"/>
              <a:pPr/>
              <a:t>‹#›</a:t>
            </a:fld>
            <a:endParaRPr lang="en-US" altLang="en-US"/>
          </a:p>
        </p:txBody>
      </p:sp>
    </p:spTree>
    <p:extLst>
      <p:ext uri="{BB962C8B-B14F-4D97-AF65-F5344CB8AC3E}">
        <p14:creationId xmlns:p14="http://schemas.microsoft.com/office/powerpoint/2010/main" val="219760306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27"/>
          <p:cNvSpPr/>
          <p:nvPr/>
        </p:nvSpPr>
        <p:spPr>
          <a:xfrm>
            <a:off x="457200" y="6353175"/>
            <a:ext cx="8229601" cy="0"/>
          </a:xfrm>
          <a:prstGeom prst="line">
            <a:avLst/>
          </a:prstGeom>
          <a:ln>
            <a:solidFill>
              <a:schemeClr val="accent2"/>
            </a:solidFill>
            <a:prstDash val="dash"/>
          </a:ln>
        </p:spPr>
        <p:txBody>
          <a:bodyPr lIns="45719" rIns="45719"/>
          <a:lstStyle/>
          <a:p>
            <a:endParaRPr/>
          </a:p>
        </p:txBody>
      </p:sp>
      <p:sp>
        <p:nvSpPr>
          <p:cNvPr id="3" name="Straight Connector 28"/>
          <p:cNvSpPr/>
          <p:nvPr/>
        </p:nvSpPr>
        <p:spPr>
          <a:xfrm>
            <a:off x="457200" y="1143000"/>
            <a:ext cx="8229601" cy="0"/>
          </a:xfrm>
          <a:prstGeom prst="line">
            <a:avLst/>
          </a:prstGeom>
          <a:ln>
            <a:solidFill>
              <a:schemeClr val="accent2"/>
            </a:solidFill>
            <a:prstDash val="dash"/>
          </a:ln>
        </p:spPr>
        <p:txBody>
          <a:bodyPr lIns="45719" rIns="45719"/>
          <a:lstStyle/>
          <a:p>
            <a:endParaRPr/>
          </a:p>
        </p:txBody>
      </p:sp>
      <p:sp>
        <p:nvSpPr>
          <p:cNvPr id="4" name="Isosceles Triangle 9"/>
          <p:cNvSpPr/>
          <p:nvPr/>
        </p:nvSpPr>
        <p:spPr>
          <a:xfrm rot="5400000">
            <a:off x="419099" y="6467474"/>
            <a:ext cx="190850" cy="120316"/>
          </a:xfrm>
          <a:prstGeom prst="triangle">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5" name="Title Text"/>
          <p:cNvSpPr txBox="1">
            <a:spLocks noGrp="1"/>
          </p:cNvSpPr>
          <p:nvPr>
            <p:ph type="title"/>
          </p:nvPr>
        </p:nvSpPr>
        <p:spPr>
          <a:xfrm>
            <a:off x="457200" y="152400"/>
            <a:ext cx="8229600" cy="990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6" name="Slide Number"/>
          <p:cNvSpPr txBox="1">
            <a:spLocks noGrp="1"/>
          </p:cNvSpPr>
          <p:nvPr>
            <p:ph type="sldNum" sz="quarter" idx="2"/>
          </p:nvPr>
        </p:nvSpPr>
        <p:spPr>
          <a:xfrm>
            <a:off x="612648" y="6356350"/>
            <a:ext cx="301908" cy="307340"/>
          </a:xfrm>
          <a:prstGeom prst="rect">
            <a:avLst/>
          </a:prstGeom>
          <a:ln w="12700">
            <a:miter lim="400000"/>
          </a:ln>
        </p:spPr>
        <p:txBody>
          <a:bodyPr wrap="none" lIns="45719" rIns="45719">
            <a:spAutoFit/>
          </a:bodyPr>
          <a:lstStyle>
            <a:lvl1pPr>
              <a:defRPr sz="1400">
                <a:solidFill>
                  <a:srgbClr val="464653"/>
                </a:solidFill>
              </a:defRPr>
            </a:lvl1pPr>
          </a:lstStyle>
          <a:p>
            <a:fld id="{86CB4B4D-7CA3-9044-876B-883B54F8677D}" type="slidenum">
              <a:t>‹#›</a:t>
            </a:fld>
            <a:endParaRPr/>
          </a:p>
        </p:txBody>
      </p:sp>
      <p:sp>
        <p:nvSpPr>
          <p:cNvPr id="7" name="Body Level One…"/>
          <p:cNvSpPr txBox="1">
            <a:spLocks noGrp="1"/>
          </p:cNvSpPr>
          <p:nvPr>
            <p:ph type="body" idx="1"/>
          </p:nvPr>
        </p:nvSpPr>
        <p:spPr>
          <a:xfrm>
            <a:off x="457200" y="1219200"/>
            <a:ext cx="8229600" cy="49377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6" r:id="rId4"/>
    <p:sldLayoutId id="2147483657" r:id="rId5"/>
    <p:sldLayoutId id="2147483658" r:id="rId6"/>
  </p:sldLayoutIdLst>
  <p:transition spd="med"/>
  <p:hf sldNum="0" hdr="0" ftr="0" dt="0"/>
  <p:txStyles>
    <p:titleStyle>
      <a:lvl1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1pPr>
      <a:lvl2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2pPr>
      <a:lvl3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3pPr>
      <a:lvl4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4pPr>
      <a:lvl5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5pPr>
      <a:lvl6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6pPr>
      <a:lvl7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7pPr>
      <a:lvl8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8pPr>
      <a:lvl9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464653"/>
          </a:solidFill>
          <a:uFillTx/>
          <a:latin typeface="Bookman Old Style"/>
          <a:ea typeface="Bookman Old Style"/>
          <a:cs typeface="Bookman Old Style"/>
          <a:sym typeface="Bookman Old Style"/>
        </a:defRPr>
      </a:lvl9pPr>
    </p:titleStyle>
    <p:bodyStyle>
      <a:lvl1pPr marL="274320" marR="0" indent="-274320" algn="l" defTabSz="914400" rtl="0" latinLnBrk="0">
        <a:lnSpc>
          <a:spcPct val="100000"/>
        </a:lnSpc>
        <a:spcBef>
          <a:spcPts val="600"/>
        </a:spcBef>
        <a:spcAft>
          <a:spcPts val="0"/>
        </a:spcAft>
        <a:buClr>
          <a:schemeClr val="accent1"/>
        </a:buClr>
        <a:buSzPct val="76000"/>
        <a:buFontTx/>
        <a:buChar char=""/>
        <a:tabLst/>
        <a:defRPr sz="2600" b="0" i="0" u="none" strike="noStrike" cap="none" spc="0" baseline="0">
          <a:solidFill>
            <a:srgbClr val="000000"/>
          </a:solidFill>
          <a:uFillTx/>
          <a:latin typeface="Gill Sans MT"/>
          <a:ea typeface="Gill Sans MT"/>
          <a:cs typeface="Gill Sans MT"/>
          <a:sym typeface="Gill Sans MT"/>
        </a:defRPr>
      </a:lvl1pPr>
      <a:lvl2pPr marL="584420" marR="0" indent="-310100" algn="l" defTabSz="914400" rtl="0" latinLnBrk="0">
        <a:lnSpc>
          <a:spcPct val="100000"/>
        </a:lnSpc>
        <a:spcBef>
          <a:spcPts val="600"/>
        </a:spcBef>
        <a:spcAft>
          <a:spcPts val="0"/>
        </a:spcAft>
        <a:buClr>
          <a:schemeClr val="accent1"/>
        </a:buClr>
        <a:buSzPct val="76000"/>
        <a:buFontTx/>
        <a:buChar char=""/>
        <a:tabLst/>
        <a:defRPr sz="2600" b="0" i="0" u="none" strike="noStrike" cap="none" spc="0" baseline="0">
          <a:solidFill>
            <a:srgbClr val="000000"/>
          </a:solidFill>
          <a:uFillTx/>
          <a:latin typeface="Gill Sans MT"/>
          <a:ea typeface="Gill Sans MT"/>
          <a:cs typeface="Gill Sans MT"/>
          <a:sym typeface="Gill Sans MT"/>
        </a:defRPr>
      </a:lvl2pPr>
      <a:lvl3pPr marL="891540" marR="0" indent="-297180" algn="l" defTabSz="914400" rtl="0" latinLnBrk="0">
        <a:lnSpc>
          <a:spcPct val="100000"/>
        </a:lnSpc>
        <a:spcBef>
          <a:spcPts val="600"/>
        </a:spcBef>
        <a:spcAft>
          <a:spcPts val="0"/>
        </a:spcAft>
        <a:buClr>
          <a:schemeClr val="accent1"/>
        </a:buClr>
        <a:buSzPct val="76000"/>
        <a:buFontTx/>
        <a:buChar char=""/>
        <a:tabLst/>
        <a:defRPr sz="2600" b="0" i="0" u="none" strike="noStrike" cap="none" spc="0" baseline="0">
          <a:solidFill>
            <a:srgbClr val="000000"/>
          </a:solidFill>
          <a:uFillTx/>
          <a:latin typeface="Gill Sans MT"/>
          <a:ea typeface="Gill Sans MT"/>
          <a:cs typeface="Gill Sans MT"/>
          <a:sym typeface="Gill Sans MT"/>
        </a:defRPr>
      </a:lvl3pPr>
      <a:lvl4pPr marL="1198880" marR="0" indent="-330200" algn="l" defTabSz="914400" rtl="0" latinLnBrk="0">
        <a:lnSpc>
          <a:spcPct val="100000"/>
        </a:lnSpc>
        <a:spcBef>
          <a:spcPts val="600"/>
        </a:spcBef>
        <a:spcAft>
          <a:spcPts val="0"/>
        </a:spcAft>
        <a:buClr>
          <a:schemeClr val="accent1"/>
        </a:buClr>
        <a:buSzPct val="70000"/>
        <a:buFontTx/>
        <a:buChar char="◻"/>
        <a:tabLst/>
        <a:defRPr sz="2600" b="0" i="0" u="none" strike="noStrike" cap="none" spc="0" baseline="0">
          <a:solidFill>
            <a:srgbClr val="000000"/>
          </a:solidFill>
          <a:uFillTx/>
          <a:latin typeface="Gill Sans MT"/>
          <a:ea typeface="Gill Sans MT"/>
          <a:cs typeface="Gill Sans MT"/>
          <a:sym typeface="Gill Sans MT"/>
        </a:defRPr>
      </a:lvl4pPr>
      <a:lvl5pPr marL="1514475" marR="0" indent="-371475" algn="l" defTabSz="914400" rtl="0" latinLnBrk="0">
        <a:lnSpc>
          <a:spcPct val="100000"/>
        </a:lnSpc>
        <a:spcBef>
          <a:spcPts val="600"/>
        </a:spcBef>
        <a:spcAft>
          <a:spcPts val="0"/>
        </a:spcAft>
        <a:buClr>
          <a:schemeClr val="accent1"/>
        </a:buClr>
        <a:buSzPct val="70000"/>
        <a:buFontTx/>
        <a:buChar char="◻"/>
        <a:tabLst/>
        <a:defRPr sz="2600" b="0" i="0" u="none" strike="noStrike" cap="none" spc="0" baseline="0">
          <a:solidFill>
            <a:srgbClr val="000000"/>
          </a:solidFill>
          <a:uFillTx/>
          <a:latin typeface="Gill Sans MT"/>
          <a:ea typeface="Gill Sans MT"/>
          <a:cs typeface="Gill Sans MT"/>
          <a:sym typeface="Gill Sans MT"/>
        </a:defRPr>
      </a:lvl5pPr>
      <a:lvl6pPr marL="1760220" marR="0" indent="-297180" algn="l" defTabSz="914400" rtl="0" latinLnBrk="0">
        <a:lnSpc>
          <a:spcPct val="100000"/>
        </a:lnSpc>
        <a:spcBef>
          <a:spcPts val="600"/>
        </a:spcBef>
        <a:spcAft>
          <a:spcPts val="0"/>
        </a:spcAft>
        <a:buClr>
          <a:schemeClr val="accent1"/>
        </a:buClr>
        <a:buSzPct val="75000"/>
        <a:buFontTx/>
        <a:buChar char=""/>
        <a:tabLst/>
        <a:defRPr sz="2600" b="0" i="0" u="none" strike="noStrike" cap="none" spc="0" baseline="0">
          <a:solidFill>
            <a:srgbClr val="000000"/>
          </a:solidFill>
          <a:uFillTx/>
          <a:latin typeface="Gill Sans MT"/>
          <a:ea typeface="Gill Sans MT"/>
          <a:cs typeface="Gill Sans MT"/>
          <a:sym typeface="Gill Sans MT"/>
        </a:defRPr>
      </a:lvl6pPr>
      <a:lvl7pPr marL="1985554" marR="0" indent="-339634" algn="l" defTabSz="914400" rtl="0" latinLnBrk="0">
        <a:lnSpc>
          <a:spcPct val="100000"/>
        </a:lnSpc>
        <a:spcBef>
          <a:spcPts val="600"/>
        </a:spcBef>
        <a:spcAft>
          <a:spcPts val="0"/>
        </a:spcAft>
        <a:buClr>
          <a:schemeClr val="accent1"/>
        </a:buClr>
        <a:buSzPct val="75000"/>
        <a:buFontTx/>
        <a:buChar char=""/>
        <a:tabLst/>
        <a:defRPr sz="2600" b="0" i="0" u="none" strike="noStrike" cap="none" spc="0" baseline="0">
          <a:solidFill>
            <a:srgbClr val="000000"/>
          </a:solidFill>
          <a:uFillTx/>
          <a:latin typeface="Gill Sans MT"/>
          <a:ea typeface="Gill Sans MT"/>
          <a:cs typeface="Gill Sans MT"/>
          <a:sym typeface="Gill Sans MT"/>
        </a:defRPr>
      </a:lvl7pPr>
      <a:lvl8pPr marL="2168434" marR="0" indent="-339634" algn="l" defTabSz="914400" rtl="0" latinLnBrk="0">
        <a:lnSpc>
          <a:spcPct val="100000"/>
        </a:lnSpc>
        <a:spcBef>
          <a:spcPts val="600"/>
        </a:spcBef>
        <a:spcAft>
          <a:spcPts val="0"/>
        </a:spcAft>
        <a:buClr>
          <a:schemeClr val="accent1"/>
        </a:buClr>
        <a:buSzPct val="75000"/>
        <a:buFontTx/>
        <a:buChar char=""/>
        <a:tabLst/>
        <a:defRPr sz="2600" b="0" i="0" u="none" strike="noStrike" cap="none" spc="0" baseline="0">
          <a:solidFill>
            <a:srgbClr val="000000"/>
          </a:solidFill>
          <a:uFillTx/>
          <a:latin typeface="Gill Sans MT"/>
          <a:ea typeface="Gill Sans MT"/>
          <a:cs typeface="Gill Sans MT"/>
          <a:sym typeface="Gill Sans MT"/>
        </a:defRPr>
      </a:lvl8pPr>
      <a:lvl9pPr marL="2407919" marR="0" indent="-396239" algn="l" defTabSz="914400" rtl="0" latinLnBrk="0">
        <a:lnSpc>
          <a:spcPct val="100000"/>
        </a:lnSpc>
        <a:spcBef>
          <a:spcPts val="600"/>
        </a:spcBef>
        <a:spcAft>
          <a:spcPts val="0"/>
        </a:spcAft>
        <a:buClr>
          <a:schemeClr val="accent1"/>
        </a:buClr>
        <a:buSzPct val="75000"/>
        <a:buFontTx/>
        <a:buChar char=""/>
        <a:tabLst/>
        <a:defRPr sz="2600" b="0" i="0" u="none" strike="noStrike" cap="none" spc="0" baseline="0">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1pPr>
      <a:lvl2pPr marL="0" marR="0" indent="457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2pPr>
      <a:lvl3pPr marL="0" marR="0" indent="914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3pPr>
      <a:lvl4pPr marL="0" marR="0" indent="1371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4pPr>
      <a:lvl5pPr marL="0" marR="0" indent="18288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5pPr>
      <a:lvl6pPr marL="0" marR="0" indent="22860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6pPr>
      <a:lvl7pPr marL="0" marR="0" indent="2743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7pPr>
      <a:lvl8pPr marL="0" marR="0" indent="3200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8pPr>
      <a:lvl9pPr marL="0" marR="0" indent="3657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hyperlink" Target="https://www.investopedia.com/ask/answers/032515/what-does-it-mean-if-correlation-coefficient-positive-negative-or-zero.asp" TargetMode="External"/><Relationship Id="rId4" Type="http://schemas.openxmlformats.org/officeDocument/2006/relationships/image" Target="../media/image49.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statistics.laerd.com/statistical-guides/pearson-correlation-coefficient-statistical-guide.php" TargetMode="Externa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p:cNvSpPr>
          <p:nvPr/>
        </p:nvSpPr>
        <p:spPr bwMode="auto">
          <a:xfrm>
            <a:off x="912813" y="995363"/>
            <a:ext cx="7315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nchor="ctr"/>
          <a:lstStyle>
            <a:lvl1pPr marL="39688">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gn="ctr" eaLnBrk="1" hangingPunct="1"/>
            <a:endParaRPr lang="fr-FR" altLang="en-US" sz="4400">
              <a:solidFill>
                <a:srgbClr val="FF3300"/>
              </a:solidFill>
              <a:cs typeface="Arial" panose="020B0604020202020204" pitchFamily="34" charset="0"/>
            </a:endParaRPr>
          </a:p>
        </p:txBody>
      </p:sp>
      <p:sp>
        <p:nvSpPr>
          <p:cNvPr id="7" name="Title 6"/>
          <p:cNvSpPr>
            <a:spLocks noGrp="1"/>
          </p:cNvSpPr>
          <p:nvPr>
            <p:ph type="title"/>
          </p:nvPr>
        </p:nvSpPr>
        <p:spPr/>
        <p:txBody>
          <a:bodyPr rtlCol="0">
            <a:normAutofit fontScale="90000"/>
          </a:bodyPr>
          <a:lstStyle/>
          <a:p>
            <a:pPr algn="ctr" eaLnBrk="1" fontAlgn="auto" hangingPunct="1">
              <a:spcAft>
                <a:spcPts val="0"/>
              </a:spcAft>
              <a:defRPr/>
            </a:pPr>
            <a:r>
              <a:rPr lang="en-US" sz="3200" b="1" dirty="0">
                <a:solidFill>
                  <a:schemeClr val="accent5"/>
                </a:solidFill>
              </a:rPr>
              <a:t>CS4104 </a:t>
            </a:r>
            <a:br>
              <a:rPr lang="en-US" sz="3200" b="1" dirty="0">
                <a:solidFill>
                  <a:schemeClr val="accent5"/>
                </a:solidFill>
              </a:rPr>
            </a:br>
            <a:r>
              <a:rPr lang="en-US" sz="3200" b="1" dirty="0">
                <a:solidFill>
                  <a:schemeClr val="accent5"/>
                </a:solidFill>
              </a:rPr>
              <a:t>Applied Machine Learning</a:t>
            </a:r>
            <a:endParaRPr lang="fr-BE" sz="3200" b="1" dirty="0">
              <a:solidFill>
                <a:schemeClr val="accent5"/>
              </a:solidFill>
            </a:endParaRPr>
          </a:p>
        </p:txBody>
      </p:sp>
      <p:sp>
        <p:nvSpPr>
          <p:cNvPr id="4100" name="Rectangle 2"/>
          <p:cNvSpPr>
            <a:spLocks noGrp="1"/>
          </p:cNvSpPr>
          <p:nvPr>
            <p:ph idx="1"/>
          </p:nvPr>
        </p:nvSpPr>
        <p:spPr/>
        <p:txBody>
          <a:bodyPr lIns="0" tIns="0" rIns="40639" bIns="0"/>
          <a:lstStyle/>
          <a:p>
            <a:pPr marL="39688" indent="0" algn="ctr" eaLnBrk="1" hangingPunct="1">
              <a:spcBef>
                <a:spcPts val="550"/>
              </a:spcBef>
              <a:buNone/>
            </a:pPr>
            <a:endParaRPr lang="en-US" altLang="en-US" sz="2400" dirty="0">
              <a:solidFill>
                <a:srgbClr val="3333CC"/>
              </a:solidFill>
              <a:cs typeface="Arial" panose="020B0604020202020204" pitchFamily="34" charset="0"/>
            </a:endParaRPr>
          </a:p>
          <a:p>
            <a:pPr marL="39688" indent="0" algn="ctr" eaLnBrk="1" hangingPunct="1">
              <a:spcBef>
                <a:spcPts val="550"/>
              </a:spcBef>
              <a:buNone/>
            </a:pPr>
            <a:endParaRPr lang="en-US" altLang="en-US" dirty="0">
              <a:solidFill>
                <a:srgbClr val="3333CC"/>
              </a:solidFill>
              <a:cs typeface="Arial" panose="020B0604020202020204" pitchFamily="34" charset="0"/>
            </a:endParaRPr>
          </a:p>
          <a:p>
            <a:pPr marL="39688" indent="0" algn="ctr" eaLnBrk="1" hangingPunct="1">
              <a:spcBef>
                <a:spcPts val="550"/>
              </a:spcBef>
              <a:buNone/>
            </a:pPr>
            <a:endParaRPr lang="en-US" altLang="en-US" sz="2400" dirty="0">
              <a:solidFill>
                <a:srgbClr val="3333CC"/>
              </a:solidFill>
              <a:cs typeface="Arial" panose="020B0604020202020204" pitchFamily="34" charset="0"/>
            </a:endParaRPr>
          </a:p>
          <a:p>
            <a:pPr marL="39688" indent="0" algn="ctr" eaLnBrk="1" hangingPunct="1">
              <a:spcBef>
                <a:spcPts val="550"/>
              </a:spcBef>
              <a:buNone/>
            </a:pPr>
            <a:endParaRPr lang="en-US" altLang="en-US" dirty="0">
              <a:solidFill>
                <a:srgbClr val="3333CC"/>
              </a:solidFill>
              <a:cs typeface="Arial" panose="020B0604020202020204" pitchFamily="34" charset="0"/>
            </a:endParaRPr>
          </a:p>
          <a:p>
            <a:pPr marL="39688" indent="0" algn="ctr" eaLnBrk="1" hangingPunct="1">
              <a:spcBef>
                <a:spcPts val="550"/>
              </a:spcBef>
              <a:buNone/>
            </a:pPr>
            <a:endParaRPr lang="en-US" altLang="en-US" sz="2400" dirty="0">
              <a:solidFill>
                <a:srgbClr val="3333CC"/>
              </a:solidFill>
              <a:cs typeface="Arial" panose="020B0604020202020204" pitchFamily="34" charset="0"/>
            </a:endParaRPr>
          </a:p>
          <a:p>
            <a:pPr marL="39688" indent="0" algn="ctr" eaLnBrk="1" hangingPunct="1">
              <a:spcBef>
                <a:spcPts val="550"/>
              </a:spcBef>
              <a:buNone/>
            </a:pPr>
            <a:endParaRPr lang="en-US" altLang="en-US" dirty="0">
              <a:solidFill>
                <a:srgbClr val="3333CC"/>
              </a:solidFill>
              <a:cs typeface="Arial" panose="020B0604020202020204" pitchFamily="34" charset="0"/>
            </a:endParaRPr>
          </a:p>
          <a:p>
            <a:pPr marL="39688" indent="0" algn="ctr" eaLnBrk="1" hangingPunct="1">
              <a:spcBef>
                <a:spcPts val="550"/>
              </a:spcBef>
              <a:buNone/>
            </a:pPr>
            <a:endParaRPr lang="en-US" altLang="en-US" sz="2400" dirty="0">
              <a:solidFill>
                <a:srgbClr val="3333CC"/>
              </a:solidFill>
              <a:cs typeface="Arial" panose="020B0604020202020204" pitchFamily="34" charset="0"/>
            </a:endParaRPr>
          </a:p>
          <a:p>
            <a:pPr marL="39688" indent="0" algn="ctr" eaLnBrk="1" hangingPunct="1">
              <a:spcBef>
                <a:spcPts val="550"/>
              </a:spcBef>
              <a:buNone/>
            </a:pPr>
            <a:r>
              <a:rPr lang="en-US" altLang="en-US" sz="1800" dirty="0">
                <a:solidFill>
                  <a:srgbClr val="0070C0"/>
                </a:solidFill>
                <a:cs typeface="Arial" panose="020B0604020202020204" pitchFamily="34" charset="0"/>
              </a:rPr>
              <a:t>Instructor: Dr. </a:t>
            </a:r>
            <a:r>
              <a:rPr lang="en-US" altLang="en-US" sz="1800" dirty="0" err="1">
                <a:solidFill>
                  <a:srgbClr val="0070C0"/>
                </a:solidFill>
                <a:cs typeface="Arial" panose="020B0604020202020204" pitchFamily="34" charset="0"/>
              </a:rPr>
              <a:t>Kashif</a:t>
            </a:r>
            <a:r>
              <a:rPr lang="en-US" altLang="en-US" sz="1800" dirty="0">
                <a:solidFill>
                  <a:srgbClr val="0070C0"/>
                </a:solidFill>
                <a:cs typeface="Arial" panose="020B0604020202020204" pitchFamily="34" charset="0"/>
              </a:rPr>
              <a:t> Zafar</a:t>
            </a:r>
          </a:p>
          <a:p>
            <a:pPr marL="39688" indent="0" algn="ctr" eaLnBrk="1" hangingPunct="1">
              <a:spcBef>
                <a:spcPts val="550"/>
              </a:spcBef>
              <a:buNone/>
            </a:pPr>
            <a:endParaRPr lang="en-US" altLang="en-US" dirty="0">
              <a:solidFill>
                <a:srgbClr val="3333CC"/>
              </a:solidFill>
              <a:cs typeface="Arial" panose="020B0604020202020204" pitchFamily="34" charset="0"/>
            </a:endParaRPr>
          </a:p>
          <a:p>
            <a:pPr marL="39688" indent="0" algn="ctr" eaLnBrk="1" hangingPunct="1">
              <a:spcBef>
                <a:spcPts val="550"/>
              </a:spcBef>
              <a:buNone/>
            </a:pPr>
            <a:r>
              <a:rPr lang="en-US" altLang="en-US" sz="1600" dirty="0">
                <a:solidFill>
                  <a:srgbClr val="3333CC"/>
                </a:solidFill>
                <a:cs typeface="Arial" panose="020B0604020202020204" pitchFamily="34" charset="0"/>
              </a:rPr>
              <a:t>March 26, 2025</a:t>
            </a:r>
          </a:p>
        </p:txBody>
      </p:sp>
      <p:sp>
        <p:nvSpPr>
          <p:cNvPr id="4102" name="Slide Number Placeholder 2"/>
          <p:cNvSpPr>
            <a:spLocks noGrp="1"/>
          </p:cNvSpPr>
          <p:nvPr>
            <p:ph type="sldNum"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fld id="{EFBA1D91-5649-4C00-8FEC-57055540A4AF}" type="slidenum">
              <a:rPr lang="en-US" altLang="en-US" sz="2800" smtClean="0">
                <a:solidFill>
                  <a:srgbClr val="FFFFFF"/>
                </a:solidFill>
              </a:rPr>
              <a:pPr/>
              <a:t>1</a:t>
            </a:fld>
            <a:endParaRPr lang="en-US" altLang="en-US" sz="2800">
              <a:solidFill>
                <a:srgbClr val="FFFFFF"/>
              </a:solidFill>
            </a:endParaRPr>
          </a:p>
        </p:txBody>
      </p:sp>
      <p:sp>
        <p:nvSpPr>
          <p:cNvPr id="4101" name="Footer Placeholder 1"/>
          <p:cNvSpPr>
            <a:spLocks noGrp="1"/>
          </p:cNvSpPr>
          <p:nvPr>
            <p:ph type="ftr" sz="quarter" idx="4294967295"/>
          </p:nvPr>
        </p:nvSpPr>
        <p:spPr bwMode="auto">
          <a:xfrm>
            <a:off x="1241425" y="5707697"/>
            <a:ext cx="6986588" cy="898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gn="ctr"/>
            <a:r>
              <a:rPr lang="sv-SE" altLang="en-US" sz="2000" dirty="0">
                <a:solidFill>
                  <a:srgbClr val="0070C0"/>
                </a:solidFill>
              </a:rPr>
              <a:t>National University of Computer and Emerging Sciences, Lahore</a:t>
            </a:r>
          </a:p>
        </p:txBody>
      </p:sp>
      <p:sp>
        <p:nvSpPr>
          <p:cNvPr id="4103" name="AutoShape 8" descr="Image result for mobile applications"/>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sv-SE" altLang="en-US"/>
          </a:p>
        </p:txBody>
      </p:sp>
      <p:sp>
        <p:nvSpPr>
          <p:cNvPr id="4104" name="AutoShape 10" descr="Image result for mobile applications"/>
          <p:cNvSpPr>
            <a:spLocks noChangeAspect="1" noChangeArrowheads="1"/>
          </p:cNvSpPr>
          <p:nvPr/>
        </p:nvSpPr>
        <p:spPr bwMode="auto">
          <a:xfrm>
            <a:off x="328613"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sv-SE" altLang="en-US"/>
          </a:p>
        </p:txBody>
      </p:sp>
      <p:sp>
        <p:nvSpPr>
          <p:cNvPr id="4105" name="AutoShape 12" descr="Image result for mobile applications"/>
          <p:cNvSpPr>
            <a:spLocks noChangeAspect="1" noChangeArrowheads="1"/>
          </p:cNvSpPr>
          <p:nvPr/>
        </p:nvSpPr>
        <p:spPr bwMode="auto">
          <a:xfrm>
            <a:off x="481013" y="12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sv-SE" altLang="en-US"/>
          </a:p>
        </p:txBody>
      </p:sp>
      <p:sp>
        <p:nvSpPr>
          <p:cNvPr id="4106" name="AutoShape 14" descr="data:image/jpeg;base64,/9j/4AAQSkZJRgABAQAAAQABAAD/2wCEAAkGBxQTEhUUExQVFRQXGBoWGBgYFxwcHhsdGBcXHRgbHB0YHiggHBwlHRgeITEiJSkrLi4uGB8zODMsNygtLi0BCgoKDg0OGxAQGywlICQvLCwvLCwsLC8sLCwsLywsLCwsLCwsLCwsLCwsLCwsLCwsLCwsLCwsLCwsLCwsLCwsLP/AABEIAJEBXAMBEQACEQEDEQH/xAAcAAEAAgMBAQEAAAAAAAAAAAAABQYDBAcCAQj/xABEEAACAQIEAwUFBQYDBwUBAAABAgMAEQQFEiEGMUETIlFhcQcygZGhFEJSscEjM2Jy0fCCsuEVNFNjc8LxJTVDksMk/8QAGwEBAAMBAQEBAAAAAAAAAAAAAAIDBAEFBgf/xAA3EQACAQIFAQYGAgEBCQAAAAAAAQIDEQQSITFBUQUTYXGB8CIykaGx0cHhI0IUFTM0UnKSovH/2gAMAwEAAhEDEQA/AO40AoBQCgFAKAUAoBQCgFAKAUAoBQCgFAKAwY9mEblPeCkj1tUo2zK5XVclBuO9jmEGIYSqJJ5mXUAwMsnI9dmHrzFem4LLol9EfKRxMo1UpybV+r/fqbs2Owm4IxAO4vqe4+eIPL0NVqlU8PfoaJY7DbNT++n/ALk5wHjtpIGYsyHULkna9mAv0B3/AMVU4mFrSXJu7JxLlmoyeq9v7/ktbuACTsBWKc4wi5Sdkj2km3ZETPPr3LMF52Xw5C/qdq+er4lYj4nOUY76XWmyv/3PRb3eyauzVGOXSyuYcHhyWGk2PMnwqODwcm007S3b6e/v5EqlTTXYjc+9n0GKxRxEjuoZVDolhqK7Aljcju2G3hzr350FKV2W4ftSrQpd3FLwb4Ga4nCZTGogw69o+yheZA6vIbtb5n621YbDKTstDzcb2hUlrUbk+nH6RXMTmsmIiEuKYFGLHswWVFVTpuFRg0jarXLG2493nXowpqE8sN+um/rt6a+Z5VSq5wzT26a7em+vXTyMuW5guCk7VVYRGyyKTc6SdnA59QRfc6tvvaezg68cr34/Xv8AV64z/wBnlnXy8rw6++vnaw8TTDWjGRzC6XUI2zfpaxBvvzr43tSnLvkpyko22XVHrupFK58wv2JEDswa4vZjc+mlflvXaOEwNOCnLXz/AEg6sbXuaeHzPs8b0VS+iwtYK1gvu7eB+FRp/wCLFtpWV7ej229Cl17Tsy9V7poFAKAUAoBQCgFAKAUAoBQCgFAKAUAoBQCgFAKAUAoBQCgFAKAUAoBQCgOU8VImGxPeAZb30kkal2IG2/I2+FenTqXp7nyOPoKlib5brp1XvT0IGfN42kLkLYtq0d63O9r87VNTSja5hnGU6rqZd3e3HkTHDWddpmEZiUAu2kot7BNNm5+CjV6iqajj3WVs9HBurLGKpGKV+F0t7fmXfi3M2iKqVbQfvDkW8Phzt1+FfJdrurK0No/l9PT7+h9pQyrXk0cFjZZWUGKQryB0mw9Ta3xrJTp16ko503bRaaL31ZY5RS0LZg8PoW3U8z/fSvoqFFUo255Mk5ZmZ6uIkJxbkYxUJAt2qXaM+fVT5Ny+R6VZSnklcprUu8jbk5Xhs17Jikv7Ox2fRcoRcFbXuNyQbb95h1BX2FHvI5o+q9+/58ZVO7lllp0dtvf766bK2mjfD4NTO723UN3F1aj2jyqv3tVrWB1G+43jfJJTq6W+/GiRZlU4OnS1vz051b9S1Yzh+aDLFRi00sTa9KAsQGNiibXIF7+O3oK8HtRLEvNFcm+NCUKChe7XuxAJgsW+hZgIF30CV+9Ym7aY1u3PncCvPjg6kkk+CCw9Wehasr4HjsryTPJyYae4viPE/IitEMFGO7LI4NJ/Ey41sNYoBQCgFAKAUAoBQCgFAKAUAoBQCgFAKAUAoBQCgFAKAj8Rm6IxUhiRtsB+pqSiyxUm1c134hQfdf6f1plJdy+pv5bjVmjWRQQGvz57Ej9KiyqSs7GzQ4U/Dys6j9pIWP8AGT6i1/De/Kvk+7qzgrTk5t2+Z9Xpa91ZfFfa2huzRT2VvL35Gw8DAX1kjlcMT86qxGGr0o5nO61V020vPoShOL4J3Kv3Y9T+dfS4BWoJGOr8x4x2T4eZg0sMUjAWBdFY28NxyrapNbGeVKEneST9DWTLcEjaVhw6tysI05/AVRLG0lNU3NZulyccKkrqCt5ElDhkX3UVfRQPyq+4SS2Krxj7Q8LgDoN5p/8AhRkXXw1k7L6bnflapRg5HHJI3+B+JRj8MJtHZuGZHj1atJB271he6lTy6kdK5KOV2Op3M+bZ6I7rGA78v4V9T1PkPpXEiyNNsgziZ2G8z6r76e6tvK1rfX1qSiWxp6m3l2GkZgQWYgg3ZiQPnUnZE5ZYrUZ3wNBicQJnZgvN41sNbDYEtzUW52sTYG43vKniZ01aJ5dTC06kryLDgMBHCgjiRY0HRRb1J8SfE7mqpScnds0RioqyRFY/OWMjxRjSUsCx57i/dHL4n5USuXU4KW5p4XBLqJa5JBZje7Gw2uTufLwqe2xdpFfCTWTTApp/D+R5frUJLUpqxs7khUSoUAoBQCgFAKAUAoBQCgFAKAUAoBQCgFAKAUAoBQCgFAV7HgGZ1uAdrX6mwsPK9WLY0xdoJkPn05WNo0Pe6sPxeXkOVWUUnNZtinEylGjKadnbQiMuMiRLqxEigkWVZggUMb35Ekkam+HXpulGF7Rivpc8WM6jSlOb18bELxXjMVDE7pi8RawKntmuO8t1Ok2JF9+m/wAKshGnJfKvoVuVSM18Ta8zcyDOO/cm9mYWv5kV+fyaw+JzWvZvwPp7OUbFqXGJp0ob3N7npblWbEVMNToulRbd3e74ttbrfXfX7E4qbleR8zviN8Jl8k0IRpQ4Ch7le9IisTpIOwY9RuK+gwFWCjTpN6yvb0V2Za8WryKZgONc3xbCNBhxsSSI3AAHVj2hIHT1IrfiMLCpGzlJLwaV/W1yiFWSeiXqasHE2YCVY3ESEOFa0ZuveAP3yLisVPsHCJprN9f6JTxlWzvb6f2dB47x2I/2Y02Gco4CtIVHe0cpNJ+6Re+rmADaxsa20JwqO66teqdvyiM7qJxXIo0SUSOQQdYJYahdlYXYfeF2uR13rVJaFSepdPZ7mX2fGfZ2dGixSWVk93UCwQi9rbh0t42qE1dX6EouzOjRZFJ1KD0v/QVTc05zciyf8TXHOwFvreu5gqjWxJxxhRYCwqJBtvcq+L41j1ukKCXQdLOXCpq6gEBmNup0286jmvsZnXTbUdbeP/38FWx/tFxRYrGkCDxBMnyNwPp/Sq3UZ5WI7UqQdkl+SyY6Q3w+JKlTKgSQEWsxFxz/ALstXwdz3cNUcoqTVro2ftI0EabMRa9+YuDy8dqstqbMrvfg38mwjqdR2BFrHmfh0qMmiqrNNWRL1AoFAKAUAoBQCgFAKAUAoBQCgFAKAUAoBQCgFAKAUAoBQEXjsn7Ry2si9treAt41JSsWxq5VaxC8Q8P6cNO/aG6RO3u/hQnx8quoS/yx80U4qrehNeD/AAUfA4wTwBVdRIoRSvZRMe6QqsNZBYWLEnpf5+nUXdzu1pry/wCDw6X+WmknqrcJ7efqQfHGaIw7NGDWDlioUC7sG09wkNa3ME8/G9Toxai2/D7eYqtOpFR4v9/I7nlMSNDE2le9GjXsN7qDevBlFX2PdT0NwRL+EfIVHLHoduyqe1KMf7OlbqhjPwMsYP8AflUe4Uq1OfMW/umrfh+hyUrQa6nKuFsW7O8aLFKHXS0UkgTWNQICsSO8Dvty8K2ztuURPeJxMSYspA+uISKEa4YEErex6gEkA9bXqcL6XIzSs7HYeHlLxMjreNlA3GxutmHmCK8DA95GvXi08ueTT8bu9jdKzpw62X4OCcTZa2DxE0DE2jbYnqpF0a/mpF/O/hXvRd1cxNWdiw5XlNjh8XmJMEaBewhjXTLL2bFwwXYRpc+9sT5XBKEJTuoHJ1Iws5l4n46xEovhoI40N9MmIcb2veyAqNgDuGIFjfkamsLGLtOWvRIqeKlJXgvVsrOY53mCuJXmk1RsJAgIVGCndbR2DLa43v1rXDD0HGyXqY54mspLN9Cy+0riSRcJA2H2hxI70gNmsVDKg8CwJ3590ivDrJweV+RsxlaSppw55KNlhx7KFghlC9CsR22AFmIsOV+m+/Wq03sjz4PE5bRT+hduCOC3DCbFpYqbrGSCS34msT8vHny3lGHLLMH2dJVHVrei/llt4qxOHTDk4qVYoyRZiQDe9wFHMnyAJ51cr8HtXsbGVYaLQskbCQMAVkuCCCNiCNrHxFdbZOVRyRIVEgKAUAoBQCgFAKAUAoBQCgFAKAUAoBQCgFAKAUAoBQCgFAVv2gTSJg2aJ2jYMveU6TYmxFxuKjLYxdoVJU6DlHw/JQswy3FISPt0zKFkLntJdjHpDJYtvdnVQeuqoWa5PPqKtF/O3o778cW8bpLzI/gvDf8AqEEcoEiP2isjjUNo2IuG6ggVONaqpL4n9WRwVTPVUZfRo6SuSQ6riCAHmP2MW3xKbVe6knu39T2VBLZL6El2kg21n5L/AEqsldmbIcS8kIaSxa7A2FuTG30oycXdHvOcrjxMLwSgmNxY2NjsQRY+oFE7O4auUIezCBXOjtxY91u0t6G9r/KvJniO0+9cIxi1fRtaW+v8FypUMt3c3sH7K8IhVi8xZSDsy22Nx929erSqVVH/ACNN+CsvyyiUIPYuL4iOFQt9lAAUbmwFh/5Ndd27jSKsRcUGFxEwlkgjM6gKrOoY2BJGkkbEXPnvXbtKwVmyN9pmUiXDia3ehNz/ACNYN8iFPoDWnB1Ms8vUy4ynmhm6fgpcuJHZoVZEARWUhdbfswxsA11BCtfmpujeG2uEfiaeuvktbeu/nujLUfwpp20utLvS/XTby2Z7zKYnDvIRJZQjq0hts7gaVU9Fu45nbTzAFrKVlUUdOdvD2vuU1k3ScteHr4v+Nft4Fk9kmaiTDvh23aBrpf8AA9yPkdQ9CKy9oUss8y5/Js7Pq56eV8FwzTOIMOAZ5Uj1bLqYAnxsOZrzz1KdGdR2gm/Ip/HntD+y6IsKiyyyxiVXJ/Zqj3CtYG7k25bC29+lWQhcqqNwbi90c2ZftYaXFzh8VqIBlkKqqEKe6oUrzBGlQvO5ubVb8r0Kr3WpNcOcVS5ZIsUlpMO4D6UNxpfcSRk+O+xtffkd65KKlqgnlOzYLFpLGksZ1I6hlPiCLg771nasXGegFAKAUAoBQCgFAKAUAoBQHy9AeWkANibE3Pytf865dHUmz4Zl8RTMjuV9DycUv9iuZ0d7uRjbGDoKi5nVTMT44+QqLqE1SNds0I8DUO+aLO4TJOCYOoZeRrRGSkrozSi4uzMldIigFAKArftEjJwE2kFiNBsBc7SJfYeV6jPYx4+Dnh5JeH5OdYHiaSMJ23asQ6k6ha0ag7C/3ixDXP4E3qtSPKp4qpTS7xN6r6L+b6+iPWRY4TZrhWj1tpsrMw7zaYipd7E2v6npvXE7yRbh6iqYlSjfZK73dluzpSzWJvyOx+f+laT17nqSYWWxO22/re/1oLlJbiTFRTPFGR2YO3cB3JN968ztDEVqLThtboTh4krHxFiiN2F/5RXjPtfFJ20+n9lmhh4M4nxU2YSQTEvH2bMDpXuFXsCSqjZhfY33tX0WFqupSUpb/wBJl0clTDd4kk1Jx51S82X+UbVoMzIefC6Dq94X/u9SIbGjOqkbn0sN/j0+tDlzZy/MO0vBMNYcFL+IINw3wvv/AOaLR3R291ZlAynhfMoZnjjjVolcgPI2kEAnSylDrFwb2G25uK9SrWw84qUnr4f3oefSoV6cnFLTx93LFH7PmkULPMqICWMcCnckk7ySklrFjYaQN+VZ1jMrvFXfV/pF8sJnjlk7Lov2yv4/ieHAdphsuiIfUVknluTqQlSFB52N+dlBvsb1TUqzrO82fQ9m9iQUcz0T4W782VeeIOwkxWIbtpQGuUMllO6GQ6gVBBuFUNYEGwvakYeB9BSi4JqjTulpva75to722u2tSz5ZwyuPwrREiPHYNiiSdGQksivb3kvqAIvYWIuCQeSllemzPn+2aEe8VaG01f15X78Sg4qOaCYxSKY50Ybdb37pHQg7EEXB86sTTR4exf8Ah72fYjFsJ8e7qth3T+9Ybkarjujf712ttYWFVuajpEmot6s6zhoFjRUQWVVCqPAKLAfIVQWmSgFAKAUAoBQCgFAKAUAoBQGv9pFdsDQx0t3X0P5iqKu6NFHZnyoFhjdmHSuNs6kma82NsLG6nxqDmTVMgsbO55k1nbbNKSWx8wGPPuv866pHHHlEvkeO7OQo3utuPDyP6GrqNTK7PYor088brdFrrcecKAUByLMzjHmxDjFyIscrpbtnUAByB3U2sBbfzFePOVaUpNSsk3yfZ0Y4SNKnF0k3KKfyp8dWRuaY3Hwxa/tcpDKzKRKWuFtc2PqOYpGrWjKN5aMSw+CqRnlp2cfBr+jr3DeKMuEw0rG7PDE7HxLIpJ+Zr1ou6TPkKscs5R6NnPfaBmGK+3CGGaZbqmhI3KbtcfdI69Sdq0wgnHMz6TsvC4eWEdWpFaN3bV9vfBDy51jFVjHi45igu6qgJAHNgXjGtR1IJPXlvTu35CXZeGk1mpON9m39tJOz6J+W+hM8G8QyywYyScdqYBGUCgJfVr526XAuegBqDi1KzPOxPZdOFeFJO2Z7v0PXDmIYSySPdhpLPa23eG9rjbe23jXjUMTPvZSnqrfS3vzPBVS0muETuc5sHhXs9WktYki3ui9vrf4VHH11VopR2b/B2VXS6NThPPsLAJ+2kjjlaQnf3mQAaeXMai9vU1swKboJpbdPJFNHERSkpu3xN/Wx4zP2hMWth0TT4vvf4KRaqa1bGJ3hSaXim39tvuXrEUP+tfVF3wc6zRpIvJ1DW9RyPn0rfTmpxUlyWNEZjMvJe0Y9b8l+P6VZchlNTO2+wYZ8QoEko0qNVwvedQbAf3tUJyaRXWqdzTcyrp7SsUoBkwiWYXU3dLjxBYG48xVed9DF/vGUUnKO/vob2G9qCn38K6/yyBvzC13vPAf71gleSZX/AGk5cNaYhAQs6CSxHUgagbdbFT6k1qozSPtew8VmVn75X6IbE9j2UWJSQdujRK0bEWtHGqggW3F47npZ6lneq4PSg6veToSXwNSaa8W3v6/VF34NwuIOKlx8ijD4Z0NxIbEqAuk2sLAab6mtsbC43qptWseNjqtGGGjh080o8rbm/wCf58D3i+MYZMSJYcIswiFvtLCzBWax0d0kKeQJIuTyq6FBtau1z5Ov2jGEvhV7bvoX9GBAI3B3HxrMekmmro9UOigFAKAUAoBQCgFAKAUAoBQEF2ldOmnmGK0tGf5h9BWevpZmnDa3R7XHjqapzl/dmGbOEtYNvXHVR1UWRuNxhNVynctjGxqYfFh+6fhUCVjUzBiki+DC4+Frj6j50sdN/D4sWAPL8j4il7HGi2cO5jrBjY3ZeR8V/wBK20Kl1lZgxNLK8y5JmtBlFAcezrEth8XigYHYNKXVrWC6gddgyMrBlcr6E9Tt5s1lnLTk+0w8YV8NStNJqNmutttmmrNX+nrAcQ53HNHZQVfv6yWWxuioLBQALKgWwAGw251XJqTT98GulhZ04Tu7prTfTd7vfVtmpwwuIII7V1sp0hiT7o7qC/LYbDyr1IfKj4fEO9WXmSkWJZZ45JyW7p8iUYOu3pcmtEW8lj6TsmEqmAlCO+Z/VZWbuC+xpPiXF+zUHsB3tw3dZbNubqxHeqUpTaSZsrLFzo04vd/NtpbVPTx6Et7IYgZMZGwurRxAg9R+1B/OoVXd3PL7ebjUhJb6/wAG5xJmGTYObsZ5mjkABKr2j6QRcX0q1tje3O1YJYOk3ex8rLDwk23yQeYZ9l0if/wYlpZQ26Orju2NyNSLvfSOfWpU+zaVSVrv36GLGRjQp511sYsvlgHemi7Rmub6UO1yLDVv08etejSwfdLLTehhjjqEY/5I3b146258j7m6Qk64lCKVBC2tyYg7XPh41qjFqNmYMZWpzd4Kya29X59C4ezPNtaPh2O6d9P5WPeA9G3/AMdfO4CVoZOnv8n1lOd20XSadUF3ZVHixA/Ot5aVb2mTD7ASCCGdLHx3uPyqE9jB2n/y79CuYXHxz2dSTplR1VxYLI6JHFGNzcagXNui1y9yhVada0lw09eG0kl9dSDz/ACKzCQyBzJ3iuk6o30vcXOxO4PnUZPQ8fG0O7aea97/AFT1OmZvkAxWEjiLaCoQhrXtZbEWuOYJHPwq6Oh9lhKzoNSXQ0uGeA4MKQ7/ALeYbhmFlX+VLkA+ZufC1Scrm/F9qVa/wr4Y9P2yse0KeeXGHDytaABXjjGwfYd59+8Qwaw5DSNr71pw8YvU+W7Rq1Ippbe/5PbZqqQxwRxgBgA5tzJ2YqNyW2943PQWHPQqXxOTex5NTGpU40YR33/Dt4+L16Fx4LxxeAxv+8hYxsPT3f6f4ax4iKU7rZ6ntdlVXKjkl80Hlfpt+vQsFUHpCgFAKAUAoBQCgFAKAUAoBQFUZ66SIvPHOlD/ABf9jVRiPlNGG+YiVnJ61iNpr67k1EkbMM/jQ6R63jkZb3BJdT/CxO3wNx8K6CTt2yEeG4boCP1I2tz3riTONpGth5Li9Dpv4TGGOzqbMp2+PTn/AHeuxbTujkoqSs9mdFwk+tFcbalDW8LjlXpxd1c8iUcraK1i49Uzi5LaiAOZ6kegAHwr4nE0KlTF1EpPNmdl9X10SS8baaHqQsqadtLEDxMjrhpSryxuq6gVkkQixB+6wruDrYqnXjGcpeTv/JZGlTk07Jl8ythJBC7WYtGjXO/NQb19otUmeRO8ZNI5/m2Wzpi5nSGQgy9oGVGIPXmu1tzUyJjmwDMmkwlNwfdI5avEfxW+AoSjOUfldi1cM5DC2Ei7fDRl7G/aRLq95rX1C/K1LtF0cZiI7VJf+T/ZO4HLooQRDEkYO50KFv62G9G29yurWqVXepJt+Luci4s4Ujxmc4vXH2rLBA6oZTEpv3GJZUY7AXG3Mb1wqKy2QYTB5gcNA2JecqF7+jRdwrhbgA302N+XSrqE1GV2ef2nh51qGWCu7p8Ey2OXEKJokVYVAS6XtsTzLdSSa0f7TRp2Upq76s8DE4XETtLurJJLT3ySGLwskxUwYaVYyAE2ZgeZJ1kWsSSb8hVkakct8yZVWw9SpNd3Sklst/z6lrwTQYQFcJGZZiLNK2/ra3MXtstl2G5ryqdGNNaH18IqO25DZqk0h1TFmPnaw9ANgKuR1p7sk8PlxzDAjDCXs2hkU3K6rrZtIIuLDcj/AACq5xuU16Pf08l7EW/s9xqALHNEyhu0A1Mp1DYNbSRew8aryM819m14q0JKyd/UxZnw1mUzDtI1awIBVolUXN2NgRuSbk2ua5KMmU4jB4ytJZktPJLxL1xBxRBglAdtUlu7Gu7Hwv8AhHmfrVx9EipZdx5i2kLvAjQnki7OBci4N+9yN+7bbpXTp742xUWKhjxMJPaQmzqRZgjkC5HWzaRcXHfNW0ZWZixtJThr7uQmU4V8QY48OG7VWZmc+6oOnQb9LaSfEk7XrZOoldvY+Zo4WdRxp0080W7vhbW/B0/IMkTDKQCXkc3kc82O/wAhudvOsNSo5s+owuEjh4u2re76slKrNQoBQCgFAKAUAoBQCgFAKAUBTwa6SIrP27qD+I/Qf61nxD+E0YZfEyLwakgjrWQ2HiTDFSSNxYH5Gx+lq44klI8OPConUYMVD2iAgAvGSy6hcEfeUjrcfUCueBI23xbuqghFTmAq29NyS31rtiCVmeJJP2mwJLW2A3vyNh8L11akmakmOBJQHkd/Ig8vUEV1qxxanReC8yV4ezLDUn5H/W/0rVh53jlfBhxVNqWZcmti4Jo8WZViZ0DXGmxuCtj59TXk1MNVhjHXUW1e+nlY3U50amGVNzSdufMhuNJZZ45tMEykwsoUxtctpa1rDe9xVVdTrYuFXJJbLVdGX4enClSazxe70aJTIsAPs0AmMkcqwxKe8w0kRqCpsbixvX0kVaKPnqsk6kteWfcwwckaSFZZgwRmU9tIw2UkGzMRbarIJOSTKak5Ri2t7MsHDmJaTCwO51M0alj4mwudvOuVYqM2kdw83OlGT3aRI1AuFAUniDhzGfbWxeEeEF4kiYSX+6xPLTbw3v40OkNPlGZduuIbBYKWZBpWQCzAb9TKPE9NrmgJD2YcKyYWB48REACdlbS17G4NgSK44p7o49S/EdK6Co53huzk1A21bE/L9LGpIrejK/jZ9ALI+sD3huOfr+dSSvoccsquncy8H4l/tw7FS8TJ+0I5ICLrq6A3AsOdmNq618Ou5BTvUSjt+CxcVcbwYO6D9tP0iQ8vDW3JB9fAGslWvCmtT18H2dWxL+FWXUq+T8Y4zFFoXaOFpAezeNCSrcwO8xuCoIvsb2rNQxneVMrWh6WP7Ghh8P3kJNtb9LeHvYiWyaWB27Ua9W5kID3IvbdhcX5b2O/lXoHz5u4TB3AFrA/dUHvH0/pQFzyLh7SCZVXQylTGQDcH8XT4UucaTVmUTifjLG4fEyxZThIWw8R0ORHcvKNpCoR1ZgpshIB3Vt6Nt7kYwjH5VYwcNe1HNJcUmHxGDiS4LsSksZCLzbvsevdBtzIrhI7FhJ9aK9iNQvY0BmoBQCgFAKAUAoBQCgFAKAUBRsAjCNFY3YAA+ZrpI+ZjlzPpI30j3fXn+nyqirTctUXUqqjoyRyXIF0Bn1An7uwI9edchR5Z2dd7I0854IWRG0SHVuVDAbnoLgi1+V7Vx4foyUMU09UVHAB/dkB1AlTfnsSLHzrK9zb4kjhMvdj3B+g+JrmRs5nSK/mecvhyY2h0MOWs/I2A3HoamoC/JAYfPpVcyByGPWjh0LoVI2s0ZWzftJDIdix7/wDN4/H87+NLPZnJqK1jsWvhnMuyOq4JP5VG7iyLjm0OgZVm9x5f38q0QqMx1aCJuLEq3X51oU0zJKDRB4nE6JXDawC6ixQ6WVrajqtba9aowvFWPOnWyzad91w7W8/A0MXmSGEjUCQzoBffSVuDbnapqk8xVLFQcN+WiW4KJ+wwXBHc6+RNqqxH/EZowLvh4eRN1SaxQCgFAKAUBEcSYEywtpF2AuAPEdPiLj41KDV9Suom4uxXsv4Uech8QOxTQEMaHvML37x+5fbYb+Yq2U1HRalUacp6y0VrW6/o0PaBjJ8KI8NhAuHgZCS8Ys5N7MoP3eYJb3jq5ivLxmInBpLnk+m7E7Pw9aLlP/S9uPPxvqVPLuHyI+2ZWdTc6Y+87bkFmIvoXUCNRBNwdutecqcpLPLXy3/pH0M8VCEu5p2j4vRLwW2Z24v68Enm6vFGssUSxGAx95LEXcAkMbk6kl7tmOo6vKr5U7JSSta3v0ZnwzhUm6dSTlnzaPfS+2ytKOummnidIwnZYzDpKBbtEB26EjcHxINx8K9WEs0Uz5DEUZUKsqcuHb+/Uz5Tk0cA27z9XPP4eA/vepFBHce5/wDYsHJKv71v2cX873sbdQoBcjqFNAcczDEYaTDJh4sQYOSvI0TlmTvF7lRuWc6jvYknxoSLT7O8nMrdqwYdoFRAxuUw0I0xgnxb3iepcUOHWwLUOH2gFAKAUAoBQCgFAKAUAoBQEFhcKq7nvH6V06bYehw+Ge1AYMzzRYIXmc91Re3ieijzJ2+NclLKrkoRcpWRSeGYZJy88xJ1sWt0F/DyHL4Vh+aVz02lCKiTGYzPEhKqSB4eHoKO6OwjGT1KFxZncckP7Qavw+I8xblUY5myc0o7nPmxB6Xt5itGUzZ+hkweJBYee1RlEsp1CyZZK0TqXuFv3SevkbVW1cmnY6LFmPaKrRe9969wLeO43N/75VzV7EW0tzcwmYshJlmhUfxSKB9TU1GZXKdOxIRcZ4RNnx2E9BMh/Jia0QUluY5uL2RixPH+X/exMLeis/5A1am0UuKe6NSb2p4AcpyfSGT9VrhKxqv7WMMCNPbSeXZqPqzC1BYv2W41Z4o5UvpkVXF+dmF7HzocNmgFAKAUAoBQEFxll3bYZja7R98fD3h/9b/ECsuMpd5Sdt1qej2ZiO6rrXR6fr7nLMJmqRhxKHLpq7EobEdqumTvH3RpAIIBtc7b1gouKjf6eu59fWw0ptODVnbNfX5Xdac67rS9lqbeTcP4nMWuxEMGotc33J5soJ1SOesjk8zueVaIUpVNePf18zJisfh8Cssfina3l4O2kV0ikvLk6nlmAhwWHEakrGgJJY3O5JYk+JJ6fAVtWWlDXZHyWIr1MTVdSe7KlmuezylpInMUKbDe1/4jtufL9a8idbEYi9Sk8sFy9L+Oz9+Ny2nThFqMtWzVybEz4hxFPeeOTZ4nsQF2u3kRzB8bdTVWFxdeVaMU83Xy6+n9cnpYjBUYUHKWj48+nqSWO9nGXBSx1wqOZ7U2Hxl1CvoDwbli4fyZMMlkkaQG1mfSTpHIXUAEUOErQCgFAKAUAoBQCgFAKAUAoBQEOi25106fS9dBjvc1wFC9oeZ65Y8MvuqQ7+p90fAXP+IVmry4NuFh/qZOZNmqhFQDYDYCqIy4NFSld3N/E3YbLc+ZtU3qQjofn7MMdiWeRZGEZDkMhjFwRzHuHl6/OtCpw4RkdWpfVmg8bn3pNv5f62qSikQdST3ZgSQf8Yj0AH5Gu2QuyXhyXGOmtYsc6WuCA9iPEbXI9KjniiWSTNPEYIBQ0iyWPIuT+q1K5XY9w5dtqXDSlfxCOS3zG1Rzx6lipT6GysCi20Y8rqTv4gkkVK6IZW+Cx5DwjNigXhjQqDYkBdj8QKJpnJJx3RYoPZjijz0r8E/RqkQuycy/2YGw7SZgL72PTwsOvneguzo+GgWNFRRZVAUDwAFhXAZaAUAoBQCgFAKAqg9n+E7UyMHcWsELd0c99gCbDYXJ5VmhhKcHp9D1p9tYqVLu00vFb+/KxF4jJ8Xlx14XVicKNzAx/aRj/lOeYt907cgNPOtas9zyTznmaTTqLRydla6jTcsSNmbTcbdBy6+nzGM7SjUqOCdkrrXR36u/Tp/O3oUKKWtyIwqTTMqNdjfupYCx8TYdPPlvUJVq1e1JO/0/g9ejQo4eLqvQuUckOAj07POwuwBsT4XJ91B8zvsa97CYSNCFuXu/fB4WMxcsRO/C2RTs6xsuJcGRiR91F2UegO7Hz5/lWyxibNfLcXLH+4kkjsSCDbT5907E325eNaadDNvsefiMaoaR3Or5fKzxIzAqxUEgi1jbfas00lJpG+lJygpSVnY2KiWCgFAKAUAoBQCgFAKAUAoCmJmr/eF66SsbAzRT5UOWM0mIFrgigOOS4gzTPLe+pyw9CTb6bVhk7tnqwWVJEph8cQ3Mj9aqsWZiYhz8gWNdTZFpFJ4wxepy6gK3Ujr6g7GrabaKqkVJamlw1l5xDa5wGRT3V0gBjtckKBcVOrUa0RChRTd2dDx2AieBlbDpYDUCVAsRuLfGqE3wbMtPkmMDPKwFth4mizcCbpLfc5umWdpmM8ti6LK+m++4O/wDXt6VZOfwpFFOCzuTOmYGd2WwWwt15VCN2XTUE7tlebgovM7hNmYty8T4V20tkVKpTWrOg8I5B9lV+QL6dv5b/wBa0Uqbje5ixNZVGrcFgq4zCgFAKAUAoBQCgFAKAUAoCIzrKGlQ9jKYJOYYKrAnzVgR8qw1uzMLWm51IXb5u1+GiyNWcVZMq+XZycHNox8awyvZRiBfsZPDc37Fieh7pNt72FW4fA0cOv8AEvq2/wAkqmIqVIqEnotiZzrKoZNUpsptdiNjy59Q3StOZJXZR3bk7IqWJyg6lGtZUfvK1gL+rXOwuPnWqjOko529jz8VTxLmqUI767fzx5l14f4fjiAckO/Qj3V/lH6n6VCpiXU0jsWYfAKi7z1l+PL9k9VBtFAKAUB8JtzoDwJ1va4qOddSWSXQyVIiKAUAoBQHxmsLmgIvERuzEiWw8Nq6dOO4TjHEbBoY2JIGxYc/Leh25YosykO5jW3hc/naljtjcixwP/xOPiKWFiGw3BWl9UEkgQ/cePVbyBUj61TKimXrENbmzmHBk6qZEVmA3ItZvMhQSSPr5VVKk1sWwxEXo9Cu6CB58qqLzRx2BDsoI25n0Fv1Irqdg9SfyPD6V2HLp+dQe53gzZxaSWK4JILEHytY+m5H1rt7kY6Flw7AKBfp8amtitrU+5Tw+SzMljdix8ixJ512NNtnJ1klYuOX4ARjfdvy9K0xhYxTnmN2pkBQCgFAKAUAoBQCgFAKAUAoBQCgMGNwccyFJEDodiCL0BzzMYZcqlVcOxmwzC4w7kgrvYiCQ7A/8s7HYADc1xyjezJqEnHMuDaw/YYxTJhHCuv7yJhpIPg6c0JP3hdTz3FU1KHQ0UcXKOj2MmAzUQN2byGOT8Dkb+Gk8mHpVKvA0StV1LVh8c3NuX9+FXRqPkyypLg3opg3KrlJMolFx3E8yopZjYCjaSuzkYuTsiv4zipAO7sPE8/lWaVfoa4YXqR7ZpLIRq7ifxHvH0X7vqbVS5uW5oVOMdjLHnMQOnVv5An60UzjgTWDzMX0vy6H+v8AWtFOrwzNUo8xJWtBlFAKAUBXM8xhldsPFKEdACy23a4uBz5f1rp1FRlzCWMlHDXHheh0tc3AuELq6o0ZU3srbHyIa9h6WpciT0eCjUWWNB6KK4DMqAcgBQHqgFAQ2b8NQT3Yrpc82Xa/qOR9efnVcqakWwrSiU/F8HPE5Y99baQVB5b8xzH5edZ5UpI1xrxkvEw4fChedV2Jt3NqPBGUqUUkr5ePOpKLexFyS3LTlOTgd6RdzyB/M1ohT5ZlqVXsiajjCiygAeAFXJWKW29z1Q4KAUAoBQCgFAKAUAoBQCgFAKAUAoBQEXxDlK4iIqRci9geRv0qupDMi2jUcJXOT5plc0Eof9orqbLIm0qX8ekiHwbnYXJA01TGrKGkjVKhCqrxdn9mS+B4ognCJmCx91joxK7Rhv4usD+N+7yJ03ArRaM1dGT46crPcnZUmw4Jvrh5q6jdQfxKNiv8S7b8hzrNKm4muFWM99zPLnHYRrI5UA2t3h1Gx26H9a5mcdSThGehS894zkmk7NLuWNkVRcn0A/vaovNN6lkYRghl+BeEkz2EwPuag2i4B3IJBex5jYch4mMo2diSndaG00zyd2PdiQCegvfdj0Gx9bbVEJdSXhgRLb3P5/0ojhtzY2TbuHT63qV2csi34OW8SN4qp+YFb46pHmT0kzIs1SInmUMQbMPKuAr+ZY+ZSBMpQC9nF9DAjkWHuHwJrp0rOausbJ2zMA28WJG7KR9yS3vDzHT4iugncPjInUF2R25Fl5H5iuAuNcOCgFAKAUAoBQGOWBW95Vb1AP51xpM6m1sekQAWAAHgBaunG7nqgFAKAUAoBQCgFAKAUAoBQCgFAKAUAoBQCgFAVvjWwSMnnqI+Gkk/kKor7I0Ye92cy/2eG7RkcK2onyYcrMOvLY/kbGs6bi7o3NxayzV0MizyfB6RHZojuIGbuEeOHf7h/gNxyABJLVqhVUtHozFVwzgs0dV90TkmBwuZqz4eRo5V9/DtZSD4MpuUuRbUh0n50nR5Qp4lrR7HPMwzSXBu0QjOGcc77MfDvffU22IJBttVHdy5N8a0OFc1cLxC8kwEk3vsqlri4Gw69bUyWRyU1J6I6CuKWMBI1bSe7ZLF2P4hf3m23v08LC1XBzdmXD6kGqRg0ngPdUfq30HIX5nh19DZh4pUdyzDzqV2cyovuVYoNDGRyKL+Vb4fKjzKnzM3FqRAarUB6E3jQELiMHHOhGhLXHNQVPw/Wh0014dC7CCAjyW30oNC3Vw4KAUAoBQCgFAKAUAoBQCgFAKAUAoBQCgFAKAUAoBQCgFAKAUAoBQFb46/cp/P/wBrVRX2Rpw3zM5tiPd+B/Ws5s5NTiP/AHGb+U/5K6t0cMXD3/u2E/6X/wCSV6X+g8n/AFHTeIuS+h/zLWeoaKfJk4T/AHKfyfpU1sVy3Zzvhr3j/wBI/wCZawSPVRuS+61RiJEHPzqYOrcM/wC6Qf8ATWt0PlR5lT535k5hPdHpUisxS866geh7p9D+VcB5w/ufCgMuE9xfSug//9k="/>
          <p:cNvSpPr>
            <a:spLocks noChangeAspect="1" noChangeArrowheads="1"/>
          </p:cNvSpPr>
          <p:nvPr/>
        </p:nvSpPr>
        <p:spPr bwMode="auto">
          <a:xfrm>
            <a:off x="633413" y="2746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sv-SE" altLang="en-US"/>
          </a:p>
        </p:txBody>
      </p:sp>
      <p:sp>
        <p:nvSpPr>
          <p:cNvPr id="4107" name="TextBox 1"/>
          <p:cNvSpPr txBox="1">
            <a:spLocks noChangeArrowheads="1"/>
          </p:cNvSpPr>
          <p:nvPr/>
        </p:nvSpPr>
        <p:spPr bwMode="auto">
          <a:xfrm>
            <a:off x="1482725" y="2474913"/>
            <a:ext cx="600392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gn="ctr" eaLnBrk="1" hangingPunct="1">
              <a:defRPr/>
            </a:pPr>
            <a:r>
              <a:rPr lang="sv-SE" altLang="en-US" sz="2800" dirty="0">
                <a:solidFill>
                  <a:srgbClr val="0070C0"/>
                </a:solidFill>
              </a:rPr>
              <a:t>Correlation</a:t>
            </a:r>
            <a:r>
              <a:rPr lang="sv-SE" altLang="en-US" sz="2800" dirty="0">
                <a:solidFill>
                  <a:schemeClr val="accent5">
                    <a:lumMod val="60000"/>
                    <a:lumOff val="40000"/>
                  </a:schemeClr>
                </a:solidFill>
              </a:rPr>
              <a:t> </a:t>
            </a:r>
          </a:p>
          <a:p>
            <a:pPr algn="ctr" eaLnBrk="1" hangingPunct="1">
              <a:defRPr/>
            </a:pPr>
            <a:r>
              <a:rPr lang="sv-SE" altLang="en-US" sz="2800" dirty="0">
                <a:solidFill>
                  <a:srgbClr val="0070C0"/>
                </a:solidFill>
              </a:rPr>
              <a:t>Lecture No. 13a</a:t>
            </a:r>
          </a:p>
          <a:p>
            <a:pPr algn="ctr" eaLnBrk="1" hangingPunct="1">
              <a:defRPr/>
            </a:pPr>
            <a:endParaRPr lang="sv-SE" altLang="en-US" sz="1800" dirty="0">
              <a:solidFill>
                <a:srgbClr val="0070C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A8E0-D571-4EF4-ABC1-9607EC6FDBE5}"/>
              </a:ext>
            </a:extLst>
          </p:cNvPr>
          <p:cNvSpPr>
            <a:spLocks noGrp="1"/>
          </p:cNvSpPr>
          <p:nvPr>
            <p:ph type="title"/>
          </p:nvPr>
        </p:nvSpPr>
        <p:spPr/>
        <p:txBody>
          <a:bodyPr/>
          <a:lstStyle/>
          <a:p>
            <a:r>
              <a:rPr lang="en-US" dirty="0"/>
              <a:t>Correlation Between Two Variables</a:t>
            </a:r>
            <a:endParaRPr lang="aa-ET" dirty="0"/>
          </a:p>
        </p:txBody>
      </p:sp>
      <p:sp>
        <p:nvSpPr>
          <p:cNvPr id="4" name="Slide Number Placeholder 3">
            <a:extLst>
              <a:ext uri="{FF2B5EF4-FFF2-40B4-BE49-F238E27FC236}">
                <a16:creationId xmlns:a16="http://schemas.microsoft.com/office/drawing/2014/main" id="{ADACC0E1-5B69-4254-84FF-AFD316EFE79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10</a:t>
            </a:fld>
            <a:endParaRPr lang="en-US"/>
          </a:p>
        </p:txBody>
      </p:sp>
      <p:sp>
        <p:nvSpPr>
          <p:cNvPr id="20" name="TextBox 19">
            <a:extLst>
              <a:ext uri="{FF2B5EF4-FFF2-40B4-BE49-F238E27FC236}">
                <a16:creationId xmlns:a16="http://schemas.microsoft.com/office/drawing/2014/main" id="{EBF93579-DA02-4E32-AD8D-3810476EB3D0}"/>
              </a:ext>
            </a:extLst>
          </p:cNvPr>
          <p:cNvSpPr txBox="1"/>
          <p:nvPr/>
        </p:nvSpPr>
        <p:spPr>
          <a:xfrm>
            <a:off x="2306434" y="4548910"/>
            <a:ext cx="4531133" cy="1015663"/>
          </a:xfrm>
          <a:prstGeom prst="rect">
            <a:avLst/>
          </a:prstGeom>
          <a:solidFill>
            <a:schemeClr val="bg2"/>
          </a:solidFill>
          <a:ln>
            <a:solidFill>
              <a:schemeClr val="accent1"/>
            </a:solidFill>
          </a:ln>
        </p:spPr>
        <p:txBody>
          <a:bodyPr wrap="square" rtlCol="0">
            <a:spAutoFit/>
          </a:bodyPr>
          <a:lstStyle/>
          <a:p>
            <a:pPr algn="ctr"/>
            <a:r>
              <a:rPr lang="en-US" sz="3000" b="1" dirty="0">
                <a:solidFill>
                  <a:srgbClr val="FF0000"/>
                </a:solidFill>
              </a:rPr>
              <a:t>But … How to Compute Correlation?</a:t>
            </a:r>
            <a:endParaRPr lang="aa-ET" sz="3000" b="1" dirty="0">
              <a:solidFill>
                <a:srgbClr val="FF0000"/>
              </a:solidFill>
            </a:endParaRPr>
          </a:p>
        </p:txBody>
      </p:sp>
      <p:pic>
        <p:nvPicPr>
          <p:cNvPr id="6" name="Picture 5">
            <a:extLst>
              <a:ext uri="{FF2B5EF4-FFF2-40B4-BE49-F238E27FC236}">
                <a16:creationId xmlns:a16="http://schemas.microsoft.com/office/drawing/2014/main" id="{00CAD6AE-D68E-4879-ABF7-0DFF34EA9A51}"/>
              </a:ext>
            </a:extLst>
          </p:cNvPr>
          <p:cNvPicPr>
            <a:picLocks noChangeAspect="1"/>
          </p:cNvPicPr>
          <p:nvPr/>
        </p:nvPicPr>
        <p:blipFill>
          <a:blip r:embed="rId2"/>
          <a:stretch>
            <a:fillRect/>
          </a:stretch>
        </p:blipFill>
        <p:spPr>
          <a:xfrm>
            <a:off x="1696453" y="2149003"/>
            <a:ext cx="5751095" cy="2060510"/>
          </a:xfrm>
          <a:prstGeom prst="rect">
            <a:avLst/>
          </a:prstGeom>
        </p:spPr>
      </p:pic>
    </p:spTree>
    <p:extLst>
      <p:ext uri="{BB962C8B-B14F-4D97-AF65-F5344CB8AC3E}">
        <p14:creationId xmlns:p14="http://schemas.microsoft.com/office/powerpoint/2010/main" val="385420065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1BE-3E58-435E-B67D-970B05051BCE}"/>
              </a:ext>
            </a:extLst>
          </p:cNvPr>
          <p:cNvSpPr>
            <a:spLocks noGrp="1"/>
          </p:cNvSpPr>
          <p:nvPr>
            <p:ph type="title"/>
          </p:nvPr>
        </p:nvSpPr>
        <p:spPr/>
        <p:txBody>
          <a:bodyPr/>
          <a:lstStyle/>
          <a:p>
            <a:r>
              <a:rPr lang="en-US" dirty="0"/>
              <a:t>Computing Correlation</a:t>
            </a:r>
            <a:endParaRPr lang="aa-ET" dirty="0"/>
          </a:p>
        </p:txBody>
      </p:sp>
      <p:graphicFrame>
        <p:nvGraphicFramePr>
          <p:cNvPr id="5" name="Table 5">
            <a:extLst>
              <a:ext uri="{FF2B5EF4-FFF2-40B4-BE49-F238E27FC236}">
                <a16:creationId xmlns:a16="http://schemas.microsoft.com/office/drawing/2014/main" id="{408886D3-78A1-403D-A164-F0319A489D33}"/>
              </a:ext>
            </a:extLst>
          </p:cNvPr>
          <p:cNvGraphicFramePr>
            <a:graphicFrameLocks noGrp="1"/>
          </p:cNvGraphicFramePr>
          <p:nvPr>
            <p:ph idx="1"/>
          </p:nvPr>
        </p:nvGraphicFramePr>
        <p:xfrm>
          <a:off x="437711" y="1915029"/>
          <a:ext cx="1367026" cy="1946910"/>
        </p:xfrm>
        <a:graphic>
          <a:graphicData uri="http://schemas.openxmlformats.org/drawingml/2006/table">
            <a:tbl>
              <a:tblPr firstRow="1" bandRow="1">
                <a:tableStyleId>{5C22544A-7EE6-4342-B048-85BDC9FD1C3A}</a:tableStyleId>
              </a:tblPr>
              <a:tblGrid>
                <a:gridCol w="683513">
                  <a:extLst>
                    <a:ext uri="{9D8B030D-6E8A-4147-A177-3AD203B41FA5}">
                      <a16:colId xmlns:a16="http://schemas.microsoft.com/office/drawing/2014/main" val="2765596394"/>
                    </a:ext>
                  </a:extLst>
                </a:gridCol>
                <a:gridCol w="683513">
                  <a:extLst>
                    <a:ext uri="{9D8B030D-6E8A-4147-A177-3AD203B41FA5}">
                      <a16:colId xmlns:a16="http://schemas.microsoft.com/office/drawing/2014/main" val="2309001227"/>
                    </a:ext>
                  </a:extLst>
                </a:gridCol>
              </a:tblGrid>
              <a:tr h="278130">
                <a:tc>
                  <a:txBody>
                    <a:bodyPr/>
                    <a:lstStyle/>
                    <a:p>
                      <a:pPr algn="ctr"/>
                      <a:r>
                        <a:rPr lang="en-US" sz="1100" dirty="0"/>
                        <a:t>X</a:t>
                      </a:r>
                      <a:endParaRPr lang="aa-ET" sz="1100" dirty="0"/>
                    </a:p>
                  </a:txBody>
                  <a:tcPr marL="68580" marR="68580" marT="34290" marB="34290"/>
                </a:tc>
                <a:tc>
                  <a:txBody>
                    <a:bodyPr/>
                    <a:lstStyle/>
                    <a:p>
                      <a:pPr algn="ctr"/>
                      <a:r>
                        <a:rPr lang="en-US" sz="1100" dirty="0"/>
                        <a:t>Y</a:t>
                      </a:r>
                      <a:endParaRPr lang="aa-ET" sz="1100" dirty="0"/>
                    </a:p>
                  </a:txBody>
                  <a:tcPr marL="68580" marR="68580" marT="34290" marB="34290"/>
                </a:tc>
                <a:extLst>
                  <a:ext uri="{0D108BD9-81ED-4DB2-BD59-A6C34878D82A}">
                    <a16:rowId xmlns:a16="http://schemas.microsoft.com/office/drawing/2014/main" val="4265912018"/>
                  </a:ext>
                </a:extLst>
              </a:tr>
              <a:tr h="278130">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2</a:t>
                      </a:r>
                      <a:endParaRPr lang="aa-ET" sz="1100" dirty="0">
                        <a:solidFill>
                          <a:srgbClr val="FF0000"/>
                        </a:solidFill>
                      </a:endParaRPr>
                    </a:p>
                  </a:txBody>
                  <a:tcPr marL="68580" marR="68580" marT="34290" marB="34290"/>
                </a:tc>
                <a:extLst>
                  <a:ext uri="{0D108BD9-81ED-4DB2-BD59-A6C34878D82A}">
                    <a16:rowId xmlns:a16="http://schemas.microsoft.com/office/drawing/2014/main" val="2733441584"/>
                  </a:ext>
                </a:extLst>
              </a:tr>
              <a:tr h="278130">
                <a:tc>
                  <a:txBody>
                    <a:bodyPr/>
                    <a:lstStyle/>
                    <a:p>
                      <a:pPr algn="ctr"/>
                      <a:r>
                        <a:rPr lang="en-US" sz="1100" dirty="0">
                          <a:solidFill>
                            <a:srgbClr val="00B0F0"/>
                          </a:solidFill>
                        </a:rPr>
                        <a:t>2</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extLst>
                  <a:ext uri="{0D108BD9-81ED-4DB2-BD59-A6C34878D82A}">
                    <a16:rowId xmlns:a16="http://schemas.microsoft.com/office/drawing/2014/main" val="3707123141"/>
                  </a:ext>
                </a:extLst>
              </a:tr>
              <a:tr h="278130">
                <a:tc>
                  <a:txBody>
                    <a:bodyPr/>
                    <a:lstStyle/>
                    <a:p>
                      <a:pPr algn="ctr"/>
                      <a:r>
                        <a:rPr lang="en-US" sz="1100" dirty="0">
                          <a:solidFill>
                            <a:srgbClr val="00B0F0"/>
                          </a:solidFill>
                        </a:rPr>
                        <a:t>3</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7</a:t>
                      </a:r>
                      <a:endParaRPr lang="aa-ET" sz="1100" dirty="0">
                        <a:solidFill>
                          <a:srgbClr val="FF0000"/>
                        </a:solidFill>
                      </a:endParaRPr>
                    </a:p>
                  </a:txBody>
                  <a:tcPr marL="68580" marR="68580" marT="34290" marB="34290"/>
                </a:tc>
                <a:extLst>
                  <a:ext uri="{0D108BD9-81ED-4DB2-BD59-A6C34878D82A}">
                    <a16:rowId xmlns:a16="http://schemas.microsoft.com/office/drawing/2014/main" val="414492420"/>
                  </a:ext>
                </a:extLst>
              </a:tr>
              <a:tr h="278130">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9</a:t>
                      </a:r>
                      <a:endParaRPr lang="aa-ET" sz="1100" dirty="0">
                        <a:solidFill>
                          <a:srgbClr val="FF0000"/>
                        </a:solidFill>
                      </a:endParaRPr>
                    </a:p>
                  </a:txBody>
                  <a:tcPr marL="68580" marR="68580" marT="34290" marB="34290"/>
                </a:tc>
                <a:extLst>
                  <a:ext uri="{0D108BD9-81ED-4DB2-BD59-A6C34878D82A}">
                    <a16:rowId xmlns:a16="http://schemas.microsoft.com/office/drawing/2014/main" val="3491749076"/>
                  </a:ext>
                </a:extLst>
              </a:tr>
              <a:tr h="278130">
                <a:tc>
                  <a:txBody>
                    <a:bodyPr/>
                    <a:lstStyle/>
                    <a:p>
                      <a:pPr algn="ctr"/>
                      <a:r>
                        <a:rPr lang="en-US" sz="1100" dirty="0">
                          <a:solidFill>
                            <a:srgbClr val="00B0F0"/>
                          </a:solidFill>
                        </a:rPr>
                        <a:t>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12</a:t>
                      </a:r>
                      <a:endParaRPr lang="aa-ET" sz="1100" dirty="0">
                        <a:solidFill>
                          <a:srgbClr val="FF0000"/>
                        </a:solidFill>
                      </a:endParaRPr>
                    </a:p>
                  </a:txBody>
                  <a:tcPr marL="68580" marR="68580" marT="34290" marB="34290"/>
                </a:tc>
                <a:extLst>
                  <a:ext uri="{0D108BD9-81ED-4DB2-BD59-A6C34878D82A}">
                    <a16:rowId xmlns:a16="http://schemas.microsoft.com/office/drawing/2014/main" val="1509599794"/>
                  </a:ext>
                </a:extLst>
              </a:tr>
              <a:tr h="278130">
                <a:tc>
                  <a:txBody>
                    <a:bodyPr/>
                    <a:lstStyle/>
                    <a:p>
                      <a:pPr algn="ctr"/>
                      <a:r>
                        <a:rPr lang="en-US" sz="1100" dirty="0">
                          <a:solidFill>
                            <a:srgbClr val="00B0F0"/>
                          </a:solidFill>
                        </a:rPr>
                        <a:t>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a:t>
                      </a:r>
                      <a:endParaRPr lang="aa-ET" sz="1100" dirty="0">
                        <a:solidFill>
                          <a:srgbClr val="FF0000"/>
                        </a:solidFill>
                      </a:endParaRPr>
                    </a:p>
                  </a:txBody>
                  <a:tcPr marL="68580" marR="68580" marT="34290" marB="34290"/>
                </a:tc>
                <a:extLst>
                  <a:ext uri="{0D108BD9-81ED-4DB2-BD59-A6C34878D82A}">
                    <a16:rowId xmlns:a16="http://schemas.microsoft.com/office/drawing/2014/main" val="3593005760"/>
                  </a:ext>
                </a:extLst>
              </a:tr>
            </a:tbl>
          </a:graphicData>
        </a:graphic>
      </p:graphicFrame>
      <p:sp>
        <p:nvSpPr>
          <p:cNvPr id="4" name="Slide Number Placeholder 3">
            <a:extLst>
              <a:ext uri="{FF2B5EF4-FFF2-40B4-BE49-F238E27FC236}">
                <a16:creationId xmlns:a16="http://schemas.microsoft.com/office/drawing/2014/main" id="{F2618B30-9BCD-4666-9604-A98C5B7AF10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11</a:t>
            </a:fld>
            <a:endParaRPr lang="en-US"/>
          </a:p>
        </p:txBody>
      </p:sp>
      <p:sp>
        <p:nvSpPr>
          <p:cNvPr id="6" name="Arrow: Right 5">
            <a:extLst>
              <a:ext uri="{FF2B5EF4-FFF2-40B4-BE49-F238E27FC236}">
                <a16:creationId xmlns:a16="http://schemas.microsoft.com/office/drawing/2014/main" id="{4939746E-8327-4AE5-9808-2BF09DA9AC30}"/>
              </a:ext>
            </a:extLst>
          </p:cNvPr>
          <p:cNvSpPr/>
          <p:nvPr/>
        </p:nvSpPr>
        <p:spPr>
          <a:xfrm>
            <a:off x="1913021" y="2719139"/>
            <a:ext cx="433137"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6A890DC-C61E-4DC6-A44E-37345AB02C47}"/>
                  </a:ext>
                </a:extLst>
              </p:cNvPr>
              <p:cNvGraphicFramePr>
                <a:graphicFrameLocks noGrp="1"/>
              </p:cNvGraphicFramePr>
              <p:nvPr/>
            </p:nvGraphicFramePr>
            <p:xfrm>
              <a:off x="2836017" y="1915029"/>
              <a:ext cx="5081335" cy="2225040"/>
            </p:xfrm>
            <a:graphic>
              <a:graphicData uri="http://schemas.openxmlformats.org/drawingml/2006/table">
                <a:tbl>
                  <a:tblPr firstRow="1" bandRow="1">
                    <a:tableStyleId>{5C22544A-7EE6-4342-B048-85BDC9FD1C3A}</a:tableStyleId>
                  </a:tblPr>
                  <a:tblGrid>
                    <a:gridCol w="1016267">
                      <a:extLst>
                        <a:ext uri="{9D8B030D-6E8A-4147-A177-3AD203B41FA5}">
                          <a16:colId xmlns:a16="http://schemas.microsoft.com/office/drawing/2014/main" val="3162037433"/>
                        </a:ext>
                      </a:extLst>
                    </a:gridCol>
                    <a:gridCol w="1016267">
                      <a:extLst>
                        <a:ext uri="{9D8B030D-6E8A-4147-A177-3AD203B41FA5}">
                          <a16:colId xmlns:a16="http://schemas.microsoft.com/office/drawing/2014/main" val="2176268049"/>
                        </a:ext>
                      </a:extLst>
                    </a:gridCol>
                    <a:gridCol w="1016267">
                      <a:extLst>
                        <a:ext uri="{9D8B030D-6E8A-4147-A177-3AD203B41FA5}">
                          <a16:colId xmlns:a16="http://schemas.microsoft.com/office/drawing/2014/main" val="799292638"/>
                        </a:ext>
                      </a:extLst>
                    </a:gridCol>
                    <a:gridCol w="1016267">
                      <a:extLst>
                        <a:ext uri="{9D8B030D-6E8A-4147-A177-3AD203B41FA5}">
                          <a16:colId xmlns:a16="http://schemas.microsoft.com/office/drawing/2014/main" val="31892085"/>
                        </a:ext>
                      </a:extLst>
                    </a:gridCol>
                    <a:gridCol w="1016267">
                      <a:extLst>
                        <a:ext uri="{9D8B030D-6E8A-4147-A177-3AD203B41FA5}">
                          <a16:colId xmlns:a16="http://schemas.microsoft.com/office/drawing/2014/main" val="13446081"/>
                        </a:ext>
                      </a:extLst>
                    </a:gridCol>
                  </a:tblGrid>
                  <a:tr h="278130">
                    <a:tc>
                      <a:txBody>
                        <a:bodyPr/>
                        <a:lstStyle/>
                        <a:p>
                          <a:pPr algn="ctr"/>
                          <a:r>
                            <a:rPr lang="en-US" sz="1100" dirty="0"/>
                            <a:t>X</a:t>
                          </a:r>
                          <a:endParaRPr lang="aa-ET" sz="1100" dirty="0"/>
                        </a:p>
                      </a:txBody>
                      <a:tcPr marL="68580" marR="68580" marT="34290" marB="34290"/>
                    </a:tc>
                    <a:tc>
                      <a:txBody>
                        <a:bodyPr/>
                        <a:lstStyle/>
                        <a:p>
                          <a:pPr algn="ctr"/>
                          <a:r>
                            <a:rPr lang="en-US" sz="1100" dirty="0"/>
                            <a:t>Y</a:t>
                          </a:r>
                          <a:endParaRPr lang="aa-ET" sz="1100" dirty="0"/>
                        </a:p>
                      </a:txBody>
                      <a:tcPr marL="68580" marR="68580" marT="34290" marB="34290"/>
                    </a:tc>
                    <a:tc>
                      <a:txBody>
                        <a:bodyPr/>
                        <a:lstStyle/>
                        <a:p>
                          <a:pPr algn="ctr"/>
                          <a:r>
                            <a:rPr lang="en-US" sz="1100" dirty="0"/>
                            <a:t>XY</a:t>
                          </a:r>
                          <a:endParaRPr lang="aa-ET" sz="1100" dirty="0"/>
                        </a:p>
                      </a:txBody>
                      <a:tcPr marL="68580" marR="68580" marT="34290" marB="34290"/>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rPr>
                                    </m:ctrlPr>
                                  </m:sSupPr>
                                  <m:e>
                                    <m:r>
                                      <a:rPr lang="en-US" sz="1100" b="1" i="0" smtClean="0">
                                        <a:latin typeface="Cambria Math" panose="02040503050406030204" pitchFamily="18" charset="0"/>
                                      </a:rPr>
                                      <m:t>𝐗</m:t>
                                    </m:r>
                                  </m:e>
                                  <m:sup>
                                    <m:r>
                                      <a:rPr lang="en-US" sz="1100" b="1" i="0" smtClean="0">
                                        <a:latin typeface="Cambria Math" panose="02040503050406030204" pitchFamily="18" charset="0"/>
                                      </a:rPr>
                                      <m:t>𝟐</m:t>
                                    </m:r>
                                  </m:sup>
                                </m:sSup>
                              </m:oMath>
                            </m:oMathPara>
                          </a14:m>
                          <a:endParaRPr lang="aa-ET" sz="1100" i="0" dirty="0"/>
                        </a:p>
                      </a:txBody>
                      <a:tcPr marL="68580" marR="68580" marT="34290" marB="34290"/>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rPr>
                                    </m:ctrlPr>
                                  </m:sSupPr>
                                  <m:e>
                                    <m:r>
                                      <a:rPr lang="en-US" sz="1100" b="1" i="0" smtClean="0">
                                        <a:latin typeface="Cambria Math" panose="02040503050406030204" pitchFamily="18" charset="0"/>
                                      </a:rPr>
                                      <m:t>𝐘</m:t>
                                    </m:r>
                                  </m:e>
                                  <m:sup>
                                    <m:r>
                                      <a:rPr lang="en-US" sz="1100" b="1" i="0" smtClean="0">
                                        <a:latin typeface="Cambria Math" panose="02040503050406030204" pitchFamily="18" charset="0"/>
                                      </a:rPr>
                                      <m:t>𝟐</m:t>
                                    </m:r>
                                  </m:sup>
                                </m:sSup>
                              </m:oMath>
                            </m:oMathPara>
                          </a14:m>
                          <a:endParaRPr lang="aa-ET" sz="1100" i="0" dirty="0"/>
                        </a:p>
                      </a:txBody>
                      <a:tcPr marL="68580" marR="68580" marT="34290" marB="34290"/>
                    </a:tc>
                    <a:extLst>
                      <a:ext uri="{0D108BD9-81ED-4DB2-BD59-A6C34878D82A}">
                        <a16:rowId xmlns:a16="http://schemas.microsoft.com/office/drawing/2014/main" val="3602840499"/>
                      </a:ext>
                    </a:extLst>
                  </a:tr>
                  <a:tr h="278130">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2</a:t>
                          </a:r>
                          <a:endParaRPr lang="aa-ET" sz="1100" dirty="0">
                            <a:solidFill>
                              <a:srgbClr val="FF0000"/>
                            </a:solidFill>
                          </a:endParaRPr>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2501211560"/>
                      </a:ext>
                    </a:extLst>
                  </a:tr>
                  <a:tr h="278130">
                    <a:tc>
                      <a:txBody>
                        <a:bodyPr/>
                        <a:lstStyle/>
                        <a:p>
                          <a:pPr algn="ctr"/>
                          <a:r>
                            <a:rPr lang="en-US" sz="1100" dirty="0">
                              <a:solidFill>
                                <a:srgbClr val="00B0F0"/>
                              </a:solidFill>
                            </a:rPr>
                            <a:t>2</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3034087415"/>
                      </a:ext>
                    </a:extLst>
                  </a:tr>
                  <a:tr h="278130">
                    <a:tc>
                      <a:txBody>
                        <a:bodyPr/>
                        <a:lstStyle/>
                        <a:p>
                          <a:pPr algn="ctr"/>
                          <a:r>
                            <a:rPr lang="en-US" sz="1100" dirty="0">
                              <a:solidFill>
                                <a:srgbClr val="00B0F0"/>
                              </a:solidFill>
                            </a:rPr>
                            <a:t>3</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7</a:t>
                          </a:r>
                          <a:endParaRPr lang="aa-ET" sz="1100" dirty="0">
                            <a:solidFill>
                              <a:srgbClr val="FF0000"/>
                            </a:solidFill>
                          </a:endParaRPr>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3335325312"/>
                      </a:ext>
                    </a:extLst>
                  </a:tr>
                  <a:tr h="278130">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9</a:t>
                          </a:r>
                          <a:endParaRPr lang="aa-ET" sz="1100" dirty="0">
                            <a:solidFill>
                              <a:srgbClr val="FF0000"/>
                            </a:solidFill>
                          </a:endParaRPr>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1274140146"/>
                      </a:ext>
                    </a:extLst>
                  </a:tr>
                  <a:tr h="278130">
                    <a:tc>
                      <a:txBody>
                        <a:bodyPr/>
                        <a:lstStyle/>
                        <a:p>
                          <a:pPr algn="ctr"/>
                          <a:r>
                            <a:rPr lang="en-US" sz="1100" dirty="0">
                              <a:solidFill>
                                <a:srgbClr val="00B0F0"/>
                              </a:solidFill>
                            </a:rPr>
                            <a:t>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12</a:t>
                          </a:r>
                          <a:endParaRPr lang="aa-ET" sz="1100" dirty="0">
                            <a:solidFill>
                              <a:srgbClr val="FF0000"/>
                            </a:solidFill>
                          </a:endParaRPr>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2064138400"/>
                      </a:ext>
                    </a:extLst>
                  </a:tr>
                  <a:tr h="278130">
                    <a:tc>
                      <a:txBody>
                        <a:bodyPr/>
                        <a:lstStyle/>
                        <a:p>
                          <a:pPr algn="ctr"/>
                          <a:r>
                            <a:rPr lang="en-US" sz="1100" dirty="0">
                              <a:solidFill>
                                <a:srgbClr val="00B0F0"/>
                              </a:solidFill>
                            </a:rPr>
                            <a:t>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a:t>
                          </a:r>
                          <a:endParaRPr lang="aa-ET" sz="1100" dirty="0">
                            <a:solidFill>
                              <a:srgbClr val="FF0000"/>
                            </a:solidFill>
                          </a:endParaRPr>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485737665"/>
                      </a:ext>
                    </a:extLst>
                  </a:tr>
                  <a:tr h="278130">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dirty="0"/>
                        </a:p>
                      </a:txBody>
                      <a:tcPr marL="68580" marR="68580" marT="34290" marB="34290"/>
                    </a:tc>
                    <a:extLst>
                      <a:ext uri="{0D108BD9-81ED-4DB2-BD59-A6C34878D82A}">
                        <a16:rowId xmlns:a16="http://schemas.microsoft.com/office/drawing/2014/main" val="3470797098"/>
                      </a:ext>
                    </a:extLst>
                  </a:tr>
                </a:tbl>
              </a:graphicData>
            </a:graphic>
          </p:graphicFrame>
        </mc:Choice>
        <mc:Fallback xmlns="">
          <p:graphicFrame>
            <p:nvGraphicFramePr>
              <p:cNvPr id="7" name="Table 7">
                <a:extLst>
                  <a:ext uri="{FF2B5EF4-FFF2-40B4-BE49-F238E27FC236}">
                    <a16:creationId xmlns:a16="http://schemas.microsoft.com/office/drawing/2014/main" id="{D6A890DC-C61E-4DC6-A44E-37345AB02C47}"/>
                  </a:ext>
                </a:extLst>
              </p:cNvPr>
              <p:cNvGraphicFramePr>
                <a:graphicFrameLocks noGrp="1"/>
              </p:cNvGraphicFramePr>
              <p:nvPr/>
            </p:nvGraphicFramePr>
            <p:xfrm>
              <a:off x="2836017" y="1915029"/>
              <a:ext cx="5081335" cy="2225040"/>
            </p:xfrm>
            <a:graphic>
              <a:graphicData uri="http://schemas.openxmlformats.org/drawingml/2006/table">
                <a:tbl>
                  <a:tblPr firstRow="1" bandRow="1">
                    <a:tableStyleId>{5C22544A-7EE6-4342-B048-85BDC9FD1C3A}</a:tableStyleId>
                  </a:tblPr>
                  <a:tblGrid>
                    <a:gridCol w="1016267">
                      <a:extLst>
                        <a:ext uri="{9D8B030D-6E8A-4147-A177-3AD203B41FA5}">
                          <a16:colId xmlns:a16="http://schemas.microsoft.com/office/drawing/2014/main" val="3162037433"/>
                        </a:ext>
                      </a:extLst>
                    </a:gridCol>
                    <a:gridCol w="1016267">
                      <a:extLst>
                        <a:ext uri="{9D8B030D-6E8A-4147-A177-3AD203B41FA5}">
                          <a16:colId xmlns:a16="http://schemas.microsoft.com/office/drawing/2014/main" val="2176268049"/>
                        </a:ext>
                      </a:extLst>
                    </a:gridCol>
                    <a:gridCol w="1016267">
                      <a:extLst>
                        <a:ext uri="{9D8B030D-6E8A-4147-A177-3AD203B41FA5}">
                          <a16:colId xmlns:a16="http://schemas.microsoft.com/office/drawing/2014/main" val="799292638"/>
                        </a:ext>
                      </a:extLst>
                    </a:gridCol>
                    <a:gridCol w="1016267">
                      <a:extLst>
                        <a:ext uri="{9D8B030D-6E8A-4147-A177-3AD203B41FA5}">
                          <a16:colId xmlns:a16="http://schemas.microsoft.com/office/drawing/2014/main" val="31892085"/>
                        </a:ext>
                      </a:extLst>
                    </a:gridCol>
                    <a:gridCol w="1016267">
                      <a:extLst>
                        <a:ext uri="{9D8B030D-6E8A-4147-A177-3AD203B41FA5}">
                          <a16:colId xmlns:a16="http://schemas.microsoft.com/office/drawing/2014/main" val="13446081"/>
                        </a:ext>
                      </a:extLst>
                    </a:gridCol>
                  </a:tblGrid>
                  <a:tr h="278130">
                    <a:tc>
                      <a:txBody>
                        <a:bodyPr/>
                        <a:lstStyle/>
                        <a:p>
                          <a:pPr algn="ctr"/>
                          <a:r>
                            <a:rPr lang="en-US" sz="1100" dirty="0"/>
                            <a:t>X</a:t>
                          </a:r>
                          <a:endParaRPr lang="en-PK" sz="1100" dirty="0"/>
                        </a:p>
                      </a:txBody>
                      <a:tcPr marL="68580" marR="68580" marT="34290" marB="34290"/>
                    </a:tc>
                    <a:tc>
                      <a:txBody>
                        <a:bodyPr/>
                        <a:lstStyle/>
                        <a:p>
                          <a:pPr algn="ctr"/>
                          <a:r>
                            <a:rPr lang="en-US" sz="1100" dirty="0"/>
                            <a:t>Y</a:t>
                          </a:r>
                          <a:endParaRPr lang="en-PK" sz="1100" dirty="0"/>
                        </a:p>
                      </a:txBody>
                      <a:tcPr marL="68580" marR="68580" marT="34290" marB="34290"/>
                    </a:tc>
                    <a:tc>
                      <a:txBody>
                        <a:bodyPr/>
                        <a:lstStyle/>
                        <a:p>
                          <a:pPr algn="ctr"/>
                          <a:r>
                            <a:rPr lang="en-US" sz="1100" dirty="0"/>
                            <a:t>XY</a:t>
                          </a:r>
                          <a:endParaRPr lang="en-PK" sz="1100" dirty="0"/>
                        </a:p>
                      </a:txBody>
                      <a:tcPr marL="68580" marR="68580" marT="34290" marB="34290"/>
                    </a:tc>
                    <a:tc>
                      <a:txBody>
                        <a:bodyPr/>
                        <a:lstStyle/>
                        <a:p>
                          <a:endParaRPr lang="en-PK"/>
                        </a:p>
                      </a:txBody>
                      <a:tcPr marL="68580" marR="68580" marT="34290" marB="34290">
                        <a:blipFill>
                          <a:blip r:embed="rId2"/>
                          <a:stretch>
                            <a:fillRect l="-302500" r="-102500" b="-709091"/>
                          </a:stretch>
                        </a:blipFill>
                      </a:tcPr>
                    </a:tc>
                    <a:tc>
                      <a:txBody>
                        <a:bodyPr/>
                        <a:lstStyle/>
                        <a:p>
                          <a:endParaRPr lang="en-PK"/>
                        </a:p>
                      </a:txBody>
                      <a:tcPr marL="68580" marR="68580" marT="34290" marB="34290">
                        <a:blipFill>
                          <a:blip r:embed="rId2"/>
                          <a:stretch>
                            <a:fillRect l="-402500" r="-2500" b="-709091"/>
                          </a:stretch>
                        </a:blipFill>
                      </a:tcPr>
                    </a:tc>
                    <a:extLst>
                      <a:ext uri="{0D108BD9-81ED-4DB2-BD59-A6C34878D82A}">
                        <a16:rowId xmlns:a16="http://schemas.microsoft.com/office/drawing/2014/main" val="3602840499"/>
                      </a:ext>
                    </a:extLst>
                  </a:tr>
                  <a:tr h="278130">
                    <a:tc>
                      <a:txBody>
                        <a:bodyPr/>
                        <a:lstStyle/>
                        <a:p>
                          <a:pPr algn="ctr"/>
                          <a:r>
                            <a:rPr lang="en-US" sz="1100" dirty="0">
                              <a:solidFill>
                                <a:srgbClr val="00B0F0"/>
                              </a:solidFill>
                            </a:rPr>
                            <a:t>1</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2</a:t>
                          </a:r>
                          <a:endParaRPr lang="en-PK" sz="1100" dirty="0">
                            <a:solidFill>
                              <a:srgbClr val="FF0000"/>
                            </a:solidFill>
                          </a:endParaRPr>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2501211560"/>
                      </a:ext>
                    </a:extLst>
                  </a:tr>
                  <a:tr h="278130">
                    <a:tc>
                      <a:txBody>
                        <a:bodyPr/>
                        <a:lstStyle/>
                        <a:p>
                          <a:pPr algn="ctr"/>
                          <a:r>
                            <a:rPr lang="en-US" sz="1100" dirty="0">
                              <a:solidFill>
                                <a:srgbClr val="00B0F0"/>
                              </a:solidFill>
                            </a:rPr>
                            <a:t>2</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4</a:t>
                          </a:r>
                          <a:endParaRPr lang="en-PK" sz="1100" dirty="0">
                            <a:solidFill>
                              <a:srgbClr val="FF0000"/>
                            </a:solidFill>
                          </a:endParaRPr>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3034087415"/>
                      </a:ext>
                    </a:extLst>
                  </a:tr>
                  <a:tr h="278130">
                    <a:tc>
                      <a:txBody>
                        <a:bodyPr/>
                        <a:lstStyle/>
                        <a:p>
                          <a:pPr algn="ctr"/>
                          <a:r>
                            <a:rPr lang="en-US" sz="1100" dirty="0">
                              <a:solidFill>
                                <a:srgbClr val="00B0F0"/>
                              </a:solidFill>
                            </a:rPr>
                            <a:t>3</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7</a:t>
                          </a:r>
                          <a:endParaRPr lang="en-PK" sz="1100" dirty="0">
                            <a:solidFill>
                              <a:srgbClr val="FF0000"/>
                            </a:solidFill>
                          </a:endParaRPr>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3335325312"/>
                      </a:ext>
                    </a:extLst>
                  </a:tr>
                  <a:tr h="278130">
                    <a:tc>
                      <a:txBody>
                        <a:bodyPr/>
                        <a:lstStyle/>
                        <a:p>
                          <a:pPr algn="ctr"/>
                          <a:r>
                            <a:rPr lang="en-US" sz="1100" dirty="0">
                              <a:solidFill>
                                <a:srgbClr val="00B0F0"/>
                              </a:solidFill>
                            </a:rPr>
                            <a:t>4</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9</a:t>
                          </a:r>
                          <a:endParaRPr lang="en-PK" sz="1100" dirty="0">
                            <a:solidFill>
                              <a:srgbClr val="FF0000"/>
                            </a:solidFill>
                          </a:endParaRPr>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1274140146"/>
                      </a:ext>
                    </a:extLst>
                  </a:tr>
                  <a:tr h="278130">
                    <a:tc>
                      <a:txBody>
                        <a:bodyPr/>
                        <a:lstStyle/>
                        <a:p>
                          <a:pPr algn="ctr"/>
                          <a:r>
                            <a:rPr lang="en-US" sz="1100" dirty="0">
                              <a:solidFill>
                                <a:srgbClr val="00B0F0"/>
                              </a:solidFill>
                            </a:rPr>
                            <a:t>5</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12</a:t>
                          </a:r>
                          <a:endParaRPr lang="en-PK" sz="1100" dirty="0">
                            <a:solidFill>
                              <a:srgbClr val="FF0000"/>
                            </a:solidFill>
                          </a:endParaRPr>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2064138400"/>
                      </a:ext>
                    </a:extLst>
                  </a:tr>
                  <a:tr h="278130">
                    <a:tc>
                      <a:txBody>
                        <a:bodyPr/>
                        <a:lstStyle/>
                        <a:p>
                          <a:pPr algn="ctr"/>
                          <a:r>
                            <a:rPr lang="en-US" sz="1100" dirty="0">
                              <a:solidFill>
                                <a:srgbClr val="00B0F0"/>
                              </a:solidFill>
                            </a:rPr>
                            <a:t>6</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14</a:t>
                          </a:r>
                          <a:endParaRPr lang="en-PK" sz="1100" dirty="0">
                            <a:solidFill>
                              <a:srgbClr val="FF0000"/>
                            </a:solidFill>
                          </a:endParaRPr>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485737665"/>
                      </a:ext>
                    </a:extLst>
                  </a:tr>
                  <a:tr h="278130">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dirty="0"/>
                        </a:p>
                      </a:txBody>
                      <a:tcPr marL="68580" marR="68580" marT="34290" marB="34290"/>
                    </a:tc>
                    <a:extLst>
                      <a:ext uri="{0D108BD9-81ED-4DB2-BD59-A6C34878D82A}">
                        <a16:rowId xmlns:a16="http://schemas.microsoft.com/office/drawing/2014/main" val="3470797098"/>
                      </a:ext>
                    </a:extLst>
                  </a:tr>
                </a:tbl>
              </a:graphicData>
            </a:graphic>
          </p:graphicFrame>
        </mc:Fallback>
      </mc:AlternateContent>
    </p:spTree>
    <p:extLst>
      <p:ext uri="{BB962C8B-B14F-4D97-AF65-F5344CB8AC3E}">
        <p14:creationId xmlns:p14="http://schemas.microsoft.com/office/powerpoint/2010/main" val="253308423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1BE-3E58-435E-B67D-970B05051BCE}"/>
              </a:ext>
            </a:extLst>
          </p:cNvPr>
          <p:cNvSpPr>
            <a:spLocks noGrp="1"/>
          </p:cNvSpPr>
          <p:nvPr>
            <p:ph type="title"/>
          </p:nvPr>
        </p:nvSpPr>
        <p:spPr/>
        <p:txBody>
          <a:bodyPr/>
          <a:lstStyle/>
          <a:p>
            <a:r>
              <a:rPr lang="en-US" dirty="0"/>
              <a:t>Computing Correlation</a:t>
            </a:r>
            <a:endParaRPr lang="aa-ET" dirty="0"/>
          </a:p>
        </p:txBody>
      </p:sp>
      <p:graphicFrame>
        <p:nvGraphicFramePr>
          <p:cNvPr id="5" name="Table 5">
            <a:extLst>
              <a:ext uri="{FF2B5EF4-FFF2-40B4-BE49-F238E27FC236}">
                <a16:creationId xmlns:a16="http://schemas.microsoft.com/office/drawing/2014/main" id="{408886D3-78A1-403D-A164-F0319A489D33}"/>
              </a:ext>
            </a:extLst>
          </p:cNvPr>
          <p:cNvGraphicFramePr>
            <a:graphicFrameLocks noGrp="1"/>
          </p:cNvGraphicFramePr>
          <p:nvPr>
            <p:ph idx="1"/>
          </p:nvPr>
        </p:nvGraphicFramePr>
        <p:xfrm>
          <a:off x="437711" y="1915029"/>
          <a:ext cx="1367026" cy="1946910"/>
        </p:xfrm>
        <a:graphic>
          <a:graphicData uri="http://schemas.openxmlformats.org/drawingml/2006/table">
            <a:tbl>
              <a:tblPr firstRow="1" bandRow="1">
                <a:tableStyleId>{5C22544A-7EE6-4342-B048-85BDC9FD1C3A}</a:tableStyleId>
              </a:tblPr>
              <a:tblGrid>
                <a:gridCol w="683513">
                  <a:extLst>
                    <a:ext uri="{9D8B030D-6E8A-4147-A177-3AD203B41FA5}">
                      <a16:colId xmlns:a16="http://schemas.microsoft.com/office/drawing/2014/main" val="2765596394"/>
                    </a:ext>
                  </a:extLst>
                </a:gridCol>
                <a:gridCol w="683513">
                  <a:extLst>
                    <a:ext uri="{9D8B030D-6E8A-4147-A177-3AD203B41FA5}">
                      <a16:colId xmlns:a16="http://schemas.microsoft.com/office/drawing/2014/main" val="2309001227"/>
                    </a:ext>
                  </a:extLst>
                </a:gridCol>
              </a:tblGrid>
              <a:tr h="278130">
                <a:tc>
                  <a:txBody>
                    <a:bodyPr/>
                    <a:lstStyle/>
                    <a:p>
                      <a:pPr algn="ctr"/>
                      <a:r>
                        <a:rPr lang="en-US" sz="1100" dirty="0"/>
                        <a:t>X</a:t>
                      </a:r>
                      <a:endParaRPr lang="aa-ET" sz="1100" dirty="0"/>
                    </a:p>
                  </a:txBody>
                  <a:tcPr marL="68580" marR="68580" marT="34290" marB="34290"/>
                </a:tc>
                <a:tc>
                  <a:txBody>
                    <a:bodyPr/>
                    <a:lstStyle/>
                    <a:p>
                      <a:pPr algn="ctr"/>
                      <a:r>
                        <a:rPr lang="en-US" sz="1100" dirty="0"/>
                        <a:t>Y</a:t>
                      </a:r>
                      <a:endParaRPr lang="aa-ET" sz="1100" dirty="0"/>
                    </a:p>
                  </a:txBody>
                  <a:tcPr marL="68580" marR="68580" marT="34290" marB="34290"/>
                </a:tc>
                <a:extLst>
                  <a:ext uri="{0D108BD9-81ED-4DB2-BD59-A6C34878D82A}">
                    <a16:rowId xmlns:a16="http://schemas.microsoft.com/office/drawing/2014/main" val="4265912018"/>
                  </a:ext>
                </a:extLst>
              </a:tr>
              <a:tr h="278130">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2</a:t>
                      </a:r>
                      <a:endParaRPr lang="aa-ET" sz="1100" dirty="0">
                        <a:solidFill>
                          <a:srgbClr val="FF0000"/>
                        </a:solidFill>
                      </a:endParaRPr>
                    </a:p>
                  </a:txBody>
                  <a:tcPr marL="68580" marR="68580" marT="34290" marB="34290"/>
                </a:tc>
                <a:extLst>
                  <a:ext uri="{0D108BD9-81ED-4DB2-BD59-A6C34878D82A}">
                    <a16:rowId xmlns:a16="http://schemas.microsoft.com/office/drawing/2014/main" val="2733441584"/>
                  </a:ext>
                </a:extLst>
              </a:tr>
              <a:tr h="278130">
                <a:tc>
                  <a:txBody>
                    <a:bodyPr/>
                    <a:lstStyle/>
                    <a:p>
                      <a:pPr algn="ctr"/>
                      <a:r>
                        <a:rPr lang="en-US" sz="1100" dirty="0">
                          <a:solidFill>
                            <a:srgbClr val="00B0F0"/>
                          </a:solidFill>
                        </a:rPr>
                        <a:t>2</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extLst>
                  <a:ext uri="{0D108BD9-81ED-4DB2-BD59-A6C34878D82A}">
                    <a16:rowId xmlns:a16="http://schemas.microsoft.com/office/drawing/2014/main" val="3707123141"/>
                  </a:ext>
                </a:extLst>
              </a:tr>
              <a:tr h="278130">
                <a:tc>
                  <a:txBody>
                    <a:bodyPr/>
                    <a:lstStyle/>
                    <a:p>
                      <a:pPr algn="ctr"/>
                      <a:r>
                        <a:rPr lang="en-US" sz="1100" dirty="0">
                          <a:solidFill>
                            <a:srgbClr val="00B0F0"/>
                          </a:solidFill>
                        </a:rPr>
                        <a:t>3</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7</a:t>
                      </a:r>
                      <a:endParaRPr lang="aa-ET" sz="1100" dirty="0">
                        <a:solidFill>
                          <a:srgbClr val="FF0000"/>
                        </a:solidFill>
                      </a:endParaRPr>
                    </a:p>
                  </a:txBody>
                  <a:tcPr marL="68580" marR="68580" marT="34290" marB="34290"/>
                </a:tc>
                <a:extLst>
                  <a:ext uri="{0D108BD9-81ED-4DB2-BD59-A6C34878D82A}">
                    <a16:rowId xmlns:a16="http://schemas.microsoft.com/office/drawing/2014/main" val="414492420"/>
                  </a:ext>
                </a:extLst>
              </a:tr>
              <a:tr h="278130">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9</a:t>
                      </a:r>
                      <a:endParaRPr lang="aa-ET" sz="1100" dirty="0">
                        <a:solidFill>
                          <a:srgbClr val="FF0000"/>
                        </a:solidFill>
                      </a:endParaRPr>
                    </a:p>
                  </a:txBody>
                  <a:tcPr marL="68580" marR="68580" marT="34290" marB="34290"/>
                </a:tc>
                <a:extLst>
                  <a:ext uri="{0D108BD9-81ED-4DB2-BD59-A6C34878D82A}">
                    <a16:rowId xmlns:a16="http://schemas.microsoft.com/office/drawing/2014/main" val="3491749076"/>
                  </a:ext>
                </a:extLst>
              </a:tr>
              <a:tr h="278130">
                <a:tc>
                  <a:txBody>
                    <a:bodyPr/>
                    <a:lstStyle/>
                    <a:p>
                      <a:pPr algn="ctr"/>
                      <a:r>
                        <a:rPr lang="en-US" sz="1100" dirty="0">
                          <a:solidFill>
                            <a:srgbClr val="00B0F0"/>
                          </a:solidFill>
                        </a:rPr>
                        <a:t>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12</a:t>
                      </a:r>
                      <a:endParaRPr lang="aa-ET" sz="1100" dirty="0">
                        <a:solidFill>
                          <a:srgbClr val="FF0000"/>
                        </a:solidFill>
                      </a:endParaRPr>
                    </a:p>
                  </a:txBody>
                  <a:tcPr marL="68580" marR="68580" marT="34290" marB="34290"/>
                </a:tc>
                <a:extLst>
                  <a:ext uri="{0D108BD9-81ED-4DB2-BD59-A6C34878D82A}">
                    <a16:rowId xmlns:a16="http://schemas.microsoft.com/office/drawing/2014/main" val="1509599794"/>
                  </a:ext>
                </a:extLst>
              </a:tr>
              <a:tr h="278130">
                <a:tc>
                  <a:txBody>
                    <a:bodyPr/>
                    <a:lstStyle/>
                    <a:p>
                      <a:pPr algn="ctr"/>
                      <a:r>
                        <a:rPr lang="en-US" sz="1100" dirty="0">
                          <a:solidFill>
                            <a:srgbClr val="00B0F0"/>
                          </a:solidFill>
                        </a:rPr>
                        <a:t>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a:t>
                      </a:r>
                      <a:endParaRPr lang="aa-ET" sz="1100" dirty="0">
                        <a:solidFill>
                          <a:srgbClr val="FF0000"/>
                        </a:solidFill>
                      </a:endParaRPr>
                    </a:p>
                  </a:txBody>
                  <a:tcPr marL="68580" marR="68580" marT="34290" marB="34290"/>
                </a:tc>
                <a:extLst>
                  <a:ext uri="{0D108BD9-81ED-4DB2-BD59-A6C34878D82A}">
                    <a16:rowId xmlns:a16="http://schemas.microsoft.com/office/drawing/2014/main" val="3593005760"/>
                  </a:ext>
                </a:extLst>
              </a:tr>
            </a:tbl>
          </a:graphicData>
        </a:graphic>
      </p:graphicFrame>
      <p:sp>
        <p:nvSpPr>
          <p:cNvPr id="4" name="Slide Number Placeholder 3">
            <a:extLst>
              <a:ext uri="{FF2B5EF4-FFF2-40B4-BE49-F238E27FC236}">
                <a16:creationId xmlns:a16="http://schemas.microsoft.com/office/drawing/2014/main" id="{F2618B30-9BCD-4666-9604-A98C5B7AF10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12</a:t>
            </a:fld>
            <a:endParaRPr lang="en-US"/>
          </a:p>
        </p:txBody>
      </p:sp>
      <p:sp>
        <p:nvSpPr>
          <p:cNvPr id="6" name="Arrow: Right 5">
            <a:extLst>
              <a:ext uri="{FF2B5EF4-FFF2-40B4-BE49-F238E27FC236}">
                <a16:creationId xmlns:a16="http://schemas.microsoft.com/office/drawing/2014/main" id="{4939746E-8327-4AE5-9808-2BF09DA9AC30}"/>
              </a:ext>
            </a:extLst>
          </p:cNvPr>
          <p:cNvSpPr/>
          <p:nvPr/>
        </p:nvSpPr>
        <p:spPr>
          <a:xfrm>
            <a:off x="1913021" y="2719139"/>
            <a:ext cx="433137"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6A890DC-C61E-4DC6-A44E-37345AB02C47}"/>
                  </a:ext>
                </a:extLst>
              </p:cNvPr>
              <p:cNvGraphicFramePr>
                <a:graphicFrameLocks noGrp="1"/>
              </p:cNvGraphicFramePr>
              <p:nvPr/>
            </p:nvGraphicFramePr>
            <p:xfrm>
              <a:off x="2836017" y="1915029"/>
              <a:ext cx="5081335" cy="2225040"/>
            </p:xfrm>
            <a:graphic>
              <a:graphicData uri="http://schemas.openxmlformats.org/drawingml/2006/table">
                <a:tbl>
                  <a:tblPr firstRow="1" bandRow="1">
                    <a:tableStyleId>{5C22544A-7EE6-4342-B048-85BDC9FD1C3A}</a:tableStyleId>
                  </a:tblPr>
                  <a:tblGrid>
                    <a:gridCol w="1016267">
                      <a:extLst>
                        <a:ext uri="{9D8B030D-6E8A-4147-A177-3AD203B41FA5}">
                          <a16:colId xmlns:a16="http://schemas.microsoft.com/office/drawing/2014/main" val="3162037433"/>
                        </a:ext>
                      </a:extLst>
                    </a:gridCol>
                    <a:gridCol w="1016267">
                      <a:extLst>
                        <a:ext uri="{9D8B030D-6E8A-4147-A177-3AD203B41FA5}">
                          <a16:colId xmlns:a16="http://schemas.microsoft.com/office/drawing/2014/main" val="2176268049"/>
                        </a:ext>
                      </a:extLst>
                    </a:gridCol>
                    <a:gridCol w="1016267">
                      <a:extLst>
                        <a:ext uri="{9D8B030D-6E8A-4147-A177-3AD203B41FA5}">
                          <a16:colId xmlns:a16="http://schemas.microsoft.com/office/drawing/2014/main" val="799292638"/>
                        </a:ext>
                      </a:extLst>
                    </a:gridCol>
                    <a:gridCol w="1016267">
                      <a:extLst>
                        <a:ext uri="{9D8B030D-6E8A-4147-A177-3AD203B41FA5}">
                          <a16:colId xmlns:a16="http://schemas.microsoft.com/office/drawing/2014/main" val="31892085"/>
                        </a:ext>
                      </a:extLst>
                    </a:gridCol>
                    <a:gridCol w="1016267">
                      <a:extLst>
                        <a:ext uri="{9D8B030D-6E8A-4147-A177-3AD203B41FA5}">
                          <a16:colId xmlns:a16="http://schemas.microsoft.com/office/drawing/2014/main" val="13446081"/>
                        </a:ext>
                      </a:extLst>
                    </a:gridCol>
                  </a:tblGrid>
                  <a:tr h="278130">
                    <a:tc>
                      <a:txBody>
                        <a:bodyPr/>
                        <a:lstStyle/>
                        <a:p>
                          <a:pPr algn="ctr"/>
                          <a:r>
                            <a:rPr lang="en-US" sz="1100" dirty="0"/>
                            <a:t>X</a:t>
                          </a:r>
                          <a:endParaRPr lang="aa-ET" sz="1100" dirty="0"/>
                        </a:p>
                      </a:txBody>
                      <a:tcPr marL="68580" marR="68580" marT="34290" marB="34290"/>
                    </a:tc>
                    <a:tc>
                      <a:txBody>
                        <a:bodyPr/>
                        <a:lstStyle/>
                        <a:p>
                          <a:pPr algn="ctr"/>
                          <a:r>
                            <a:rPr lang="en-US" sz="1100" dirty="0"/>
                            <a:t>Y</a:t>
                          </a:r>
                          <a:endParaRPr lang="aa-ET" sz="1100" dirty="0"/>
                        </a:p>
                      </a:txBody>
                      <a:tcPr marL="68580" marR="68580" marT="34290" marB="34290"/>
                    </a:tc>
                    <a:tc>
                      <a:txBody>
                        <a:bodyPr/>
                        <a:lstStyle/>
                        <a:p>
                          <a:pPr algn="ctr"/>
                          <a:r>
                            <a:rPr lang="en-US" sz="1100" dirty="0"/>
                            <a:t>XY</a:t>
                          </a:r>
                          <a:endParaRPr lang="aa-ET" sz="1100" dirty="0"/>
                        </a:p>
                      </a:txBody>
                      <a:tcPr marL="68580" marR="68580" marT="34290" marB="34290"/>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rPr>
                                    </m:ctrlPr>
                                  </m:sSupPr>
                                  <m:e>
                                    <m:r>
                                      <a:rPr lang="en-US" sz="1100" b="1" i="0" smtClean="0">
                                        <a:latin typeface="Cambria Math" panose="02040503050406030204" pitchFamily="18" charset="0"/>
                                      </a:rPr>
                                      <m:t>𝐗</m:t>
                                    </m:r>
                                  </m:e>
                                  <m:sup>
                                    <m:r>
                                      <a:rPr lang="en-US" sz="1100" b="1" i="0" smtClean="0">
                                        <a:latin typeface="Cambria Math" panose="02040503050406030204" pitchFamily="18" charset="0"/>
                                      </a:rPr>
                                      <m:t>𝟐</m:t>
                                    </m:r>
                                  </m:sup>
                                </m:sSup>
                              </m:oMath>
                            </m:oMathPara>
                          </a14:m>
                          <a:endParaRPr lang="aa-ET" sz="1100" i="0" dirty="0"/>
                        </a:p>
                      </a:txBody>
                      <a:tcPr marL="68580" marR="68580" marT="34290" marB="34290"/>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rPr>
                                    </m:ctrlPr>
                                  </m:sSupPr>
                                  <m:e>
                                    <m:r>
                                      <a:rPr lang="en-US" sz="1100" b="1" i="0" smtClean="0">
                                        <a:latin typeface="Cambria Math" panose="02040503050406030204" pitchFamily="18" charset="0"/>
                                      </a:rPr>
                                      <m:t>𝐘</m:t>
                                    </m:r>
                                  </m:e>
                                  <m:sup>
                                    <m:r>
                                      <a:rPr lang="en-US" sz="1100" b="1" i="0" smtClean="0">
                                        <a:latin typeface="Cambria Math" panose="02040503050406030204" pitchFamily="18" charset="0"/>
                                      </a:rPr>
                                      <m:t>𝟐</m:t>
                                    </m:r>
                                  </m:sup>
                                </m:sSup>
                              </m:oMath>
                            </m:oMathPara>
                          </a14:m>
                          <a:endParaRPr lang="aa-ET" sz="1100" i="0" dirty="0"/>
                        </a:p>
                      </a:txBody>
                      <a:tcPr marL="68580" marR="68580" marT="34290" marB="34290"/>
                    </a:tc>
                    <a:extLst>
                      <a:ext uri="{0D108BD9-81ED-4DB2-BD59-A6C34878D82A}">
                        <a16:rowId xmlns:a16="http://schemas.microsoft.com/office/drawing/2014/main" val="3602840499"/>
                      </a:ext>
                    </a:extLst>
                  </a:tr>
                  <a:tr h="278130">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2</a:t>
                          </a:r>
                          <a:endParaRPr lang="aa-ET" sz="1100" dirty="0">
                            <a:solidFill>
                              <a:srgbClr val="FF0000"/>
                            </a:solidFill>
                          </a:endParaRPr>
                        </a:p>
                      </a:txBody>
                      <a:tcPr marL="68580" marR="68580" marT="34290" marB="34290"/>
                    </a:tc>
                    <a:tc>
                      <a:txBody>
                        <a:bodyPr/>
                        <a:lstStyle/>
                        <a:p>
                          <a:pPr algn="ctr"/>
                          <a:r>
                            <a:rPr lang="en-US" sz="1100" dirty="0"/>
                            <a:t>2</a:t>
                          </a:r>
                          <a:endParaRPr lang="aa-ET" sz="1100" dirty="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2501211560"/>
                      </a:ext>
                    </a:extLst>
                  </a:tr>
                  <a:tr h="278130">
                    <a:tc>
                      <a:txBody>
                        <a:bodyPr/>
                        <a:lstStyle/>
                        <a:p>
                          <a:pPr algn="ctr"/>
                          <a:r>
                            <a:rPr lang="en-US" sz="1100" dirty="0">
                              <a:solidFill>
                                <a:srgbClr val="00B0F0"/>
                              </a:solidFill>
                            </a:rPr>
                            <a:t>2</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tc>
                      <a:txBody>
                        <a:bodyPr/>
                        <a:lstStyle/>
                        <a:p>
                          <a:pPr algn="ctr"/>
                          <a:r>
                            <a:rPr lang="en-US" sz="1100" dirty="0"/>
                            <a:t>8</a:t>
                          </a:r>
                          <a:endParaRPr lang="aa-ET" sz="1100" dirty="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3034087415"/>
                      </a:ext>
                    </a:extLst>
                  </a:tr>
                  <a:tr h="278130">
                    <a:tc>
                      <a:txBody>
                        <a:bodyPr/>
                        <a:lstStyle/>
                        <a:p>
                          <a:pPr algn="ctr"/>
                          <a:r>
                            <a:rPr lang="en-US" sz="1100" dirty="0">
                              <a:solidFill>
                                <a:srgbClr val="00B0F0"/>
                              </a:solidFill>
                            </a:rPr>
                            <a:t>3</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7</a:t>
                          </a:r>
                          <a:endParaRPr lang="aa-ET" sz="1100" dirty="0">
                            <a:solidFill>
                              <a:srgbClr val="FF0000"/>
                            </a:solidFill>
                          </a:endParaRPr>
                        </a:p>
                      </a:txBody>
                      <a:tcPr marL="68580" marR="68580" marT="34290" marB="34290"/>
                    </a:tc>
                    <a:tc>
                      <a:txBody>
                        <a:bodyPr/>
                        <a:lstStyle/>
                        <a:p>
                          <a:pPr algn="ctr"/>
                          <a:r>
                            <a:rPr lang="en-US" sz="1100" dirty="0"/>
                            <a:t>21</a:t>
                          </a:r>
                          <a:endParaRPr lang="aa-ET" sz="1100" dirty="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3335325312"/>
                      </a:ext>
                    </a:extLst>
                  </a:tr>
                  <a:tr h="278130">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9</a:t>
                          </a:r>
                          <a:endParaRPr lang="aa-ET" sz="1100" dirty="0">
                            <a:solidFill>
                              <a:srgbClr val="FF0000"/>
                            </a:solidFill>
                          </a:endParaRPr>
                        </a:p>
                      </a:txBody>
                      <a:tcPr marL="68580" marR="68580" marT="34290" marB="34290"/>
                    </a:tc>
                    <a:tc>
                      <a:txBody>
                        <a:bodyPr/>
                        <a:lstStyle/>
                        <a:p>
                          <a:pPr algn="ctr"/>
                          <a:r>
                            <a:rPr lang="en-US" sz="1100" dirty="0"/>
                            <a:t>36</a:t>
                          </a:r>
                          <a:endParaRPr lang="aa-ET" sz="1100" dirty="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1274140146"/>
                      </a:ext>
                    </a:extLst>
                  </a:tr>
                  <a:tr h="278130">
                    <a:tc>
                      <a:txBody>
                        <a:bodyPr/>
                        <a:lstStyle/>
                        <a:p>
                          <a:pPr algn="ctr"/>
                          <a:r>
                            <a:rPr lang="en-US" sz="1100" dirty="0">
                              <a:solidFill>
                                <a:srgbClr val="00B0F0"/>
                              </a:solidFill>
                            </a:rPr>
                            <a:t>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12</a:t>
                          </a:r>
                          <a:endParaRPr lang="aa-ET" sz="1100" dirty="0">
                            <a:solidFill>
                              <a:srgbClr val="FF0000"/>
                            </a:solidFill>
                          </a:endParaRPr>
                        </a:p>
                      </a:txBody>
                      <a:tcPr marL="68580" marR="68580" marT="34290" marB="34290"/>
                    </a:tc>
                    <a:tc>
                      <a:txBody>
                        <a:bodyPr/>
                        <a:lstStyle/>
                        <a:p>
                          <a:pPr algn="ctr"/>
                          <a:r>
                            <a:rPr lang="en-US" sz="1100" dirty="0"/>
                            <a:t>60</a:t>
                          </a:r>
                          <a:endParaRPr lang="aa-ET" sz="1100" dirty="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2064138400"/>
                      </a:ext>
                    </a:extLst>
                  </a:tr>
                  <a:tr h="278130">
                    <a:tc>
                      <a:txBody>
                        <a:bodyPr/>
                        <a:lstStyle/>
                        <a:p>
                          <a:pPr algn="ctr"/>
                          <a:r>
                            <a:rPr lang="en-US" sz="1100" dirty="0">
                              <a:solidFill>
                                <a:srgbClr val="00B0F0"/>
                              </a:solidFill>
                            </a:rPr>
                            <a:t>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a:t>
                          </a:r>
                          <a:endParaRPr lang="aa-ET" sz="1100" dirty="0">
                            <a:solidFill>
                              <a:srgbClr val="FF0000"/>
                            </a:solidFill>
                          </a:endParaRPr>
                        </a:p>
                      </a:txBody>
                      <a:tcPr marL="68580" marR="68580" marT="34290" marB="34290"/>
                    </a:tc>
                    <a:tc>
                      <a:txBody>
                        <a:bodyPr/>
                        <a:lstStyle/>
                        <a:p>
                          <a:pPr algn="ctr"/>
                          <a:r>
                            <a:rPr lang="en-US" sz="1100" dirty="0"/>
                            <a:t>84</a:t>
                          </a:r>
                          <a:endParaRPr lang="aa-ET" sz="1100" dirty="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extLst>
                      <a:ext uri="{0D108BD9-81ED-4DB2-BD59-A6C34878D82A}">
                        <a16:rowId xmlns:a16="http://schemas.microsoft.com/office/drawing/2014/main" val="485737665"/>
                      </a:ext>
                    </a:extLst>
                  </a:tr>
                  <a:tr h="278130">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dirty="0"/>
                        </a:p>
                      </a:txBody>
                      <a:tcPr marL="68580" marR="68580" marT="34290" marB="34290"/>
                    </a:tc>
                    <a:extLst>
                      <a:ext uri="{0D108BD9-81ED-4DB2-BD59-A6C34878D82A}">
                        <a16:rowId xmlns:a16="http://schemas.microsoft.com/office/drawing/2014/main" val="3470797098"/>
                      </a:ext>
                    </a:extLst>
                  </a:tr>
                </a:tbl>
              </a:graphicData>
            </a:graphic>
          </p:graphicFrame>
        </mc:Choice>
        <mc:Fallback xmlns="">
          <p:graphicFrame>
            <p:nvGraphicFramePr>
              <p:cNvPr id="7" name="Table 7">
                <a:extLst>
                  <a:ext uri="{FF2B5EF4-FFF2-40B4-BE49-F238E27FC236}">
                    <a16:creationId xmlns:a16="http://schemas.microsoft.com/office/drawing/2014/main" id="{D6A890DC-C61E-4DC6-A44E-37345AB02C47}"/>
                  </a:ext>
                </a:extLst>
              </p:cNvPr>
              <p:cNvGraphicFramePr>
                <a:graphicFrameLocks noGrp="1"/>
              </p:cNvGraphicFramePr>
              <p:nvPr/>
            </p:nvGraphicFramePr>
            <p:xfrm>
              <a:off x="2836017" y="1915029"/>
              <a:ext cx="5081335" cy="2225040"/>
            </p:xfrm>
            <a:graphic>
              <a:graphicData uri="http://schemas.openxmlformats.org/drawingml/2006/table">
                <a:tbl>
                  <a:tblPr firstRow="1" bandRow="1">
                    <a:tableStyleId>{5C22544A-7EE6-4342-B048-85BDC9FD1C3A}</a:tableStyleId>
                  </a:tblPr>
                  <a:tblGrid>
                    <a:gridCol w="1016267">
                      <a:extLst>
                        <a:ext uri="{9D8B030D-6E8A-4147-A177-3AD203B41FA5}">
                          <a16:colId xmlns:a16="http://schemas.microsoft.com/office/drawing/2014/main" val="3162037433"/>
                        </a:ext>
                      </a:extLst>
                    </a:gridCol>
                    <a:gridCol w="1016267">
                      <a:extLst>
                        <a:ext uri="{9D8B030D-6E8A-4147-A177-3AD203B41FA5}">
                          <a16:colId xmlns:a16="http://schemas.microsoft.com/office/drawing/2014/main" val="2176268049"/>
                        </a:ext>
                      </a:extLst>
                    </a:gridCol>
                    <a:gridCol w="1016267">
                      <a:extLst>
                        <a:ext uri="{9D8B030D-6E8A-4147-A177-3AD203B41FA5}">
                          <a16:colId xmlns:a16="http://schemas.microsoft.com/office/drawing/2014/main" val="799292638"/>
                        </a:ext>
                      </a:extLst>
                    </a:gridCol>
                    <a:gridCol w="1016267">
                      <a:extLst>
                        <a:ext uri="{9D8B030D-6E8A-4147-A177-3AD203B41FA5}">
                          <a16:colId xmlns:a16="http://schemas.microsoft.com/office/drawing/2014/main" val="31892085"/>
                        </a:ext>
                      </a:extLst>
                    </a:gridCol>
                    <a:gridCol w="1016267">
                      <a:extLst>
                        <a:ext uri="{9D8B030D-6E8A-4147-A177-3AD203B41FA5}">
                          <a16:colId xmlns:a16="http://schemas.microsoft.com/office/drawing/2014/main" val="13446081"/>
                        </a:ext>
                      </a:extLst>
                    </a:gridCol>
                  </a:tblGrid>
                  <a:tr h="278130">
                    <a:tc>
                      <a:txBody>
                        <a:bodyPr/>
                        <a:lstStyle/>
                        <a:p>
                          <a:pPr algn="ctr"/>
                          <a:r>
                            <a:rPr lang="en-US" sz="1100" dirty="0"/>
                            <a:t>X</a:t>
                          </a:r>
                          <a:endParaRPr lang="en-PK" sz="1100" dirty="0"/>
                        </a:p>
                      </a:txBody>
                      <a:tcPr marL="68580" marR="68580" marT="34290" marB="34290"/>
                    </a:tc>
                    <a:tc>
                      <a:txBody>
                        <a:bodyPr/>
                        <a:lstStyle/>
                        <a:p>
                          <a:pPr algn="ctr"/>
                          <a:r>
                            <a:rPr lang="en-US" sz="1100" dirty="0"/>
                            <a:t>Y</a:t>
                          </a:r>
                          <a:endParaRPr lang="en-PK" sz="1100" dirty="0"/>
                        </a:p>
                      </a:txBody>
                      <a:tcPr marL="68580" marR="68580" marT="34290" marB="34290"/>
                    </a:tc>
                    <a:tc>
                      <a:txBody>
                        <a:bodyPr/>
                        <a:lstStyle/>
                        <a:p>
                          <a:pPr algn="ctr"/>
                          <a:r>
                            <a:rPr lang="en-US" sz="1100" dirty="0"/>
                            <a:t>XY</a:t>
                          </a:r>
                          <a:endParaRPr lang="en-PK" sz="1100" dirty="0"/>
                        </a:p>
                      </a:txBody>
                      <a:tcPr marL="68580" marR="68580" marT="34290" marB="34290"/>
                    </a:tc>
                    <a:tc>
                      <a:txBody>
                        <a:bodyPr/>
                        <a:lstStyle/>
                        <a:p>
                          <a:endParaRPr lang="en-PK"/>
                        </a:p>
                      </a:txBody>
                      <a:tcPr marL="68580" marR="68580" marT="34290" marB="34290">
                        <a:blipFill>
                          <a:blip r:embed="rId2"/>
                          <a:stretch>
                            <a:fillRect l="-302500" r="-102500" b="-709091"/>
                          </a:stretch>
                        </a:blipFill>
                      </a:tcPr>
                    </a:tc>
                    <a:tc>
                      <a:txBody>
                        <a:bodyPr/>
                        <a:lstStyle/>
                        <a:p>
                          <a:endParaRPr lang="en-PK"/>
                        </a:p>
                      </a:txBody>
                      <a:tcPr marL="68580" marR="68580" marT="34290" marB="34290">
                        <a:blipFill>
                          <a:blip r:embed="rId2"/>
                          <a:stretch>
                            <a:fillRect l="-402500" r="-2500" b="-709091"/>
                          </a:stretch>
                        </a:blipFill>
                      </a:tcPr>
                    </a:tc>
                    <a:extLst>
                      <a:ext uri="{0D108BD9-81ED-4DB2-BD59-A6C34878D82A}">
                        <a16:rowId xmlns:a16="http://schemas.microsoft.com/office/drawing/2014/main" val="3602840499"/>
                      </a:ext>
                    </a:extLst>
                  </a:tr>
                  <a:tr h="278130">
                    <a:tc>
                      <a:txBody>
                        <a:bodyPr/>
                        <a:lstStyle/>
                        <a:p>
                          <a:pPr algn="ctr"/>
                          <a:r>
                            <a:rPr lang="en-US" sz="1100" dirty="0">
                              <a:solidFill>
                                <a:srgbClr val="00B0F0"/>
                              </a:solidFill>
                            </a:rPr>
                            <a:t>1</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2</a:t>
                          </a:r>
                          <a:endParaRPr lang="en-PK" sz="1100" dirty="0">
                            <a:solidFill>
                              <a:srgbClr val="FF0000"/>
                            </a:solidFill>
                          </a:endParaRPr>
                        </a:p>
                      </a:txBody>
                      <a:tcPr marL="68580" marR="68580" marT="34290" marB="34290"/>
                    </a:tc>
                    <a:tc>
                      <a:txBody>
                        <a:bodyPr/>
                        <a:lstStyle/>
                        <a:p>
                          <a:pPr algn="ctr"/>
                          <a:r>
                            <a:rPr lang="en-US" sz="1100" dirty="0"/>
                            <a:t>2</a:t>
                          </a:r>
                          <a:endParaRPr lang="en-PK" sz="1100" dirty="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2501211560"/>
                      </a:ext>
                    </a:extLst>
                  </a:tr>
                  <a:tr h="278130">
                    <a:tc>
                      <a:txBody>
                        <a:bodyPr/>
                        <a:lstStyle/>
                        <a:p>
                          <a:pPr algn="ctr"/>
                          <a:r>
                            <a:rPr lang="en-US" sz="1100" dirty="0">
                              <a:solidFill>
                                <a:srgbClr val="00B0F0"/>
                              </a:solidFill>
                            </a:rPr>
                            <a:t>2</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4</a:t>
                          </a:r>
                          <a:endParaRPr lang="en-PK" sz="1100" dirty="0">
                            <a:solidFill>
                              <a:srgbClr val="FF0000"/>
                            </a:solidFill>
                          </a:endParaRPr>
                        </a:p>
                      </a:txBody>
                      <a:tcPr marL="68580" marR="68580" marT="34290" marB="34290"/>
                    </a:tc>
                    <a:tc>
                      <a:txBody>
                        <a:bodyPr/>
                        <a:lstStyle/>
                        <a:p>
                          <a:pPr algn="ctr"/>
                          <a:r>
                            <a:rPr lang="en-US" sz="1100" dirty="0"/>
                            <a:t>8</a:t>
                          </a:r>
                          <a:endParaRPr lang="en-PK" sz="1100" dirty="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3034087415"/>
                      </a:ext>
                    </a:extLst>
                  </a:tr>
                  <a:tr h="278130">
                    <a:tc>
                      <a:txBody>
                        <a:bodyPr/>
                        <a:lstStyle/>
                        <a:p>
                          <a:pPr algn="ctr"/>
                          <a:r>
                            <a:rPr lang="en-US" sz="1100" dirty="0">
                              <a:solidFill>
                                <a:srgbClr val="00B0F0"/>
                              </a:solidFill>
                            </a:rPr>
                            <a:t>3</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7</a:t>
                          </a:r>
                          <a:endParaRPr lang="en-PK" sz="1100" dirty="0">
                            <a:solidFill>
                              <a:srgbClr val="FF0000"/>
                            </a:solidFill>
                          </a:endParaRPr>
                        </a:p>
                      </a:txBody>
                      <a:tcPr marL="68580" marR="68580" marT="34290" marB="34290"/>
                    </a:tc>
                    <a:tc>
                      <a:txBody>
                        <a:bodyPr/>
                        <a:lstStyle/>
                        <a:p>
                          <a:pPr algn="ctr"/>
                          <a:r>
                            <a:rPr lang="en-US" sz="1100" dirty="0"/>
                            <a:t>21</a:t>
                          </a:r>
                          <a:endParaRPr lang="en-PK" sz="1100" dirty="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3335325312"/>
                      </a:ext>
                    </a:extLst>
                  </a:tr>
                  <a:tr h="278130">
                    <a:tc>
                      <a:txBody>
                        <a:bodyPr/>
                        <a:lstStyle/>
                        <a:p>
                          <a:pPr algn="ctr"/>
                          <a:r>
                            <a:rPr lang="en-US" sz="1100" dirty="0">
                              <a:solidFill>
                                <a:srgbClr val="00B0F0"/>
                              </a:solidFill>
                            </a:rPr>
                            <a:t>4</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9</a:t>
                          </a:r>
                          <a:endParaRPr lang="en-PK" sz="1100" dirty="0">
                            <a:solidFill>
                              <a:srgbClr val="FF0000"/>
                            </a:solidFill>
                          </a:endParaRPr>
                        </a:p>
                      </a:txBody>
                      <a:tcPr marL="68580" marR="68580" marT="34290" marB="34290"/>
                    </a:tc>
                    <a:tc>
                      <a:txBody>
                        <a:bodyPr/>
                        <a:lstStyle/>
                        <a:p>
                          <a:pPr algn="ctr"/>
                          <a:r>
                            <a:rPr lang="en-US" sz="1100" dirty="0"/>
                            <a:t>36</a:t>
                          </a:r>
                          <a:endParaRPr lang="en-PK" sz="1100" dirty="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1274140146"/>
                      </a:ext>
                    </a:extLst>
                  </a:tr>
                  <a:tr h="278130">
                    <a:tc>
                      <a:txBody>
                        <a:bodyPr/>
                        <a:lstStyle/>
                        <a:p>
                          <a:pPr algn="ctr"/>
                          <a:r>
                            <a:rPr lang="en-US" sz="1100" dirty="0">
                              <a:solidFill>
                                <a:srgbClr val="00B0F0"/>
                              </a:solidFill>
                            </a:rPr>
                            <a:t>5</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12</a:t>
                          </a:r>
                          <a:endParaRPr lang="en-PK" sz="1100" dirty="0">
                            <a:solidFill>
                              <a:srgbClr val="FF0000"/>
                            </a:solidFill>
                          </a:endParaRPr>
                        </a:p>
                      </a:txBody>
                      <a:tcPr marL="68580" marR="68580" marT="34290" marB="34290"/>
                    </a:tc>
                    <a:tc>
                      <a:txBody>
                        <a:bodyPr/>
                        <a:lstStyle/>
                        <a:p>
                          <a:pPr algn="ctr"/>
                          <a:r>
                            <a:rPr lang="en-US" sz="1100" dirty="0"/>
                            <a:t>60</a:t>
                          </a:r>
                          <a:endParaRPr lang="en-PK" sz="1100" dirty="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2064138400"/>
                      </a:ext>
                    </a:extLst>
                  </a:tr>
                  <a:tr h="278130">
                    <a:tc>
                      <a:txBody>
                        <a:bodyPr/>
                        <a:lstStyle/>
                        <a:p>
                          <a:pPr algn="ctr"/>
                          <a:r>
                            <a:rPr lang="en-US" sz="1100" dirty="0">
                              <a:solidFill>
                                <a:srgbClr val="00B0F0"/>
                              </a:solidFill>
                            </a:rPr>
                            <a:t>6</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14</a:t>
                          </a:r>
                          <a:endParaRPr lang="en-PK" sz="1100" dirty="0">
                            <a:solidFill>
                              <a:srgbClr val="FF0000"/>
                            </a:solidFill>
                          </a:endParaRPr>
                        </a:p>
                      </a:txBody>
                      <a:tcPr marL="68580" marR="68580" marT="34290" marB="34290"/>
                    </a:tc>
                    <a:tc>
                      <a:txBody>
                        <a:bodyPr/>
                        <a:lstStyle/>
                        <a:p>
                          <a:pPr algn="ctr"/>
                          <a:r>
                            <a:rPr lang="en-US" sz="1100" dirty="0"/>
                            <a:t>84</a:t>
                          </a:r>
                          <a:endParaRPr lang="en-PK" sz="1100" dirty="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extLst>
                      <a:ext uri="{0D108BD9-81ED-4DB2-BD59-A6C34878D82A}">
                        <a16:rowId xmlns:a16="http://schemas.microsoft.com/office/drawing/2014/main" val="485737665"/>
                      </a:ext>
                    </a:extLst>
                  </a:tr>
                  <a:tr h="278130">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dirty="0"/>
                        </a:p>
                      </a:txBody>
                      <a:tcPr marL="68580" marR="68580" marT="34290" marB="34290"/>
                    </a:tc>
                    <a:extLst>
                      <a:ext uri="{0D108BD9-81ED-4DB2-BD59-A6C34878D82A}">
                        <a16:rowId xmlns:a16="http://schemas.microsoft.com/office/drawing/2014/main" val="3470797098"/>
                      </a:ext>
                    </a:extLst>
                  </a:tr>
                </a:tbl>
              </a:graphicData>
            </a:graphic>
          </p:graphicFrame>
        </mc:Fallback>
      </mc:AlternateContent>
    </p:spTree>
    <p:extLst>
      <p:ext uri="{BB962C8B-B14F-4D97-AF65-F5344CB8AC3E}">
        <p14:creationId xmlns:p14="http://schemas.microsoft.com/office/powerpoint/2010/main" val="111310385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1BE-3E58-435E-B67D-970B05051BCE}"/>
              </a:ext>
            </a:extLst>
          </p:cNvPr>
          <p:cNvSpPr>
            <a:spLocks noGrp="1"/>
          </p:cNvSpPr>
          <p:nvPr>
            <p:ph type="title"/>
          </p:nvPr>
        </p:nvSpPr>
        <p:spPr/>
        <p:txBody>
          <a:bodyPr/>
          <a:lstStyle/>
          <a:p>
            <a:r>
              <a:rPr lang="en-US" dirty="0"/>
              <a:t>Computing Correlation</a:t>
            </a:r>
            <a:endParaRPr lang="aa-ET" dirty="0"/>
          </a:p>
        </p:txBody>
      </p:sp>
      <p:graphicFrame>
        <p:nvGraphicFramePr>
          <p:cNvPr id="5" name="Table 5">
            <a:extLst>
              <a:ext uri="{FF2B5EF4-FFF2-40B4-BE49-F238E27FC236}">
                <a16:creationId xmlns:a16="http://schemas.microsoft.com/office/drawing/2014/main" id="{408886D3-78A1-403D-A164-F0319A489D33}"/>
              </a:ext>
            </a:extLst>
          </p:cNvPr>
          <p:cNvGraphicFramePr>
            <a:graphicFrameLocks noGrp="1"/>
          </p:cNvGraphicFramePr>
          <p:nvPr>
            <p:ph idx="1"/>
          </p:nvPr>
        </p:nvGraphicFramePr>
        <p:xfrm>
          <a:off x="437711" y="1915029"/>
          <a:ext cx="1367026" cy="1946910"/>
        </p:xfrm>
        <a:graphic>
          <a:graphicData uri="http://schemas.openxmlformats.org/drawingml/2006/table">
            <a:tbl>
              <a:tblPr firstRow="1" bandRow="1">
                <a:tableStyleId>{5C22544A-7EE6-4342-B048-85BDC9FD1C3A}</a:tableStyleId>
              </a:tblPr>
              <a:tblGrid>
                <a:gridCol w="683513">
                  <a:extLst>
                    <a:ext uri="{9D8B030D-6E8A-4147-A177-3AD203B41FA5}">
                      <a16:colId xmlns:a16="http://schemas.microsoft.com/office/drawing/2014/main" val="2765596394"/>
                    </a:ext>
                  </a:extLst>
                </a:gridCol>
                <a:gridCol w="683513">
                  <a:extLst>
                    <a:ext uri="{9D8B030D-6E8A-4147-A177-3AD203B41FA5}">
                      <a16:colId xmlns:a16="http://schemas.microsoft.com/office/drawing/2014/main" val="2309001227"/>
                    </a:ext>
                  </a:extLst>
                </a:gridCol>
              </a:tblGrid>
              <a:tr h="278130">
                <a:tc>
                  <a:txBody>
                    <a:bodyPr/>
                    <a:lstStyle/>
                    <a:p>
                      <a:pPr algn="ctr"/>
                      <a:r>
                        <a:rPr lang="en-US" sz="1100" dirty="0"/>
                        <a:t>X</a:t>
                      </a:r>
                      <a:endParaRPr lang="aa-ET" sz="1100" dirty="0"/>
                    </a:p>
                  </a:txBody>
                  <a:tcPr marL="68580" marR="68580" marT="34290" marB="34290"/>
                </a:tc>
                <a:tc>
                  <a:txBody>
                    <a:bodyPr/>
                    <a:lstStyle/>
                    <a:p>
                      <a:pPr algn="ctr"/>
                      <a:r>
                        <a:rPr lang="en-US" sz="1100" dirty="0"/>
                        <a:t>Y</a:t>
                      </a:r>
                      <a:endParaRPr lang="aa-ET" sz="1100" dirty="0"/>
                    </a:p>
                  </a:txBody>
                  <a:tcPr marL="68580" marR="68580" marT="34290" marB="34290"/>
                </a:tc>
                <a:extLst>
                  <a:ext uri="{0D108BD9-81ED-4DB2-BD59-A6C34878D82A}">
                    <a16:rowId xmlns:a16="http://schemas.microsoft.com/office/drawing/2014/main" val="4265912018"/>
                  </a:ext>
                </a:extLst>
              </a:tr>
              <a:tr h="278130">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2</a:t>
                      </a:r>
                      <a:endParaRPr lang="aa-ET" sz="1100" dirty="0">
                        <a:solidFill>
                          <a:srgbClr val="FF0000"/>
                        </a:solidFill>
                      </a:endParaRPr>
                    </a:p>
                  </a:txBody>
                  <a:tcPr marL="68580" marR="68580" marT="34290" marB="34290"/>
                </a:tc>
                <a:extLst>
                  <a:ext uri="{0D108BD9-81ED-4DB2-BD59-A6C34878D82A}">
                    <a16:rowId xmlns:a16="http://schemas.microsoft.com/office/drawing/2014/main" val="2733441584"/>
                  </a:ext>
                </a:extLst>
              </a:tr>
              <a:tr h="278130">
                <a:tc>
                  <a:txBody>
                    <a:bodyPr/>
                    <a:lstStyle/>
                    <a:p>
                      <a:pPr algn="ctr"/>
                      <a:r>
                        <a:rPr lang="en-US" sz="1100" dirty="0">
                          <a:solidFill>
                            <a:srgbClr val="00B0F0"/>
                          </a:solidFill>
                        </a:rPr>
                        <a:t>2</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extLst>
                  <a:ext uri="{0D108BD9-81ED-4DB2-BD59-A6C34878D82A}">
                    <a16:rowId xmlns:a16="http://schemas.microsoft.com/office/drawing/2014/main" val="3707123141"/>
                  </a:ext>
                </a:extLst>
              </a:tr>
              <a:tr h="278130">
                <a:tc>
                  <a:txBody>
                    <a:bodyPr/>
                    <a:lstStyle/>
                    <a:p>
                      <a:pPr algn="ctr"/>
                      <a:r>
                        <a:rPr lang="en-US" sz="1100" dirty="0">
                          <a:solidFill>
                            <a:srgbClr val="00B0F0"/>
                          </a:solidFill>
                        </a:rPr>
                        <a:t>3</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7</a:t>
                      </a:r>
                      <a:endParaRPr lang="aa-ET" sz="1100" dirty="0">
                        <a:solidFill>
                          <a:srgbClr val="FF0000"/>
                        </a:solidFill>
                      </a:endParaRPr>
                    </a:p>
                  </a:txBody>
                  <a:tcPr marL="68580" marR="68580" marT="34290" marB="34290"/>
                </a:tc>
                <a:extLst>
                  <a:ext uri="{0D108BD9-81ED-4DB2-BD59-A6C34878D82A}">
                    <a16:rowId xmlns:a16="http://schemas.microsoft.com/office/drawing/2014/main" val="414492420"/>
                  </a:ext>
                </a:extLst>
              </a:tr>
              <a:tr h="278130">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9</a:t>
                      </a:r>
                      <a:endParaRPr lang="aa-ET" sz="1100" dirty="0">
                        <a:solidFill>
                          <a:srgbClr val="FF0000"/>
                        </a:solidFill>
                      </a:endParaRPr>
                    </a:p>
                  </a:txBody>
                  <a:tcPr marL="68580" marR="68580" marT="34290" marB="34290"/>
                </a:tc>
                <a:extLst>
                  <a:ext uri="{0D108BD9-81ED-4DB2-BD59-A6C34878D82A}">
                    <a16:rowId xmlns:a16="http://schemas.microsoft.com/office/drawing/2014/main" val="3491749076"/>
                  </a:ext>
                </a:extLst>
              </a:tr>
              <a:tr h="278130">
                <a:tc>
                  <a:txBody>
                    <a:bodyPr/>
                    <a:lstStyle/>
                    <a:p>
                      <a:pPr algn="ctr"/>
                      <a:r>
                        <a:rPr lang="en-US" sz="1100" dirty="0">
                          <a:solidFill>
                            <a:srgbClr val="00B0F0"/>
                          </a:solidFill>
                        </a:rPr>
                        <a:t>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12</a:t>
                      </a:r>
                      <a:endParaRPr lang="aa-ET" sz="1100" dirty="0">
                        <a:solidFill>
                          <a:srgbClr val="FF0000"/>
                        </a:solidFill>
                      </a:endParaRPr>
                    </a:p>
                  </a:txBody>
                  <a:tcPr marL="68580" marR="68580" marT="34290" marB="34290"/>
                </a:tc>
                <a:extLst>
                  <a:ext uri="{0D108BD9-81ED-4DB2-BD59-A6C34878D82A}">
                    <a16:rowId xmlns:a16="http://schemas.microsoft.com/office/drawing/2014/main" val="1509599794"/>
                  </a:ext>
                </a:extLst>
              </a:tr>
              <a:tr h="278130">
                <a:tc>
                  <a:txBody>
                    <a:bodyPr/>
                    <a:lstStyle/>
                    <a:p>
                      <a:pPr algn="ctr"/>
                      <a:r>
                        <a:rPr lang="en-US" sz="1100" dirty="0">
                          <a:solidFill>
                            <a:srgbClr val="00B0F0"/>
                          </a:solidFill>
                        </a:rPr>
                        <a:t>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a:t>
                      </a:r>
                      <a:endParaRPr lang="aa-ET" sz="1100" dirty="0">
                        <a:solidFill>
                          <a:srgbClr val="FF0000"/>
                        </a:solidFill>
                      </a:endParaRPr>
                    </a:p>
                  </a:txBody>
                  <a:tcPr marL="68580" marR="68580" marT="34290" marB="34290"/>
                </a:tc>
                <a:extLst>
                  <a:ext uri="{0D108BD9-81ED-4DB2-BD59-A6C34878D82A}">
                    <a16:rowId xmlns:a16="http://schemas.microsoft.com/office/drawing/2014/main" val="3593005760"/>
                  </a:ext>
                </a:extLst>
              </a:tr>
            </a:tbl>
          </a:graphicData>
        </a:graphic>
      </p:graphicFrame>
      <p:sp>
        <p:nvSpPr>
          <p:cNvPr id="4" name="Slide Number Placeholder 3">
            <a:extLst>
              <a:ext uri="{FF2B5EF4-FFF2-40B4-BE49-F238E27FC236}">
                <a16:creationId xmlns:a16="http://schemas.microsoft.com/office/drawing/2014/main" id="{F2618B30-9BCD-4666-9604-A98C5B7AF10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13</a:t>
            </a:fld>
            <a:endParaRPr lang="en-US"/>
          </a:p>
        </p:txBody>
      </p:sp>
      <p:sp>
        <p:nvSpPr>
          <p:cNvPr id="6" name="Arrow: Right 5">
            <a:extLst>
              <a:ext uri="{FF2B5EF4-FFF2-40B4-BE49-F238E27FC236}">
                <a16:creationId xmlns:a16="http://schemas.microsoft.com/office/drawing/2014/main" id="{4939746E-8327-4AE5-9808-2BF09DA9AC30}"/>
              </a:ext>
            </a:extLst>
          </p:cNvPr>
          <p:cNvSpPr/>
          <p:nvPr/>
        </p:nvSpPr>
        <p:spPr>
          <a:xfrm>
            <a:off x="1913021" y="2719139"/>
            <a:ext cx="433137"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6A890DC-C61E-4DC6-A44E-37345AB02C47}"/>
                  </a:ext>
                </a:extLst>
              </p:cNvPr>
              <p:cNvGraphicFramePr>
                <a:graphicFrameLocks noGrp="1"/>
              </p:cNvGraphicFramePr>
              <p:nvPr/>
            </p:nvGraphicFramePr>
            <p:xfrm>
              <a:off x="2836017" y="1915029"/>
              <a:ext cx="5081335" cy="2225040"/>
            </p:xfrm>
            <a:graphic>
              <a:graphicData uri="http://schemas.openxmlformats.org/drawingml/2006/table">
                <a:tbl>
                  <a:tblPr firstRow="1" bandRow="1">
                    <a:tableStyleId>{5C22544A-7EE6-4342-B048-85BDC9FD1C3A}</a:tableStyleId>
                  </a:tblPr>
                  <a:tblGrid>
                    <a:gridCol w="1016267">
                      <a:extLst>
                        <a:ext uri="{9D8B030D-6E8A-4147-A177-3AD203B41FA5}">
                          <a16:colId xmlns:a16="http://schemas.microsoft.com/office/drawing/2014/main" val="3162037433"/>
                        </a:ext>
                      </a:extLst>
                    </a:gridCol>
                    <a:gridCol w="1016267">
                      <a:extLst>
                        <a:ext uri="{9D8B030D-6E8A-4147-A177-3AD203B41FA5}">
                          <a16:colId xmlns:a16="http://schemas.microsoft.com/office/drawing/2014/main" val="2176268049"/>
                        </a:ext>
                      </a:extLst>
                    </a:gridCol>
                    <a:gridCol w="1016267">
                      <a:extLst>
                        <a:ext uri="{9D8B030D-6E8A-4147-A177-3AD203B41FA5}">
                          <a16:colId xmlns:a16="http://schemas.microsoft.com/office/drawing/2014/main" val="799292638"/>
                        </a:ext>
                      </a:extLst>
                    </a:gridCol>
                    <a:gridCol w="1016267">
                      <a:extLst>
                        <a:ext uri="{9D8B030D-6E8A-4147-A177-3AD203B41FA5}">
                          <a16:colId xmlns:a16="http://schemas.microsoft.com/office/drawing/2014/main" val="31892085"/>
                        </a:ext>
                      </a:extLst>
                    </a:gridCol>
                    <a:gridCol w="1016267">
                      <a:extLst>
                        <a:ext uri="{9D8B030D-6E8A-4147-A177-3AD203B41FA5}">
                          <a16:colId xmlns:a16="http://schemas.microsoft.com/office/drawing/2014/main" val="13446081"/>
                        </a:ext>
                      </a:extLst>
                    </a:gridCol>
                  </a:tblGrid>
                  <a:tr h="278130">
                    <a:tc>
                      <a:txBody>
                        <a:bodyPr/>
                        <a:lstStyle/>
                        <a:p>
                          <a:pPr algn="ctr"/>
                          <a:r>
                            <a:rPr lang="en-US" sz="1100" dirty="0"/>
                            <a:t>X</a:t>
                          </a:r>
                          <a:endParaRPr lang="aa-ET" sz="1100" dirty="0"/>
                        </a:p>
                      </a:txBody>
                      <a:tcPr marL="68580" marR="68580" marT="34290" marB="34290"/>
                    </a:tc>
                    <a:tc>
                      <a:txBody>
                        <a:bodyPr/>
                        <a:lstStyle/>
                        <a:p>
                          <a:pPr algn="ctr"/>
                          <a:r>
                            <a:rPr lang="en-US" sz="1100" dirty="0"/>
                            <a:t>Y</a:t>
                          </a:r>
                          <a:endParaRPr lang="aa-ET" sz="1100" dirty="0"/>
                        </a:p>
                      </a:txBody>
                      <a:tcPr marL="68580" marR="68580" marT="34290" marB="34290"/>
                    </a:tc>
                    <a:tc>
                      <a:txBody>
                        <a:bodyPr/>
                        <a:lstStyle/>
                        <a:p>
                          <a:pPr algn="ctr"/>
                          <a:r>
                            <a:rPr lang="en-US" sz="1100" dirty="0"/>
                            <a:t>XY</a:t>
                          </a:r>
                          <a:endParaRPr lang="aa-ET" sz="1100" dirty="0"/>
                        </a:p>
                      </a:txBody>
                      <a:tcPr marL="68580" marR="68580" marT="34290" marB="34290"/>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rPr>
                                    </m:ctrlPr>
                                  </m:sSupPr>
                                  <m:e>
                                    <m:r>
                                      <a:rPr lang="en-US" sz="1100" b="1" i="0" smtClean="0">
                                        <a:latin typeface="Cambria Math" panose="02040503050406030204" pitchFamily="18" charset="0"/>
                                      </a:rPr>
                                      <m:t>𝐗</m:t>
                                    </m:r>
                                  </m:e>
                                  <m:sup>
                                    <m:r>
                                      <a:rPr lang="en-US" sz="1100" b="1" i="0" smtClean="0">
                                        <a:latin typeface="Cambria Math" panose="02040503050406030204" pitchFamily="18" charset="0"/>
                                      </a:rPr>
                                      <m:t>𝟐</m:t>
                                    </m:r>
                                  </m:sup>
                                </m:sSup>
                              </m:oMath>
                            </m:oMathPara>
                          </a14:m>
                          <a:endParaRPr lang="aa-ET" sz="1100" i="0" dirty="0"/>
                        </a:p>
                      </a:txBody>
                      <a:tcPr marL="68580" marR="68580" marT="34290" marB="34290"/>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rPr>
                                    </m:ctrlPr>
                                  </m:sSupPr>
                                  <m:e>
                                    <m:r>
                                      <a:rPr lang="en-US" sz="1100" b="1" i="0" smtClean="0">
                                        <a:latin typeface="Cambria Math" panose="02040503050406030204" pitchFamily="18" charset="0"/>
                                      </a:rPr>
                                      <m:t>𝐘</m:t>
                                    </m:r>
                                  </m:e>
                                  <m:sup>
                                    <m:r>
                                      <a:rPr lang="en-US" sz="1100" b="1" i="0" smtClean="0">
                                        <a:latin typeface="Cambria Math" panose="02040503050406030204" pitchFamily="18" charset="0"/>
                                      </a:rPr>
                                      <m:t>𝟐</m:t>
                                    </m:r>
                                  </m:sup>
                                </m:sSup>
                              </m:oMath>
                            </m:oMathPara>
                          </a14:m>
                          <a:endParaRPr lang="aa-ET" sz="1100" i="0" dirty="0"/>
                        </a:p>
                      </a:txBody>
                      <a:tcPr marL="68580" marR="68580" marT="34290" marB="34290"/>
                    </a:tc>
                    <a:extLst>
                      <a:ext uri="{0D108BD9-81ED-4DB2-BD59-A6C34878D82A}">
                        <a16:rowId xmlns:a16="http://schemas.microsoft.com/office/drawing/2014/main" val="3602840499"/>
                      </a:ext>
                    </a:extLst>
                  </a:tr>
                  <a:tr h="278130">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2</a:t>
                          </a:r>
                          <a:endParaRPr lang="aa-ET" sz="1100" dirty="0">
                            <a:solidFill>
                              <a:srgbClr val="FF0000"/>
                            </a:solidFill>
                          </a:endParaRPr>
                        </a:p>
                      </a:txBody>
                      <a:tcPr marL="68580" marR="68580" marT="34290" marB="34290"/>
                    </a:tc>
                    <a:tc>
                      <a:txBody>
                        <a:bodyPr/>
                        <a:lstStyle/>
                        <a:p>
                          <a:pPr algn="ctr"/>
                          <a:r>
                            <a:rPr lang="en-US" sz="1100" dirty="0"/>
                            <a:t>2</a:t>
                          </a:r>
                          <a:endParaRPr lang="aa-ET" sz="1100" dirty="0"/>
                        </a:p>
                      </a:txBody>
                      <a:tcPr marL="68580" marR="68580" marT="34290" marB="34290"/>
                    </a:tc>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extLst>
                      <a:ext uri="{0D108BD9-81ED-4DB2-BD59-A6C34878D82A}">
                        <a16:rowId xmlns:a16="http://schemas.microsoft.com/office/drawing/2014/main" val="2501211560"/>
                      </a:ext>
                    </a:extLst>
                  </a:tr>
                  <a:tr h="278130">
                    <a:tc>
                      <a:txBody>
                        <a:bodyPr/>
                        <a:lstStyle/>
                        <a:p>
                          <a:pPr algn="ctr"/>
                          <a:r>
                            <a:rPr lang="en-US" sz="1100" dirty="0">
                              <a:solidFill>
                                <a:srgbClr val="00B0F0"/>
                              </a:solidFill>
                            </a:rPr>
                            <a:t>2</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tc>
                      <a:txBody>
                        <a:bodyPr/>
                        <a:lstStyle/>
                        <a:p>
                          <a:pPr algn="ctr"/>
                          <a:r>
                            <a:rPr lang="en-US" sz="1100" dirty="0"/>
                            <a:t>8</a:t>
                          </a:r>
                          <a:endParaRPr lang="aa-ET" sz="1100" dirty="0"/>
                        </a:p>
                      </a:txBody>
                      <a:tcPr marL="68580" marR="68580" marT="34290" marB="34290"/>
                    </a:tc>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16</a:t>
                          </a:r>
                          <a:endParaRPr lang="aa-ET" sz="1100" dirty="0">
                            <a:solidFill>
                              <a:srgbClr val="FF0000"/>
                            </a:solidFill>
                          </a:endParaRPr>
                        </a:p>
                      </a:txBody>
                      <a:tcPr marL="68580" marR="68580" marT="34290" marB="34290"/>
                    </a:tc>
                    <a:extLst>
                      <a:ext uri="{0D108BD9-81ED-4DB2-BD59-A6C34878D82A}">
                        <a16:rowId xmlns:a16="http://schemas.microsoft.com/office/drawing/2014/main" val="3034087415"/>
                      </a:ext>
                    </a:extLst>
                  </a:tr>
                  <a:tr h="278130">
                    <a:tc>
                      <a:txBody>
                        <a:bodyPr/>
                        <a:lstStyle/>
                        <a:p>
                          <a:pPr algn="ctr"/>
                          <a:r>
                            <a:rPr lang="en-US" sz="1100" dirty="0">
                              <a:solidFill>
                                <a:srgbClr val="00B0F0"/>
                              </a:solidFill>
                            </a:rPr>
                            <a:t>3</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7</a:t>
                          </a:r>
                          <a:endParaRPr lang="aa-ET" sz="1100" dirty="0">
                            <a:solidFill>
                              <a:srgbClr val="FF0000"/>
                            </a:solidFill>
                          </a:endParaRPr>
                        </a:p>
                      </a:txBody>
                      <a:tcPr marL="68580" marR="68580" marT="34290" marB="34290"/>
                    </a:tc>
                    <a:tc>
                      <a:txBody>
                        <a:bodyPr/>
                        <a:lstStyle/>
                        <a:p>
                          <a:pPr algn="ctr"/>
                          <a:r>
                            <a:rPr lang="en-US" sz="1100" dirty="0"/>
                            <a:t>21</a:t>
                          </a:r>
                          <a:endParaRPr lang="aa-ET" sz="1100" dirty="0"/>
                        </a:p>
                      </a:txBody>
                      <a:tcPr marL="68580" marR="68580" marT="34290" marB="34290"/>
                    </a:tc>
                    <a:tc>
                      <a:txBody>
                        <a:bodyPr/>
                        <a:lstStyle/>
                        <a:p>
                          <a:pPr algn="ctr"/>
                          <a:r>
                            <a:rPr lang="en-US" sz="1100" dirty="0">
                              <a:solidFill>
                                <a:srgbClr val="00B0F0"/>
                              </a:solidFill>
                            </a:rPr>
                            <a:t>9</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49</a:t>
                          </a:r>
                          <a:endParaRPr lang="aa-ET" sz="1100" dirty="0">
                            <a:solidFill>
                              <a:srgbClr val="FF0000"/>
                            </a:solidFill>
                          </a:endParaRPr>
                        </a:p>
                      </a:txBody>
                      <a:tcPr marL="68580" marR="68580" marT="34290" marB="34290"/>
                    </a:tc>
                    <a:extLst>
                      <a:ext uri="{0D108BD9-81ED-4DB2-BD59-A6C34878D82A}">
                        <a16:rowId xmlns:a16="http://schemas.microsoft.com/office/drawing/2014/main" val="3335325312"/>
                      </a:ext>
                    </a:extLst>
                  </a:tr>
                  <a:tr h="278130">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9</a:t>
                          </a:r>
                          <a:endParaRPr lang="aa-ET" sz="1100" dirty="0">
                            <a:solidFill>
                              <a:srgbClr val="FF0000"/>
                            </a:solidFill>
                          </a:endParaRPr>
                        </a:p>
                      </a:txBody>
                      <a:tcPr marL="68580" marR="68580" marT="34290" marB="34290"/>
                    </a:tc>
                    <a:tc>
                      <a:txBody>
                        <a:bodyPr/>
                        <a:lstStyle/>
                        <a:p>
                          <a:pPr algn="ctr"/>
                          <a:r>
                            <a:rPr lang="en-US" sz="1100" dirty="0"/>
                            <a:t>36</a:t>
                          </a:r>
                          <a:endParaRPr lang="aa-ET" sz="1100" dirty="0"/>
                        </a:p>
                      </a:txBody>
                      <a:tcPr marL="68580" marR="68580" marT="34290" marB="34290"/>
                    </a:tc>
                    <a:tc>
                      <a:txBody>
                        <a:bodyPr/>
                        <a:lstStyle/>
                        <a:p>
                          <a:pPr algn="ctr"/>
                          <a:r>
                            <a:rPr lang="en-US" sz="1100" dirty="0">
                              <a:solidFill>
                                <a:srgbClr val="00B0F0"/>
                              </a:solidFill>
                            </a:rPr>
                            <a:t>16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81</a:t>
                          </a:r>
                          <a:endParaRPr lang="aa-ET" sz="1100" dirty="0">
                            <a:solidFill>
                              <a:srgbClr val="FF0000"/>
                            </a:solidFill>
                          </a:endParaRPr>
                        </a:p>
                      </a:txBody>
                      <a:tcPr marL="68580" marR="68580" marT="34290" marB="34290"/>
                    </a:tc>
                    <a:extLst>
                      <a:ext uri="{0D108BD9-81ED-4DB2-BD59-A6C34878D82A}">
                        <a16:rowId xmlns:a16="http://schemas.microsoft.com/office/drawing/2014/main" val="1274140146"/>
                      </a:ext>
                    </a:extLst>
                  </a:tr>
                  <a:tr h="278130">
                    <a:tc>
                      <a:txBody>
                        <a:bodyPr/>
                        <a:lstStyle/>
                        <a:p>
                          <a:pPr algn="ctr"/>
                          <a:r>
                            <a:rPr lang="en-US" sz="1100" dirty="0">
                              <a:solidFill>
                                <a:srgbClr val="00B0F0"/>
                              </a:solidFill>
                            </a:rPr>
                            <a:t>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12</a:t>
                          </a:r>
                          <a:endParaRPr lang="aa-ET" sz="1100" dirty="0">
                            <a:solidFill>
                              <a:srgbClr val="FF0000"/>
                            </a:solidFill>
                          </a:endParaRPr>
                        </a:p>
                      </a:txBody>
                      <a:tcPr marL="68580" marR="68580" marT="34290" marB="34290"/>
                    </a:tc>
                    <a:tc>
                      <a:txBody>
                        <a:bodyPr/>
                        <a:lstStyle/>
                        <a:p>
                          <a:pPr algn="ctr"/>
                          <a:r>
                            <a:rPr lang="en-US" sz="1100" dirty="0"/>
                            <a:t>60</a:t>
                          </a:r>
                          <a:endParaRPr lang="aa-ET" sz="1100" dirty="0"/>
                        </a:p>
                      </a:txBody>
                      <a:tcPr marL="68580" marR="68580" marT="34290" marB="34290"/>
                    </a:tc>
                    <a:tc>
                      <a:txBody>
                        <a:bodyPr/>
                        <a:lstStyle/>
                        <a:p>
                          <a:pPr algn="ctr"/>
                          <a:r>
                            <a:rPr lang="en-US" sz="1100" dirty="0">
                              <a:solidFill>
                                <a:srgbClr val="00B0F0"/>
                              </a:solidFill>
                            </a:rPr>
                            <a:t>25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144</a:t>
                          </a:r>
                          <a:endParaRPr lang="aa-ET" sz="1100" dirty="0">
                            <a:solidFill>
                              <a:srgbClr val="FF0000"/>
                            </a:solidFill>
                          </a:endParaRPr>
                        </a:p>
                      </a:txBody>
                      <a:tcPr marL="68580" marR="68580" marT="34290" marB="34290"/>
                    </a:tc>
                    <a:extLst>
                      <a:ext uri="{0D108BD9-81ED-4DB2-BD59-A6C34878D82A}">
                        <a16:rowId xmlns:a16="http://schemas.microsoft.com/office/drawing/2014/main" val="2064138400"/>
                      </a:ext>
                    </a:extLst>
                  </a:tr>
                  <a:tr h="278130">
                    <a:tc>
                      <a:txBody>
                        <a:bodyPr/>
                        <a:lstStyle/>
                        <a:p>
                          <a:pPr algn="ctr"/>
                          <a:r>
                            <a:rPr lang="en-US" sz="1100" dirty="0">
                              <a:solidFill>
                                <a:srgbClr val="00B0F0"/>
                              </a:solidFill>
                            </a:rPr>
                            <a:t>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a:t>
                          </a:r>
                          <a:endParaRPr lang="aa-ET" sz="1100" dirty="0">
                            <a:solidFill>
                              <a:srgbClr val="FF0000"/>
                            </a:solidFill>
                          </a:endParaRPr>
                        </a:p>
                      </a:txBody>
                      <a:tcPr marL="68580" marR="68580" marT="34290" marB="34290"/>
                    </a:tc>
                    <a:tc>
                      <a:txBody>
                        <a:bodyPr/>
                        <a:lstStyle/>
                        <a:p>
                          <a:pPr algn="ctr"/>
                          <a:r>
                            <a:rPr lang="en-US" sz="1100" dirty="0"/>
                            <a:t>84</a:t>
                          </a:r>
                          <a:endParaRPr lang="aa-ET" sz="1100" dirty="0"/>
                        </a:p>
                      </a:txBody>
                      <a:tcPr marL="68580" marR="68580" marT="34290" marB="34290"/>
                    </a:tc>
                    <a:tc>
                      <a:txBody>
                        <a:bodyPr/>
                        <a:lstStyle/>
                        <a:p>
                          <a:pPr algn="ctr"/>
                          <a:r>
                            <a:rPr lang="en-US" sz="1100" dirty="0">
                              <a:solidFill>
                                <a:srgbClr val="00B0F0"/>
                              </a:solidFill>
                            </a:rPr>
                            <a:t>36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196</a:t>
                          </a:r>
                          <a:endParaRPr lang="aa-ET" sz="1100" dirty="0">
                            <a:solidFill>
                              <a:srgbClr val="FF0000"/>
                            </a:solidFill>
                          </a:endParaRPr>
                        </a:p>
                      </a:txBody>
                      <a:tcPr marL="68580" marR="68580" marT="34290" marB="34290"/>
                    </a:tc>
                    <a:extLst>
                      <a:ext uri="{0D108BD9-81ED-4DB2-BD59-A6C34878D82A}">
                        <a16:rowId xmlns:a16="http://schemas.microsoft.com/office/drawing/2014/main" val="485737665"/>
                      </a:ext>
                    </a:extLst>
                  </a:tr>
                  <a:tr h="278130">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a:p>
                      </a:txBody>
                      <a:tcPr marL="68580" marR="68580" marT="34290" marB="34290"/>
                    </a:tc>
                    <a:tc>
                      <a:txBody>
                        <a:bodyPr/>
                        <a:lstStyle/>
                        <a:p>
                          <a:pPr algn="ctr"/>
                          <a:endParaRPr lang="aa-ET" sz="1100" dirty="0"/>
                        </a:p>
                      </a:txBody>
                      <a:tcPr marL="68580" marR="68580" marT="34290" marB="34290"/>
                    </a:tc>
                    <a:extLst>
                      <a:ext uri="{0D108BD9-81ED-4DB2-BD59-A6C34878D82A}">
                        <a16:rowId xmlns:a16="http://schemas.microsoft.com/office/drawing/2014/main" val="3470797098"/>
                      </a:ext>
                    </a:extLst>
                  </a:tr>
                </a:tbl>
              </a:graphicData>
            </a:graphic>
          </p:graphicFrame>
        </mc:Choice>
        <mc:Fallback xmlns="">
          <p:graphicFrame>
            <p:nvGraphicFramePr>
              <p:cNvPr id="7" name="Table 7">
                <a:extLst>
                  <a:ext uri="{FF2B5EF4-FFF2-40B4-BE49-F238E27FC236}">
                    <a16:creationId xmlns:a16="http://schemas.microsoft.com/office/drawing/2014/main" id="{D6A890DC-C61E-4DC6-A44E-37345AB02C47}"/>
                  </a:ext>
                </a:extLst>
              </p:cNvPr>
              <p:cNvGraphicFramePr>
                <a:graphicFrameLocks noGrp="1"/>
              </p:cNvGraphicFramePr>
              <p:nvPr/>
            </p:nvGraphicFramePr>
            <p:xfrm>
              <a:off x="2836017" y="1915029"/>
              <a:ext cx="5081335" cy="2225040"/>
            </p:xfrm>
            <a:graphic>
              <a:graphicData uri="http://schemas.openxmlformats.org/drawingml/2006/table">
                <a:tbl>
                  <a:tblPr firstRow="1" bandRow="1">
                    <a:tableStyleId>{5C22544A-7EE6-4342-B048-85BDC9FD1C3A}</a:tableStyleId>
                  </a:tblPr>
                  <a:tblGrid>
                    <a:gridCol w="1016267">
                      <a:extLst>
                        <a:ext uri="{9D8B030D-6E8A-4147-A177-3AD203B41FA5}">
                          <a16:colId xmlns:a16="http://schemas.microsoft.com/office/drawing/2014/main" val="3162037433"/>
                        </a:ext>
                      </a:extLst>
                    </a:gridCol>
                    <a:gridCol w="1016267">
                      <a:extLst>
                        <a:ext uri="{9D8B030D-6E8A-4147-A177-3AD203B41FA5}">
                          <a16:colId xmlns:a16="http://schemas.microsoft.com/office/drawing/2014/main" val="2176268049"/>
                        </a:ext>
                      </a:extLst>
                    </a:gridCol>
                    <a:gridCol w="1016267">
                      <a:extLst>
                        <a:ext uri="{9D8B030D-6E8A-4147-A177-3AD203B41FA5}">
                          <a16:colId xmlns:a16="http://schemas.microsoft.com/office/drawing/2014/main" val="799292638"/>
                        </a:ext>
                      </a:extLst>
                    </a:gridCol>
                    <a:gridCol w="1016267">
                      <a:extLst>
                        <a:ext uri="{9D8B030D-6E8A-4147-A177-3AD203B41FA5}">
                          <a16:colId xmlns:a16="http://schemas.microsoft.com/office/drawing/2014/main" val="31892085"/>
                        </a:ext>
                      </a:extLst>
                    </a:gridCol>
                    <a:gridCol w="1016267">
                      <a:extLst>
                        <a:ext uri="{9D8B030D-6E8A-4147-A177-3AD203B41FA5}">
                          <a16:colId xmlns:a16="http://schemas.microsoft.com/office/drawing/2014/main" val="13446081"/>
                        </a:ext>
                      </a:extLst>
                    </a:gridCol>
                  </a:tblGrid>
                  <a:tr h="278130">
                    <a:tc>
                      <a:txBody>
                        <a:bodyPr/>
                        <a:lstStyle/>
                        <a:p>
                          <a:pPr algn="ctr"/>
                          <a:r>
                            <a:rPr lang="en-US" sz="1100" dirty="0"/>
                            <a:t>X</a:t>
                          </a:r>
                          <a:endParaRPr lang="en-PK" sz="1100" dirty="0"/>
                        </a:p>
                      </a:txBody>
                      <a:tcPr marL="68580" marR="68580" marT="34290" marB="34290"/>
                    </a:tc>
                    <a:tc>
                      <a:txBody>
                        <a:bodyPr/>
                        <a:lstStyle/>
                        <a:p>
                          <a:pPr algn="ctr"/>
                          <a:r>
                            <a:rPr lang="en-US" sz="1100" dirty="0"/>
                            <a:t>Y</a:t>
                          </a:r>
                          <a:endParaRPr lang="en-PK" sz="1100" dirty="0"/>
                        </a:p>
                      </a:txBody>
                      <a:tcPr marL="68580" marR="68580" marT="34290" marB="34290"/>
                    </a:tc>
                    <a:tc>
                      <a:txBody>
                        <a:bodyPr/>
                        <a:lstStyle/>
                        <a:p>
                          <a:pPr algn="ctr"/>
                          <a:r>
                            <a:rPr lang="en-US" sz="1100" dirty="0"/>
                            <a:t>XY</a:t>
                          </a:r>
                          <a:endParaRPr lang="en-PK" sz="1100" dirty="0"/>
                        </a:p>
                      </a:txBody>
                      <a:tcPr marL="68580" marR="68580" marT="34290" marB="34290"/>
                    </a:tc>
                    <a:tc>
                      <a:txBody>
                        <a:bodyPr/>
                        <a:lstStyle/>
                        <a:p>
                          <a:endParaRPr lang="en-PK"/>
                        </a:p>
                      </a:txBody>
                      <a:tcPr marL="68580" marR="68580" marT="34290" marB="34290">
                        <a:blipFill>
                          <a:blip r:embed="rId2"/>
                          <a:stretch>
                            <a:fillRect l="-302500" r="-102500" b="-709091"/>
                          </a:stretch>
                        </a:blipFill>
                      </a:tcPr>
                    </a:tc>
                    <a:tc>
                      <a:txBody>
                        <a:bodyPr/>
                        <a:lstStyle/>
                        <a:p>
                          <a:endParaRPr lang="en-PK"/>
                        </a:p>
                      </a:txBody>
                      <a:tcPr marL="68580" marR="68580" marT="34290" marB="34290">
                        <a:blipFill>
                          <a:blip r:embed="rId2"/>
                          <a:stretch>
                            <a:fillRect l="-402500" r="-2500" b="-709091"/>
                          </a:stretch>
                        </a:blipFill>
                      </a:tcPr>
                    </a:tc>
                    <a:extLst>
                      <a:ext uri="{0D108BD9-81ED-4DB2-BD59-A6C34878D82A}">
                        <a16:rowId xmlns:a16="http://schemas.microsoft.com/office/drawing/2014/main" val="3602840499"/>
                      </a:ext>
                    </a:extLst>
                  </a:tr>
                  <a:tr h="278130">
                    <a:tc>
                      <a:txBody>
                        <a:bodyPr/>
                        <a:lstStyle/>
                        <a:p>
                          <a:pPr algn="ctr"/>
                          <a:r>
                            <a:rPr lang="en-US" sz="1100" dirty="0">
                              <a:solidFill>
                                <a:srgbClr val="00B0F0"/>
                              </a:solidFill>
                            </a:rPr>
                            <a:t>1</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2</a:t>
                          </a:r>
                          <a:endParaRPr lang="en-PK" sz="1100" dirty="0">
                            <a:solidFill>
                              <a:srgbClr val="FF0000"/>
                            </a:solidFill>
                          </a:endParaRPr>
                        </a:p>
                      </a:txBody>
                      <a:tcPr marL="68580" marR="68580" marT="34290" marB="34290"/>
                    </a:tc>
                    <a:tc>
                      <a:txBody>
                        <a:bodyPr/>
                        <a:lstStyle/>
                        <a:p>
                          <a:pPr algn="ctr"/>
                          <a:r>
                            <a:rPr lang="en-US" sz="1100" dirty="0"/>
                            <a:t>2</a:t>
                          </a:r>
                          <a:endParaRPr lang="en-PK" sz="1100" dirty="0"/>
                        </a:p>
                      </a:txBody>
                      <a:tcPr marL="68580" marR="68580" marT="34290" marB="34290"/>
                    </a:tc>
                    <a:tc>
                      <a:txBody>
                        <a:bodyPr/>
                        <a:lstStyle/>
                        <a:p>
                          <a:pPr algn="ctr"/>
                          <a:r>
                            <a:rPr lang="en-US" sz="1100" dirty="0">
                              <a:solidFill>
                                <a:srgbClr val="00B0F0"/>
                              </a:solidFill>
                            </a:rPr>
                            <a:t>1</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4</a:t>
                          </a:r>
                          <a:endParaRPr lang="en-PK" sz="1100" dirty="0">
                            <a:solidFill>
                              <a:srgbClr val="FF0000"/>
                            </a:solidFill>
                          </a:endParaRPr>
                        </a:p>
                      </a:txBody>
                      <a:tcPr marL="68580" marR="68580" marT="34290" marB="34290"/>
                    </a:tc>
                    <a:extLst>
                      <a:ext uri="{0D108BD9-81ED-4DB2-BD59-A6C34878D82A}">
                        <a16:rowId xmlns:a16="http://schemas.microsoft.com/office/drawing/2014/main" val="2501211560"/>
                      </a:ext>
                    </a:extLst>
                  </a:tr>
                  <a:tr h="278130">
                    <a:tc>
                      <a:txBody>
                        <a:bodyPr/>
                        <a:lstStyle/>
                        <a:p>
                          <a:pPr algn="ctr"/>
                          <a:r>
                            <a:rPr lang="en-US" sz="1100" dirty="0">
                              <a:solidFill>
                                <a:srgbClr val="00B0F0"/>
                              </a:solidFill>
                            </a:rPr>
                            <a:t>2</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4</a:t>
                          </a:r>
                          <a:endParaRPr lang="en-PK" sz="1100" dirty="0">
                            <a:solidFill>
                              <a:srgbClr val="FF0000"/>
                            </a:solidFill>
                          </a:endParaRPr>
                        </a:p>
                      </a:txBody>
                      <a:tcPr marL="68580" marR="68580" marT="34290" marB="34290"/>
                    </a:tc>
                    <a:tc>
                      <a:txBody>
                        <a:bodyPr/>
                        <a:lstStyle/>
                        <a:p>
                          <a:pPr algn="ctr"/>
                          <a:r>
                            <a:rPr lang="en-US" sz="1100" dirty="0"/>
                            <a:t>8</a:t>
                          </a:r>
                          <a:endParaRPr lang="en-PK" sz="1100" dirty="0"/>
                        </a:p>
                      </a:txBody>
                      <a:tcPr marL="68580" marR="68580" marT="34290" marB="34290"/>
                    </a:tc>
                    <a:tc>
                      <a:txBody>
                        <a:bodyPr/>
                        <a:lstStyle/>
                        <a:p>
                          <a:pPr algn="ctr"/>
                          <a:r>
                            <a:rPr lang="en-US" sz="1100" dirty="0">
                              <a:solidFill>
                                <a:srgbClr val="00B0F0"/>
                              </a:solidFill>
                            </a:rPr>
                            <a:t>4</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16</a:t>
                          </a:r>
                          <a:endParaRPr lang="en-PK" sz="1100" dirty="0">
                            <a:solidFill>
                              <a:srgbClr val="FF0000"/>
                            </a:solidFill>
                          </a:endParaRPr>
                        </a:p>
                      </a:txBody>
                      <a:tcPr marL="68580" marR="68580" marT="34290" marB="34290"/>
                    </a:tc>
                    <a:extLst>
                      <a:ext uri="{0D108BD9-81ED-4DB2-BD59-A6C34878D82A}">
                        <a16:rowId xmlns:a16="http://schemas.microsoft.com/office/drawing/2014/main" val="3034087415"/>
                      </a:ext>
                    </a:extLst>
                  </a:tr>
                  <a:tr h="278130">
                    <a:tc>
                      <a:txBody>
                        <a:bodyPr/>
                        <a:lstStyle/>
                        <a:p>
                          <a:pPr algn="ctr"/>
                          <a:r>
                            <a:rPr lang="en-US" sz="1100" dirty="0">
                              <a:solidFill>
                                <a:srgbClr val="00B0F0"/>
                              </a:solidFill>
                            </a:rPr>
                            <a:t>3</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7</a:t>
                          </a:r>
                          <a:endParaRPr lang="en-PK" sz="1100" dirty="0">
                            <a:solidFill>
                              <a:srgbClr val="FF0000"/>
                            </a:solidFill>
                          </a:endParaRPr>
                        </a:p>
                      </a:txBody>
                      <a:tcPr marL="68580" marR="68580" marT="34290" marB="34290"/>
                    </a:tc>
                    <a:tc>
                      <a:txBody>
                        <a:bodyPr/>
                        <a:lstStyle/>
                        <a:p>
                          <a:pPr algn="ctr"/>
                          <a:r>
                            <a:rPr lang="en-US" sz="1100" dirty="0"/>
                            <a:t>21</a:t>
                          </a:r>
                          <a:endParaRPr lang="en-PK" sz="1100" dirty="0"/>
                        </a:p>
                      </a:txBody>
                      <a:tcPr marL="68580" marR="68580" marT="34290" marB="34290"/>
                    </a:tc>
                    <a:tc>
                      <a:txBody>
                        <a:bodyPr/>
                        <a:lstStyle/>
                        <a:p>
                          <a:pPr algn="ctr"/>
                          <a:r>
                            <a:rPr lang="en-US" sz="1100" dirty="0">
                              <a:solidFill>
                                <a:srgbClr val="00B0F0"/>
                              </a:solidFill>
                            </a:rPr>
                            <a:t>9</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49</a:t>
                          </a:r>
                          <a:endParaRPr lang="en-PK" sz="1100" dirty="0">
                            <a:solidFill>
                              <a:srgbClr val="FF0000"/>
                            </a:solidFill>
                          </a:endParaRPr>
                        </a:p>
                      </a:txBody>
                      <a:tcPr marL="68580" marR="68580" marT="34290" marB="34290"/>
                    </a:tc>
                    <a:extLst>
                      <a:ext uri="{0D108BD9-81ED-4DB2-BD59-A6C34878D82A}">
                        <a16:rowId xmlns:a16="http://schemas.microsoft.com/office/drawing/2014/main" val="3335325312"/>
                      </a:ext>
                    </a:extLst>
                  </a:tr>
                  <a:tr h="278130">
                    <a:tc>
                      <a:txBody>
                        <a:bodyPr/>
                        <a:lstStyle/>
                        <a:p>
                          <a:pPr algn="ctr"/>
                          <a:r>
                            <a:rPr lang="en-US" sz="1100" dirty="0">
                              <a:solidFill>
                                <a:srgbClr val="00B0F0"/>
                              </a:solidFill>
                            </a:rPr>
                            <a:t>4</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9</a:t>
                          </a:r>
                          <a:endParaRPr lang="en-PK" sz="1100" dirty="0">
                            <a:solidFill>
                              <a:srgbClr val="FF0000"/>
                            </a:solidFill>
                          </a:endParaRPr>
                        </a:p>
                      </a:txBody>
                      <a:tcPr marL="68580" marR="68580" marT="34290" marB="34290"/>
                    </a:tc>
                    <a:tc>
                      <a:txBody>
                        <a:bodyPr/>
                        <a:lstStyle/>
                        <a:p>
                          <a:pPr algn="ctr"/>
                          <a:r>
                            <a:rPr lang="en-US" sz="1100" dirty="0"/>
                            <a:t>36</a:t>
                          </a:r>
                          <a:endParaRPr lang="en-PK" sz="1100" dirty="0"/>
                        </a:p>
                      </a:txBody>
                      <a:tcPr marL="68580" marR="68580" marT="34290" marB="34290"/>
                    </a:tc>
                    <a:tc>
                      <a:txBody>
                        <a:bodyPr/>
                        <a:lstStyle/>
                        <a:p>
                          <a:pPr algn="ctr"/>
                          <a:r>
                            <a:rPr lang="en-US" sz="1100" dirty="0">
                              <a:solidFill>
                                <a:srgbClr val="00B0F0"/>
                              </a:solidFill>
                            </a:rPr>
                            <a:t>16</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81</a:t>
                          </a:r>
                          <a:endParaRPr lang="en-PK" sz="1100" dirty="0">
                            <a:solidFill>
                              <a:srgbClr val="FF0000"/>
                            </a:solidFill>
                          </a:endParaRPr>
                        </a:p>
                      </a:txBody>
                      <a:tcPr marL="68580" marR="68580" marT="34290" marB="34290"/>
                    </a:tc>
                    <a:extLst>
                      <a:ext uri="{0D108BD9-81ED-4DB2-BD59-A6C34878D82A}">
                        <a16:rowId xmlns:a16="http://schemas.microsoft.com/office/drawing/2014/main" val="1274140146"/>
                      </a:ext>
                    </a:extLst>
                  </a:tr>
                  <a:tr h="278130">
                    <a:tc>
                      <a:txBody>
                        <a:bodyPr/>
                        <a:lstStyle/>
                        <a:p>
                          <a:pPr algn="ctr"/>
                          <a:r>
                            <a:rPr lang="en-US" sz="1100" dirty="0">
                              <a:solidFill>
                                <a:srgbClr val="00B0F0"/>
                              </a:solidFill>
                            </a:rPr>
                            <a:t>5</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12</a:t>
                          </a:r>
                          <a:endParaRPr lang="en-PK" sz="1100" dirty="0">
                            <a:solidFill>
                              <a:srgbClr val="FF0000"/>
                            </a:solidFill>
                          </a:endParaRPr>
                        </a:p>
                      </a:txBody>
                      <a:tcPr marL="68580" marR="68580" marT="34290" marB="34290"/>
                    </a:tc>
                    <a:tc>
                      <a:txBody>
                        <a:bodyPr/>
                        <a:lstStyle/>
                        <a:p>
                          <a:pPr algn="ctr"/>
                          <a:r>
                            <a:rPr lang="en-US" sz="1100" dirty="0"/>
                            <a:t>60</a:t>
                          </a:r>
                          <a:endParaRPr lang="en-PK" sz="1100" dirty="0"/>
                        </a:p>
                      </a:txBody>
                      <a:tcPr marL="68580" marR="68580" marT="34290" marB="34290"/>
                    </a:tc>
                    <a:tc>
                      <a:txBody>
                        <a:bodyPr/>
                        <a:lstStyle/>
                        <a:p>
                          <a:pPr algn="ctr"/>
                          <a:r>
                            <a:rPr lang="en-US" sz="1100" dirty="0">
                              <a:solidFill>
                                <a:srgbClr val="00B0F0"/>
                              </a:solidFill>
                            </a:rPr>
                            <a:t>25</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144</a:t>
                          </a:r>
                          <a:endParaRPr lang="en-PK" sz="1100" dirty="0">
                            <a:solidFill>
                              <a:srgbClr val="FF0000"/>
                            </a:solidFill>
                          </a:endParaRPr>
                        </a:p>
                      </a:txBody>
                      <a:tcPr marL="68580" marR="68580" marT="34290" marB="34290"/>
                    </a:tc>
                    <a:extLst>
                      <a:ext uri="{0D108BD9-81ED-4DB2-BD59-A6C34878D82A}">
                        <a16:rowId xmlns:a16="http://schemas.microsoft.com/office/drawing/2014/main" val="2064138400"/>
                      </a:ext>
                    </a:extLst>
                  </a:tr>
                  <a:tr h="278130">
                    <a:tc>
                      <a:txBody>
                        <a:bodyPr/>
                        <a:lstStyle/>
                        <a:p>
                          <a:pPr algn="ctr"/>
                          <a:r>
                            <a:rPr lang="en-US" sz="1100" dirty="0">
                              <a:solidFill>
                                <a:srgbClr val="00B0F0"/>
                              </a:solidFill>
                            </a:rPr>
                            <a:t>6</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14</a:t>
                          </a:r>
                          <a:endParaRPr lang="en-PK" sz="1100" dirty="0">
                            <a:solidFill>
                              <a:srgbClr val="FF0000"/>
                            </a:solidFill>
                          </a:endParaRPr>
                        </a:p>
                      </a:txBody>
                      <a:tcPr marL="68580" marR="68580" marT="34290" marB="34290"/>
                    </a:tc>
                    <a:tc>
                      <a:txBody>
                        <a:bodyPr/>
                        <a:lstStyle/>
                        <a:p>
                          <a:pPr algn="ctr"/>
                          <a:r>
                            <a:rPr lang="en-US" sz="1100" dirty="0"/>
                            <a:t>84</a:t>
                          </a:r>
                          <a:endParaRPr lang="en-PK" sz="1100" dirty="0"/>
                        </a:p>
                      </a:txBody>
                      <a:tcPr marL="68580" marR="68580" marT="34290" marB="34290"/>
                    </a:tc>
                    <a:tc>
                      <a:txBody>
                        <a:bodyPr/>
                        <a:lstStyle/>
                        <a:p>
                          <a:pPr algn="ctr"/>
                          <a:r>
                            <a:rPr lang="en-US" sz="1100" dirty="0">
                              <a:solidFill>
                                <a:srgbClr val="00B0F0"/>
                              </a:solidFill>
                            </a:rPr>
                            <a:t>36</a:t>
                          </a:r>
                          <a:endParaRPr lang="en-PK" sz="1100" dirty="0">
                            <a:solidFill>
                              <a:srgbClr val="00B0F0"/>
                            </a:solidFill>
                          </a:endParaRPr>
                        </a:p>
                      </a:txBody>
                      <a:tcPr marL="68580" marR="68580" marT="34290" marB="34290"/>
                    </a:tc>
                    <a:tc>
                      <a:txBody>
                        <a:bodyPr/>
                        <a:lstStyle/>
                        <a:p>
                          <a:pPr algn="ctr"/>
                          <a:r>
                            <a:rPr lang="en-US" sz="1100" dirty="0">
                              <a:solidFill>
                                <a:srgbClr val="FF0000"/>
                              </a:solidFill>
                            </a:rPr>
                            <a:t>196</a:t>
                          </a:r>
                          <a:endParaRPr lang="en-PK" sz="1100" dirty="0">
                            <a:solidFill>
                              <a:srgbClr val="FF0000"/>
                            </a:solidFill>
                          </a:endParaRPr>
                        </a:p>
                      </a:txBody>
                      <a:tcPr marL="68580" marR="68580" marT="34290" marB="34290"/>
                    </a:tc>
                    <a:extLst>
                      <a:ext uri="{0D108BD9-81ED-4DB2-BD59-A6C34878D82A}">
                        <a16:rowId xmlns:a16="http://schemas.microsoft.com/office/drawing/2014/main" val="485737665"/>
                      </a:ext>
                    </a:extLst>
                  </a:tr>
                  <a:tr h="278130">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a:p>
                      </a:txBody>
                      <a:tcPr marL="68580" marR="68580" marT="34290" marB="34290"/>
                    </a:tc>
                    <a:tc>
                      <a:txBody>
                        <a:bodyPr/>
                        <a:lstStyle/>
                        <a:p>
                          <a:pPr algn="ctr"/>
                          <a:endParaRPr lang="en-PK" sz="1100" dirty="0"/>
                        </a:p>
                      </a:txBody>
                      <a:tcPr marL="68580" marR="68580" marT="34290" marB="34290"/>
                    </a:tc>
                    <a:extLst>
                      <a:ext uri="{0D108BD9-81ED-4DB2-BD59-A6C34878D82A}">
                        <a16:rowId xmlns:a16="http://schemas.microsoft.com/office/drawing/2014/main" val="3470797098"/>
                      </a:ext>
                    </a:extLst>
                  </a:tr>
                </a:tbl>
              </a:graphicData>
            </a:graphic>
          </p:graphicFrame>
        </mc:Fallback>
      </mc:AlternateContent>
      <p:sp>
        <p:nvSpPr>
          <p:cNvPr id="3" name="TextBox 2">
            <a:extLst>
              <a:ext uri="{FF2B5EF4-FFF2-40B4-BE49-F238E27FC236}">
                <a16:creationId xmlns:a16="http://schemas.microsoft.com/office/drawing/2014/main" id="{D55399C4-333E-427D-B4B7-3B47B87D7E46}"/>
              </a:ext>
            </a:extLst>
          </p:cNvPr>
          <p:cNvSpPr txBox="1"/>
          <p:nvPr/>
        </p:nvSpPr>
        <p:spPr>
          <a:xfrm>
            <a:off x="3164305" y="3820829"/>
            <a:ext cx="612410" cy="369332"/>
          </a:xfrm>
          <a:prstGeom prst="rect">
            <a:avLst/>
          </a:prstGeom>
          <a:noFill/>
        </p:spPr>
        <p:txBody>
          <a:bodyPr wrap="square" rtlCol="0">
            <a:spAutoFit/>
          </a:bodyPr>
          <a:lstStyle/>
          <a:p>
            <a:pPr algn="ctr"/>
            <a:r>
              <a:rPr lang="en-US" b="1" dirty="0"/>
              <a:t>21</a:t>
            </a:r>
            <a:endParaRPr lang="aa-ET" b="1" dirty="0"/>
          </a:p>
        </p:txBody>
      </p:sp>
      <p:sp>
        <p:nvSpPr>
          <p:cNvPr id="8" name="TextBox 7">
            <a:extLst>
              <a:ext uri="{FF2B5EF4-FFF2-40B4-BE49-F238E27FC236}">
                <a16:creationId xmlns:a16="http://schemas.microsoft.com/office/drawing/2014/main" id="{F080BFDC-7B8C-4629-9C59-2CD703F6B575}"/>
              </a:ext>
            </a:extLst>
          </p:cNvPr>
          <p:cNvSpPr txBox="1"/>
          <p:nvPr/>
        </p:nvSpPr>
        <p:spPr>
          <a:xfrm>
            <a:off x="4141269" y="3829733"/>
            <a:ext cx="612410" cy="369332"/>
          </a:xfrm>
          <a:prstGeom prst="rect">
            <a:avLst/>
          </a:prstGeom>
          <a:noFill/>
        </p:spPr>
        <p:txBody>
          <a:bodyPr wrap="square" rtlCol="0">
            <a:spAutoFit/>
          </a:bodyPr>
          <a:lstStyle/>
          <a:p>
            <a:pPr algn="ctr"/>
            <a:r>
              <a:rPr lang="en-US" b="1" dirty="0"/>
              <a:t>48</a:t>
            </a:r>
            <a:endParaRPr lang="aa-ET" b="1" dirty="0"/>
          </a:p>
        </p:txBody>
      </p:sp>
      <p:sp>
        <p:nvSpPr>
          <p:cNvPr id="9" name="TextBox 8">
            <a:extLst>
              <a:ext uri="{FF2B5EF4-FFF2-40B4-BE49-F238E27FC236}">
                <a16:creationId xmlns:a16="http://schemas.microsoft.com/office/drawing/2014/main" id="{61D8A52B-A32E-4974-8FE7-43AB324C7FE1}"/>
              </a:ext>
            </a:extLst>
          </p:cNvPr>
          <p:cNvSpPr txBox="1"/>
          <p:nvPr/>
        </p:nvSpPr>
        <p:spPr>
          <a:xfrm>
            <a:off x="5142295" y="3826607"/>
            <a:ext cx="572705" cy="369332"/>
          </a:xfrm>
          <a:prstGeom prst="rect">
            <a:avLst/>
          </a:prstGeom>
          <a:noFill/>
        </p:spPr>
        <p:txBody>
          <a:bodyPr wrap="square" rtlCol="0">
            <a:spAutoFit/>
          </a:bodyPr>
          <a:lstStyle/>
          <a:p>
            <a:pPr algn="ctr"/>
            <a:r>
              <a:rPr lang="en-US" b="1" dirty="0"/>
              <a:t>211</a:t>
            </a:r>
            <a:endParaRPr lang="aa-ET" b="1" dirty="0"/>
          </a:p>
        </p:txBody>
      </p:sp>
      <p:sp>
        <p:nvSpPr>
          <p:cNvPr id="10" name="TextBox 9">
            <a:extLst>
              <a:ext uri="{FF2B5EF4-FFF2-40B4-BE49-F238E27FC236}">
                <a16:creationId xmlns:a16="http://schemas.microsoft.com/office/drawing/2014/main" id="{3137312E-0923-466C-9023-6119F55F8547}"/>
              </a:ext>
            </a:extLst>
          </p:cNvPr>
          <p:cNvSpPr txBox="1"/>
          <p:nvPr/>
        </p:nvSpPr>
        <p:spPr>
          <a:xfrm>
            <a:off x="6143322" y="3823480"/>
            <a:ext cx="572705" cy="369332"/>
          </a:xfrm>
          <a:prstGeom prst="rect">
            <a:avLst/>
          </a:prstGeom>
          <a:noFill/>
        </p:spPr>
        <p:txBody>
          <a:bodyPr wrap="square" rtlCol="0">
            <a:spAutoFit/>
          </a:bodyPr>
          <a:lstStyle/>
          <a:p>
            <a:pPr algn="ctr"/>
            <a:r>
              <a:rPr lang="en-US" b="1" dirty="0"/>
              <a:t>91</a:t>
            </a:r>
            <a:endParaRPr lang="aa-ET" b="1" dirty="0"/>
          </a:p>
        </p:txBody>
      </p:sp>
      <p:sp>
        <p:nvSpPr>
          <p:cNvPr id="11" name="TextBox 10">
            <a:extLst>
              <a:ext uri="{FF2B5EF4-FFF2-40B4-BE49-F238E27FC236}">
                <a16:creationId xmlns:a16="http://schemas.microsoft.com/office/drawing/2014/main" id="{9783A46D-E932-4BA9-A6D9-10610A0C2D57}"/>
              </a:ext>
            </a:extLst>
          </p:cNvPr>
          <p:cNvSpPr txBox="1"/>
          <p:nvPr/>
        </p:nvSpPr>
        <p:spPr>
          <a:xfrm>
            <a:off x="7144348" y="3820353"/>
            <a:ext cx="572705" cy="369332"/>
          </a:xfrm>
          <a:prstGeom prst="rect">
            <a:avLst/>
          </a:prstGeom>
          <a:noFill/>
        </p:spPr>
        <p:txBody>
          <a:bodyPr wrap="square" rtlCol="0">
            <a:spAutoFit/>
          </a:bodyPr>
          <a:lstStyle/>
          <a:p>
            <a:pPr algn="ctr"/>
            <a:r>
              <a:rPr lang="en-US" b="1" dirty="0"/>
              <a:t>490</a:t>
            </a:r>
            <a:endParaRPr lang="aa-ET" b="1" dirty="0"/>
          </a:p>
        </p:txBody>
      </p:sp>
      <p:grpSp>
        <p:nvGrpSpPr>
          <p:cNvPr id="14" name="Group 13">
            <a:extLst>
              <a:ext uri="{FF2B5EF4-FFF2-40B4-BE49-F238E27FC236}">
                <a16:creationId xmlns:a16="http://schemas.microsoft.com/office/drawing/2014/main" id="{0366EA5E-E478-4F52-A651-A68BC93BC0F0}"/>
              </a:ext>
            </a:extLst>
          </p:cNvPr>
          <p:cNvGrpSpPr/>
          <p:nvPr/>
        </p:nvGrpSpPr>
        <p:grpSpPr>
          <a:xfrm>
            <a:off x="3104148" y="4234549"/>
            <a:ext cx="493295" cy="1091125"/>
            <a:chOff x="4138864" y="4503064"/>
            <a:chExt cx="657726" cy="145483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1059B33-B1D4-4B14-8F24-1AC6DAB534A8}"/>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r>
                              <a:rPr lang="en-US" sz="1350" b="1" i="1">
                                <a:latin typeface="Cambria Math" panose="02040503050406030204" pitchFamily="18" charset="0"/>
                              </a:rPr>
                              <m:t>𝑿</m:t>
                            </m:r>
                          </m:e>
                        </m:nary>
                      </m:oMath>
                    </m:oMathPara>
                  </a14:m>
                  <a:endParaRPr lang="aa-ET" sz="1350" b="1" dirty="0"/>
                </a:p>
              </p:txBody>
            </p:sp>
          </mc:Choice>
          <mc:Fallback xmlns="">
            <p:sp>
              <p:nvSpPr>
                <p:cNvPr id="12" name="TextBox 11">
                  <a:extLst>
                    <a:ext uri="{FF2B5EF4-FFF2-40B4-BE49-F238E27FC236}">
                      <a16:creationId xmlns:a16="http://schemas.microsoft.com/office/drawing/2014/main" id="{C1059B33-B1D4-4B14-8F24-1AC6DAB534A8}"/>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3"/>
                  <a:stretch>
                    <a:fillRect l="-161765" t="-122917" r="-61765" b="-175000"/>
                  </a:stretch>
                </a:blipFill>
              </p:spPr>
              <p:txBody>
                <a:bodyPr/>
                <a:lstStyle/>
                <a:p>
                  <a:r>
                    <a:rPr lang="en-PK">
                      <a:noFill/>
                    </a:rPr>
                    <a:t> </a:t>
                  </a:r>
                </a:p>
              </p:txBody>
            </p:sp>
          </mc:Fallback>
        </mc:AlternateContent>
        <p:sp>
          <p:nvSpPr>
            <p:cNvPr id="13" name="Arrow: Right 12">
              <a:extLst>
                <a:ext uri="{FF2B5EF4-FFF2-40B4-BE49-F238E27FC236}">
                  <a16:creationId xmlns:a16="http://schemas.microsoft.com/office/drawing/2014/main" id="{0AF8A62B-2767-4F5B-A7B5-F21665D80846}"/>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15" name="Group 14">
            <a:extLst>
              <a:ext uri="{FF2B5EF4-FFF2-40B4-BE49-F238E27FC236}">
                <a16:creationId xmlns:a16="http://schemas.microsoft.com/office/drawing/2014/main" id="{9CA378B0-13CC-466A-8A80-479259709C60}"/>
              </a:ext>
            </a:extLst>
          </p:cNvPr>
          <p:cNvGrpSpPr/>
          <p:nvPr/>
        </p:nvGrpSpPr>
        <p:grpSpPr>
          <a:xfrm>
            <a:off x="4186989" y="4199065"/>
            <a:ext cx="493295" cy="1091125"/>
            <a:chOff x="4138864" y="4503064"/>
            <a:chExt cx="657726" cy="1454833"/>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F281DB-ED06-4A52-BE32-30EC574C0622}"/>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r>
                              <a:rPr lang="en-US" sz="1350" b="1" i="1">
                                <a:latin typeface="Cambria Math" panose="02040503050406030204" pitchFamily="18" charset="0"/>
                              </a:rPr>
                              <m:t>𝒀</m:t>
                            </m:r>
                          </m:e>
                        </m:nary>
                      </m:oMath>
                    </m:oMathPara>
                  </a14:m>
                  <a:endParaRPr lang="aa-ET" sz="1350" b="1" dirty="0"/>
                </a:p>
              </p:txBody>
            </p:sp>
          </mc:Choice>
          <mc:Fallback xmlns="">
            <p:sp>
              <p:nvSpPr>
                <p:cNvPr id="16" name="TextBox 15">
                  <a:extLst>
                    <a:ext uri="{FF2B5EF4-FFF2-40B4-BE49-F238E27FC236}">
                      <a16:creationId xmlns:a16="http://schemas.microsoft.com/office/drawing/2014/main" id="{2CF281DB-ED06-4A52-BE32-30EC574C0622}"/>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4"/>
                  <a:stretch>
                    <a:fillRect l="-151429" t="-122917" r="-62857" b="-175000"/>
                  </a:stretch>
                </a:blipFill>
              </p:spPr>
              <p:txBody>
                <a:bodyPr/>
                <a:lstStyle/>
                <a:p>
                  <a:r>
                    <a:rPr lang="en-PK">
                      <a:noFill/>
                    </a:rPr>
                    <a:t> </a:t>
                  </a:r>
                </a:p>
              </p:txBody>
            </p:sp>
          </mc:Fallback>
        </mc:AlternateContent>
        <p:sp>
          <p:nvSpPr>
            <p:cNvPr id="17" name="Arrow: Right 16">
              <a:extLst>
                <a:ext uri="{FF2B5EF4-FFF2-40B4-BE49-F238E27FC236}">
                  <a16:creationId xmlns:a16="http://schemas.microsoft.com/office/drawing/2014/main" id="{4266AFA7-96DD-4CBC-891F-5644DC182F19}"/>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18" name="Group 17">
            <a:extLst>
              <a:ext uri="{FF2B5EF4-FFF2-40B4-BE49-F238E27FC236}">
                <a16:creationId xmlns:a16="http://schemas.microsoft.com/office/drawing/2014/main" id="{2E17DAF6-88DD-4D7F-93C2-0C6C05D4A2F6}"/>
              </a:ext>
            </a:extLst>
          </p:cNvPr>
          <p:cNvGrpSpPr/>
          <p:nvPr/>
        </p:nvGrpSpPr>
        <p:grpSpPr>
          <a:xfrm>
            <a:off x="5182000" y="4234549"/>
            <a:ext cx="493295" cy="1091125"/>
            <a:chOff x="4138864" y="4503064"/>
            <a:chExt cx="657726" cy="1454833"/>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4C2AF9F-7678-4185-B016-118877A9423F}"/>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r>
                              <a:rPr lang="en-US" sz="1350" b="1" i="1">
                                <a:latin typeface="Cambria Math" panose="02040503050406030204" pitchFamily="18" charset="0"/>
                              </a:rPr>
                              <m:t>𝑿𝒀</m:t>
                            </m:r>
                          </m:e>
                        </m:nary>
                      </m:oMath>
                    </m:oMathPara>
                  </a14:m>
                  <a:endParaRPr lang="aa-ET" sz="1350" b="1" dirty="0"/>
                </a:p>
              </p:txBody>
            </p:sp>
          </mc:Choice>
          <mc:Fallback xmlns="">
            <p:sp>
              <p:nvSpPr>
                <p:cNvPr id="19" name="TextBox 18">
                  <a:extLst>
                    <a:ext uri="{FF2B5EF4-FFF2-40B4-BE49-F238E27FC236}">
                      <a16:creationId xmlns:a16="http://schemas.microsoft.com/office/drawing/2014/main" id="{64C2AF9F-7678-4185-B016-118877A9423F}"/>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5"/>
                  <a:stretch>
                    <a:fillRect l="-170588" t="-122917" r="-52941" b="-175000"/>
                  </a:stretch>
                </a:blipFill>
              </p:spPr>
              <p:txBody>
                <a:bodyPr/>
                <a:lstStyle/>
                <a:p>
                  <a:r>
                    <a:rPr lang="en-PK">
                      <a:noFill/>
                    </a:rPr>
                    <a:t> </a:t>
                  </a:r>
                </a:p>
              </p:txBody>
            </p:sp>
          </mc:Fallback>
        </mc:AlternateContent>
        <p:sp>
          <p:nvSpPr>
            <p:cNvPr id="20" name="Arrow: Right 19">
              <a:extLst>
                <a:ext uri="{FF2B5EF4-FFF2-40B4-BE49-F238E27FC236}">
                  <a16:creationId xmlns:a16="http://schemas.microsoft.com/office/drawing/2014/main" id="{23AC7EA9-EAE6-4E60-913E-1E413A2CBF29}"/>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21" name="Group 20">
            <a:extLst>
              <a:ext uri="{FF2B5EF4-FFF2-40B4-BE49-F238E27FC236}">
                <a16:creationId xmlns:a16="http://schemas.microsoft.com/office/drawing/2014/main" id="{329D088B-34DC-4FF3-B691-498BC2F04B03}"/>
              </a:ext>
            </a:extLst>
          </p:cNvPr>
          <p:cNvGrpSpPr/>
          <p:nvPr/>
        </p:nvGrpSpPr>
        <p:grpSpPr>
          <a:xfrm>
            <a:off x="6183027" y="4234548"/>
            <a:ext cx="493295" cy="1091125"/>
            <a:chOff x="4138864" y="4503064"/>
            <a:chExt cx="657726" cy="145483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12F8204-7927-4ECC-80B0-079AA10E3171}"/>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sSup>
                              <m:sSupPr>
                                <m:ctrlPr>
                                  <a:rPr lang="en-US" sz="1350" b="1" i="1">
                                    <a:latin typeface="Cambria Math" panose="02040503050406030204" pitchFamily="18" charset="0"/>
                                  </a:rPr>
                                </m:ctrlPr>
                              </m:sSupPr>
                              <m:e>
                                <m:r>
                                  <a:rPr lang="en-US" sz="1350" b="1" i="1">
                                    <a:latin typeface="Cambria Math" panose="02040503050406030204" pitchFamily="18" charset="0"/>
                                  </a:rPr>
                                  <m:t>𝑿</m:t>
                                </m:r>
                              </m:e>
                              <m:sup>
                                <m:r>
                                  <a:rPr lang="en-US" sz="1350" b="1" i="1">
                                    <a:latin typeface="Cambria Math" panose="02040503050406030204" pitchFamily="18" charset="0"/>
                                  </a:rPr>
                                  <m:t>𝟐</m:t>
                                </m:r>
                              </m:sup>
                            </m:sSup>
                          </m:e>
                        </m:nary>
                      </m:oMath>
                    </m:oMathPara>
                  </a14:m>
                  <a:endParaRPr lang="aa-ET" sz="1350" b="1" dirty="0"/>
                </a:p>
              </p:txBody>
            </p:sp>
          </mc:Choice>
          <mc:Fallback xmlns="">
            <p:sp>
              <p:nvSpPr>
                <p:cNvPr id="22" name="TextBox 21">
                  <a:extLst>
                    <a:ext uri="{FF2B5EF4-FFF2-40B4-BE49-F238E27FC236}">
                      <a16:creationId xmlns:a16="http://schemas.microsoft.com/office/drawing/2014/main" id="{312F8204-7927-4ECC-80B0-079AA10E3171}"/>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6"/>
                  <a:stretch>
                    <a:fillRect l="-170588" t="-122917" r="-52941" b="-175000"/>
                  </a:stretch>
                </a:blipFill>
              </p:spPr>
              <p:txBody>
                <a:bodyPr/>
                <a:lstStyle/>
                <a:p>
                  <a:r>
                    <a:rPr lang="en-PK">
                      <a:noFill/>
                    </a:rPr>
                    <a:t> </a:t>
                  </a:r>
                </a:p>
              </p:txBody>
            </p:sp>
          </mc:Fallback>
        </mc:AlternateContent>
        <p:sp>
          <p:nvSpPr>
            <p:cNvPr id="23" name="Arrow: Right 22">
              <a:extLst>
                <a:ext uri="{FF2B5EF4-FFF2-40B4-BE49-F238E27FC236}">
                  <a16:creationId xmlns:a16="http://schemas.microsoft.com/office/drawing/2014/main" id="{EA1DEBE8-0518-408F-99E8-415515E250CC}"/>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24" name="Group 23">
            <a:extLst>
              <a:ext uri="{FF2B5EF4-FFF2-40B4-BE49-F238E27FC236}">
                <a16:creationId xmlns:a16="http://schemas.microsoft.com/office/drawing/2014/main" id="{7A3C62B4-5DD4-4C34-8CA4-ADBAAEA6B67C}"/>
              </a:ext>
            </a:extLst>
          </p:cNvPr>
          <p:cNvGrpSpPr/>
          <p:nvPr/>
        </p:nvGrpSpPr>
        <p:grpSpPr>
          <a:xfrm>
            <a:off x="7244211" y="4253501"/>
            <a:ext cx="493295" cy="1091125"/>
            <a:chOff x="4138864" y="4503064"/>
            <a:chExt cx="657726" cy="1454833"/>
          </a:xfrm>
        </p:grpSpPr>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B57CDF-B5EE-45B9-9FD2-CA402BB80EA7}"/>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sSup>
                              <m:sSupPr>
                                <m:ctrlPr>
                                  <a:rPr lang="en-US" sz="1350" b="1" i="1">
                                    <a:latin typeface="Cambria Math" panose="02040503050406030204" pitchFamily="18" charset="0"/>
                                  </a:rPr>
                                </m:ctrlPr>
                              </m:sSupPr>
                              <m:e>
                                <m:r>
                                  <a:rPr lang="en-US" sz="1350" b="1" i="1">
                                    <a:latin typeface="Cambria Math" panose="02040503050406030204" pitchFamily="18" charset="0"/>
                                  </a:rPr>
                                  <m:t>𝒀</m:t>
                                </m:r>
                              </m:e>
                              <m:sup>
                                <m:r>
                                  <a:rPr lang="en-US" sz="1350" b="1" i="1">
                                    <a:latin typeface="Cambria Math" panose="02040503050406030204" pitchFamily="18" charset="0"/>
                                  </a:rPr>
                                  <m:t>𝟐</m:t>
                                </m:r>
                              </m:sup>
                            </m:sSup>
                          </m:e>
                        </m:nary>
                      </m:oMath>
                    </m:oMathPara>
                  </a14:m>
                  <a:endParaRPr lang="aa-ET" sz="1350" b="1" dirty="0"/>
                </a:p>
              </p:txBody>
            </p:sp>
          </mc:Choice>
          <mc:Fallback xmlns="">
            <p:sp>
              <p:nvSpPr>
                <p:cNvPr id="25" name="TextBox 24">
                  <a:extLst>
                    <a:ext uri="{FF2B5EF4-FFF2-40B4-BE49-F238E27FC236}">
                      <a16:creationId xmlns:a16="http://schemas.microsoft.com/office/drawing/2014/main" id="{79B57CDF-B5EE-45B9-9FD2-CA402BB80EA7}"/>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7"/>
                  <a:stretch>
                    <a:fillRect l="-170588" t="-120833" r="-52941" b="-175000"/>
                  </a:stretch>
                </a:blipFill>
              </p:spPr>
              <p:txBody>
                <a:bodyPr/>
                <a:lstStyle/>
                <a:p>
                  <a:r>
                    <a:rPr lang="en-PK">
                      <a:noFill/>
                    </a:rPr>
                    <a:t> </a:t>
                  </a:r>
                </a:p>
              </p:txBody>
            </p:sp>
          </mc:Fallback>
        </mc:AlternateContent>
        <p:sp>
          <p:nvSpPr>
            <p:cNvPr id="26" name="Arrow: Right 25">
              <a:extLst>
                <a:ext uri="{FF2B5EF4-FFF2-40B4-BE49-F238E27FC236}">
                  <a16:creationId xmlns:a16="http://schemas.microsoft.com/office/drawing/2014/main" id="{EA438AD7-486B-4494-A01A-6C0C6A9ABD12}"/>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spTree>
    <p:extLst>
      <p:ext uri="{BB962C8B-B14F-4D97-AF65-F5344CB8AC3E}">
        <p14:creationId xmlns:p14="http://schemas.microsoft.com/office/powerpoint/2010/main" val="358035556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1BE-3E58-435E-B67D-970B05051BCE}"/>
              </a:ext>
            </a:extLst>
          </p:cNvPr>
          <p:cNvSpPr>
            <a:spLocks noGrp="1"/>
          </p:cNvSpPr>
          <p:nvPr>
            <p:ph type="title"/>
          </p:nvPr>
        </p:nvSpPr>
        <p:spPr/>
        <p:txBody>
          <a:bodyPr/>
          <a:lstStyle/>
          <a:p>
            <a:r>
              <a:rPr lang="en-US" dirty="0"/>
              <a:t>Computing Correlation</a:t>
            </a:r>
            <a:endParaRPr lang="aa-ET" dirty="0"/>
          </a:p>
        </p:txBody>
      </p:sp>
      <p:graphicFrame>
        <p:nvGraphicFramePr>
          <p:cNvPr id="5" name="Table 5">
            <a:extLst>
              <a:ext uri="{FF2B5EF4-FFF2-40B4-BE49-F238E27FC236}">
                <a16:creationId xmlns:a16="http://schemas.microsoft.com/office/drawing/2014/main" id="{408886D3-78A1-403D-A164-F0319A489D33}"/>
              </a:ext>
            </a:extLst>
          </p:cNvPr>
          <p:cNvGraphicFramePr>
            <a:graphicFrameLocks noGrp="1"/>
          </p:cNvGraphicFramePr>
          <p:nvPr>
            <p:ph idx="1"/>
          </p:nvPr>
        </p:nvGraphicFramePr>
        <p:xfrm>
          <a:off x="437711" y="1915029"/>
          <a:ext cx="1367026" cy="1946910"/>
        </p:xfrm>
        <a:graphic>
          <a:graphicData uri="http://schemas.openxmlformats.org/drawingml/2006/table">
            <a:tbl>
              <a:tblPr firstRow="1" bandRow="1">
                <a:tableStyleId>{5C22544A-7EE6-4342-B048-85BDC9FD1C3A}</a:tableStyleId>
              </a:tblPr>
              <a:tblGrid>
                <a:gridCol w="683513">
                  <a:extLst>
                    <a:ext uri="{9D8B030D-6E8A-4147-A177-3AD203B41FA5}">
                      <a16:colId xmlns:a16="http://schemas.microsoft.com/office/drawing/2014/main" val="2765596394"/>
                    </a:ext>
                  </a:extLst>
                </a:gridCol>
                <a:gridCol w="683513">
                  <a:extLst>
                    <a:ext uri="{9D8B030D-6E8A-4147-A177-3AD203B41FA5}">
                      <a16:colId xmlns:a16="http://schemas.microsoft.com/office/drawing/2014/main" val="2309001227"/>
                    </a:ext>
                  </a:extLst>
                </a:gridCol>
              </a:tblGrid>
              <a:tr h="278130">
                <a:tc>
                  <a:txBody>
                    <a:bodyPr/>
                    <a:lstStyle/>
                    <a:p>
                      <a:pPr algn="ctr"/>
                      <a:r>
                        <a:rPr lang="en-US" sz="1100" dirty="0"/>
                        <a:t>X</a:t>
                      </a:r>
                      <a:endParaRPr lang="aa-ET" sz="1100" dirty="0"/>
                    </a:p>
                  </a:txBody>
                  <a:tcPr marL="68580" marR="68580" marT="34290" marB="34290"/>
                </a:tc>
                <a:tc>
                  <a:txBody>
                    <a:bodyPr/>
                    <a:lstStyle/>
                    <a:p>
                      <a:pPr algn="ctr"/>
                      <a:r>
                        <a:rPr lang="en-US" sz="1100" dirty="0"/>
                        <a:t>Y</a:t>
                      </a:r>
                      <a:endParaRPr lang="aa-ET" sz="1100" dirty="0"/>
                    </a:p>
                  </a:txBody>
                  <a:tcPr marL="68580" marR="68580" marT="34290" marB="34290"/>
                </a:tc>
                <a:extLst>
                  <a:ext uri="{0D108BD9-81ED-4DB2-BD59-A6C34878D82A}">
                    <a16:rowId xmlns:a16="http://schemas.microsoft.com/office/drawing/2014/main" val="4265912018"/>
                  </a:ext>
                </a:extLst>
              </a:tr>
              <a:tr h="278130">
                <a:tc>
                  <a:txBody>
                    <a:bodyPr/>
                    <a:lstStyle/>
                    <a:p>
                      <a:pPr algn="ctr"/>
                      <a:r>
                        <a:rPr lang="en-US" sz="1100" dirty="0">
                          <a:solidFill>
                            <a:srgbClr val="00B0F0"/>
                          </a:solidFill>
                        </a:rPr>
                        <a:t>1</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2</a:t>
                      </a:r>
                      <a:endParaRPr lang="aa-ET" sz="1100" dirty="0">
                        <a:solidFill>
                          <a:srgbClr val="FF0000"/>
                        </a:solidFill>
                      </a:endParaRPr>
                    </a:p>
                  </a:txBody>
                  <a:tcPr marL="68580" marR="68580" marT="34290" marB="34290"/>
                </a:tc>
                <a:extLst>
                  <a:ext uri="{0D108BD9-81ED-4DB2-BD59-A6C34878D82A}">
                    <a16:rowId xmlns:a16="http://schemas.microsoft.com/office/drawing/2014/main" val="2733441584"/>
                  </a:ext>
                </a:extLst>
              </a:tr>
              <a:tr h="278130">
                <a:tc>
                  <a:txBody>
                    <a:bodyPr/>
                    <a:lstStyle/>
                    <a:p>
                      <a:pPr algn="ctr"/>
                      <a:r>
                        <a:rPr lang="en-US" sz="1100" dirty="0">
                          <a:solidFill>
                            <a:srgbClr val="00B0F0"/>
                          </a:solidFill>
                        </a:rPr>
                        <a:t>2</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4</a:t>
                      </a:r>
                      <a:endParaRPr lang="aa-ET" sz="1100" dirty="0">
                        <a:solidFill>
                          <a:srgbClr val="FF0000"/>
                        </a:solidFill>
                      </a:endParaRPr>
                    </a:p>
                  </a:txBody>
                  <a:tcPr marL="68580" marR="68580" marT="34290" marB="34290"/>
                </a:tc>
                <a:extLst>
                  <a:ext uri="{0D108BD9-81ED-4DB2-BD59-A6C34878D82A}">
                    <a16:rowId xmlns:a16="http://schemas.microsoft.com/office/drawing/2014/main" val="3707123141"/>
                  </a:ext>
                </a:extLst>
              </a:tr>
              <a:tr h="278130">
                <a:tc>
                  <a:txBody>
                    <a:bodyPr/>
                    <a:lstStyle/>
                    <a:p>
                      <a:pPr algn="ctr"/>
                      <a:r>
                        <a:rPr lang="en-US" sz="1100" dirty="0">
                          <a:solidFill>
                            <a:srgbClr val="00B0F0"/>
                          </a:solidFill>
                        </a:rPr>
                        <a:t>3</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7</a:t>
                      </a:r>
                      <a:endParaRPr lang="aa-ET" sz="1100" dirty="0">
                        <a:solidFill>
                          <a:srgbClr val="FF0000"/>
                        </a:solidFill>
                      </a:endParaRPr>
                    </a:p>
                  </a:txBody>
                  <a:tcPr marL="68580" marR="68580" marT="34290" marB="34290"/>
                </a:tc>
                <a:extLst>
                  <a:ext uri="{0D108BD9-81ED-4DB2-BD59-A6C34878D82A}">
                    <a16:rowId xmlns:a16="http://schemas.microsoft.com/office/drawing/2014/main" val="414492420"/>
                  </a:ext>
                </a:extLst>
              </a:tr>
              <a:tr h="278130">
                <a:tc>
                  <a:txBody>
                    <a:bodyPr/>
                    <a:lstStyle/>
                    <a:p>
                      <a:pPr algn="ctr"/>
                      <a:r>
                        <a:rPr lang="en-US" sz="1100" dirty="0">
                          <a:solidFill>
                            <a:srgbClr val="00B0F0"/>
                          </a:solidFill>
                        </a:rPr>
                        <a:t>4</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9</a:t>
                      </a:r>
                      <a:endParaRPr lang="aa-ET" sz="1100" dirty="0">
                        <a:solidFill>
                          <a:srgbClr val="FF0000"/>
                        </a:solidFill>
                      </a:endParaRPr>
                    </a:p>
                  </a:txBody>
                  <a:tcPr marL="68580" marR="68580" marT="34290" marB="34290"/>
                </a:tc>
                <a:extLst>
                  <a:ext uri="{0D108BD9-81ED-4DB2-BD59-A6C34878D82A}">
                    <a16:rowId xmlns:a16="http://schemas.microsoft.com/office/drawing/2014/main" val="3491749076"/>
                  </a:ext>
                </a:extLst>
              </a:tr>
              <a:tr h="278130">
                <a:tc>
                  <a:txBody>
                    <a:bodyPr/>
                    <a:lstStyle/>
                    <a:p>
                      <a:pPr algn="ctr"/>
                      <a:r>
                        <a:rPr lang="en-US" sz="1100" dirty="0">
                          <a:solidFill>
                            <a:srgbClr val="00B0F0"/>
                          </a:solidFill>
                        </a:rPr>
                        <a:t>5</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12</a:t>
                      </a:r>
                      <a:endParaRPr lang="aa-ET" sz="1100" dirty="0">
                        <a:solidFill>
                          <a:srgbClr val="FF0000"/>
                        </a:solidFill>
                      </a:endParaRPr>
                    </a:p>
                  </a:txBody>
                  <a:tcPr marL="68580" marR="68580" marT="34290" marB="34290"/>
                </a:tc>
                <a:extLst>
                  <a:ext uri="{0D108BD9-81ED-4DB2-BD59-A6C34878D82A}">
                    <a16:rowId xmlns:a16="http://schemas.microsoft.com/office/drawing/2014/main" val="1509599794"/>
                  </a:ext>
                </a:extLst>
              </a:tr>
              <a:tr h="278130">
                <a:tc>
                  <a:txBody>
                    <a:bodyPr/>
                    <a:lstStyle/>
                    <a:p>
                      <a:pPr algn="ctr"/>
                      <a:r>
                        <a:rPr lang="en-US" sz="1100" dirty="0">
                          <a:solidFill>
                            <a:srgbClr val="00B0F0"/>
                          </a:solidFill>
                        </a:rPr>
                        <a:t>6</a:t>
                      </a:r>
                      <a:endParaRPr lang="aa-ET" sz="1100" dirty="0">
                        <a:solidFill>
                          <a:srgbClr val="00B0F0"/>
                        </a:solidFill>
                      </a:endParaRPr>
                    </a:p>
                  </a:txBody>
                  <a:tcPr marL="68580" marR="68580" marT="34290" marB="34290"/>
                </a:tc>
                <a:tc>
                  <a:txBody>
                    <a:bodyPr/>
                    <a:lstStyle/>
                    <a:p>
                      <a:pPr algn="ctr"/>
                      <a:r>
                        <a:rPr lang="en-US" sz="1100" dirty="0">
                          <a:solidFill>
                            <a:srgbClr val="FF0000"/>
                          </a:solidFill>
                        </a:rPr>
                        <a:t>14</a:t>
                      </a:r>
                      <a:endParaRPr lang="aa-ET" sz="1100" dirty="0">
                        <a:solidFill>
                          <a:srgbClr val="FF0000"/>
                        </a:solidFill>
                      </a:endParaRPr>
                    </a:p>
                  </a:txBody>
                  <a:tcPr marL="68580" marR="68580" marT="34290" marB="34290"/>
                </a:tc>
                <a:extLst>
                  <a:ext uri="{0D108BD9-81ED-4DB2-BD59-A6C34878D82A}">
                    <a16:rowId xmlns:a16="http://schemas.microsoft.com/office/drawing/2014/main" val="3593005760"/>
                  </a:ext>
                </a:extLst>
              </a:tr>
            </a:tbl>
          </a:graphicData>
        </a:graphic>
      </p:graphicFrame>
      <p:sp>
        <p:nvSpPr>
          <p:cNvPr id="4" name="Slide Number Placeholder 3">
            <a:extLst>
              <a:ext uri="{FF2B5EF4-FFF2-40B4-BE49-F238E27FC236}">
                <a16:creationId xmlns:a16="http://schemas.microsoft.com/office/drawing/2014/main" id="{F2618B30-9BCD-4666-9604-A98C5B7AF10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14</a:t>
            </a:fld>
            <a:endParaRPr lang="en-US"/>
          </a:p>
        </p:txBody>
      </p:sp>
      <p:sp>
        <p:nvSpPr>
          <p:cNvPr id="3" name="TextBox 2">
            <a:extLst>
              <a:ext uri="{FF2B5EF4-FFF2-40B4-BE49-F238E27FC236}">
                <a16:creationId xmlns:a16="http://schemas.microsoft.com/office/drawing/2014/main" id="{D55399C4-333E-427D-B4B7-3B47B87D7E46}"/>
              </a:ext>
            </a:extLst>
          </p:cNvPr>
          <p:cNvSpPr txBox="1"/>
          <p:nvPr/>
        </p:nvSpPr>
        <p:spPr>
          <a:xfrm>
            <a:off x="3164305" y="3820829"/>
            <a:ext cx="548642" cy="369332"/>
          </a:xfrm>
          <a:prstGeom prst="rect">
            <a:avLst/>
          </a:prstGeom>
          <a:noFill/>
        </p:spPr>
        <p:txBody>
          <a:bodyPr wrap="square" rtlCol="0">
            <a:spAutoFit/>
          </a:bodyPr>
          <a:lstStyle/>
          <a:p>
            <a:pPr algn="ctr"/>
            <a:r>
              <a:rPr lang="en-US" b="1" dirty="0"/>
              <a:t>21</a:t>
            </a:r>
            <a:endParaRPr lang="aa-ET" b="1" dirty="0"/>
          </a:p>
        </p:txBody>
      </p:sp>
      <p:sp>
        <p:nvSpPr>
          <p:cNvPr id="8" name="TextBox 7">
            <a:extLst>
              <a:ext uri="{FF2B5EF4-FFF2-40B4-BE49-F238E27FC236}">
                <a16:creationId xmlns:a16="http://schemas.microsoft.com/office/drawing/2014/main" id="{F080BFDC-7B8C-4629-9C59-2CD703F6B575}"/>
              </a:ext>
            </a:extLst>
          </p:cNvPr>
          <p:cNvSpPr txBox="1"/>
          <p:nvPr/>
        </p:nvSpPr>
        <p:spPr>
          <a:xfrm>
            <a:off x="4141269" y="3829733"/>
            <a:ext cx="481262" cy="369332"/>
          </a:xfrm>
          <a:prstGeom prst="rect">
            <a:avLst/>
          </a:prstGeom>
          <a:noFill/>
        </p:spPr>
        <p:txBody>
          <a:bodyPr wrap="square" rtlCol="0">
            <a:spAutoFit/>
          </a:bodyPr>
          <a:lstStyle/>
          <a:p>
            <a:pPr algn="ctr"/>
            <a:r>
              <a:rPr lang="en-US" b="1" dirty="0"/>
              <a:t>48</a:t>
            </a:r>
            <a:endParaRPr lang="aa-ET" b="1" dirty="0"/>
          </a:p>
        </p:txBody>
      </p:sp>
      <p:sp>
        <p:nvSpPr>
          <p:cNvPr id="9" name="TextBox 8">
            <a:extLst>
              <a:ext uri="{FF2B5EF4-FFF2-40B4-BE49-F238E27FC236}">
                <a16:creationId xmlns:a16="http://schemas.microsoft.com/office/drawing/2014/main" id="{61D8A52B-A32E-4974-8FE7-43AB324C7FE1}"/>
              </a:ext>
            </a:extLst>
          </p:cNvPr>
          <p:cNvSpPr txBox="1"/>
          <p:nvPr/>
        </p:nvSpPr>
        <p:spPr>
          <a:xfrm>
            <a:off x="5142295" y="3826607"/>
            <a:ext cx="572705" cy="369332"/>
          </a:xfrm>
          <a:prstGeom prst="rect">
            <a:avLst/>
          </a:prstGeom>
          <a:noFill/>
        </p:spPr>
        <p:txBody>
          <a:bodyPr wrap="square" rtlCol="0">
            <a:spAutoFit/>
          </a:bodyPr>
          <a:lstStyle/>
          <a:p>
            <a:pPr algn="ctr"/>
            <a:r>
              <a:rPr lang="en-US" b="1" dirty="0"/>
              <a:t>211</a:t>
            </a:r>
            <a:endParaRPr lang="aa-ET" b="1" dirty="0"/>
          </a:p>
        </p:txBody>
      </p:sp>
      <p:sp>
        <p:nvSpPr>
          <p:cNvPr id="10" name="TextBox 9">
            <a:extLst>
              <a:ext uri="{FF2B5EF4-FFF2-40B4-BE49-F238E27FC236}">
                <a16:creationId xmlns:a16="http://schemas.microsoft.com/office/drawing/2014/main" id="{3137312E-0923-466C-9023-6119F55F8547}"/>
              </a:ext>
            </a:extLst>
          </p:cNvPr>
          <p:cNvSpPr txBox="1"/>
          <p:nvPr/>
        </p:nvSpPr>
        <p:spPr>
          <a:xfrm>
            <a:off x="6143322" y="3823480"/>
            <a:ext cx="572705" cy="369332"/>
          </a:xfrm>
          <a:prstGeom prst="rect">
            <a:avLst/>
          </a:prstGeom>
          <a:noFill/>
        </p:spPr>
        <p:txBody>
          <a:bodyPr wrap="square" rtlCol="0">
            <a:spAutoFit/>
          </a:bodyPr>
          <a:lstStyle/>
          <a:p>
            <a:pPr algn="ctr"/>
            <a:r>
              <a:rPr lang="en-US" b="1" dirty="0"/>
              <a:t>91</a:t>
            </a:r>
            <a:endParaRPr lang="aa-ET" b="1" dirty="0"/>
          </a:p>
        </p:txBody>
      </p:sp>
      <p:sp>
        <p:nvSpPr>
          <p:cNvPr id="11" name="TextBox 10">
            <a:extLst>
              <a:ext uri="{FF2B5EF4-FFF2-40B4-BE49-F238E27FC236}">
                <a16:creationId xmlns:a16="http://schemas.microsoft.com/office/drawing/2014/main" id="{9783A46D-E932-4BA9-A6D9-10610A0C2D57}"/>
              </a:ext>
            </a:extLst>
          </p:cNvPr>
          <p:cNvSpPr txBox="1"/>
          <p:nvPr/>
        </p:nvSpPr>
        <p:spPr>
          <a:xfrm>
            <a:off x="7144348" y="3820353"/>
            <a:ext cx="572705" cy="369332"/>
          </a:xfrm>
          <a:prstGeom prst="rect">
            <a:avLst/>
          </a:prstGeom>
          <a:noFill/>
        </p:spPr>
        <p:txBody>
          <a:bodyPr wrap="square" rtlCol="0">
            <a:spAutoFit/>
          </a:bodyPr>
          <a:lstStyle/>
          <a:p>
            <a:pPr algn="ctr"/>
            <a:r>
              <a:rPr lang="en-US" b="1" dirty="0"/>
              <a:t>490</a:t>
            </a:r>
            <a:endParaRPr lang="aa-ET" b="1" dirty="0"/>
          </a:p>
        </p:txBody>
      </p:sp>
      <p:grpSp>
        <p:nvGrpSpPr>
          <p:cNvPr id="14" name="Group 13">
            <a:extLst>
              <a:ext uri="{FF2B5EF4-FFF2-40B4-BE49-F238E27FC236}">
                <a16:creationId xmlns:a16="http://schemas.microsoft.com/office/drawing/2014/main" id="{0366EA5E-E478-4F52-A651-A68BC93BC0F0}"/>
              </a:ext>
            </a:extLst>
          </p:cNvPr>
          <p:cNvGrpSpPr/>
          <p:nvPr/>
        </p:nvGrpSpPr>
        <p:grpSpPr>
          <a:xfrm>
            <a:off x="3104148" y="4234549"/>
            <a:ext cx="493295" cy="1091125"/>
            <a:chOff x="4138864" y="4503064"/>
            <a:chExt cx="657726" cy="145483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1059B33-B1D4-4B14-8F24-1AC6DAB534A8}"/>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r>
                              <a:rPr lang="en-US" sz="1350" b="1" i="1">
                                <a:latin typeface="Cambria Math" panose="02040503050406030204" pitchFamily="18" charset="0"/>
                              </a:rPr>
                              <m:t>𝑿</m:t>
                            </m:r>
                          </m:e>
                        </m:nary>
                      </m:oMath>
                    </m:oMathPara>
                  </a14:m>
                  <a:endParaRPr lang="aa-ET" sz="1350" b="1" dirty="0"/>
                </a:p>
              </p:txBody>
            </p:sp>
          </mc:Choice>
          <mc:Fallback xmlns="">
            <p:sp>
              <p:nvSpPr>
                <p:cNvPr id="12" name="TextBox 11">
                  <a:extLst>
                    <a:ext uri="{FF2B5EF4-FFF2-40B4-BE49-F238E27FC236}">
                      <a16:creationId xmlns:a16="http://schemas.microsoft.com/office/drawing/2014/main" id="{C1059B33-B1D4-4B14-8F24-1AC6DAB534A8}"/>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2"/>
                  <a:stretch>
                    <a:fillRect l="-161765" t="-122917" r="-61765" b="-175000"/>
                  </a:stretch>
                </a:blipFill>
              </p:spPr>
              <p:txBody>
                <a:bodyPr/>
                <a:lstStyle/>
                <a:p>
                  <a:r>
                    <a:rPr lang="en-PK">
                      <a:noFill/>
                    </a:rPr>
                    <a:t> </a:t>
                  </a:r>
                </a:p>
              </p:txBody>
            </p:sp>
          </mc:Fallback>
        </mc:AlternateContent>
        <p:sp>
          <p:nvSpPr>
            <p:cNvPr id="13" name="Arrow: Right 12">
              <a:extLst>
                <a:ext uri="{FF2B5EF4-FFF2-40B4-BE49-F238E27FC236}">
                  <a16:creationId xmlns:a16="http://schemas.microsoft.com/office/drawing/2014/main" id="{0AF8A62B-2767-4F5B-A7B5-F21665D80846}"/>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15" name="Group 14">
            <a:extLst>
              <a:ext uri="{FF2B5EF4-FFF2-40B4-BE49-F238E27FC236}">
                <a16:creationId xmlns:a16="http://schemas.microsoft.com/office/drawing/2014/main" id="{9CA378B0-13CC-466A-8A80-479259709C60}"/>
              </a:ext>
            </a:extLst>
          </p:cNvPr>
          <p:cNvGrpSpPr/>
          <p:nvPr/>
        </p:nvGrpSpPr>
        <p:grpSpPr>
          <a:xfrm>
            <a:off x="4069080" y="4234549"/>
            <a:ext cx="493295" cy="1091125"/>
            <a:chOff x="4138864" y="4503064"/>
            <a:chExt cx="657726" cy="1454833"/>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F281DB-ED06-4A52-BE32-30EC574C0622}"/>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r>
                              <a:rPr lang="en-US" sz="1350" b="1" i="1">
                                <a:latin typeface="Cambria Math" panose="02040503050406030204" pitchFamily="18" charset="0"/>
                              </a:rPr>
                              <m:t>𝒀</m:t>
                            </m:r>
                          </m:e>
                        </m:nary>
                      </m:oMath>
                    </m:oMathPara>
                  </a14:m>
                  <a:endParaRPr lang="aa-ET" sz="1350" b="1" dirty="0"/>
                </a:p>
              </p:txBody>
            </p:sp>
          </mc:Choice>
          <mc:Fallback xmlns="">
            <p:sp>
              <p:nvSpPr>
                <p:cNvPr id="16" name="TextBox 15">
                  <a:extLst>
                    <a:ext uri="{FF2B5EF4-FFF2-40B4-BE49-F238E27FC236}">
                      <a16:creationId xmlns:a16="http://schemas.microsoft.com/office/drawing/2014/main" id="{2CF281DB-ED06-4A52-BE32-30EC574C0622}"/>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3"/>
                  <a:stretch>
                    <a:fillRect l="-151429" t="-122917" r="-62857" b="-175000"/>
                  </a:stretch>
                </a:blipFill>
              </p:spPr>
              <p:txBody>
                <a:bodyPr/>
                <a:lstStyle/>
                <a:p>
                  <a:r>
                    <a:rPr lang="en-PK">
                      <a:noFill/>
                    </a:rPr>
                    <a:t> </a:t>
                  </a:r>
                </a:p>
              </p:txBody>
            </p:sp>
          </mc:Fallback>
        </mc:AlternateContent>
        <p:sp>
          <p:nvSpPr>
            <p:cNvPr id="17" name="Arrow: Right 16">
              <a:extLst>
                <a:ext uri="{FF2B5EF4-FFF2-40B4-BE49-F238E27FC236}">
                  <a16:creationId xmlns:a16="http://schemas.microsoft.com/office/drawing/2014/main" id="{4266AFA7-96DD-4CBC-891F-5644DC182F19}"/>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18" name="Group 17">
            <a:extLst>
              <a:ext uri="{FF2B5EF4-FFF2-40B4-BE49-F238E27FC236}">
                <a16:creationId xmlns:a16="http://schemas.microsoft.com/office/drawing/2014/main" id="{2E17DAF6-88DD-4D7F-93C2-0C6C05D4A2F6}"/>
              </a:ext>
            </a:extLst>
          </p:cNvPr>
          <p:cNvGrpSpPr/>
          <p:nvPr/>
        </p:nvGrpSpPr>
        <p:grpSpPr>
          <a:xfrm>
            <a:off x="5182000" y="4234549"/>
            <a:ext cx="493295" cy="1091125"/>
            <a:chOff x="4138864" y="4503064"/>
            <a:chExt cx="657726" cy="1454833"/>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4C2AF9F-7678-4185-B016-118877A9423F}"/>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r>
                              <a:rPr lang="en-US" sz="1350" b="1" i="1">
                                <a:latin typeface="Cambria Math" panose="02040503050406030204" pitchFamily="18" charset="0"/>
                              </a:rPr>
                              <m:t>𝑿𝒀</m:t>
                            </m:r>
                          </m:e>
                        </m:nary>
                      </m:oMath>
                    </m:oMathPara>
                  </a14:m>
                  <a:endParaRPr lang="aa-ET" sz="1350" b="1" dirty="0"/>
                </a:p>
              </p:txBody>
            </p:sp>
          </mc:Choice>
          <mc:Fallback xmlns="">
            <p:sp>
              <p:nvSpPr>
                <p:cNvPr id="19" name="TextBox 18">
                  <a:extLst>
                    <a:ext uri="{FF2B5EF4-FFF2-40B4-BE49-F238E27FC236}">
                      <a16:creationId xmlns:a16="http://schemas.microsoft.com/office/drawing/2014/main" id="{64C2AF9F-7678-4185-B016-118877A9423F}"/>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4"/>
                  <a:stretch>
                    <a:fillRect l="-170588" t="-122917" r="-52941" b="-175000"/>
                  </a:stretch>
                </a:blipFill>
              </p:spPr>
              <p:txBody>
                <a:bodyPr/>
                <a:lstStyle/>
                <a:p>
                  <a:r>
                    <a:rPr lang="en-PK">
                      <a:noFill/>
                    </a:rPr>
                    <a:t> </a:t>
                  </a:r>
                </a:p>
              </p:txBody>
            </p:sp>
          </mc:Fallback>
        </mc:AlternateContent>
        <p:sp>
          <p:nvSpPr>
            <p:cNvPr id="20" name="Arrow: Right 19">
              <a:extLst>
                <a:ext uri="{FF2B5EF4-FFF2-40B4-BE49-F238E27FC236}">
                  <a16:creationId xmlns:a16="http://schemas.microsoft.com/office/drawing/2014/main" id="{23AC7EA9-EAE6-4E60-913E-1E413A2CBF29}"/>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21" name="Group 20">
            <a:extLst>
              <a:ext uri="{FF2B5EF4-FFF2-40B4-BE49-F238E27FC236}">
                <a16:creationId xmlns:a16="http://schemas.microsoft.com/office/drawing/2014/main" id="{329D088B-34DC-4FF3-B691-498BC2F04B03}"/>
              </a:ext>
            </a:extLst>
          </p:cNvPr>
          <p:cNvGrpSpPr/>
          <p:nvPr/>
        </p:nvGrpSpPr>
        <p:grpSpPr>
          <a:xfrm>
            <a:off x="6183027" y="4234548"/>
            <a:ext cx="493295" cy="1091125"/>
            <a:chOff x="4138864" y="4503064"/>
            <a:chExt cx="657726" cy="145483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12F8204-7927-4ECC-80B0-079AA10E3171}"/>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sSup>
                              <m:sSupPr>
                                <m:ctrlPr>
                                  <a:rPr lang="en-US" sz="1350" b="1" i="1">
                                    <a:latin typeface="Cambria Math" panose="02040503050406030204" pitchFamily="18" charset="0"/>
                                  </a:rPr>
                                </m:ctrlPr>
                              </m:sSupPr>
                              <m:e>
                                <m:r>
                                  <a:rPr lang="en-US" sz="1350" b="1" i="1">
                                    <a:latin typeface="Cambria Math" panose="02040503050406030204" pitchFamily="18" charset="0"/>
                                  </a:rPr>
                                  <m:t>𝑿</m:t>
                                </m:r>
                              </m:e>
                              <m:sup>
                                <m:r>
                                  <a:rPr lang="en-US" sz="1350" b="1" i="1">
                                    <a:latin typeface="Cambria Math" panose="02040503050406030204" pitchFamily="18" charset="0"/>
                                  </a:rPr>
                                  <m:t>𝟐</m:t>
                                </m:r>
                              </m:sup>
                            </m:sSup>
                          </m:e>
                        </m:nary>
                      </m:oMath>
                    </m:oMathPara>
                  </a14:m>
                  <a:endParaRPr lang="aa-ET" sz="1350" b="1" dirty="0"/>
                </a:p>
              </p:txBody>
            </p:sp>
          </mc:Choice>
          <mc:Fallback xmlns="">
            <p:sp>
              <p:nvSpPr>
                <p:cNvPr id="22" name="TextBox 21">
                  <a:extLst>
                    <a:ext uri="{FF2B5EF4-FFF2-40B4-BE49-F238E27FC236}">
                      <a16:creationId xmlns:a16="http://schemas.microsoft.com/office/drawing/2014/main" id="{312F8204-7927-4ECC-80B0-079AA10E3171}"/>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5"/>
                  <a:stretch>
                    <a:fillRect l="-170588" t="-122917" r="-52941" b="-175000"/>
                  </a:stretch>
                </a:blipFill>
              </p:spPr>
              <p:txBody>
                <a:bodyPr/>
                <a:lstStyle/>
                <a:p>
                  <a:r>
                    <a:rPr lang="en-PK">
                      <a:noFill/>
                    </a:rPr>
                    <a:t> </a:t>
                  </a:r>
                </a:p>
              </p:txBody>
            </p:sp>
          </mc:Fallback>
        </mc:AlternateContent>
        <p:sp>
          <p:nvSpPr>
            <p:cNvPr id="23" name="Arrow: Right 22">
              <a:extLst>
                <a:ext uri="{FF2B5EF4-FFF2-40B4-BE49-F238E27FC236}">
                  <a16:creationId xmlns:a16="http://schemas.microsoft.com/office/drawing/2014/main" id="{EA1DEBE8-0518-408F-99E8-415515E250CC}"/>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p:grpSp>
        <p:nvGrpSpPr>
          <p:cNvPr id="24" name="Group 23">
            <a:extLst>
              <a:ext uri="{FF2B5EF4-FFF2-40B4-BE49-F238E27FC236}">
                <a16:creationId xmlns:a16="http://schemas.microsoft.com/office/drawing/2014/main" id="{7A3C62B4-5DD4-4C34-8CA4-ADBAAEA6B67C}"/>
              </a:ext>
            </a:extLst>
          </p:cNvPr>
          <p:cNvGrpSpPr/>
          <p:nvPr/>
        </p:nvGrpSpPr>
        <p:grpSpPr>
          <a:xfrm>
            <a:off x="7244211" y="4253501"/>
            <a:ext cx="493295" cy="1091125"/>
            <a:chOff x="4138864" y="4503064"/>
            <a:chExt cx="657726" cy="1454833"/>
          </a:xfrm>
        </p:grpSpPr>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B57CDF-B5EE-45B9-9FD2-CA402BB80EA7}"/>
                    </a:ext>
                  </a:extLst>
                </p:cNvPr>
                <p:cNvSpPr txBox="1"/>
                <p:nvPr/>
              </p:nvSpPr>
              <p:spPr>
                <a:xfrm>
                  <a:off x="4235116" y="5164005"/>
                  <a:ext cx="561474" cy="7938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aa-ET" sz="1350" b="1" i="1">
                                <a:latin typeface="Cambria Math" panose="02040503050406030204" pitchFamily="18" charset="0"/>
                              </a:rPr>
                            </m:ctrlPr>
                          </m:naryPr>
                          <m:sub/>
                          <m:sup/>
                          <m:e>
                            <m:sSup>
                              <m:sSupPr>
                                <m:ctrlPr>
                                  <a:rPr lang="en-US" sz="1350" b="1" i="1">
                                    <a:latin typeface="Cambria Math" panose="02040503050406030204" pitchFamily="18" charset="0"/>
                                  </a:rPr>
                                </m:ctrlPr>
                              </m:sSupPr>
                              <m:e>
                                <m:r>
                                  <a:rPr lang="en-US" sz="1350" b="1" i="1">
                                    <a:latin typeface="Cambria Math" panose="02040503050406030204" pitchFamily="18" charset="0"/>
                                  </a:rPr>
                                  <m:t>𝒀</m:t>
                                </m:r>
                              </m:e>
                              <m:sup>
                                <m:r>
                                  <a:rPr lang="en-US" sz="1350" b="1" i="1">
                                    <a:latin typeface="Cambria Math" panose="02040503050406030204" pitchFamily="18" charset="0"/>
                                  </a:rPr>
                                  <m:t>𝟐</m:t>
                                </m:r>
                              </m:sup>
                            </m:sSup>
                          </m:e>
                        </m:nary>
                      </m:oMath>
                    </m:oMathPara>
                  </a14:m>
                  <a:endParaRPr lang="aa-ET" sz="1350" b="1" dirty="0"/>
                </a:p>
              </p:txBody>
            </p:sp>
          </mc:Choice>
          <mc:Fallback xmlns="">
            <p:sp>
              <p:nvSpPr>
                <p:cNvPr id="25" name="TextBox 24">
                  <a:extLst>
                    <a:ext uri="{FF2B5EF4-FFF2-40B4-BE49-F238E27FC236}">
                      <a16:creationId xmlns:a16="http://schemas.microsoft.com/office/drawing/2014/main" id="{79B57CDF-B5EE-45B9-9FD2-CA402BB80EA7}"/>
                    </a:ext>
                  </a:extLst>
                </p:cNvPr>
                <p:cNvSpPr txBox="1">
                  <a:spLocks noRot="1" noChangeAspect="1" noMove="1" noResize="1" noEditPoints="1" noAdjustHandles="1" noChangeArrowheads="1" noChangeShapeType="1" noTextEdit="1"/>
                </p:cNvSpPr>
                <p:nvPr/>
              </p:nvSpPr>
              <p:spPr>
                <a:xfrm>
                  <a:off x="4235116" y="5164005"/>
                  <a:ext cx="561474" cy="793892"/>
                </a:xfrm>
                <a:prstGeom prst="rect">
                  <a:avLst/>
                </a:prstGeom>
                <a:blipFill>
                  <a:blip r:embed="rId6"/>
                  <a:stretch>
                    <a:fillRect l="-170588" t="-120833" r="-52941" b="-175000"/>
                  </a:stretch>
                </a:blipFill>
              </p:spPr>
              <p:txBody>
                <a:bodyPr/>
                <a:lstStyle/>
                <a:p>
                  <a:r>
                    <a:rPr lang="en-PK">
                      <a:noFill/>
                    </a:rPr>
                    <a:t> </a:t>
                  </a:r>
                </a:p>
              </p:txBody>
            </p:sp>
          </mc:Fallback>
        </mc:AlternateContent>
        <p:sp>
          <p:nvSpPr>
            <p:cNvPr id="26" name="Arrow: Right 25">
              <a:extLst>
                <a:ext uri="{FF2B5EF4-FFF2-40B4-BE49-F238E27FC236}">
                  <a16:creationId xmlns:a16="http://schemas.microsoft.com/office/drawing/2014/main" id="{EA438AD7-486B-4494-A01A-6C0C6A9ABD12}"/>
                </a:ext>
              </a:extLst>
            </p:cNvPr>
            <p:cNvSpPr/>
            <p:nvPr/>
          </p:nvSpPr>
          <p:spPr>
            <a:xfrm rot="16200000">
              <a:off x="4170948" y="4470980"/>
              <a:ext cx="577516"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sz="1350" dirty="0"/>
            </a:p>
          </p:txBody>
        </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8E9FBEA-D7FA-482C-843E-79B49CB202C1}"/>
                  </a:ext>
                </a:extLst>
              </p:cNvPr>
              <p:cNvSpPr txBox="1"/>
              <p:nvPr/>
            </p:nvSpPr>
            <p:spPr>
              <a:xfrm>
                <a:off x="2576046" y="2639597"/>
                <a:ext cx="4152754" cy="569900"/>
              </a:xfrm>
              <a:prstGeom prst="rect">
                <a:avLst/>
              </a:prstGeom>
              <a:no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350" b="1" i="1">
                          <a:solidFill>
                            <a:srgbClr val="00B050"/>
                          </a:solidFill>
                          <a:latin typeface="Cambria Math" panose="02040503050406030204" pitchFamily="18" charset="0"/>
                        </a:rPr>
                        <m:t>𝒓</m:t>
                      </m:r>
                      <m:r>
                        <a:rPr lang="en-US" sz="1350" b="1" i="1">
                          <a:solidFill>
                            <a:srgbClr val="00B050"/>
                          </a:solidFill>
                          <a:latin typeface="Cambria Math" panose="02040503050406030204" pitchFamily="18" charset="0"/>
                        </a:rPr>
                        <m:t>= </m:t>
                      </m:r>
                      <m:f>
                        <m:fPr>
                          <m:ctrlPr>
                            <a:rPr lang="en-US" sz="1350" b="1" i="1">
                              <a:solidFill>
                                <a:srgbClr val="00B050"/>
                              </a:solidFill>
                              <a:latin typeface="Cambria Math" panose="02040503050406030204" pitchFamily="18" charset="0"/>
                            </a:rPr>
                          </m:ctrlPr>
                        </m:fPr>
                        <m:num>
                          <m:r>
                            <a:rPr lang="en-US" sz="1350" b="1" i="1">
                              <a:solidFill>
                                <a:srgbClr val="00B050"/>
                              </a:solidFill>
                              <a:latin typeface="Cambria Math" panose="02040503050406030204" pitchFamily="18" charset="0"/>
                            </a:rPr>
                            <m:t>𝟔</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𝟐𝟏𝟏</m:t>
                          </m:r>
                          <m:r>
                            <a:rPr lang="en-US" sz="1350" b="1" i="1">
                              <a:solidFill>
                                <a:srgbClr val="00B050"/>
                              </a:solidFill>
                              <a:latin typeface="Cambria Math" panose="02040503050406030204" pitchFamily="18" charset="0"/>
                            </a:rPr>
                            <m:t> − </m:t>
                          </m:r>
                          <m:r>
                            <a:rPr lang="en-US" sz="1350" b="1" i="1">
                              <a:solidFill>
                                <a:srgbClr val="00B050"/>
                              </a:solidFill>
                              <a:latin typeface="Cambria Math" panose="02040503050406030204" pitchFamily="18" charset="0"/>
                            </a:rPr>
                            <m:t>𝟐𝟏</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𝟒𝟖</m:t>
                          </m:r>
                        </m:num>
                        <m:den>
                          <m:rad>
                            <m:radPr>
                              <m:degHide m:val="on"/>
                              <m:ctrlPr>
                                <a:rPr lang="en-US" sz="1350" b="1" i="1">
                                  <a:solidFill>
                                    <a:srgbClr val="00B050"/>
                                  </a:solidFill>
                                  <a:latin typeface="Cambria Math" panose="02040503050406030204" pitchFamily="18" charset="0"/>
                                </a:rPr>
                              </m:ctrlPr>
                            </m:radPr>
                            <m:deg/>
                            <m:e>
                              <m:d>
                                <m:dPr>
                                  <m:begChr m:val="["/>
                                  <m:endChr m:val="]"/>
                                  <m:ctrlPr>
                                    <a:rPr lang="en-US" sz="1350" b="1" i="1">
                                      <a:solidFill>
                                        <a:srgbClr val="00B050"/>
                                      </a:solidFill>
                                      <a:latin typeface="Cambria Math" panose="02040503050406030204" pitchFamily="18" charset="0"/>
                                    </a:rPr>
                                  </m:ctrlPr>
                                </m:dPr>
                                <m:e>
                                  <m:r>
                                    <a:rPr lang="en-US" sz="1350" b="1" i="1">
                                      <a:solidFill>
                                        <a:srgbClr val="00B050"/>
                                      </a:solidFill>
                                      <a:latin typeface="Cambria Math" panose="02040503050406030204" pitchFamily="18" charset="0"/>
                                    </a:rPr>
                                    <m:t>𝟔</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𝟗𝟏</m:t>
                                  </m:r>
                                  <m:r>
                                    <a:rPr lang="en-US" sz="1350" b="1" i="1">
                                      <a:solidFill>
                                        <a:srgbClr val="00B050"/>
                                      </a:solidFill>
                                      <a:latin typeface="Cambria Math" panose="02040503050406030204" pitchFamily="18" charset="0"/>
                                    </a:rPr>
                                    <m:t> −</m:t>
                                  </m:r>
                                  <m:sSup>
                                    <m:sSupPr>
                                      <m:ctrlPr>
                                        <a:rPr lang="en-US" sz="1350" b="1" i="1">
                                          <a:solidFill>
                                            <a:srgbClr val="00B050"/>
                                          </a:solidFill>
                                          <a:latin typeface="Cambria Math" panose="02040503050406030204" pitchFamily="18" charset="0"/>
                                        </a:rPr>
                                      </m:ctrlPr>
                                    </m:sSupPr>
                                    <m:e>
                                      <m:d>
                                        <m:dPr>
                                          <m:ctrlPr>
                                            <a:rPr lang="en-US" sz="1350" b="1" i="1">
                                              <a:solidFill>
                                                <a:srgbClr val="00B050"/>
                                              </a:solidFill>
                                              <a:latin typeface="Cambria Math" panose="02040503050406030204" pitchFamily="18" charset="0"/>
                                            </a:rPr>
                                          </m:ctrlPr>
                                        </m:dPr>
                                        <m:e>
                                          <m:r>
                                            <a:rPr lang="en-US" sz="1350" b="1" i="1">
                                              <a:solidFill>
                                                <a:srgbClr val="00B050"/>
                                              </a:solidFill>
                                              <a:latin typeface="Cambria Math" panose="02040503050406030204" pitchFamily="18" charset="0"/>
                                            </a:rPr>
                                            <m:t>𝟐𝟏</m:t>
                                          </m:r>
                                        </m:e>
                                      </m:d>
                                    </m:e>
                                    <m:sup>
                                      <m:r>
                                        <a:rPr lang="en-US" sz="1350" b="1" i="1">
                                          <a:solidFill>
                                            <a:srgbClr val="00B050"/>
                                          </a:solidFill>
                                          <a:latin typeface="Cambria Math" panose="02040503050406030204" pitchFamily="18" charset="0"/>
                                        </a:rPr>
                                        <m:t>𝟐</m:t>
                                      </m:r>
                                    </m:sup>
                                  </m:sSup>
                                </m:e>
                              </m:d>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𝟔</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𝟒𝟗𝟎</m:t>
                              </m:r>
                              <m:r>
                                <a:rPr lang="en-US" sz="1350" b="1" i="1">
                                  <a:solidFill>
                                    <a:srgbClr val="00B050"/>
                                  </a:solidFill>
                                  <a:latin typeface="Cambria Math" panose="02040503050406030204" pitchFamily="18" charset="0"/>
                                </a:rPr>
                                <m:t> −</m:t>
                              </m:r>
                              <m:sSup>
                                <m:sSupPr>
                                  <m:ctrlPr>
                                    <a:rPr lang="en-US" sz="1350" b="1" i="1">
                                      <a:solidFill>
                                        <a:srgbClr val="00B050"/>
                                      </a:solidFill>
                                      <a:latin typeface="Cambria Math" panose="02040503050406030204" pitchFamily="18" charset="0"/>
                                    </a:rPr>
                                  </m:ctrlPr>
                                </m:sSupPr>
                                <m:e>
                                  <m:d>
                                    <m:dPr>
                                      <m:ctrlPr>
                                        <a:rPr lang="en-US" sz="1350" b="1" i="1">
                                          <a:solidFill>
                                            <a:srgbClr val="00B050"/>
                                          </a:solidFill>
                                          <a:latin typeface="Cambria Math" panose="02040503050406030204" pitchFamily="18" charset="0"/>
                                        </a:rPr>
                                      </m:ctrlPr>
                                    </m:dPr>
                                    <m:e>
                                      <m:r>
                                        <a:rPr lang="en-US" sz="1350" b="1" i="1">
                                          <a:solidFill>
                                            <a:srgbClr val="00B050"/>
                                          </a:solidFill>
                                          <a:latin typeface="Cambria Math" panose="02040503050406030204" pitchFamily="18" charset="0"/>
                                        </a:rPr>
                                        <m:t>𝟒𝟖</m:t>
                                      </m:r>
                                    </m:e>
                                  </m:d>
                                </m:e>
                                <m:sup>
                                  <m:r>
                                    <a:rPr lang="en-US" sz="1350" b="1" i="1">
                                      <a:solidFill>
                                        <a:srgbClr val="00B050"/>
                                      </a:solidFill>
                                      <a:latin typeface="Cambria Math" panose="02040503050406030204" pitchFamily="18" charset="0"/>
                                    </a:rPr>
                                    <m:t>𝟐</m:t>
                                  </m:r>
                                </m:sup>
                              </m:sSup>
                              <m:r>
                                <a:rPr lang="en-US" sz="1350" b="1" i="1">
                                  <a:solidFill>
                                    <a:srgbClr val="00B050"/>
                                  </a:solidFill>
                                  <a:latin typeface="Cambria Math" panose="02040503050406030204" pitchFamily="18" charset="0"/>
                                </a:rPr>
                                <m:t>]</m:t>
                              </m:r>
                            </m:e>
                          </m:rad>
                        </m:den>
                      </m:f>
                    </m:oMath>
                  </m:oMathPara>
                </a14:m>
                <a:endParaRPr lang="aa-ET" sz="1350" b="1" dirty="0">
                  <a:solidFill>
                    <a:srgbClr val="00B050"/>
                  </a:solidFill>
                </a:endParaRPr>
              </a:p>
            </p:txBody>
          </p:sp>
        </mc:Choice>
        <mc:Fallback xmlns="">
          <p:sp>
            <p:nvSpPr>
              <p:cNvPr id="28" name="TextBox 27">
                <a:extLst>
                  <a:ext uri="{FF2B5EF4-FFF2-40B4-BE49-F238E27FC236}">
                    <a16:creationId xmlns:a16="http://schemas.microsoft.com/office/drawing/2014/main" id="{08E9FBEA-D7FA-482C-843E-79B49CB202C1}"/>
                  </a:ext>
                </a:extLst>
              </p:cNvPr>
              <p:cNvSpPr txBox="1">
                <a:spLocks noRot="1" noChangeAspect="1" noMove="1" noResize="1" noEditPoints="1" noAdjustHandles="1" noChangeArrowheads="1" noChangeShapeType="1" noTextEdit="1"/>
              </p:cNvSpPr>
              <p:nvPr/>
            </p:nvSpPr>
            <p:spPr>
              <a:xfrm>
                <a:off x="2576046" y="2639597"/>
                <a:ext cx="4152754" cy="569900"/>
              </a:xfrm>
              <a:prstGeom prst="rect">
                <a:avLst/>
              </a:prstGeom>
              <a:blipFill>
                <a:blip r:embed="rId7"/>
                <a:stretch>
                  <a:fillRect b="-4348"/>
                </a:stretch>
              </a:blipFill>
              <a:ln>
                <a:solidFill>
                  <a:schemeClr val="accent1"/>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4029A54-FF6E-40C6-A663-DEFDB5FE946C}"/>
                  </a:ext>
                </a:extLst>
              </p:cNvPr>
              <p:cNvSpPr txBox="1"/>
              <p:nvPr/>
            </p:nvSpPr>
            <p:spPr>
              <a:xfrm>
                <a:off x="2581981" y="3315569"/>
                <a:ext cx="6381545" cy="574132"/>
              </a:xfrm>
              <a:prstGeom prst="rect">
                <a:avLst/>
              </a:prstGeom>
              <a:no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350" b="1" i="1">
                          <a:solidFill>
                            <a:srgbClr val="00B050"/>
                          </a:solidFill>
                          <a:latin typeface="Cambria Math" panose="02040503050406030204" pitchFamily="18" charset="0"/>
                        </a:rPr>
                        <m:t>𝒓</m:t>
                      </m:r>
                      <m:r>
                        <a:rPr lang="en-US" sz="1350" b="1" i="1">
                          <a:solidFill>
                            <a:srgbClr val="00B050"/>
                          </a:solidFill>
                          <a:latin typeface="Cambria Math" panose="02040503050406030204" pitchFamily="18" charset="0"/>
                        </a:rPr>
                        <m:t>= </m:t>
                      </m:r>
                      <m:f>
                        <m:fPr>
                          <m:ctrlPr>
                            <a:rPr lang="en-US" sz="1350" b="1" i="1">
                              <a:solidFill>
                                <a:srgbClr val="00B050"/>
                              </a:solidFill>
                              <a:latin typeface="Cambria Math" panose="02040503050406030204" pitchFamily="18" charset="0"/>
                            </a:rPr>
                          </m:ctrlPr>
                        </m:fPr>
                        <m:num>
                          <m:r>
                            <a:rPr lang="en-US" sz="1350" b="1" i="1">
                              <a:solidFill>
                                <a:srgbClr val="00B050"/>
                              </a:solidFill>
                              <a:latin typeface="Cambria Math" panose="02040503050406030204" pitchFamily="18" charset="0"/>
                            </a:rPr>
                            <m:t>𝟏𝟐𝟔𝟔</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𝟏𝟎𝟎𝟖</m:t>
                          </m:r>
                        </m:num>
                        <m:den>
                          <m:rad>
                            <m:radPr>
                              <m:degHide m:val="on"/>
                              <m:ctrlPr>
                                <a:rPr lang="en-US" sz="1350" b="1" i="1">
                                  <a:solidFill>
                                    <a:srgbClr val="00B050"/>
                                  </a:solidFill>
                                  <a:latin typeface="Cambria Math" panose="02040503050406030204" pitchFamily="18" charset="0"/>
                                </a:rPr>
                              </m:ctrlPr>
                            </m:radPr>
                            <m:deg/>
                            <m:e>
                              <m:d>
                                <m:dPr>
                                  <m:begChr m:val="["/>
                                  <m:endChr m:val="]"/>
                                  <m:ctrlPr>
                                    <a:rPr lang="en-US" sz="1350" b="1" i="1">
                                      <a:solidFill>
                                        <a:srgbClr val="00B050"/>
                                      </a:solidFill>
                                      <a:latin typeface="Cambria Math" panose="02040503050406030204" pitchFamily="18" charset="0"/>
                                    </a:rPr>
                                  </m:ctrlPr>
                                </m:dPr>
                                <m:e>
                                  <m:r>
                                    <a:rPr lang="en-US" sz="1350" b="1" i="1">
                                      <a:solidFill>
                                        <a:srgbClr val="00B050"/>
                                      </a:solidFill>
                                      <a:latin typeface="Cambria Math" panose="02040503050406030204" pitchFamily="18" charset="0"/>
                                    </a:rPr>
                                    <m:t>𝟓𝟒𝟔</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𝟒𝟒𝟏</m:t>
                                  </m:r>
                                </m:e>
                              </m:d>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𝟐𝟗𝟒𝟎</m:t>
                              </m:r>
                              <m:r>
                                <a:rPr lang="en-US" sz="1350" b="1" i="1">
                                  <a:solidFill>
                                    <a:srgbClr val="00B050"/>
                                  </a:solidFill>
                                  <a:latin typeface="Cambria Math" panose="02040503050406030204" pitchFamily="18" charset="0"/>
                                </a:rPr>
                                <m:t> −</m:t>
                              </m:r>
                              <m:r>
                                <a:rPr lang="en-US" sz="1350" b="1" i="1">
                                  <a:solidFill>
                                    <a:srgbClr val="00B050"/>
                                  </a:solidFill>
                                  <a:latin typeface="Cambria Math" panose="02040503050406030204" pitchFamily="18" charset="0"/>
                                </a:rPr>
                                <m:t>𝟐𝟑𝟎𝟒</m:t>
                              </m:r>
                              <m:r>
                                <a:rPr lang="en-US" sz="1350" b="1" i="1">
                                  <a:solidFill>
                                    <a:srgbClr val="00B050"/>
                                  </a:solidFill>
                                  <a:latin typeface="Cambria Math" panose="02040503050406030204" pitchFamily="18" charset="0"/>
                                </a:rPr>
                                <m:t>]</m:t>
                              </m:r>
                            </m:e>
                          </m:rad>
                        </m:den>
                      </m:f>
                      <m:r>
                        <a:rPr lang="en-US" sz="1350" b="1" i="1">
                          <a:solidFill>
                            <a:srgbClr val="00B050"/>
                          </a:solidFill>
                          <a:latin typeface="Cambria Math" panose="02040503050406030204" pitchFamily="18" charset="0"/>
                        </a:rPr>
                        <m:t>=</m:t>
                      </m:r>
                      <m:f>
                        <m:fPr>
                          <m:ctrlPr>
                            <a:rPr lang="en-US" sz="1350" b="1" i="1">
                              <a:solidFill>
                                <a:srgbClr val="00B050"/>
                              </a:solidFill>
                              <a:latin typeface="Cambria Math" panose="02040503050406030204" pitchFamily="18" charset="0"/>
                            </a:rPr>
                          </m:ctrlPr>
                        </m:fPr>
                        <m:num>
                          <m:r>
                            <a:rPr lang="en-US" sz="1350" b="1" i="1">
                              <a:solidFill>
                                <a:srgbClr val="00B050"/>
                              </a:solidFill>
                              <a:latin typeface="Cambria Math" panose="02040503050406030204" pitchFamily="18" charset="0"/>
                            </a:rPr>
                            <m:t>𝟐𝟓𝟖</m:t>
                          </m:r>
                        </m:num>
                        <m:den>
                          <m:rad>
                            <m:radPr>
                              <m:degHide m:val="on"/>
                              <m:ctrlPr>
                                <a:rPr lang="en-US" sz="1350" b="1" i="1">
                                  <a:solidFill>
                                    <a:srgbClr val="00B050"/>
                                  </a:solidFill>
                                  <a:latin typeface="Cambria Math" panose="02040503050406030204" pitchFamily="18" charset="0"/>
                                </a:rPr>
                              </m:ctrlPr>
                            </m:radPr>
                            <m:deg/>
                            <m:e>
                              <m:r>
                                <a:rPr lang="en-US" sz="1350" b="1" i="1">
                                  <a:solidFill>
                                    <a:srgbClr val="00B050"/>
                                  </a:solidFill>
                                  <a:latin typeface="Cambria Math" panose="02040503050406030204" pitchFamily="18" charset="0"/>
                                </a:rPr>
                                <m:t>𝟏𝟎𝟓</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𝟔𝟑𝟔</m:t>
                              </m:r>
                              <m:r>
                                <a:rPr lang="en-US" sz="1350" b="1" i="1">
                                  <a:solidFill>
                                    <a:srgbClr val="00B050"/>
                                  </a:solidFill>
                                  <a:latin typeface="Cambria Math" panose="02040503050406030204" pitchFamily="18" charset="0"/>
                                </a:rPr>
                                <m:t> </m:t>
                              </m:r>
                            </m:e>
                          </m:rad>
                        </m:den>
                      </m:f>
                      <m:r>
                        <a:rPr lang="en-US" sz="1350" b="1" i="1">
                          <a:solidFill>
                            <a:srgbClr val="00B050"/>
                          </a:solidFill>
                          <a:latin typeface="Cambria Math" panose="02040503050406030204" pitchFamily="18" charset="0"/>
                        </a:rPr>
                        <m:t>=</m:t>
                      </m:r>
                      <m:f>
                        <m:fPr>
                          <m:ctrlPr>
                            <a:rPr lang="en-US" sz="1350" b="1" i="1">
                              <a:solidFill>
                                <a:srgbClr val="00B050"/>
                              </a:solidFill>
                              <a:latin typeface="Cambria Math" panose="02040503050406030204" pitchFamily="18" charset="0"/>
                            </a:rPr>
                          </m:ctrlPr>
                        </m:fPr>
                        <m:num>
                          <m:r>
                            <a:rPr lang="en-US" sz="1350" b="1" i="1">
                              <a:solidFill>
                                <a:srgbClr val="00B050"/>
                              </a:solidFill>
                              <a:latin typeface="Cambria Math" panose="02040503050406030204" pitchFamily="18" charset="0"/>
                            </a:rPr>
                            <m:t>𝟐𝟓𝟖</m:t>
                          </m:r>
                        </m:num>
                        <m:den>
                          <m:rad>
                            <m:radPr>
                              <m:degHide m:val="on"/>
                              <m:ctrlPr>
                                <a:rPr lang="en-US" sz="1350" b="1" i="1">
                                  <a:solidFill>
                                    <a:srgbClr val="00B050"/>
                                  </a:solidFill>
                                  <a:latin typeface="Cambria Math" panose="02040503050406030204" pitchFamily="18" charset="0"/>
                                </a:rPr>
                              </m:ctrlPr>
                            </m:radPr>
                            <m:deg/>
                            <m:e>
                              <m:r>
                                <a:rPr lang="en-US" sz="1350" b="1" i="1">
                                  <a:solidFill>
                                    <a:srgbClr val="00B050"/>
                                  </a:solidFill>
                                  <a:latin typeface="Cambria Math" panose="02040503050406030204" pitchFamily="18" charset="0"/>
                                </a:rPr>
                                <m:t>𝟔𝟔𝟕𝟖𝟎</m:t>
                              </m:r>
                            </m:e>
                          </m:rad>
                        </m:den>
                      </m:f>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𝟎</m:t>
                      </m:r>
                      <m:r>
                        <a:rPr lang="en-US" sz="1350" b="1" i="1">
                          <a:solidFill>
                            <a:srgbClr val="00B050"/>
                          </a:solidFill>
                          <a:latin typeface="Cambria Math" panose="02040503050406030204" pitchFamily="18" charset="0"/>
                        </a:rPr>
                        <m:t>.</m:t>
                      </m:r>
                      <m:r>
                        <a:rPr lang="en-US" sz="1350" b="1" i="1">
                          <a:solidFill>
                            <a:srgbClr val="00B050"/>
                          </a:solidFill>
                          <a:latin typeface="Cambria Math" panose="02040503050406030204" pitchFamily="18" charset="0"/>
                        </a:rPr>
                        <m:t>𝟗𝟗𝟖</m:t>
                      </m:r>
                    </m:oMath>
                  </m:oMathPara>
                </a14:m>
                <a:endParaRPr lang="aa-ET" sz="1350" b="1" dirty="0">
                  <a:solidFill>
                    <a:srgbClr val="00B050"/>
                  </a:solidFill>
                </a:endParaRPr>
              </a:p>
            </p:txBody>
          </p:sp>
        </mc:Choice>
        <mc:Fallback xmlns="">
          <p:sp>
            <p:nvSpPr>
              <p:cNvPr id="29" name="TextBox 28">
                <a:extLst>
                  <a:ext uri="{FF2B5EF4-FFF2-40B4-BE49-F238E27FC236}">
                    <a16:creationId xmlns:a16="http://schemas.microsoft.com/office/drawing/2014/main" id="{84029A54-FF6E-40C6-A663-DEFDB5FE946C}"/>
                  </a:ext>
                </a:extLst>
              </p:cNvPr>
              <p:cNvSpPr txBox="1">
                <a:spLocks noRot="1" noChangeAspect="1" noMove="1" noResize="1" noEditPoints="1" noAdjustHandles="1" noChangeArrowheads="1" noChangeShapeType="1" noTextEdit="1"/>
              </p:cNvSpPr>
              <p:nvPr/>
            </p:nvSpPr>
            <p:spPr>
              <a:xfrm>
                <a:off x="2581981" y="3315569"/>
                <a:ext cx="6381545" cy="574132"/>
              </a:xfrm>
              <a:prstGeom prst="rect">
                <a:avLst/>
              </a:prstGeom>
              <a:blipFill>
                <a:blip r:embed="rId8"/>
                <a:stretch>
                  <a:fillRect b="-6383"/>
                </a:stretch>
              </a:blipFill>
              <a:ln>
                <a:solidFill>
                  <a:schemeClr val="accent1"/>
                </a:solidFill>
              </a:ln>
            </p:spPr>
            <p:txBody>
              <a:bodyPr/>
              <a:lstStyle/>
              <a:p>
                <a:r>
                  <a:rPr lang="en-PK">
                    <a:noFill/>
                  </a:rPr>
                  <a:t> </a:t>
                </a:r>
              </a:p>
            </p:txBody>
          </p:sp>
        </mc:Fallback>
      </mc:AlternateContent>
      <p:pic>
        <p:nvPicPr>
          <p:cNvPr id="30" name="Picture 29">
            <a:extLst>
              <a:ext uri="{FF2B5EF4-FFF2-40B4-BE49-F238E27FC236}">
                <a16:creationId xmlns:a16="http://schemas.microsoft.com/office/drawing/2014/main" id="{2B200DE2-688E-4C80-A263-4DD521E1A8B2}"/>
              </a:ext>
            </a:extLst>
          </p:cNvPr>
          <p:cNvPicPr>
            <a:picLocks noChangeAspect="1"/>
          </p:cNvPicPr>
          <p:nvPr/>
        </p:nvPicPr>
        <p:blipFill>
          <a:blip r:embed="rId9"/>
          <a:stretch>
            <a:fillRect/>
          </a:stretch>
        </p:blipFill>
        <p:spPr>
          <a:xfrm>
            <a:off x="2287200" y="1574560"/>
            <a:ext cx="5029200" cy="871538"/>
          </a:xfrm>
          <a:prstGeom prst="rect">
            <a:avLst/>
          </a:prstGeom>
        </p:spPr>
      </p:pic>
      <p:sp>
        <p:nvSpPr>
          <p:cNvPr id="31" name="TextBox 30">
            <a:extLst>
              <a:ext uri="{FF2B5EF4-FFF2-40B4-BE49-F238E27FC236}">
                <a16:creationId xmlns:a16="http://schemas.microsoft.com/office/drawing/2014/main" id="{BF3CFA7D-3801-47A0-94D7-FD695175900C}"/>
              </a:ext>
            </a:extLst>
          </p:cNvPr>
          <p:cNvSpPr txBox="1"/>
          <p:nvPr/>
        </p:nvSpPr>
        <p:spPr>
          <a:xfrm>
            <a:off x="125291" y="5702089"/>
            <a:ext cx="8091121" cy="253916"/>
          </a:xfrm>
          <a:prstGeom prst="rect">
            <a:avLst/>
          </a:prstGeom>
          <a:noFill/>
        </p:spPr>
        <p:txBody>
          <a:bodyPr wrap="square" rtlCol="0">
            <a:spAutoFit/>
          </a:bodyPr>
          <a:lstStyle/>
          <a:p>
            <a:r>
              <a:rPr lang="en-US" sz="1050" dirty="0"/>
              <a:t>More Details: </a:t>
            </a:r>
            <a:r>
              <a:rPr lang="en-US" sz="1050" dirty="0">
                <a:hlinkClick r:id="rId10"/>
              </a:rPr>
              <a:t>https://www.investopedia.com/ask/answers/032515/what-does-it-mean-if-correlation-coefficient-positive-negative-or-zero.asp</a:t>
            </a:r>
            <a:r>
              <a:rPr lang="en-US" sz="1050" dirty="0"/>
              <a:t> </a:t>
            </a:r>
            <a:endParaRPr lang="aa-ET" sz="1050" dirty="0"/>
          </a:p>
        </p:txBody>
      </p:sp>
      <p:sp>
        <p:nvSpPr>
          <p:cNvPr id="33" name="TextBox 32">
            <a:extLst>
              <a:ext uri="{FF2B5EF4-FFF2-40B4-BE49-F238E27FC236}">
                <a16:creationId xmlns:a16="http://schemas.microsoft.com/office/drawing/2014/main" id="{2BD982B0-DF9A-49D4-984E-7BB97A24355A}"/>
              </a:ext>
            </a:extLst>
          </p:cNvPr>
          <p:cNvSpPr txBox="1"/>
          <p:nvPr/>
        </p:nvSpPr>
        <p:spPr>
          <a:xfrm>
            <a:off x="125290" y="4709786"/>
            <a:ext cx="2548976" cy="923330"/>
          </a:xfrm>
          <a:prstGeom prst="rect">
            <a:avLst/>
          </a:prstGeom>
          <a:solidFill>
            <a:schemeClr val="bg2"/>
          </a:solidFill>
          <a:ln>
            <a:solidFill>
              <a:schemeClr val="accent1"/>
            </a:solidFill>
          </a:ln>
        </p:spPr>
        <p:txBody>
          <a:bodyPr wrap="square" rtlCol="0">
            <a:spAutoFit/>
          </a:bodyPr>
          <a:lstStyle/>
          <a:p>
            <a:pPr algn="ctr"/>
            <a:r>
              <a:rPr lang="en-US" b="1" dirty="0">
                <a:solidFill>
                  <a:srgbClr val="00B050"/>
                </a:solidFill>
              </a:rPr>
              <a:t>This is “Pearson’s Correlation Coefficient”</a:t>
            </a:r>
            <a:endParaRPr lang="aa-ET" b="1" dirty="0">
              <a:solidFill>
                <a:srgbClr val="00B050"/>
              </a:solidFill>
            </a:endParaRPr>
          </a:p>
        </p:txBody>
      </p:sp>
    </p:spTree>
    <p:extLst>
      <p:ext uri="{BB962C8B-B14F-4D97-AF65-F5344CB8AC3E}">
        <p14:creationId xmlns:p14="http://schemas.microsoft.com/office/powerpoint/2010/main" val="59184666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A8F0-67FB-4E46-892D-02B670D7D72E}"/>
              </a:ext>
            </a:extLst>
          </p:cNvPr>
          <p:cNvSpPr>
            <a:spLocks noGrp="1"/>
          </p:cNvSpPr>
          <p:nvPr>
            <p:ph type="title"/>
          </p:nvPr>
        </p:nvSpPr>
        <p:spPr/>
        <p:txBody>
          <a:bodyPr/>
          <a:lstStyle/>
          <a:p>
            <a:r>
              <a:rPr lang="en-US" dirty="0"/>
              <a:t>Correlation of Multiple Variables </a:t>
            </a:r>
            <a:endParaRPr lang="aa-ET" dirty="0"/>
          </a:p>
        </p:txBody>
      </p:sp>
      <p:sp>
        <p:nvSpPr>
          <p:cNvPr id="3" name="Content Placeholder 2">
            <a:extLst>
              <a:ext uri="{FF2B5EF4-FFF2-40B4-BE49-F238E27FC236}">
                <a16:creationId xmlns:a16="http://schemas.microsoft.com/office/drawing/2014/main" id="{AFB90F79-DD5D-4DCE-AFA7-2502E0B28FD2}"/>
              </a:ext>
            </a:extLst>
          </p:cNvPr>
          <p:cNvSpPr>
            <a:spLocks noGrp="1"/>
          </p:cNvSpPr>
          <p:nvPr>
            <p:ph idx="1"/>
          </p:nvPr>
        </p:nvSpPr>
        <p:spPr/>
        <p:txBody>
          <a:bodyPr/>
          <a:lstStyle/>
          <a:p>
            <a:r>
              <a:rPr lang="en-US" b="1" dirty="0"/>
              <a:t>IRIS Dataset: Again…</a:t>
            </a:r>
            <a:endParaRPr lang="aa-ET" b="1" dirty="0"/>
          </a:p>
        </p:txBody>
      </p:sp>
      <p:sp>
        <p:nvSpPr>
          <p:cNvPr id="4" name="Slide Number Placeholder 3">
            <a:extLst>
              <a:ext uri="{FF2B5EF4-FFF2-40B4-BE49-F238E27FC236}">
                <a16:creationId xmlns:a16="http://schemas.microsoft.com/office/drawing/2014/main" id="{201AF080-9532-48F5-BCD2-5FA6F742BE2D}"/>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15</a:t>
            </a:fld>
            <a:endParaRPr lang="en-US"/>
          </a:p>
        </p:txBody>
      </p:sp>
      <p:pic>
        <p:nvPicPr>
          <p:cNvPr id="2050" name="Picture 2" descr="Exploratory Data Analysis on Iris Dataset - GeeksforGeeks">
            <a:extLst>
              <a:ext uri="{FF2B5EF4-FFF2-40B4-BE49-F238E27FC236}">
                <a16:creationId xmlns:a16="http://schemas.microsoft.com/office/drawing/2014/main" id="{4AB728B1-C1B2-4062-B399-601BCA85A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921" y="2273635"/>
            <a:ext cx="3986158" cy="290786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8BFE62C-AFB8-4104-AA75-218D285D765E}"/>
              </a:ext>
            </a:extLst>
          </p:cNvPr>
          <p:cNvGrpSpPr/>
          <p:nvPr/>
        </p:nvGrpSpPr>
        <p:grpSpPr>
          <a:xfrm>
            <a:off x="125291" y="4316519"/>
            <a:ext cx="3152042" cy="762598"/>
            <a:chOff x="167054" y="4612359"/>
            <a:chExt cx="4202723" cy="1016798"/>
          </a:xfrm>
        </p:grpSpPr>
        <p:sp>
          <p:nvSpPr>
            <p:cNvPr id="6" name="TextBox 5">
              <a:extLst>
                <a:ext uri="{FF2B5EF4-FFF2-40B4-BE49-F238E27FC236}">
                  <a16:creationId xmlns:a16="http://schemas.microsoft.com/office/drawing/2014/main" id="{7EB20610-63BC-414B-B9E6-24855F6F4E19}"/>
                </a:ext>
              </a:extLst>
            </p:cNvPr>
            <p:cNvSpPr txBox="1"/>
            <p:nvPr/>
          </p:nvSpPr>
          <p:spPr>
            <a:xfrm>
              <a:off x="167054" y="5136714"/>
              <a:ext cx="2127738" cy="492443"/>
            </a:xfrm>
            <a:prstGeom prst="rect">
              <a:avLst/>
            </a:prstGeom>
            <a:solidFill>
              <a:schemeClr val="bg2"/>
            </a:solidFill>
            <a:ln>
              <a:solidFill>
                <a:schemeClr val="accent1"/>
              </a:solidFill>
            </a:ln>
          </p:spPr>
          <p:txBody>
            <a:bodyPr wrap="square" rtlCol="0">
              <a:spAutoFit/>
            </a:bodyPr>
            <a:lstStyle/>
            <a:p>
              <a:pPr algn="ctr"/>
              <a:r>
                <a:rPr lang="en-US" b="1" dirty="0">
                  <a:solidFill>
                    <a:srgbClr val="00B050"/>
                  </a:solidFill>
                </a:rPr>
                <a:t>Heatmap</a:t>
              </a:r>
              <a:endParaRPr lang="aa-ET" b="1" dirty="0">
                <a:solidFill>
                  <a:srgbClr val="00B050"/>
                </a:solidFill>
              </a:endParaRPr>
            </a:p>
          </p:txBody>
        </p:sp>
        <p:cxnSp>
          <p:nvCxnSpPr>
            <p:cNvPr id="7" name="Straight Arrow Connector 6">
              <a:extLst>
                <a:ext uri="{FF2B5EF4-FFF2-40B4-BE49-F238E27FC236}">
                  <a16:creationId xmlns:a16="http://schemas.microsoft.com/office/drawing/2014/main" id="{A3A99294-AA06-488D-B10B-7C4B55544DFF}"/>
                </a:ext>
              </a:extLst>
            </p:cNvPr>
            <p:cNvCxnSpPr>
              <a:stCxn id="6" idx="3"/>
            </p:cNvCxnSpPr>
            <p:nvPr/>
          </p:nvCxnSpPr>
          <p:spPr>
            <a:xfrm flipV="1">
              <a:off x="2294792" y="4612359"/>
              <a:ext cx="2074985" cy="7705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456554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DBD2-3A74-4643-8B89-06BDFDE42D14}"/>
              </a:ext>
            </a:extLst>
          </p:cNvPr>
          <p:cNvSpPr>
            <a:spLocks noGrp="1"/>
          </p:cNvSpPr>
          <p:nvPr>
            <p:ph type="title"/>
          </p:nvPr>
        </p:nvSpPr>
        <p:spPr/>
        <p:txBody>
          <a:bodyPr>
            <a:normAutofit fontScale="90000"/>
          </a:bodyPr>
          <a:lstStyle/>
          <a:p>
            <a:r>
              <a:rPr lang="en-US" dirty="0"/>
              <a:t>Correlation Heatmaps: Complex Examples</a:t>
            </a:r>
            <a:endParaRPr lang="aa-ET" dirty="0"/>
          </a:p>
        </p:txBody>
      </p:sp>
      <p:sp>
        <p:nvSpPr>
          <p:cNvPr id="4" name="Slide Number Placeholder 3">
            <a:extLst>
              <a:ext uri="{FF2B5EF4-FFF2-40B4-BE49-F238E27FC236}">
                <a16:creationId xmlns:a16="http://schemas.microsoft.com/office/drawing/2014/main" id="{4996CB58-AAF7-44AA-88F2-209FA0282543}"/>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16</a:t>
            </a:fld>
            <a:endParaRPr lang="en-US"/>
          </a:p>
        </p:txBody>
      </p:sp>
      <p:pic>
        <p:nvPicPr>
          <p:cNvPr id="3074" name="Picture 2" descr="How to Create a Seaborn Correlation Heatmap in Python? | by Bibor Szabo |  Medium">
            <a:extLst>
              <a:ext uri="{FF2B5EF4-FFF2-40B4-BE49-F238E27FC236}">
                <a16:creationId xmlns:a16="http://schemas.microsoft.com/office/drawing/2014/main" id="{D0E336F6-C3CE-4984-9E2D-7958197D620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782" y="1932108"/>
            <a:ext cx="4528514" cy="22718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Create a Seaborn Correlation Heatmap in Python? | by Bibor Szabo |  Medium">
            <a:extLst>
              <a:ext uri="{FF2B5EF4-FFF2-40B4-BE49-F238E27FC236}">
                <a16:creationId xmlns:a16="http://schemas.microsoft.com/office/drawing/2014/main" id="{8432A48B-8BD3-43E8-A281-CEFA19E29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0626" y="1932108"/>
            <a:ext cx="4363375" cy="22066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479D74-17B0-43CB-BFEA-36BED36F46A8}"/>
              </a:ext>
            </a:extLst>
          </p:cNvPr>
          <p:cNvSpPr txBox="1"/>
          <p:nvPr/>
        </p:nvSpPr>
        <p:spPr>
          <a:xfrm>
            <a:off x="1897879" y="4078308"/>
            <a:ext cx="5446835" cy="923330"/>
          </a:xfrm>
          <a:prstGeom prst="rect">
            <a:avLst/>
          </a:prstGeom>
          <a:noFill/>
          <a:ln>
            <a:solidFill>
              <a:schemeClr val="accent1"/>
            </a:solidFill>
          </a:ln>
        </p:spPr>
        <p:txBody>
          <a:bodyPr wrap="square" rtlCol="0">
            <a:spAutoFit/>
          </a:bodyPr>
          <a:lstStyle/>
          <a:p>
            <a:pPr algn="ctr"/>
            <a:r>
              <a:rPr lang="en-US" b="1" dirty="0"/>
              <a:t>We can also create </a:t>
            </a:r>
            <a:r>
              <a:rPr lang="en-US" b="1" dirty="0">
                <a:solidFill>
                  <a:srgbClr val="FF00FF"/>
                </a:solidFill>
              </a:rPr>
              <a:t>heatmaps</a:t>
            </a:r>
            <a:r>
              <a:rPr lang="en-US" b="1" dirty="0"/>
              <a:t> for </a:t>
            </a:r>
            <a:r>
              <a:rPr lang="en-US" b="1" dirty="0">
                <a:solidFill>
                  <a:srgbClr val="FF00FF"/>
                </a:solidFill>
              </a:rPr>
              <a:t>Similarity</a:t>
            </a:r>
            <a:r>
              <a:rPr lang="en-US" b="1" dirty="0"/>
              <a:t> and </a:t>
            </a:r>
            <a:r>
              <a:rPr lang="en-US" b="1" dirty="0">
                <a:solidFill>
                  <a:srgbClr val="FF00FF"/>
                </a:solidFill>
              </a:rPr>
              <a:t>Dissimilarity</a:t>
            </a:r>
            <a:r>
              <a:rPr lang="en-US" b="1" dirty="0"/>
              <a:t> (Distance) between two objects/records…</a:t>
            </a:r>
            <a:endParaRPr lang="aa-ET" b="1" dirty="0"/>
          </a:p>
        </p:txBody>
      </p:sp>
      <p:sp>
        <p:nvSpPr>
          <p:cNvPr id="8" name="TextBox 7">
            <a:extLst>
              <a:ext uri="{FF2B5EF4-FFF2-40B4-BE49-F238E27FC236}">
                <a16:creationId xmlns:a16="http://schemas.microsoft.com/office/drawing/2014/main" id="{FAF1010B-0DB0-4498-8E2A-75E588CE7237}"/>
              </a:ext>
            </a:extLst>
          </p:cNvPr>
          <p:cNvSpPr txBox="1"/>
          <p:nvPr/>
        </p:nvSpPr>
        <p:spPr>
          <a:xfrm>
            <a:off x="1897879" y="5001638"/>
            <a:ext cx="5446835" cy="646331"/>
          </a:xfrm>
          <a:prstGeom prst="rect">
            <a:avLst/>
          </a:prstGeom>
          <a:noFill/>
          <a:ln>
            <a:solidFill>
              <a:schemeClr val="accent1"/>
            </a:solidFill>
          </a:ln>
        </p:spPr>
        <p:txBody>
          <a:bodyPr wrap="square" rtlCol="0">
            <a:spAutoFit/>
          </a:bodyPr>
          <a:lstStyle/>
          <a:p>
            <a:pPr algn="ctr"/>
            <a:r>
              <a:rPr lang="en-US" b="1" dirty="0">
                <a:solidFill>
                  <a:srgbClr val="FF0000"/>
                </a:solidFill>
              </a:rPr>
              <a:t>But … What is similarity and dissimilarity between two objects and how to measure it?</a:t>
            </a:r>
            <a:endParaRPr lang="aa-ET" b="1" dirty="0">
              <a:solidFill>
                <a:srgbClr val="FF0000"/>
              </a:solidFill>
            </a:endParaRPr>
          </a:p>
        </p:txBody>
      </p:sp>
    </p:spTree>
    <p:extLst>
      <p:ext uri="{BB962C8B-B14F-4D97-AF65-F5344CB8AC3E}">
        <p14:creationId xmlns:p14="http://schemas.microsoft.com/office/powerpoint/2010/main" val="313706114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2BF-AF0A-4B27-853E-BBE382256B67}"/>
              </a:ext>
            </a:extLst>
          </p:cNvPr>
          <p:cNvSpPr>
            <a:spLocks noGrp="1"/>
          </p:cNvSpPr>
          <p:nvPr>
            <p:ph type="title"/>
          </p:nvPr>
        </p:nvSpPr>
        <p:spPr/>
        <p:txBody>
          <a:bodyPr/>
          <a:lstStyle/>
          <a:p>
            <a:r>
              <a:rPr lang="en-US" dirty="0"/>
              <a:t>Correlation Interpretation</a:t>
            </a:r>
            <a:endParaRPr lang="aa-ET" dirty="0"/>
          </a:p>
        </p:txBody>
      </p:sp>
      <p:pic>
        <p:nvPicPr>
          <p:cNvPr id="6" name="Content Placeholder 5">
            <a:extLst>
              <a:ext uri="{FF2B5EF4-FFF2-40B4-BE49-F238E27FC236}">
                <a16:creationId xmlns:a16="http://schemas.microsoft.com/office/drawing/2014/main" id="{7428C089-82D8-4BD3-832C-BB94EF5CC599}"/>
              </a:ext>
            </a:extLst>
          </p:cNvPr>
          <p:cNvPicPr>
            <a:picLocks noGrp="1" noChangeAspect="1"/>
          </p:cNvPicPr>
          <p:nvPr>
            <p:ph idx="1"/>
          </p:nvPr>
        </p:nvPicPr>
        <p:blipFill>
          <a:blip r:embed="rId2"/>
          <a:stretch>
            <a:fillRect/>
          </a:stretch>
        </p:blipFill>
        <p:spPr>
          <a:xfrm>
            <a:off x="1980010" y="2463083"/>
            <a:ext cx="5229225" cy="2278856"/>
          </a:xfrm>
        </p:spPr>
      </p:pic>
      <p:sp>
        <p:nvSpPr>
          <p:cNvPr id="4" name="Slide Number Placeholder 3">
            <a:extLst>
              <a:ext uri="{FF2B5EF4-FFF2-40B4-BE49-F238E27FC236}">
                <a16:creationId xmlns:a16="http://schemas.microsoft.com/office/drawing/2014/main" id="{D4B0E714-9841-48A5-952D-931675440F22}"/>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17</a:t>
            </a:fld>
            <a:endParaRPr lang="en-US"/>
          </a:p>
        </p:txBody>
      </p:sp>
      <p:sp>
        <p:nvSpPr>
          <p:cNvPr id="7" name="TextBox 6">
            <a:extLst>
              <a:ext uri="{FF2B5EF4-FFF2-40B4-BE49-F238E27FC236}">
                <a16:creationId xmlns:a16="http://schemas.microsoft.com/office/drawing/2014/main" id="{0BBFE838-24AE-4B43-AEB5-580A42E6E9B1}"/>
              </a:ext>
            </a:extLst>
          </p:cNvPr>
          <p:cNvSpPr txBox="1"/>
          <p:nvPr/>
        </p:nvSpPr>
        <p:spPr>
          <a:xfrm>
            <a:off x="79131" y="5702089"/>
            <a:ext cx="8025179" cy="300082"/>
          </a:xfrm>
          <a:prstGeom prst="rect">
            <a:avLst/>
          </a:prstGeom>
          <a:noFill/>
        </p:spPr>
        <p:txBody>
          <a:bodyPr wrap="square" rtlCol="0">
            <a:spAutoFit/>
          </a:bodyPr>
          <a:lstStyle/>
          <a:p>
            <a:r>
              <a:rPr lang="en-US" sz="1350" dirty="0"/>
              <a:t>More Details: </a:t>
            </a:r>
            <a:r>
              <a:rPr lang="en-US" sz="1350" dirty="0">
                <a:hlinkClick r:id="rId3"/>
              </a:rPr>
              <a:t>https://statistics.laerd.com/statistical-guides/pearson-correlation-coefficient-statistical-guide.php</a:t>
            </a:r>
            <a:r>
              <a:rPr lang="en-US" sz="1350" dirty="0"/>
              <a:t> </a:t>
            </a:r>
            <a:endParaRPr lang="aa-ET" sz="1350" dirty="0"/>
          </a:p>
        </p:txBody>
      </p:sp>
    </p:spTree>
    <p:extLst>
      <p:ext uri="{BB962C8B-B14F-4D97-AF65-F5344CB8AC3E}">
        <p14:creationId xmlns:p14="http://schemas.microsoft.com/office/powerpoint/2010/main" val="232538513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9913-5063-4BA2-A48F-629C806B6D57}"/>
              </a:ext>
            </a:extLst>
          </p:cNvPr>
          <p:cNvSpPr>
            <a:spLocks noGrp="1"/>
          </p:cNvSpPr>
          <p:nvPr>
            <p:ph type="title"/>
          </p:nvPr>
        </p:nvSpPr>
        <p:spPr/>
        <p:txBody>
          <a:bodyPr/>
          <a:lstStyle/>
          <a:p>
            <a:r>
              <a:rPr lang="en-US" dirty="0"/>
              <a:t>Correlation does NOT imply causality…</a:t>
            </a:r>
            <a:endParaRPr lang="aa-ET" dirty="0"/>
          </a:p>
        </p:txBody>
      </p:sp>
      <p:sp>
        <p:nvSpPr>
          <p:cNvPr id="3" name="Content Placeholder 2">
            <a:extLst>
              <a:ext uri="{FF2B5EF4-FFF2-40B4-BE49-F238E27FC236}">
                <a16:creationId xmlns:a16="http://schemas.microsoft.com/office/drawing/2014/main" id="{2D7093F3-A456-44D8-85F8-708F0DB011F5}"/>
              </a:ext>
            </a:extLst>
          </p:cNvPr>
          <p:cNvSpPr>
            <a:spLocks noGrp="1"/>
          </p:cNvSpPr>
          <p:nvPr>
            <p:ph idx="1"/>
          </p:nvPr>
        </p:nvSpPr>
        <p:spPr/>
        <p:txBody>
          <a:bodyPr/>
          <a:lstStyle/>
          <a:p>
            <a:r>
              <a:rPr lang="en-US" dirty="0"/>
              <a:t>if A and B are correlated, </a:t>
            </a:r>
            <a:r>
              <a:rPr lang="en-US" b="1" i="1" dirty="0">
                <a:solidFill>
                  <a:srgbClr val="FF0000"/>
                </a:solidFill>
              </a:rPr>
              <a:t>this does not necessarily imply that A causes B or that B causes A. </a:t>
            </a:r>
          </a:p>
          <a:p>
            <a:r>
              <a:rPr lang="en-US" dirty="0"/>
              <a:t>For example, in analyzing a </a:t>
            </a:r>
            <a:r>
              <a:rPr lang="en-US" b="1" i="1" dirty="0">
                <a:solidFill>
                  <a:srgbClr val="FF00FF"/>
                </a:solidFill>
              </a:rPr>
              <a:t>demographic database</a:t>
            </a:r>
            <a:r>
              <a:rPr lang="en-US" dirty="0"/>
              <a:t>, we may ﬁnd that attributes representing the </a:t>
            </a:r>
            <a:r>
              <a:rPr lang="en-US" b="1" i="1" dirty="0">
                <a:solidFill>
                  <a:srgbClr val="FF00FF"/>
                </a:solidFill>
              </a:rPr>
              <a:t>number of hospitals </a:t>
            </a:r>
            <a:r>
              <a:rPr lang="en-US" dirty="0"/>
              <a:t>and </a:t>
            </a:r>
            <a:r>
              <a:rPr lang="en-US" b="1" i="1" dirty="0">
                <a:solidFill>
                  <a:srgbClr val="FF00FF"/>
                </a:solidFill>
              </a:rPr>
              <a:t>the number of car thefts </a:t>
            </a:r>
            <a:r>
              <a:rPr lang="en-US" dirty="0"/>
              <a:t>in a region are </a:t>
            </a:r>
            <a:r>
              <a:rPr lang="en-US" b="1" i="1" dirty="0">
                <a:solidFill>
                  <a:srgbClr val="00B050"/>
                </a:solidFill>
              </a:rPr>
              <a:t>correlated</a:t>
            </a:r>
            <a:r>
              <a:rPr lang="en-US" dirty="0"/>
              <a:t>. </a:t>
            </a:r>
          </a:p>
          <a:p>
            <a:r>
              <a:rPr lang="en-US" b="1" i="1" dirty="0">
                <a:solidFill>
                  <a:srgbClr val="FF0000"/>
                </a:solidFill>
              </a:rPr>
              <a:t>This does not mean that one causes the other. </a:t>
            </a:r>
          </a:p>
          <a:p>
            <a:r>
              <a:rPr lang="en-US" dirty="0"/>
              <a:t>Both are actually causally linked to a third attribute, namely, </a:t>
            </a:r>
            <a:r>
              <a:rPr lang="en-US" b="1" i="1" dirty="0">
                <a:solidFill>
                  <a:srgbClr val="FF00FF"/>
                </a:solidFill>
              </a:rPr>
              <a:t>population</a:t>
            </a:r>
            <a:r>
              <a:rPr lang="en-US" dirty="0"/>
              <a:t>.</a:t>
            </a:r>
            <a:endParaRPr lang="aa-ET" dirty="0"/>
          </a:p>
        </p:txBody>
      </p:sp>
      <p:sp>
        <p:nvSpPr>
          <p:cNvPr id="4" name="Slide Number Placeholder 3">
            <a:extLst>
              <a:ext uri="{FF2B5EF4-FFF2-40B4-BE49-F238E27FC236}">
                <a16:creationId xmlns:a16="http://schemas.microsoft.com/office/drawing/2014/main" id="{0FFAC256-5ACF-46AF-A22F-BB16D0E226D4}"/>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18</a:t>
            </a:fld>
            <a:endParaRPr lang="en-US"/>
          </a:p>
        </p:txBody>
      </p:sp>
    </p:spTree>
    <p:extLst>
      <p:ext uri="{BB962C8B-B14F-4D97-AF65-F5344CB8AC3E}">
        <p14:creationId xmlns:p14="http://schemas.microsoft.com/office/powerpoint/2010/main" val="336414522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A5F5-4BD6-4B6D-92C0-5F773CF2DE7E}"/>
              </a:ext>
            </a:extLst>
          </p:cNvPr>
          <p:cNvSpPr>
            <a:spLocks noGrp="1"/>
          </p:cNvSpPr>
          <p:nvPr>
            <p:ph type="title"/>
          </p:nvPr>
        </p:nvSpPr>
        <p:spPr/>
        <p:txBody>
          <a:bodyPr/>
          <a:lstStyle/>
          <a:p>
            <a:r>
              <a:rPr lang="en-US" dirty="0"/>
              <a:t>What Correlation Tells Us?</a:t>
            </a:r>
            <a:endParaRPr lang="aa-ET" dirty="0"/>
          </a:p>
        </p:txBody>
      </p:sp>
      <p:sp>
        <p:nvSpPr>
          <p:cNvPr id="3" name="Content Placeholder 2">
            <a:extLst>
              <a:ext uri="{FF2B5EF4-FFF2-40B4-BE49-F238E27FC236}">
                <a16:creationId xmlns:a16="http://schemas.microsoft.com/office/drawing/2014/main" id="{109D93F4-B3D6-4FD5-9EB5-D5F0789338BC}"/>
              </a:ext>
            </a:extLst>
          </p:cNvPr>
          <p:cNvSpPr>
            <a:spLocks noGrp="1"/>
          </p:cNvSpPr>
          <p:nvPr>
            <p:ph idx="1"/>
          </p:nvPr>
        </p:nvSpPr>
        <p:spPr/>
        <p:txBody>
          <a:bodyPr/>
          <a:lstStyle/>
          <a:p>
            <a:r>
              <a:rPr lang="en-US" dirty="0"/>
              <a:t>Some attributes are </a:t>
            </a:r>
            <a:r>
              <a:rPr lang="en-US" b="1" i="1" dirty="0">
                <a:solidFill>
                  <a:srgbClr val="FF00FF"/>
                </a:solidFill>
              </a:rPr>
              <a:t>redundant</a:t>
            </a:r>
          </a:p>
          <a:p>
            <a:r>
              <a:rPr lang="en-US" dirty="0"/>
              <a:t>Redundancy here means that an attribute (such as </a:t>
            </a:r>
            <a:r>
              <a:rPr lang="en-US" b="1" i="1" dirty="0" err="1">
                <a:solidFill>
                  <a:srgbClr val="00B0F0"/>
                </a:solidFill>
              </a:rPr>
              <a:t>annual_revenue</a:t>
            </a:r>
            <a:r>
              <a:rPr lang="en-US" dirty="0"/>
              <a:t>) may be redundant if it can be </a:t>
            </a:r>
            <a:r>
              <a:rPr lang="en-US" b="1" dirty="0">
                <a:solidFill>
                  <a:srgbClr val="FF00FF"/>
                </a:solidFill>
              </a:rPr>
              <a:t>“derived”</a:t>
            </a:r>
            <a:r>
              <a:rPr lang="en-US" dirty="0">
                <a:solidFill>
                  <a:srgbClr val="FF00FF"/>
                </a:solidFill>
              </a:rPr>
              <a:t> </a:t>
            </a:r>
            <a:r>
              <a:rPr lang="en-US" dirty="0"/>
              <a:t>from other attribute or set of attributes.</a:t>
            </a:r>
          </a:p>
          <a:p>
            <a:endParaRPr lang="en-US" dirty="0"/>
          </a:p>
          <a:p>
            <a:r>
              <a:rPr lang="en-US" dirty="0"/>
              <a:t>Inconsistencies in attribute (or dimension) naming can also cause redundancies in the resulting dataset.</a:t>
            </a:r>
            <a:endParaRPr lang="aa-ET" dirty="0"/>
          </a:p>
        </p:txBody>
      </p:sp>
      <p:sp>
        <p:nvSpPr>
          <p:cNvPr id="4" name="Slide Number Placeholder 3">
            <a:extLst>
              <a:ext uri="{FF2B5EF4-FFF2-40B4-BE49-F238E27FC236}">
                <a16:creationId xmlns:a16="http://schemas.microsoft.com/office/drawing/2014/main" id="{A8FC740A-0765-49CB-BBB0-65404F27BBB0}"/>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19</a:t>
            </a:fld>
            <a:endParaRPr lang="en-US"/>
          </a:p>
        </p:txBody>
      </p:sp>
      <p:sp>
        <p:nvSpPr>
          <p:cNvPr id="5" name="TextBox 4">
            <a:extLst>
              <a:ext uri="{FF2B5EF4-FFF2-40B4-BE49-F238E27FC236}">
                <a16:creationId xmlns:a16="http://schemas.microsoft.com/office/drawing/2014/main" id="{A0BF2A46-7BE5-45DA-A696-1B4831B8AE98}"/>
              </a:ext>
            </a:extLst>
          </p:cNvPr>
          <p:cNvSpPr txBox="1"/>
          <p:nvPr/>
        </p:nvSpPr>
        <p:spPr>
          <a:xfrm>
            <a:off x="2631307" y="4081713"/>
            <a:ext cx="3789947" cy="1061829"/>
          </a:xfrm>
          <a:prstGeom prst="rect">
            <a:avLst/>
          </a:prstGeom>
          <a:noFill/>
          <a:ln>
            <a:solidFill>
              <a:schemeClr val="accent1"/>
            </a:solidFill>
          </a:ln>
        </p:spPr>
        <p:txBody>
          <a:bodyPr wrap="square" rtlCol="0">
            <a:spAutoFit/>
          </a:bodyPr>
          <a:lstStyle/>
          <a:p>
            <a:pPr algn="ctr"/>
            <a:r>
              <a:rPr lang="en-US" sz="2100" dirty="0"/>
              <a:t>Some redundancies can be detected by </a:t>
            </a:r>
            <a:r>
              <a:rPr lang="en-US" sz="2100" b="1" dirty="0">
                <a:solidFill>
                  <a:srgbClr val="00B050"/>
                </a:solidFill>
              </a:rPr>
              <a:t>correlation analysis</a:t>
            </a:r>
            <a:r>
              <a:rPr lang="en-US" sz="2100" dirty="0"/>
              <a:t>.</a:t>
            </a:r>
            <a:endParaRPr lang="aa-ET" sz="2100" dirty="0"/>
          </a:p>
        </p:txBody>
      </p:sp>
    </p:spTree>
    <p:extLst>
      <p:ext uri="{BB962C8B-B14F-4D97-AF65-F5344CB8AC3E}">
        <p14:creationId xmlns:p14="http://schemas.microsoft.com/office/powerpoint/2010/main" val="383477815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716A-25BD-452E-8F0F-4F8B376B256F}"/>
              </a:ext>
            </a:extLst>
          </p:cNvPr>
          <p:cNvSpPr>
            <a:spLocks noGrp="1"/>
          </p:cNvSpPr>
          <p:nvPr>
            <p:ph type="title"/>
          </p:nvPr>
        </p:nvSpPr>
        <p:spPr/>
        <p:txBody>
          <a:bodyPr/>
          <a:lstStyle/>
          <a:p>
            <a:r>
              <a:rPr lang="en-US" dirty="0"/>
              <a:t>Covariance</a:t>
            </a:r>
            <a:endParaRPr lang="aa-ET" dirty="0"/>
          </a:p>
        </p:txBody>
      </p:sp>
      <p:sp>
        <p:nvSpPr>
          <p:cNvPr id="3" name="Content Placeholder 2">
            <a:extLst>
              <a:ext uri="{FF2B5EF4-FFF2-40B4-BE49-F238E27FC236}">
                <a16:creationId xmlns:a16="http://schemas.microsoft.com/office/drawing/2014/main" id="{616B0E23-BF5B-42E2-AEE2-58304A743EEB}"/>
              </a:ext>
            </a:extLst>
          </p:cNvPr>
          <p:cNvSpPr>
            <a:spLocks noGrp="1"/>
          </p:cNvSpPr>
          <p:nvPr>
            <p:ph idx="1"/>
          </p:nvPr>
        </p:nvSpPr>
        <p:spPr>
          <a:xfrm>
            <a:off x="822960" y="1866914"/>
            <a:ext cx="7899935" cy="3392157"/>
          </a:xfrm>
        </p:spPr>
        <p:txBody>
          <a:bodyPr/>
          <a:lstStyle/>
          <a:p>
            <a:r>
              <a:rPr lang="en-US" dirty="0"/>
              <a:t>Covariance measures the </a:t>
            </a:r>
            <a:r>
              <a:rPr lang="en-US" b="1" i="1" dirty="0"/>
              <a:t>direction of the relationship between two variables</a:t>
            </a:r>
            <a:r>
              <a:rPr lang="en-US" dirty="0"/>
              <a:t>. </a:t>
            </a:r>
          </a:p>
          <a:p>
            <a:endParaRPr lang="en-US" dirty="0"/>
          </a:p>
          <a:p>
            <a:r>
              <a:rPr lang="en-US" dirty="0"/>
              <a:t>A positive covariance means that </a:t>
            </a:r>
            <a:r>
              <a:rPr lang="en-US" b="1" i="1" dirty="0"/>
              <a:t>both variables tend to be high or low at the same time.</a:t>
            </a:r>
          </a:p>
          <a:p>
            <a:endParaRPr lang="en-US" dirty="0"/>
          </a:p>
          <a:p>
            <a:r>
              <a:rPr lang="en-US" dirty="0"/>
              <a:t>A negative covariance means that </a:t>
            </a:r>
            <a:r>
              <a:rPr lang="en-US" b="1" i="1" dirty="0"/>
              <a:t>when one variable is high, the other tends to be low</a:t>
            </a:r>
            <a:endParaRPr lang="aa-ET" b="1" i="1" dirty="0"/>
          </a:p>
        </p:txBody>
      </p:sp>
      <p:sp>
        <p:nvSpPr>
          <p:cNvPr id="4" name="Slide Number Placeholder 3">
            <a:extLst>
              <a:ext uri="{FF2B5EF4-FFF2-40B4-BE49-F238E27FC236}">
                <a16:creationId xmlns:a16="http://schemas.microsoft.com/office/drawing/2014/main" id="{2ADF73D3-3849-444E-8FC2-195EADD495D3}"/>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2</a:t>
            </a:fld>
            <a:endParaRPr lang="en-US"/>
          </a:p>
        </p:txBody>
      </p:sp>
    </p:spTree>
    <p:extLst>
      <p:ext uri="{BB962C8B-B14F-4D97-AF65-F5344CB8AC3E}">
        <p14:creationId xmlns:p14="http://schemas.microsoft.com/office/powerpoint/2010/main" val="284658242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20AD-75AA-60E3-2F9F-55D893D6B545}"/>
              </a:ext>
            </a:extLst>
          </p:cNvPr>
          <p:cNvSpPr>
            <a:spLocks noGrp="1"/>
          </p:cNvSpPr>
          <p:nvPr>
            <p:ph type="title"/>
          </p:nvPr>
        </p:nvSpPr>
        <p:spPr/>
        <p:txBody>
          <a:bodyPr>
            <a:normAutofit/>
          </a:bodyPr>
          <a:lstStyle/>
          <a:p>
            <a:r>
              <a:rPr lang="aa-ET" dirty="0"/>
              <a:t>Covariance vs Correlation</a:t>
            </a:r>
          </a:p>
        </p:txBody>
      </p:sp>
      <p:sp>
        <p:nvSpPr>
          <p:cNvPr id="3" name="Content Placeholder 2">
            <a:extLst>
              <a:ext uri="{FF2B5EF4-FFF2-40B4-BE49-F238E27FC236}">
                <a16:creationId xmlns:a16="http://schemas.microsoft.com/office/drawing/2014/main" id="{2D4419D6-2C7E-DE0C-11AA-29093CC49EF7}"/>
              </a:ext>
            </a:extLst>
          </p:cNvPr>
          <p:cNvSpPr>
            <a:spLocks noGrp="1"/>
          </p:cNvSpPr>
          <p:nvPr>
            <p:ph idx="1"/>
          </p:nvPr>
        </p:nvSpPr>
        <p:spPr/>
        <p:txBody>
          <a:bodyPr/>
          <a:lstStyle/>
          <a:p>
            <a:r>
              <a:rPr lang="aa-ET" dirty="0"/>
              <a:t>Covariance : Direction (any value)</a:t>
            </a:r>
          </a:p>
          <a:p>
            <a:r>
              <a:rPr lang="aa-ET" dirty="0"/>
              <a:t>Correlation: Direction and Strength (-1 to +1)</a:t>
            </a:r>
          </a:p>
        </p:txBody>
      </p:sp>
    </p:spTree>
    <p:extLst>
      <p:ext uri="{BB962C8B-B14F-4D97-AF65-F5344CB8AC3E}">
        <p14:creationId xmlns:p14="http://schemas.microsoft.com/office/powerpoint/2010/main" val="122823898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5AC4-462C-4716-9896-5D8A7472B6A0}"/>
              </a:ext>
            </a:extLst>
          </p:cNvPr>
          <p:cNvSpPr>
            <a:spLocks noGrp="1"/>
          </p:cNvSpPr>
          <p:nvPr>
            <p:ph type="title"/>
          </p:nvPr>
        </p:nvSpPr>
        <p:spPr/>
        <p:txBody>
          <a:bodyPr/>
          <a:lstStyle/>
          <a:p>
            <a:r>
              <a:rPr lang="en-US" dirty="0"/>
              <a:t>Correlation Analysis</a:t>
            </a:r>
            <a:endParaRPr lang="aa-E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0D040E-1A4B-4C5D-A4EA-40E7C8368AD8}"/>
                  </a:ext>
                </a:extLst>
              </p:cNvPr>
              <p:cNvSpPr>
                <a:spLocks noGrp="1"/>
              </p:cNvSpPr>
              <p:nvPr>
                <p:ph idx="1"/>
              </p:nvPr>
            </p:nvSpPr>
            <p:spPr/>
            <p:txBody>
              <a:bodyPr/>
              <a:lstStyle/>
              <a:p>
                <a:r>
                  <a:rPr lang="en-US" b="1" dirty="0"/>
                  <a:t>Correlation Analysis:</a:t>
                </a:r>
              </a:p>
              <a:p>
                <a:pPr lvl="1"/>
                <a:r>
                  <a:rPr lang="en-US" dirty="0"/>
                  <a:t>Given two attributes, </a:t>
                </a:r>
                <a:r>
                  <a:rPr lang="en-US" b="1" i="1" dirty="0">
                    <a:solidFill>
                      <a:srgbClr val="FF00FF"/>
                    </a:solidFill>
                  </a:rPr>
                  <a:t>how strongly one attribute implies the other, based on the available data</a:t>
                </a:r>
              </a:p>
              <a:p>
                <a:endParaRPr lang="en-US" b="1" dirty="0"/>
              </a:p>
              <a:p>
                <a:r>
                  <a:rPr lang="en-US" b="1" dirty="0"/>
                  <a:t>For Numerical Data:</a:t>
                </a:r>
              </a:p>
              <a:p>
                <a:pPr lvl="1"/>
                <a:r>
                  <a:rPr lang="en-US" dirty="0"/>
                  <a:t>Correlation coefficient (or Pearson’s Correlation Coefficient)</a:t>
                </a:r>
              </a:p>
              <a:p>
                <a:pPr lvl="1"/>
                <a:r>
                  <a:rPr lang="en-US" dirty="0"/>
                  <a:t>Covariance</a:t>
                </a:r>
              </a:p>
              <a:p>
                <a:pPr lvl="1"/>
                <a:endParaRPr lang="en-US" dirty="0"/>
              </a:p>
              <a:p>
                <a:r>
                  <a:rPr lang="en-US" b="1" dirty="0"/>
                  <a:t>For Nominal Data:</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(Chi-Square) test</a:t>
                </a:r>
                <a:endParaRPr lang="aa-ET" dirty="0"/>
              </a:p>
            </p:txBody>
          </p:sp>
        </mc:Choice>
        <mc:Fallback xmlns="">
          <p:sp>
            <p:nvSpPr>
              <p:cNvPr id="3" name="Content Placeholder 2">
                <a:extLst>
                  <a:ext uri="{FF2B5EF4-FFF2-40B4-BE49-F238E27FC236}">
                    <a16:creationId xmlns:a16="http://schemas.microsoft.com/office/drawing/2014/main" id="{C50D040E-1A4B-4C5D-A4EA-40E7C8368AD8}"/>
                  </a:ext>
                </a:extLst>
              </p:cNvPr>
              <p:cNvSpPr>
                <a:spLocks noGrp="1" noRot="1" noChangeAspect="1" noMove="1" noResize="1" noEditPoints="1" noAdjustHandles="1" noChangeArrowheads="1" noChangeShapeType="1" noTextEdit="1"/>
              </p:cNvSpPr>
              <p:nvPr>
                <p:ph idx="1"/>
              </p:nvPr>
            </p:nvSpPr>
            <p:spPr>
              <a:blipFill>
                <a:blip r:embed="rId2"/>
                <a:stretch>
                  <a:fillRect l="-1697" t="-1887"/>
                </a:stretch>
              </a:blipFill>
            </p:spPr>
            <p:txBody>
              <a:bodyPr/>
              <a:lstStyle/>
              <a:p>
                <a:r>
                  <a:rPr lang="en-PK">
                    <a:noFill/>
                  </a:rPr>
                  <a:t> </a:t>
                </a:r>
              </a:p>
            </p:txBody>
          </p:sp>
        </mc:Fallback>
      </mc:AlternateContent>
      <p:sp>
        <p:nvSpPr>
          <p:cNvPr id="4" name="Slide Number Placeholder 3">
            <a:extLst>
              <a:ext uri="{FF2B5EF4-FFF2-40B4-BE49-F238E27FC236}">
                <a16:creationId xmlns:a16="http://schemas.microsoft.com/office/drawing/2014/main" id="{0071B3D9-8B09-4236-83F6-63605446C062}"/>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21</a:t>
            </a:fld>
            <a:endParaRPr lang="en-US"/>
          </a:p>
        </p:txBody>
      </p:sp>
    </p:spTree>
    <p:extLst>
      <p:ext uri="{BB962C8B-B14F-4D97-AF65-F5344CB8AC3E}">
        <p14:creationId xmlns:p14="http://schemas.microsoft.com/office/powerpoint/2010/main" val="43858655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1797-83BB-D409-3A98-6AADB70A5AB8}"/>
              </a:ext>
            </a:extLst>
          </p:cNvPr>
          <p:cNvSpPr>
            <a:spLocks noGrp="1"/>
          </p:cNvSpPr>
          <p:nvPr>
            <p:ph type="title"/>
          </p:nvPr>
        </p:nvSpPr>
        <p:spPr/>
        <p:txBody>
          <a:bodyPr/>
          <a:lstStyle/>
          <a:p>
            <a:r>
              <a:rPr lang="aa-ET" dirty="0"/>
              <a:t>Reading </a:t>
            </a:r>
          </a:p>
        </p:txBody>
      </p:sp>
      <p:sp>
        <p:nvSpPr>
          <p:cNvPr id="3" name="Content Placeholder 2">
            <a:extLst>
              <a:ext uri="{FF2B5EF4-FFF2-40B4-BE49-F238E27FC236}">
                <a16:creationId xmlns:a16="http://schemas.microsoft.com/office/drawing/2014/main" id="{B870E2A1-AE60-095F-7229-E19184E8FFF9}"/>
              </a:ext>
            </a:extLst>
          </p:cNvPr>
          <p:cNvSpPr>
            <a:spLocks noGrp="1"/>
          </p:cNvSpPr>
          <p:nvPr>
            <p:ph idx="1"/>
          </p:nvPr>
        </p:nvSpPr>
        <p:spPr/>
        <p:txBody>
          <a:bodyPr/>
          <a:lstStyle/>
          <a:p>
            <a:r>
              <a:rPr lang="aa-ET" dirty="0"/>
              <a:t>Chap 2 nd 3 (Han and Kamber)</a:t>
            </a:r>
          </a:p>
        </p:txBody>
      </p:sp>
    </p:spTree>
    <p:extLst>
      <p:ext uri="{BB962C8B-B14F-4D97-AF65-F5344CB8AC3E}">
        <p14:creationId xmlns:p14="http://schemas.microsoft.com/office/powerpoint/2010/main" val="1571223206"/>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31EB-E7D1-06C7-1ECF-4828C3FFE2ED}"/>
              </a:ext>
            </a:extLst>
          </p:cNvPr>
          <p:cNvSpPr>
            <a:spLocks noGrp="1"/>
          </p:cNvSpPr>
          <p:nvPr>
            <p:ph type="title"/>
          </p:nvPr>
        </p:nvSpPr>
        <p:spPr/>
        <p:txBody>
          <a:bodyPr/>
          <a:lstStyle/>
          <a:p>
            <a:r>
              <a:rPr lang="aa-ET" dirty="0"/>
              <a:t>Activity </a:t>
            </a:r>
          </a:p>
        </p:txBody>
      </p:sp>
      <p:sp>
        <p:nvSpPr>
          <p:cNvPr id="3" name="Content Placeholder 2">
            <a:extLst>
              <a:ext uri="{FF2B5EF4-FFF2-40B4-BE49-F238E27FC236}">
                <a16:creationId xmlns:a16="http://schemas.microsoft.com/office/drawing/2014/main" id="{9772658F-6502-78CC-8A98-3D89EB2F8C2B}"/>
              </a:ext>
            </a:extLst>
          </p:cNvPr>
          <p:cNvSpPr>
            <a:spLocks noGrp="1"/>
          </p:cNvSpPr>
          <p:nvPr>
            <p:ph idx="1"/>
          </p:nvPr>
        </p:nvSpPr>
        <p:spPr/>
        <p:txBody>
          <a:bodyPr/>
          <a:lstStyle/>
          <a:p>
            <a:r>
              <a:rPr lang="aa-ET" dirty="0"/>
              <a:t>Calculate Correlation between these two variables X, Y</a:t>
            </a:r>
          </a:p>
          <a:p>
            <a:endParaRPr lang="aa-ET" dirty="0"/>
          </a:p>
        </p:txBody>
      </p:sp>
      <p:graphicFrame>
        <p:nvGraphicFramePr>
          <p:cNvPr id="4" name="Table 4">
            <a:extLst>
              <a:ext uri="{FF2B5EF4-FFF2-40B4-BE49-F238E27FC236}">
                <a16:creationId xmlns:a16="http://schemas.microsoft.com/office/drawing/2014/main" id="{D85C0186-9495-5CA6-71F7-3491C08716C5}"/>
              </a:ext>
            </a:extLst>
          </p:cNvPr>
          <p:cNvGraphicFramePr>
            <a:graphicFrameLocks noGrp="1"/>
          </p:cNvGraphicFramePr>
          <p:nvPr>
            <p:extLst>
              <p:ext uri="{D42A27DB-BD31-4B8C-83A1-F6EECF244321}">
                <p14:modId xmlns:p14="http://schemas.microsoft.com/office/powerpoint/2010/main" val="3747643002"/>
              </p:ext>
            </p:extLst>
          </p:nvPr>
        </p:nvGraphicFramePr>
        <p:xfrm>
          <a:off x="764583" y="2094424"/>
          <a:ext cx="1870128" cy="3903420"/>
        </p:xfrm>
        <a:graphic>
          <a:graphicData uri="http://schemas.openxmlformats.org/drawingml/2006/table">
            <a:tbl>
              <a:tblPr firstRow="1" bandRow="1">
                <a:tableStyleId>{5940675A-B579-460E-94D1-54222C63F5DA}</a:tableStyleId>
              </a:tblPr>
              <a:tblGrid>
                <a:gridCol w="935064">
                  <a:extLst>
                    <a:ext uri="{9D8B030D-6E8A-4147-A177-3AD203B41FA5}">
                      <a16:colId xmlns:a16="http://schemas.microsoft.com/office/drawing/2014/main" val="853073351"/>
                    </a:ext>
                  </a:extLst>
                </a:gridCol>
                <a:gridCol w="935064">
                  <a:extLst>
                    <a:ext uri="{9D8B030D-6E8A-4147-A177-3AD203B41FA5}">
                      <a16:colId xmlns:a16="http://schemas.microsoft.com/office/drawing/2014/main" val="4187568824"/>
                    </a:ext>
                  </a:extLst>
                </a:gridCol>
              </a:tblGrid>
              <a:tr h="650570">
                <a:tc>
                  <a:txBody>
                    <a:bodyPr/>
                    <a:lstStyle/>
                    <a:p>
                      <a:r>
                        <a:rPr lang="aa-ET" sz="1800" b="1" dirty="0"/>
                        <a:t>X</a:t>
                      </a:r>
                    </a:p>
                  </a:txBody>
                  <a:tcPr/>
                </a:tc>
                <a:tc>
                  <a:txBody>
                    <a:bodyPr/>
                    <a:lstStyle/>
                    <a:p>
                      <a:r>
                        <a:rPr lang="aa-ET" sz="1800" b="1" dirty="0"/>
                        <a:t>Y</a:t>
                      </a:r>
                    </a:p>
                  </a:txBody>
                  <a:tcPr/>
                </a:tc>
                <a:extLst>
                  <a:ext uri="{0D108BD9-81ED-4DB2-BD59-A6C34878D82A}">
                    <a16:rowId xmlns:a16="http://schemas.microsoft.com/office/drawing/2014/main" val="4248420488"/>
                  </a:ext>
                </a:extLst>
              </a:tr>
              <a:tr h="650570">
                <a:tc>
                  <a:txBody>
                    <a:bodyPr/>
                    <a:lstStyle/>
                    <a:p>
                      <a:r>
                        <a:rPr lang="aa-ET" sz="1800" b="1" dirty="0"/>
                        <a:t>2</a:t>
                      </a:r>
                    </a:p>
                  </a:txBody>
                  <a:tcPr/>
                </a:tc>
                <a:tc>
                  <a:txBody>
                    <a:bodyPr/>
                    <a:lstStyle/>
                    <a:p>
                      <a:r>
                        <a:rPr lang="aa-ET" sz="1800" b="1" dirty="0"/>
                        <a:t>10</a:t>
                      </a:r>
                    </a:p>
                  </a:txBody>
                  <a:tcPr/>
                </a:tc>
                <a:extLst>
                  <a:ext uri="{0D108BD9-81ED-4DB2-BD59-A6C34878D82A}">
                    <a16:rowId xmlns:a16="http://schemas.microsoft.com/office/drawing/2014/main" val="1256615080"/>
                  </a:ext>
                </a:extLst>
              </a:tr>
              <a:tr h="650570">
                <a:tc>
                  <a:txBody>
                    <a:bodyPr/>
                    <a:lstStyle/>
                    <a:p>
                      <a:r>
                        <a:rPr lang="aa-ET" sz="1800" b="1" dirty="0"/>
                        <a:t>4</a:t>
                      </a:r>
                    </a:p>
                  </a:txBody>
                  <a:tcPr/>
                </a:tc>
                <a:tc>
                  <a:txBody>
                    <a:bodyPr/>
                    <a:lstStyle/>
                    <a:p>
                      <a:r>
                        <a:rPr lang="aa-ET" sz="1800" b="1" dirty="0"/>
                        <a:t>9</a:t>
                      </a:r>
                    </a:p>
                  </a:txBody>
                  <a:tcPr/>
                </a:tc>
                <a:extLst>
                  <a:ext uri="{0D108BD9-81ED-4DB2-BD59-A6C34878D82A}">
                    <a16:rowId xmlns:a16="http://schemas.microsoft.com/office/drawing/2014/main" val="1883576889"/>
                  </a:ext>
                </a:extLst>
              </a:tr>
              <a:tr h="650570">
                <a:tc>
                  <a:txBody>
                    <a:bodyPr/>
                    <a:lstStyle/>
                    <a:p>
                      <a:r>
                        <a:rPr lang="aa-ET" sz="1800" b="1" dirty="0"/>
                        <a:t>6</a:t>
                      </a:r>
                    </a:p>
                  </a:txBody>
                  <a:tcPr/>
                </a:tc>
                <a:tc>
                  <a:txBody>
                    <a:bodyPr/>
                    <a:lstStyle/>
                    <a:p>
                      <a:r>
                        <a:rPr lang="aa-ET" sz="1800" b="1" dirty="0"/>
                        <a:t>8</a:t>
                      </a:r>
                    </a:p>
                  </a:txBody>
                  <a:tcPr/>
                </a:tc>
                <a:extLst>
                  <a:ext uri="{0D108BD9-81ED-4DB2-BD59-A6C34878D82A}">
                    <a16:rowId xmlns:a16="http://schemas.microsoft.com/office/drawing/2014/main" val="3804953439"/>
                  </a:ext>
                </a:extLst>
              </a:tr>
              <a:tr h="650570">
                <a:tc>
                  <a:txBody>
                    <a:bodyPr/>
                    <a:lstStyle/>
                    <a:p>
                      <a:r>
                        <a:rPr lang="aa-ET" sz="1800" b="1" dirty="0"/>
                        <a:t>8</a:t>
                      </a:r>
                    </a:p>
                  </a:txBody>
                  <a:tcPr/>
                </a:tc>
                <a:tc>
                  <a:txBody>
                    <a:bodyPr/>
                    <a:lstStyle/>
                    <a:p>
                      <a:r>
                        <a:rPr lang="aa-ET" sz="1800" b="1" dirty="0"/>
                        <a:t>7</a:t>
                      </a:r>
                    </a:p>
                  </a:txBody>
                  <a:tcPr/>
                </a:tc>
                <a:extLst>
                  <a:ext uri="{0D108BD9-81ED-4DB2-BD59-A6C34878D82A}">
                    <a16:rowId xmlns:a16="http://schemas.microsoft.com/office/drawing/2014/main" val="975346470"/>
                  </a:ext>
                </a:extLst>
              </a:tr>
              <a:tr h="650570">
                <a:tc>
                  <a:txBody>
                    <a:bodyPr/>
                    <a:lstStyle/>
                    <a:p>
                      <a:r>
                        <a:rPr lang="aa-ET" sz="1800" b="1" dirty="0"/>
                        <a:t>10</a:t>
                      </a:r>
                    </a:p>
                  </a:txBody>
                  <a:tcPr/>
                </a:tc>
                <a:tc>
                  <a:txBody>
                    <a:bodyPr/>
                    <a:lstStyle/>
                    <a:p>
                      <a:r>
                        <a:rPr lang="aa-ET" sz="1800" b="1" dirty="0"/>
                        <a:t>6</a:t>
                      </a:r>
                    </a:p>
                  </a:txBody>
                  <a:tcPr/>
                </a:tc>
                <a:extLst>
                  <a:ext uri="{0D108BD9-81ED-4DB2-BD59-A6C34878D82A}">
                    <a16:rowId xmlns:a16="http://schemas.microsoft.com/office/drawing/2014/main" val="574881385"/>
                  </a:ext>
                </a:extLst>
              </a:tr>
            </a:tbl>
          </a:graphicData>
        </a:graphic>
      </p:graphicFrame>
    </p:spTree>
    <p:extLst>
      <p:ext uri="{BB962C8B-B14F-4D97-AF65-F5344CB8AC3E}">
        <p14:creationId xmlns:p14="http://schemas.microsoft.com/office/powerpoint/2010/main" val="322157689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31EB-E7D1-06C7-1ECF-4828C3FFE2ED}"/>
              </a:ext>
            </a:extLst>
          </p:cNvPr>
          <p:cNvSpPr>
            <a:spLocks noGrp="1"/>
          </p:cNvSpPr>
          <p:nvPr>
            <p:ph type="title"/>
          </p:nvPr>
        </p:nvSpPr>
        <p:spPr/>
        <p:txBody>
          <a:bodyPr/>
          <a:lstStyle/>
          <a:p>
            <a:r>
              <a:rPr lang="aa-ET" dirty="0"/>
              <a:t>Activity </a:t>
            </a:r>
          </a:p>
        </p:txBody>
      </p:sp>
      <p:sp>
        <p:nvSpPr>
          <p:cNvPr id="3" name="Content Placeholder 2">
            <a:extLst>
              <a:ext uri="{FF2B5EF4-FFF2-40B4-BE49-F238E27FC236}">
                <a16:creationId xmlns:a16="http://schemas.microsoft.com/office/drawing/2014/main" id="{9772658F-6502-78CC-8A98-3D89EB2F8C2B}"/>
              </a:ext>
            </a:extLst>
          </p:cNvPr>
          <p:cNvSpPr>
            <a:spLocks noGrp="1"/>
          </p:cNvSpPr>
          <p:nvPr>
            <p:ph idx="1"/>
          </p:nvPr>
        </p:nvSpPr>
        <p:spPr/>
        <p:txBody>
          <a:bodyPr/>
          <a:lstStyle/>
          <a:p>
            <a:r>
              <a:rPr lang="aa-ET" dirty="0"/>
              <a:t>Calculate Covariance of the following two variables X, Y</a:t>
            </a:r>
          </a:p>
          <a:p>
            <a:endParaRPr lang="aa-ET" dirty="0"/>
          </a:p>
        </p:txBody>
      </p:sp>
      <p:graphicFrame>
        <p:nvGraphicFramePr>
          <p:cNvPr id="4" name="Table 4">
            <a:extLst>
              <a:ext uri="{FF2B5EF4-FFF2-40B4-BE49-F238E27FC236}">
                <a16:creationId xmlns:a16="http://schemas.microsoft.com/office/drawing/2014/main" id="{D85C0186-9495-5CA6-71F7-3491C08716C5}"/>
              </a:ext>
            </a:extLst>
          </p:cNvPr>
          <p:cNvGraphicFramePr>
            <a:graphicFrameLocks noGrp="1"/>
          </p:cNvGraphicFramePr>
          <p:nvPr>
            <p:extLst>
              <p:ext uri="{D42A27DB-BD31-4B8C-83A1-F6EECF244321}">
                <p14:modId xmlns:p14="http://schemas.microsoft.com/office/powerpoint/2010/main" val="2827788195"/>
              </p:ext>
            </p:extLst>
          </p:nvPr>
        </p:nvGraphicFramePr>
        <p:xfrm>
          <a:off x="764583" y="2094424"/>
          <a:ext cx="1870128" cy="3252850"/>
        </p:xfrm>
        <a:graphic>
          <a:graphicData uri="http://schemas.openxmlformats.org/drawingml/2006/table">
            <a:tbl>
              <a:tblPr firstRow="1" bandRow="1">
                <a:tableStyleId>{5940675A-B579-460E-94D1-54222C63F5DA}</a:tableStyleId>
              </a:tblPr>
              <a:tblGrid>
                <a:gridCol w="935064">
                  <a:extLst>
                    <a:ext uri="{9D8B030D-6E8A-4147-A177-3AD203B41FA5}">
                      <a16:colId xmlns:a16="http://schemas.microsoft.com/office/drawing/2014/main" val="853073351"/>
                    </a:ext>
                  </a:extLst>
                </a:gridCol>
                <a:gridCol w="935064">
                  <a:extLst>
                    <a:ext uri="{9D8B030D-6E8A-4147-A177-3AD203B41FA5}">
                      <a16:colId xmlns:a16="http://schemas.microsoft.com/office/drawing/2014/main" val="4187568824"/>
                    </a:ext>
                  </a:extLst>
                </a:gridCol>
              </a:tblGrid>
              <a:tr h="650570">
                <a:tc>
                  <a:txBody>
                    <a:bodyPr/>
                    <a:lstStyle/>
                    <a:p>
                      <a:r>
                        <a:rPr lang="aa-ET" sz="1800" b="1" dirty="0"/>
                        <a:t>X</a:t>
                      </a:r>
                    </a:p>
                  </a:txBody>
                  <a:tcPr/>
                </a:tc>
                <a:tc>
                  <a:txBody>
                    <a:bodyPr/>
                    <a:lstStyle/>
                    <a:p>
                      <a:r>
                        <a:rPr lang="aa-ET" sz="1800" b="1" dirty="0"/>
                        <a:t>Y</a:t>
                      </a:r>
                    </a:p>
                  </a:txBody>
                  <a:tcPr/>
                </a:tc>
                <a:extLst>
                  <a:ext uri="{0D108BD9-81ED-4DB2-BD59-A6C34878D82A}">
                    <a16:rowId xmlns:a16="http://schemas.microsoft.com/office/drawing/2014/main" val="4248420488"/>
                  </a:ext>
                </a:extLst>
              </a:tr>
              <a:tr h="650570">
                <a:tc>
                  <a:txBody>
                    <a:bodyPr/>
                    <a:lstStyle/>
                    <a:p>
                      <a:r>
                        <a:rPr lang="aa-ET" sz="1800" b="1" dirty="0"/>
                        <a:t>2.1</a:t>
                      </a:r>
                    </a:p>
                  </a:txBody>
                  <a:tcPr/>
                </a:tc>
                <a:tc>
                  <a:txBody>
                    <a:bodyPr/>
                    <a:lstStyle/>
                    <a:p>
                      <a:r>
                        <a:rPr lang="aa-ET" sz="1800" b="1" dirty="0"/>
                        <a:t>8</a:t>
                      </a:r>
                    </a:p>
                  </a:txBody>
                  <a:tcPr/>
                </a:tc>
                <a:extLst>
                  <a:ext uri="{0D108BD9-81ED-4DB2-BD59-A6C34878D82A}">
                    <a16:rowId xmlns:a16="http://schemas.microsoft.com/office/drawing/2014/main" val="1256615080"/>
                  </a:ext>
                </a:extLst>
              </a:tr>
              <a:tr h="650570">
                <a:tc>
                  <a:txBody>
                    <a:bodyPr/>
                    <a:lstStyle/>
                    <a:p>
                      <a:r>
                        <a:rPr lang="aa-ET" sz="1800" b="1" dirty="0"/>
                        <a:t>2.5</a:t>
                      </a:r>
                    </a:p>
                  </a:txBody>
                  <a:tcPr/>
                </a:tc>
                <a:tc>
                  <a:txBody>
                    <a:bodyPr/>
                    <a:lstStyle/>
                    <a:p>
                      <a:r>
                        <a:rPr lang="aa-ET" sz="1800" b="1" dirty="0"/>
                        <a:t>10</a:t>
                      </a:r>
                    </a:p>
                  </a:txBody>
                  <a:tcPr/>
                </a:tc>
                <a:extLst>
                  <a:ext uri="{0D108BD9-81ED-4DB2-BD59-A6C34878D82A}">
                    <a16:rowId xmlns:a16="http://schemas.microsoft.com/office/drawing/2014/main" val="1883576889"/>
                  </a:ext>
                </a:extLst>
              </a:tr>
              <a:tr h="650570">
                <a:tc>
                  <a:txBody>
                    <a:bodyPr/>
                    <a:lstStyle/>
                    <a:p>
                      <a:r>
                        <a:rPr lang="aa-ET" sz="1800" b="1" dirty="0"/>
                        <a:t>3.6</a:t>
                      </a:r>
                    </a:p>
                  </a:txBody>
                  <a:tcPr/>
                </a:tc>
                <a:tc>
                  <a:txBody>
                    <a:bodyPr/>
                    <a:lstStyle/>
                    <a:p>
                      <a:r>
                        <a:rPr lang="aa-ET" sz="1800" b="1" dirty="0"/>
                        <a:t>12</a:t>
                      </a:r>
                    </a:p>
                  </a:txBody>
                  <a:tcPr/>
                </a:tc>
                <a:extLst>
                  <a:ext uri="{0D108BD9-81ED-4DB2-BD59-A6C34878D82A}">
                    <a16:rowId xmlns:a16="http://schemas.microsoft.com/office/drawing/2014/main" val="3804953439"/>
                  </a:ext>
                </a:extLst>
              </a:tr>
              <a:tr h="650570">
                <a:tc>
                  <a:txBody>
                    <a:bodyPr/>
                    <a:lstStyle/>
                    <a:p>
                      <a:r>
                        <a:rPr lang="aa-ET" sz="1800" b="1" dirty="0"/>
                        <a:t>4</a:t>
                      </a:r>
                    </a:p>
                  </a:txBody>
                  <a:tcPr/>
                </a:tc>
                <a:tc>
                  <a:txBody>
                    <a:bodyPr/>
                    <a:lstStyle/>
                    <a:p>
                      <a:r>
                        <a:rPr lang="aa-ET" sz="1800" b="1" dirty="0"/>
                        <a:t>14</a:t>
                      </a:r>
                    </a:p>
                  </a:txBody>
                  <a:tcPr/>
                </a:tc>
                <a:extLst>
                  <a:ext uri="{0D108BD9-81ED-4DB2-BD59-A6C34878D82A}">
                    <a16:rowId xmlns:a16="http://schemas.microsoft.com/office/drawing/2014/main" val="975346470"/>
                  </a:ext>
                </a:extLst>
              </a:tr>
            </a:tbl>
          </a:graphicData>
        </a:graphic>
      </p:graphicFrame>
    </p:spTree>
    <p:extLst>
      <p:ext uri="{BB962C8B-B14F-4D97-AF65-F5344CB8AC3E}">
        <p14:creationId xmlns:p14="http://schemas.microsoft.com/office/powerpoint/2010/main" val="200490267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A81C-B014-46AC-B8D3-EDDF20A4EE24}"/>
              </a:ext>
            </a:extLst>
          </p:cNvPr>
          <p:cNvSpPr>
            <a:spLocks noGrp="1"/>
          </p:cNvSpPr>
          <p:nvPr>
            <p:ph type="title"/>
          </p:nvPr>
        </p:nvSpPr>
        <p:spPr/>
        <p:txBody>
          <a:bodyPr/>
          <a:lstStyle/>
          <a:p>
            <a:r>
              <a:rPr lang="en-US" dirty="0"/>
              <a:t>Covariance vs Correlation Coefficient</a:t>
            </a:r>
            <a:endParaRPr lang="aa-E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BD3008-BF5D-4108-9968-B92948908990}"/>
                  </a:ext>
                </a:extLst>
              </p:cNvPr>
              <p:cNvSpPr>
                <a:spLocks noGrp="1"/>
              </p:cNvSpPr>
              <p:nvPr>
                <p:ph idx="1"/>
              </p:nvPr>
            </p:nvSpPr>
            <p:spPr/>
            <p:txBody>
              <a:bodyPr/>
              <a:lstStyle/>
              <a:p>
                <a:r>
                  <a:rPr lang="en-US" b="0" i="0" dirty="0">
                    <a:solidFill>
                      <a:schemeClr val="accent2">
                        <a:lumMod val="50000"/>
                      </a:schemeClr>
                    </a:solidFill>
                    <a:effectLst/>
                    <a:latin typeface="SourceSansPro"/>
                  </a:rPr>
                  <a:t>Covariance</a:t>
                </a:r>
                <a:r>
                  <a:rPr lang="en-US" b="0" i="0" dirty="0">
                    <a:solidFill>
                      <a:srgbClr val="111111"/>
                    </a:solidFill>
                    <a:effectLst/>
                    <a:latin typeface="SourceSansPro"/>
                  </a:rPr>
                  <a:t> </a:t>
                </a:r>
                <a:r>
                  <a:rPr lang="en-US" b="1" i="1" dirty="0">
                    <a:solidFill>
                      <a:srgbClr val="111111"/>
                    </a:solidFill>
                    <a:effectLst/>
                    <a:latin typeface="SourceSansPro"/>
                  </a:rPr>
                  <a:t>measures the direction of a relationship </a:t>
                </a:r>
                <a:r>
                  <a:rPr lang="en-US" b="0" i="0" dirty="0">
                    <a:solidFill>
                      <a:srgbClr val="111111"/>
                    </a:solidFill>
                    <a:effectLst/>
                    <a:latin typeface="SourceSansPro"/>
                  </a:rPr>
                  <a:t>between two variables</a:t>
                </a:r>
              </a:p>
              <a:p>
                <a:r>
                  <a:rPr lang="en-US" dirty="0">
                    <a:solidFill>
                      <a:schemeClr val="accent2">
                        <a:lumMod val="50000"/>
                      </a:schemeClr>
                    </a:solidFill>
                    <a:latin typeface="SourceSansPro"/>
                  </a:rPr>
                  <a:t>C</a:t>
                </a:r>
                <a:r>
                  <a:rPr lang="en-US" b="0" i="0" dirty="0">
                    <a:solidFill>
                      <a:schemeClr val="accent2">
                        <a:lumMod val="50000"/>
                      </a:schemeClr>
                    </a:solidFill>
                    <a:effectLst/>
                    <a:latin typeface="SourceSansPro"/>
                  </a:rPr>
                  <a:t>orrelation </a:t>
                </a:r>
                <a:r>
                  <a:rPr lang="en-US" b="0" i="0" dirty="0">
                    <a:solidFill>
                      <a:srgbClr val="111111"/>
                    </a:solidFill>
                    <a:effectLst/>
                    <a:latin typeface="SourceSansPro"/>
                  </a:rPr>
                  <a:t>measures the </a:t>
                </a:r>
                <a:r>
                  <a:rPr lang="en-US" b="1" i="1" dirty="0">
                    <a:solidFill>
                      <a:srgbClr val="111111"/>
                    </a:solidFill>
                    <a:effectLst/>
                    <a:latin typeface="SourceSansPro"/>
                  </a:rPr>
                  <a:t>strength of that relationship</a:t>
                </a:r>
                <a:r>
                  <a:rPr lang="en-US" b="0" i="0" dirty="0">
                    <a:solidFill>
                      <a:srgbClr val="111111"/>
                    </a:solidFill>
                    <a:effectLst/>
                    <a:latin typeface="SourceSansPro"/>
                  </a:rPr>
                  <a:t>. </a:t>
                </a:r>
              </a:p>
              <a:p>
                <a:endParaRPr lang="en-US" dirty="0">
                  <a:solidFill>
                    <a:srgbClr val="111111"/>
                  </a:solidFill>
                  <a:latin typeface="SourceSansPro"/>
                </a:endParaRPr>
              </a:p>
              <a:p>
                <a:r>
                  <a:rPr lang="en-US" b="0" i="0" dirty="0">
                    <a:solidFill>
                      <a:srgbClr val="111111"/>
                    </a:solidFill>
                    <a:effectLst/>
                    <a:latin typeface="SourceSansPro"/>
                  </a:rPr>
                  <a:t>Both correlation and covariance are positive when the variables move in the same direction, and negative when they move in opposite directions.</a:t>
                </a:r>
              </a:p>
              <a:p>
                <a:endParaRPr lang="en-US" dirty="0">
                  <a:solidFill>
                    <a:srgbClr val="111111"/>
                  </a:solidFill>
                  <a:latin typeface="SourceSansPro"/>
                </a:endParaRPr>
              </a:p>
              <a:p>
                <a:r>
                  <a:rPr lang="en-US" dirty="0">
                    <a:solidFill>
                      <a:srgbClr val="111111"/>
                    </a:solidFill>
                    <a:latin typeface="SourceSansPro"/>
                  </a:rPr>
                  <a:t>However, a correlation coefficient must always be </a:t>
                </a:r>
                <a14:m>
                  <m:oMath xmlns:m="http://schemas.openxmlformats.org/officeDocument/2006/math">
                    <m:r>
                      <a:rPr lang="en-US" b="1" i="1" dirty="0" smtClean="0">
                        <a:solidFill>
                          <a:srgbClr val="FF00FF"/>
                        </a:solidFill>
                        <a:latin typeface="Cambria Math" panose="02040503050406030204" pitchFamily="18" charset="0"/>
                      </a:rPr>
                      <m:t>𝒃𝒆𝒕𝒘𝒆𝒆𝒏</m:t>
                    </m:r>
                    <m:r>
                      <a:rPr lang="en-US" b="1" i="1" dirty="0" smtClean="0">
                        <a:solidFill>
                          <a:srgbClr val="FF00FF"/>
                        </a:solidFill>
                        <a:latin typeface="Cambria Math" panose="02040503050406030204" pitchFamily="18" charset="0"/>
                      </a:rPr>
                      <m:t> −</m:t>
                    </m:r>
                    <m:r>
                      <a:rPr lang="en-US" b="1" i="1" dirty="0" smtClean="0">
                        <a:solidFill>
                          <a:srgbClr val="FF00FF"/>
                        </a:solidFill>
                        <a:latin typeface="Cambria Math" panose="02040503050406030204" pitchFamily="18" charset="0"/>
                      </a:rPr>
                      <m:t>𝟏</m:t>
                    </m:r>
                    <m:r>
                      <a:rPr lang="en-US" b="1" i="1" dirty="0" smtClean="0">
                        <a:solidFill>
                          <a:srgbClr val="FF00FF"/>
                        </a:solidFill>
                        <a:latin typeface="Cambria Math" panose="02040503050406030204" pitchFamily="18" charset="0"/>
                      </a:rPr>
                      <m:t> </m:t>
                    </m:r>
                    <m:r>
                      <a:rPr lang="en-US" b="1" i="1" dirty="0" smtClean="0">
                        <a:solidFill>
                          <a:srgbClr val="FF00FF"/>
                        </a:solidFill>
                        <a:latin typeface="Cambria Math" panose="02040503050406030204" pitchFamily="18" charset="0"/>
                      </a:rPr>
                      <m:t>𝒂𝒏𝒅</m:t>
                    </m:r>
                    <m:r>
                      <a:rPr lang="en-US" b="1" i="1" dirty="0" smtClean="0">
                        <a:solidFill>
                          <a:srgbClr val="FF00FF"/>
                        </a:solidFill>
                        <a:latin typeface="Cambria Math" panose="02040503050406030204" pitchFamily="18" charset="0"/>
                      </a:rPr>
                      <m:t> +</m:t>
                    </m:r>
                    <m:r>
                      <a:rPr lang="en-US" b="1" i="1" dirty="0" smtClean="0">
                        <a:solidFill>
                          <a:srgbClr val="FF00FF"/>
                        </a:solidFill>
                        <a:latin typeface="Cambria Math" panose="02040503050406030204" pitchFamily="18" charset="0"/>
                      </a:rPr>
                      <m:t>𝟏</m:t>
                    </m:r>
                  </m:oMath>
                </a14:m>
                <a:r>
                  <a:rPr lang="en-US" dirty="0">
                    <a:solidFill>
                      <a:srgbClr val="111111"/>
                    </a:solidFill>
                    <a:latin typeface="SourceSansPro"/>
                  </a:rPr>
                  <a:t>, with the extreme values indicating a strong relationship.</a:t>
                </a:r>
              </a:p>
            </p:txBody>
          </p:sp>
        </mc:Choice>
        <mc:Fallback xmlns="">
          <p:sp>
            <p:nvSpPr>
              <p:cNvPr id="3" name="Content Placeholder 2">
                <a:extLst>
                  <a:ext uri="{FF2B5EF4-FFF2-40B4-BE49-F238E27FC236}">
                    <a16:creationId xmlns:a16="http://schemas.microsoft.com/office/drawing/2014/main" xmlns="" xmlns:a14="http://schemas.microsoft.com/office/drawing/2010/main" id="{D1BD3008-BF5D-4108-9968-B92948908990}"/>
                  </a:ext>
                </a:extLst>
              </p:cNvPr>
              <p:cNvSpPr>
                <a:spLocks noGrp="1" noRot="1" noChangeAspect="1" noMove="1" noResize="1" noEditPoints="1" noAdjustHandles="1" noChangeArrowheads="1" noChangeShapeType="1" noTextEdit="1"/>
              </p:cNvSpPr>
              <p:nvPr>
                <p:ph idx="1"/>
              </p:nvPr>
            </p:nvSpPr>
            <p:spPr>
              <a:blipFill rotWithShape="0">
                <a:blip r:embed="rId2"/>
                <a:stretch>
                  <a:fillRect l="-1037" t="-864" r="-5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826EDA-A10F-4AC8-8999-4C2627CA98D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3</a:t>
            </a:fld>
            <a:endParaRPr lang="en-US"/>
          </a:p>
        </p:txBody>
      </p:sp>
    </p:spTree>
    <p:extLst>
      <p:ext uri="{BB962C8B-B14F-4D97-AF65-F5344CB8AC3E}">
        <p14:creationId xmlns:p14="http://schemas.microsoft.com/office/powerpoint/2010/main" val="331315327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D828-D1E0-4F6C-9E6E-1BD4F64BBF30}"/>
              </a:ext>
            </a:extLst>
          </p:cNvPr>
          <p:cNvSpPr>
            <a:spLocks noGrp="1"/>
          </p:cNvSpPr>
          <p:nvPr>
            <p:ph type="title"/>
          </p:nvPr>
        </p:nvSpPr>
        <p:spPr/>
        <p:txBody>
          <a:bodyPr/>
          <a:lstStyle/>
          <a:p>
            <a:r>
              <a:rPr lang="en-US" dirty="0"/>
              <a:t>Computing Covariance</a:t>
            </a:r>
            <a:endParaRPr lang="aa-ET" dirty="0"/>
          </a:p>
        </p:txBody>
      </p:sp>
      <p:sp>
        <p:nvSpPr>
          <p:cNvPr id="4" name="Slide Number Placeholder 3">
            <a:extLst>
              <a:ext uri="{FF2B5EF4-FFF2-40B4-BE49-F238E27FC236}">
                <a16:creationId xmlns:a16="http://schemas.microsoft.com/office/drawing/2014/main" id="{9D13A057-E5F8-43E9-8A52-8C850646D114}"/>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60FB2A1-82C1-4844-B9D3-BD28AED11067}"/>
                  </a:ext>
                </a:extLst>
              </p:cNvPr>
              <p:cNvSpPr txBox="1"/>
              <p:nvPr/>
            </p:nvSpPr>
            <p:spPr>
              <a:xfrm>
                <a:off x="469234" y="2337135"/>
                <a:ext cx="3236495" cy="556755"/>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i="1">
                          <a:solidFill>
                            <a:srgbClr val="00B050"/>
                          </a:solidFill>
                          <a:latin typeface="Cambria Math" panose="02040503050406030204" pitchFamily="18" charset="0"/>
                        </a:rPr>
                        <m:t>𝐶𝑜𝑣</m:t>
                      </m:r>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𝐴</m:t>
                          </m:r>
                          <m:r>
                            <a:rPr lang="en-US" sz="1500" i="1">
                              <a:solidFill>
                                <a:srgbClr val="00B050"/>
                              </a:solidFill>
                              <a:latin typeface="Cambria Math" panose="02040503050406030204" pitchFamily="18" charset="0"/>
                            </a:rPr>
                            <m:t>,</m:t>
                          </m:r>
                          <m:r>
                            <a:rPr lang="en-US" sz="1500" i="1">
                              <a:solidFill>
                                <a:srgbClr val="00B050"/>
                              </a:solidFill>
                              <a:latin typeface="Cambria Math" panose="02040503050406030204" pitchFamily="18" charset="0"/>
                            </a:rPr>
                            <m:t>𝐵</m:t>
                          </m:r>
                        </m:e>
                      </m:d>
                      <m:r>
                        <a:rPr lang="en-US" sz="1500" i="1">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nary>
                            <m:naryPr>
                              <m:chr m:val="∑"/>
                              <m:ctrlPr>
                                <a:rPr lang="en-US" sz="1500" i="1">
                                  <a:solidFill>
                                    <a:srgbClr val="00B050"/>
                                  </a:solidFill>
                                  <a:latin typeface="Cambria Math" panose="02040503050406030204" pitchFamily="18" charset="0"/>
                                </a:rPr>
                              </m:ctrlPr>
                            </m:naryPr>
                            <m:sub>
                              <m:r>
                                <m:rPr>
                                  <m:brk m:alnAt="23"/>
                                </m:rPr>
                                <a:rPr lang="en-US" sz="1500" i="1">
                                  <a:solidFill>
                                    <a:srgbClr val="00B050"/>
                                  </a:solidFill>
                                  <a:latin typeface="Cambria Math" panose="02040503050406030204" pitchFamily="18" charset="0"/>
                                </a:rPr>
                                <m:t>𝑖</m:t>
                              </m:r>
                              <m:r>
                                <a:rPr lang="en-US" sz="1500" i="1">
                                  <a:solidFill>
                                    <a:srgbClr val="00B050"/>
                                  </a:solidFill>
                                  <a:latin typeface="Cambria Math" panose="02040503050406030204" pitchFamily="18" charset="0"/>
                                </a:rPr>
                                <m:t>=1</m:t>
                              </m:r>
                            </m:sub>
                            <m:sup>
                              <m:r>
                                <a:rPr lang="en-US" sz="1500" i="1">
                                  <a:solidFill>
                                    <a:srgbClr val="00B050"/>
                                  </a:solidFill>
                                  <a:latin typeface="Cambria Math" panose="02040503050406030204" pitchFamily="18" charset="0"/>
                                </a:rPr>
                                <m:t>𝑛</m:t>
                              </m:r>
                            </m:sup>
                            <m:e>
                              <m:d>
                                <m:dPr>
                                  <m:ctrlPr>
                                    <a:rPr lang="en-US" sz="1500" i="1">
                                      <a:solidFill>
                                        <a:srgbClr val="00B050"/>
                                      </a:solidFill>
                                      <a:latin typeface="Cambria Math" panose="02040503050406030204" pitchFamily="18" charset="0"/>
                                    </a:rPr>
                                  </m:ctrlPr>
                                </m:dPr>
                                <m:e>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𝑎</m:t>
                                      </m:r>
                                    </m:e>
                                    <m:sub>
                                      <m:r>
                                        <a:rPr lang="en-US" sz="1500" i="1">
                                          <a:solidFill>
                                            <a:srgbClr val="00B050"/>
                                          </a:solidFill>
                                          <a:latin typeface="Cambria Math" panose="02040503050406030204" pitchFamily="18" charset="0"/>
                                        </a:rPr>
                                        <m:t>𝑖</m:t>
                                      </m:r>
                                    </m:sub>
                                  </m:sSub>
                                  <m:r>
                                    <a:rPr lang="en-US" sz="1500" i="1">
                                      <a:solidFill>
                                        <a:srgbClr val="00B050"/>
                                      </a:solidFill>
                                      <a:latin typeface="Cambria Math" panose="02040503050406030204" pitchFamily="18" charset="0"/>
                                    </a:rPr>
                                    <m:t>− </m:t>
                                  </m:r>
                                  <m:acc>
                                    <m:accPr>
                                      <m:chr m:val="̅"/>
                                      <m:ctrlPr>
                                        <a:rPr lang="en-US"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𝐴</m:t>
                                      </m:r>
                                    </m:e>
                                  </m:acc>
                                </m:e>
                              </m:d>
                              <m:r>
                                <a:rPr lang="en-US" sz="1500" i="1">
                                  <a:solidFill>
                                    <a:srgbClr val="00B050"/>
                                  </a:solidFill>
                                  <a:latin typeface="Cambria Math" panose="02040503050406030204" pitchFamily="18" charset="0"/>
                                </a:rPr>
                                <m:t>×</m:t>
                              </m:r>
                              <m:d>
                                <m:dPr>
                                  <m:ctrlPr>
                                    <a:rPr lang="en-US" sz="1500" i="1">
                                      <a:solidFill>
                                        <a:srgbClr val="00B050"/>
                                      </a:solidFill>
                                      <a:latin typeface="Cambria Math" panose="02040503050406030204" pitchFamily="18" charset="0"/>
                                    </a:rPr>
                                  </m:ctrlPr>
                                </m:dPr>
                                <m:e>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𝑏</m:t>
                                      </m:r>
                                    </m:e>
                                    <m:sub>
                                      <m:r>
                                        <a:rPr lang="en-US" sz="1500" i="1">
                                          <a:solidFill>
                                            <a:srgbClr val="00B050"/>
                                          </a:solidFill>
                                          <a:latin typeface="Cambria Math" panose="02040503050406030204" pitchFamily="18" charset="0"/>
                                        </a:rPr>
                                        <m:t>𝑖</m:t>
                                      </m:r>
                                    </m:sub>
                                  </m:sSub>
                                  <m:r>
                                    <a:rPr lang="en-US" sz="1500" i="1">
                                      <a:solidFill>
                                        <a:srgbClr val="00B050"/>
                                      </a:solidFill>
                                      <a:latin typeface="Cambria Math" panose="02040503050406030204" pitchFamily="18" charset="0"/>
                                    </a:rPr>
                                    <m:t>−</m:t>
                                  </m:r>
                                  <m:acc>
                                    <m:accPr>
                                      <m:chr m:val="̅"/>
                                      <m:ctrlPr>
                                        <a:rPr lang="en-US"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𝐵</m:t>
                                      </m:r>
                                    </m:e>
                                  </m:acc>
                                </m:e>
                              </m:d>
                            </m:e>
                          </m:nary>
                        </m:num>
                        <m:den>
                          <m:r>
                            <a:rPr lang="en-US" sz="1500" i="1">
                              <a:solidFill>
                                <a:srgbClr val="00B050"/>
                              </a:solidFill>
                              <a:latin typeface="Cambria Math" panose="02040503050406030204" pitchFamily="18" charset="0"/>
                            </a:rPr>
                            <m:t>𝑛</m:t>
                          </m:r>
                        </m:den>
                      </m:f>
                    </m:oMath>
                  </m:oMathPara>
                </a14:m>
                <a:endParaRPr lang="aa-ET" sz="1500" dirty="0">
                  <a:solidFill>
                    <a:srgbClr val="00B050"/>
                  </a:solidFill>
                </a:endParaRPr>
              </a:p>
            </p:txBody>
          </p:sp>
        </mc:Choice>
        <mc:Fallback xmlns="">
          <p:sp>
            <p:nvSpPr>
              <p:cNvPr id="5" name="TextBox 4">
                <a:extLst>
                  <a:ext uri="{FF2B5EF4-FFF2-40B4-BE49-F238E27FC236}">
                    <a16:creationId xmlns:a16="http://schemas.microsoft.com/office/drawing/2014/main" id="{A60FB2A1-82C1-4844-B9D3-BD28AED11067}"/>
                  </a:ext>
                </a:extLst>
              </p:cNvPr>
              <p:cNvSpPr txBox="1">
                <a:spLocks noRot="1" noChangeAspect="1" noMove="1" noResize="1" noEditPoints="1" noAdjustHandles="1" noChangeArrowheads="1" noChangeShapeType="1" noTextEdit="1"/>
              </p:cNvSpPr>
              <p:nvPr/>
            </p:nvSpPr>
            <p:spPr>
              <a:xfrm>
                <a:off x="469234" y="2337135"/>
                <a:ext cx="3236495" cy="556755"/>
              </a:xfrm>
              <a:prstGeom prst="rect">
                <a:avLst/>
              </a:prstGeom>
              <a:blipFill>
                <a:blip r:embed="rId2"/>
                <a:stretch>
                  <a:fillRect t="-58696" b="-56522"/>
                </a:stretch>
              </a:blipFill>
              <a:ln>
                <a:solidFill>
                  <a:schemeClr val="accent1"/>
                </a:solidFill>
              </a:ln>
            </p:spPr>
            <p:txBody>
              <a:bodyPr/>
              <a:lstStyle/>
              <a:p>
                <a:r>
                  <a:rPr lang="en-PK">
                    <a:noFill/>
                  </a:rPr>
                  <a:t> </a:t>
                </a:r>
              </a:p>
            </p:txBody>
          </p:sp>
        </mc:Fallback>
      </mc:AlternateContent>
      <p:grpSp>
        <p:nvGrpSpPr>
          <p:cNvPr id="9" name="Group 8">
            <a:extLst>
              <a:ext uri="{FF2B5EF4-FFF2-40B4-BE49-F238E27FC236}">
                <a16:creationId xmlns:a16="http://schemas.microsoft.com/office/drawing/2014/main" id="{B8B883CD-92AF-495A-A2E3-96942005229B}"/>
              </a:ext>
            </a:extLst>
          </p:cNvPr>
          <p:cNvGrpSpPr/>
          <p:nvPr/>
        </p:nvGrpSpPr>
        <p:grpSpPr>
          <a:xfrm>
            <a:off x="1353555" y="2576023"/>
            <a:ext cx="1167063" cy="1388434"/>
            <a:chOff x="4235116" y="2614863"/>
            <a:chExt cx="1556084" cy="1851245"/>
          </a:xfrm>
        </p:grpSpPr>
        <p:cxnSp>
          <p:nvCxnSpPr>
            <p:cNvPr id="7" name="Straight Arrow Connector 6">
              <a:extLst>
                <a:ext uri="{FF2B5EF4-FFF2-40B4-BE49-F238E27FC236}">
                  <a16:creationId xmlns:a16="http://schemas.microsoft.com/office/drawing/2014/main" id="{F5BBC2AA-7461-4D94-A3E2-8EA4774E4AE7}"/>
                </a:ext>
              </a:extLst>
            </p:cNvPr>
            <p:cNvCxnSpPr/>
            <p:nvPr/>
          </p:nvCxnSpPr>
          <p:spPr>
            <a:xfrm flipH="1">
              <a:off x="5021179" y="2614863"/>
              <a:ext cx="770021" cy="1042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E52132-2DA0-4B9D-9AAF-D44B23191012}"/>
                </a:ext>
              </a:extLst>
            </p:cNvPr>
            <p:cNvSpPr txBox="1"/>
            <p:nvPr/>
          </p:nvSpPr>
          <p:spPr>
            <a:xfrm>
              <a:off x="4235116" y="3789000"/>
              <a:ext cx="1556084" cy="677108"/>
            </a:xfrm>
            <a:prstGeom prst="rect">
              <a:avLst/>
            </a:prstGeom>
            <a:noFill/>
          </p:spPr>
          <p:txBody>
            <a:bodyPr wrap="square" rtlCol="0">
              <a:spAutoFit/>
            </a:bodyPr>
            <a:lstStyle/>
            <a:p>
              <a:r>
                <a:rPr lang="en-US" sz="1350" dirty="0"/>
                <a:t>Average of variable A</a:t>
              </a:r>
              <a:endParaRPr lang="aa-ET" sz="1350" dirty="0"/>
            </a:p>
          </p:txBody>
        </p:sp>
      </p:grpSp>
      <p:grpSp>
        <p:nvGrpSpPr>
          <p:cNvPr id="10" name="Group 9">
            <a:extLst>
              <a:ext uri="{FF2B5EF4-FFF2-40B4-BE49-F238E27FC236}">
                <a16:creationId xmlns:a16="http://schemas.microsoft.com/office/drawing/2014/main" id="{5AC8B6AC-BEF8-4299-B15F-7B65414BE217}"/>
              </a:ext>
            </a:extLst>
          </p:cNvPr>
          <p:cNvGrpSpPr/>
          <p:nvPr/>
        </p:nvGrpSpPr>
        <p:grpSpPr>
          <a:xfrm>
            <a:off x="3465097" y="2576023"/>
            <a:ext cx="1281363" cy="1388434"/>
            <a:chOff x="4082716" y="2614863"/>
            <a:chExt cx="1708484" cy="1851245"/>
          </a:xfrm>
        </p:grpSpPr>
        <p:cxnSp>
          <p:nvCxnSpPr>
            <p:cNvPr id="11" name="Straight Arrow Connector 10">
              <a:extLst>
                <a:ext uri="{FF2B5EF4-FFF2-40B4-BE49-F238E27FC236}">
                  <a16:creationId xmlns:a16="http://schemas.microsoft.com/office/drawing/2014/main" id="{59E4D297-4BC6-4666-AE5C-08C360051A05}"/>
                </a:ext>
              </a:extLst>
            </p:cNvPr>
            <p:cNvCxnSpPr>
              <a:cxnSpLocks/>
            </p:cNvCxnSpPr>
            <p:nvPr/>
          </p:nvCxnSpPr>
          <p:spPr>
            <a:xfrm>
              <a:off x="4082716" y="2614863"/>
              <a:ext cx="938463" cy="1042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704902-C9BD-4AB7-8BBF-66A25F64CB30}"/>
                </a:ext>
              </a:extLst>
            </p:cNvPr>
            <p:cNvSpPr txBox="1"/>
            <p:nvPr/>
          </p:nvSpPr>
          <p:spPr>
            <a:xfrm>
              <a:off x="4235116" y="3789000"/>
              <a:ext cx="1556084" cy="677108"/>
            </a:xfrm>
            <a:prstGeom prst="rect">
              <a:avLst/>
            </a:prstGeom>
            <a:noFill/>
          </p:spPr>
          <p:txBody>
            <a:bodyPr wrap="square" rtlCol="0">
              <a:spAutoFit/>
            </a:bodyPr>
            <a:lstStyle/>
            <a:p>
              <a:r>
                <a:rPr lang="en-US" sz="1350" dirty="0"/>
                <a:t>Average of variable B</a:t>
              </a:r>
              <a:endParaRPr lang="aa-ET" sz="1350" dirty="0"/>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A9BC15C-5291-403D-B591-B75B794172FF}"/>
                  </a:ext>
                </a:extLst>
              </p:cNvPr>
              <p:cNvSpPr txBox="1"/>
              <p:nvPr/>
            </p:nvSpPr>
            <p:spPr>
              <a:xfrm>
                <a:off x="613612" y="4423000"/>
                <a:ext cx="3236495" cy="545086"/>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i="1">
                          <a:solidFill>
                            <a:srgbClr val="00B050"/>
                          </a:solidFill>
                          <a:latin typeface="Cambria Math" panose="02040503050406030204" pitchFamily="18" charset="0"/>
                        </a:rPr>
                        <m:t>𝐶𝑜𝑣</m:t>
                      </m:r>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𝐴</m:t>
                          </m:r>
                          <m:r>
                            <a:rPr lang="en-US" sz="1500" i="1">
                              <a:solidFill>
                                <a:srgbClr val="00B050"/>
                              </a:solidFill>
                              <a:latin typeface="Cambria Math" panose="02040503050406030204" pitchFamily="18" charset="0"/>
                            </a:rPr>
                            <m:t>,</m:t>
                          </m:r>
                          <m:r>
                            <a:rPr lang="en-US" sz="1500" i="1">
                              <a:solidFill>
                                <a:srgbClr val="00B050"/>
                              </a:solidFill>
                              <a:latin typeface="Cambria Math" panose="02040503050406030204" pitchFamily="18" charset="0"/>
                            </a:rPr>
                            <m:t>𝐵</m:t>
                          </m:r>
                        </m:e>
                      </m:d>
                      <m:r>
                        <a:rPr lang="en-US" sz="1500" i="1">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nary>
                            <m:naryPr>
                              <m:chr m:val="∑"/>
                              <m:ctrlPr>
                                <a:rPr lang="en-US" sz="1500" i="1">
                                  <a:solidFill>
                                    <a:srgbClr val="00B050"/>
                                  </a:solidFill>
                                  <a:latin typeface="Cambria Math" panose="02040503050406030204" pitchFamily="18" charset="0"/>
                                </a:rPr>
                              </m:ctrlPr>
                            </m:naryPr>
                            <m:sub>
                              <m:r>
                                <m:rPr>
                                  <m:brk m:alnAt="23"/>
                                </m:rPr>
                                <a:rPr lang="en-US" sz="1500" i="1">
                                  <a:solidFill>
                                    <a:srgbClr val="00B050"/>
                                  </a:solidFill>
                                  <a:latin typeface="Cambria Math" panose="02040503050406030204" pitchFamily="18" charset="0"/>
                                </a:rPr>
                                <m:t>𝑖</m:t>
                              </m:r>
                              <m:r>
                                <a:rPr lang="en-US" sz="1500" i="1">
                                  <a:solidFill>
                                    <a:srgbClr val="00B050"/>
                                  </a:solidFill>
                                  <a:latin typeface="Cambria Math" panose="02040503050406030204" pitchFamily="18" charset="0"/>
                                </a:rPr>
                                <m:t>=1</m:t>
                              </m:r>
                            </m:sub>
                            <m:sup>
                              <m:r>
                                <a:rPr lang="en-US" sz="1500" i="1">
                                  <a:solidFill>
                                    <a:srgbClr val="00B050"/>
                                  </a:solidFill>
                                  <a:latin typeface="Cambria Math" panose="02040503050406030204" pitchFamily="18" charset="0"/>
                                </a:rPr>
                                <m:t>𝑛</m:t>
                              </m:r>
                            </m:sup>
                            <m:e>
                              <m:d>
                                <m:dPr>
                                  <m:ctrlPr>
                                    <a:rPr lang="en-US" sz="1500" i="1">
                                      <a:solidFill>
                                        <a:srgbClr val="00B050"/>
                                      </a:solidFill>
                                      <a:latin typeface="Cambria Math" panose="02040503050406030204" pitchFamily="18" charset="0"/>
                                    </a:rPr>
                                  </m:ctrlPr>
                                </m:dPr>
                                <m:e>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𝑎</m:t>
                                      </m:r>
                                    </m:e>
                                    <m:sub>
                                      <m:r>
                                        <a:rPr lang="en-US" sz="1500" i="1">
                                          <a:solidFill>
                                            <a:srgbClr val="00B050"/>
                                          </a:solidFill>
                                          <a:latin typeface="Cambria Math" panose="02040503050406030204" pitchFamily="18" charset="0"/>
                                        </a:rPr>
                                        <m:t>𝑖</m:t>
                                      </m:r>
                                    </m:sub>
                                  </m:sSub>
                                  <m:r>
                                    <a:rPr lang="en-US" sz="1500" i="1">
                                      <a:solidFill>
                                        <a:srgbClr val="00B050"/>
                                      </a:solidFill>
                                      <a:latin typeface="Cambria Math" panose="02040503050406030204" pitchFamily="18" charset="0"/>
                                    </a:rPr>
                                    <m:t>×</m:t>
                                  </m:r>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𝑏</m:t>
                                      </m:r>
                                    </m:e>
                                    <m:sub>
                                      <m:r>
                                        <a:rPr lang="en-US" sz="1500" i="1">
                                          <a:solidFill>
                                            <a:srgbClr val="00B050"/>
                                          </a:solidFill>
                                          <a:latin typeface="Cambria Math" panose="02040503050406030204" pitchFamily="18" charset="0"/>
                                        </a:rPr>
                                        <m:t>𝑖</m:t>
                                      </m:r>
                                    </m:sub>
                                  </m:sSub>
                                </m:e>
                              </m:d>
                            </m:e>
                          </m:nary>
                        </m:num>
                        <m:den>
                          <m:r>
                            <a:rPr lang="en-US" sz="1500" i="1">
                              <a:solidFill>
                                <a:srgbClr val="00B050"/>
                              </a:solidFill>
                              <a:latin typeface="Cambria Math" panose="02040503050406030204" pitchFamily="18" charset="0"/>
                            </a:rPr>
                            <m:t>𝑛</m:t>
                          </m:r>
                        </m:den>
                      </m:f>
                      <m:r>
                        <a:rPr lang="en-US" sz="1500" i="1">
                          <a:solidFill>
                            <a:srgbClr val="00B050"/>
                          </a:solidFill>
                          <a:latin typeface="Cambria Math" panose="02040503050406030204" pitchFamily="18" charset="0"/>
                        </a:rPr>
                        <m:t>−</m:t>
                      </m:r>
                      <m:d>
                        <m:dPr>
                          <m:ctrlPr>
                            <a:rPr lang="en-US" sz="1500" i="1">
                              <a:solidFill>
                                <a:srgbClr val="00B050"/>
                              </a:solidFill>
                              <a:latin typeface="Cambria Math" panose="02040503050406030204" pitchFamily="18" charset="0"/>
                            </a:rPr>
                          </m:ctrlPr>
                        </m:dPr>
                        <m:e>
                          <m:acc>
                            <m:accPr>
                              <m:chr m:val="̅"/>
                              <m:ctrlPr>
                                <a:rPr lang="en-US"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𝐴</m:t>
                              </m:r>
                            </m:e>
                          </m:acc>
                          <m:r>
                            <a:rPr lang="en-US" sz="1500" i="1">
                              <a:solidFill>
                                <a:srgbClr val="00B050"/>
                              </a:solidFill>
                              <a:latin typeface="Cambria Math" panose="02040503050406030204" pitchFamily="18" charset="0"/>
                            </a:rPr>
                            <m:t>×</m:t>
                          </m:r>
                          <m:acc>
                            <m:accPr>
                              <m:chr m:val="̅"/>
                              <m:ctrlPr>
                                <a:rPr lang="en-US"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𝐵</m:t>
                              </m:r>
                            </m:e>
                          </m:acc>
                        </m:e>
                      </m:d>
                    </m:oMath>
                  </m:oMathPara>
                </a14:m>
                <a:endParaRPr lang="aa-ET" sz="1500" dirty="0">
                  <a:solidFill>
                    <a:srgbClr val="00B050"/>
                  </a:solidFill>
                </a:endParaRPr>
              </a:p>
            </p:txBody>
          </p:sp>
        </mc:Choice>
        <mc:Fallback xmlns="">
          <p:sp>
            <p:nvSpPr>
              <p:cNvPr id="14" name="TextBox 13">
                <a:extLst>
                  <a:ext uri="{FF2B5EF4-FFF2-40B4-BE49-F238E27FC236}">
                    <a16:creationId xmlns:a16="http://schemas.microsoft.com/office/drawing/2014/main" id="{9A9BC15C-5291-403D-B591-B75B794172FF}"/>
                  </a:ext>
                </a:extLst>
              </p:cNvPr>
              <p:cNvSpPr txBox="1">
                <a:spLocks noRot="1" noChangeAspect="1" noMove="1" noResize="1" noEditPoints="1" noAdjustHandles="1" noChangeArrowheads="1" noChangeShapeType="1" noTextEdit="1"/>
              </p:cNvSpPr>
              <p:nvPr/>
            </p:nvSpPr>
            <p:spPr>
              <a:xfrm>
                <a:off x="613612" y="4423000"/>
                <a:ext cx="3236495" cy="545086"/>
              </a:xfrm>
              <a:prstGeom prst="rect">
                <a:avLst/>
              </a:prstGeom>
              <a:blipFill>
                <a:blip r:embed="rId3"/>
                <a:stretch>
                  <a:fillRect t="-65909" b="-61364"/>
                </a:stretch>
              </a:blipFill>
              <a:ln>
                <a:solidFill>
                  <a:schemeClr val="accent1"/>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D3294D-5612-4153-8637-F60DC571A471}"/>
                  </a:ext>
                </a:extLst>
              </p:cNvPr>
              <p:cNvSpPr txBox="1"/>
              <p:nvPr/>
            </p:nvSpPr>
            <p:spPr>
              <a:xfrm>
                <a:off x="5408196" y="2278656"/>
                <a:ext cx="2568476" cy="615297"/>
              </a:xfrm>
              <a:prstGeom prst="rect">
                <a:avLst/>
              </a:prstGeom>
              <a:no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1200" b="1" i="1" dirty="0">
                              <a:solidFill>
                                <a:srgbClr val="00B050"/>
                              </a:solidFill>
                              <a:latin typeface="Cambria Math" panose="02040503050406030204" pitchFamily="18" charset="0"/>
                            </a:rPr>
                          </m:ctrlPr>
                        </m:sSupPr>
                        <m:e>
                          <m:r>
                            <a:rPr lang="en-US" sz="1200" b="1" i="1" dirty="0">
                              <a:solidFill>
                                <a:srgbClr val="00B050"/>
                              </a:solidFill>
                              <a:latin typeface="Cambria Math" panose="02040503050406030204" pitchFamily="18" charset="0"/>
                            </a:rPr>
                            <m:t>𝑽𝒂𝒓𝒊𝒂𝒏𝒄𝒆</m:t>
                          </m:r>
                          <m:r>
                            <a:rPr lang="en-US" sz="1200" b="1" i="1" dirty="0">
                              <a:solidFill>
                                <a:srgbClr val="00B050"/>
                              </a:solidFill>
                              <a:latin typeface="Cambria Math" panose="02040503050406030204" pitchFamily="18" charset="0"/>
                            </a:rPr>
                            <m:t>(</m:t>
                          </m:r>
                          <m:r>
                            <a:rPr lang="en-US" sz="1200" b="1" i="1" dirty="0">
                              <a:solidFill>
                                <a:srgbClr val="00B050"/>
                              </a:solidFill>
                              <a:latin typeface="Cambria Math" panose="02040503050406030204" pitchFamily="18" charset="0"/>
                            </a:rPr>
                            <m:t>𝝈</m:t>
                          </m:r>
                        </m:e>
                        <m:sup>
                          <m:r>
                            <a:rPr lang="en-US" sz="1200" b="1" i="1" dirty="0">
                              <a:solidFill>
                                <a:srgbClr val="00B050"/>
                              </a:solidFill>
                              <a:latin typeface="Cambria Math" panose="02040503050406030204" pitchFamily="18" charset="0"/>
                            </a:rPr>
                            <m:t>𝟐</m:t>
                          </m:r>
                        </m:sup>
                      </m:sSup>
                      <m:r>
                        <a:rPr lang="en-US" sz="1200" b="1" i="1" dirty="0">
                          <a:solidFill>
                            <a:srgbClr val="00B050"/>
                          </a:solidFill>
                          <a:latin typeface="Cambria Math" panose="02040503050406030204" pitchFamily="18" charset="0"/>
                        </a:rPr>
                        <m:t>)=</m:t>
                      </m:r>
                      <m:f>
                        <m:fPr>
                          <m:ctrlPr>
                            <a:rPr lang="en-US" sz="1200" b="1" i="1" dirty="0">
                              <a:solidFill>
                                <a:srgbClr val="00B050"/>
                              </a:solidFill>
                              <a:latin typeface="Cambria Math" panose="02040503050406030204" pitchFamily="18" charset="0"/>
                            </a:rPr>
                          </m:ctrlPr>
                        </m:fPr>
                        <m:num>
                          <m:r>
                            <a:rPr lang="en-US" sz="1200" b="1" i="1" dirty="0">
                              <a:solidFill>
                                <a:srgbClr val="00B050"/>
                              </a:solidFill>
                              <a:latin typeface="Cambria Math" panose="02040503050406030204" pitchFamily="18" charset="0"/>
                            </a:rPr>
                            <m:t>𝟏</m:t>
                          </m:r>
                        </m:num>
                        <m:den>
                          <m:r>
                            <a:rPr lang="en-US" sz="1200" b="1" i="1" dirty="0">
                              <a:solidFill>
                                <a:srgbClr val="00B050"/>
                              </a:solidFill>
                              <a:latin typeface="Cambria Math" panose="02040503050406030204" pitchFamily="18" charset="0"/>
                            </a:rPr>
                            <m:t>𝑵</m:t>
                          </m:r>
                        </m:den>
                      </m:f>
                      <m:nary>
                        <m:naryPr>
                          <m:chr m:val="∑"/>
                          <m:ctrlPr>
                            <a:rPr lang="en-US" sz="1200" b="1" i="1" dirty="0">
                              <a:solidFill>
                                <a:srgbClr val="00B050"/>
                              </a:solidFill>
                              <a:latin typeface="Cambria Math" panose="02040503050406030204" pitchFamily="18" charset="0"/>
                            </a:rPr>
                          </m:ctrlPr>
                        </m:naryPr>
                        <m:sub>
                          <m:r>
                            <m:rPr>
                              <m:brk m:alnAt="23"/>
                            </m:rPr>
                            <a:rPr lang="en-US" sz="1200" b="1" i="1" dirty="0">
                              <a:solidFill>
                                <a:srgbClr val="00B050"/>
                              </a:solidFill>
                              <a:latin typeface="Cambria Math" panose="02040503050406030204" pitchFamily="18" charset="0"/>
                            </a:rPr>
                            <m:t>𝒊</m:t>
                          </m:r>
                          <m:r>
                            <a:rPr lang="en-US" sz="1200" b="1" i="1" dirty="0">
                              <a:solidFill>
                                <a:srgbClr val="00B050"/>
                              </a:solidFill>
                              <a:latin typeface="Cambria Math" panose="02040503050406030204" pitchFamily="18" charset="0"/>
                            </a:rPr>
                            <m:t>=</m:t>
                          </m:r>
                          <m:r>
                            <a:rPr lang="en-US" sz="1200" b="1" i="1" dirty="0">
                              <a:solidFill>
                                <a:srgbClr val="00B050"/>
                              </a:solidFill>
                              <a:latin typeface="Cambria Math" panose="02040503050406030204" pitchFamily="18" charset="0"/>
                            </a:rPr>
                            <m:t>𝟏</m:t>
                          </m:r>
                        </m:sub>
                        <m:sup>
                          <m:r>
                            <a:rPr lang="en-US" sz="1200" b="1" i="1" dirty="0">
                              <a:solidFill>
                                <a:srgbClr val="00B050"/>
                              </a:solidFill>
                              <a:latin typeface="Cambria Math" panose="02040503050406030204" pitchFamily="18" charset="0"/>
                            </a:rPr>
                            <m:t>𝑵</m:t>
                          </m:r>
                        </m:sup>
                        <m:e>
                          <m:sSup>
                            <m:sSupPr>
                              <m:ctrlPr>
                                <a:rPr lang="en-US" sz="1200" b="1" i="1" dirty="0">
                                  <a:solidFill>
                                    <a:srgbClr val="00B050"/>
                                  </a:solidFill>
                                  <a:latin typeface="Cambria Math" panose="02040503050406030204" pitchFamily="18" charset="0"/>
                                </a:rPr>
                              </m:ctrlPr>
                            </m:sSupPr>
                            <m:e>
                              <m:d>
                                <m:dPr>
                                  <m:ctrlPr>
                                    <a:rPr lang="en-US" sz="1200" b="1" i="1" dirty="0">
                                      <a:solidFill>
                                        <a:srgbClr val="00B050"/>
                                      </a:solidFill>
                                      <a:latin typeface="Cambria Math" panose="02040503050406030204" pitchFamily="18" charset="0"/>
                                    </a:rPr>
                                  </m:ctrlPr>
                                </m:dPr>
                                <m:e>
                                  <m:sSub>
                                    <m:sSubPr>
                                      <m:ctrlPr>
                                        <a:rPr lang="en-US" sz="1200" b="1" i="1" dirty="0">
                                          <a:solidFill>
                                            <a:srgbClr val="00B050"/>
                                          </a:solidFill>
                                          <a:latin typeface="Cambria Math" panose="02040503050406030204" pitchFamily="18" charset="0"/>
                                        </a:rPr>
                                      </m:ctrlPr>
                                    </m:sSubPr>
                                    <m:e>
                                      <m:r>
                                        <a:rPr lang="en-US" sz="1200" b="1" i="1" dirty="0">
                                          <a:solidFill>
                                            <a:srgbClr val="00B050"/>
                                          </a:solidFill>
                                          <a:latin typeface="Cambria Math" panose="02040503050406030204" pitchFamily="18" charset="0"/>
                                        </a:rPr>
                                        <m:t>𝒙</m:t>
                                      </m:r>
                                    </m:e>
                                    <m:sub>
                                      <m:r>
                                        <a:rPr lang="en-US" sz="1200" b="1" i="1" dirty="0">
                                          <a:solidFill>
                                            <a:srgbClr val="00B050"/>
                                          </a:solidFill>
                                          <a:latin typeface="Cambria Math" panose="02040503050406030204" pitchFamily="18" charset="0"/>
                                        </a:rPr>
                                        <m:t>𝒊</m:t>
                                      </m:r>
                                    </m:sub>
                                  </m:sSub>
                                  <m:r>
                                    <a:rPr lang="en-US" sz="1200" b="1" i="1" dirty="0">
                                      <a:solidFill>
                                        <a:srgbClr val="00B050"/>
                                      </a:solidFill>
                                      <a:latin typeface="Cambria Math" panose="02040503050406030204" pitchFamily="18" charset="0"/>
                                    </a:rPr>
                                    <m:t>− </m:t>
                                  </m:r>
                                  <m:acc>
                                    <m:accPr>
                                      <m:chr m:val="̅"/>
                                      <m:ctrlPr>
                                        <a:rPr lang="en-US" sz="1200" b="1" i="1" dirty="0">
                                          <a:solidFill>
                                            <a:srgbClr val="00B050"/>
                                          </a:solidFill>
                                          <a:latin typeface="Cambria Math" panose="02040503050406030204" pitchFamily="18" charset="0"/>
                                        </a:rPr>
                                      </m:ctrlPr>
                                    </m:accPr>
                                    <m:e>
                                      <m:r>
                                        <a:rPr lang="en-US" sz="1200" b="1" i="1" dirty="0">
                                          <a:solidFill>
                                            <a:srgbClr val="00B050"/>
                                          </a:solidFill>
                                          <a:latin typeface="Cambria Math" panose="02040503050406030204" pitchFamily="18" charset="0"/>
                                        </a:rPr>
                                        <m:t>𝒙</m:t>
                                      </m:r>
                                    </m:e>
                                  </m:acc>
                                </m:e>
                              </m:d>
                            </m:e>
                            <m:sup>
                              <m:r>
                                <a:rPr lang="en-US" sz="1200" b="1" i="1" dirty="0">
                                  <a:solidFill>
                                    <a:srgbClr val="00B050"/>
                                  </a:solidFill>
                                  <a:latin typeface="Cambria Math" panose="02040503050406030204" pitchFamily="18" charset="0"/>
                                </a:rPr>
                                <m:t>𝟐</m:t>
                              </m:r>
                            </m:sup>
                          </m:sSup>
                        </m:e>
                      </m:nary>
                    </m:oMath>
                  </m:oMathPara>
                </a14:m>
                <a:endParaRPr lang="aa-ET" sz="1200" b="1" dirty="0">
                  <a:solidFill>
                    <a:srgbClr val="00B050"/>
                  </a:solidFill>
                </a:endParaRPr>
              </a:p>
            </p:txBody>
          </p:sp>
        </mc:Choice>
        <mc:Fallback xmlns="">
          <p:sp>
            <p:nvSpPr>
              <p:cNvPr id="15" name="TextBox 14">
                <a:extLst>
                  <a:ext uri="{FF2B5EF4-FFF2-40B4-BE49-F238E27FC236}">
                    <a16:creationId xmlns:a16="http://schemas.microsoft.com/office/drawing/2014/main" id="{E2D3294D-5612-4153-8637-F60DC571A471}"/>
                  </a:ext>
                </a:extLst>
              </p:cNvPr>
              <p:cNvSpPr txBox="1">
                <a:spLocks noRot="1" noChangeAspect="1" noMove="1" noResize="1" noEditPoints="1" noAdjustHandles="1" noChangeArrowheads="1" noChangeShapeType="1" noTextEdit="1"/>
              </p:cNvSpPr>
              <p:nvPr/>
            </p:nvSpPr>
            <p:spPr>
              <a:xfrm>
                <a:off x="5408196" y="2278656"/>
                <a:ext cx="2568476" cy="615297"/>
              </a:xfrm>
              <a:prstGeom prst="rect">
                <a:avLst/>
              </a:prstGeom>
              <a:blipFill>
                <a:blip r:embed="rId4"/>
                <a:stretch>
                  <a:fillRect t="-88000" b="-138000"/>
                </a:stretch>
              </a:blipFill>
              <a:ln>
                <a:solidFill>
                  <a:schemeClr val="accent1"/>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B32A42C-1AE7-407F-A1FD-DD94490FE39D}"/>
                  </a:ext>
                </a:extLst>
              </p:cNvPr>
              <p:cNvSpPr txBox="1"/>
              <p:nvPr/>
            </p:nvSpPr>
            <p:spPr>
              <a:xfrm>
                <a:off x="5408196" y="4281231"/>
                <a:ext cx="2568476" cy="615297"/>
              </a:xfrm>
              <a:prstGeom prst="rect">
                <a:avLst/>
              </a:prstGeom>
              <a:no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1200" b="1" i="1" dirty="0">
                              <a:solidFill>
                                <a:srgbClr val="00B050"/>
                              </a:solidFill>
                              <a:latin typeface="Cambria Math" panose="02040503050406030204" pitchFamily="18" charset="0"/>
                            </a:rPr>
                          </m:ctrlPr>
                        </m:sSupPr>
                        <m:e>
                          <m:r>
                            <a:rPr lang="en-US" sz="1200" b="1" i="1" dirty="0">
                              <a:solidFill>
                                <a:srgbClr val="00B050"/>
                              </a:solidFill>
                              <a:latin typeface="Cambria Math" panose="02040503050406030204" pitchFamily="18" charset="0"/>
                            </a:rPr>
                            <m:t>𝑽𝒂𝒓𝒊𝒂𝒏𝒄𝒆</m:t>
                          </m:r>
                          <m:r>
                            <a:rPr lang="en-US" sz="1200" b="1" i="1" dirty="0">
                              <a:solidFill>
                                <a:srgbClr val="00B050"/>
                              </a:solidFill>
                              <a:latin typeface="Cambria Math" panose="02040503050406030204" pitchFamily="18" charset="0"/>
                            </a:rPr>
                            <m:t>(</m:t>
                          </m:r>
                          <m:r>
                            <a:rPr lang="en-US" sz="1200" b="1" i="1" dirty="0">
                              <a:solidFill>
                                <a:srgbClr val="00B050"/>
                              </a:solidFill>
                              <a:latin typeface="Cambria Math" panose="02040503050406030204" pitchFamily="18" charset="0"/>
                            </a:rPr>
                            <m:t>𝝈</m:t>
                          </m:r>
                        </m:e>
                        <m:sup>
                          <m:r>
                            <a:rPr lang="en-US" sz="1200" b="1" i="1" dirty="0">
                              <a:solidFill>
                                <a:srgbClr val="00B050"/>
                              </a:solidFill>
                              <a:latin typeface="Cambria Math" panose="02040503050406030204" pitchFamily="18" charset="0"/>
                            </a:rPr>
                            <m:t>𝟐</m:t>
                          </m:r>
                        </m:sup>
                      </m:sSup>
                      <m:r>
                        <a:rPr lang="en-US" sz="1200" b="1" i="1" dirty="0">
                          <a:solidFill>
                            <a:srgbClr val="00B050"/>
                          </a:solidFill>
                          <a:latin typeface="Cambria Math" panose="02040503050406030204" pitchFamily="18" charset="0"/>
                        </a:rPr>
                        <m:t>)=</m:t>
                      </m:r>
                      <m:d>
                        <m:dPr>
                          <m:ctrlPr>
                            <a:rPr lang="en-US" sz="1200" b="1" i="1" dirty="0">
                              <a:solidFill>
                                <a:srgbClr val="00B050"/>
                              </a:solidFill>
                              <a:latin typeface="Cambria Math" panose="02040503050406030204" pitchFamily="18" charset="0"/>
                            </a:rPr>
                          </m:ctrlPr>
                        </m:dPr>
                        <m:e>
                          <m:r>
                            <a:rPr lang="en-US" sz="1200" b="1" i="1" dirty="0">
                              <a:solidFill>
                                <a:srgbClr val="00B050"/>
                              </a:solidFill>
                              <a:latin typeface="Cambria Math" panose="02040503050406030204" pitchFamily="18" charset="0"/>
                            </a:rPr>
                            <m:t> </m:t>
                          </m:r>
                          <m:f>
                            <m:fPr>
                              <m:ctrlPr>
                                <a:rPr lang="en-US" sz="1200" b="1" i="1" dirty="0">
                                  <a:solidFill>
                                    <a:srgbClr val="00B050"/>
                                  </a:solidFill>
                                  <a:latin typeface="Cambria Math" panose="02040503050406030204" pitchFamily="18" charset="0"/>
                                </a:rPr>
                              </m:ctrlPr>
                            </m:fPr>
                            <m:num>
                              <m:r>
                                <a:rPr lang="en-US" sz="1200" b="1" i="1" dirty="0">
                                  <a:solidFill>
                                    <a:srgbClr val="00B050"/>
                                  </a:solidFill>
                                  <a:latin typeface="Cambria Math" panose="02040503050406030204" pitchFamily="18" charset="0"/>
                                </a:rPr>
                                <m:t>𝟏</m:t>
                              </m:r>
                            </m:num>
                            <m:den>
                              <m:r>
                                <a:rPr lang="en-US" sz="1200" b="1" i="1" dirty="0">
                                  <a:solidFill>
                                    <a:srgbClr val="00B050"/>
                                  </a:solidFill>
                                  <a:latin typeface="Cambria Math" panose="02040503050406030204" pitchFamily="18" charset="0"/>
                                </a:rPr>
                                <m:t>𝑵</m:t>
                              </m:r>
                            </m:den>
                          </m:f>
                          <m:nary>
                            <m:naryPr>
                              <m:chr m:val="∑"/>
                              <m:ctrlPr>
                                <a:rPr lang="en-US" sz="1200" b="1" i="1" dirty="0">
                                  <a:solidFill>
                                    <a:srgbClr val="00B050"/>
                                  </a:solidFill>
                                  <a:latin typeface="Cambria Math" panose="02040503050406030204" pitchFamily="18" charset="0"/>
                                </a:rPr>
                              </m:ctrlPr>
                            </m:naryPr>
                            <m:sub>
                              <m:r>
                                <m:rPr>
                                  <m:brk m:alnAt="23"/>
                                </m:rPr>
                                <a:rPr lang="en-US" sz="1200" b="1" i="1" dirty="0">
                                  <a:solidFill>
                                    <a:srgbClr val="00B050"/>
                                  </a:solidFill>
                                  <a:latin typeface="Cambria Math" panose="02040503050406030204" pitchFamily="18" charset="0"/>
                                </a:rPr>
                                <m:t>𝒊</m:t>
                              </m:r>
                              <m:r>
                                <a:rPr lang="en-US" sz="1200" b="1" i="1" dirty="0">
                                  <a:solidFill>
                                    <a:srgbClr val="00B050"/>
                                  </a:solidFill>
                                  <a:latin typeface="Cambria Math" panose="02040503050406030204" pitchFamily="18" charset="0"/>
                                </a:rPr>
                                <m:t>=</m:t>
                              </m:r>
                              <m:r>
                                <a:rPr lang="en-US" sz="1200" b="1" i="1" dirty="0">
                                  <a:solidFill>
                                    <a:srgbClr val="00B050"/>
                                  </a:solidFill>
                                  <a:latin typeface="Cambria Math" panose="02040503050406030204" pitchFamily="18" charset="0"/>
                                </a:rPr>
                                <m:t>𝟏</m:t>
                              </m:r>
                            </m:sub>
                            <m:sup>
                              <m:r>
                                <a:rPr lang="en-US" sz="1200" b="1" i="1" dirty="0">
                                  <a:solidFill>
                                    <a:srgbClr val="00B050"/>
                                  </a:solidFill>
                                  <a:latin typeface="Cambria Math" panose="02040503050406030204" pitchFamily="18" charset="0"/>
                                </a:rPr>
                                <m:t>𝑵</m:t>
                              </m:r>
                            </m:sup>
                            <m:e>
                              <m:sSubSup>
                                <m:sSubSupPr>
                                  <m:ctrlPr>
                                    <a:rPr lang="en-US" sz="1200" b="1" i="1" dirty="0">
                                      <a:solidFill>
                                        <a:srgbClr val="00B050"/>
                                      </a:solidFill>
                                      <a:latin typeface="Cambria Math" panose="02040503050406030204" pitchFamily="18" charset="0"/>
                                    </a:rPr>
                                  </m:ctrlPr>
                                </m:sSubSupPr>
                                <m:e>
                                  <m:r>
                                    <a:rPr lang="en-US" sz="1200" b="1" i="1" dirty="0">
                                      <a:solidFill>
                                        <a:srgbClr val="00B050"/>
                                      </a:solidFill>
                                      <a:latin typeface="Cambria Math" panose="02040503050406030204" pitchFamily="18" charset="0"/>
                                    </a:rPr>
                                    <m:t>𝒙</m:t>
                                  </m:r>
                                </m:e>
                                <m:sub>
                                  <m:r>
                                    <a:rPr lang="en-US" sz="1200" b="1" i="1" dirty="0">
                                      <a:solidFill>
                                        <a:srgbClr val="00B050"/>
                                      </a:solidFill>
                                      <a:latin typeface="Cambria Math" panose="02040503050406030204" pitchFamily="18" charset="0"/>
                                    </a:rPr>
                                    <m:t>𝒊</m:t>
                                  </m:r>
                                </m:sub>
                                <m:sup>
                                  <m:r>
                                    <a:rPr lang="en-US" sz="1200" b="1" i="1" dirty="0">
                                      <a:solidFill>
                                        <a:srgbClr val="00B050"/>
                                      </a:solidFill>
                                      <a:latin typeface="Cambria Math" panose="02040503050406030204" pitchFamily="18" charset="0"/>
                                    </a:rPr>
                                    <m:t>𝟐</m:t>
                                  </m:r>
                                </m:sup>
                              </m:sSubSup>
                            </m:e>
                          </m:nary>
                        </m:e>
                      </m:d>
                      <m:r>
                        <a:rPr lang="en-US" sz="1200" b="1" i="1" dirty="0">
                          <a:solidFill>
                            <a:srgbClr val="00B050"/>
                          </a:solidFill>
                          <a:latin typeface="Cambria Math" panose="02040503050406030204" pitchFamily="18" charset="0"/>
                        </a:rPr>
                        <m:t>−</m:t>
                      </m:r>
                      <m:sSup>
                        <m:sSupPr>
                          <m:ctrlPr>
                            <a:rPr lang="en-US" sz="1200" b="1" i="1" dirty="0">
                              <a:solidFill>
                                <a:srgbClr val="00B050"/>
                              </a:solidFill>
                              <a:latin typeface="Cambria Math" panose="02040503050406030204" pitchFamily="18" charset="0"/>
                            </a:rPr>
                          </m:ctrlPr>
                        </m:sSupPr>
                        <m:e>
                          <m:acc>
                            <m:accPr>
                              <m:chr m:val="̅"/>
                              <m:ctrlPr>
                                <a:rPr lang="en-US" sz="1200" b="1" i="1" dirty="0">
                                  <a:solidFill>
                                    <a:srgbClr val="00B050"/>
                                  </a:solidFill>
                                  <a:latin typeface="Cambria Math" panose="02040503050406030204" pitchFamily="18" charset="0"/>
                                </a:rPr>
                              </m:ctrlPr>
                            </m:accPr>
                            <m:e>
                              <m:r>
                                <a:rPr lang="en-US" sz="1200" b="1" i="1" dirty="0">
                                  <a:solidFill>
                                    <a:srgbClr val="00B050"/>
                                  </a:solidFill>
                                  <a:latin typeface="Cambria Math" panose="02040503050406030204" pitchFamily="18" charset="0"/>
                                </a:rPr>
                                <m:t>𝒙</m:t>
                              </m:r>
                            </m:e>
                          </m:acc>
                        </m:e>
                        <m:sup>
                          <m:r>
                            <a:rPr lang="en-US" sz="1200" b="1" i="1" dirty="0">
                              <a:solidFill>
                                <a:srgbClr val="00B050"/>
                              </a:solidFill>
                              <a:latin typeface="Cambria Math" panose="02040503050406030204" pitchFamily="18" charset="0"/>
                            </a:rPr>
                            <m:t>𝟐</m:t>
                          </m:r>
                        </m:sup>
                      </m:sSup>
                    </m:oMath>
                  </m:oMathPara>
                </a14:m>
                <a:endParaRPr lang="aa-ET" sz="1200" b="1" dirty="0">
                  <a:solidFill>
                    <a:srgbClr val="00B050"/>
                  </a:solidFill>
                </a:endParaRPr>
              </a:p>
            </p:txBody>
          </p:sp>
        </mc:Choice>
        <mc:Fallback xmlns="">
          <p:sp>
            <p:nvSpPr>
              <p:cNvPr id="16" name="TextBox 15">
                <a:extLst>
                  <a:ext uri="{FF2B5EF4-FFF2-40B4-BE49-F238E27FC236}">
                    <a16:creationId xmlns:a16="http://schemas.microsoft.com/office/drawing/2014/main" id="{0B32A42C-1AE7-407F-A1FD-DD94490FE39D}"/>
                  </a:ext>
                </a:extLst>
              </p:cNvPr>
              <p:cNvSpPr txBox="1">
                <a:spLocks noRot="1" noChangeAspect="1" noMove="1" noResize="1" noEditPoints="1" noAdjustHandles="1" noChangeArrowheads="1" noChangeShapeType="1" noTextEdit="1"/>
              </p:cNvSpPr>
              <p:nvPr/>
            </p:nvSpPr>
            <p:spPr>
              <a:xfrm>
                <a:off x="5408196" y="4281231"/>
                <a:ext cx="2568476" cy="615297"/>
              </a:xfrm>
              <a:prstGeom prst="rect">
                <a:avLst/>
              </a:prstGeom>
              <a:blipFill>
                <a:blip r:embed="rId5"/>
                <a:stretch>
                  <a:fillRect t="-86000" b="-140000"/>
                </a:stretch>
              </a:blipFill>
              <a:ln>
                <a:solidFill>
                  <a:schemeClr val="accent1"/>
                </a:solidFill>
              </a:ln>
            </p:spPr>
            <p:txBody>
              <a:bodyPr/>
              <a:lstStyle/>
              <a:p>
                <a:r>
                  <a:rPr lang="en-PK">
                    <a:noFill/>
                  </a:rPr>
                  <a:t> </a:t>
                </a:r>
              </a:p>
            </p:txBody>
          </p:sp>
        </mc:Fallback>
      </mc:AlternateContent>
      <p:sp>
        <p:nvSpPr>
          <p:cNvPr id="17" name="TextBox 16">
            <a:extLst>
              <a:ext uri="{FF2B5EF4-FFF2-40B4-BE49-F238E27FC236}">
                <a16:creationId xmlns:a16="http://schemas.microsoft.com/office/drawing/2014/main" id="{E3A51869-86A3-49C8-AAC6-105B638598D8}"/>
              </a:ext>
            </a:extLst>
          </p:cNvPr>
          <p:cNvSpPr txBox="1"/>
          <p:nvPr/>
        </p:nvSpPr>
        <p:spPr>
          <a:xfrm>
            <a:off x="5408196" y="1868107"/>
            <a:ext cx="2568476" cy="276999"/>
          </a:xfrm>
          <a:prstGeom prst="rect">
            <a:avLst/>
          </a:prstGeom>
          <a:noFill/>
          <a:ln>
            <a:noFill/>
          </a:ln>
        </p:spPr>
        <p:txBody>
          <a:bodyPr wrap="square" rtlCol="0">
            <a:spAutoFit/>
          </a:bodyPr>
          <a:lstStyle/>
          <a:p>
            <a:pPr algn="ctr"/>
            <a:r>
              <a:rPr lang="en-US" sz="1200" b="1" dirty="0">
                <a:solidFill>
                  <a:srgbClr val="FF00FF"/>
                </a:solidFill>
              </a:rPr>
              <a:t>Recall from Lecture 4:</a:t>
            </a:r>
            <a:endParaRPr lang="aa-ET" sz="1200" b="1" dirty="0">
              <a:solidFill>
                <a:srgbClr val="FF00FF"/>
              </a:solidFill>
            </a:endParaRPr>
          </a:p>
        </p:txBody>
      </p:sp>
      <p:sp>
        <p:nvSpPr>
          <p:cNvPr id="18" name="TextBox 17">
            <a:extLst>
              <a:ext uri="{FF2B5EF4-FFF2-40B4-BE49-F238E27FC236}">
                <a16:creationId xmlns:a16="http://schemas.microsoft.com/office/drawing/2014/main" id="{6F88909A-F062-455D-B176-101261A8B135}"/>
              </a:ext>
            </a:extLst>
          </p:cNvPr>
          <p:cNvSpPr txBox="1"/>
          <p:nvPr/>
        </p:nvSpPr>
        <p:spPr>
          <a:xfrm>
            <a:off x="231929" y="5235912"/>
            <a:ext cx="8177434" cy="553998"/>
          </a:xfrm>
          <a:prstGeom prst="rect">
            <a:avLst/>
          </a:prstGeom>
          <a:noFill/>
          <a:ln>
            <a:solidFill>
              <a:schemeClr val="accent1"/>
            </a:solidFill>
          </a:ln>
        </p:spPr>
        <p:txBody>
          <a:bodyPr wrap="square" rtlCol="0">
            <a:spAutoFit/>
          </a:bodyPr>
          <a:lstStyle/>
          <a:p>
            <a:r>
              <a:rPr lang="en-US" sz="1500" b="1" i="1" dirty="0">
                <a:solidFill>
                  <a:srgbClr val="FF00FF"/>
                </a:solidFill>
              </a:rPr>
              <a:t>Note: Variance is special case of covariance where two attributes are identical (covariance with itself)</a:t>
            </a:r>
            <a:endParaRPr lang="aa-ET" sz="1500" b="1" i="1" dirty="0">
              <a:solidFill>
                <a:srgbClr val="FF00FF"/>
              </a:solidFill>
            </a:endParaRPr>
          </a:p>
        </p:txBody>
      </p:sp>
    </p:spTree>
    <p:extLst>
      <p:ext uri="{BB962C8B-B14F-4D97-AF65-F5344CB8AC3E}">
        <p14:creationId xmlns:p14="http://schemas.microsoft.com/office/powerpoint/2010/main" val="252568312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1437-BA0A-4074-8FE3-7B39233172C4}"/>
              </a:ext>
            </a:extLst>
          </p:cNvPr>
          <p:cNvSpPr>
            <a:spLocks noGrp="1"/>
          </p:cNvSpPr>
          <p:nvPr>
            <p:ph type="title"/>
          </p:nvPr>
        </p:nvSpPr>
        <p:spPr/>
        <p:txBody>
          <a:bodyPr/>
          <a:lstStyle/>
          <a:p>
            <a:r>
              <a:rPr lang="en-US" dirty="0"/>
              <a:t>Computing Covariance</a:t>
            </a:r>
            <a:endParaRPr lang="aa-ET" dirty="0"/>
          </a:p>
        </p:txBody>
      </p:sp>
      <p:sp>
        <p:nvSpPr>
          <p:cNvPr id="4" name="Slide Number Placeholder 3">
            <a:extLst>
              <a:ext uri="{FF2B5EF4-FFF2-40B4-BE49-F238E27FC236}">
                <a16:creationId xmlns:a16="http://schemas.microsoft.com/office/drawing/2014/main" id="{D3782F08-EBF3-4D18-B0BA-04BAA2736F7A}"/>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B50DC8-5E35-4059-8561-61137AFB5513}"/>
                  </a:ext>
                </a:extLst>
              </p:cNvPr>
              <p:cNvSpPr txBox="1"/>
              <p:nvPr/>
            </p:nvSpPr>
            <p:spPr>
              <a:xfrm>
                <a:off x="4399948" y="1866913"/>
                <a:ext cx="3236495" cy="545086"/>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i="1">
                          <a:solidFill>
                            <a:srgbClr val="00B050"/>
                          </a:solidFill>
                          <a:latin typeface="Cambria Math" panose="02040503050406030204" pitchFamily="18" charset="0"/>
                        </a:rPr>
                        <m:t>𝐶𝑜𝑣</m:t>
                      </m:r>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𝐴</m:t>
                          </m:r>
                          <m:r>
                            <a:rPr lang="en-US" sz="1500" i="1">
                              <a:solidFill>
                                <a:srgbClr val="00B050"/>
                              </a:solidFill>
                              <a:latin typeface="Cambria Math" panose="02040503050406030204" pitchFamily="18" charset="0"/>
                            </a:rPr>
                            <m:t>,</m:t>
                          </m:r>
                          <m:r>
                            <a:rPr lang="en-US" sz="1500" i="1">
                              <a:solidFill>
                                <a:srgbClr val="00B050"/>
                              </a:solidFill>
                              <a:latin typeface="Cambria Math" panose="02040503050406030204" pitchFamily="18" charset="0"/>
                            </a:rPr>
                            <m:t>𝐵</m:t>
                          </m:r>
                        </m:e>
                      </m:d>
                      <m:r>
                        <a:rPr lang="en-US" sz="1500" i="1">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nary>
                            <m:naryPr>
                              <m:chr m:val="∑"/>
                              <m:ctrlPr>
                                <a:rPr lang="en-US" sz="1500" i="1">
                                  <a:solidFill>
                                    <a:srgbClr val="00B050"/>
                                  </a:solidFill>
                                  <a:latin typeface="Cambria Math" panose="02040503050406030204" pitchFamily="18" charset="0"/>
                                </a:rPr>
                              </m:ctrlPr>
                            </m:naryPr>
                            <m:sub>
                              <m:r>
                                <m:rPr>
                                  <m:brk m:alnAt="23"/>
                                </m:rPr>
                                <a:rPr lang="en-US" sz="1500" i="1">
                                  <a:solidFill>
                                    <a:srgbClr val="00B050"/>
                                  </a:solidFill>
                                  <a:latin typeface="Cambria Math" panose="02040503050406030204" pitchFamily="18" charset="0"/>
                                </a:rPr>
                                <m:t>𝑖</m:t>
                              </m:r>
                              <m:r>
                                <a:rPr lang="en-US" sz="1500" i="1">
                                  <a:solidFill>
                                    <a:srgbClr val="00B050"/>
                                  </a:solidFill>
                                  <a:latin typeface="Cambria Math" panose="02040503050406030204" pitchFamily="18" charset="0"/>
                                </a:rPr>
                                <m:t>=1</m:t>
                              </m:r>
                            </m:sub>
                            <m:sup>
                              <m:r>
                                <a:rPr lang="en-US" sz="1500" i="1">
                                  <a:solidFill>
                                    <a:srgbClr val="00B050"/>
                                  </a:solidFill>
                                  <a:latin typeface="Cambria Math" panose="02040503050406030204" pitchFamily="18" charset="0"/>
                                </a:rPr>
                                <m:t>𝑛</m:t>
                              </m:r>
                            </m:sup>
                            <m:e>
                              <m:d>
                                <m:dPr>
                                  <m:ctrlPr>
                                    <a:rPr lang="en-US" sz="1500" i="1">
                                      <a:solidFill>
                                        <a:srgbClr val="00B050"/>
                                      </a:solidFill>
                                      <a:latin typeface="Cambria Math" panose="02040503050406030204" pitchFamily="18" charset="0"/>
                                    </a:rPr>
                                  </m:ctrlPr>
                                </m:dPr>
                                <m:e>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𝑎</m:t>
                                      </m:r>
                                    </m:e>
                                    <m:sub>
                                      <m:r>
                                        <a:rPr lang="en-US" sz="1500" i="1">
                                          <a:solidFill>
                                            <a:srgbClr val="00B050"/>
                                          </a:solidFill>
                                          <a:latin typeface="Cambria Math" panose="02040503050406030204" pitchFamily="18" charset="0"/>
                                        </a:rPr>
                                        <m:t>𝑖</m:t>
                                      </m:r>
                                    </m:sub>
                                  </m:sSub>
                                  <m:r>
                                    <a:rPr lang="en-US" sz="1500" i="1">
                                      <a:solidFill>
                                        <a:srgbClr val="00B050"/>
                                      </a:solidFill>
                                      <a:latin typeface="Cambria Math" panose="02040503050406030204" pitchFamily="18" charset="0"/>
                                    </a:rPr>
                                    <m:t>×</m:t>
                                  </m:r>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𝑏</m:t>
                                      </m:r>
                                    </m:e>
                                    <m:sub>
                                      <m:r>
                                        <a:rPr lang="en-US" sz="1500" i="1">
                                          <a:solidFill>
                                            <a:srgbClr val="00B050"/>
                                          </a:solidFill>
                                          <a:latin typeface="Cambria Math" panose="02040503050406030204" pitchFamily="18" charset="0"/>
                                        </a:rPr>
                                        <m:t>𝑖</m:t>
                                      </m:r>
                                    </m:sub>
                                  </m:sSub>
                                </m:e>
                              </m:d>
                            </m:e>
                          </m:nary>
                        </m:num>
                        <m:den>
                          <m:r>
                            <a:rPr lang="en-US" sz="1500" i="1">
                              <a:solidFill>
                                <a:srgbClr val="00B050"/>
                              </a:solidFill>
                              <a:latin typeface="Cambria Math" panose="02040503050406030204" pitchFamily="18" charset="0"/>
                            </a:rPr>
                            <m:t>𝑛</m:t>
                          </m:r>
                        </m:den>
                      </m:f>
                      <m:r>
                        <a:rPr lang="en-US" sz="1500" i="1">
                          <a:solidFill>
                            <a:srgbClr val="00B050"/>
                          </a:solidFill>
                          <a:latin typeface="Cambria Math" panose="02040503050406030204" pitchFamily="18" charset="0"/>
                        </a:rPr>
                        <m:t>−</m:t>
                      </m:r>
                      <m:d>
                        <m:dPr>
                          <m:ctrlPr>
                            <a:rPr lang="en-US" sz="1500" i="1">
                              <a:solidFill>
                                <a:srgbClr val="00B050"/>
                              </a:solidFill>
                              <a:latin typeface="Cambria Math" panose="02040503050406030204" pitchFamily="18" charset="0"/>
                            </a:rPr>
                          </m:ctrlPr>
                        </m:dPr>
                        <m:e>
                          <m:acc>
                            <m:accPr>
                              <m:chr m:val="̅"/>
                              <m:ctrlPr>
                                <a:rPr lang="en-US"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𝐴</m:t>
                              </m:r>
                            </m:e>
                          </m:acc>
                          <m:r>
                            <a:rPr lang="en-US" sz="1500" i="1">
                              <a:solidFill>
                                <a:srgbClr val="00B050"/>
                              </a:solidFill>
                              <a:latin typeface="Cambria Math" panose="02040503050406030204" pitchFamily="18" charset="0"/>
                            </a:rPr>
                            <m:t>×</m:t>
                          </m:r>
                          <m:acc>
                            <m:accPr>
                              <m:chr m:val="̅"/>
                              <m:ctrlPr>
                                <a:rPr lang="en-US"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𝐵</m:t>
                              </m:r>
                            </m:e>
                          </m:acc>
                        </m:e>
                      </m:d>
                    </m:oMath>
                  </m:oMathPara>
                </a14:m>
                <a:endParaRPr lang="aa-ET" sz="1500" dirty="0">
                  <a:solidFill>
                    <a:srgbClr val="00B050"/>
                  </a:solidFill>
                </a:endParaRPr>
              </a:p>
            </p:txBody>
          </p:sp>
        </mc:Choice>
        <mc:Fallback xmlns="">
          <p:sp>
            <p:nvSpPr>
              <p:cNvPr id="5" name="TextBox 4">
                <a:extLst>
                  <a:ext uri="{FF2B5EF4-FFF2-40B4-BE49-F238E27FC236}">
                    <a16:creationId xmlns:a16="http://schemas.microsoft.com/office/drawing/2014/main" id="{26B50DC8-5E35-4059-8561-61137AFB5513}"/>
                  </a:ext>
                </a:extLst>
              </p:cNvPr>
              <p:cNvSpPr txBox="1">
                <a:spLocks noRot="1" noChangeAspect="1" noMove="1" noResize="1" noEditPoints="1" noAdjustHandles="1" noChangeArrowheads="1" noChangeShapeType="1" noTextEdit="1"/>
              </p:cNvSpPr>
              <p:nvPr/>
            </p:nvSpPr>
            <p:spPr>
              <a:xfrm>
                <a:off x="4399948" y="1866913"/>
                <a:ext cx="3236495" cy="545086"/>
              </a:xfrm>
              <a:prstGeom prst="rect">
                <a:avLst/>
              </a:prstGeom>
              <a:blipFill>
                <a:blip r:embed="rId3"/>
                <a:stretch>
                  <a:fillRect t="-62222" b="-57778"/>
                </a:stretch>
              </a:blipFill>
              <a:ln>
                <a:solidFill>
                  <a:schemeClr val="accent1"/>
                </a:solidFill>
              </a:ln>
            </p:spPr>
            <p:txBody>
              <a:bodyPr/>
              <a:lstStyle/>
              <a:p>
                <a:r>
                  <a:rPr lang="en-PK">
                    <a:noFill/>
                  </a:rPr>
                  <a:t> </a:t>
                </a:r>
              </a:p>
            </p:txBody>
          </p:sp>
        </mc:Fallback>
      </mc:AlternateContent>
      <p:pic>
        <p:nvPicPr>
          <p:cNvPr id="7" name="Picture 6">
            <a:extLst>
              <a:ext uri="{FF2B5EF4-FFF2-40B4-BE49-F238E27FC236}">
                <a16:creationId xmlns:a16="http://schemas.microsoft.com/office/drawing/2014/main" id="{AB2EE988-A982-4187-A06F-8C791EA1EE6F}"/>
              </a:ext>
            </a:extLst>
          </p:cNvPr>
          <p:cNvPicPr>
            <a:picLocks noChangeAspect="1"/>
          </p:cNvPicPr>
          <p:nvPr/>
        </p:nvPicPr>
        <p:blipFill>
          <a:blip r:embed="rId4"/>
          <a:stretch>
            <a:fillRect/>
          </a:stretch>
        </p:blipFill>
        <p:spPr>
          <a:xfrm>
            <a:off x="137798" y="1779009"/>
            <a:ext cx="3452090" cy="202598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57E334-AABB-4D50-AA36-A2181F1BD290}"/>
                  </a:ext>
                </a:extLst>
              </p:cNvPr>
              <p:cNvSpPr txBox="1"/>
              <p:nvPr/>
            </p:nvSpPr>
            <p:spPr>
              <a:xfrm>
                <a:off x="4399946" y="2606227"/>
                <a:ext cx="4606256" cy="530723"/>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aa-ET"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𝐴</m:t>
                          </m:r>
                        </m:e>
                      </m:acc>
                      <m:r>
                        <a:rPr lang="en-US" sz="1500" i="1">
                          <a:solidFill>
                            <a:srgbClr val="00B050"/>
                          </a:solidFill>
                          <a:latin typeface="Cambria Math" panose="02040503050406030204" pitchFamily="18" charset="0"/>
                        </a:rPr>
                        <m:t> </m:t>
                      </m:r>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𝐴𝑙𝑙𝐸𝑙𝑒𝑐𝑡𝑟𝑜𝑛𝑖𝑐𝑠</m:t>
                          </m:r>
                        </m:e>
                      </m:d>
                      <m:r>
                        <a:rPr lang="en-US" sz="1500" i="1">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r>
                            <a:rPr lang="en-US" sz="1500">
                              <a:solidFill>
                                <a:srgbClr val="00B050"/>
                              </a:solidFill>
                              <a:latin typeface="Cambria Math" panose="02040503050406030204" pitchFamily="18" charset="0"/>
                            </a:rPr>
                            <m:t>6+5+4+3+</m:t>
                          </m:r>
                          <m:r>
                            <a:rPr lang="en-US" sz="1500" i="1">
                              <a:solidFill>
                                <a:srgbClr val="00B050"/>
                              </a:solidFill>
                              <a:latin typeface="Cambria Math" panose="02040503050406030204" pitchFamily="18" charset="0"/>
                            </a:rPr>
                            <m:t>2</m:t>
                          </m:r>
                        </m:num>
                        <m:den>
                          <m:r>
                            <a:rPr lang="en-US" sz="1500">
                              <a:solidFill>
                                <a:srgbClr val="00B050"/>
                              </a:solidFill>
                              <a:latin typeface="Cambria Math" panose="02040503050406030204" pitchFamily="18" charset="0"/>
                            </a:rPr>
                            <m:t>5</m:t>
                          </m:r>
                        </m:den>
                      </m:f>
                      <m:r>
                        <a:rPr lang="en-US" sz="1500">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r>
                            <a:rPr lang="en-US" sz="1500">
                              <a:solidFill>
                                <a:srgbClr val="00B050"/>
                              </a:solidFill>
                              <a:latin typeface="Cambria Math" panose="02040503050406030204" pitchFamily="18" charset="0"/>
                            </a:rPr>
                            <m:t>20</m:t>
                          </m:r>
                        </m:num>
                        <m:den>
                          <m:r>
                            <a:rPr lang="en-US" sz="1500">
                              <a:solidFill>
                                <a:srgbClr val="00B050"/>
                              </a:solidFill>
                              <a:latin typeface="Cambria Math" panose="02040503050406030204" pitchFamily="18" charset="0"/>
                            </a:rPr>
                            <m:t>5</m:t>
                          </m:r>
                        </m:den>
                      </m:f>
                      <m:r>
                        <a:rPr lang="en-US" sz="1500">
                          <a:solidFill>
                            <a:srgbClr val="00B050"/>
                          </a:solidFill>
                          <a:latin typeface="Cambria Math" panose="02040503050406030204" pitchFamily="18" charset="0"/>
                        </a:rPr>
                        <m:t>=4</m:t>
                      </m:r>
                    </m:oMath>
                  </m:oMathPara>
                </a14:m>
                <a:endParaRPr lang="aa-ET" sz="1500" dirty="0">
                  <a:solidFill>
                    <a:srgbClr val="00B050"/>
                  </a:solidFill>
                </a:endParaRPr>
              </a:p>
            </p:txBody>
          </p:sp>
        </mc:Choice>
        <mc:Fallback xmlns="">
          <p:sp>
            <p:nvSpPr>
              <p:cNvPr id="8" name="TextBox 7">
                <a:extLst>
                  <a:ext uri="{FF2B5EF4-FFF2-40B4-BE49-F238E27FC236}">
                    <a16:creationId xmlns:a16="http://schemas.microsoft.com/office/drawing/2014/main" id="{8557E334-AABB-4D50-AA36-A2181F1BD290}"/>
                  </a:ext>
                </a:extLst>
              </p:cNvPr>
              <p:cNvSpPr txBox="1">
                <a:spLocks noRot="1" noChangeAspect="1" noMove="1" noResize="1" noEditPoints="1" noAdjustHandles="1" noChangeArrowheads="1" noChangeShapeType="1" noTextEdit="1"/>
              </p:cNvSpPr>
              <p:nvPr/>
            </p:nvSpPr>
            <p:spPr>
              <a:xfrm>
                <a:off x="4399946" y="2606227"/>
                <a:ext cx="4606256" cy="530723"/>
              </a:xfrm>
              <a:prstGeom prst="rect">
                <a:avLst/>
              </a:prstGeom>
              <a:blipFill>
                <a:blip r:embed="rId5"/>
                <a:stretch>
                  <a:fillRect b="-2273"/>
                </a:stretch>
              </a:blipFill>
              <a:ln>
                <a:solidFill>
                  <a:schemeClr val="accent1"/>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7545D5-8C31-41C0-AB14-F8D3260E04BA}"/>
                  </a:ext>
                </a:extLst>
              </p:cNvPr>
              <p:cNvSpPr txBox="1"/>
              <p:nvPr/>
            </p:nvSpPr>
            <p:spPr>
              <a:xfrm>
                <a:off x="4399946" y="3155363"/>
                <a:ext cx="4606255" cy="530723"/>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aa-ET" sz="1500" i="1">
                              <a:solidFill>
                                <a:srgbClr val="00B050"/>
                              </a:solidFill>
                              <a:latin typeface="Cambria Math" panose="02040503050406030204" pitchFamily="18" charset="0"/>
                            </a:rPr>
                          </m:ctrlPr>
                        </m:accPr>
                        <m:e>
                          <m:r>
                            <a:rPr lang="en-US" sz="1500" i="1">
                              <a:solidFill>
                                <a:srgbClr val="00B050"/>
                              </a:solidFill>
                              <a:latin typeface="Cambria Math" panose="02040503050406030204" pitchFamily="18" charset="0"/>
                            </a:rPr>
                            <m:t>𝐵</m:t>
                          </m:r>
                        </m:e>
                      </m:acc>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𝐻𝑖𝑔h𝑇𝑒𝑐h</m:t>
                          </m:r>
                        </m:e>
                      </m:d>
                      <m:r>
                        <a:rPr lang="en-US" sz="1500" i="1">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r>
                            <a:rPr lang="en-US" sz="1500" i="1">
                              <a:solidFill>
                                <a:srgbClr val="00B050"/>
                              </a:solidFill>
                              <a:latin typeface="Cambria Math" panose="02040503050406030204" pitchFamily="18" charset="0"/>
                            </a:rPr>
                            <m:t>20+10+14+5+5</m:t>
                          </m:r>
                        </m:num>
                        <m:den>
                          <m:r>
                            <a:rPr lang="en-US" sz="1500">
                              <a:solidFill>
                                <a:srgbClr val="00B050"/>
                              </a:solidFill>
                              <a:latin typeface="Cambria Math" panose="02040503050406030204" pitchFamily="18" charset="0"/>
                            </a:rPr>
                            <m:t>5</m:t>
                          </m:r>
                        </m:den>
                      </m:f>
                      <m:r>
                        <a:rPr lang="en-US" sz="1500">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r>
                            <a:rPr lang="en-US" sz="1500">
                              <a:solidFill>
                                <a:srgbClr val="00B050"/>
                              </a:solidFill>
                              <a:latin typeface="Cambria Math" panose="02040503050406030204" pitchFamily="18" charset="0"/>
                            </a:rPr>
                            <m:t>54</m:t>
                          </m:r>
                        </m:num>
                        <m:den>
                          <m:r>
                            <a:rPr lang="en-US" sz="1500">
                              <a:solidFill>
                                <a:srgbClr val="00B050"/>
                              </a:solidFill>
                              <a:latin typeface="Cambria Math" panose="02040503050406030204" pitchFamily="18" charset="0"/>
                            </a:rPr>
                            <m:t>5</m:t>
                          </m:r>
                        </m:den>
                      </m:f>
                      <m:r>
                        <a:rPr lang="en-US" sz="1500">
                          <a:solidFill>
                            <a:srgbClr val="00B050"/>
                          </a:solidFill>
                          <a:latin typeface="Cambria Math" panose="02040503050406030204" pitchFamily="18" charset="0"/>
                        </a:rPr>
                        <m:t>=10.80</m:t>
                      </m:r>
                    </m:oMath>
                  </m:oMathPara>
                </a14:m>
                <a:endParaRPr lang="aa-ET" sz="1500" dirty="0">
                  <a:solidFill>
                    <a:srgbClr val="00B050"/>
                  </a:solidFill>
                </a:endParaRPr>
              </a:p>
            </p:txBody>
          </p:sp>
        </mc:Choice>
        <mc:Fallback xmlns="">
          <p:sp>
            <p:nvSpPr>
              <p:cNvPr id="9" name="TextBox 8">
                <a:extLst>
                  <a:ext uri="{FF2B5EF4-FFF2-40B4-BE49-F238E27FC236}">
                    <a16:creationId xmlns:a16="http://schemas.microsoft.com/office/drawing/2014/main" id="{AD7545D5-8C31-41C0-AB14-F8D3260E04BA}"/>
                  </a:ext>
                </a:extLst>
              </p:cNvPr>
              <p:cNvSpPr txBox="1">
                <a:spLocks noRot="1" noChangeAspect="1" noMove="1" noResize="1" noEditPoints="1" noAdjustHandles="1" noChangeArrowheads="1" noChangeShapeType="1" noTextEdit="1"/>
              </p:cNvSpPr>
              <p:nvPr/>
            </p:nvSpPr>
            <p:spPr>
              <a:xfrm>
                <a:off x="4399946" y="3155363"/>
                <a:ext cx="4606255" cy="530723"/>
              </a:xfrm>
              <a:prstGeom prst="rect">
                <a:avLst/>
              </a:prstGeom>
              <a:blipFill>
                <a:blip r:embed="rId6"/>
                <a:stretch>
                  <a:fillRect b="-2326"/>
                </a:stretch>
              </a:blipFill>
              <a:ln>
                <a:solidFill>
                  <a:schemeClr val="accent1"/>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9A5E92-ACF1-484C-A41E-DAF542FC6C33}"/>
                  </a:ext>
                </a:extLst>
              </p:cNvPr>
              <p:cNvSpPr txBox="1"/>
              <p:nvPr/>
            </p:nvSpPr>
            <p:spPr>
              <a:xfrm>
                <a:off x="231929" y="3787801"/>
                <a:ext cx="8177434" cy="530723"/>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i="1">
                          <a:solidFill>
                            <a:srgbClr val="00B050"/>
                          </a:solidFill>
                          <a:latin typeface="Cambria Math" panose="02040503050406030204" pitchFamily="18" charset="0"/>
                        </a:rPr>
                        <m:t>𝐶𝑜𝑣</m:t>
                      </m:r>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𝐴𝑙𝑙𝐸𝑙𝑒𝑐𝑡𝑟𝑜𝑛𝑖𝑐𝑠</m:t>
                          </m:r>
                          <m:r>
                            <a:rPr lang="en-US" sz="1500" i="1">
                              <a:solidFill>
                                <a:srgbClr val="00B050"/>
                              </a:solidFill>
                              <a:latin typeface="Cambria Math" panose="02040503050406030204" pitchFamily="18" charset="0"/>
                            </a:rPr>
                            <m:t>, </m:t>
                          </m:r>
                          <m:r>
                            <a:rPr lang="en-US" sz="1500" i="1">
                              <a:solidFill>
                                <a:srgbClr val="00B050"/>
                              </a:solidFill>
                              <a:latin typeface="Cambria Math" panose="02040503050406030204" pitchFamily="18" charset="0"/>
                            </a:rPr>
                            <m:t>𝐻𝑖𝑔h𝑇𝑒𝑐h</m:t>
                          </m:r>
                        </m:e>
                      </m:d>
                      <m:r>
                        <a:rPr lang="en-US" sz="1500" i="1">
                          <a:solidFill>
                            <a:srgbClr val="00B050"/>
                          </a:solidFill>
                          <a:latin typeface="Cambria Math" panose="02040503050406030204" pitchFamily="18" charset="0"/>
                        </a:rPr>
                        <m:t>=</m:t>
                      </m:r>
                      <m:f>
                        <m:fPr>
                          <m:ctrlPr>
                            <a:rPr lang="en-US" sz="1500" i="1">
                              <a:solidFill>
                                <a:srgbClr val="00B050"/>
                              </a:solidFill>
                              <a:latin typeface="Cambria Math" panose="02040503050406030204" pitchFamily="18" charset="0"/>
                            </a:rPr>
                          </m:ctrlPr>
                        </m:fPr>
                        <m:num>
                          <m:r>
                            <a:rPr lang="en-US" sz="1500" i="1">
                              <a:solidFill>
                                <a:srgbClr val="00B050"/>
                              </a:solidFill>
                              <a:latin typeface="Cambria Math" panose="02040503050406030204" pitchFamily="18" charset="0"/>
                            </a:rPr>
                            <m:t>6×20+5×10+4×14+3×5+2×5</m:t>
                          </m:r>
                        </m:num>
                        <m:den>
                          <m:r>
                            <a:rPr lang="en-US" sz="1500">
                              <a:solidFill>
                                <a:srgbClr val="00B050"/>
                              </a:solidFill>
                              <a:latin typeface="Cambria Math" panose="02040503050406030204" pitchFamily="18" charset="0"/>
                            </a:rPr>
                            <m:t>5</m:t>
                          </m:r>
                        </m:den>
                      </m:f>
                      <m:r>
                        <a:rPr lang="en-US" sz="1500">
                          <a:solidFill>
                            <a:srgbClr val="00B050"/>
                          </a:solidFill>
                          <a:latin typeface="Cambria Math" panose="02040503050406030204" pitchFamily="18" charset="0"/>
                        </a:rPr>
                        <m:t>−4</m:t>
                      </m:r>
                      <m:r>
                        <a:rPr lang="en-US" sz="1500" i="1">
                          <a:solidFill>
                            <a:srgbClr val="00B050"/>
                          </a:solidFill>
                          <a:latin typeface="Cambria Math" panose="02040503050406030204" pitchFamily="18" charset="0"/>
                        </a:rPr>
                        <m:t>×10.80</m:t>
                      </m:r>
                    </m:oMath>
                  </m:oMathPara>
                </a14:m>
                <a:endParaRPr lang="aa-ET" sz="1500" dirty="0">
                  <a:solidFill>
                    <a:srgbClr val="00B050"/>
                  </a:solidFill>
                </a:endParaRPr>
              </a:p>
            </p:txBody>
          </p:sp>
        </mc:Choice>
        <mc:Fallback xmlns="">
          <p:sp>
            <p:nvSpPr>
              <p:cNvPr id="10" name="TextBox 9">
                <a:extLst>
                  <a:ext uri="{FF2B5EF4-FFF2-40B4-BE49-F238E27FC236}">
                    <a16:creationId xmlns:a16="http://schemas.microsoft.com/office/drawing/2014/main" id="{669A5E92-ACF1-484C-A41E-DAF542FC6C33}"/>
                  </a:ext>
                </a:extLst>
              </p:cNvPr>
              <p:cNvSpPr txBox="1">
                <a:spLocks noRot="1" noChangeAspect="1" noMove="1" noResize="1" noEditPoints="1" noAdjustHandles="1" noChangeArrowheads="1" noChangeShapeType="1" noTextEdit="1"/>
              </p:cNvSpPr>
              <p:nvPr/>
            </p:nvSpPr>
            <p:spPr>
              <a:xfrm>
                <a:off x="231929" y="3787801"/>
                <a:ext cx="8177434" cy="530723"/>
              </a:xfrm>
              <a:prstGeom prst="rect">
                <a:avLst/>
              </a:prstGeom>
              <a:blipFill>
                <a:blip r:embed="rId7"/>
                <a:stretch>
                  <a:fillRect b="-2273"/>
                </a:stretch>
              </a:blipFill>
              <a:ln>
                <a:solidFill>
                  <a:schemeClr val="accent1"/>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E1FE4-7516-484A-9BB3-B2CFE9E547ED}"/>
                  </a:ext>
                </a:extLst>
              </p:cNvPr>
              <p:cNvSpPr txBox="1"/>
              <p:nvPr/>
            </p:nvSpPr>
            <p:spPr>
              <a:xfrm>
                <a:off x="231929" y="4334594"/>
                <a:ext cx="8177434" cy="323165"/>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i="1">
                          <a:solidFill>
                            <a:srgbClr val="00B050"/>
                          </a:solidFill>
                          <a:latin typeface="Cambria Math" panose="02040503050406030204" pitchFamily="18" charset="0"/>
                        </a:rPr>
                        <m:t>𝐶𝑜𝑣</m:t>
                      </m:r>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𝐴𝑙𝑙𝐸𝑙𝑒𝑐𝑡𝑟𝑜𝑛𝑖𝑐𝑠</m:t>
                          </m:r>
                          <m:r>
                            <a:rPr lang="en-US" sz="1500" i="1">
                              <a:solidFill>
                                <a:srgbClr val="00B050"/>
                              </a:solidFill>
                              <a:latin typeface="Cambria Math" panose="02040503050406030204" pitchFamily="18" charset="0"/>
                            </a:rPr>
                            <m:t>, </m:t>
                          </m:r>
                          <m:r>
                            <a:rPr lang="en-US" sz="1500" i="1">
                              <a:solidFill>
                                <a:srgbClr val="00B050"/>
                              </a:solidFill>
                              <a:latin typeface="Cambria Math" panose="02040503050406030204" pitchFamily="18" charset="0"/>
                            </a:rPr>
                            <m:t>𝐻𝑖𝑔h𝑇𝑒𝑐h</m:t>
                          </m:r>
                        </m:e>
                      </m:d>
                      <m:r>
                        <a:rPr lang="en-US" sz="1500" i="1">
                          <a:solidFill>
                            <a:srgbClr val="00B050"/>
                          </a:solidFill>
                          <a:latin typeface="Cambria Math" panose="02040503050406030204" pitchFamily="18" charset="0"/>
                        </a:rPr>
                        <m:t>=50.2−43.2</m:t>
                      </m:r>
                    </m:oMath>
                  </m:oMathPara>
                </a14:m>
                <a:endParaRPr lang="aa-ET" sz="1500" dirty="0">
                  <a:solidFill>
                    <a:srgbClr val="00B050"/>
                  </a:solidFill>
                </a:endParaRPr>
              </a:p>
            </p:txBody>
          </p:sp>
        </mc:Choice>
        <mc:Fallback xmlns="">
          <p:sp>
            <p:nvSpPr>
              <p:cNvPr id="11" name="TextBox 10">
                <a:extLst>
                  <a:ext uri="{FF2B5EF4-FFF2-40B4-BE49-F238E27FC236}">
                    <a16:creationId xmlns:a16="http://schemas.microsoft.com/office/drawing/2014/main" id="{687E1FE4-7516-484A-9BB3-B2CFE9E547ED}"/>
                  </a:ext>
                </a:extLst>
              </p:cNvPr>
              <p:cNvSpPr txBox="1">
                <a:spLocks noRot="1" noChangeAspect="1" noMove="1" noResize="1" noEditPoints="1" noAdjustHandles="1" noChangeArrowheads="1" noChangeShapeType="1" noTextEdit="1"/>
              </p:cNvSpPr>
              <p:nvPr/>
            </p:nvSpPr>
            <p:spPr>
              <a:xfrm>
                <a:off x="231929" y="4334594"/>
                <a:ext cx="8177434" cy="323165"/>
              </a:xfrm>
              <a:prstGeom prst="rect">
                <a:avLst/>
              </a:prstGeom>
              <a:blipFill>
                <a:blip r:embed="rId8"/>
                <a:stretch>
                  <a:fillRect b="-3571"/>
                </a:stretch>
              </a:blipFill>
              <a:ln>
                <a:solidFill>
                  <a:schemeClr val="accent1"/>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96788DD-C6A3-47FF-BCC0-388AC6599CA7}"/>
                  </a:ext>
                </a:extLst>
              </p:cNvPr>
              <p:cNvSpPr txBox="1"/>
              <p:nvPr/>
            </p:nvSpPr>
            <p:spPr>
              <a:xfrm>
                <a:off x="231929" y="4686348"/>
                <a:ext cx="8177434" cy="323165"/>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i="1">
                          <a:solidFill>
                            <a:srgbClr val="00B050"/>
                          </a:solidFill>
                          <a:latin typeface="Cambria Math" panose="02040503050406030204" pitchFamily="18" charset="0"/>
                        </a:rPr>
                        <m:t>𝐶𝑜𝑣</m:t>
                      </m:r>
                      <m:d>
                        <m:dPr>
                          <m:ctrlPr>
                            <a:rPr lang="en-US" sz="1500" i="1">
                              <a:solidFill>
                                <a:srgbClr val="00B050"/>
                              </a:solidFill>
                              <a:latin typeface="Cambria Math" panose="02040503050406030204" pitchFamily="18" charset="0"/>
                            </a:rPr>
                          </m:ctrlPr>
                        </m:dPr>
                        <m:e>
                          <m:r>
                            <a:rPr lang="en-US" sz="1500" i="1">
                              <a:solidFill>
                                <a:srgbClr val="00B050"/>
                              </a:solidFill>
                              <a:latin typeface="Cambria Math" panose="02040503050406030204" pitchFamily="18" charset="0"/>
                            </a:rPr>
                            <m:t>𝐴𝑙𝑙𝐸𝑙𝑒𝑐𝑡𝑟𝑜𝑛𝑖𝑐𝑠</m:t>
                          </m:r>
                          <m:r>
                            <a:rPr lang="en-US" sz="1500" i="1">
                              <a:solidFill>
                                <a:srgbClr val="00B050"/>
                              </a:solidFill>
                              <a:latin typeface="Cambria Math" panose="02040503050406030204" pitchFamily="18" charset="0"/>
                            </a:rPr>
                            <m:t>, </m:t>
                          </m:r>
                          <m:r>
                            <a:rPr lang="en-US" sz="1500" i="1">
                              <a:solidFill>
                                <a:srgbClr val="00B050"/>
                              </a:solidFill>
                              <a:latin typeface="Cambria Math" panose="02040503050406030204" pitchFamily="18" charset="0"/>
                            </a:rPr>
                            <m:t>𝐻𝑖𝑔h𝑇𝑒𝑐h</m:t>
                          </m:r>
                        </m:e>
                      </m:d>
                      <m:r>
                        <a:rPr lang="en-US" sz="1500" i="1">
                          <a:solidFill>
                            <a:srgbClr val="00B050"/>
                          </a:solidFill>
                          <a:latin typeface="Cambria Math" panose="02040503050406030204" pitchFamily="18" charset="0"/>
                        </a:rPr>
                        <m:t>=7</m:t>
                      </m:r>
                    </m:oMath>
                  </m:oMathPara>
                </a14:m>
                <a:endParaRPr lang="aa-ET" sz="1500" dirty="0">
                  <a:solidFill>
                    <a:srgbClr val="00B050"/>
                  </a:solidFill>
                </a:endParaRPr>
              </a:p>
            </p:txBody>
          </p:sp>
        </mc:Choice>
        <mc:Fallback xmlns="">
          <p:sp>
            <p:nvSpPr>
              <p:cNvPr id="12" name="TextBox 11">
                <a:extLst>
                  <a:ext uri="{FF2B5EF4-FFF2-40B4-BE49-F238E27FC236}">
                    <a16:creationId xmlns:a16="http://schemas.microsoft.com/office/drawing/2014/main" id="{F96788DD-C6A3-47FF-BCC0-388AC6599CA7}"/>
                  </a:ext>
                </a:extLst>
              </p:cNvPr>
              <p:cNvSpPr txBox="1">
                <a:spLocks noRot="1" noChangeAspect="1" noMove="1" noResize="1" noEditPoints="1" noAdjustHandles="1" noChangeArrowheads="1" noChangeShapeType="1" noTextEdit="1"/>
              </p:cNvSpPr>
              <p:nvPr/>
            </p:nvSpPr>
            <p:spPr>
              <a:xfrm>
                <a:off x="231929" y="4686348"/>
                <a:ext cx="8177434" cy="323165"/>
              </a:xfrm>
              <a:prstGeom prst="rect">
                <a:avLst/>
              </a:prstGeom>
              <a:blipFill>
                <a:blip r:embed="rId9"/>
                <a:stretch>
                  <a:fillRect b="-3571"/>
                </a:stretch>
              </a:blipFill>
              <a:ln>
                <a:solidFill>
                  <a:schemeClr val="accent1"/>
                </a:solidFill>
              </a:ln>
            </p:spPr>
            <p:txBody>
              <a:bodyPr/>
              <a:lstStyle/>
              <a:p>
                <a:r>
                  <a:rPr lang="en-PK">
                    <a:noFill/>
                  </a:rPr>
                  <a:t> </a:t>
                </a:r>
              </a:p>
            </p:txBody>
          </p:sp>
        </mc:Fallback>
      </mc:AlternateContent>
      <p:sp>
        <p:nvSpPr>
          <p:cNvPr id="14" name="TextBox 13">
            <a:extLst>
              <a:ext uri="{FF2B5EF4-FFF2-40B4-BE49-F238E27FC236}">
                <a16:creationId xmlns:a16="http://schemas.microsoft.com/office/drawing/2014/main" id="{C7655895-6B00-440E-A682-CD0FB90CB345}"/>
              </a:ext>
            </a:extLst>
          </p:cNvPr>
          <p:cNvSpPr txBox="1"/>
          <p:nvPr/>
        </p:nvSpPr>
        <p:spPr>
          <a:xfrm>
            <a:off x="2494604" y="5104899"/>
            <a:ext cx="3810683" cy="830997"/>
          </a:xfrm>
          <a:prstGeom prst="rect">
            <a:avLst/>
          </a:prstGeom>
          <a:noFill/>
          <a:ln>
            <a:solidFill>
              <a:schemeClr val="accent1"/>
            </a:solidFill>
          </a:ln>
        </p:spPr>
        <p:txBody>
          <a:bodyPr wrap="square" rtlCol="0">
            <a:spAutoFit/>
          </a:bodyPr>
          <a:lstStyle/>
          <a:p>
            <a:r>
              <a:rPr lang="en-US" sz="2400" b="1" dirty="0">
                <a:solidFill>
                  <a:srgbClr val="FF0000"/>
                </a:solidFill>
              </a:rPr>
              <a:t>What if the data is nominal?</a:t>
            </a:r>
            <a:endParaRPr lang="aa-ET" sz="2400" b="1" dirty="0">
              <a:solidFill>
                <a:srgbClr val="FF0000"/>
              </a:solidFill>
            </a:endParaRPr>
          </a:p>
        </p:txBody>
      </p:sp>
    </p:spTree>
    <p:extLst>
      <p:ext uri="{BB962C8B-B14F-4D97-AF65-F5344CB8AC3E}">
        <p14:creationId xmlns:p14="http://schemas.microsoft.com/office/powerpoint/2010/main" val="86796982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6D9D-02D6-4887-AA28-D50972936320}"/>
              </a:ext>
            </a:extLst>
          </p:cNvPr>
          <p:cNvSpPr>
            <a:spLocks noGrp="1"/>
          </p:cNvSpPr>
          <p:nvPr>
            <p:ph type="title"/>
          </p:nvPr>
        </p:nvSpPr>
        <p:spPr/>
        <p:txBody>
          <a:bodyPr/>
          <a:lstStyle/>
          <a:p>
            <a:r>
              <a:rPr lang="en-US" dirty="0"/>
              <a:t>Correlation</a:t>
            </a:r>
            <a:endParaRPr lang="aa-E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AFD861-392E-4E55-A23E-47F6C632CA2D}"/>
                  </a:ext>
                </a:extLst>
              </p:cNvPr>
              <p:cNvSpPr>
                <a:spLocks noGrp="1"/>
              </p:cNvSpPr>
              <p:nvPr>
                <p:ph idx="1"/>
              </p:nvPr>
            </p:nvSpPr>
            <p:spPr/>
            <p:txBody>
              <a:bodyPr/>
              <a:lstStyle/>
              <a:p>
                <a:r>
                  <a:rPr lang="en-US" b="1" dirty="0">
                    <a:solidFill>
                      <a:srgbClr val="FF00FF"/>
                    </a:solidFill>
                  </a:rPr>
                  <a:t>Correlation</a:t>
                </a:r>
                <a:r>
                  <a:rPr lang="en-US" dirty="0"/>
                  <a:t> is a statistical term describing the degree to which two variables move in </a:t>
                </a:r>
                <a:r>
                  <a:rPr lang="en-US" b="1" dirty="0">
                    <a:solidFill>
                      <a:srgbClr val="FF00FF"/>
                    </a:solidFill>
                  </a:rPr>
                  <a:t>coordination with one another</a:t>
                </a:r>
                <a:r>
                  <a:rPr lang="en-US" dirty="0"/>
                  <a:t>.</a:t>
                </a:r>
              </a:p>
              <a:p>
                <a:r>
                  <a:rPr lang="en-US" dirty="0"/>
                  <a:t>If the two variables move in the same direction, then those variables are said to have a </a:t>
                </a:r>
                <a:r>
                  <a:rPr lang="en-US" b="1" dirty="0">
                    <a:solidFill>
                      <a:srgbClr val="FF00FF"/>
                    </a:solidFill>
                  </a:rPr>
                  <a:t>positive correlation</a:t>
                </a:r>
                <a:r>
                  <a:rPr lang="en-US" dirty="0"/>
                  <a:t>. </a:t>
                </a:r>
              </a:p>
              <a:p>
                <a:r>
                  <a:rPr lang="en-US" dirty="0"/>
                  <a:t>If they move in opposite directions, then they have a </a:t>
                </a:r>
                <a:r>
                  <a:rPr lang="en-US" b="1" dirty="0">
                    <a:solidFill>
                      <a:srgbClr val="FF00FF"/>
                    </a:solidFill>
                  </a:rPr>
                  <a:t>negative correlation</a:t>
                </a:r>
                <a:r>
                  <a:rPr lang="en-US" dirty="0"/>
                  <a:t>.</a:t>
                </a:r>
              </a:p>
              <a:p>
                <a:endParaRPr lang="en-US" dirty="0"/>
              </a:p>
              <a:p>
                <a:r>
                  <a:rPr lang="en-US" dirty="0"/>
                  <a:t>The strength of the correlation is determined by the </a:t>
                </a:r>
                <a:r>
                  <a:rPr lang="en-US" b="1" dirty="0">
                    <a:solidFill>
                      <a:srgbClr val="FF00FF"/>
                    </a:solidFill>
                  </a:rPr>
                  <a:t>correlation coefficient</a:t>
                </a:r>
                <a:r>
                  <a:rPr lang="en-US" dirty="0"/>
                  <a:t>, which </a:t>
                </a:r>
                <a:r>
                  <a:rPr lang="en-US" b="1" dirty="0">
                    <a:solidFill>
                      <a:srgbClr val="FF00FF"/>
                    </a:solidFill>
                  </a:rPr>
                  <a:t>varies between </a:t>
                </a:r>
                <a14:m>
                  <m:oMath xmlns:m="http://schemas.openxmlformats.org/officeDocument/2006/math">
                    <m:r>
                      <a:rPr lang="en-US" b="1" i="1" smtClean="0">
                        <a:solidFill>
                          <a:srgbClr val="FF00FF"/>
                        </a:solidFill>
                        <a:latin typeface="Cambria Math" panose="02040503050406030204" pitchFamily="18" charset="0"/>
                      </a:rPr>
                      <m:t>−</m:t>
                    </m:r>
                    <m:r>
                      <a:rPr lang="en-US" b="1" i="1" smtClean="0">
                        <a:solidFill>
                          <a:srgbClr val="FF00FF"/>
                        </a:solidFill>
                        <a:latin typeface="Cambria Math" panose="02040503050406030204" pitchFamily="18" charset="0"/>
                      </a:rPr>
                      <m:t>𝟏</m:t>
                    </m:r>
                  </m:oMath>
                </a14:m>
                <a:r>
                  <a:rPr lang="en-US" b="1" dirty="0">
                    <a:solidFill>
                      <a:srgbClr val="FF00FF"/>
                    </a:solidFill>
                  </a:rPr>
                  <a:t> and </a:t>
                </a:r>
                <a14:m>
                  <m:oMath xmlns:m="http://schemas.openxmlformats.org/officeDocument/2006/math">
                    <m:r>
                      <a:rPr lang="en-US" b="1" i="1" smtClean="0">
                        <a:solidFill>
                          <a:srgbClr val="FF00FF"/>
                        </a:solidFill>
                        <a:latin typeface="Cambria Math" panose="02040503050406030204" pitchFamily="18" charset="0"/>
                      </a:rPr>
                      <m:t>+</m:t>
                    </m:r>
                    <m:r>
                      <a:rPr lang="en-US" b="1" i="1" smtClean="0">
                        <a:solidFill>
                          <a:srgbClr val="FF00FF"/>
                        </a:solidFill>
                        <a:latin typeface="Cambria Math" panose="02040503050406030204" pitchFamily="18" charset="0"/>
                      </a:rPr>
                      <m:t>𝟏</m:t>
                    </m:r>
                  </m:oMath>
                </a14:m>
                <a:r>
                  <a:rPr lang="en-US" dirty="0"/>
                  <a:t>.</a:t>
                </a:r>
                <a:endParaRPr lang="aa-ET" dirty="0"/>
              </a:p>
            </p:txBody>
          </p:sp>
        </mc:Choice>
        <mc:Fallback xmlns="">
          <p:sp>
            <p:nvSpPr>
              <p:cNvPr id="3" name="Content Placeholder 2">
                <a:extLst>
                  <a:ext uri="{FF2B5EF4-FFF2-40B4-BE49-F238E27FC236}">
                    <a16:creationId xmlns:a16="http://schemas.microsoft.com/office/drawing/2014/main" id="{0EAFD861-392E-4E55-A23E-47F6C632CA2D}"/>
                  </a:ext>
                </a:extLst>
              </p:cNvPr>
              <p:cNvSpPr>
                <a:spLocks noGrp="1" noRot="1" noChangeAspect="1" noMove="1" noResize="1" noEditPoints="1" noAdjustHandles="1" noChangeArrowheads="1" noChangeShapeType="1" noTextEdit="1"/>
              </p:cNvSpPr>
              <p:nvPr>
                <p:ph idx="1"/>
              </p:nvPr>
            </p:nvSpPr>
            <p:spPr>
              <a:blipFill>
                <a:blip r:embed="rId2"/>
                <a:stretch>
                  <a:fillRect l="-1697" t="-1887" r="-303"/>
                </a:stretch>
              </a:blipFill>
            </p:spPr>
            <p:txBody>
              <a:bodyPr/>
              <a:lstStyle/>
              <a:p>
                <a:r>
                  <a:rPr lang="en-PK">
                    <a:noFill/>
                  </a:rPr>
                  <a:t> </a:t>
                </a:r>
              </a:p>
            </p:txBody>
          </p:sp>
        </mc:Fallback>
      </mc:AlternateContent>
      <p:sp>
        <p:nvSpPr>
          <p:cNvPr id="4" name="Slide Number Placeholder 3">
            <a:extLst>
              <a:ext uri="{FF2B5EF4-FFF2-40B4-BE49-F238E27FC236}">
                <a16:creationId xmlns:a16="http://schemas.microsoft.com/office/drawing/2014/main" id="{3298C1D7-6A11-4E50-A712-AFE22EF76830}"/>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6</a:t>
            </a:fld>
            <a:endParaRPr lang="en-US"/>
          </a:p>
        </p:txBody>
      </p:sp>
      <p:sp>
        <p:nvSpPr>
          <p:cNvPr id="5" name="TextBox 4">
            <a:extLst>
              <a:ext uri="{FF2B5EF4-FFF2-40B4-BE49-F238E27FC236}">
                <a16:creationId xmlns:a16="http://schemas.microsoft.com/office/drawing/2014/main" id="{3894F5E7-EAB1-B293-7CB7-657AA1DB0EA1}"/>
              </a:ext>
            </a:extLst>
          </p:cNvPr>
          <p:cNvSpPr txBox="1"/>
          <p:nvPr/>
        </p:nvSpPr>
        <p:spPr>
          <a:xfrm>
            <a:off x="3031958" y="5342021"/>
            <a:ext cx="4742046" cy="523220"/>
          </a:xfrm>
          <a:prstGeom prst="rect">
            <a:avLst/>
          </a:prstGeom>
          <a:noFill/>
          <a:ln>
            <a:solidFill>
              <a:schemeClr val="accent1"/>
            </a:solidFill>
          </a:ln>
        </p:spPr>
        <p:txBody>
          <a:bodyPr wrap="square" rtlCol="0">
            <a:spAutoFit/>
          </a:bodyPr>
          <a:lstStyle/>
          <a:p>
            <a:pPr algn="ctr"/>
            <a:r>
              <a:rPr lang="en-US" sz="2800" b="1" dirty="0">
                <a:solidFill>
                  <a:srgbClr val="FF0000"/>
                </a:solidFill>
              </a:rPr>
              <a:t>What if correlation is 0?</a:t>
            </a:r>
            <a:endParaRPr lang="aa-ET" sz="2800" b="1" dirty="0">
              <a:solidFill>
                <a:srgbClr val="FF0000"/>
              </a:solidFill>
            </a:endParaRPr>
          </a:p>
        </p:txBody>
      </p:sp>
    </p:spTree>
    <p:extLst>
      <p:ext uri="{BB962C8B-B14F-4D97-AF65-F5344CB8AC3E}">
        <p14:creationId xmlns:p14="http://schemas.microsoft.com/office/powerpoint/2010/main" val="148239043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A8E0-D571-4EF4-ABC1-9607EC6FDBE5}"/>
              </a:ext>
            </a:extLst>
          </p:cNvPr>
          <p:cNvSpPr>
            <a:spLocks noGrp="1"/>
          </p:cNvSpPr>
          <p:nvPr>
            <p:ph type="title"/>
          </p:nvPr>
        </p:nvSpPr>
        <p:spPr/>
        <p:txBody>
          <a:bodyPr/>
          <a:lstStyle/>
          <a:p>
            <a:r>
              <a:rPr lang="en-US" dirty="0"/>
              <a:t>Correlation Between Two Variables</a:t>
            </a:r>
            <a:endParaRPr lang="aa-ET" dirty="0"/>
          </a:p>
        </p:txBody>
      </p:sp>
      <p:pic>
        <p:nvPicPr>
          <p:cNvPr id="6" name="Content Placeholder 5">
            <a:extLst>
              <a:ext uri="{FF2B5EF4-FFF2-40B4-BE49-F238E27FC236}">
                <a16:creationId xmlns:a16="http://schemas.microsoft.com/office/drawing/2014/main" id="{78AAD641-D349-433F-9666-C7E1FAB2B63F}"/>
              </a:ext>
            </a:extLst>
          </p:cNvPr>
          <p:cNvPicPr>
            <a:picLocks noGrp="1" noChangeAspect="1"/>
          </p:cNvPicPr>
          <p:nvPr>
            <p:ph idx="1"/>
          </p:nvPr>
        </p:nvPicPr>
        <p:blipFill>
          <a:blip r:embed="rId2"/>
          <a:stretch>
            <a:fillRect/>
          </a:stretch>
        </p:blipFill>
        <p:spPr>
          <a:xfrm>
            <a:off x="120531" y="3553264"/>
            <a:ext cx="1817061" cy="1768172"/>
          </a:xfrm>
        </p:spPr>
      </p:pic>
      <p:sp>
        <p:nvSpPr>
          <p:cNvPr id="4" name="Slide Number Placeholder 3">
            <a:extLst>
              <a:ext uri="{FF2B5EF4-FFF2-40B4-BE49-F238E27FC236}">
                <a16:creationId xmlns:a16="http://schemas.microsoft.com/office/drawing/2014/main" id="{ADACC0E1-5B69-4254-84FF-AFD316EFE79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7</a:t>
            </a:fld>
            <a:endParaRPr lang="en-US"/>
          </a:p>
        </p:txBody>
      </p:sp>
      <p:pic>
        <p:nvPicPr>
          <p:cNvPr id="8" name="Picture 7">
            <a:extLst>
              <a:ext uri="{FF2B5EF4-FFF2-40B4-BE49-F238E27FC236}">
                <a16:creationId xmlns:a16="http://schemas.microsoft.com/office/drawing/2014/main" id="{3EF9B4C2-D937-4FB3-BBE8-F4229DD797A0}"/>
              </a:ext>
            </a:extLst>
          </p:cNvPr>
          <p:cNvPicPr>
            <a:picLocks noChangeAspect="1"/>
          </p:cNvPicPr>
          <p:nvPr/>
        </p:nvPicPr>
        <p:blipFill>
          <a:blip r:embed="rId3"/>
          <a:stretch>
            <a:fillRect/>
          </a:stretch>
        </p:blipFill>
        <p:spPr>
          <a:xfrm>
            <a:off x="2962242" y="2337604"/>
            <a:ext cx="2380994" cy="2983832"/>
          </a:xfrm>
          <a:prstGeom prst="rect">
            <a:avLst/>
          </a:prstGeom>
        </p:spPr>
      </p:pic>
      <p:pic>
        <p:nvPicPr>
          <p:cNvPr id="10" name="Picture 9">
            <a:extLst>
              <a:ext uri="{FF2B5EF4-FFF2-40B4-BE49-F238E27FC236}">
                <a16:creationId xmlns:a16="http://schemas.microsoft.com/office/drawing/2014/main" id="{87D4A683-7F2B-4456-ABFF-8D250C617633}"/>
              </a:ext>
            </a:extLst>
          </p:cNvPr>
          <p:cNvPicPr>
            <a:picLocks noChangeAspect="1"/>
          </p:cNvPicPr>
          <p:nvPr/>
        </p:nvPicPr>
        <p:blipFill>
          <a:blip r:embed="rId4"/>
          <a:stretch>
            <a:fillRect/>
          </a:stretch>
        </p:blipFill>
        <p:spPr>
          <a:xfrm>
            <a:off x="6367886" y="3553264"/>
            <a:ext cx="2318914" cy="1768172"/>
          </a:xfrm>
          <a:prstGeom prst="rect">
            <a:avLst/>
          </a:prstGeom>
        </p:spPr>
      </p:pic>
      <p:grpSp>
        <p:nvGrpSpPr>
          <p:cNvPr id="14" name="Group 13">
            <a:extLst>
              <a:ext uri="{FF2B5EF4-FFF2-40B4-BE49-F238E27FC236}">
                <a16:creationId xmlns:a16="http://schemas.microsoft.com/office/drawing/2014/main" id="{B06E659E-F851-46D7-81AE-8192337FD982}"/>
              </a:ext>
            </a:extLst>
          </p:cNvPr>
          <p:cNvGrpSpPr/>
          <p:nvPr/>
        </p:nvGrpSpPr>
        <p:grpSpPr>
          <a:xfrm>
            <a:off x="120531" y="2578345"/>
            <a:ext cx="1978269" cy="1251176"/>
            <a:chOff x="160708" y="2294793"/>
            <a:chExt cx="2637692" cy="1668234"/>
          </a:xfrm>
        </p:grpSpPr>
        <p:sp>
          <p:nvSpPr>
            <p:cNvPr id="11" name="TextBox 10">
              <a:extLst>
                <a:ext uri="{FF2B5EF4-FFF2-40B4-BE49-F238E27FC236}">
                  <a16:creationId xmlns:a16="http://schemas.microsoft.com/office/drawing/2014/main" id="{69B3C7C5-5D9C-4F88-8A14-4D6B8EE5EDD5}"/>
                </a:ext>
              </a:extLst>
            </p:cNvPr>
            <p:cNvSpPr txBox="1"/>
            <p:nvPr/>
          </p:nvSpPr>
          <p:spPr>
            <a:xfrm>
              <a:off x="160708" y="2294793"/>
              <a:ext cx="2637692" cy="954108"/>
            </a:xfrm>
            <a:prstGeom prst="rect">
              <a:avLst/>
            </a:prstGeom>
            <a:noFill/>
          </p:spPr>
          <p:txBody>
            <a:bodyPr wrap="square" rtlCol="0">
              <a:spAutoFit/>
            </a:bodyPr>
            <a:lstStyle/>
            <a:p>
              <a:r>
                <a:rPr lang="en-US" sz="1350" dirty="0"/>
                <a:t>Weak relationship have small </a:t>
              </a:r>
              <a:r>
                <a:rPr lang="en-US" sz="1350" b="1" dirty="0"/>
                <a:t>correlation value…</a:t>
              </a:r>
              <a:endParaRPr lang="aa-ET" sz="1350" b="1" dirty="0"/>
            </a:p>
          </p:txBody>
        </p:sp>
        <p:cxnSp>
          <p:nvCxnSpPr>
            <p:cNvPr id="13" name="Straight Arrow Connector 12">
              <a:extLst>
                <a:ext uri="{FF2B5EF4-FFF2-40B4-BE49-F238E27FC236}">
                  <a16:creationId xmlns:a16="http://schemas.microsoft.com/office/drawing/2014/main" id="{B36C609D-E0D8-4F2B-A05A-ADCF74A822A4}"/>
                </a:ext>
              </a:extLst>
            </p:cNvPr>
            <p:cNvCxnSpPr>
              <a:stCxn id="11" idx="2"/>
            </p:cNvCxnSpPr>
            <p:nvPr/>
          </p:nvCxnSpPr>
          <p:spPr>
            <a:xfrm>
              <a:off x="1479555" y="3248901"/>
              <a:ext cx="15139" cy="7141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4D46E41-006D-48D3-A3FB-D6038CC750E3}"/>
              </a:ext>
            </a:extLst>
          </p:cNvPr>
          <p:cNvGrpSpPr/>
          <p:nvPr/>
        </p:nvGrpSpPr>
        <p:grpSpPr>
          <a:xfrm>
            <a:off x="6747905" y="2679148"/>
            <a:ext cx="1978269" cy="1251176"/>
            <a:chOff x="160708" y="2294793"/>
            <a:chExt cx="2637692" cy="1668234"/>
          </a:xfrm>
        </p:grpSpPr>
        <p:sp>
          <p:nvSpPr>
            <p:cNvPr id="16" name="TextBox 15">
              <a:extLst>
                <a:ext uri="{FF2B5EF4-FFF2-40B4-BE49-F238E27FC236}">
                  <a16:creationId xmlns:a16="http://schemas.microsoft.com/office/drawing/2014/main" id="{90DFA286-89E5-4E28-9743-622702DE6660}"/>
                </a:ext>
              </a:extLst>
            </p:cNvPr>
            <p:cNvSpPr txBox="1"/>
            <p:nvPr/>
          </p:nvSpPr>
          <p:spPr>
            <a:xfrm>
              <a:off x="160708" y="2294793"/>
              <a:ext cx="2637692" cy="954108"/>
            </a:xfrm>
            <a:prstGeom prst="rect">
              <a:avLst/>
            </a:prstGeom>
            <a:noFill/>
          </p:spPr>
          <p:txBody>
            <a:bodyPr wrap="square" rtlCol="0">
              <a:spAutoFit/>
            </a:bodyPr>
            <a:lstStyle/>
            <a:p>
              <a:r>
                <a:rPr lang="en-US" sz="1350" dirty="0"/>
                <a:t>Strong relationship have large </a:t>
              </a:r>
              <a:r>
                <a:rPr lang="en-US" sz="1350" b="1" dirty="0"/>
                <a:t>correlation value…</a:t>
              </a:r>
              <a:endParaRPr lang="aa-ET" sz="1350" b="1" dirty="0"/>
            </a:p>
          </p:txBody>
        </p:sp>
        <p:cxnSp>
          <p:nvCxnSpPr>
            <p:cNvPr id="17" name="Straight Arrow Connector 16">
              <a:extLst>
                <a:ext uri="{FF2B5EF4-FFF2-40B4-BE49-F238E27FC236}">
                  <a16:creationId xmlns:a16="http://schemas.microsoft.com/office/drawing/2014/main" id="{FC0F8139-1B06-41F0-8B8D-A41293384CB9}"/>
                </a:ext>
              </a:extLst>
            </p:cNvPr>
            <p:cNvCxnSpPr>
              <a:stCxn id="16" idx="2"/>
            </p:cNvCxnSpPr>
            <p:nvPr/>
          </p:nvCxnSpPr>
          <p:spPr>
            <a:xfrm>
              <a:off x="1479555" y="3248901"/>
              <a:ext cx="15139" cy="7141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5B72D3C9-1893-4521-8C0A-D7D1C4D82521}"/>
              </a:ext>
            </a:extLst>
          </p:cNvPr>
          <p:cNvSpPr txBox="1"/>
          <p:nvPr/>
        </p:nvSpPr>
        <p:spPr>
          <a:xfrm>
            <a:off x="6367886" y="1288036"/>
            <a:ext cx="2251958" cy="1131079"/>
          </a:xfrm>
          <a:prstGeom prst="rect">
            <a:avLst/>
          </a:prstGeom>
          <a:noFill/>
          <a:ln>
            <a:solidFill>
              <a:schemeClr val="accent1"/>
            </a:solidFill>
          </a:ln>
        </p:spPr>
        <p:txBody>
          <a:bodyPr wrap="square" rtlCol="0">
            <a:spAutoFit/>
          </a:bodyPr>
          <a:lstStyle/>
          <a:p>
            <a:pPr algn="ctr"/>
            <a:r>
              <a:rPr lang="en-US" sz="1350" b="1" dirty="0">
                <a:solidFill>
                  <a:srgbClr val="00B050"/>
                </a:solidFill>
              </a:rPr>
              <a:t>Correlation is 1 if a straight line with positive slope can be drawn from the center of all data points</a:t>
            </a:r>
            <a:endParaRPr lang="aa-ET" sz="1350" b="1" dirty="0">
              <a:solidFill>
                <a:srgbClr val="00B050"/>
              </a:solidFill>
            </a:endParaRPr>
          </a:p>
        </p:txBody>
      </p:sp>
    </p:spTree>
    <p:extLst>
      <p:ext uri="{BB962C8B-B14F-4D97-AF65-F5344CB8AC3E}">
        <p14:creationId xmlns:p14="http://schemas.microsoft.com/office/powerpoint/2010/main" val="262192449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A8E0-D571-4EF4-ABC1-9607EC6FDBE5}"/>
              </a:ext>
            </a:extLst>
          </p:cNvPr>
          <p:cNvSpPr>
            <a:spLocks noGrp="1"/>
          </p:cNvSpPr>
          <p:nvPr>
            <p:ph type="title"/>
          </p:nvPr>
        </p:nvSpPr>
        <p:spPr/>
        <p:txBody>
          <a:bodyPr/>
          <a:lstStyle/>
          <a:p>
            <a:r>
              <a:rPr lang="en-US" dirty="0"/>
              <a:t>Correlation Between Two Variables</a:t>
            </a:r>
            <a:endParaRPr lang="aa-ET" dirty="0"/>
          </a:p>
        </p:txBody>
      </p:sp>
      <p:sp>
        <p:nvSpPr>
          <p:cNvPr id="4" name="Slide Number Placeholder 3">
            <a:extLst>
              <a:ext uri="{FF2B5EF4-FFF2-40B4-BE49-F238E27FC236}">
                <a16:creationId xmlns:a16="http://schemas.microsoft.com/office/drawing/2014/main" id="{ADACC0E1-5B69-4254-84FF-AFD316EFE79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8</a:t>
            </a:fld>
            <a:endParaRPr lang="en-US"/>
          </a:p>
        </p:txBody>
      </p:sp>
      <p:pic>
        <p:nvPicPr>
          <p:cNvPr id="9" name="Picture 8">
            <a:extLst>
              <a:ext uri="{FF2B5EF4-FFF2-40B4-BE49-F238E27FC236}">
                <a16:creationId xmlns:a16="http://schemas.microsoft.com/office/drawing/2014/main" id="{464DB978-5849-40AA-8E26-C86D578D4B83}"/>
              </a:ext>
            </a:extLst>
          </p:cNvPr>
          <p:cNvPicPr>
            <a:picLocks noChangeAspect="1"/>
          </p:cNvPicPr>
          <p:nvPr/>
        </p:nvPicPr>
        <p:blipFill>
          <a:blip r:embed="rId2"/>
          <a:stretch>
            <a:fillRect/>
          </a:stretch>
        </p:blipFill>
        <p:spPr>
          <a:xfrm>
            <a:off x="754380" y="2371118"/>
            <a:ext cx="2770401" cy="2901519"/>
          </a:xfrm>
          <a:prstGeom prst="rect">
            <a:avLst/>
          </a:prstGeom>
        </p:spPr>
      </p:pic>
      <p:pic>
        <p:nvPicPr>
          <p:cNvPr id="18" name="Picture 17">
            <a:extLst>
              <a:ext uri="{FF2B5EF4-FFF2-40B4-BE49-F238E27FC236}">
                <a16:creationId xmlns:a16="http://schemas.microsoft.com/office/drawing/2014/main" id="{8E2A8B37-7FEC-4962-8BD2-4DB8E7F1BA9D}"/>
              </a:ext>
            </a:extLst>
          </p:cNvPr>
          <p:cNvPicPr>
            <a:picLocks noChangeAspect="1"/>
          </p:cNvPicPr>
          <p:nvPr/>
        </p:nvPicPr>
        <p:blipFill>
          <a:blip r:embed="rId3"/>
          <a:stretch>
            <a:fillRect/>
          </a:stretch>
        </p:blipFill>
        <p:spPr>
          <a:xfrm>
            <a:off x="3548217" y="2444383"/>
            <a:ext cx="2927491" cy="2828254"/>
          </a:xfrm>
          <a:prstGeom prst="rect">
            <a:avLst/>
          </a:prstGeom>
        </p:spPr>
      </p:pic>
      <p:pic>
        <p:nvPicPr>
          <p:cNvPr id="22" name="Picture 21">
            <a:extLst>
              <a:ext uri="{FF2B5EF4-FFF2-40B4-BE49-F238E27FC236}">
                <a16:creationId xmlns:a16="http://schemas.microsoft.com/office/drawing/2014/main" id="{BA4880D5-7515-445A-A02B-1C5F2B1DA427}"/>
              </a:ext>
            </a:extLst>
          </p:cNvPr>
          <p:cNvPicPr>
            <a:picLocks noChangeAspect="1"/>
          </p:cNvPicPr>
          <p:nvPr/>
        </p:nvPicPr>
        <p:blipFill>
          <a:blip r:embed="rId4"/>
          <a:stretch>
            <a:fillRect/>
          </a:stretch>
        </p:blipFill>
        <p:spPr>
          <a:xfrm>
            <a:off x="6422832" y="3392327"/>
            <a:ext cx="2596428" cy="1880310"/>
          </a:xfrm>
          <a:prstGeom prst="rect">
            <a:avLst/>
          </a:prstGeom>
        </p:spPr>
      </p:pic>
    </p:spTree>
    <p:extLst>
      <p:ext uri="{BB962C8B-B14F-4D97-AF65-F5344CB8AC3E}">
        <p14:creationId xmlns:p14="http://schemas.microsoft.com/office/powerpoint/2010/main" val="99040789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A8E0-D571-4EF4-ABC1-9607EC6FDBE5}"/>
              </a:ext>
            </a:extLst>
          </p:cNvPr>
          <p:cNvSpPr>
            <a:spLocks noGrp="1"/>
          </p:cNvSpPr>
          <p:nvPr>
            <p:ph type="title"/>
          </p:nvPr>
        </p:nvSpPr>
        <p:spPr/>
        <p:txBody>
          <a:bodyPr/>
          <a:lstStyle/>
          <a:p>
            <a:r>
              <a:rPr lang="en-US" dirty="0"/>
              <a:t>Correlation Between Two Variables</a:t>
            </a:r>
            <a:endParaRPr lang="aa-ET" dirty="0"/>
          </a:p>
        </p:txBody>
      </p:sp>
      <p:sp>
        <p:nvSpPr>
          <p:cNvPr id="4" name="Slide Number Placeholder 3">
            <a:extLst>
              <a:ext uri="{FF2B5EF4-FFF2-40B4-BE49-F238E27FC236}">
                <a16:creationId xmlns:a16="http://schemas.microsoft.com/office/drawing/2014/main" id="{ADACC0E1-5B69-4254-84FF-AFD316EFE79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D8BA92-921E-4261-AD97-A03D4D041050}" type="slidenum">
              <a:rPr lang="en-US" smtClean="0"/>
              <a:pPr/>
              <a:t>9</a:t>
            </a:fld>
            <a:endParaRPr lang="en-US"/>
          </a:p>
        </p:txBody>
      </p:sp>
      <p:pic>
        <p:nvPicPr>
          <p:cNvPr id="5" name="Picture 4">
            <a:extLst>
              <a:ext uri="{FF2B5EF4-FFF2-40B4-BE49-F238E27FC236}">
                <a16:creationId xmlns:a16="http://schemas.microsoft.com/office/drawing/2014/main" id="{B517215D-F786-48CB-AB68-1B36B0BD093B}"/>
              </a:ext>
            </a:extLst>
          </p:cNvPr>
          <p:cNvPicPr>
            <a:picLocks noChangeAspect="1"/>
          </p:cNvPicPr>
          <p:nvPr/>
        </p:nvPicPr>
        <p:blipFill>
          <a:blip r:embed="rId2"/>
          <a:stretch>
            <a:fillRect/>
          </a:stretch>
        </p:blipFill>
        <p:spPr>
          <a:xfrm>
            <a:off x="1458227" y="1909943"/>
            <a:ext cx="6136106" cy="2372118"/>
          </a:xfrm>
          <a:prstGeom prst="rect">
            <a:avLst/>
          </a:prstGeom>
        </p:spPr>
      </p:pic>
    </p:spTree>
    <p:extLst>
      <p:ext uri="{BB962C8B-B14F-4D97-AF65-F5344CB8AC3E}">
        <p14:creationId xmlns:p14="http://schemas.microsoft.com/office/powerpoint/2010/main" val="337941060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gin">
  <a:themeElements>
    <a:clrScheme name="Origin">
      <a:dk1>
        <a:srgbClr val="000000"/>
      </a:dk1>
      <a:lt1>
        <a:srgbClr val="FFFFFF"/>
      </a:lt1>
      <a:dk2>
        <a:srgbClr val="A7A7A7"/>
      </a:dk2>
      <a:lt2>
        <a:srgbClr val="535353"/>
      </a:lt2>
      <a:accent1>
        <a:srgbClr val="727CA3"/>
      </a:accent1>
      <a:accent2>
        <a:srgbClr val="9FB8CD"/>
      </a:accent2>
      <a:accent3>
        <a:srgbClr val="D2DA7A"/>
      </a:accent3>
      <a:accent4>
        <a:srgbClr val="FADA7A"/>
      </a:accent4>
      <a:accent5>
        <a:srgbClr val="B88472"/>
      </a:accent5>
      <a:accent6>
        <a:srgbClr val="8E736A"/>
      </a:accent6>
      <a:hlink>
        <a:srgbClr val="0000FF"/>
      </a:hlink>
      <a:folHlink>
        <a:srgbClr val="FF00FF"/>
      </a:folHlink>
    </a:clrScheme>
    <a:fontScheme name="Origin">
      <a:majorFont>
        <a:latin typeface="Helvetica"/>
        <a:ea typeface="Helvetica"/>
        <a:cs typeface="Helvetica"/>
      </a:majorFont>
      <a:minorFont>
        <a:latin typeface="Calibri"/>
        <a:ea typeface="Calibri"/>
        <a:cs typeface="Calibri"/>
      </a:minorFont>
    </a:fontScheme>
    <a:fmtScheme name="Orig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430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outerShdw blurRad="38100" dist="254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50800" dist="43000" dir="5400000" rotWithShape="0">
            <a:srgbClr val="000000">
              <a:alpha val="4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254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rigin">
  <a:themeElements>
    <a:clrScheme name="Origin">
      <a:dk1>
        <a:srgbClr val="000000"/>
      </a:dk1>
      <a:lt1>
        <a:srgbClr val="FFFFFF"/>
      </a:lt1>
      <a:dk2>
        <a:srgbClr val="A7A7A7"/>
      </a:dk2>
      <a:lt2>
        <a:srgbClr val="535353"/>
      </a:lt2>
      <a:accent1>
        <a:srgbClr val="727CA3"/>
      </a:accent1>
      <a:accent2>
        <a:srgbClr val="9FB8CD"/>
      </a:accent2>
      <a:accent3>
        <a:srgbClr val="D2DA7A"/>
      </a:accent3>
      <a:accent4>
        <a:srgbClr val="FADA7A"/>
      </a:accent4>
      <a:accent5>
        <a:srgbClr val="B88472"/>
      </a:accent5>
      <a:accent6>
        <a:srgbClr val="8E736A"/>
      </a:accent6>
      <a:hlink>
        <a:srgbClr val="0000FF"/>
      </a:hlink>
      <a:folHlink>
        <a:srgbClr val="FF00FF"/>
      </a:folHlink>
    </a:clrScheme>
    <a:fontScheme name="Origin">
      <a:majorFont>
        <a:latin typeface="Helvetica"/>
        <a:ea typeface="Helvetica"/>
        <a:cs typeface="Helvetica"/>
      </a:majorFont>
      <a:minorFont>
        <a:latin typeface="Calibri"/>
        <a:ea typeface="Calibri"/>
        <a:cs typeface="Calibri"/>
      </a:minorFont>
    </a:fontScheme>
    <a:fmtScheme name="Orig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430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outerShdw blurRad="38100" dist="254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50800" dist="43000" dir="5400000" rotWithShape="0">
            <a:srgbClr val="000000">
              <a:alpha val="4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254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1068</Words>
  <Application>Microsoft Office PowerPoint</Application>
  <PresentationFormat>On-screen Show (4:3)</PresentationFormat>
  <Paragraphs>302</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Cambria Math</vt:lpstr>
      <vt:lpstr>Gill Sans MT</vt:lpstr>
      <vt:lpstr>SourceSansPro</vt:lpstr>
      <vt:lpstr>Origin</vt:lpstr>
      <vt:lpstr>CS4104  Applied Machine Learning</vt:lpstr>
      <vt:lpstr>Covariance</vt:lpstr>
      <vt:lpstr>Covariance vs Correlation Coefficient</vt:lpstr>
      <vt:lpstr>Computing Covariance</vt:lpstr>
      <vt:lpstr>Computing Covariance</vt:lpstr>
      <vt:lpstr>Correlation</vt:lpstr>
      <vt:lpstr>Correlation Between Two Variables</vt:lpstr>
      <vt:lpstr>Correlation Between Two Variables</vt:lpstr>
      <vt:lpstr>Correlation Between Two Variables</vt:lpstr>
      <vt:lpstr>Correlation Between Two Variables</vt:lpstr>
      <vt:lpstr>Computing Correlation</vt:lpstr>
      <vt:lpstr>Computing Correlation</vt:lpstr>
      <vt:lpstr>Computing Correlation</vt:lpstr>
      <vt:lpstr>Computing Correlation</vt:lpstr>
      <vt:lpstr>Correlation of Multiple Variables </vt:lpstr>
      <vt:lpstr>Correlation Heatmaps: Complex Examples</vt:lpstr>
      <vt:lpstr>Correlation Interpretation</vt:lpstr>
      <vt:lpstr>Correlation does NOT imply causality…</vt:lpstr>
      <vt:lpstr>What Correlation Tells Us?</vt:lpstr>
      <vt:lpstr>Covariance vs Correlation</vt:lpstr>
      <vt:lpstr>Correlation Analysis</vt:lpstr>
      <vt:lpstr>Reading </vt:lpstr>
      <vt:lpstr>Activity </vt:lpstr>
      <vt:lpstr>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CSCS455 Data Mining and Data Warehousing Introduction</dc:title>
  <dc:creator>kashif.zafar</dc:creator>
  <cp:lastModifiedBy>Dr.Kashif Zafar</cp:lastModifiedBy>
  <cp:revision>25</cp:revision>
  <dcterms:modified xsi:type="dcterms:W3CDTF">2025-03-26T19:24:53Z</dcterms:modified>
</cp:coreProperties>
</file>