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8"/>
  </p:notesMasterIdLst>
  <p:sldIdLst>
    <p:sldId id="322" r:id="rId2"/>
    <p:sldId id="313" r:id="rId3"/>
    <p:sldId id="314" r:id="rId4"/>
    <p:sldId id="315" r:id="rId5"/>
    <p:sldId id="316" r:id="rId6"/>
    <p:sldId id="317" r:id="rId7"/>
    <p:sldId id="319" r:id="rId8"/>
    <p:sldId id="318" r:id="rId9"/>
    <p:sldId id="320" r:id="rId10"/>
    <p:sldId id="32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1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E1-48CF-9108-D72896339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97530400"/>
        <c:axId val="-1697527680"/>
      </c:scatterChart>
      <c:valAx>
        <c:axId val="-169753040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1697527680"/>
        <c:crosses val="autoZero"/>
        <c:crossBetween val="midCat"/>
      </c:valAx>
      <c:valAx>
        <c:axId val="-169752768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169753040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88E-453E-8D37-FDAD04DF2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97524416"/>
        <c:axId val="-1697525504"/>
      </c:scatterChart>
      <c:valAx>
        <c:axId val="-169752441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-1697525504"/>
        <c:crosses val="autoZero"/>
        <c:crossBetween val="midCat"/>
      </c:valAx>
      <c:valAx>
        <c:axId val="-1697525504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-169752441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67D4C-589D-40B8-A0A0-130D4980D78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5B66C-A224-4E0C-8ED0-66ECC6E4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92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05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1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3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7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59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7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6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E267-D7DE-4A56-92FA-A88024D4E99E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2B4-D065-4579-BA73-B0271676D12E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C35E-F3E9-4C20-8843-6050F3CF79A3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8FFD-FAF8-4226-A029-6C3E86F54249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2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B85-0DEB-41FE-9B2C-197C57D3AB3E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FB40-7DFD-4E38-8A0B-DC0C52AFF9B9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7CF7-D60B-4D12-82D2-FC8AA2F5CED0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6A64-2275-4157-8FCF-BBE21B659A73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12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901E-557E-4893-8C10-F73A02940C83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92692-7932-4AE2-85EC-5F2E418BE4C9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53B-9473-42BF-8187-2BF4372E2FB4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ED82-84F3-4FA4-8E5A-EA330F780794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1C1D-DA9F-457C-9CDB-F9D1EAFE1D26}" type="datetime1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60BE-1BE4-45FC-8738-41E896740C65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22CA-DF95-47E3-AC4D-3FF22F73248D}" type="datetime1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9C62-D09D-4E67-B6F1-A8E3DE4A0E96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844D-A5FC-4035-8F4C-8DC0A3689F81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E2D569-9FBD-48F7-88A1-5146B1753319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EB212F-51B1-46F6-AD1A-A2AE64F73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3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58471" y="100853"/>
            <a:ext cx="8875059" cy="6656294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47"/>
          </a:p>
        </p:txBody>
      </p:sp>
      <p:sp>
        <p:nvSpPr>
          <p:cNvPr id="2" name="TextBox 1"/>
          <p:cNvSpPr txBox="1"/>
          <p:nvPr/>
        </p:nvSpPr>
        <p:spPr>
          <a:xfrm>
            <a:off x="1991286" y="544606"/>
            <a:ext cx="8209429" cy="69915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659"/>
              </a:lnSpc>
              <a:tabLst>
                <a:tab pos="998497" algn="l"/>
              </a:tabLst>
            </a:pPr>
            <a:r>
              <a:rPr lang="en-US" altLang="zh-CN" sz="1747" dirty="0"/>
              <a:t>	</a:t>
            </a:r>
            <a:endParaRPr lang="en-US" altLang="zh-CN" sz="3883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6989"/>
              </a:lnSpc>
              <a:tabLst>
                <a:tab pos="998497" algn="l"/>
              </a:tabLst>
            </a:pPr>
            <a:r>
              <a:rPr lang="en-US" altLang="zh-CN" sz="465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CS4104 </a:t>
            </a:r>
          </a:p>
          <a:p>
            <a:pPr algn="ctr">
              <a:lnSpc>
                <a:spcPts val="6989"/>
              </a:lnSpc>
              <a:tabLst>
                <a:tab pos="998497" algn="l"/>
              </a:tabLst>
            </a:pPr>
            <a:r>
              <a:rPr lang="en-US" altLang="zh-CN" sz="4659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Applied Machine Learning</a:t>
            </a:r>
          </a:p>
          <a:p>
            <a:pPr algn="ctr">
              <a:lnSpc>
                <a:spcPts val="6989"/>
              </a:lnSpc>
              <a:tabLst>
                <a:tab pos="998497" algn="l"/>
              </a:tabLst>
            </a:pPr>
            <a:r>
              <a:rPr lang="en-US" altLang="zh-CN" sz="233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 No 13</a:t>
            </a:r>
          </a:p>
          <a:p>
            <a:pPr algn="ctr">
              <a:lnSpc>
                <a:spcPts val="6989"/>
              </a:lnSpc>
              <a:tabLst>
                <a:tab pos="998497" algn="l"/>
              </a:tabLst>
            </a:pPr>
            <a:r>
              <a:rPr lang="en-US" altLang="zh-CN" sz="3106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 Linear Regression I</a:t>
            </a:r>
          </a:p>
          <a:p>
            <a:pPr algn="ctr">
              <a:lnSpc>
                <a:spcPts val="6989"/>
              </a:lnSpc>
              <a:tabLst>
                <a:tab pos="998497" algn="l"/>
              </a:tabLst>
            </a:pPr>
            <a:r>
              <a:rPr lang="en-US" altLang="zh-CN" sz="271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Spring 2025</a:t>
            </a:r>
          </a:p>
          <a:p>
            <a:pPr>
              <a:lnSpc>
                <a:spcPts val="971"/>
              </a:lnSpc>
            </a:pPr>
            <a:endParaRPr lang="en-US" altLang="zh-CN" sz="1747" dirty="0"/>
          </a:p>
          <a:p>
            <a:pPr>
              <a:lnSpc>
                <a:spcPts val="971"/>
              </a:lnSpc>
            </a:pPr>
            <a:endParaRPr lang="en-US" altLang="zh-CN" sz="1747" dirty="0"/>
          </a:p>
          <a:p>
            <a:pPr>
              <a:lnSpc>
                <a:spcPts val="971"/>
              </a:lnSpc>
            </a:pPr>
            <a:endParaRPr lang="en-US" altLang="zh-CN" sz="1747" dirty="0"/>
          </a:p>
          <a:p>
            <a:pPr>
              <a:lnSpc>
                <a:spcPts val="971"/>
              </a:lnSpc>
            </a:pPr>
            <a:endParaRPr lang="en-US" altLang="zh-CN" sz="1747" dirty="0"/>
          </a:p>
          <a:p>
            <a:pPr>
              <a:lnSpc>
                <a:spcPts val="971"/>
              </a:lnSpc>
            </a:pPr>
            <a:endParaRPr lang="en-US" altLang="zh-CN" sz="1747" dirty="0"/>
          </a:p>
          <a:p>
            <a:pPr>
              <a:lnSpc>
                <a:spcPts val="5241"/>
              </a:lnSpc>
              <a:tabLst>
                <a:tab pos="998497" algn="l"/>
              </a:tabLst>
            </a:pPr>
            <a:r>
              <a:rPr lang="en-US" altLang="zh-CN" sz="1747" dirty="0"/>
              <a:t>	</a:t>
            </a:r>
          </a:p>
          <a:p>
            <a:pPr>
              <a:lnSpc>
                <a:spcPts val="5241"/>
              </a:lnSpc>
              <a:tabLst>
                <a:tab pos="998497" algn="l"/>
              </a:tabLst>
            </a:pPr>
            <a:endParaRPr lang="en-US" altLang="zh-CN" sz="1359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917206" y="6350374"/>
            <a:ext cx="7534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59"/>
              </a:lnSpc>
            </a:pPr>
            <a:r>
              <a:rPr lang="en-US" altLang="zh-CN" sz="1165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52023"/>
            <a:ext cx="10353762" cy="970450"/>
          </a:xfrm>
        </p:spPr>
        <p:txBody>
          <a:bodyPr/>
          <a:lstStyle/>
          <a:p>
            <a:r>
              <a:rPr lang="en-US" dirty="0"/>
              <a:t>Least Squares Estimation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59" y="1322473"/>
            <a:ext cx="10663707" cy="49259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1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4791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791052" y="99060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77422" y="1066802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228673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4958" y="3657602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4128197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4128197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638800" y="4204397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582" y="3352802"/>
            <a:ext cx="5512663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06680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93452" y="1066802"/>
            <a:ext cx="23198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351431" y="1317486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572288" y="125673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67488" y="247593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57844" y="369513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3664805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3664805"/>
            <a:ext cx="15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3838844" y="186633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3838844" y="306249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2667000" y="398841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19844" y="398841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26736" y="1295402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94139" y="4724400"/>
            <a:ext cx="389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Univariate linear regression.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76213"/>
            <a:ext cx="7772400" cy="1262062"/>
          </a:xfrm>
          <a:noFill/>
          <a:ln/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Simple Linear Regression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28850" y="16113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Model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228850" y="20685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Least Squares Method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228850" y="25257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228850" y="2982913"/>
            <a:ext cx="55499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Model Assumptions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228850" y="3440113"/>
            <a:ext cx="55499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Testing for Significance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  <p:bldP spid="5126" grpId="0" autoUpdateAnimBg="0"/>
      <p:bldP spid="5127" grpId="0" autoUpdateAnimBg="0"/>
      <p:bldP spid="51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2209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193926" y="1976439"/>
            <a:ext cx="719299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analysis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develop an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equation showing how the variables are related.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2193925" y="1119189"/>
            <a:ext cx="664797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Managerial decisions often are based on the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relationship between two or more variables.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2203450" y="3757614"/>
            <a:ext cx="7606570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variables being used to predict the value of the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dependent variable are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are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2203451" y="2900364"/>
            <a:ext cx="777488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 being predicted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is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autoUpdateAnimBg="0"/>
      <p:bldP spid="369671" grpId="0" autoUpdateAnimBg="0"/>
      <p:bldP spid="369674" grpId="0" autoUpdateAnimBg="0"/>
      <p:bldP spid="3696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2209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2193925" y="1976439"/>
            <a:ext cx="680987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The relationship between the two variables is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  approximated by a straight line.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2193926" y="1119189"/>
            <a:ext cx="754244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Simple linear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involves one independent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  variable and one dependent variable.</a:t>
            </a:r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2203450" y="2836864"/>
            <a:ext cx="766107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Regression analysis involving two or more </a:t>
            </a:r>
          </a:p>
          <a:p>
            <a:pPr algn="l">
              <a:buClr>
                <a:srgbClr val="66FFFF"/>
              </a:buClr>
              <a:buFont typeface="Wingdings" pitchFamily="2" charset="2"/>
              <a:buNone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     independent variables is called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multiple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utoUpdateAnimBg="0"/>
      <p:bldP spid="370692" grpId="0" autoUpdateAnimBg="0"/>
      <p:bldP spid="37069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010150" y="2590800"/>
            <a:ext cx="2305050" cy="7620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84150"/>
            <a:ext cx="7772400" cy="5286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Simple Linear Regression Model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184776" y="2740025"/>
            <a:ext cx="16305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613025" y="3348039"/>
            <a:ext cx="7035900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b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are called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parameters of the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is a random variable called the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error term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u="sng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193926" y="1976438"/>
            <a:ext cx="5756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93925" y="1119189"/>
            <a:ext cx="779572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66FFFF"/>
              </a:buClr>
              <a:buFont typeface="Wingding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equation that describes how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related to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</a:t>
            </a:r>
          </a:p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an error term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1" grpId="0" autoUpdateAnimBg="0"/>
      <p:bldP spid="6152" grpId="0" autoUpdateAnimBg="0"/>
      <p:bldP spid="6153" grpId="0" autoUpdateAnimBg="0"/>
      <p:bldP spid="61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4781550" y="1695450"/>
            <a:ext cx="2628900" cy="74295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2209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208213" y="109855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2193926" y="3862388"/>
            <a:ext cx="7673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is the expected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 given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2193925" y="3421063"/>
            <a:ext cx="5843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2193926" y="2982913"/>
            <a:ext cx="655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2193925" y="2547938"/>
            <a:ext cx="7759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Graph of the regression equation is a straight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5070476" y="1820863"/>
            <a:ext cx="2087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176141" name="AutoShape 13"/>
          <p:cNvSpPr>
            <a:spLocks noChangeArrowheads="1"/>
          </p:cNvSpPr>
          <p:nvPr/>
        </p:nvSpPr>
        <p:spPr bwMode="auto">
          <a:xfrm rot="5400000">
            <a:off x="4429126" y="1993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nimBg="1"/>
      <p:bldP spid="176134" grpId="0" autoUpdateAnimBg="0"/>
      <p:bldP spid="176136" grpId="0" autoUpdateAnimBg="0"/>
      <p:bldP spid="176138" grpId="0" autoUpdateAnimBg="0"/>
      <p:bldP spid="176139" grpId="0" autoUpdateAnimBg="0"/>
      <p:bldP spid="176140" grpId="0" autoUpdateAnimBg="0"/>
      <p:bldP spid="1761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9689"/>
            <a:ext cx="7772400" cy="814387"/>
          </a:xfrm>
        </p:spPr>
        <p:txBody>
          <a:bodyPr>
            <a:normAutofit fontScale="90000"/>
          </a:bodyPr>
          <a:lstStyle/>
          <a:p>
            <a:r>
              <a:rPr lang="en-US"/>
              <a:t>Simple Linear Regression Equation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208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Positive Linear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219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14850" y="1824038"/>
            <a:ext cx="725488" cy="3605212"/>
            <a:chOff x="2990850" y="1824038"/>
            <a:chExt cx="725488" cy="3605212"/>
          </a:xfrm>
        </p:grpSpPr>
        <p:sp>
          <p:nvSpPr>
            <p:cNvPr id="178180" name="Line 4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57751" y="5138738"/>
            <a:ext cx="3806825" cy="457200"/>
            <a:chOff x="3333750" y="5138738"/>
            <a:chExt cx="3806825" cy="457200"/>
          </a:xfrm>
        </p:grpSpPr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 flipV="1">
            <a:off x="4857750" y="2800350"/>
            <a:ext cx="3295650" cy="13335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6732588" y="3630614"/>
            <a:ext cx="156485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positive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5067300" y="26670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3379788" y="35004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8189" name="AutoShape 13"/>
          <p:cNvSpPr>
            <a:spLocks noChangeArrowheads="1"/>
          </p:cNvSpPr>
          <p:nvPr/>
        </p:nvSpPr>
        <p:spPr bwMode="auto">
          <a:xfrm rot="5400000">
            <a:off x="2943226" y="3632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8" grpId="0" animBg="1"/>
      <p:bldP spid="178184" grpId="0" animBg="1"/>
      <p:bldP spid="178185" grpId="0" autoUpdateAnimBg="0"/>
      <p:bldP spid="178186" grpId="0" autoUpdateAnimBg="0"/>
      <p:bldP spid="178187" grpId="0" autoUpdateAnimBg="0"/>
      <p:bldP spid="1781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338" y="1732449"/>
            <a:ext cx="10559219" cy="4058751"/>
          </a:xfrm>
        </p:spPr>
        <p:txBody>
          <a:bodyPr>
            <a:normAutofit/>
          </a:bodyPr>
          <a:lstStyle/>
          <a:p>
            <a:r>
              <a:rPr lang="en-US" sz="2400" dirty="0"/>
              <a:t>Regression analysis is a statistical tool for investigating the relationship between a dependent variable and one or more independent variable. </a:t>
            </a:r>
          </a:p>
          <a:p>
            <a:r>
              <a:rPr lang="en-US" sz="2400" dirty="0"/>
              <a:t>Regression analysis is widely used for prediction and forecasting.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0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2209800" y="396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08213" y="1098550"/>
            <a:ext cx="49911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Negative Linear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3219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1" y="1824038"/>
            <a:ext cx="4149725" cy="3771900"/>
            <a:chOff x="2990850" y="1824038"/>
            <a:chExt cx="4149725" cy="3771900"/>
          </a:xfrm>
        </p:grpSpPr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4857750" y="3219450"/>
            <a:ext cx="3276600" cy="8763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5338763" y="3954464"/>
            <a:ext cx="164500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negative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5372100" y="29337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3379788" y="25860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 rot="5400000">
            <a:off x="2943226" y="3632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81" grpId="0" animBg="1"/>
      <p:bldP spid="182282" grpId="0" autoUpdateAnimBg="0"/>
      <p:bldP spid="182283" grpId="0" autoUpdateAnimBg="0"/>
      <p:bldP spid="182284" grpId="0" autoUpdateAnimBg="0"/>
      <p:bldP spid="1822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209800" y="396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8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 Relationship</a:t>
            </a:r>
            <a:endParaRPr lang="en-US" sz="2400" i="1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3219450" y="1638300"/>
            <a:ext cx="5810250" cy="4114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14851" y="1824038"/>
            <a:ext cx="4149725" cy="3771900"/>
            <a:chOff x="2990850" y="1824038"/>
            <a:chExt cx="4149725" cy="3771900"/>
          </a:xfrm>
        </p:grpSpPr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>
              <a:off x="3333750" y="2343150"/>
              <a:ext cx="0" cy="3086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2990850" y="1824038"/>
              <a:ext cx="725488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 rot="5400000">
              <a:off x="5010150" y="3733800"/>
              <a:ext cx="0" cy="3352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6804025" y="5138738"/>
              <a:ext cx="336550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3305" name="Line 9"/>
          <p:cNvSpPr>
            <a:spLocks noChangeShapeType="1"/>
          </p:cNvSpPr>
          <p:nvPr/>
        </p:nvSpPr>
        <p:spPr bwMode="auto">
          <a:xfrm flipV="1">
            <a:off x="4876800" y="3543300"/>
            <a:ext cx="3276600" cy="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5937250" y="3725864"/>
            <a:ext cx="1284326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0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5384800" y="30353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379788" y="2928939"/>
            <a:ext cx="1455848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3310" name="AutoShape 14"/>
          <p:cNvSpPr>
            <a:spLocks noChangeArrowheads="1"/>
          </p:cNvSpPr>
          <p:nvPr/>
        </p:nvSpPr>
        <p:spPr bwMode="auto">
          <a:xfrm rot="5400000">
            <a:off x="2943226" y="36322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/>
      <p:bldP spid="183305" grpId="0" animBg="1"/>
      <p:bldP spid="183306" grpId="0" autoUpdateAnimBg="0"/>
      <p:bldP spid="183307" grpId="0" autoUpdateAnimBg="0"/>
      <p:bldP spid="183308" grpId="0" autoUpdateAnimBg="0"/>
      <p:bldP spid="1833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4991100" y="1847850"/>
            <a:ext cx="2152650" cy="7620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2209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208213" y="1098550"/>
            <a:ext cx="7772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5259389" y="1974850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40" imgH="190440" progId="Equation.DSMT4">
                  <p:embed/>
                </p:oleObj>
              </mc:Choice>
              <mc:Fallback>
                <p:oleObj name="Equation" r:id="rId3" imgW="647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9" y="1974850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2193925" y="4167188"/>
            <a:ext cx="7480300" cy="512762"/>
            <a:chOff x="422" y="2625"/>
            <a:chExt cx="4712" cy="323"/>
          </a:xfrm>
        </p:grpSpPr>
        <p:sp>
          <p:nvSpPr>
            <p:cNvPr id="177165" name="Text Box 13"/>
            <p:cNvSpPr txBox="1">
              <a:spLocks noChangeArrowheads="1"/>
            </p:cNvSpPr>
            <p:nvPr/>
          </p:nvSpPr>
          <p:spPr bwMode="auto">
            <a:xfrm>
              <a:off x="422" y="2625"/>
              <a:ext cx="4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 algn="l">
                <a:spcBef>
                  <a:spcPct val="20000"/>
                </a:spcBef>
                <a:buClr>
                  <a:srgbClr val="66FFFF"/>
                </a:buClr>
                <a:buSzPct val="125000"/>
                <a:buFontTx/>
                <a:buChar char="•"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is the estimated value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for a given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value.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77160" name="Object 8"/>
            <p:cNvGraphicFramePr>
              <a:graphicFrameLocks noChangeAspect="1"/>
            </p:cNvGraphicFramePr>
            <p:nvPr/>
          </p:nvGraphicFramePr>
          <p:xfrm>
            <a:off x="977" y="2636"/>
            <a:ext cx="1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120" imgH="190440" progId="Equation.DSMT4">
                    <p:embed/>
                  </p:oleObj>
                </mc:Choice>
                <mc:Fallback>
                  <p:oleObj name="Equation" r:id="rId5" imgW="1141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2636"/>
                          <a:ext cx="188" cy="312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2193926" y="3729038"/>
            <a:ext cx="4348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2193925" y="3290888"/>
            <a:ext cx="5060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2193926" y="2852738"/>
            <a:ext cx="75993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The graph is called the estimated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 rot="5400000">
            <a:off x="4695826" y="2127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animBg="1"/>
      <p:bldP spid="177162" grpId="0" autoUpdateAnimBg="0"/>
      <p:bldP spid="177163" grpId="0" autoUpdateAnimBg="0"/>
      <p:bldP spid="177164" grpId="0" autoUpdateAnimBg="0"/>
      <p:bldP spid="1771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9689"/>
            <a:ext cx="7772400" cy="814387"/>
          </a:xfrm>
        </p:spPr>
        <p:txBody>
          <a:bodyPr/>
          <a:lstStyle/>
          <a:p>
            <a:r>
              <a:rPr lang="en-US"/>
              <a:t>Estimation Process</a:t>
            </a:r>
          </a:p>
        </p:txBody>
      </p:sp>
      <p:sp>
        <p:nvSpPr>
          <p:cNvPr id="174083" name="Oval 3"/>
          <p:cNvSpPr>
            <a:spLocks noChangeArrowheads="1"/>
          </p:cNvSpPr>
          <p:nvPr/>
        </p:nvSpPr>
        <p:spPr bwMode="auto">
          <a:xfrm>
            <a:off x="2286000" y="990600"/>
            <a:ext cx="3543300" cy="2324100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en-US" sz="6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Equation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Unknown Parameters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174100" name="Group 20"/>
          <p:cNvGrpSpPr>
            <a:grpSpLocks/>
          </p:cNvGrpSpPr>
          <p:nvPr/>
        </p:nvGrpSpPr>
        <p:grpSpPr bwMode="auto">
          <a:xfrm>
            <a:off x="6381750" y="952500"/>
            <a:ext cx="3486150" cy="2400300"/>
            <a:chOff x="3060" y="600"/>
            <a:chExt cx="2196" cy="151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3060" y="600"/>
              <a:ext cx="2196" cy="1512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Data:</a:t>
              </a: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        y</a:t>
              </a:r>
            </a:p>
            <a:p>
              <a:pPr>
                <a:lnSpc>
                  <a:spcPct val="90000"/>
                </a:lnSpc>
              </a:pPr>
              <a:endParaRPr lang="en-US" sz="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y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       .</a:t>
              </a:r>
            </a:p>
            <a:p>
              <a:pPr>
                <a:lnSpc>
                  <a:spcPct val="90000"/>
                </a:lnSpc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.       .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endParaRPr>
            </a:p>
            <a:p>
              <a:pPr>
                <a:lnSpc>
                  <a:spcPct val="90000"/>
                </a:lnSpc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3828" y="1188"/>
              <a:ext cx="68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2286000" y="3829050"/>
            <a:ext cx="3543300" cy="2324100"/>
          </a:xfrm>
          <a:prstGeom prst="ellipse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provide estimates of</a:t>
            </a:r>
          </a:p>
          <a:p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  <p:cxnSp>
        <p:nvCxnSpPr>
          <p:cNvPr id="174090" name="AutoShape 10"/>
          <p:cNvCxnSpPr>
            <a:cxnSpLocks noChangeShapeType="1"/>
            <a:stCxn id="174083" idx="6"/>
            <a:endCxn id="174084" idx="2"/>
          </p:cNvCxnSpPr>
          <p:nvPr/>
        </p:nvCxnSpPr>
        <p:spPr bwMode="auto">
          <a:xfrm>
            <a:off x="5829300" y="215265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1" name="AutoShape 11"/>
          <p:cNvCxnSpPr>
            <a:cxnSpLocks noChangeShapeType="1"/>
            <a:stCxn id="174086" idx="2"/>
            <a:endCxn id="174087" idx="6"/>
          </p:cNvCxnSpPr>
          <p:nvPr/>
        </p:nvCxnSpPr>
        <p:spPr bwMode="auto">
          <a:xfrm flipH="1">
            <a:off x="5829300" y="499110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2" name="AutoShape 12"/>
          <p:cNvCxnSpPr>
            <a:cxnSpLocks noChangeShapeType="1"/>
            <a:stCxn id="174084" idx="4"/>
            <a:endCxn id="174086" idx="0"/>
          </p:cNvCxnSpPr>
          <p:nvPr/>
        </p:nvCxnSpPr>
        <p:spPr bwMode="auto">
          <a:xfrm>
            <a:off x="8124825" y="3352800"/>
            <a:ext cx="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74093" name="AutoShape 13"/>
          <p:cNvCxnSpPr>
            <a:cxnSpLocks noChangeShapeType="1"/>
            <a:stCxn id="174087" idx="0"/>
            <a:endCxn id="174083" idx="4"/>
          </p:cNvCxnSpPr>
          <p:nvPr/>
        </p:nvCxnSpPr>
        <p:spPr bwMode="auto">
          <a:xfrm flipV="1">
            <a:off x="4057650" y="3314700"/>
            <a:ext cx="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174096" name="AutoShape 16"/>
          <p:cNvSpPr>
            <a:spLocks noChangeArrowheads="1"/>
          </p:cNvSpPr>
          <p:nvPr/>
        </p:nvSpPr>
        <p:spPr bwMode="auto">
          <a:xfrm rot="5400000">
            <a:off x="2009776" y="2070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7" name="AutoShape 17"/>
          <p:cNvSpPr>
            <a:spLocks noChangeArrowheads="1"/>
          </p:cNvSpPr>
          <p:nvPr/>
        </p:nvSpPr>
        <p:spPr bwMode="auto">
          <a:xfrm rot="16200000" flipH="1">
            <a:off x="9877426" y="2070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8" name="AutoShape 18"/>
          <p:cNvSpPr>
            <a:spLocks noChangeArrowheads="1"/>
          </p:cNvSpPr>
          <p:nvPr/>
        </p:nvSpPr>
        <p:spPr bwMode="auto">
          <a:xfrm rot="16200000" flipH="1">
            <a:off x="9896476" y="4927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99" name="AutoShape 19"/>
          <p:cNvSpPr>
            <a:spLocks noChangeArrowheads="1"/>
          </p:cNvSpPr>
          <p:nvPr/>
        </p:nvSpPr>
        <p:spPr bwMode="auto">
          <a:xfrm rot="5400000">
            <a:off x="2009776" y="49466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381750" y="3829050"/>
            <a:ext cx="3486150" cy="2324100"/>
            <a:chOff x="4857750" y="3829050"/>
            <a:chExt cx="3486150" cy="2324100"/>
          </a:xfrm>
        </p:grpSpPr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4857750" y="3829050"/>
              <a:ext cx="3486150" cy="2324100"/>
            </a:xfrm>
            <a:prstGeom prst="ellipse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</a:p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Regression Equation</a:t>
              </a:r>
            </a:p>
            <a:p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Statistics</a:t>
              </a:r>
            </a:p>
            <a:p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,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74088" name="Object 8"/>
            <p:cNvGraphicFramePr>
              <a:graphicFrameLocks noChangeAspect="1"/>
            </p:cNvGraphicFramePr>
            <p:nvPr/>
          </p:nvGraphicFramePr>
          <p:xfrm>
            <a:off x="5867400" y="4775200"/>
            <a:ext cx="155416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47640" imgH="190440" progId="Equation.DSMT4">
                    <p:embed/>
                  </p:oleObj>
                </mc:Choice>
                <mc:Fallback>
                  <p:oleObj name="Equation" r:id="rId3" imgW="6476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4775200"/>
                          <a:ext cx="1554163" cy="457200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 autoUpdateAnimBg="0"/>
      <p:bldP spid="174087" grpId="0" animBg="1" autoUpdateAnimBg="0"/>
      <p:bldP spid="174096" grpId="0" animBg="1"/>
      <p:bldP spid="174097" grpId="0" animBg="1"/>
      <p:bldP spid="174098" grpId="0" animBg="1"/>
      <p:bldP spid="1740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845050" y="1651000"/>
            <a:ext cx="2609850" cy="8001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84150"/>
            <a:ext cx="7772400" cy="5286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Least Squares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096964"/>
            <a:ext cx="7772400" cy="5667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Least Squares Criterion</a:t>
            </a:r>
            <a:endParaRPr lang="en-US"/>
          </a:p>
        </p:txBody>
      </p:sp>
      <p:graphicFrame>
        <p:nvGraphicFramePr>
          <p:cNvPr id="71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92701" y="1816101"/>
          <a:ext cx="2968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77920" imgH="820440" progId="Equation.DSMT4">
                  <p:embed/>
                </p:oleObj>
              </mc:Choice>
              <mc:Fallback>
                <p:oleObj name="Equation" r:id="rId3" imgW="2977920" imgH="8204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1" y="1816101"/>
                        <a:ext cx="2968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555875" y="2490789"/>
            <a:ext cx="7300396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observed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of the dependent variable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 observation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4562476" y="1993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9" name="Group 11"/>
          <p:cNvGrpSpPr>
            <a:grpSpLocks/>
          </p:cNvGrpSpPr>
          <p:nvPr/>
        </p:nvGrpSpPr>
        <p:grpSpPr bwMode="auto">
          <a:xfrm>
            <a:off x="3451226" y="3740151"/>
            <a:ext cx="6462713" cy="989013"/>
            <a:chOff x="1178" y="2944"/>
            <a:chExt cx="4071" cy="623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201" y="2944"/>
              <a:ext cx="21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^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178" y="2997"/>
              <a:ext cx="4071" cy="5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</a:t>
              </a:r>
              <a:r>
                <a:rPr lang="en-US" sz="24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 of the dependent variable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for the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th observation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utoUpdateAnimBg="0"/>
      <p:bldP spid="71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202113" y="1684338"/>
            <a:ext cx="3808412" cy="13589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>
          <a:xfrm>
            <a:off x="2209800" y="158750"/>
            <a:ext cx="7772400" cy="5794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Least Squares Method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208213" y="1096963"/>
            <a:ext cx="7772400" cy="5334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Slope for the Estimated Regression Equation</a:t>
            </a:r>
            <a:endParaRPr lang="en-US"/>
          </a:p>
        </p:txBody>
      </p:sp>
      <p:graphicFrame>
        <p:nvGraphicFramePr>
          <p:cNvPr id="81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52938" y="1862139"/>
          <a:ext cx="3294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920" imgH="1041120" progId="Equation.DSMT4">
                  <p:embed/>
                </p:oleObj>
              </mc:Choice>
              <mc:Fallback>
                <p:oleObj name="Equation" r:id="rId3" imgW="3301920" imgH="10411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1862139"/>
                        <a:ext cx="32940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AutoShape 11"/>
          <p:cNvSpPr>
            <a:spLocks noChangeArrowheads="1"/>
          </p:cNvSpPr>
          <p:nvPr/>
        </p:nvSpPr>
        <p:spPr bwMode="auto">
          <a:xfrm rot="5400000">
            <a:off x="3800476" y="2298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555875" y="3209926"/>
            <a:ext cx="6654386" cy="11633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independent variable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observation</a:t>
            </a:r>
          </a:p>
        </p:txBody>
      </p: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3546475" y="5214938"/>
            <a:ext cx="5392738" cy="709612"/>
            <a:chOff x="1370" y="3486"/>
            <a:chExt cx="3397" cy="447"/>
          </a:xfrm>
        </p:grpSpPr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1370" y="3486"/>
              <a:ext cx="21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370" y="3645"/>
              <a:ext cx="339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dependent variable</a:t>
              </a:r>
            </a:p>
          </p:txBody>
        </p:sp>
      </p:grp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3527425" y="4778376"/>
            <a:ext cx="5659438" cy="708025"/>
            <a:chOff x="1178" y="3427"/>
            <a:chExt cx="3565" cy="446"/>
          </a:xfrm>
        </p:grpSpPr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1184" y="3427"/>
              <a:ext cx="21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1178" y="3585"/>
              <a:ext cx="356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independent variable</a:t>
              </a:r>
            </a:p>
          </p:txBody>
        </p:sp>
      </p:grp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470275" y="4362450"/>
            <a:ext cx="5461752" cy="7571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dependent variable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observation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3" grpId="0" animBg="1"/>
      <p:bldP spid="8204" grpId="0" autoUpdateAnimBg="0"/>
      <p:bldP spid="82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2208213" y="1122363"/>
            <a:ext cx="77724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29201" y="1660526"/>
            <a:ext cx="2111375" cy="8858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2209800" y="15875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Least Squares Method</a:t>
            </a:r>
          </a:p>
        </p:txBody>
      </p:sp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5259389" y="1846263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40" imgH="190440" progId="Equation.DSMT4">
                  <p:embed/>
                </p:oleObj>
              </mc:Choice>
              <mc:Fallback>
                <p:oleObj name="Equation" r:id="rId3" imgW="647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9" y="1846263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AutoShape 13"/>
          <p:cNvSpPr>
            <a:spLocks noChangeArrowheads="1"/>
          </p:cNvSpPr>
          <p:nvPr/>
        </p:nvSpPr>
        <p:spPr bwMode="auto">
          <a:xfrm rot="5400000">
            <a:off x="4733926" y="201771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/>
      <p:bldP spid="1874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551113" y="1557339"/>
            <a:ext cx="7772400" cy="2319337"/>
          </a:xfrm>
          <a:noFill/>
          <a:ln/>
        </p:spPr>
        <p:txBody>
          <a:bodyPr>
            <a:normAutofit/>
          </a:bodyPr>
          <a:lstStyle/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	Reed Auto periodically has a special week-long sale.  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As part of the advertising campaign Reed runs one or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more television commercials during the weekend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preceding the sale.  Data from a sample of 5 previous</a:t>
            </a:r>
          </a:p>
          <a:p>
            <a:pPr>
              <a:buNone/>
              <a:tabLst>
                <a:tab pos="2114550" algn="ctr"/>
                <a:tab pos="5200650" algn="ctr"/>
              </a:tabLst>
            </a:pPr>
            <a:r>
              <a:rPr lang="en-US"/>
              <a:t>sales are shown on the next slide.</a:t>
            </a:r>
          </a:p>
        </p:txBody>
      </p:sp>
      <p:sp>
        <p:nvSpPr>
          <p:cNvPr id="9436" name="Rectangle 220"/>
          <p:cNvSpPr>
            <a:spLocks noChangeArrowheads="1"/>
          </p:cNvSpPr>
          <p:nvPr/>
        </p:nvSpPr>
        <p:spPr bwMode="auto">
          <a:xfrm>
            <a:off x="2209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9437" name="Rectangle 221"/>
          <p:cNvSpPr>
            <a:spLocks noChangeArrowheads="1"/>
          </p:cNvSpPr>
          <p:nvPr/>
        </p:nvSpPr>
        <p:spPr bwMode="auto">
          <a:xfrm>
            <a:off x="2208213" y="1100139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438" name="AutoShape 222"/>
          <p:cNvSpPr>
            <a:spLocks noChangeArrowheads="1"/>
          </p:cNvSpPr>
          <p:nvPr/>
        </p:nvSpPr>
        <p:spPr bwMode="auto">
          <a:xfrm rot="5400000">
            <a:off x="2276476" y="1689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4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053682" y="1685926"/>
            <a:ext cx="3963988" cy="392112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2209800" y="1270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208213" y="1100139"/>
            <a:ext cx="57721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tabLst>
                <a:tab pos="2114550" algn="ctr"/>
                <a:tab pos="5200650" algn="ctr"/>
              </a:tabLst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Reed Auto Sales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6705" name="Text Box 337"/>
          <p:cNvSpPr txBox="1">
            <a:spLocks noChangeArrowheads="1"/>
          </p:cNvSpPr>
          <p:nvPr/>
        </p:nvSpPr>
        <p:spPr bwMode="auto">
          <a:xfrm>
            <a:off x="4203701" y="1804989"/>
            <a:ext cx="174278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TV Ads (</a:t>
            </a:r>
            <a:r>
              <a:rPr lang="en-US" sz="2400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6" name="Text Box 338"/>
          <p:cNvSpPr txBox="1">
            <a:spLocks noChangeArrowheads="1"/>
          </p:cNvSpPr>
          <p:nvPr/>
        </p:nvSpPr>
        <p:spPr bwMode="auto">
          <a:xfrm>
            <a:off x="6035676" y="1804989"/>
            <a:ext cx="192873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</a:t>
            </a:r>
          </a:p>
          <a:p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Cars Sold (</a:t>
            </a:r>
            <a:r>
              <a:rPr lang="en-US" sz="2400" i="1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186707" name="Text Box 339"/>
          <p:cNvSpPr txBox="1">
            <a:spLocks noChangeArrowheads="1"/>
          </p:cNvSpPr>
          <p:nvPr/>
        </p:nvSpPr>
        <p:spPr bwMode="auto">
          <a:xfrm>
            <a:off x="5027613" y="2624138"/>
            <a:ext cx="338554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</a:t>
            </a:r>
          </a:p>
        </p:txBody>
      </p:sp>
      <p:sp>
        <p:nvSpPr>
          <p:cNvPr id="186708" name="Text Box 340"/>
          <p:cNvSpPr txBox="1">
            <a:spLocks noChangeArrowheads="1"/>
          </p:cNvSpPr>
          <p:nvPr/>
        </p:nvSpPr>
        <p:spPr bwMode="auto">
          <a:xfrm>
            <a:off x="6837364" y="2624138"/>
            <a:ext cx="492443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24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17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187298" name="Text Box 930"/>
          <p:cNvSpPr txBox="1">
            <a:spLocks noChangeArrowheads="1"/>
          </p:cNvSpPr>
          <p:nvPr/>
        </p:nvSpPr>
        <p:spPr bwMode="auto">
          <a:xfrm>
            <a:off x="4219576" y="4579938"/>
            <a:ext cx="11588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</a:t>
            </a:r>
          </a:p>
        </p:txBody>
      </p:sp>
      <p:sp>
        <p:nvSpPr>
          <p:cNvPr id="187299" name="Line 931"/>
          <p:cNvSpPr>
            <a:spLocks noChangeShapeType="1"/>
          </p:cNvSpPr>
          <p:nvPr/>
        </p:nvSpPr>
        <p:spPr bwMode="auto">
          <a:xfrm flipV="1">
            <a:off x="4886325" y="4559300"/>
            <a:ext cx="522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7300" name="Text Box 932"/>
          <p:cNvSpPr txBox="1">
            <a:spLocks noChangeArrowheads="1"/>
          </p:cNvSpPr>
          <p:nvPr/>
        </p:nvSpPr>
        <p:spPr bwMode="auto">
          <a:xfrm>
            <a:off x="5995989" y="4589463"/>
            <a:ext cx="1311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100</a:t>
            </a:r>
          </a:p>
        </p:txBody>
      </p:sp>
      <p:sp>
        <p:nvSpPr>
          <p:cNvPr id="187301" name="Line 933"/>
          <p:cNvSpPr>
            <a:spLocks noChangeShapeType="1"/>
          </p:cNvSpPr>
          <p:nvPr/>
        </p:nvSpPr>
        <p:spPr bwMode="auto">
          <a:xfrm flipV="1">
            <a:off x="6738938" y="4554538"/>
            <a:ext cx="550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40161" dir="11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graphicFrame>
        <p:nvGraphicFramePr>
          <p:cNvPr id="187302" name="Object 934"/>
          <p:cNvGraphicFramePr>
            <a:graphicFrameLocks noChangeAspect="1"/>
          </p:cNvGraphicFramePr>
          <p:nvPr/>
        </p:nvGraphicFramePr>
        <p:xfrm>
          <a:off x="4552950" y="5043488"/>
          <a:ext cx="812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152280" progId="Equation.DSMT4">
                  <p:embed/>
                </p:oleObj>
              </mc:Choice>
              <mc:Fallback>
                <p:oleObj name="Equation" r:id="rId3" imgW="31716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5043488"/>
                        <a:ext cx="812800" cy="3746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03" name="Object 935"/>
          <p:cNvGraphicFramePr>
            <a:graphicFrameLocks noChangeAspect="1"/>
          </p:cNvGraphicFramePr>
          <p:nvPr/>
        </p:nvGraphicFramePr>
        <p:xfrm>
          <a:off x="6310314" y="5049838"/>
          <a:ext cx="974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4" y="5049838"/>
                        <a:ext cx="974725" cy="43815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300"/>
                                        <p:tgtEl>
                                          <p:spTgt spid="18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300"/>
                                        <p:tgtEl>
                                          <p:spTgt spid="18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705" grpId="0" autoUpdateAnimBg="0"/>
      <p:bldP spid="186706" grpId="0" autoUpdateAnimBg="0"/>
      <p:bldP spid="186707" grpId="0" autoUpdateAnimBg="0"/>
      <p:bldP spid="186708" grpId="0" autoUpdateAnimBg="0"/>
      <p:bldP spid="187298" grpId="0" autoUpdateAnimBg="0"/>
      <p:bldP spid="187299" grpId="0" animBg="1"/>
      <p:bldP spid="187300" grpId="0" autoUpdateAnimBg="0"/>
      <p:bldP spid="1873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141514"/>
            <a:ext cx="7772400" cy="6429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Estimated Regression Equation</a:t>
            </a:r>
          </a:p>
        </p:txBody>
      </p:sp>
      <p:graphicFrame>
        <p:nvGraphicFramePr>
          <p:cNvPr id="10578" name="Object 338"/>
          <p:cNvGraphicFramePr>
            <a:graphicFrameLocks noChangeAspect="1"/>
          </p:cNvGraphicFramePr>
          <p:nvPr/>
        </p:nvGraphicFramePr>
        <p:xfrm>
          <a:off x="5359401" y="4343400"/>
          <a:ext cx="15208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3560" imgH="419040" progId="Equation.DSMT4">
                  <p:embed/>
                </p:oleObj>
              </mc:Choice>
              <mc:Fallback>
                <p:oleObj name="Equation" r:id="rId3" imgW="166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343400"/>
                        <a:ext cx="1520825" cy="382588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84" name="Object 34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11613" y="1614489"/>
          <a:ext cx="41973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22760" imgH="1041120" progId="Equation.DSMT4">
                  <p:embed/>
                </p:oleObj>
              </mc:Choice>
              <mc:Fallback>
                <p:oleObj name="Equation" r:id="rId5" imgW="4622760" imgH="10411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614489"/>
                        <a:ext cx="41973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85" name="Object 345"/>
          <p:cNvGraphicFramePr>
            <a:graphicFrameLocks noChangeAspect="1"/>
          </p:cNvGraphicFramePr>
          <p:nvPr/>
        </p:nvGraphicFramePr>
        <p:xfrm>
          <a:off x="4232275" y="3165476"/>
          <a:ext cx="37671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11280" imgH="190440" progId="Equation.DSMT4">
                  <p:embed/>
                </p:oleObj>
              </mc:Choice>
              <mc:Fallback>
                <p:oleObj name="Equation" r:id="rId7" imgW="1511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3165476"/>
                        <a:ext cx="3767138" cy="45561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6" name="Rectangle 346"/>
          <p:cNvSpPr>
            <a:spLocks noChangeArrowheads="1"/>
          </p:cNvSpPr>
          <p:nvPr/>
        </p:nvSpPr>
        <p:spPr bwMode="auto">
          <a:xfrm>
            <a:off x="2208213" y="1103314"/>
            <a:ext cx="718185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for the 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7" name="Rectangle 347"/>
          <p:cNvSpPr>
            <a:spLocks noChangeArrowheads="1"/>
          </p:cNvSpPr>
          <p:nvPr/>
        </p:nvSpPr>
        <p:spPr bwMode="auto">
          <a:xfrm>
            <a:off x="2208213" y="2646364"/>
            <a:ext cx="7277100" cy="471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0588" name="Rectangle 348"/>
          <p:cNvSpPr>
            <a:spLocks noChangeArrowheads="1"/>
          </p:cNvSpPr>
          <p:nvPr/>
        </p:nvSpPr>
        <p:spPr bwMode="auto">
          <a:xfrm>
            <a:off x="2208213" y="3751264"/>
            <a:ext cx="6648450" cy="433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Regression Equation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6" grpId="0" autoUpdateAnimBg="0"/>
      <p:bldP spid="10587" grpId="0" autoUpdateAnimBg="0"/>
      <p:bldP spid="1058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0354"/>
            <a:ext cx="10353762" cy="970450"/>
          </a:xfrm>
        </p:spPr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275009"/>
            <a:ext cx="10149157" cy="49733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210050" y="1695450"/>
            <a:ext cx="3829050" cy="6858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652838" y="2627314"/>
            <a:ext cx="4933950" cy="81597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857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Coefficient of Determination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106489"/>
            <a:ext cx="7772400" cy="54768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Relationship Among SST, SSR, SSE</a:t>
            </a:r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460625" y="3443288"/>
            <a:ext cx="6845144" cy="1680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SST = total sum of squares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SSR = sum of squares due to regression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SSE = sum of squares due to error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479925" y="1804988"/>
            <a:ext cx="330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SST    =    SSR    +    SSE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4591050" y="2266950"/>
            <a:ext cx="15240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7410450" y="2266950"/>
            <a:ext cx="323850" cy="53340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6115050" y="2247900"/>
            <a:ext cx="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1293" name="Object 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57625" y="2822575"/>
          <a:ext cx="1289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507960" progId="Equation.DSMT4">
                  <p:embed/>
                </p:oleObj>
              </mc:Choice>
              <mc:Fallback>
                <p:oleObj name="Equation" r:id="rId3" imgW="1638000" imgH="5079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822575"/>
                        <a:ext cx="1289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14939" y="2822575"/>
          <a:ext cx="1508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360" imgH="507960" progId="Equation.DSMT4">
                  <p:embed/>
                </p:oleObj>
              </mc:Choice>
              <mc:Fallback>
                <p:oleObj name="Equation" r:id="rId5" imgW="1917360" imgH="5079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9" y="2822575"/>
                        <a:ext cx="1508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08789" y="2822575"/>
          <a:ext cx="1519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507960" progId="Equation.DSMT4">
                  <p:embed/>
                </p:oleObj>
              </mc:Choice>
              <mc:Fallback>
                <p:oleObj name="Equation" r:id="rId7" imgW="1930320" imgH="5079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9" y="2822575"/>
                        <a:ext cx="15192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5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4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/>
      <p:bldP spid="11273" grpId="0" animBg="1"/>
      <p:bldP spid="11276" grpId="0" autoUpdateAnimBg="0"/>
      <p:bldP spid="11278" grpId="0" autoUpdateAnimBg="0"/>
      <p:bldP spid="11280" grpId="0" animBg="1"/>
      <p:bldP spid="11281" grpId="0" animBg="1"/>
      <p:bldP spid="112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4962525" y="1681164"/>
            <a:ext cx="2292350" cy="8096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2208213" y="1106489"/>
            <a:ext cx="777240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209800" y="152400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2687639" y="2547939"/>
            <a:ext cx="6460423" cy="13480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SSR = sum of squares due to regression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SST = total sum of squares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5137150" y="1843088"/>
            <a:ext cx="1957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</a:t>
            </a:r>
            <a:r>
              <a:rPr lang="en-US" sz="24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SSR/SST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/>
      <p:bldP spid="188428" grpId="0" autoUpdateAnimBg="0"/>
      <p:bldP spid="18842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6" name="Rectangle 338"/>
          <p:cNvSpPr>
            <a:spLocks noChangeArrowheads="1"/>
          </p:cNvSpPr>
          <p:nvPr/>
        </p:nvSpPr>
        <p:spPr bwMode="auto">
          <a:xfrm>
            <a:off x="3581400" y="307851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</a:p>
        </p:txBody>
      </p:sp>
      <p:sp>
        <p:nvSpPr>
          <p:cNvPr id="12793" name="Text Box 505"/>
          <p:cNvSpPr txBox="1">
            <a:spLocks noChangeArrowheads="1"/>
          </p:cNvSpPr>
          <p:nvPr/>
        </p:nvSpPr>
        <p:spPr bwMode="auto">
          <a:xfrm>
            <a:off x="3813175" y="1443038"/>
            <a:ext cx="4567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</a:t>
            </a:r>
            <a:r>
              <a:rPr lang="en-US" sz="24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SSR/SST = 100/114 =   .8772</a:t>
            </a:r>
          </a:p>
        </p:txBody>
      </p:sp>
      <p:sp>
        <p:nvSpPr>
          <p:cNvPr id="12794" name="Oval 506"/>
          <p:cNvSpPr>
            <a:spLocks noChangeArrowheads="1"/>
          </p:cNvSpPr>
          <p:nvPr/>
        </p:nvSpPr>
        <p:spPr bwMode="auto">
          <a:xfrm>
            <a:off x="7467600" y="1428750"/>
            <a:ext cx="99060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96" name="Text Box 508"/>
          <p:cNvSpPr txBox="1">
            <a:spLocks noChangeArrowheads="1"/>
          </p:cNvSpPr>
          <p:nvPr/>
        </p:nvSpPr>
        <p:spPr bwMode="auto">
          <a:xfrm>
            <a:off x="875763" y="2384673"/>
            <a:ext cx="10391793" cy="13111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regression relationship is very strong; 87.72% of the variability in the number of cars sold can be explained by the linear relationship between the</a:t>
            </a:r>
          </a:p>
          <a:p>
            <a:pPr algn="l">
              <a:lnSpc>
                <a:spcPct val="11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 TV ads and the number of cars sold.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93" grpId="0" autoUpdateAnimBg="0"/>
      <p:bldP spid="12794" grpId="0" animBg="1"/>
      <p:bldP spid="1279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652714" y="1322389"/>
            <a:ext cx="6886575" cy="1431925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09800" y="179614"/>
            <a:ext cx="7772400" cy="566738"/>
          </a:xfrm>
          <a:prstGeom prst="rect">
            <a:avLst/>
          </a:prstGeom>
          <a:noFill/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en-US" dirty="0"/>
              <a:t>Sample Correlation Coefficient</a:t>
            </a:r>
          </a:p>
        </p:txBody>
      </p:sp>
      <p:graphicFrame>
        <p:nvGraphicFramePr>
          <p:cNvPr id="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81301" y="2000250"/>
          <a:ext cx="29511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291960" progId="Equation.3">
                  <p:embed/>
                </p:oleObj>
              </mc:Choice>
              <mc:Fallback>
                <p:oleObj name="Equation" r:id="rId2" imgW="130788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2000250"/>
                        <a:ext cx="29511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81301" y="1476375"/>
          <a:ext cx="6680199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240" imgH="266400" progId="Equation.3">
                  <p:embed/>
                </p:oleObj>
              </mc:Choice>
              <mc:Fallback>
                <p:oleObj name="Equation" r:id="rId4" imgW="2946240" imgH="266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1476375"/>
                        <a:ext cx="6680199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2708275" y="2833688"/>
            <a:ext cx="6816726" cy="1376362"/>
            <a:chOff x="746" y="2013"/>
            <a:chExt cx="4294" cy="867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46" y="2013"/>
              <a:ext cx="4294" cy="8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where: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	 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the slope of the estimated regression</a:t>
              </a:r>
            </a:p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	          equation</a:t>
              </a: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2652" y="2574"/>
            <a:ext cx="96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23600" imgH="228600" progId="Equation.3">
                    <p:embed/>
                  </p:oleObj>
                </mc:Choice>
                <mc:Fallback>
                  <p:oleObj name="Equation" r:id="rId6" imgW="723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2574"/>
                          <a:ext cx="969" cy="306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4" name="Rectangle 508"/>
          <p:cNvSpPr>
            <a:spLocks noChangeArrowheads="1"/>
          </p:cNvSpPr>
          <p:nvPr/>
        </p:nvSpPr>
        <p:spPr bwMode="auto">
          <a:xfrm>
            <a:off x="4476750" y="1314450"/>
            <a:ext cx="3276600" cy="8763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258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1" y="1428750"/>
          <a:ext cx="29511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291960" progId="Equation.3">
                  <p:embed/>
                </p:oleObj>
              </mc:Choice>
              <mc:Fallback>
                <p:oleObj name="Equation" r:id="rId3" imgW="130788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1428750"/>
                        <a:ext cx="29511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088" name="Group 512"/>
          <p:cNvGrpSpPr>
            <a:grpSpLocks/>
          </p:cNvGrpSpPr>
          <p:nvPr/>
        </p:nvGrpSpPr>
        <p:grpSpPr bwMode="auto">
          <a:xfrm>
            <a:off x="2727325" y="2319338"/>
            <a:ext cx="6605588" cy="461962"/>
            <a:chOff x="998" y="2925"/>
            <a:chExt cx="4161" cy="291"/>
          </a:xfrm>
        </p:grpSpPr>
        <p:sp>
          <p:nvSpPr>
            <p:cNvPr id="153087" name="Text Box 511"/>
            <p:cNvSpPr txBox="1">
              <a:spLocks noChangeArrowheads="1"/>
            </p:cNvSpPr>
            <p:nvPr/>
          </p:nvSpPr>
          <p:spPr bwMode="auto">
            <a:xfrm>
              <a:off x="998" y="2925"/>
              <a:ext cx="416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The sign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in the equation		 is “+”.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152581" name="Object 5"/>
            <p:cNvGraphicFramePr>
              <a:graphicFrameLocks noChangeAspect="1"/>
            </p:cNvGraphicFramePr>
            <p:nvPr/>
          </p:nvGraphicFramePr>
          <p:xfrm>
            <a:off x="3588" y="2952"/>
            <a:ext cx="9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23600" imgH="203040" progId="Equation.DSMT4">
                    <p:embed/>
                  </p:oleObj>
                </mc:Choice>
                <mc:Fallback>
                  <p:oleObj name="Equation" r:id="rId5" imgW="723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2952"/>
                          <a:ext cx="939" cy="264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58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72075" y="2997201"/>
          <a:ext cx="1816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480" imgH="253800" progId="Equation.DSMT4">
                  <p:embed/>
                </p:oleObj>
              </mc:Choice>
              <mc:Fallback>
                <p:oleObj name="Equation" r:id="rId7" imgW="82548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2997201"/>
                        <a:ext cx="18161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917" name="Rectangle 341"/>
          <p:cNvSpPr>
            <a:spLocks noGrp="1" noChangeArrowheads="1"/>
          </p:cNvSpPr>
          <p:nvPr>
            <p:ph type="title"/>
          </p:nvPr>
        </p:nvSpPr>
        <p:spPr>
          <a:xfrm>
            <a:off x="2209800" y="165100"/>
            <a:ext cx="7772400" cy="5667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Sample Correlation Coefficient</a:t>
            </a:r>
          </a:p>
        </p:txBody>
      </p:sp>
      <p:sp>
        <p:nvSpPr>
          <p:cNvPr id="153085" name="Text Box 509"/>
          <p:cNvSpPr txBox="1">
            <a:spLocks noChangeArrowheads="1"/>
          </p:cNvSpPr>
          <p:nvPr/>
        </p:nvSpPr>
        <p:spPr bwMode="auto">
          <a:xfrm>
            <a:off x="5108576" y="3671888"/>
            <a:ext cx="19097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+.9366</a:t>
            </a:r>
          </a:p>
        </p:txBody>
      </p:sp>
      <p:sp>
        <p:nvSpPr>
          <p:cNvPr id="153086" name="Oval 510"/>
          <p:cNvSpPr>
            <a:spLocks noChangeArrowheads="1"/>
          </p:cNvSpPr>
          <p:nvPr/>
        </p:nvSpPr>
        <p:spPr bwMode="auto">
          <a:xfrm>
            <a:off x="5943600" y="3638550"/>
            <a:ext cx="1200150" cy="495300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4" grpId="0" animBg="1"/>
      <p:bldP spid="153085" grpId="0" autoUpdateAnimBg="0"/>
      <p:bldP spid="1530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77800"/>
            <a:ext cx="7772400" cy="5222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Assumptions About the Error Term </a:t>
            </a:r>
            <a:r>
              <a:rPr lang="en-US" i="1">
                <a:latin typeface="Symbol" pitchFamily="18" charset="2"/>
              </a:rPr>
              <a:t>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324100" y="1257300"/>
            <a:ext cx="7543800" cy="5715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The error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is a random variable with mean of zero.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324100" y="1924050"/>
            <a:ext cx="7543800" cy="100965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4572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The variance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, denoted by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 </a:t>
            </a:r>
            <a:r>
              <a:rPr lang="en-US" sz="24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is the same for</a:t>
            </a:r>
          </a:p>
          <a:p>
            <a:pPr marL="457200" indent="-4572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all values of the independent variable.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324100" y="3028950"/>
            <a:ext cx="7543800" cy="57150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The values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are independent.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324100" y="3695700"/>
            <a:ext cx="7543800" cy="1009650"/>
          </a:xfrm>
          <a:prstGeom prst="rect">
            <a:avLst/>
          </a:prstGeom>
          <a:gradFill flip="none" rotWithShape="1">
            <a:gsLst>
              <a:gs pos="0">
                <a:srgbClr val="69B800">
                  <a:shade val="30000"/>
                  <a:satMod val="115000"/>
                </a:srgbClr>
              </a:gs>
              <a:gs pos="50000">
                <a:srgbClr val="69B800">
                  <a:shade val="67500"/>
                  <a:satMod val="115000"/>
                </a:srgbClr>
              </a:gs>
              <a:gs pos="100000">
                <a:srgbClr val="69B8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4572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The error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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is a normally distributed random</a:t>
            </a:r>
          </a:p>
          <a:p>
            <a:pPr marL="457200" indent="-457200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variable.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1" grpId="0" animBg="1" autoUpdateAnimBg="0"/>
      <p:bldP spid="14342" grpId="0" animBg="1" autoUpdateAnimBg="0"/>
      <p:bldP spid="1434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from Cengage Learning</a:t>
            </a:r>
          </a:p>
          <a:p>
            <a:r>
              <a:rPr lang="en-US" dirty="0"/>
              <a:t>Lectures from Prof. </a:t>
            </a:r>
            <a:r>
              <a:rPr lang="en-US" dirty="0" err="1"/>
              <a:t>Soumen</a:t>
            </a:r>
            <a:r>
              <a:rPr lang="en-US" dirty="0"/>
              <a:t> </a:t>
            </a:r>
            <a:r>
              <a:rPr lang="en-US" dirty="0" err="1"/>
              <a:t>Maity</a:t>
            </a:r>
            <a:r>
              <a:rPr lang="en-US" dirty="0"/>
              <a:t> (Indian Institute of Technology, Kharagpur)</a:t>
            </a:r>
          </a:p>
          <a:p>
            <a:r>
              <a:rPr lang="en-US" dirty="0"/>
              <a:t>Lecture from John S. </a:t>
            </a:r>
            <a:r>
              <a:rPr lang="en-US" dirty="0" err="1"/>
              <a:t>Loucks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67" y="3117880"/>
            <a:ext cx="6247189" cy="16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1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2" cy="970450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69" y="1210614"/>
            <a:ext cx="10456187" cy="52932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5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0355"/>
            <a:ext cx="10353762" cy="970450"/>
          </a:xfrm>
        </p:spPr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90" y="1339403"/>
            <a:ext cx="10290219" cy="4908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00507"/>
            <a:ext cx="10353762" cy="970450"/>
          </a:xfrm>
        </p:spPr>
        <p:txBody>
          <a:bodyPr/>
          <a:lstStyle/>
          <a:p>
            <a:r>
              <a:rPr lang="en-US" dirty="0"/>
              <a:t>Some Basic Assumptions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270957"/>
            <a:ext cx="10353761" cy="49774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39144"/>
            <a:ext cx="10353762" cy="970450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3" y="1309595"/>
            <a:ext cx="10263003" cy="50654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4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50" y="364902"/>
            <a:ext cx="10353762" cy="970450"/>
          </a:xfrm>
        </p:spPr>
        <p:txBody>
          <a:bodyPr/>
          <a:lstStyle/>
          <a:p>
            <a:r>
              <a:rPr lang="en-US" dirty="0"/>
              <a:t>Least Squares Estimation of Parameters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335352"/>
            <a:ext cx="10200673" cy="51298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339143"/>
            <a:ext cx="10353762" cy="970450"/>
          </a:xfrm>
        </p:spPr>
        <p:txBody>
          <a:bodyPr/>
          <a:lstStyle/>
          <a:p>
            <a:r>
              <a:rPr lang="en-US" dirty="0"/>
              <a:t>Fitted Line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481070"/>
            <a:ext cx="10239309" cy="49197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212F-51B1-46F6-AD1A-A2AE64F739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6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357</TotalTime>
  <Words>1144</Words>
  <Application>Microsoft Office PowerPoint</Application>
  <PresentationFormat>Widescreen</PresentationFormat>
  <Paragraphs>276</Paragraphs>
  <Slides>36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Book Antiqua</vt:lpstr>
      <vt:lpstr>Calibri</vt:lpstr>
      <vt:lpstr>Calisto MT</vt:lpstr>
      <vt:lpstr>Monotype Sorts</vt:lpstr>
      <vt:lpstr>Symbol</vt:lpstr>
      <vt:lpstr>Wingdings</vt:lpstr>
      <vt:lpstr>Wingdings 2</vt:lpstr>
      <vt:lpstr>Slate</vt:lpstr>
      <vt:lpstr>Equation</vt:lpstr>
      <vt:lpstr>PowerPoint Presentation</vt:lpstr>
      <vt:lpstr>Regression Analysis</vt:lpstr>
      <vt:lpstr>Sample Data</vt:lpstr>
      <vt:lpstr>Scatter Plot</vt:lpstr>
      <vt:lpstr>Simple Linear Regression</vt:lpstr>
      <vt:lpstr>Some Basic Assumptions</vt:lpstr>
      <vt:lpstr>Normal Distribution</vt:lpstr>
      <vt:lpstr>Least Squares Estimation of Parameters</vt:lpstr>
      <vt:lpstr>Fitted Line</vt:lpstr>
      <vt:lpstr>Least Squares Estimation</vt:lpstr>
      <vt:lpstr>PowerPoint Presentation</vt:lpstr>
      <vt:lpstr>PowerPoint Presentation</vt:lpstr>
      <vt:lpstr>PowerPoint Presentation</vt:lpstr>
      <vt:lpstr> Simple Linear Regression</vt:lpstr>
      <vt:lpstr>PowerPoint Presentation</vt:lpstr>
      <vt:lpstr>PowerPoint Presentation</vt:lpstr>
      <vt:lpstr>Simple Linear Regression Model</vt:lpstr>
      <vt:lpstr>PowerPoint Presentation</vt:lpstr>
      <vt:lpstr>Simple Linear Regression Equation</vt:lpstr>
      <vt:lpstr>PowerPoint Presentation</vt:lpstr>
      <vt:lpstr>PowerPoint Presentation</vt:lpstr>
      <vt:lpstr>PowerPoint Presentation</vt:lpstr>
      <vt:lpstr>Estimation Process</vt:lpstr>
      <vt:lpstr>Least Squares Method</vt:lpstr>
      <vt:lpstr>Least Squares Method</vt:lpstr>
      <vt:lpstr>PowerPoint Presentation</vt:lpstr>
      <vt:lpstr>PowerPoint Presentation</vt:lpstr>
      <vt:lpstr>PowerPoint Presentation</vt:lpstr>
      <vt:lpstr>Estimated Regression Equation</vt:lpstr>
      <vt:lpstr>Coefficient of Determination</vt:lpstr>
      <vt:lpstr>PowerPoint Presentation</vt:lpstr>
      <vt:lpstr>PowerPoint Presentation</vt:lpstr>
      <vt:lpstr>PowerPoint Presentation</vt:lpstr>
      <vt:lpstr>Sample Correlation Coefficient</vt:lpstr>
      <vt:lpstr>Assumptions About the Error Term 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kashif.zafar</dc:creator>
  <cp:lastModifiedBy>Dr.Kashif Zafar</cp:lastModifiedBy>
  <cp:revision>51</cp:revision>
  <dcterms:created xsi:type="dcterms:W3CDTF">2018-10-25T06:07:17Z</dcterms:created>
  <dcterms:modified xsi:type="dcterms:W3CDTF">2025-03-10T19:04:05Z</dcterms:modified>
</cp:coreProperties>
</file>