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</p:sldIdLst>
  <p:sldSz cx="9144000" cy="6858000" type="screen4x3"/>
  <p:notesSz cx="9144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88B52E3C-2821-459E-9FA0-BA29FA68BA90}">
          <p14:sldIdLst>
            <p14:sldId id="256"/>
            <p14:sldId id="257"/>
            <p14:sldId id="262"/>
            <p14:sldId id="259"/>
            <p14:sldId id="260"/>
            <p14:sldId id="261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5-12T07:13:08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2470 935 0,'17'0'141,"-17"17"-16,-17 1-109,-19 0 30,1 17-30,-18 0 0,18-17 46,17 0-31,18-1 32,0 19-47,0-1 30,0-18-30,0 19 15,18-1-15,0-35 0,35 53-1,-1-53 16,54 35-15,0-17 0,-35 17-1,-18-17 17,-36-1-17,1 1-15,35-18 31,-36 18-15,-17-1 15,18 1-15,0 0 0,-1-1 30,-17 19-30,0-19 0,0 18-1,0-17 17,-35-18 61,0 53-77,17-53 31,-35 0-32,-35 0 32,-106 53-15</inkml:trace>
  <inkml:trace contextRef="#ctx0" brushRef="#br0" timeOffset="1543.63">3211 1464 0,'70'0'94,"-35"0"-78,18 0-1,-17 0 1,-19 0 0,19 0 30,-1 0-30,-18 0 0,19 0-16,-19 0 15</inkml:trace>
  <inkml:trace contextRef="#ctx0" brushRef="#br0" timeOffset="3040.15">3281 1676 0,'71'35'218,"158"18"-202,-123-35 15,-71-18 32</inkml:trace>
  <inkml:trace contextRef="#ctx0" brushRef="#br0" timeOffset="5555.96">3916 935 0,'18'0'16,"-1"17"-1,54 19 17,70-36-17,-123 159 1,317-107 0,-265-34-1,-70 0 110,0 17-94,-17 0-15,-1-35 0,-52 36-1,17-1 1,17-18 0,-16 19-1,16-19 16,160 19 204,-54-36-220,-17 17 1,0 1 15,-53 0-15,35 17 0,-17-17-1,0-1 16,-1-17 1,1 18-17,-18 17 1,18 0 0,-18-17 15,0 35 0,0-18-15,0-17-1,-18 35 17,-53-36 14,1-17 17,-1 0-47,54 18 62,-1-18-63,0 0 126,1 0-125,-1 0 15,-88 0-16,36 0-15,17 0 16,17 0-16</inkml:trace>
  <inkml:trace contextRef="#ctx0" brushRef="#br0" timeOffset="14699.25">15417 635 0,'17'53'110,"124"70"-95,-35 54 17,177 281-1,-142-105 0,-53-212 0,-88-123 173,-18-18-189,-35 0 16,-53-71 1,71 36-17,-18 17 1,36-34 0,-1 52-1,0 0 1,-35-71-1,53 36-15,-17-1 16,17 19 0,0-36-16,0-35 15,0 35 1,-3969-18 0,8008-17-1,-3986 0 1,-35-18-1,-18 53 17,53-35-17,53-36 1,-71 19 0,-17 87-1,-18-35 16,52 18-15,-16-36 0,-19 54 62</inkml:trace>
  <inkml:trace contextRef="#ctx0" brushRef="#br0" timeOffset="15963.25">16616 1552 0,'71'0'125,"-54"0"-109,19 0 47,17 0-48,-18 0 79</inkml:trace>
  <inkml:trace contextRef="#ctx0" brushRef="#br0" timeOffset="17092.34">16651 1746 0,'18'0'109,"0"0"-93,-1 0-16,19-17 31,-19 17-15,19 0 30,-1 0-14,-18-18 15,1 18-32</inkml:trace>
  <inkml:trace contextRef="#ctx0" brushRef="#br0" timeOffset="19067.25">17410 1305 0,'18'0'187,"70"0"-155,-71 18-17,1 17 1,0 0 15,-18 1-15,0 34-1,17-70 1,-17 36 0,0-19 15,18 1-16,0 0 1,-18-1-16,0 1 16,0-1-1,0 19 1,0-19 0,0 19-1,0-19 16,-18-17-15,-17 36 0,17-36 93,-35 0-93,35 0 171,-17-18-171,-3969 0 15,7973 18 32,-3987-17-32,1-1 0,-1-17 16,18-1-16,0 19-15,0-36-1,0 18 17,0 17-32,0-17 47,0-1-16,0 19 63,0-19-79</inkml:trace>
  <inkml:trace contextRef="#ctx0" brushRef="#br0" timeOffset="22731.69">17851 1623 0</inkml:trace>
  <inkml:trace contextRef="#ctx0" brushRef="#br0" timeOffset="27644.26">18310 1235 0,'0'-18'141,"-18"71"-48,0-35-61,1 17-1,-19-17-15,36-1-1,-17 18 1,17-17 31,0 17-16,0 1 0,0-19-15,0 19-1,0-1 1,35-35 0,-17 0-1,87 0 1,-69 35 15,-19-17-15,19 17-1,-19 0-15,19 18 16,-36 0 0,52 35-1,-87-88 173,18 0 77,-1 0-233,0 0 218,-35 0-203,0 0 109,1 0-125,16 0-15,19 0 93,-19 0-78,36-17 157,0-1-157,0-70 0,18 70 1,0-17 30,-18 0-46,0 17-1,35-17 1,-17 17 78,-18-35-79,17 36 48,1 17-32,-18-18-15,53-35-1,-53 35 63,0 1 141,0-1-203,0-17 31,0-18 0,17 35-32,1 1 32,-18-1 469,0-17-126,0 17-358,-18 0 14,-17 18 48,17 0-78,-17 0 62,-18 0-47,18 0 250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75788-7497-439D-81E0-DE9D38E3EB5D}" type="datetimeFigureOut">
              <a:rPr lang="en-PK" smtClean="0"/>
              <a:t>14/05/2025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C50D0-980F-417D-A1AB-FC5C9EDE768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2160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02054" y="90170"/>
            <a:ext cx="573989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40" y="90170"/>
            <a:ext cx="850391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25220"/>
            <a:ext cx="7994650" cy="4630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0415" y="6429364"/>
            <a:ext cx="2444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0496" y="1897126"/>
            <a:ext cx="5556250" cy="1564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750"/>
              </a:lnSpc>
              <a:spcBef>
                <a:spcPts val="100"/>
              </a:spcBef>
            </a:pPr>
            <a:endParaRPr sz="4000" dirty="0">
              <a:latin typeface="Calibri"/>
              <a:cs typeface="Calibri"/>
            </a:endParaRPr>
          </a:p>
          <a:p>
            <a:pPr marL="12700" marR="5080">
              <a:lnSpc>
                <a:spcPts val="7200"/>
              </a:lnSpc>
              <a:spcBef>
                <a:spcPts val="50"/>
              </a:spcBef>
            </a:pPr>
            <a:r>
              <a:rPr sz="6000" b="0" dirty="0">
                <a:latin typeface="Calibri"/>
                <a:cs typeface="Calibri"/>
              </a:rPr>
              <a:t>Machine</a:t>
            </a:r>
            <a:r>
              <a:rPr sz="6000" b="0" spc="-65" dirty="0">
                <a:latin typeface="Calibri"/>
                <a:cs typeface="Calibri"/>
              </a:rPr>
              <a:t> </a:t>
            </a:r>
            <a:r>
              <a:rPr sz="6000" b="0" spc="-10" dirty="0">
                <a:latin typeface="Calibri"/>
                <a:cs typeface="Calibri"/>
              </a:rPr>
              <a:t>Learning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52400" y="4794132"/>
            <a:ext cx="870914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5605">
              <a:lnSpc>
                <a:spcPct val="100000"/>
              </a:lnSpc>
              <a:spcBef>
                <a:spcPts val="100"/>
              </a:spcBef>
              <a:tabLst>
                <a:tab pos="5329555" algn="l"/>
              </a:tabLst>
            </a:pPr>
            <a:r>
              <a:rPr lang="en-US" sz="4000" spc="-10" dirty="0">
                <a:latin typeface="Calibri"/>
                <a:cs typeface="Calibri"/>
              </a:rPr>
              <a:t>Reinforcement Learning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EE0C24-A55A-4FD7-850A-85EA1CAA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30" y="76200"/>
            <a:ext cx="1524000" cy="1393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285B0B-38E9-465B-AAB0-4D896385B2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10" y="1828800"/>
            <a:ext cx="2286000" cy="26050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A305-15D4-12A5-3D57-BDF397C0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81000"/>
            <a:ext cx="8503919" cy="854273"/>
          </a:xfrm>
        </p:spPr>
        <p:txBody>
          <a:bodyPr/>
          <a:lstStyle/>
          <a:p>
            <a:pPr>
              <a:lnSpc>
                <a:spcPts val="1950"/>
              </a:lnSpc>
              <a:spcBef>
                <a:spcPts val="1500"/>
              </a:spcBef>
              <a:spcAft>
                <a:spcPts val="750"/>
              </a:spcAft>
            </a:pPr>
            <a:r>
              <a:rPr lang="en-US" sz="3600" dirty="0"/>
              <a:t>Applications of Reinforcement Learning:</a:t>
            </a:r>
            <a:br>
              <a:rPr lang="en-US" sz="3600" dirty="0"/>
            </a:br>
            <a:b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58B1CD-E62E-3D6B-E1BD-4052CAB65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0040" y="1051347"/>
            <a:ext cx="8366760" cy="47781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Robotics:</a:t>
            </a:r>
            <a:r>
              <a:rPr lang="en-US" altLang="en-US" sz="2000" dirty="0"/>
              <a:t> Training robots to perform tasks, navigate, and interact with their environment.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Game Playing:</a:t>
            </a:r>
            <a:r>
              <a:rPr lang="en-US" altLang="en-US" sz="2000" dirty="0"/>
              <a:t> Developing AI agents that can play games like chess, Go, and even complex video games.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Recommendation Systems:</a:t>
            </a:r>
            <a:r>
              <a:rPr lang="en-US" altLang="en-US" sz="2000" dirty="0"/>
              <a:t> Personalizing recommendations based on user behavior.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Traffic Management:</a:t>
            </a:r>
            <a:r>
              <a:rPr lang="en-US" altLang="en-US" sz="2000" dirty="0"/>
              <a:t> Optimizing traffic flow in cities.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Financial Modeling:</a:t>
            </a:r>
            <a:r>
              <a:rPr lang="en-US" altLang="en-US" sz="2000" dirty="0"/>
              <a:t> Developing algorithms for trading and portfolio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9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78B6E-4C39-D73C-E7B9-12762BBBA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238250"/>
            <a:ext cx="8294914" cy="3486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B4CD17-78D0-7CCB-3A43-B4368004C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7" y="4724400"/>
            <a:ext cx="8294914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6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A8662-87B2-4281-4F17-F2AC554B9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1524000"/>
            <a:ext cx="4905375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772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D60DE7-D752-1E31-FB7A-47C613704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86"/>
            <a:ext cx="9144000" cy="14369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D5FD73-FFAE-1A9A-3FDC-60AC5F9EC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52600"/>
            <a:ext cx="4743450" cy="434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9D6033-F385-38C7-CDF5-4E2E561E1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0" y="2209799"/>
            <a:ext cx="27622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1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AF4DC5-3888-26E6-A682-53F70B1A5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495425"/>
            <a:ext cx="5962650" cy="3867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D18694-E773-C582-C974-6259841A0C42}"/>
                  </a:ext>
                </a:extLst>
              </p14:cNvPr>
              <p14:cNvContentPartPr/>
              <p14:nvPr/>
            </p14:nvContentPartPr>
            <p14:xfrm>
              <a:off x="825480" y="184320"/>
              <a:ext cx="5855040" cy="520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D18694-E773-C582-C974-6259841A0C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120" y="174960"/>
                <a:ext cx="587376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652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5FE593-AB09-09E3-52DF-431ED082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47800"/>
            <a:ext cx="5486400" cy="3733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7447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3B6E04-3E2F-0C7F-077C-AA51A143A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62112"/>
            <a:ext cx="4419600" cy="3533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668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8FCF05-D97B-F9A2-B616-69DB53133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914525"/>
            <a:ext cx="4524375" cy="3028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6525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388D-AF7F-4A29-2EA8-D14B6AF2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Matrix: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0C24D-D3B2-38FB-A8E8-1184BD3B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2133600"/>
            <a:ext cx="4876800" cy="3167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7145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F39D41-5A69-AFE2-BFFE-40F9C908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839200" cy="419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71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BEB2-9F70-3669-E28D-6EFBF059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>
                <a:solidFill>
                  <a:srgbClr val="001D35"/>
                </a:solidFill>
                <a:effectLst/>
                <a:latin typeface="Google Sans"/>
              </a:rPr>
              <a:t>Reinforcement learning (RL)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623B-B04F-514E-2D8B-0EFF5A0F8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674" y="2209800"/>
            <a:ext cx="7994650" cy="2154436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RL is a type of machine learning where an agent learns to make decisions in an environment to maximize a reward signal. It's like teaching a computer to learn through </a:t>
            </a: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trial and error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, mimicking how humans learn by experiencing the consequences of their actions.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4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49035-D090-0A9B-BF82-3E87066B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FA0D-DC6D-F0F5-67F0-EBC2A234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1D35"/>
                </a:solidFill>
                <a:effectLst/>
                <a:latin typeface="Google Sans"/>
              </a:rPr>
              <a:t>Key Concepts: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59368A-9877-E348-06C0-0EEB156BD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6569" y="914400"/>
            <a:ext cx="8150860" cy="54860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b="1" dirty="0"/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/>
              <a:t>Agent:</a:t>
            </a:r>
            <a:r>
              <a:rPr lang="en-US" altLang="en-US" sz="2000" dirty="0"/>
              <a:t> The entity (e.g., a software program, robot) that learns and takes actions in the environment. 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dirty="0"/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/>
              <a:t>Environment:</a:t>
            </a:r>
            <a:r>
              <a:rPr lang="en-US" altLang="en-US" sz="2000" dirty="0"/>
              <a:t> The external world where the agent interacts. 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dirty="0"/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/>
              <a:t>Action:</a:t>
            </a:r>
            <a:r>
              <a:rPr lang="en-US" altLang="en-US" sz="2000" dirty="0"/>
              <a:t> The choices the agent makes to interact with the environment. 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dirty="0"/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/>
              <a:t>State:</a:t>
            </a:r>
            <a:r>
              <a:rPr lang="en-US" altLang="en-US" sz="2000" dirty="0"/>
              <a:t> The current situation or condition of the environment. 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dirty="0"/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/>
              <a:t>Reward:</a:t>
            </a:r>
            <a:r>
              <a:rPr lang="en-US" altLang="en-US" sz="2000" dirty="0"/>
              <a:t> A positive or negative feedback signal that tells the agent how good or bad its actions were.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 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/>
              <a:t>Policy:</a:t>
            </a:r>
            <a:r>
              <a:rPr lang="en-US" altLang="en-US" sz="2000" dirty="0"/>
              <a:t> The strategy the agent uses to choose actions in different situations.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1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4E8A-D25C-1E95-2ACF-F6BC7075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1D35"/>
                </a:solidFill>
                <a:effectLst/>
                <a:latin typeface="Google Sans"/>
              </a:rPr>
              <a:t>How it Works: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97EB94-DC16-3723-9C0F-5B572CC29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0040" y="786130"/>
            <a:ext cx="8503919" cy="5916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The agent interacts with the environment, taking actions based on its current policy. 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/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The environment responds to the agent's actions, providing the agent with a new state and a reward. 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/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The agent uses the reward to update its policy, learning which actions lead to better outcomes. 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/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This process repeats, with the agent gradually learning an optimal policy that maximizes the cumulative reward over time.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74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18C4CD-6B27-81B4-62B9-B436F72A5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309687"/>
            <a:ext cx="8582025" cy="4238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CC73B3-34A3-2C89-6569-26277ABB62DF}"/>
              </a:ext>
            </a:extLst>
          </p:cNvPr>
          <p:cNvSpPr txBox="1"/>
          <p:nvPr/>
        </p:nvSpPr>
        <p:spPr>
          <a:xfrm>
            <a:off x="152400" y="6604084"/>
            <a:ext cx="69342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https://www.geeksforgeeks.org/what-is-reinforcement-learning/</a:t>
            </a:r>
          </a:p>
        </p:txBody>
      </p:sp>
    </p:spTree>
    <p:extLst>
      <p:ext uri="{BB962C8B-B14F-4D97-AF65-F5344CB8AC3E}">
        <p14:creationId xmlns:p14="http://schemas.microsoft.com/office/powerpoint/2010/main" val="385697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CBAE-5F17-C8F8-9CD0-9F08C0E0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228600"/>
            <a:ext cx="8503919" cy="597792"/>
          </a:xfrm>
        </p:spPr>
        <p:txBody>
          <a:bodyPr/>
          <a:lstStyle/>
          <a:p>
            <a:pPr>
              <a:lnSpc>
                <a:spcPts val="1950"/>
              </a:lnSpc>
              <a:spcBef>
                <a:spcPts val="1500"/>
              </a:spcBef>
              <a:spcAft>
                <a:spcPts val="750"/>
              </a:spcAft>
            </a:pPr>
            <a:b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</a:br>
            <a:r>
              <a:rPr lang="en-US" i="0" dirty="0">
                <a:solidFill>
                  <a:srgbClr val="001D35"/>
                </a:solidFill>
                <a:effectLst/>
                <a:latin typeface="Google Sans"/>
              </a:rPr>
              <a:t>Example: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C39A00-7871-6440-B706-DDD32E210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0039" y="1143000"/>
            <a:ext cx="8503919" cy="48397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2696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Imagine training an agent to control a robot in a factory. The agent would: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000" dirty="0"/>
              <a:t>Perceive its current state (e.g., location, orientation, object in hand). 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000" dirty="0"/>
              <a:t>Choose an action (e.g., move forward, rotate, grasp an object). 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2000" dirty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000" dirty="0"/>
              <a:t>Receive a reward (e.g., +1 for completing a task, -1 for crashing into something). 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2000" dirty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000" dirty="0"/>
              <a:t>Adjust its policy to learn how to perform the tasks efficiently and avoid negative consequences.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n-US" dirty="0"/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31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103E1-48A5-57F3-55C2-F1EED83EC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87EDE0-6337-342C-0DF1-5C9F96E30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819275"/>
            <a:ext cx="6153150" cy="3219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9F81B6-19CC-CD9E-9AF1-555A394ADD1D}"/>
              </a:ext>
            </a:extLst>
          </p:cNvPr>
          <p:cNvSpPr txBox="1"/>
          <p:nvPr/>
        </p:nvSpPr>
        <p:spPr>
          <a:xfrm>
            <a:off x="76200" y="6477000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https://www.mathworks.com/discovery/reinforcement-learning.html</a:t>
            </a:r>
          </a:p>
        </p:txBody>
      </p:sp>
    </p:spTree>
    <p:extLst>
      <p:ext uri="{BB962C8B-B14F-4D97-AF65-F5344CB8AC3E}">
        <p14:creationId xmlns:p14="http://schemas.microsoft.com/office/powerpoint/2010/main" val="341334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76A00-387A-5372-2241-789FFBD5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181100"/>
            <a:ext cx="6438900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D57AC-CF3A-F6C8-43D5-17986E5D683A}"/>
              </a:ext>
            </a:extLst>
          </p:cNvPr>
          <p:cNvSpPr txBox="1"/>
          <p:nvPr/>
        </p:nvSpPr>
        <p:spPr>
          <a:xfrm>
            <a:off x="21771" y="6477000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https://www.geeksforgeeks.org/what-is-reinforcement-learning/</a:t>
            </a:r>
          </a:p>
        </p:txBody>
      </p:sp>
    </p:spTree>
    <p:extLst>
      <p:ext uri="{BB962C8B-B14F-4D97-AF65-F5344CB8AC3E}">
        <p14:creationId xmlns:p14="http://schemas.microsoft.com/office/powerpoint/2010/main" val="379056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40F0-20E0-A342-3500-3CB6659C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1D35"/>
                </a:solidFill>
                <a:effectLst/>
                <a:latin typeface="Google Sans"/>
              </a:rPr>
              <a:t>Benefits of Reinforcement Learning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87B755-F2F2-890D-B263-3EF56E5F1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0040" y="912848"/>
            <a:ext cx="8290560" cy="50551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Autonomous Learning</a:t>
            </a:r>
            <a:r>
              <a:rPr lang="en-US" altLang="en-US" dirty="0"/>
              <a:t>—RL allows agents to learn without explicit instructions, making them adaptable to new environments.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b="1" dirty="0"/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Optimal Decision Making</a:t>
            </a:r>
            <a:r>
              <a:rPr lang="en-US" altLang="en-US" dirty="0"/>
              <a:t>—RL aims to find the best actions to achieve a desired goal, even in complex situations.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Delayed Gratification</a:t>
            </a:r>
            <a:r>
              <a:rPr lang="en-US" altLang="en-US" dirty="0"/>
              <a:t>—RL algorithms can learn to prioritize long-term rewards over immediate ones.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2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631</TotalTime>
  <Words>490</Words>
  <Application>Microsoft Office PowerPoint</Application>
  <PresentationFormat>On-screen Show (4:3)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Google Sans</vt:lpstr>
      <vt:lpstr>Wingdings</vt:lpstr>
      <vt:lpstr>Office Theme</vt:lpstr>
      <vt:lpstr> Machine Learning</vt:lpstr>
      <vt:lpstr>Reinforcement learning (RL)</vt:lpstr>
      <vt:lpstr>Key Concepts:</vt:lpstr>
      <vt:lpstr>How it Works:</vt:lpstr>
      <vt:lpstr>PowerPoint Presentation</vt:lpstr>
      <vt:lpstr> Example:</vt:lpstr>
      <vt:lpstr>PowerPoint Presentation</vt:lpstr>
      <vt:lpstr>PowerPoint Presentation</vt:lpstr>
      <vt:lpstr>Benefits of Reinforcement Learning</vt:lpstr>
      <vt:lpstr>Applications of Reinforcement Learning: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Matrix: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419/519 Introduction to Machine Learning</dc:title>
  <dc:creator>kashif.zafar</dc:creator>
  <cp:lastModifiedBy>Dr.Kashif Zafar</cp:lastModifiedBy>
  <cp:revision>42</cp:revision>
  <dcterms:created xsi:type="dcterms:W3CDTF">2025-01-17T07:31:16Z</dcterms:created>
  <dcterms:modified xsi:type="dcterms:W3CDTF">2025-05-14T20:45:26Z</dcterms:modified>
</cp:coreProperties>
</file>