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21"/>
  </p:notesMasterIdLst>
  <p:handoutMasterIdLst>
    <p:handoutMasterId r:id="rId22"/>
  </p:handoutMasterIdLst>
  <p:sldIdLst>
    <p:sldId id="256" r:id="rId5"/>
    <p:sldId id="277" r:id="rId6"/>
    <p:sldId id="285" r:id="rId7"/>
    <p:sldId id="278" r:id="rId8"/>
    <p:sldId id="279" r:id="rId9"/>
    <p:sldId id="280" r:id="rId10"/>
    <p:sldId id="281" r:id="rId11"/>
    <p:sldId id="282" r:id="rId12"/>
    <p:sldId id="283" r:id="rId13"/>
    <p:sldId id="286" r:id="rId14"/>
    <p:sldId id="287" r:id="rId15"/>
    <p:sldId id="288" r:id="rId16"/>
    <p:sldId id="289" r:id="rId17"/>
    <p:sldId id="290" r:id="rId18"/>
    <p:sldId id="291" r:id="rId19"/>
    <p:sldId id="29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857493B-2BFE-4570-89BF-A2025446712A}">
          <p14:sldIdLst>
            <p14:sldId id="256"/>
            <p14:sldId id="277"/>
            <p14:sldId id="285"/>
            <p14:sldId id="278"/>
            <p14:sldId id="279"/>
            <p14:sldId id="280"/>
            <p14:sldId id="281"/>
            <p14:sldId id="282"/>
            <p14:sldId id="283"/>
            <p14:sldId id="286"/>
            <p14:sldId id="287"/>
            <p14:sldId id="288"/>
            <p14:sldId id="289"/>
            <p14:sldId id="290"/>
            <p14:sldId id="291"/>
            <p14:sldId id="2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2" d="100"/>
          <a:sy n="62" d="100"/>
        </p:scale>
        <p:origin x="72" y="148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3/9/2022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3/9/2022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26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6776"/>
            <a:ext cx="10515600" cy="369764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92" r:id="rId13"/>
    <p:sldLayoutId id="2147483681" r:id="rId14"/>
    <p:sldLayoutId id="2147483674" r:id="rId15"/>
    <p:sldLayoutId id="2147483675" r:id="rId16"/>
    <p:sldLayoutId id="2147483696" r:id="rId17"/>
    <p:sldLayoutId id="2147483677" r:id="rId18"/>
    <p:sldLayoutId id="2147483678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dirty="0"/>
              <a:t>OBSERVING NON VERBAL CUES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/>
          <a:lstStyle/>
          <a:p>
            <a:r>
              <a:rPr lang="en-US" dirty="0"/>
              <a:t>GROUP-3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7BC4702A-DFE5-4443-B5D7-C6363FF95C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49" y="2571235"/>
            <a:ext cx="4510839" cy="1715531"/>
          </a:xfrm>
        </p:spPr>
        <p:txBody>
          <a:bodyPr/>
          <a:lstStyle/>
          <a:p>
            <a:r>
              <a:rPr lang="en-US" dirty="0"/>
              <a:t>Non verbal cues </a:t>
            </a:r>
            <a:br>
              <a:rPr lang="en-US" dirty="0"/>
            </a:br>
            <a:r>
              <a:rPr lang="en-US" dirty="0"/>
              <a:t>used/Not used</a:t>
            </a:r>
            <a:endParaRPr lang="en-PK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8EA185-324F-4293-90F0-41953CAB7D76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2743200" cy="365125"/>
          </a:xfr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F15E60-4DC0-46A0-A7B2-DEF844F9750D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4114800" cy="365125"/>
          </a:xfrm>
        </p:spPr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3EA636-347B-4D00-8C7E-ED86691EA0F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249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590BFC8-8627-4B89-A64F-24898317A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292018"/>
            <a:ext cx="5111750" cy="1204912"/>
          </a:xfrm>
        </p:spPr>
        <p:txBody>
          <a:bodyPr>
            <a:normAutofit/>
          </a:bodyPr>
          <a:lstStyle/>
          <a:p>
            <a:r>
              <a:rPr lang="en-US" sz="3600" dirty="0"/>
              <a:t>Use of Body</a:t>
            </a:r>
            <a:endParaRPr lang="en-PK" sz="36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82B4F3-9D1D-4D21-AB2E-5CF19128B9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894474"/>
            <a:ext cx="6009272" cy="454551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Nodding to each other to convey message(hand gestures)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Eye contact with the customers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Workers looked bored as they did not have much to attend 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Relaxed posture, casual towards the costumers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Haptics: Used slightly while communicating (greetings)</a:t>
            </a:r>
          </a:p>
        </p:txBody>
      </p:sp>
    </p:spTree>
    <p:extLst>
      <p:ext uri="{BB962C8B-B14F-4D97-AF65-F5344CB8AC3E}">
        <p14:creationId xmlns:p14="http://schemas.microsoft.com/office/powerpoint/2010/main" val="3410136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04B27-8CEE-46A1-877C-4EE3CD815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7525" y="340144"/>
            <a:ext cx="5111750" cy="1204912"/>
          </a:xfrm>
        </p:spPr>
        <p:txBody>
          <a:bodyPr>
            <a:normAutofit/>
          </a:bodyPr>
          <a:lstStyle/>
          <a:p>
            <a:r>
              <a:rPr lang="en-US" sz="3600" dirty="0"/>
              <a:t>Use of Voice</a:t>
            </a:r>
            <a:endParaRPr lang="en-PK" sz="3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804CF5-6BAB-430B-82BF-FE69837F1F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97524" y="4422047"/>
            <a:ext cx="6337801" cy="2673804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Used slightly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Exchange of money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Low pitch, gets high when question asked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Low volume kept by the participants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Quality of voice was raspy of the workers because they were stage whispering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No fluctuation in the tone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Vocalized pauses used by customer when asking for items they needed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AC6666-0117-4701-9F22-6BEDC74FD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AF78C-1AD4-4DDF-B008-E15DBA9AC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9437F1-B6E3-4392-BD5B-F8A4768CE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12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0F89B62-57EB-403E-8BFD-D614814E03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131" y="1736651"/>
            <a:ext cx="4512931" cy="3384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403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84410-FB4B-464B-8311-CD93D57B8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136525"/>
            <a:ext cx="5111750" cy="1204912"/>
          </a:xfrm>
        </p:spPr>
        <p:txBody>
          <a:bodyPr>
            <a:normAutofit/>
          </a:bodyPr>
          <a:lstStyle/>
          <a:p>
            <a:r>
              <a:rPr lang="en-US" sz="3600" dirty="0"/>
              <a:t>Use of Space</a:t>
            </a:r>
            <a:endParaRPr lang="en-PK" sz="3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49E2BE-5675-48D2-9EA5-D10459B008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57012" y="3224463"/>
            <a:ext cx="6657472" cy="3131887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Personal Space: Customers were practicing social distancing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Personal space was crossed when greeting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Physical Space: Manager’s space was his table, photocopiers space consisted of the photocopy machine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No personal artifacts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Books, stationary, Photocopied books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drawer with the money was in front of the manager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Ink cartridges and A4 papers were within the workers reach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PK" sz="1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54E00-5AB5-457D-969E-B6E0481FB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07022-0C67-4E3C-835D-B737D515C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A424C-BDF9-413B-96CC-0AF6BD2E8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AC7BD4C-D84F-42DE-867E-EE4206A5C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731" y="1673064"/>
            <a:ext cx="4438436" cy="3328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883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35FE5-B5C2-4F7A-8F3D-543B4AB17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Use of time</a:t>
            </a:r>
            <a:endParaRPr lang="en-PK" sz="3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93FD63-92B4-4EBF-B4EB-BF4DF95F04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Monochronic: Not a lot of work load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Polychronic: Not used, applied when more customers are present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Fewer customers early in the morning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PK" sz="1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3B5A4-3EB9-4E88-A4D3-1B538B11F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C35DF-1D7A-49F1-8B30-CE4682F2E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C5E07-0D28-4B3C-93F9-EA4D4BB12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933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AC6F0-6D5A-4318-A1E6-BA67BC63F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Self Presentation cues</a:t>
            </a:r>
            <a:endParaRPr lang="en-PK" sz="3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4814C-46E9-4B27-863F-27DF271E1D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Endomorphs: Both Managers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Mesomorphs: None present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Ectomorph: workers standing and doing physical work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B8BBD-5702-4857-993C-028D3FB9F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0E22A-4ADA-4CB5-AAF5-7CEF26F7B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CE7ED-EAC0-4258-92BE-29B99ACC9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18B0CE-284B-4493-8035-59E336C1F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247" y="3000054"/>
            <a:ext cx="3589105" cy="269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8077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25BB7-D90C-4111-8116-A9A221F42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1671639"/>
            <a:ext cx="6506578" cy="1204912"/>
          </a:xfrm>
        </p:spPr>
        <p:txBody>
          <a:bodyPr>
            <a:normAutofit/>
          </a:bodyPr>
          <a:lstStyle/>
          <a:p>
            <a:r>
              <a:rPr lang="en-US" sz="3600" dirty="0"/>
              <a:t>Clothing and grooming</a:t>
            </a:r>
            <a:endParaRPr lang="en-PK" sz="3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912031-729D-43A0-8F31-816FD99E0B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Cultural clothing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Shalwar Kameez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Comfortable and casual clothing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No one  was wearing </a:t>
            </a:r>
            <a:endParaRPr lang="en-PK" sz="1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2FBFC-B59F-43BD-9F2D-67841A185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C7A0E7-64AD-40F5-A13A-D8AAE4AF4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8A992-5AE4-4D96-A377-4E65B7225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808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sz="3600" dirty="0" err="1"/>
              <a:t>IntroducTion</a:t>
            </a:r>
            <a:endParaRPr lang="en-ZA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776662" cy="1525588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Observing verbal/non-verbal communication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Photocopier Shop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People in shop</a:t>
            </a:r>
          </a:p>
          <a:p>
            <a:pPr marL="400050" indent="-400050">
              <a:buFont typeface="+mj-lt"/>
              <a:buAutoNum type="romanLcPeriod"/>
            </a:pPr>
            <a:r>
              <a:rPr lang="en-US" sz="1800" dirty="0"/>
              <a:t>2 Managers</a:t>
            </a:r>
          </a:p>
          <a:p>
            <a:pPr marL="400050" indent="-400050">
              <a:buFont typeface="+mj-lt"/>
              <a:buAutoNum type="romanLcPeriod"/>
            </a:pPr>
            <a:r>
              <a:rPr lang="en-US" sz="1800" dirty="0"/>
              <a:t>2 Workers</a:t>
            </a:r>
          </a:p>
          <a:p>
            <a:pPr marL="400050" indent="-400050">
              <a:buFont typeface="+mj-lt"/>
              <a:buAutoNum type="romanLcPeriod"/>
            </a:pPr>
            <a:r>
              <a:rPr lang="en-US" sz="1800" dirty="0"/>
              <a:t>1 Costumer (excluding us)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69DF042-37C5-4E09-AA4C-AA66649C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Pitch Deck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2</a:t>
            </a:fld>
            <a:endParaRPr lang="en-ZA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EEACCF6-851E-4F65-B745-BE87044374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6837" y="2809393"/>
            <a:ext cx="4972692" cy="3729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38021B1-7D38-46EA-920B-FC65980AD5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Contexts</a:t>
            </a:r>
            <a:endParaRPr lang="en-P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EED9CE-EC37-45BD-9888-A25A33DDC13A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2743200" cy="365125"/>
          </a:xfr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7D722A-0A50-4FDE-B97B-BA1F823B1FB4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1743075" cy="365125"/>
          </a:xfrm>
        </p:spPr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29CC79-8E7F-45B6-BD13-82ACA2D24C7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611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B8F0CB2-3793-4F09-8A8A-0DEFDBC87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Social context</a:t>
            </a:r>
            <a:endParaRPr lang="en-PK" sz="36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DA0994B-668C-44DB-A736-3A223AED8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3700" y="2364980"/>
            <a:ext cx="3924300" cy="823912"/>
          </a:xfrm>
        </p:spPr>
        <p:txBody>
          <a:bodyPr/>
          <a:lstStyle/>
          <a:p>
            <a:r>
              <a:rPr lang="en-US" sz="2800" dirty="0"/>
              <a:t>Within Workers</a:t>
            </a:r>
            <a:endParaRPr lang="en-PK" sz="2800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6AB1F84-D69D-4D00-B797-781B70DC5C0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Not familiar with each other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Using verbal methods of communications</a:t>
            </a:r>
            <a:endParaRPr lang="en-PK" sz="18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7F7E81C-05A1-4E8B-883B-74A5BA06E9A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Comfortable with each other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Less verbal communication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Conversating with non-verbal cues (actions)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08F9FB2-F46A-446F-9232-9C3768029A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2800" dirty="0"/>
              <a:t>Workers and Customers</a:t>
            </a:r>
            <a:endParaRPr lang="en-PK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5A8A58-E1AC-4AEC-B77B-E964163F9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90FC5-41E3-418F-837E-45A93E235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5B394-27B6-4090-80FE-7F588F61D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264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D256763-81A1-44A0-A368-BF9C96095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Physical </a:t>
            </a:r>
            <a:r>
              <a:rPr lang="en-US" sz="3600" dirty="0" err="1"/>
              <a:t>COntext</a:t>
            </a:r>
            <a:endParaRPr lang="en-PK" sz="3600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96DAD81-8A7F-4EC4-9AA0-EDBF6D7A46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267380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Small shop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Participants were closer to each other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Dim lighting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Time 9:00 am (early)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Noise levels were low</a:t>
            </a:r>
          </a:p>
          <a:p>
            <a:r>
              <a:rPr lang="en-US" sz="1800" dirty="0"/>
              <a:t> </a:t>
            </a:r>
            <a:endParaRPr lang="en-PK" sz="180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210DCB-D574-4C61-8613-395695CDB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8A9F3A-5810-4C74-907A-E19D61163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3AF73F-1AD5-4242-941C-75E9CF522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977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D256763-81A1-44A0-A368-BF9C96095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Historical </a:t>
            </a:r>
            <a:r>
              <a:rPr lang="en-US" sz="3600" dirty="0" err="1"/>
              <a:t>COntext</a:t>
            </a:r>
            <a:endParaRPr lang="en-PK" sz="3600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96DAD81-8A7F-4EC4-9AA0-EDBF6D7A46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2092098"/>
            <a:ext cx="5111750" cy="267380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No Historical Context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Little to no communication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Early in the morning </a:t>
            </a:r>
            <a:endParaRPr lang="en-PK" sz="180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210DCB-D574-4C61-8613-395695CDB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20XX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8A9F3A-5810-4C74-907A-E19D61163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Pitch Deck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3AF73F-1AD5-4242-941C-75E9CF522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CEABB6-07DC-46E8-9B57-56EC44A396E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3642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D256763-81A1-44A0-A368-BF9C96095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1671639"/>
            <a:ext cx="6249904" cy="1204912"/>
          </a:xfrm>
        </p:spPr>
        <p:txBody>
          <a:bodyPr>
            <a:normAutofit/>
          </a:bodyPr>
          <a:lstStyle/>
          <a:p>
            <a:r>
              <a:rPr lang="en-US" sz="3600" dirty="0"/>
              <a:t>Psychological </a:t>
            </a:r>
            <a:r>
              <a:rPr lang="en-US" sz="3600" dirty="0" err="1"/>
              <a:t>COntext</a:t>
            </a:r>
            <a:endParaRPr lang="en-PK" sz="3600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96DAD81-8A7F-4EC4-9AA0-EDBF6D7A46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2876551"/>
            <a:ext cx="5111750" cy="267380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mood was calm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Participants were focused on their tasks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Minimal conversation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Workers were serious and helpful towards the customers</a:t>
            </a:r>
            <a:endParaRPr lang="en-PK" sz="180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210DCB-D574-4C61-8613-395695CDB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8A9F3A-5810-4C74-907A-E19D61163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3AF73F-1AD5-4242-941C-75E9CF522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114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D256763-81A1-44A0-A368-BF9C96095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Cultural </a:t>
            </a:r>
            <a:r>
              <a:rPr lang="en-US" sz="3600" dirty="0" err="1"/>
              <a:t>COntext</a:t>
            </a:r>
            <a:endParaRPr lang="en-PK" sz="3600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96DAD81-8A7F-4EC4-9AA0-EDBF6D7A46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2673804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Hand shake (</a:t>
            </a:r>
            <a:r>
              <a:rPr lang="en-US" sz="1800" dirty="0" err="1"/>
              <a:t>Asalam</a:t>
            </a:r>
            <a:r>
              <a:rPr lang="en-US" sz="1800" dirty="0"/>
              <a:t>-o-</a:t>
            </a:r>
            <a:r>
              <a:rPr lang="en-US" sz="1800" dirty="0" err="1"/>
              <a:t>Alaikum</a:t>
            </a:r>
            <a:r>
              <a:rPr lang="en-US" sz="18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Younger workers were working more than the older ones.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Age of workers were proportional to the hierarchy of the shop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Common practice seen in several other workplaces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 </a:t>
            </a:r>
            <a:endParaRPr lang="en-PK" sz="180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210DCB-D574-4C61-8613-395695CDB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8A9F3A-5810-4C74-907A-E19D61163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3AF73F-1AD5-4242-941C-75E9CF522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874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2AD81-8422-41A4-928E-D29761CAE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Types of Communications</a:t>
            </a:r>
            <a:endParaRPr lang="en-PK" sz="3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DCE1FC-D418-466E-A8DE-01DF679F7E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Intrapersonal</a:t>
            </a:r>
            <a:endParaRPr lang="en-PK" sz="28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81DBD07-9CCB-439F-972A-203A0AF23FF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Manager was watching news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One worker was humming to himself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PK" sz="1800" dirty="0"/>
          </a:p>
          <a:p>
            <a:endParaRPr lang="en-PK" sz="18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193E71B-4F0C-4353-BB63-91CA723092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2800" dirty="0"/>
              <a:t>Interpersonal</a:t>
            </a:r>
            <a:endParaRPr lang="en-PK" sz="28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8D34579-6EA1-4CF5-B812-D9F2CECF376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In between the workers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Cashier and customers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No other communications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 No Small group/Public gathering</a:t>
            </a:r>
            <a:endParaRPr lang="en-PK" sz="1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CB30A-CED2-491C-A64A-A6BAACA6E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9426CE-1ABA-4D51-8501-42B497C79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DA3E2B-D74E-4873-A116-5CC2869B5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051071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light pitch_tm56180624_Win32_LW_SL_v3" id="{5A4404DB-4ECC-4373-8C35-B428B8CCB737}" vid="{DB02F28E-0C23-47F0-A348-62748A79E20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F97B18F-50BC-4F30-8373-93489E845F8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64CF2EF3-001F-4BE9-81B3-86ECBBF942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Minimalist light sales pitch</Template>
  <TotalTime>516</TotalTime>
  <Words>471</Words>
  <Application>Microsoft Office PowerPoint</Application>
  <PresentationFormat>Widescreen</PresentationFormat>
  <Paragraphs>132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Tenorite</vt:lpstr>
      <vt:lpstr>Monoline</vt:lpstr>
      <vt:lpstr>OBSERVING NON VERBAL CUES</vt:lpstr>
      <vt:lpstr>IntroducTion</vt:lpstr>
      <vt:lpstr>Contexts</vt:lpstr>
      <vt:lpstr>Social context</vt:lpstr>
      <vt:lpstr>Physical COntext</vt:lpstr>
      <vt:lpstr>Historical COntext</vt:lpstr>
      <vt:lpstr>Psychological COntext</vt:lpstr>
      <vt:lpstr>Cultural COntext</vt:lpstr>
      <vt:lpstr>Types of Communications</vt:lpstr>
      <vt:lpstr>Non verbal cues  used/Not used</vt:lpstr>
      <vt:lpstr>Use of Body</vt:lpstr>
      <vt:lpstr>Use of Voice</vt:lpstr>
      <vt:lpstr>Use of Space</vt:lpstr>
      <vt:lpstr>Use of time</vt:lpstr>
      <vt:lpstr>Self Presentation cues</vt:lpstr>
      <vt:lpstr>Clothing and grooming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OBSERVING NON VERBAL CUES</dc:title>
  <dc:creator>English</dc:creator>
  <cp:lastModifiedBy>HP</cp:lastModifiedBy>
  <cp:revision>7</cp:revision>
  <dcterms:created xsi:type="dcterms:W3CDTF">2022-03-03T09:05:50Z</dcterms:created>
  <dcterms:modified xsi:type="dcterms:W3CDTF">2022-03-09T03:35:29Z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