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Muhammad Laraib Akhtar BSCS 2021 FAST NU LH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4-11T04:34:51.395">
    <p:pos x="6000" y="0"/>
    <p:text>Laraib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4-11T04:35:08.727">
    <p:pos x="6000" y="0"/>
    <p:text>Laraib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04-11T04:35:19.362">
    <p:pos x="6000" y="0"/>
    <p:text>Laraib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1bdba75c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1bdba75c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3df919813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3df919813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1bdba75c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1bdba75c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3df91981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3df91981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3df919813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3df919813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3df919813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3df919813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3fc0a46e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3fc0a46e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3df91981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3df91981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3df91981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3df91981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3df91981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3df91981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3df91981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3df91981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1bdba75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1bdba75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3df919813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3df919813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3df919813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3df919813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3df919813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3df919813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df91981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3df91981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3fc0a46e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3fc0a46e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fc0a46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3fc0a46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3df919813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3df919813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df919813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3df919813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3df919813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3df919813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df919813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3df91981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Presented By</a:t>
            </a:r>
            <a:endParaRPr sz="3100" u="sng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1959775"/>
            <a:ext cx="7688100" cy="30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Abdul Muiz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Laraib Akhtar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Sameer Khan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Haseeb Ahmad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Abdul Aziz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Anwar ul Haq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Hira Ikhlaq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57750" y="575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r>
              <a:rPr lang="en"/>
              <a:t> Safety Trends 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613750" y="1330400"/>
            <a:ext cx="82080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Installation of antivirus softwares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Not to Visit Unauthorized websites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Software Updation 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Update operating system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Identity theft , Information and even money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630275" y="59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Limiting Risky Behaviours 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630275" y="1292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have to share personal information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Never send sensitive information on public wifi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Lead to hacking ,distribution of private information and financial scams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ctrTitle"/>
          </p:nvPr>
        </p:nvSpPr>
        <p:spPr>
          <a:xfrm>
            <a:off x="729450" y="1322450"/>
            <a:ext cx="76881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90"/>
              <a:t>Precautions to protect data</a:t>
            </a:r>
            <a:endParaRPr sz="3090"/>
          </a:p>
        </p:txBody>
      </p:sp>
      <p:sp>
        <p:nvSpPr>
          <p:cNvPr id="152" name="Google Shape;152;p24"/>
          <p:cNvSpPr txBox="1"/>
          <p:nvPr>
            <p:ph idx="1" type="subTitle"/>
          </p:nvPr>
        </p:nvSpPr>
        <p:spPr>
          <a:xfrm>
            <a:off x="177800" y="2264000"/>
            <a:ext cx="7688100" cy="18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Secure your </a:t>
            </a:r>
            <a:r>
              <a:rPr b="1" lang="en" sz="1700"/>
              <a:t>social</a:t>
            </a:r>
            <a:r>
              <a:rPr b="1" lang="en" sz="1700"/>
              <a:t> media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Install laptop tracking software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Use a VPN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559825" y="1397100"/>
            <a:ext cx="7688100" cy="3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42">
                <a:latin typeface="Arial"/>
                <a:ea typeface="Arial"/>
                <a:cs typeface="Arial"/>
                <a:sym typeface="Arial"/>
              </a:rPr>
              <a:t>Secure your social media:  </a:t>
            </a:r>
            <a:endParaRPr b="1" sz="124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42">
                <a:latin typeface="Arial"/>
                <a:ea typeface="Arial"/>
                <a:cs typeface="Arial"/>
                <a:sym typeface="Arial"/>
              </a:rPr>
              <a:t> 		 Instagram, Twitter, and Facebook let you update parents and students in a fun and engaging way. However, to continue safely, you’ll need to review the privacy settings of each account to protect the privacy rights of your students.</a:t>
            </a:r>
            <a:endParaRPr sz="124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Install laptop tracking software:</a:t>
            </a:r>
            <a:endParaRPr b="1" sz="1400"/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Don’t store personal information such as passwords and your SSN in files on your phone or computer.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Backup your files on a remote hard drive and/or a trusted cloud provider. That way, you have the option to erase your laptop remotely if it is stolen.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Lock your phone screen with at least a 6-digit pin.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42"/>
              <a:t>Use a VPN:</a:t>
            </a:r>
            <a:endParaRPr b="1" sz="1442"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3076"/>
              <a:buChar char="●"/>
            </a:pPr>
            <a:r>
              <a:rPr lang="en" sz="1300"/>
              <a:t> </a:t>
            </a:r>
            <a:r>
              <a:rPr lang="en" sz="1014"/>
              <a:t>VPN will encrypt the connection between your device and the sites you visit.Confirm the network name to be sure you are connecting to a </a:t>
            </a:r>
            <a:r>
              <a:rPr lang="en" sz="1157"/>
              <a:t>legitimate campus network rather than a fake one.</a:t>
            </a:r>
            <a:endParaRPr sz="1157"/>
          </a:p>
          <a:p>
            <a:pPr indent="-2800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157"/>
              <a:t>Disable the automatic connect function on your device, so that you can verify the network is authentic before you connect.</a:t>
            </a:r>
            <a:endParaRPr sz="1157"/>
          </a:p>
          <a:p>
            <a:pPr indent="-2800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157"/>
              <a:t>Use complex passwords, which are more difficult to crack.</a:t>
            </a:r>
            <a:endParaRPr sz="1157"/>
          </a:p>
          <a:p>
            <a:pPr indent="-2800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157"/>
              <a:t>Make sure your firewall is turned on.</a:t>
            </a:r>
            <a:endParaRPr sz="115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ctrTitle"/>
          </p:nvPr>
        </p:nvSpPr>
        <p:spPr>
          <a:xfrm>
            <a:off x="729450" y="1322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Some Important precautions</a:t>
            </a:r>
            <a:endParaRPr sz="2900"/>
          </a:p>
        </p:txBody>
      </p:sp>
      <p:sp>
        <p:nvSpPr>
          <p:cNvPr id="163" name="Google Shape;163;p26"/>
          <p:cNvSpPr txBox="1"/>
          <p:nvPr>
            <p:ph idx="1" type="subTitle"/>
          </p:nvPr>
        </p:nvSpPr>
        <p:spPr>
          <a:xfrm>
            <a:off x="729625" y="1938550"/>
            <a:ext cx="7688100" cy="15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The best way to avoid scams is to approach all unexpected messages, offers, and phone calls with healthy skepticism.</a:t>
            </a:r>
            <a:endParaRPr sz="150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Always think twice before clicking on links or opening attachments, even if they look like they're from someone you know. If you’re not sure, contact the sender by a method you know is legitimate to confirm they sent it.</a:t>
            </a:r>
            <a:endParaRPr sz="150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Use multi-factor authentication (MFA) where possible.</a:t>
            </a:r>
            <a:endParaRPr sz="150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Protect your passwords. Make them long and strong, never reveal them to anyone, and use different passwords for different accounts.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4" name="Google Shape;164;p26"/>
          <p:cNvSpPr txBox="1"/>
          <p:nvPr/>
        </p:nvSpPr>
        <p:spPr>
          <a:xfrm>
            <a:off x="792400" y="3417200"/>
            <a:ext cx="76881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Facts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There is a hacker attack every 39 seconds.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Cybercrime is up 600% due to Covid-19 pandemic.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95% of cybersecurity breaches are a result of human error.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ctrTitle"/>
          </p:nvPr>
        </p:nvSpPr>
        <p:spPr>
          <a:xfrm>
            <a:off x="300300" y="488175"/>
            <a:ext cx="80424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Threats of cybersecurity for students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335675" y="1917325"/>
            <a:ext cx="88437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Mobile malware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Camfecting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Malicious social media messaging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97100" y="1250425"/>
            <a:ext cx="84537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37819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" sz="3621" u="sng">
                <a:latin typeface="Times New Roman"/>
                <a:ea typeface="Times New Roman"/>
                <a:cs typeface="Times New Roman"/>
                <a:sym typeface="Times New Roman"/>
              </a:rPr>
              <a:t>MALWARE:</a:t>
            </a:r>
            <a:endParaRPr b="1" sz="362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3250"/>
              <a:t>	</a:t>
            </a:r>
            <a:r>
              <a:rPr lang="en" sz="3250">
                <a:latin typeface="Times New Roman"/>
                <a:ea typeface="Times New Roman"/>
                <a:cs typeface="Times New Roman"/>
                <a:sym typeface="Times New Roman"/>
              </a:rPr>
              <a:t>It is found that</a:t>
            </a:r>
            <a:r>
              <a:rPr lang="en" sz="325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25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42 %</a:t>
            </a:r>
            <a:r>
              <a:rPr b="1" lang="en" sz="3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50">
                <a:latin typeface="Times New Roman"/>
                <a:ea typeface="Times New Roman"/>
                <a:cs typeface="Times New Roman"/>
                <a:sym typeface="Times New Roman"/>
              </a:rPr>
              <a:t>of attack targeting mobile devices has arisen since</a:t>
            </a:r>
            <a:r>
              <a:rPr b="1" lang="en" sz="3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25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2021</a:t>
            </a:r>
            <a:r>
              <a:rPr lang="en" sz="325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</a:t>
            </a:r>
            <a:r>
              <a:rPr b="1" lang="en" sz="325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CNBC</a:t>
            </a:r>
            <a:r>
              <a:rPr lang="en" sz="325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32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4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713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" sz="3783" u="sng">
                <a:latin typeface="Times New Roman"/>
                <a:ea typeface="Times New Roman"/>
                <a:cs typeface="Times New Roman"/>
                <a:sym typeface="Times New Roman"/>
              </a:rPr>
              <a:t>Camfecting:</a:t>
            </a:r>
            <a:endParaRPr b="1" sz="3783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		</a:t>
            </a:r>
            <a:r>
              <a:rPr lang="en" sz="3150">
                <a:latin typeface="Times New Roman"/>
                <a:ea typeface="Times New Roman"/>
                <a:cs typeface="Times New Roman"/>
                <a:sym typeface="Times New Roman"/>
              </a:rPr>
              <a:t>According to a research at</a:t>
            </a:r>
            <a:r>
              <a:rPr lang="en" sz="315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BOSTON University</a:t>
            </a:r>
            <a:r>
              <a:rPr lang="en" sz="315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lang="en" sz="315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2019, 80%</a:t>
            </a:r>
            <a:r>
              <a:rPr b="1" lang="en" sz="31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150">
                <a:latin typeface="Times New Roman"/>
                <a:ea typeface="Times New Roman"/>
                <a:cs typeface="Times New Roman"/>
                <a:sym typeface="Times New Roman"/>
              </a:rPr>
              <a:t>of  students have a </a:t>
            </a:r>
            <a:r>
              <a:rPr lang="en" sz="315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desktop webcam or camera</a:t>
            </a:r>
            <a:r>
              <a:rPr lang="en" sz="3150">
                <a:latin typeface="Times New Roman"/>
                <a:ea typeface="Times New Roman"/>
                <a:cs typeface="Times New Roman"/>
                <a:sym typeface="Times New Roman"/>
              </a:rPr>
              <a:t> built into their </a:t>
            </a:r>
            <a:r>
              <a:rPr lang="en" sz="315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phone, tablet or laptop</a:t>
            </a:r>
            <a:r>
              <a:rPr lang="en" sz="3150">
                <a:latin typeface="Times New Roman"/>
                <a:ea typeface="Times New Roman"/>
                <a:cs typeface="Times New Roman"/>
                <a:sym typeface="Times New Roman"/>
              </a:rPr>
              <a:t>. Unfortunately this can open the door to camfecting, where hackers are able to remotely access and </a:t>
            </a:r>
            <a:r>
              <a:rPr lang="en" sz="315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control of a webcam</a:t>
            </a:r>
            <a:r>
              <a:rPr lang="en" sz="315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3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709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" sz="3750" u="sng">
                <a:latin typeface="Times New Roman"/>
                <a:ea typeface="Times New Roman"/>
                <a:cs typeface="Times New Roman"/>
                <a:sym typeface="Times New Roman"/>
              </a:rPr>
              <a:t>Malicious Social Media Messaging:</a:t>
            </a:r>
            <a:endParaRPr b="1" sz="375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3250"/>
              <a:t>	</a:t>
            </a:r>
            <a:r>
              <a:rPr lang="en" sz="3250">
                <a:latin typeface="Times New Roman"/>
                <a:ea typeface="Times New Roman"/>
                <a:cs typeface="Times New Roman"/>
                <a:sym typeface="Times New Roman"/>
              </a:rPr>
              <a:t> According to a study on cybersecurity threats in the COVID-19 pandemic, hackers are taking advantage of platforms such as </a:t>
            </a:r>
            <a:r>
              <a:rPr lang="en" sz="325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Facebook and WhatsApp </a:t>
            </a:r>
            <a:r>
              <a:rPr lang="en" sz="3250">
                <a:latin typeface="Times New Roman"/>
                <a:ea typeface="Times New Roman"/>
                <a:cs typeface="Times New Roman"/>
                <a:sym typeface="Times New Roman"/>
              </a:rPr>
              <a:t>with scams to lure victims to</a:t>
            </a:r>
            <a:r>
              <a:rPr lang="en" sz="325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phishing websites,</a:t>
            </a:r>
            <a:r>
              <a:rPr lang="en" sz="3250">
                <a:latin typeface="Times New Roman"/>
                <a:ea typeface="Times New Roman"/>
                <a:cs typeface="Times New Roman"/>
                <a:sym typeface="Times New Roman"/>
              </a:rPr>
              <a:t> which can compromise personal information.</a:t>
            </a:r>
            <a:endParaRPr sz="3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360825" y="502325"/>
            <a:ext cx="7561500" cy="23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lang="en" sz="2500" u="sng">
                <a:latin typeface="Times New Roman"/>
                <a:ea typeface="Times New Roman"/>
                <a:cs typeface="Times New Roman"/>
                <a:sym typeface="Times New Roman"/>
              </a:rPr>
              <a:t>Cybersecurity Tips For the Students</a:t>
            </a:r>
            <a:endParaRPr sz="25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9"/>
          <p:cNvSpPr txBox="1"/>
          <p:nvPr>
            <p:ph idx="1" type="subTitle"/>
          </p:nvPr>
        </p:nvSpPr>
        <p:spPr>
          <a:xfrm>
            <a:off x="148725" y="991525"/>
            <a:ext cx="8781600" cy="4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6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91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b="1" lang="en" sz="2505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en" sz="2505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Giving Information Access:</a:t>
            </a:r>
            <a:r>
              <a:rPr b="1" lang="en" sz="2505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505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384">
                <a:latin typeface="Times New Roman"/>
                <a:ea typeface="Times New Roman"/>
                <a:cs typeface="Times New Roman"/>
                <a:sym typeface="Times New Roman"/>
              </a:rPr>
              <a:t>Be mindful about the information you </a:t>
            </a:r>
            <a:r>
              <a:rPr lang="en" sz="2384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divulge online</a:t>
            </a:r>
            <a:r>
              <a:rPr lang="en" sz="2384">
                <a:latin typeface="Times New Roman"/>
                <a:ea typeface="Times New Roman"/>
                <a:cs typeface="Times New Roman"/>
                <a:sym typeface="Times New Roman"/>
              </a:rPr>
              <a:t> — such as school names, email addresses, home addresses and telephone numbers. </a:t>
            </a:r>
            <a:endParaRPr sz="238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09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" sz="2550" u="sng">
                <a:latin typeface="Times New Roman"/>
                <a:ea typeface="Times New Roman"/>
                <a:cs typeface="Times New Roman"/>
                <a:sym typeface="Times New Roman"/>
              </a:rPr>
              <a:t>Invest in Virus Protection:</a:t>
            </a:r>
            <a:r>
              <a:rPr b="1" lang="en" sz="25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320">
                <a:latin typeface="Times New Roman"/>
                <a:ea typeface="Times New Roman"/>
                <a:cs typeface="Times New Roman"/>
                <a:sym typeface="Times New Roman"/>
              </a:rPr>
              <a:t>Ensure you have antivirus protection with anti-phishing support installed on all devices </a:t>
            </a:r>
            <a:r>
              <a:rPr lang="en" sz="232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(desktops, laptops, tablets, etc.)</a:t>
            </a:r>
            <a:r>
              <a:rPr lang="en" sz="2320">
                <a:latin typeface="Times New Roman"/>
                <a:ea typeface="Times New Roman"/>
                <a:cs typeface="Times New Roman"/>
                <a:sym typeface="Times New Roman"/>
              </a:rPr>
              <a:t>. Set it to update automatically and run virus scans at least once a week.</a:t>
            </a:r>
            <a:endParaRPr sz="23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09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" sz="2550" u="sng">
                <a:latin typeface="Times New Roman"/>
                <a:ea typeface="Times New Roman"/>
                <a:cs typeface="Times New Roman"/>
                <a:sym typeface="Times New Roman"/>
              </a:rPr>
              <a:t>Keep Software Up-to-Date:</a:t>
            </a:r>
            <a:r>
              <a:rPr b="1" lang="en" sz="255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55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Be sure to keep your </a:t>
            </a:r>
            <a:r>
              <a:rPr lang="en" sz="21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21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 software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and apps fully </a:t>
            </a:r>
            <a:r>
              <a:rPr lang="en" sz="2100">
                <a:solidFill>
                  <a:srgbClr val="E691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updated 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with patches. Even new machines can have out-of-date software that can put you at risk.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644550" y="131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40">
                <a:latin typeface="Times New Roman"/>
                <a:ea typeface="Times New Roman"/>
                <a:cs typeface="Times New Roman"/>
                <a:sym typeface="Times New Roman"/>
              </a:rPr>
              <a:t>CyberSecurity</a:t>
            </a:r>
            <a:r>
              <a:rPr lang="en" sz="3540">
                <a:latin typeface="Times New Roman"/>
                <a:ea typeface="Times New Roman"/>
                <a:cs typeface="Times New Roman"/>
                <a:sym typeface="Times New Roman"/>
              </a:rPr>
              <a:t> Concerns for Students</a:t>
            </a:r>
            <a:endParaRPr sz="35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729450" y="2030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Password Management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Phishing Attacks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Social Media Dangers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>
                <a:latin typeface="Times New Roman"/>
                <a:ea typeface="Times New Roman"/>
                <a:cs typeface="Times New Roman"/>
                <a:sym typeface="Times New Roman"/>
              </a:rPr>
              <a:t>What are Main Problems</a:t>
            </a:r>
            <a:endParaRPr sz="3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729450" y="1393075"/>
            <a:ext cx="7688700" cy="3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Times New Roman"/>
              <a:buChar char="●"/>
            </a:pPr>
            <a:r>
              <a:rPr b="1"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 Management</a:t>
            </a:r>
            <a:endParaRPr b="1"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Reusing and sharing our passwords.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These habits can make it easy for stranger to get access.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Times New Roman"/>
              <a:buChar char="●"/>
            </a:pPr>
            <a:r>
              <a:rPr b="1" lang="en" sz="2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Phishing Attacks</a:t>
            </a:r>
            <a:endParaRPr b="1" sz="2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Fraud Emails, websites and many other forms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Leading cause of data breaches in 2019 and 2020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CyberSecurity Concerns for Students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>
                <a:latin typeface="Times New Roman"/>
                <a:ea typeface="Times New Roman"/>
                <a:cs typeface="Times New Roman"/>
                <a:sym typeface="Times New Roman"/>
              </a:rPr>
              <a:t>Continue…</a:t>
            </a:r>
            <a:endParaRPr sz="32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729450" y="1393075"/>
            <a:ext cx="7688700" cy="3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b="1"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Dangers</a:t>
            </a:r>
            <a:endParaRPr b="1"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4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0280" lvl="0" marL="9144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" sz="2241">
                <a:latin typeface="Times New Roman"/>
                <a:ea typeface="Times New Roman"/>
                <a:cs typeface="Times New Roman"/>
                <a:sym typeface="Times New Roman"/>
              </a:rPr>
              <a:t>98% of college aged students use social media.</a:t>
            </a:r>
            <a:endParaRPr b="1" sz="224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0280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" sz="2241">
                <a:latin typeface="Times New Roman"/>
                <a:ea typeface="Times New Roman"/>
                <a:cs typeface="Times New Roman"/>
                <a:sym typeface="Times New Roman"/>
              </a:rPr>
              <a:t>It provides direct pathway to connect with others</a:t>
            </a:r>
            <a:endParaRPr b="1" sz="224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0280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" sz="2241">
                <a:latin typeface="Times New Roman"/>
                <a:ea typeface="Times New Roman"/>
                <a:cs typeface="Times New Roman"/>
                <a:sym typeface="Times New Roman"/>
              </a:rPr>
              <a:t>It also have plenty of risks</a:t>
            </a:r>
            <a:endParaRPr b="1" sz="224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0280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" sz="2241">
                <a:latin typeface="Times New Roman"/>
                <a:ea typeface="Times New Roman"/>
                <a:cs typeface="Times New Roman"/>
                <a:sym typeface="Times New Roman"/>
              </a:rPr>
              <a:t>Bullying and Harassment from many people</a:t>
            </a:r>
            <a:endParaRPr b="1" sz="224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0280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" sz="2241">
                <a:latin typeface="Times New Roman"/>
                <a:ea typeface="Times New Roman"/>
                <a:cs typeface="Times New Roman"/>
                <a:sym typeface="Times New Roman"/>
              </a:rPr>
              <a:t>One wrong move can lead to hacking, scams, private photos etc.</a:t>
            </a:r>
            <a:endParaRPr b="1" sz="224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ctrTitle"/>
          </p:nvPr>
        </p:nvSpPr>
        <p:spPr>
          <a:xfrm>
            <a:off x="729450" y="1322450"/>
            <a:ext cx="7688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Introduction</a:t>
            </a:r>
            <a:endParaRPr sz="3900"/>
          </a:p>
        </p:txBody>
      </p:sp>
      <p:sp>
        <p:nvSpPr>
          <p:cNvPr id="205" name="Google Shape;205;p33"/>
          <p:cNvSpPr txBox="1"/>
          <p:nvPr>
            <p:ph idx="1" type="subTitle"/>
          </p:nvPr>
        </p:nvSpPr>
        <p:spPr>
          <a:xfrm>
            <a:off x="729625" y="2172050"/>
            <a:ext cx="7688100" cy="26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</a:t>
            </a:r>
            <a:r>
              <a:rPr lang="en" sz="1400"/>
              <a:t>nline learning provides so many positive opportunities for learners and teachers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 a result of the recent rush to adopt e-learning, the field has been exposed to an increase in cyberattacks; cybercriminals are finding opportunities  steal sensitive information or deploy  schemes to extort money. 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ctrTitle"/>
          </p:nvPr>
        </p:nvSpPr>
        <p:spPr>
          <a:xfrm>
            <a:off x="729450" y="1322450"/>
            <a:ext cx="76881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</a:t>
            </a:r>
            <a:endParaRPr/>
          </a:p>
        </p:txBody>
      </p:sp>
      <p:sp>
        <p:nvSpPr>
          <p:cNvPr id="211" name="Google Shape;211;p34"/>
          <p:cNvSpPr txBox="1"/>
          <p:nvPr>
            <p:ph idx="1" type="subTitle"/>
          </p:nvPr>
        </p:nvSpPr>
        <p:spPr>
          <a:xfrm>
            <a:off x="729625" y="2016375"/>
            <a:ext cx="76881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9747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35"/>
              <a:t>In fact, a public service announcement by the FBI’s Internet Crime Complaint Center (IC3) recently warned that attackers are taking advantage of the transition to online learning due to COVID-19 through increased targeting of virtual environments, including those utilized by schools.</a:t>
            </a:r>
            <a:endParaRPr sz="1735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3"/>
          </a:p>
          <a:p>
            <a:pPr indent="-3065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63"/>
              <a:t>In a report by the Consortium for School Networking (CoSN)Over 90% of cyberattacks today start with phishing</a:t>
            </a:r>
            <a:endParaRPr sz="1963"/>
          </a:p>
          <a:p>
            <a:pPr indent="-30653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63"/>
              <a:t>Since the pandemic began, the FBI reported a 300% increase in reported cybercrimes.</a:t>
            </a:r>
            <a:endParaRPr sz="23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587"/>
              <a:buFont typeface="Times New Roman"/>
              <a:buChar char="●"/>
            </a:pPr>
            <a:r>
              <a:rPr lang="en" sz="1956">
                <a:latin typeface="Times New Roman"/>
                <a:ea typeface="Times New Roman"/>
                <a:cs typeface="Times New Roman"/>
                <a:sym typeface="Times New Roman"/>
              </a:rPr>
              <a:t>93% of students made use of technology to enhance their learning.</a:t>
            </a:r>
            <a:endParaRPr sz="23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ctrTitle"/>
          </p:nvPr>
        </p:nvSpPr>
        <p:spPr>
          <a:xfrm>
            <a:off x="729450" y="1322450"/>
            <a:ext cx="76881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7" name="Google Shape;217;p35"/>
          <p:cNvSpPr txBox="1"/>
          <p:nvPr>
            <p:ph idx="1" type="subTitle"/>
          </p:nvPr>
        </p:nvSpPr>
        <p:spPr>
          <a:xfrm>
            <a:off x="729625" y="1988150"/>
            <a:ext cx="7688100" cy="22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 matter at home or school, cyber security tips have a significant role in a student’s life. As the present situation has demanded students to move into a digital learning space, they are spending a considerable time online every day.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Even when teachers and parents are trying it hard to assure maximum safety in today’s virtual learning space, still there are loopholes that might land them into trouble.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</a:t>
            </a:r>
            <a:r>
              <a:rPr lang="en"/>
              <a:t>t is now the extra responsibility of parents and teachers to have an eye on the kids and protect them from the unwelcomed incidents through fruitful tips and advices.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Here we are helping you out by discussing some of the crucial areas that students need to have a look at and important cyber security tips to assure a safe online learning experience.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300300" y="488175"/>
            <a:ext cx="80424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Data Theft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335675" y="1917325"/>
            <a:ext cx="88437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ducation/social networks most vulnerable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According to Mimecast(2019) private institutions highest to receive malicious emails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Criminals use students’ health,personal and financial information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Example: educational platform, social media profiles(private information)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Googles’ survey(2021) half a billion facebook accounts hacked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335675" y="1308875"/>
            <a:ext cx="80424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Phishing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335675" y="1917325"/>
            <a:ext cx="88437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80% cybercrimes reported to phishing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Google counted around 2200,000 websites using phishing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Example: Message sent by a bank, online store etc.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Example: Jazzcash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Example: through fake login pages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406425" y="1252225"/>
            <a:ext cx="80424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Scholarships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335675" y="1917325"/>
            <a:ext cx="88437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Involves extraction of money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One is asked to pay a fee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No scholarship requires fee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Requires only a postal stamp to send a letter with your stamp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64825" y="512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Why are Students Concerned?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7650" y="1371375"/>
            <a:ext cx="8342400" cy="3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 93%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of students made use of technology to enhance their learning.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Students prefer making notes on their laptops than writing it down.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Security of student’s data has become a major issue.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Amith Raj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2016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claims that any students data can be accessed if on the same wifi.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Causes problems like </a:t>
            </a: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plagiarism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data loss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7650" y="519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Should Students be concerned?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7650" y="1420900"/>
            <a:ext cx="82860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70%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students are aware of cyber crimes and </a:t>
            </a: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35%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believe it is not their responsibility </a:t>
            </a: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(Mcdonald, 2016)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Students are confused on should they be concerned or not.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Many believe they are fine with the built in security they have.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Some students try many cybersecurity solution and yet believe it is not enough.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Students are not informed on cybersecurity properly.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53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A Solution for Every Student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7650" y="1371375"/>
            <a:ext cx="83070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VPN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is the most ideal and easy to use solution(Adam Hardy, 2022).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It can resolve cyber issues like phishing, farming and malware by the use of firewall.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It is cheap and can be afforded by any student.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Ease of use attracts many students.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Most of the students are already familiar with it.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595025" y="568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Students affected from cyber threats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595025" y="1368375"/>
            <a:ext cx="8418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87% of students uses internet for academic and non-academic purposes 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A 2018 report from internet security firm symantec examined the rising threats to cybersecurity 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Sheer amount of information and data we share online opens us all upto cybersecurity threats 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Students can protect themselves by understanding internet 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safety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trends ,keeping software up-to-date ,and  limiting risky behaviour 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