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Title-R1d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9" name="Google Shape;7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 txBox="1"/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/>
          <p:nvPr>
            <p:ph idx="2" type="pic"/>
          </p:nvPr>
        </p:nvSpPr>
        <p:spPr>
          <a:xfrm>
            <a:off x="1184744" y="698261"/>
            <a:ext cx="9822532" cy="3214136"/>
          </a:xfrm>
          <a:prstGeom prst="roundRect">
            <a:avLst>
              <a:gd fmla="val 4944" name="adj"/>
            </a:avLst>
          </a:prstGeom>
          <a:noFill/>
          <a:ln cap="sq" cmpd="sng" w="82550">
            <a:solidFill>
              <a:srgbClr val="C0D3E4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87" name="Google Shape;8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2"/>
          <p:cNvSpPr txBox="1"/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4" name="Google Shape;9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13"/>
          <p:cNvSpPr txBox="1"/>
          <p:nvPr>
            <p:ph idx="2" type="body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04" name="Google Shape;10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11" name="Google Shape;11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15"/>
          <p:cNvSpPr txBox="1"/>
          <p:nvPr>
            <p:ph idx="3" type="body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15"/>
          <p:cNvSpPr txBox="1"/>
          <p:nvPr>
            <p:ph idx="4" type="body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7" name="Google Shape;117;p15"/>
          <p:cNvSpPr txBox="1"/>
          <p:nvPr>
            <p:ph idx="5" type="body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5"/>
          <p:cNvSpPr txBox="1"/>
          <p:nvPr>
            <p:ph idx="6" type="body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1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23" name="Google Shape;12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16"/>
          <p:cNvSpPr/>
          <p:nvPr>
            <p:ph idx="2" type="pic"/>
          </p:nvPr>
        </p:nvSpPr>
        <p:spPr>
          <a:xfrm>
            <a:off x="913774" y="2367093"/>
            <a:ext cx="3296409" cy="1524000"/>
          </a:xfrm>
          <a:prstGeom prst="roundRect">
            <a:avLst>
              <a:gd fmla="val 9363" name="adj"/>
            </a:avLst>
          </a:prstGeom>
          <a:noFill/>
          <a:ln cap="sq" cmpd="sng" w="82550">
            <a:solidFill>
              <a:srgbClr val="C0D3E4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p16"/>
          <p:cNvSpPr txBox="1"/>
          <p:nvPr>
            <p:ph idx="3" type="body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8" name="Google Shape;128;p16"/>
          <p:cNvSpPr txBox="1"/>
          <p:nvPr>
            <p:ph idx="4" type="body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9" name="Google Shape;129;p16"/>
          <p:cNvSpPr/>
          <p:nvPr>
            <p:ph idx="5" type="pic"/>
          </p:nvPr>
        </p:nvSpPr>
        <p:spPr>
          <a:xfrm>
            <a:off x="4441348" y="2367093"/>
            <a:ext cx="3303352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C0D3E4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0" name="Google Shape;130;p16"/>
          <p:cNvSpPr txBox="1"/>
          <p:nvPr>
            <p:ph idx="6" type="body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1" name="Google Shape;131;p16"/>
          <p:cNvSpPr txBox="1"/>
          <p:nvPr>
            <p:ph idx="7" type="body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6"/>
          <p:cNvSpPr/>
          <p:nvPr>
            <p:ph idx="8" type="pic"/>
          </p:nvPr>
        </p:nvSpPr>
        <p:spPr>
          <a:xfrm>
            <a:off x="7973298" y="2367093"/>
            <a:ext cx="3304928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C0D3E4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3" name="Google Shape;133;p16"/>
          <p:cNvSpPr txBox="1"/>
          <p:nvPr>
            <p:ph idx="9" type="body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1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38" name="Google Shape;13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" type="body"/>
          </p:nvPr>
        </p:nvSpPr>
        <p:spPr>
          <a:xfrm rot="5400000">
            <a:off x="4383948" y="-1103079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45" name="Google Shape;14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>
            <p:ph type="title"/>
          </p:nvPr>
        </p:nvSpPr>
        <p:spPr>
          <a:xfrm rot="5400000">
            <a:off x="7410763" y="1923737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idx="1" type="body"/>
          </p:nvPr>
        </p:nvSpPr>
        <p:spPr>
          <a:xfrm rot="5400000">
            <a:off x="2152338" y="-628961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34" name="Google Shape;3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2" name="Google Shape;4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2" name="Google Shape;5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8" name="Google Shape;5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3" name="Google Shape;6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1" name="Google Shape;7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/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/>
          <p:nvPr>
            <p:ph idx="2" type="pic"/>
          </p:nvPr>
        </p:nvSpPr>
        <p:spPr>
          <a:xfrm>
            <a:off x="7424803" y="609601"/>
            <a:ext cx="3255358" cy="5181600"/>
          </a:xfrm>
          <a:prstGeom prst="roundRect">
            <a:avLst>
              <a:gd fmla="val 4943" name="adj"/>
            </a:avLst>
          </a:prstGeom>
          <a:noFill/>
          <a:ln cap="sq" cmpd="sng" w="82550">
            <a:solidFill>
              <a:srgbClr val="C0D3E4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AEBF5"/>
            </a:gs>
            <a:gs pos="100000">
              <a:srgbClr val="72AADB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"/>
          <p:cNvPicPr preferRelativeResize="0"/>
          <p:nvPr/>
        </p:nvPicPr>
        <p:blipFill rotWithShape="1">
          <a:blip r:embed="rId1">
            <a:alphaModFix amt="70000"/>
          </a:blip>
          <a:srcRect b="0" l="0" r="0" t="0"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lang="en-US"/>
              <a:t>IJMA</a:t>
            </a:r>
            <a:br>
              <a:rPr lang="en-US"/>
            </a:br>
            <a:r>
              <a:rPr lang="en-US"/>
              <a:t>CONSENSUS OF OPINION</a:t>
            </a:r>
            <a:endParaRPr/>
          </a:p>
        </p:txBody>
      </p:sp>
      <p:sp>
        <p:nvSpPr>
          <p:cNvPr id="156" name="Google Shape;156;p19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INSTRUCTOR 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lang="en-US"/>
              <a:t>MAHMOOD AKHTAR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913774" y="247650"/>
            <a:ext cx="10363826" cy="6419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2032000" y="719666"/>
            <a:ext cx="8128000" cy="54186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Meaning according to Islamic Fiqh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Authority of Ijma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Basis for Ijam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Philosophy behind Ijma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Expectations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History Ijma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Ijma as a source of Law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Persons competent to participate 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Famous Ijma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Kinds of Ijma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Hierarchy of Ijma and its repealing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Compilation of Ijma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Necessity of Ijma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Jurisprudential value of Ijma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Ijma and the modern world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MEANING ACCORDING TO ISLAMIC FIQH</a:t>
            </a:r>
            <a:br>
              <a:rPr lang="en-US"/>
            </a:br>
            <a:endParaRPr/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cap="none"/>
              <a:t>Ijma Is The Verbal Noun Of The Arabic Word Ajmaa Which Has Two Meanings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cap="none"/>
              <a:t> 1) To Determine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cap="none"/>
              <a:t> 2) To Agree Upon Something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cap="none"/>
              <a:t>Broadly Speaking, It Is Consensus Of Opinion</a:t>
            </a:r>
            <a:endParaRPr cap="non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913149" y="266700"/>
            <a:ext cx="10364451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r>
              <a:rPr lang="en-US"/>
              <a:t>MEANING ACCORDING TO ISLAMIC FIQH</a:t>
            </a:r>
            <a:br>
              <a:rPr lang="en-US"/>
            </a:br>
            <a:endParaRPr/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913774" y="942976"/>
            <a:ext cx="10363826" cy="4848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cap="none"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cap="none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cap="none"/>
              <a:t>An Agreement Of Muslim Community On A Religious Or Legal Point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cap="none"/>
              <a:t>It Is Consensus Of People Competent To Hold Ijma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cap="none"/>
              <a:t>This Agreement Of Jurists Is In A Particular Age And A Certain Issue.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cap="none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cap="none"/>
              <a:t>“And Consult Them Then After Consultation  Be Determined And Have Faith In Almighty Allah.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913775" y="419100"/>
            <a:ext cx="10364451" cy="94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None/>
            </a:pPr>
            <a:br>
              <a:rPr lang="en-US"/>
            </a:b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914399" y="66674"/>
            <a:ext cx="11191875" cy="679132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778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wentieth Century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INGREDIENTS OF IJMA</a:t>
            </a:r>
            <a:endParaRPr b="0" i="0" sz="2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27000" lvl="2" marL="228600" marR="0" rtl="0" algn="l">
              <a:lnSpc>
                <a:spcPct val="75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Consensus of opinion</a:t>
            </a:r>
            <a:endParaRPr b="0" i="0" sz="20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2" marL="228600" marR="0" rtl="0" algn="l">
              <a:lnSpc>
                <a:spcPct val="7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270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All jurists must be Muslims</a:t>
            </a:r>
            <a:endParaRPr b="0" i="0" sz="20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2" marL="228600" marR="0" rtl="0" algn="l">
              <a:lnSpc>
                <a:spcPct val="7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270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 a particular period of time.</a:t>
            </a:r>
            <a:endParaRPr b="0" i="0" sz="20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2" marL="228600" marR="0" rtl="0" algn="l">
              <a:lnSpc>
                <a:spcPct val="7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ON A QUESTION  OF LAW</a:t>
            </a:r>
            <a:endParaRPr b="0" i="0" sz="16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2" marL="228600" marR="0" rtl="0" algn="l">
              <a:lnSpc>
                <a:spcPct val="75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913149" y="218467"/>
            <a:ext cx="10364451" cy="838809"/>
          </a:xfrm>
          <a:prstGeom prst="rect">
            <a:avLst/>
          </a:prstGeom>
          <a:gradFill>
            <a:gsLst>
              <a:gs pos="0">
                <a:srgbClr val="C56B76"/>
              </a:gs>
              <a:gs pos="50000">
                <a:srgbClr val="BC4A57"/>
              </a:gs>
              <a:gs pos="100000">
                <a:srgbClr val="AA2A3D"/>
              </a:gs>
            </a:gsLst>
            <a:lin ang="5400000" scaled="0"/>
          </a:gradFill>
          <a:ln>
            <a:noFill/>
          </a:ln>
          <a:effectLst>
            <a:outerShdw blurRad="63500" rotWithShape="0" algn="ctr" dir="5400000" dist="25400">
              <a:srgbClr val="000000">
                <a:alpha val="68627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br>
              <a:rPr lang="en-US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</a:t>
            </a:r>
            <a:r>
              <a:rPr b="1" lang="en-US" sz="4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AUTHORITY OF IJMA</a:t>
            </a:r>
            <a:br>
              <a:rPr b="1" lang="en-US" sz="4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b="1"/>
          </a:p>
        </p:txBody>
      </p:sp>
      <p:sp>
        <p:nvSpPr>
          <p:cNvPr id="186" name="Google Shape;186;p24"/>
          <p:cNvSpPr/>
          <p:nvPr/>
        </p:nvSpPr>
        <p:spPr>
          <a:xfrm>
            <a:off x="4337674" y="1057276"/>
            <a:ext cx="4258975" cy="51107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F7D92"/>
              </a:gs>
              <a:gs pos="50000">
                <a:srgbClr val="326A7F"/>
              </a:gs>
              <a:gs pos="100000">
                <a:srgbClr val="0E5A71"/>
              </a:gs>
            </a:gsLst>
            <a:lin ang="5400000" scaled="0"/>
          </a:gradFill>
          <a:ln>
            <a:noFill/>
          </a:ln>
          <a:effectLst>
            <a:outerShdw blurRad="63500" rotWithShape="0" algn="ctr" dir="5400000" dist="25400">
              <a:srgbClr val="000000">
                <a:alpha val="6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My Followers shall never agree upon what is wrong </a:t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4337674" y="1645014"/>
            <a:ext cx="4258975" cy="51107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F7D92"/>
              </a:gs>
              <a:gs pos="50000">
                <a:srgbClr val="326A7F"/>
              </a:gs>
              <a:gs pos="100000">
                <a:srgbClr val="0E5A71"/>
              </a:gs>
            </a:gsLst>
            <a:lin ang="5400000" scaled="0"/>
          </a:gradFill>
          <a:ln>
            <a:noFill/>
          </a:ln>
          <a:effectLst>
            <a:outerShdw blurRad="63500" rotWithShape="0" algn="ctr" dir="5400000" dist="25400">
              <a:srgbClr val="000000">
                <a:alpha val="6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Its incumbent upon you  to follow the most numerous body</a:t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4337674" y="2232752"/>
            <a:ext cx="4258975" cy="51107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F7D92"/>
              </a:gs>
              <a:gs pos="50000">
                <a:srgbClr val="326A7F"/>
              </a:gs>
              <a:gs pos="100000">
                <a:srgbClr val="0E5A71"/>
              </a:gs>
            </a:gsLst>
            <a:lin ang="5400000" scaled="0"/>
          </a:gradFill>
          <a:ln>
            <a:noFill/>
          </a:ln>
          <a:effectLst>
            <a:outerShdw blurRad="63500" rotWithShape="0" algn="ctr" dir="5400000" dist="25400">
              <a:srgbClr val="000000">
                <a:alpha val="6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Hand of god is with the group</a:t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4337674" y="2820490"/>
            <a:ext cx="4258975" cy="51107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F7D92"/>
              </a:gs>
              <a:gs pos="50000">
                <a:srgbClr val="326A7F"/>
              </a:gs>
              <a:gs pos="100000">
                <a:srgbClr val="0E5A71"/>
              </a:gs>
            </a:gsLst>
            <a:lin ang="5400000" scaled="0"/>
          </a:gradFill>
          <a:ln>
            <a:noFill/>
          </a:ln>
          <a:effectLst>
            <a:outerShdw blurRad="63500" rotWithShape="0" algn="ctr" dir="5400000" dist="25400">
              <a:srgbClr val="000000">
                <a:alpha val="6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Whoever separate himself will go to hell</a:t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4337674" y="3408228"/>
            <a:ext cx="4258975" cy="51107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F7D92"/>
              </a:gs>
              <a:gs pos="50000">
                <a:srgbClr val="326A7F"/>
              </a:gs>
              <a:gs pos="100000">
                <a:srgbClr val="0E5A71"/>
              </a:gs>
            </a:gsLst>
            <a:lin ang="5400000" scaled="0"/>
          </a:gradFill>
          <a:ln>
            <a:noFill/>
          </a:ln>
          <a:effectLst>
            <a:outerShdw blurRad="63500" rotWithShape="0" algn="ctr" dir="5400000" dist="25400">
              <a:srgbClr val="000000">
                <a:alpha val="6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 you yourself don’t know then question those who do.</a:t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4337674" y="3995966"/>
            <a:ext cx="4258975" cy="51107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F7D92"/>
              </a:gs>
              <a:gs pos="50000">
                <a:srgbClr val="326A7F"/>
              </a:gs>
              <a:gs pos="100000">
                <a:srgbClr val="0E5A71"/>
              </a:gs>
            </a:gsLst>
            <a:lin ang="5400000" scaled="0"/>
          </a:gradFill>
          <a:ln>
            <a:noFill/>
          </a:ln>
          <a:effectLst>
            <a:outerShdw blurRad="63500" rotWithShape="0" algn="ctr" dir="5400000" dist="25400">
              <a:srgbClr val="000000">
                <a:alpha val="6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 is thus we have made of you a nation of the right men</a:t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4337674" y="4583704"/>
            <a:ext cx="4258975" cy="51107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F7D92"/>
              </a:gs>
              <a:gs pos="50000">
                <a:srgbClr val="326A7F"/>
              </a:gs>
              <a:gs pos="100000">
                <a:srgbClr val="0E5A71"/>
              </a:gs>
            </a:gsLst>
            <a:lin ang="5400000" scaled="0"/>
          </a:gradFill>
          <a:ln>
            <a:noFill/>
          </a:ln>
          <a:effectLst>
            <a:outerShdw blurRad="63500" rotWithShape="0" algn="ctr" dir="5400000" dist="25400">
              <a:srgbClr val="000000">
                <a:alpha val="6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Those who turn away from the prophet ﷺ and don’t follow the way of believers are infidels</a:t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4337674" y="5171442"/>
            <a:ext cx="4258975" cy="51107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F7D92"/>
              </a:gs>
              <a:gs pos="50000">
                <a:srgbClr val="326A7F"/>
              </a:gs>
              <a:gs pos="100000">
                <a:srgbClr val="0E5A71"/>
              </a:gs>
            </a:gsLst>
            <a:lin ang="5400000" scaled="0"/>
          </a:gradFill>
          <a:ln>
            <a:noFill/>
          </a:ln>
          <a:effectLst>
            <a:outerShdw blurRad="63500" rotWithShape="0" algn="ctr" dir="5400000" dist="25400">
              <a:srgbClr val="000000">
                <a:alpha val="6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THEIR GOVERNMENT IS BY CONCIL AMONG THEMSELVES </a:t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4337674" y="5759180"/>
            <a:ext cx="4258975" cy="51107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F7D92"/>
              </a:gs>
              <a:gs pos="50000">
                <a:srgbClr val="326A7F"/>
              </a:gs>
              <a:gs pos="100000">
                <a:srgbClr val="0E5A71"/>
              </a:gs>
            </a:gsLst>
            <a:lin ang="5400000" scaled="0"/>
          </a:gradFill>
          <a:ln>
            <a:noFill/>
          </a:ln>
          <a:effectLst>
            <a:outerShdw blurRad="63500" rotWithShape="0" algn="ctr" dir="5400000" dist="25400">
              <a:srgbClr val="000000">
                <a:alpha val="6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AND CONSULT WITH THEM, UPON THE CONDUCT OF AFFAIRS AND WHEN THOSE ARE RESOLVED THEN PUT TRUST IN allah.</a:t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4337674" y="6346918"/>
            <a:ext cx="4258975" cy="51107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4F7D92"/>
              </a:gs>
              <a:gs pos="50000">
                <a:srgbClr val="326A7F"/>
              </a:gs>
              <a:gs pos="100000">
                <a:srgbClr val="0E5A71"/>
              </a:gs>
            </a:gsLst>
            <a:lin ang="5400000" scaled="0"/>
          </a:gradFill>
          <a:ln>
            <a:noFill/>
          </a:ln>
          <a:effectLst>
            <a:outerShdw blurRad="63500" rotWithShape="0" algn="ctr" dir="5400000" dist="25400">
              <a:srgbClr val="000000">
                <a:alpha val="6862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And hold fast all of you the cable of allah and don’t separate.</a:t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855999" y="466117"/>
            <a:ext cx="10326352" cy="867383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rgbClr val="872D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br>
              <a:rPr lang="en-US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IJMA AS A SOURCE OF LAW</a:t>
            </a:r>
            <a:br>
              <a:rPr b="1" lang="en-US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b="1"/>
          </a:p>
        </p:txBody>
      </p:sp>
      <p:grpSp>
        <p:nvGrpSpPr>
          <p:cNvPr id="201" name="Google Shape;201;p25"/>
          <p:cNvGrpSpPr/>
          <p:nvPr/>
        </p:nvGrpSpPr>
        <p:grpSpPr>
          <a:xfrm>
            <a:off x="1017781" y="2605917"/>
            <a:ext cx="10193911" cy="2698806"/>
            <a:chOff x="84957" y="1029400"/>
            <a:chExt cx="10193911" cy="2698806"/>
          </a:xfrm>
        </p:grpSpPr>
        <p:sp>
          <p:nvSpPr>
            <p:cNvPr id="202" name="Google Shape;202;p25"/>
            <p:cNvSpPr/>
            <p:nvPr/>
          </p:nvSpPr>
          <p:spPr>
            <a:xfrm>
              <a:off x="8370303" y="1424532"/>
              <a:ext cx="1908565" cy="1908877"/>
            </a:xfrm>
            <a:prstGeom prst="ellipse">
              <a:avLst/>
            </a:prstGeom>
            <a:solidFill>
              <a:srgbClr val="244FA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8433279" y="1488173"/>
              <a:ext cx="1781598" cy="1781596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244F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 txBox="1"/>
            <p:nvPr/>
          </p:nvSpPr>
          <p:spPr>
            <a:xfrm>
              <a:off x="8688228" y="1742734"/>
              <a:ext cx="1272715" cy="12724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575" lIns="21575" spcFirstLastPara="1" rIns="21575" wrap="square" tIns="21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Makes further legislation possible by keeping laws up to date</a:t>
              </a:r>
              <a:endParaRPr b="0" i="0" sz="17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05" name="Google Shape;205;p25"/>
            <p:cNvSpPr/>
            <p:nvPr/>
          </p:nvSpPr>
          <p:spPr>
            <a:xfrm rot="2700000">
              <a:off x="6396841" y="1424631"/>
              <a:ext cx="1908344" cy="1908344"/>
            </a:xfrm>
            <a:prstGeom prst="teardrop">
              <a:avLst>
                <a:gd fmla="val 100000" name="adj"/>
              </a:avLst>
            </a:prstGeom>
            <a:solidFill>
              <a:srgbClr val="244FA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6461738" y="1488173"/>
              <a:ext cx="1781598" cy="1781596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244F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 txBox="1"/>
            <p:nvPr/>
          </p:nvSpPr>
          <p:spPr>
            <a:xfrm>
              <a:off x="6715672" y="1742734"/>
              <a:ext cx="1272715" cy="12724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575" lIns="21575" spcFirstLastPara="1" rIns="21575" wrap="square" tIns="21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Helps discovering and interpretation of Laws</a:t>
              </a:r>
              <a:endParaRPr b="0" i="0" sz="17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08" name="Google Shape;208;p25"/>
            <p:cNvSpPr/>
            <p:nvPr/>
          </p:nvSpPr>
          <p:spPr>
            <a:xfrm rot="2700000">
              <a:off x="4425301" y="1424631"/>
              <a:ext cx="1908344" cy="1908344"/>
            </a:xfrm>
            <a:prstGeom prst="teardrop">
              <a:avLst>
                <a:gd fmla="val 100000" name="adj"/>
              </a:avLst>
            </a:prstGeom>
            <a:solidFill>
              <a:srgbClr val="244FA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4489182" y="1488173"/>
              <a:ext cx="1781598" cy="1781596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244F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5"/>
            <p:cNvSpPr txBox="1"/>
            <p:nvPr/>
          </p:nvSpPr>
          <p:spPr>
            <a:xfrm>
              <a:off x="4743115" y="1742734"/>
              <a:ext cx="1272715" cy="12724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575" lIns="21575" spcFirstLastPara="1" rIns="21575" wrap="square" tIns="21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Solution of problems</a:t>
              </a:r>
              <a:endParaRPr b="0" i="0" sz="17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1" name="Google Shape;211;p25"/>
            <p:cNvSpPr/>
            <p:nvPr/>
          </p:nvSpPr>
          <p:spPr>
            <a:xfrm rot="2700000">
              <a:off x="2452744" y="1424631"/>
              <a:ext cx="1908344" cy="1908344"/>
            </a:xfrm>
            <a:prstGeom prst="teardrop">
              <a:avLst>
                <a:gd fmla="val 100000" name="adj"/>
              </a:avLst>
            </a:prstGeom>
            <a:solidFill>
              <a:srgbClr val="244FA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2516625" y="1488173"/>
              <a:ext cx="1781598" cy="1781596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244F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5"/>
            <p:cNvSpPr txBox="1"/>
            <p:nvPr/>
          </p:nvSpPr>
          <p:spPr>
            <a:xfrm>
              <a:off x="2771574" y="1742734"/>
              <a:ext cx="1272715" cy="12724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575" lIns="21575" spcFirstLastPara="1" rIns="21575" wrap="square" tIns="21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Interpretation of sharia according to changing conditions</a:t>
              </a:r>
              <a:endParaRPr b="0" i="0" sz="17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14" name="Google Shape;214;p25"/>
            <p:cNvSpPr/>
            <p:nvPr/>
          </p:nvSpPr>
          <p:spPr>
            <a:xfrm rot="2700000">
              <a:off x="480188" y="1424631"/>
              <a:ext cx="1908344" cy="1908344"/>
            </a:xfrm>
            <a:prstGeom prst="teardrop">
              <a:avLst>
                <a:gd fmla="val 100000" name="adj"/>
              </a:avLst>
            </a:prstGeom>
            <a:solidFill>
              <a:srgbClr val="244FA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544069" y="1488173"/>
              <a:ext cx="1781598" cy="1781596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244F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5"/>
            <p:cNvSpPr txBox="1"/>
            <p:nvPr/>
          </p:nvSpPr>
          <p:spPr>
            <a:xfrm>
              <a:off x="799018" y="1742734"/>
              <a:ext cx="1272715" cy="12724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575" lIns="21575" spcFirstLastPara="1" rIns="21575" wrap="square" tIns="21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Enforcement of ordains of Quran Sunnah</a:t>
              </a:r>
              <a:endParaRPr b="0" i="0" sz="17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913775" y="618517"/>
            <a:ext cx="10364451" cy="8292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</a:pPr>
            <a:r>
              <a:rPr b="1" lang="en-US" sz="4000"/>
              <a:t>FAMOUS IJMA</a:t>
            </a:r>
            <a:endParaRPr b="1" sz="4000"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913774" y="2028826"/>
            <a:ext cx="10364452" cy="3209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ELECTION OF HAZRAT ABU BAKAR R.A AS PER SUNNI FIQH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HAZRAT UMER R.A WANTED TO COMMOND THE BATTLE OF FARIS PERSONALY, BUT THE SHURA DECIDED TO THAT HE SHOULD STAY BACK AND HE HAD TO DO SO.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t/>
            </a:r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