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 id="2147483671"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Lst>
  <p:sldSz cy="6858000" cx="9144000"/>
  <p:notesSz cx="7315200" cy="9601200"/>
  <p:embeddedFontLst>
    <p:embeddedFont>
      <p:font typeface="Helvetica Neue"/>
      <p:regular r:id="rId58"/>
      <p:bold r:id="rId59"/>
      <p:italic r:id="rId60"/>
      <p:boldItalic r:id="rId61"/>
    </p:embeddedFont>
    <p:embeddedFont>
      <p:font typeface="Noto Sans Symbols"/>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2">
          <p15:clr>
            <a:srgbClr val="000000"/>
          </p15:clr>
        </p15:guide>
        <p15:guide id="2" pos="290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D66EF3-673F-4D3B-BAB1-39399DA11697}">
  <a:tblStyle styleId="{34D66EF3-673F-4D3B-BAB1-39399DA1169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2" orient="horz"/>
        <p:guide pos="290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62" Type="http://schemas.openxmlformats.org/officeDocument/2006/relationships/font" Target="fonts/NotoSansSymbols-regular.fntdata"/><Relationship Id="rId61" Type="http://schemas.openxmlformats.org/officeDocument/2006/relationships/font" Target="fonts/HelveticaNeue-boldItalic.fntdata"/><Relationship Id="rId20" Type="http://schemas.openxmlformats.org/officeDocument/2006/relationships/slide" Target="slides/slide3.xml"/><Relationship Id="rId63" Type="http://schemas.openxmlformats.org/officeDocument/2006/relationships/font" Target="fonts/NotoSansSymbols-bold.fntdata"/><Relationship Id="rId22" Type="http://schemas.openxmlformats.org/officeDocument/2006/relationships/slide" Target="slides/slide5.xml"/><Relationship Id="rId21" Type="http://schemas.openxmlformats.org/officeDocument/2006/relationships/slide" Target="slides/slide4.xml"/><Relationship Id="rId24" Type="http://schemas.openxmlformats.org/officeDocument/2006/relationships/slide" Target="slides/slide7.xml"/><Relationship Id="rId23" Type="http://schemas.openxmlformats.org/officeDocument/2006/relationships/slide" Target="slides/slide6.xml"/><Relationship Id="rId60" Type="http://schemas.openxmlformats.org/officeDocument/2006/relationships/font" Target="fonts/HelveticaNeue-italic.fntdata"/><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11" Type="http://schemas.openxmlformats.org/officeDocument/2006/relationships/slideMaster" Target="slideMasters/slideMaster7.xml"/><Relationship Id="rId55" Type="http://schemas.openxmlformats.org/officeDocument/2006/relationships/slide" Target="slides/slide38.xml"/><Relationship Id="rId10" Type="http://schemas.openxmlformats.org/officeDocument/2006/relationships/slideMaster" Target="slideMasters/slideMaster6.xml"/><Relationship Id="rId54" Type="http://schemas.openxmlformats.org/officeDocument/2006/relationships/slide" Target="slides/slide37.xml"/><Relationship Id="rId13" Type="http://schemas.openxmlformats.org/officeDocument/2006/relationships/slideMaster" Target="slideMasters/slideMaster9.xml"/><Relationship Id="rId57" Type="http://schemas.openxmlformats.org/officeDocument/2006/relationships/slide" Target="slides/slide40.xml"/><Relationship Id="rId12" Type="http://schemas.openxmlformats.org/officeDocument/2006/relationships/slideMaster" Target="slideMasters/slideMaster8.xml"/><Relationship Id="rId56" Type="http://schemas.openxmlformats.org/officeDocument/2006/relationships/slide" Target="slides/slide39.xml"/><Relationship Id="rId15" Type="http://schemas.openxmlformats.org/officeDocument/2006/relationships/slideMaster" Target="slideMasters/slideMaster11.xml"/><Relationship Id="rId59" Type="http://schemas.openxmlformats.org/officeDocument/2006/relationships/font" Target="fonts/HelveticaNeue-bold.fntdata"/><Relationship Id="rId14" Type="http://schemas.openxmlformats.org/officeDocument/2006/relationships/slideMaster" Target="slideMasters/slideMaster10.xml"/><Relationship Id="rId58" Type="http://schemas.openxmlformats.org/officeDocument/2006/relationships/font" Target="fonts/HelveticaNeue-regular.fntdata"/><Relationship Id="rId17" Type="http://schemas.openxmlformats.org/officeDocument/2006/relationships/notesMaster" Target="notesMasters/notesMaster1.xml"/><Relationship Id="rId16" Type="http://schemas.openxmlformats.org/officeDocument/2006/relationships/slideMaster" Target="slideMasters/slideMaster12.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50975" lIns="101950" spcFirstLastPara="1" rIns="101950" wrap="square" tIns="50975">
            <a:noAutofit/>
          </a:bodyPr>
          <a:lstStyle>
            <a:lvl1pPr lvl="0"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50975" lIns="101950" spcFirstLastPara="1" rIns="101950" wrap="square" tIns="50975">
            <a:noAutofit/>
          </a:bodyPr>
          <a:lstStyle>
            <a:lvl1pPr lvl="0"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974725" y="4560887"/>
            <a:ext cx="5365750" cy="4319587"/>
          </a:xfrm>
          <a:prstGeom prst="rect">
            <a:avLst/>
          </a:prstGeom>
          <a:noFill/>
          <a:ln>
            <a:noFill/>
          </a:ln>
        </p:spPr>
        <p:txBody>
          <a:bodyPr anchorCtr="0" anchor="ctr" bIns="50975" lIns="101950" spcFirstLastPara="1" rIns="101950" wrap="square" tIns="509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50975" lIns="101950" spcFirstLastPara="1" rIns="101950" wrap="square" tIns="50975">
            <a:noAutofit/>
          </a:bodyPr>
          <a:lstStyle>
            <a:lvl1pPr lvl="0"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baseline="-25000" i="0" sz="3200" u="sng"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50975" lIns="101950" spcFirstLastPara="1" rIns="101950" wrap="square" tIns="50975">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96" name="Google Shape;296;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1: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03" name="Google Shape;303;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2: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10" name="Google Shape;310;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3: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17" name="Google Shape;317;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4: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24" name="Google Shape;324;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5: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32" name="Google Shape;332;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39" name="Google Shape;339;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46" name="Google Shape;346;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8: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53" name="Google Shape;353;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0" name="Google Shape;360;p19:notes"/>
          <p:cNvSpPr txBox="1"/>
          <p:nvPr>
            <p:ph idx="1" type="body"/>
          </p:nvPr>
        </p:nvSpPr>
        <p:spPr>
          <a:xfrm>
            <a:off x="974725" y="4560887"/>
            <a:ext cx="5365750" cy="4319587"/>
          </a:xfrm>
          <a:prstGeom prst="rect">
            <a:avLst/>
          </a:prstGeom>
          <a:noFill/>
          <a:ln>
            <a:noFill/>
          </a:ln>
        </p:spPr>
        <p:txBody>
          <a:bodyPr anchorCtr="0" anchor="ctr" bIns="50975" lIns="101950" spcFirstLastPara="1" rIns="101950" wrap="square" tIns="50975">
            <a:noAutofit/>
          </a:bodyPr>
          <a:lstStyle/>
          <a:p>
            <a:pPr indent="0" lvl="0" marL="0" rtl="0" algn="l">
              <a:spcBef>
                <a:spcPts val="0"/>
              </a:spcBef>
              <a:spcAft>
                <a:spcPts val="0"/>
              </a:spcAft>
              <a:buSzPts val="1800"/>
              <a:buNone/>
            </a:pPr>
            <a:r>
              <a:rPr lang="en-US"/>
              <a:t>No. The total gate input cost remains the same.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0: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67" name="Google Shape;367;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21:notes"/>
          <p:cNvSpPr txBox="1"/>
          <p:nvPr>
            <p:ph idx="1" type="body"/>
          </p:nvPr>
        </p:nvSpPr>
        <p:spPr>
          <a:xfrm>
            <a:off x="974725" y="4560887"/>
            <a:ext cx="5365750" cy="4319587"/>
          </a:xfrm>
          <a:prstGeom prst="rect">
            <a:avLst/>
          </a:prstGeom>
          <a:noFill/>
          <a:ln>
            <a:noFill/>
          </a:ln>
        </p:spPr>
        <p:txBody>
          <a:bodyPr anchorCtr="0" anchor="ctr" bIns="50975" lIns="101950" spcFirstLastPara="1" rIns="101950" wrap="square" tIns="50975">
            <a:noAutofit/>
          </a:bodyPr>
          <a:lstStyle/>
          <a:p>
            <a:pPr indent="0" lvl="0" marL="0" rtl="0" algn="l">
              <a:spcBef>
                <a:spcPts val="0"/>
              </a:spcBef>
              <a:spcAft>
                <a:spcPts val="0"/>
              </a:spcAft>
              <a:buSzPts val="1800"/>
              <a:buNone/>
            </a:pPr>
            <a:r>
              <a:rPr lang="en-US"/>
              <a:t>Go over table explaining how entries were obtained, particularly those containing Xs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2: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382" name="Google Shape;382;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3: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19" name="Google Shape;419;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4: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26" name="Google Shape;426;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5: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33" name="Google Shape;433;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6: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44" name="Google Shape;444;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7: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51" name="Google Shape;451;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8: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60" name="Google Shape;460;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9: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468" name="Google Shape;468;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0:notes"/>
          <p:cNvSpPr txBox="1"/>
          <p:nvPr/>
        </p:nvSpPr>
        <p:spPr>
          <a:xfrm>
            <a:off x="0" y="0"/>
            <a:ext cx="3170237" cy="479425"/>
          </a:xfrm>
          <a:prstGeom prst="rect">
            <a:avLst/>
          </a:prstGeom>
          <a:noFill/>
          <a:ln>
            <a:noFill/>
          </a:ln>
        </p:spPr>
        <p:txBody>
          <a:bodyPr anchorCtr="0" anchor="t" bIns="50975" lIns="101950" spcFirstLastPara="1" rIns="101950" wrap="square" tIns="5097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Princess Sumaya University</a:t>
            </a:r>
            <a:endParaRPr/>
          </a:p>
        </p:txBody>
      </p:sp>
      <p:sp>
        <p:nvSpPr>
          <p:cNvPr id="476" name="Google Shape;476;p30:notes"/>
          <p:cNvSpPr txBox="1"/>
          <p:nvPr/>
        </p:nvSpPr>
        <p:spPr>
          <a:xfrm>
            <a:off x="4144962" y="0"/>
            <a:ext cx="3170237" cy="479425"/>
          </a:xfrm>
          <a:prstGeom prst="rect">
            <a:avLst/>
          </a:prstGeom>
          <a:noFill/>
          <a:ln>
            <a:noFill/>
          </a:ln>
        </p:spPr>
        <p:txBody>
          <a:bodyPr anchorCtr="0" anchor="t" bIns="50975" lIns="101950" spcFirstLastPara="1" rIns="101950" wrap="square" tIns="50975">
            <a:no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4241 - Digital Logic Design</a:t>
            </a:r>
            <a:endParaRPr/>
          </a:p>
        </p:txBody>
      </p:sp>
      <p:sp>
        <p:nvSpPr>
          <p:cNvPr id="477" name="Google Shape;477;p30:notes"/>
          <p:cNvSpPr txBox="1"/>
          <p:nvPr/>
        </p:nvSpPr>
        <p:spPr>
          <a:xfrm>
            <a:off x="0" y="9121775"/>
            <a:ext cx="3170237" cy="479425"/>
          </a:xfrm>
          <a:prstGeom prst="rect">
            <a:avLst/>
          </a:prstGeom>
          <a:noFill/>
          <a:ln>
            <a:noFill/>
          </a:ln>
        </p:spPr>
        <p:txBody>
          <a:bodyPr anchorCtr="0" anchor="b" bIns="50975" lIns="101950" spcFirstLastPara="1" rIns="101950" wrap="square" tIns="5097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Dr. Bassam Kahhaleh</a:t>
            </a:r>
            <a:endParaRPr/>
          </a:p>
        </p:txBody>
      </p:sp>
      <p:sp>
        <p:nvSpPr>
          <p:cNvPr id="478" name="Google Shape;478;p30:notes"/>
          <p:cNvSpPr txBox="1"/>
          <p:nvPr/>
        </p:nvSpPr>
        <p:spPr>
          <a:xfrm>
            <a:off x="4144962" y="9121775"/>
            <a:ext cx="3170237" cy="479425"/>
          </a:xfrm>
          <a:prstGeom prst="rect">
            <a:avLst/>
          </a:prstGeom>
          <a:noFill/>
          <a:ln>
            <a:noFill/>
          </a:ln>
        </p:spPr>
        <p:txBody>
          <a:bodyPr anchorCtr="0" anchor="b" bIns="50975" lIns="101950" spcFirstLastPara="1" rIns="101950" wrap="square" tIns="509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
        <p:nvSpPr>
          <p:cNvPr id="479" name="Google Shape;479;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30:notes"/>
          <p:cNvSpPr txBox="1"/>
          <p:nvPr>
            <p:ph idx="1" type="body"/>
          </p:nvPr>
        </p:nvSpPr>
        <p:spPr>
          <a:xfrm>
            <a:off x="974725" y="4560887"/>
            <a:ext cx="5365750" cy="4319587"/>
          </a:xfrm>
          <a:prstGeom prst="rect">
            <a:avLst/>
          </a:prstGeom>
          <a:noFill/>
          <a:ln>
            <a:noFill/>
          </a:ln>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1: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546" name="Google Shape;546;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2: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554" name="Google Shape;554;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3: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561" name="Google Shape;561;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34: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739" name="Google Shape;739;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35: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747" name="Google Shape;747;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36: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832" name="Google Shape;832;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37: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845" name="Google Shape;845;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38: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023" name="Google Shape;1023;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39: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063" name="Google Shape;1063;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51" name="Google Shape;251;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40: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1136" name="Google Shape;1136;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5: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58" name="Google Shape;258;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73" name="Google Shape;273;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81" name="Google Shape;281;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9:notes"/>
          <p:cNvSpPr txBox="1"/>
          <p:nvPr>
            <p:ph idx="1" type="body"/>
          </p:nvPr>
        </p:nvSpPr>
        <p:spPr>
          <a:xfrm>
            <a:off x="974725" y="4560887"/>
            <a:ext cx="5365750" cy="4319587"/>
          </a:xfrm>
          <a:prstGeom prst="rect">
            <a:avLst/>
          </a:prstGeom>
        </p:spPr>
        <p:txBody>
          <a:bodyPr anchorCtr="0" anchor="ctr" bIns="50975" lIns="101950" spcFirstLastPara="1" rIns="101950" wrap="square" tIns="50975">
            <a:noAutofit/>
          </a:bodyPr>
          <a:lstStyle/>
          <a:p>
            <a:pPr indent="0" lvl="0" marL="0" rtl="0" algn="l">
              <a:spcBef>
                <a:spcPts val="0"/>
              </a:spcBef>
              <a:spcAft>
                <a:spcPts val="0"/>
              </a:spcAft>
              <a:buNone/>
            </a:pPr>
            <a:r>
              <a:t/>
            </a:r>
            <a:endParaRPr/>
          </a:p>
        </p:txBody>
      </p:sp>
      <p:sp>
        <p:nvSpPr>
          <p:cNvPr id="288" name="Google Shape;288;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2"/>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0" name="Shape 90"/>
        <p:cNvGrpSpPr/>
        <p:nvPr/>
      </p:nvGrpSpPr>
      <p:grpSpPr>
        <a:xfrm>
          <a:off x="0" y="0"/>
          <a:ext cx="0" cy="0"/>
          <a:chOff x="0" y="0"/>
          <a:chExt cx="0" cy="0"/>
        </a:xfrm>
      </p:grpSpPr>
      <p:sp>
        <p:nvSpPr>
          <p:cNvPr id="91" name="Google Shape;91;p2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p:nvPr>
            <p:ph idx="2" type="pic"/>
          </p:nvPr>
        </p:nvSpPr>
        <p:spPr>
          <a:xfrm>
            <a:off x="3887788" y="987425"/>
            <a:ext cx="4629150" cy="4873625"/>
          </a:xfrm>
          <a:prstGeom prst="rect">
            <a:avLst/>
          </a:prstGeom>
          <a:noFill/>
          <a:ln>
            <a:noFill/>
          </a:ln>
        </p:spPr>
      </p:sp>
      <p:sp>
        <p:nvSpPr>
          <p:cNvPr id="93" name="Google Shape;93;p2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4" name="Google Shape;94;p20"/>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9" name="Shape 99"/>
        <p:cNvGrpSpPr/>
        <p:nvPr/>
      </p:nvGrpSpPr>
      <p:grpSpPr>
        <a:xfrm>
          <a:off x="0" y="0"/>
          <a:ext cx="0" cy="0"/>
          <a:chOff x="0" y="0"/>
          <a:chExt cx="0" cy="0"/>
        </a:xfrm>
      </p:grpSpPr>
      <p:sp>
        <p:nvSpPr>
          <p:cNvPr id="100" name="Google Shape;100;p22"/>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 type="body"/>
          </p:nvPr>
        </p:nvSpPr>
        <p:spPr>
          <a:xfrm rot="5400000">
            <a:off x="2091531" y="-57944"/>
            <a:ext cx="5027612"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2"/>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7" name="Shape 107"/>
        <p:cNvGrpSpPr/>
        <p:nvPr/>
      </p:nvGrpSpPr>
      <p:grpSpPr>
        <a:xfrm>
          <a:off x="0" y="0"/>
          <a:ext cx="0" cy="0"/>
          <a:chOff x="0" y="0"/>
          <a:chExt cx="0" cy="0"/>
        </a:xfrm>
      </p:grpSpPr>
      <p:sp>
        <p:nvSpPr>
          <p:cNvPr id="108" name="Google Shape;108;p24"/>
          <p:cNvSpPr txBox="1"/>
          <p:nvPr>
            <p:ph type="title"/>
          </p:nvPr>
        </p:nvSpPr>
        <p:spPr>
          <a:xfrm rot="5400000">
            <a:off x="4348957" y="2199481"/>
            <a:ext cx="6342063"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 type="body"/>
          </p:nvPr>
        </p:nvSpPr>
        <p:spPr>
          <a:xfrm rot="5400000">
            <a:off x="384969" y="330994"/>
            <a:ext cx="6342063" cy="56800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4"/>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17" name="Shape 17"/>
        <p:cNvGrpSpPr/>
        <p:nvPr/>
      </p:nvGrpSpPr>
      <p:grpSpPr>
        <a:xfrm>
          <a:off x="0" y="0"/>
          <a:ext cx="0" cy="0"/>
          <a:chOff x="0" y="0"/>
          <a:chExt cx="0" cy="0"/>
        </a:xfrm>
      </p:grpSpPr>
      <p:sp>
        <p:nvSpPr>
          <p:cNvPr id="18" name="Google Shape;18;p3"/>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5" name="Shape 3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0" name="Shape 40"/>
        <p:cNvGrpSpPr/>
        <p:nvPr/>
      </p:nvGrpSpPr>
      <p:grpSpPr>
        <a:xfrm>
          <a:off x="0" y="0"/>
          <a:ext cx="0" cy="0"/>
          <a:chOff x="0" y="0"/>
          <a:chExt cx="0" cy="0"/>
        </a:xfrm>
      </p:grpSpPr>
      <p:sp>
        <p:nvSpPr>
          <p:cNvPr id="41" name="Google Shape;41;p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400"/>
              <a:buNone/>
              <a:defRPr sz="2400"/>
            </a:lvl1pPr>
            <a:lvl2pPr indent="-228600" lvl="1" marL="914400" algn="l">
              <a:spcBef>
                <a:spcPts val="400"/>
              </a:spcBef>
              <a:spcAft>
                <a:spcPts val="0"/>
              </a:spcAft>
              <a:buSzPts val="2000"/>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43" name="Google Shape;43;p8"/>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8" name="Shape 48"/>
        <p:cNvGrpSpPr/>
        <p:nvPr/>
      </p:nvGrpSpPr>
      <p:grpSpPr>
        <a:xfrm>
          <a:off x="0" y="0"/>
          <a:ext cx="0" cy="0"/>
          <a:chOff x="0" y="0"/>
          <a:chExt cx="0" cy="0"/>
        </a:xfrm>
      </p:grpSpPr>
      <p:sp>
        <p:nvSpPr>
          <p:cNvPr id="49" name="Google Shape;49;p10"/>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 type="body"/>
          </p:nvPr>
        </p:nvSpPr>
        <p:spPr>
          <a:xfrm>
            <a:off x="719138" y="1314450"/>
            <a:ext cx="3810000" cy="502761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0"/>
          <p:cNvSpPr txBox="1"/>
          <p:nvPr>
            <p:ph idx="2" type="body"/>
          </p:nvPr>
        </p:nvSpPr>
        <p:spPr>
          <a:xfrm>
            <a:off x="4681538" y="1314450"/>
            <a:ext cx="3810000" cy="502761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0"/>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7" name="Shape 57"/>
        <p:cNvGrpSpPr/>
        <p:nvPr/>
      </p:nvGrpSpPr>
      <p:grpSpPr>
        <a:xfrm>
          <a:off x="0" y="0"/>
          <a:ext cx="0" cy="0"/>
          <a:chOff x="0" y="0"/>
          <a:chExt cx="0" cy="0"/>
        </a:xfrm>
      </p:grpSpPr>
      <p:sp>
        <p:nvSpPr>
          <p:cNvPr id="58" name="Google Shape;58;p12"/>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2"/>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2"/>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12"/>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2"/>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8" name="Shape 68"/>
        <p:cNvGrpSpPr/>
        <p:nvPr/>
      </p:nvGrpSpPr>
      <p:grpSpPr>
        <a:xfrm>
          <a:off x="0" y="0"/>
          <a:ext cx="0" cy="0"/>
          <a:chOff x="0" y="0"/>
          <a:chExt cx="0" cy="0"/>
        </a:xfrm>
      </p:grpSpPr>
      <p:sp>
        <p:nvSpPr>
          <p:cNvPr id="69" name="Google Shape;69;p14"/>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5" name="Shape 75"/>
        <p:cNvGrpSpPr/>
        <p:nvPr/>
      </p:nvGrpSpPr>
      <p:grpSpPr>
        <a:xfrm>
          <a:off x="0" y="0"/>
          <a:ext cx="0" cy="0"/>
          <a:chOff x="0" y="0"/>
          <a:chExt cx="0" cy="0"/>
        </a:xfrm>
      </p:grpSpPr>
      <p:sp>
        <p:nvSpPr>
          <p:cNvPr id="76" name="Google Shape;76;p16"/>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1" name="Shape 81"/>
        <p:cNvGrpSpPr/>
        <p:nvPr/>
      </p:nvGrpSpPr>
      <p:grpSpPr>
        <a:xfrm>
          <a:off x="0" y="0"/>
          <a:ext cx="0" cy="0"/>
          <a:chOff x="0" y="0"/>
          <a:chExt cx="0" cy="0"/>
        </a:xfrm>
      </p:grpSpPr>
      <p:sp>
        <p:nvSpPr>
          <p:cNvPr id="82" name="Google Shape;82;p1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4" name="Google Shape;84;p18"/>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5" name="Google Shape;85;p18"/>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7.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8.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7.jpg"/><Relationship Id="rId2"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3.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88" name="Google Shape;88;p19"/>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9" name="Google Shape;89;p19"/>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1"/>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97" name="Google Shape;97;p2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98" name="Google Shape;98;p21"/>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3"/>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105" name="Google Shape;105;p23"/>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06" name="Google Shape;106;p23"/>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4"/>
          <p:cNvSpPr txBox="1"/>
          <p:nvPr/>
        </p:nvSpPr>
        <p:spPr>
          <a:xfrm>
            <a:off x="696912" y="6338887"/>
            <a:ext cx="2728912"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3" name="Google Shape;23;p4"/>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
        <p:nvSpPr>
          <p:cNvPr id="24" name="Google Shape;24;p4"/>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25" name="Google Shape;25;p4"/>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pic>
        <p:nvPicPr>
          <p:cNvPr id="26" name="Google Shape;26;p4"/>
          <p:cNvPicPr preferRelativeResize="0"/>
          <p:nvPr/>
        </p:nvPicPr>
        <p:blipFill rotWithShape="1">
          <a:blip r:embed="rId1">
            <a:alphaModFix/>
          </a:blip>
          <a:srcRect b="0" l="0" r="0" t="0"/>
          <a:stretch/>
        </p:blipFill>
        <p:spPr>
          <a:xfrm>
            <a:off x="25400" y="6489700"/>
            <a:ext cx="1971675" cy="342900"/>
          </a:xfrm>
          <a:prstGeom prst="rect">
            <a:avLst/>
          </a:prstGeom>
          <a:noFill/>
          <a:ln>
            <a:noFill/>
          </a:ln>
        </p:spPr>
      </p:pic>
      <p:cxnSp>
        <p:nvCxnSpPr>
          <p:cNvPr id="27" name="Google Shape;27;p4"/>
          <p:cNvCxnSpPr/>
          <p:nvPr/>
        </p:nvCxnSpPr>
        <p:spPr>
          <a:xfrm>
            <a:off x="631825" y="1147762"/>
            <a:ext cx="8015287" cy="0"/>
          </a:xfrm>
          <a:prstGeom prst="straightConnector1">
            <a:avLst/>
          </a:prstGeom>
          <a:noFill/>
          <a:ln cap="flat" cmpd="sng" w="76200">
            <a:solidFill>
              <a:schemeClr val="accent2"/>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5"/>
          <p:cNvSpPr txBox="1"/>
          <p:nvPr/>
        </p:nvSpPr>
        <p:spPr>
          <a:xfrm>
            <a:off x="1833562" y="5167312"/>
            <a:ext cx="5913437" cy="12049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200"/>
              <a:buFont typeface="Times New Roman"/>
              <a:buNone/>
            </a:pPr>
            <a:r>
              <a:rPr b="1" i="0" lang="en-US" sz="2200" u="none">
                <a:solidFill>
                  <a:schemeClr val="dk1"/>
                </a:solidFill>
                <a:latin typeface="Times New Roman"/>
                <a:ea typeface="Times New Roman"/>
                <a:cs typeface="Times New Roman"/>
                <a:sym typeface="Times New Roman"/>
              </a:rPr>
              <a:t>Charles Kime &amp; Thomas Kaminski</a:t>
            </a:r>
            <a:endParaRPr/>
          </a:p>
          <a:p>
            <a:pPr indent="0" lvl="0" marL="0" marR="0" rtl="0" algn="ctr">
              <a:lnSpc>
                <a:spcPct val="100000"/>
              </a:lnSpc>
              <a:spcBef>
                <a:spcPts val="1100"/>
              </a:spcBef>
              <a:spcAft>
                <a:spcPts val="0"/>
              </a:spcAft>
              <a:buClr>
                <a:schemeClr val="dk1"/>
              </a:buClr>
              <a:buSzPts val="2200"/>
              <a:buFont typeface="Times New Roman"/>
              <a:buNone/>
            </a:pPr>
            <a:r>
              <a:rPr b="0" i="0" lang="en-US" sz="2200" u="none">
                <a:solidFill>
                  <a:schemeClr val="dk1"/>
                </a:solidFill>
                <a:latin typeface="Times New Roman"/>
                <a:ea typeface="Times New Roman"/>
                <a:cs typeface="Times New Roman"/>
                <a:sym typeface="Times New Roman"/>
              </a:rPr>
              <a:t>© 2008 Pearson Education, Inc.</a:t>
            </a:r>
            <a:br>
              <a:rPr b="0" i="0" lang="en-US" sz="2200" u="none">
                <a:solidFill>
                  <a:schemeClr val="dk1"/>
                </a:solidFill>
                <a:latin typeface="Times New Roman"/>
                <a:ea typeface="Times New Roman"/>
                <a:cs typeface="Times New Roman"/>
                <a:sym typeface="Times New Roman"/>
              </a:rPr>
            </a:br>
            <a:r>
              <a:rPr b="0" i="0" lang="en-US" sz="1800" u="none">
                <a:solidFill>
                  <a:schemeClr val="dk1"/>
                </a:solidFill>
                <a:latin typeface="Times New Roman"/>
                <a:ea typeface="Times New Roman"/>
                <a:cs typeface="Times New Roman"/>
                <a:sym typeface="Times New Roman"/>
              </a:rPr>
              <a:t>(Hyperlinks are active in View Show mode)</a:t>
            </a:r>
            <a:endParaRPr/>
          </a:p>
        </p:txBody>
      </p:sp>
      <p:sp>
        <p:nvSpPr>
          <p:cNvPr id="30" name="Google Shape;30;p5"/>
          <p:cNvSpPr txBox="1"/>
          <p:nvPr/>
        </p:nvSpPr>
        <p:spPr>
          <a:xfrm>
            <a:off x="1301750" y="2847975"/>
            <a:ext cx="6978650" cy="20907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4000"/>
              <a:buFont typeface="Helvetica Neue"/>
              <a:buNone/>
            </a:pPr>
            <a:r>
              <a:rPr b="1" i="0" lang="en-US" sz="4000" u="none">
                <a:solidFill>
                  <a:schemeClr val="accent2"/>
                </a:solidFill>
                <a:latin typeface="Helvetica Neue"/>
                <a:ea typeface="Helvetica Neue"/>
                <a:cs typeface="Helvetica Neue"/>
                <a:sym typeface="Helvetica Neue"/>
              </a:rPr>
              <a:t>Chapter 3 – Combinational</a:t>
            </a:r>
            <a:r>
              <a:rPr b="1" i="0" lang="en-US" sz="4000" u="none">
                <a:solidFill>
                  <a:schemeClr val="hlink"/>
                </a:solidFill>
                <a:latin typeface="Helvetica Neue"/>
                <a:ea typeface="Helvetica Neue"/>
                <a:cs typeface="Helvetica Neue"/>
                <a:sym typeface="Helvetica Neue"/>
              </a:rPr>
              <a:t> </a:t>
            </a:r>
            <a:r>
              <a:rPr b="1" i="0" lang="en-US" sz="4000" u="none">
                <a:solidFill>
                  <a:schemeClr val="accent2"/>
                </a:solidFill>
                <a:latin typeface="Helvetica Neue"/>
                <a:ea typeface="Helvetica Neue"/>
                <a:cs typeface="Helvetica Neue"/>
                <a:sym typeface="Helvetica Neue"/>
              </a:rPr>
              <a:t>Logic Design</a:t>
            </a:r>
            <a:endParaRPr/>
          </a:p>
          <a:p>
            <a:pPr indent="0" lvl="0" marL="0" marR="0" rtl="0" algn="ctr">
              <a:lnSpc>
                <a:spcPct val="100000"/>
              </a:lnSpc>
              <a:spcBef>
                <a:spcPts val="1600"/>
              </a:spcBef>
              <a:spcAft>
                <a:spcPts val="0"/>
              </a:spcAft>
              <a:buClr>
                <a:srgbClr val="3333FF"/>
              </a:buClr>
              <a:buSzPts val="3200"/>
              <a:buFont typeface="Times New Roman"/>
              <a:buNone/>
            </a:pPr>
            <a:r>
              <a:rPr b="1" baseline="-25000" i="0" lang="en-US" sz="3200" u="none">
                <a:solidFill>
                  <a:srgbClr val="3333FF"/>
                </a:solidFill>
                <a:latin typeface="Times New Roman"/>
                <a:ea typeface="Times New Roman"/>
                <a:cs typeface="Times New Roman"/>
                <a:sym typeface="Times New Roman"/>
              </a:rPr>
              <a:t>Part 2 – Combinational Logic</a:t>
            </a:r>
            <a:endParaRPr/>
          </a:p>
          <a:p>
            <a:pPr indent="0" lvl="0" marL="0" marR="0" rtl="0" algn="l">
              <a:lnSpc>
                <a:spcPct val="100000"/>
              </a:lnSpc>
              <a:spcBef>
                <a:spcPts val="0"/>
              </a:spcBef>
              <a:spcAft>
                <a:spcPts val="0"/>
              </a:spcAft>
              <a:buNone/>
            </a:pPr>
            <a:r>
              <a:t/>
            </a:r>
            <a:endParaRPr b="1" baseline="-25000" i="0" sz="3200" u="none">
              <a:solidFill>
                <a:srgbClr val="3333FF"/>
              </a:solidFill>
              <a:latin typeface="Times New Roman"/>
              <a:ea typeface="Times New Roman"/>
              <a:cs typeface="Times New Roman"/>
              <a:sym typeface="Times New Roman"/>
            </a:endParaRPr>
          </a:p>
        </p:txBody>
      </p:sp>
      <p:sp>
        <p:nvSpPr>
          <p:cNvPr id="31" name="Google Shape;31;p5"/>
          <p:cNvSpPr txBox="1"/>
          <p:nvPr/>
        </p:nvSpPr>
        <p:spPr>
          <a:xfrm>
            <a:off x="904875" y="2179637"/>
            <a:ext cx="7772400" cy="5794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Logic and Computer Design Fundamentals</a:t>
            </a:r>
            <a:endParaRPr/>
          </a:p>
        </p:txBody>
      </p:sp>
      <p:cxnSp>
        <p:nvCxnSpPr>
          <p:cNvPr id="32" name="Google Shape;32;p5"/>
          <p:cNvCxnSpPr/>
          <p:nvPr/>
        </p:nvCxnSpPr>
        <p:spPr>
          <a:xfrm>
            <a:off x="579437" y="1935162"/>
            <a:ext cx="8015287" cy="0"/>
          </a:xfrm>
          <a:prstGeom prst="straightConnector1">
            <a:avLst/>
          </a:prstGeom>
          <a:noFill/>
          <a:ln cap="flat" cmpd="sng" w="76200">
            <a:solidFill>
              <a:schemeClr val="accent2"/>
            </a:solidFill>
            <a:prstDash val="solid"/>
            <a:miter lim="800000"/>
            <a:headEnd len="med" w="med" type="none"/>
            <a:tailEnd len="med" w="med" type="none"/>
          </a:ln>
        </p:spPr>
      </p:cxnSp>
      <p:sp>
        <p:nvSpPr>
          <p:cNvPr id="33" name="Google Shape;33;p5"/>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34" name="Google Shape;34;p5"/>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 name="Shape 36"/>
        <p:cNvGrpSpPr/>
        <p:nvPr/>
      </p:nvGrpSpPr>
      <p:grpSpPr>
        <a:xfrm>
          <a:off x="0" y="0"/>
          <a:ext cx="0" cy="0"/>
          <a:chOff x="0" y="0"/>
          <a:chExt cx="0" cy="0"/>
        </a:xfrm>
      </p:grpSpPr>
      <p:sp>
        <p:nvSpPr>
          <p:cNvPr id="37" name="Google Shape;37;p7"/>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38" name="Google Shape;38;p7"/>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9" name="Google Shape;39;p7"/>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46" name="Google Shape;46;p9"/>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47" name="Google Shape;47;p9"/>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1"/>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55" name="Google Shape;55;p1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6" name="Google Shape;56;p11"/>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66" name="Google Shape;66;p13"/>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7" name="Google Shape;67;p13"/>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73" name="Google Shape;73;p15"/>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74" name="Google Shape;74;p15"/>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1" i="0" sz="4400" u="none" cap="none" strike="noStrike">
                <a:solidFill>
                  <a:schemeClr val="dk2"/>
                </a:solidFill>
                <a:latin typeface="Times New Roman"/>
                <a:ea typeface="Times New Roman"/>
                <a:cs typeface="Times New Roman"/>
                <a:sym typeface="Times New Roman"/>
              </a:defRPr>
            </a:lvl9pPr>
          </a:lstStyle>
          <a:p/>
        </p:txBody>
      </p:sp>
      <p:sp>
        <p:nvSpPr>
          <p:cNvPr id="79" name="Google Shape;79;p17"/>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1"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accent2"/>
              </a:buClr>
              <a:buSzPts val="2800"/>
              <a:buFont typeface="Noto Sans Symbols"/>
              <a:buChar char="●"/>
              <a:defRPr b="1"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accent2"/>
              </a:buClr>
              <a:buSzPts val="2400"/>
              <a:buFont typeface="Noto Sans Symbols"/>
              <a:buChar char="▪"/>
              <a:defRPr b="1"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accent2"/>
              </a:buClr>
              <a:buSzPts val="2000"/>
              <a:buFont typeface="Noto Sans Symbols"/>
              <a:buChar char="▪"/>
              <a:defRPr b="1" i="0"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0" name="Google Shape;80;p17"/>
          <p:cNvSpPr txBox="1"/>
          <p:nvPr>
            <p:ph idx="12" type="sldNum"/>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chemeClr val="dk1"/>
              </a:buClr>
              <a:buSzPts val="1600"/>
              <a:buFont typeface="Times New Roman"/>
              <a:buNone/>
              <a:defRPr b="0" i="0" sz="1600" u="none">
                <a:solidFill>
                  <a:schemeClr val="dk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Chapter 3    </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jpg"/><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25"/>
          <p:cNvSpPr txBox="1"/>
          <p:nvPr>
            <p:ph type="title"/>
          </p:nvPr>
        </p:nvSpPr>
        <p:spPr>
          <a:xfrm>
            <a:off x="1555750" y="2578100"/>
            <a:ext cx="7772400" cy="14843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Digital Logic Design</a:t>
            </a:r>
            <a:endParaRPr/>
          </a:p>
        </p:txBody>
      </p:sp>
      <p:sp>
        <p:nvSpPr>
          <p:cNvPr id="116" name="Google Shape;116;p25"/>
          <p:cNvSpPr txBox="1"/>
          <p:nvPr>
            <p:ph idx="1" type="body"/>
          </p:nvPr>
        </p:nvSpPr>
        <p:spPr>
          <a:xfrm>
            <a:off x="3702050" y="3748087"/>
            <a:ext cx="7772400" cy="2533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Lecture 14</a:t>
            </a:r>
            <a:endParaRPr/>
          </a:p>
        </p:txBody>
      </p:sp>
      <p:sp>
        <p:nvSpPr>
          <p:cNvPr id="117" name="Google Shape;117;p25"/>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Chapter 3    </a:t>
            </a:r>
            <a:fld id="{00000000-1234-1234-1234-123412341234}" type="slidenum">
              <a:rPr b="0" i="0" lang="en-US" sz="1600" u="none" cap="none" strike="noStrik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34"/>
          <p:cNvSpPr txBox="1"/>
          <p:nvPr>
            <p:ph type="title"/>
          </p:nvPr>
        </p:nvSpPr>
        <p:spPr>
          <a:xfrm>
            <a:off x="685800" y="246062"/>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222222"/>
              </a:buClr>
              <a:buSzPts val="4400"/>
              <a:buFont typeface="Times New Roman"/>
              <a:buNone/>
            </a:pPr>
            <a:r>
              <a:rPr b="0" i="0" lang="en-US" sz="4400" u="none">
                <a:solidFill>
                  <a:srgbClr val="222222"/>
                </a:solidFill>
                <a:latin typeface="Times New Roman"/>
                <a:ea typeface="Times New Roman"/>
                <a:cs typeface="Times New Roman"/>
                <a:sym typeface="Times New Roman"/>
              </a:rPr>
              <a:t>3 to 8 line decoder using 2 to 4 line decoder(s)</a:t>
            </a:r>
            <a:endParaRPr/>
          </a:p>
        </p:txBody>
      </p:sp>
      <p:pic>
        <p:nvPicPr>
          <p:cNvPr id="299" name="Google Shape;299;p34"/>
          <p:cNvPicPr preferRelativeResize="0"/>
          <p:nvPr>
            <p:ph idx="1" type="body"/>
          </p:nvPr>
        </p:nvPicPr>
        <p:blipFill rotWithShape="1">
          <a:blip r:embed="rId3">
            <a:alphaModFix/>
          </a:blip>
          <a:srcRect b="0" l="0" r="0" t="0"/>
          <a:stretch/>
        </p:blipFill>
        <p:spPr>
          <a:xfrm>
            <a:off x="1190625" y="1352550"/>
            <a:ext cx="6619875" cy="5259387"/>
          </a:xfrm>
          <a:prstGeom prst="rect">
            <a:avLst/>
          </a:prstGeom>
          <a:noFill/>
          <a:ln>
            <a:noFill/>
          </a:ln>
        </p:spPr>
      </p:pic>
      <p:sp>
        <p:nvSpPr>
          <p:cNvPr id="300" name="Google Shape;300;p34"/>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4" name="Shape 304"/>
        <p:cNvGrpSpPr/>
        <p:nvPr/>
      </p:nvGrpSpPr>
      <p:grpSpPr>
        <a:xfrm>
          <a:off x="0" y="0"/>
          <a:ext cx="0" cy="0"/>
          <a:chOff x="0" y="0"/>
          <a:chExt cx="0" cy="0"/>
        </a:xfrm>
      </p:grpSpPr>
      <p:sp>
        <p:nvSpPr>
          <p:cNvPr id="305" name="Google Shape;305;p35"/>
          <p:cNvSpPr txBox="1"/>
          <p:nvPr>
            <p:ph idx="1" type="body"/>
          </p:nvPr>
        </p:nvSpPr>
        <p:spPr>
          <a:xfrm>
            <a:off x="809625" y="1898650"/>
            <a:ext cx="7772400" cy="5027612"/>
          </a:xfrm>
          <a:prstGeom prst="rect">
            <a:avLst/>
          </a:prstGeom>
          <a:noFill/>
          <a:ln>
            <a:noFill/>
          </a:ln>
        </p:spPr>
        <p:txBody>
          <a:bodyPr anchorCtr="0" anchor="t" bIns="45700" lIns="91425" spcFirstLastPara="1" rIns="91425" wrap="square" tIns="45700">
            <a:noAutofit/>
          </a:bodyPr>
          <a:lstStyle/>
          <a:p>
            <a:pPr indent="-288925" lvl="0" marL="288925" marR="0" rtl="0" algn="l">
              <a:lnSpc>
                <a:spcPct val="100000"/>
              </a:lnSpc>
              <a:spcBef>
                <a:spcPts val="0"/>
              </a:spcBef>
              <a:spcAft>
                <a:spcPts val="0"/>
              </a:spcAft>
              <a:buClr>
                <a:schemeClr val="accent2"/>
              </a:buClr>
              <a:buSzPts val="2800"/>
              <a:buFont typeface="Noto Sans Symbols"/>
              <a:buChar char="▪"/>
            </a:pPr>
            <a:r>
              <a:rPr b="0" i="0" lang="en-US" sz="2800" u="none">
                <a:solidFill>
                  <a:srgbClr val="000000"/>
                </a:solidFill>
                <a:latin typeface="Times New Roman"/>
                <a:ea typeface="Times New Roman"/>
                <a:cs typeface="Times New Roman"/>
                <a:sym typeface="Times New Roman"/>
              </a:rPr>
              <a:t>The parallel inputs A</a:t>
            </a:r>
            <a:r>
              <a:rPr b="0" baseline="-25000" i="0" lang="en-US" sz="2800" u="none">
                <a:solidFill>
                  <a:srgbClr val="000000"/>
                </a:solidFill>
                <a:latin typeface="Times New Roman"/>
                <a:ea typeface="Times New Roman"/>
                <a:cs typeface="Times New Roman"/>
                <a:sym typeface="Times New Roman"/>
              </a:rPr>
              <a:t>1</a:t>
            </a:r>
            <a:r>
              <a:rPr b="0" i="0" lang="en-US" sz="2800" u="none">
                <a:solidFill>
                  <a:srgbClr val="000000"/>
                </a:solidFill>
                <a:latin typeface="Times New Roman"/>
                <a:ea typeface="Times New Roman"/>
                <a:cs typeface="Times New Roman"/>
                <a:sym typeface="Times New Roman"/>
              </a:rPr>
              <a:t> &amp; A</a:t>
            </a:r>
            <a:r>
              <a:rPr b="0" baseline="-25000" i="0" lang="en-US" sz="2800" u="none">
                <a:solidFill>
                  <a:srgbClr val="000000"/>
                </a:solidFill>
                <a:latin typeface="Times New Roman"/>
                <a:ea typeface="Times New Roman"/>
                <a:cs typeface="Times New Roman"/>
                <a:sym typeface="Times New Roman"/>
              </a:rPr>
              <a:t>0</a:t>
            </a:r>
            <a:r>
              <a:rPr b="0" i="0" lang="en-US" sz="2800" u="none">
                <a:solidFill>
                  <a:srgbClr val="000000"/>
                </a:solidFill>
                <a:latin typeface="Times New Roman"/>
                <a:ea typeface="Times New Roman"/>
                <a:cs typeface="Times New Roman"/>
                <a:sym typeface="Times New Roman"/>
              </a:rPr>
              <a:t> are applied to each 2 to 4 decoder. </a:t>
            </a:r>
            <a:endParaRPr/>
          </a:p>
          <a:p>
            <a:pPr indent="-288925" lvl="0" marL="288925" marR="0" rtl="0" algn="l">
              <a:lnSpc>
                <a:spcPct val="100000"/>
              </a:lnSpc>
              <a:spcBef>
                <a:spcPts val="560"/>
              </a:spcBef>
              <a:spcAft>
                <a:spcPts val="0"/>
              </a:spcAft>
              <a:buClr>
                <a:schemeClr val="accent2"/>
              </a:buClr>
              <a:buSzPts val="2800"/>
              <a:buFont typeface="Noto Sans Symbols"/>
              <a:buChar char="▪"/>
            </a:pPr>
            <a:r>
              <a:rPr b="0" i="0" lang="en-US" sz="2800" u="none">
                <a:solidFill>
                  <a:srgbClr val="000000"/>
                </a:solidFill>
                <a:latin typeface="Times New Roman"/>
                <a:ea typeface="Times New Roman"/>
                <a:cs typeface="Times New Roman"/>
                <a:sym typeface="Times New Roman"/>
              </a:rPr>
              <a:t>The complement of input A</a:t>
            </a:r>
            <a:r>
              <a:rPr b="0" baseline="-25000" i="0" lang="en-US" sz="2800" u="none">
                <a:solidFill>
                  <a:srgbClr val="000000"/>
                </a:solidFill>
                <a:latin typeface="Times New Roman"/>
                <a:ea typeface="Times New Roman"/>
                <a:cs typeface="Times New Roman"/>
                <a:sym typeface="Times New Roman"/>
              </a:rPr>
              <a:t>2</a:t>
            </a:r>
            <a:r>
              <a:rPr b="0" i="0" lang="en-US" sz="2800" u="none">
                <a:solidFill>
                  <a:srgbClr val="000000"/>
                </a:solidFill>
                <a:latin typeface="Times New Roman"/>
                <a:ea typeface="Times New Roman"/>
                <a:cs typeface="Times New Roman"/>
                <a:sym typeface="Times New Roman"/>
              </a:rPr>
              <a:t> is connected to Enable, E of lower 2 to 4 decoder in order to get the outputs, Y</a:t>
            </a:r>
            <a:r>
              <a:rPr b="0" baseline="-25000" i="0" lang="en-US" sz="2800" u="none">
                <a:solidFill>
                  <a:srgbClr val="000000"/>
                </a:solidFill>
                <a:latin typeface="Times New Roman"/>
                <a:ea typeface="Times New Roman"/>
                <a:cs typeface="Times New Roman"/>
                <a:sym typeface="Times New Roman"/>
              </a:rPr>
              <a:t>3</a:t>
            </a:r>
            <a:r>
              <a:rPr b="0" i="0" lang="en-US" sz="2800" u="none">
                <a:solidFill>
                  <a:srgbClr val="000000"/>
                </a:solidFill>
                <a:latin typeface="Times New Roman"/>
                <a:ea typeface="Times New Roman"/>
                <a:cs typeface="Times New Roman"/>
                <a:sym typeface="Times New Roman"/>
              </a:rPr>
              <a:t> to Y</a:t>
            </a:r>
            <a:r>
              <a:rPr b="0" baseline="-25000" i="0" lang="en-US" sz="2800" u="none">
                <a:solidFill>
                  <a:srgbClr val="000000"/>
                </a:solidFill>
                <a:latin typeface="Times New Roman"/>
                <a:ea typeface="Times New Roman"/>
                <a:cs typeface="Times New Roman"/>
                <a:sym typeface="Times New Roman"/>
              </a:rPr>
              <a:t>0</a:t>
            </a:r>
            <a:r>
              <a:rPr b="0" i="0" lang="en-US" sz="2800" u="none">
                <a:solidFill>
                  <a:srgbClr val="000000"/>
                </a:solidFill>
                <a:latin typeface="Times New Roman"/>
                <a:ea typeface="Times New Roman"/>
                <a:cs typeface="Times New Roman"/>
                <a:sym typeface="Times New Roman"/>
              </a:rPr>
              <a:t>. These are the </a:t>
            </a:r>
            <a:r>
              <a:rPr b="1" i="0" lang="en-US" sz="2800" u="none">
                <a:solidFill>
                  <a:srgbClr val="000000"/>
                </a:solidFill>
                <a:latin typeface="Times New Roman"/>
                <a:ea typeface="Times New Roman"/>
                <a:cs typeface="Times New Roman"/>
                <a:sym typeface="Times New Roman"/>
              </a:rPr>
              <a:t>lower four min terms</a:t>
            </a:r>
            <a:r>
              <a:rPr b="0" i="0" lang="en-US" sz="2800" u="none">
                <a:solidFill>
                  <a:srgbClr val="000000"/>
                </a:solidFill>
                <a:latin typeface="Times New Roman"/>
                <a:ea typeface="Times New Roman"/>
                <a:cs typeface="Times New Roman"/>
                <a:sym typeface="Times New Roman"/>
              </a:rPr>
              <a:t>. </a:t>
            </a:r>
            <a:endParaRPr/>
          </a:p>
          <a:p>
            <a:pPr indent="-288925" lvl="0" marL="288925" marR="0" rtl="0" algn="l">
              <a:lnSpc>
                <a:spcPct val="100000"/>
              </a:lnSpc>
              <a:spcBef>
                <a:spcPts val="560"/>
              </a:spcBef>
              <a:spcAft>
                <a:spcPts val="0"/>
              </a:spcAft>
              <a:buClr>
                <a:schemeClr val="accent2"/>
              </a:buClr>
              <a:buSzPts val="2800"/>
              <a:buFont typeface="Noto Sans Symbols"/>
              <a:buChar char="▪"/>
            </a:pPr>
            <a:r>
              <a:rPr b="0" i="0" lang="en-US" sz="2800" u="none">
                <a:solidFill>
                  <a:srgbClr val="000000"/>
                </a:solidFill>
                <a:latin typeface="Times New Roman"/>
                <a:ea typeface="Times New Roman"/>
                <a:cs typeface="Times New Roman"/>
                <a:sym typeface="Times New Roman"/>
              </a:rPr>
              <a:t>The input, A</a:t>
            </a:r>
            <a:r>
              <a:rPr b="0" baseline="-25000" i="0" lang="en-US" sz="2800" u="none">
                <a:solidFill>
                  <a:srgbClr val="000000"/>
                </a:solidFill>
                <a:latin typeface="Times New Roman"/>
                <a:ea typeface="Times New Roman"/>
                <a:cs typeface="Times New Roman"/>
                <a:sym typeface="Times New Roman"/>
              </a:rPr>
              <a:t>2</a:t>
            </a:r>
            <a:r>
              <a:rPr b="0" i="0" lang="en-US" sz="2800" u="none">
                <a:solidFill>
                  <a:srgbClr val="000000"/>
                </a:solidFill>
                <a:latin typeface="Times New Roman"/>
                <a:ea typeface="Times New Roman"/>
                <a:cs typeface="Times New Roman"/>
                <a:sym typeface="Times New Roman"/>
              </a:rPr>
              <a:t> is directly connected to Enable, E of upper 2 to 4 decoder in order to get the outputs, Y</a:t>
            </a:r>
            <a:r>
              <a:rPr b="0" baseline="-25000" i="0" lang="en-US" sz="2800" u="none">
                <a:solidFill>
                  <a:srgbClr val="000000"/>
                </a:solidFill>
                <a:latin typeface="Times New Roman"/>
                <a:ea typeface="Times New Roman"/>
                <a:cs typeface="Times New Roman"/>
                <a:sym typeface="Times New Roman"/>
              </a:rPr>
              <a:t>7</a:t>
            </a:r>
            <a:r>
              <a:rPr b="0" i="0" lang="en-US" sz="2800" u="none">
                <a:solidFill>
                  <a:srgbClr val="000000"/>
                </a:solidFill>
                <a:latin typeface="Times New Roman"/>
                <a:ea typeface="Times New Roman"/>
                <a:cs typeface="Times New Roman"/>
                <a:sym typeface="Times New Roman"/>
              </a:rPr>
              <a:t> to Y</a:t>
            </a:r>
            <a:r>
              <a:rPr b="0" baseline="-25000" i="0" lang="en-US" sz="2800" u="none">
                <a:solidFill>
                  <a:srgbClr val="000000"/>
                </a:solidFill>
                <a:latin typeface="Times New Roman"/>
                <a:ea typeface="Times New Roman"/>
                <a:cs typeface="Times New Roman"/>
                <a:sym typeface="Times New Roman"/>
              </a:rPr>
              <a:t>4</a:t>
            </a:r>
            <a:r>
              <a:rPr b="0" i="0" lang="en-US" sz="2800" u="none">
                <a:solidFill>
                  <a:srgbClr val="000000"/>
                </a:solidFill>
                <a:latin typeface="Times New Roman"/>
                <a:ea typeface="Times New Roman"/>
                <a:cs typeface="Times New Roman"/>
                <a:sym typeface="Times New Roman"/>
              </a:rPr>
              <a:t>. These are the </a:t>
            </a:r>
            <a:r>
              <a:rPr b="1" i="0" lang="en-US" sz="2800" u="none">
                <a:solidFill>
                  <a:srgbClr val="000000"/>
                </a:solidFill>
                <a:latin typeface="Times New Roman"/>
                <a:ea typeface="Times New Roman"/>
                <a:cs typeface="Times New Roman"/>
                <a:sym typeface="Times New Roman"/>
              </a:rPr>
              <a:t>higher four min terms</a:t>
            </a:r>
            <a:r>
              <a:rPr b="0" i="0" lang="en-US" sz="2800" u="none">
                <a:solidFill>
                  <a:srgbClr val="000000"/>
                </a:solidFill>
                <a:latin typeface="Times New Roman"/>
                <a:ea typeface="Times New Roman"/>
                <a:cs typeface="Times New Roman"/>
                <a:sym typeface="Times New Roman"/>
              </a:rPr>
              <a:t>.</a:t>
            </a:r>
            <a:endParaRPr/>
          </a:p>
        </p:txBody>
      </p:sp>
      <p:sp>
        <p:nvSpPr>
          <p:cNvPr id="306" name="Google Shape;306;p35"/>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07" name="Google Shape;307;p35"/>
          <p:cNvSpPr txBox="1"/>
          <p:nvPr/>
        </p:nvSpPr>
        <p:spPr>
          <a:xfrm>
            <a:off x="952500" y="392112"/>
            <a:ext cx="6827837" cy="995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22222"/>
              </a:buClr>
              <a:buSzPts val="4400"/>
              <a:buFont typeface="Times New Roman"/>
              <a:buNone/>
            </a:pPr>
            <a:r>
              <a:rPr b="1" baseline="-25000" i="0" lang="en-US" sz="4400" u="none">
                <a:solidFill>
                  <a:srgbClr val="222222"/>
                </a:solidFill>
                <a:latin typeface="Times New Roman"/>
                <a:ea typeface="Times New Roman"/>
                <a:cs typeface="Times New Roman"/>
                <a:sym typeface="Times New Roman"/>
              </a:rPr>
              <a:t>3 to 8 line decoder using 2 to 4 line decoder(s)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36"/>
          <p:cNvSpPr txBox="1"/>
          <p:nvPr>
            <p:ph type="title"/>
          </p:nvPr>
        </p:nvSpPr>
        <p:spPr>
          <a:xfrm>
            <a:off x="685800" y="26035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4400"/>
              <a:buFont typeface="Arial"/>
              <a:buNone/>
            </a:pPr>
            <a:r>
              <a:rPr b="1" i="0" lang="en-US" sz="4400" u="none">
                <a:solidFill>
                  <a:srgbClr val="000000"/>
                </a:solidFill>
                <a:latin typeface="Arial"/>
                <a:ea typeface="Arial"/>
                <a:cs typeface="Arial"/>
                <a:sym typeface="Arial"/>
              </a:rPr>
              <a:t>4 to 16 decoder using 3 to 8 decoders</a:t>
            </a:r>
            <a:endParaRPr/>
          </a:p>
        </p:txBody>
      </p:sp>
      <p:pic>
        <p:nvPicPr>
          <p:cNvPr id="313" name="Google Shape;313;p36"/>
          <p:cNvPicPr preferRelativeResize="0"/>
          <p:nvPr>
            <p:ph idx="1" type="body"/>
          </p:nvPr>
        </p:nvPicPr>
        <p:blipFill rotWithShape="1">
          <a:blip r:embed="rId3">
            <a:alphaModFix/>
          </a:blip>
          <a:srcRect b="0" l="0" r="0" t="0"/>
          <a:stretch/>
        </p:blipFill>
        <p:spPr>
          <a:xfrm>
            <a:off x="1795462" y="1341437"/>
            <a:ext cx="5938837" cy="5256212"/>
          </a:xfrm>
          <a:prstGeom prst="rect">
            <a:avLst/>
          </a:prstGeom>
          <a:noFill/>
          <a:ln>
            <a:noFill/>
          </a:ln>
        </p:spPr>
      </p:pic>
      <p:sp>
        <p:nvSpPr>
          <p:cNvPr id="314" name="Google Shape;314;p36"/>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type="title"/>
          </p:nvPr>
        </p:nvSpPr>
        <p:spPr>
          <a:xfrm>
            <a:off x="719137" y="12065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Decoder-Based Combinational Circuits</a:t>
            </a:r>
            <a:endParaRPr/>
          </a:p>
        </p:txBody>
      </p:sp>
      <p:sp>
        <p:nvSpPr>
          <p:cNvPr id="320" name="Google Shape;320;p37"/>
          <p:cNvSpPr txBox="1"/>
          <p:nvPr>
            <p:ph idx="1" type="body"/>
          </p:nvPr>
        </p:nvSpPr>
        <p:spPr>
          <a:xfrm>
            <a:off x="600075" y="1314450"/>
            <a:ext cx="8199437" cy="5027612"/>
          </a:xfrm>
          <a:prstGeom prst="rect">
            <a:avLst/>
          </a:prstGeom>
          <a:noFill/>
          <a:ln>
            <a:noFill/>
          </a:ln>
        </p:spPr>
        <p:txBody>
          <a:bodyPr anchorCtr="0" anchor="t" bIns="45700" lIns="91425" spcFirstLastPara="1" rIns="91425" wrap="square" tIns="45700">
            <a:noAutofit/>
          </a:bodyPr>
          <a:lstStyle/>
          <a:p>
            <a:pPr indent="-288925" lvl="0" marL="288925" marR="0"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decoder provides the 2</a:t>
            </a:r>
            <a:r>
              <a:rPr b="1" baseline="30000"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minterms of n input variables. </a:t>
            </a:r>
            <a:endParaRPr/>
          </a:p>
          <a:p>
            <a:pPr indent="-288925" lvl="0" marL="288925" marR="0"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Since any Boolean function can be expressed as a sum of minterms, one can use a decoder to generate the minterms and combine them with an external OR gate to form a sum-of-minterms implementation. </a:t>
            </a:r>
            <a:endParaRPr/>
          </a:p>
          <a:p>
            <a:pPr indent="-288925" lvl="0" marL="288925" marR="0"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combinational circuit with n inputs and m outputs can be implemented with an n–to–2</a:t>
            </a:r>
            <a:r>
              <a:rPr b="1" baseline="30000"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-line decoder and m OR gates.</a:t>
            </a:r>
            <a:endParaRPr/>
          </a:p>
        </p:txBody>
      </p:sp>
      <p:sp>
        <p:nvSpPr>
          <p:cNvPr id="321" name="Google Shape;321;p37"/>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ph type="title"/>
          </p:nvPr>
        </p:nvSpPr>
        <p:spPr>
          <a:xfrm>
            <a:off x="652462" y="293687"/>
            <a:ext cx="8491537"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Binary adder Bit using Decoder and OR gate</a:t>
            </a:r>
            <a:endParaRPr/>
          </a:p>
        </p:txBody>
      </p:sp>
      <p:pic>
        <p:nvPicPr>
          <p:cNvPr id="327" name="Google Shape;327;p38"/>
          <p:cNvPicPr preferRelativeResize="0"/>
          <p:nvPr>
            <p:ph idx="1" type="body"/>
          </p:nvPr>
        </p:nvPicPr>
        <p:blipFill rotWithShape="1">
          <a:blip r:embed="rId3">
            <a:alphaModFix/>
          </a:blip>
          <a:srcRect b="0" l="0" r="0" t="0"/>
          <a:stretch/>
        </p:blipFill>
        <p:spPr>
          <a:xfrm>
            <a:off x="2370137" y="1489075"/>
            <a:ext cx="4403725" cy="3879850"/>
          </a:xfrm>
          <a:prstGeom prst="rect">
            <a:avLst/>
          </a:prstGeom>
          <a:noFill/>
          <a:ln>
            <a:noFill/>
          </a:ln>
        </p:spPr>
      </p:pic>
      <p:sp>
        <p:nvSpPr>
          <p:cNvPr id="328" name="Google Shape;328;p38"/>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29" name="Google Shape;329;p38"/>
          <p:cNvSpPr txBox="1"/>
          <p:nvPr/>
        </p:nvSpPr>
        <p:spPr>
          <a:xfrm>
            <a:off x="2370137" y="5437187"/>
            <a:ext cx="4572000" cy="1077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31F20"/>
              </a:buClr>
              <a:buSzPts val="3200"/>
              <a:buFont typeface="Times"/>
              <a:buNone/>
            </a:pPr>
            <a:r>
              <a:rPr b="1" baseline="-25000" i="1" lang="en-US" sz="3200" u="none">
                <a:solidFill>
                  <a:srgbClr val="231F20"/>
                </a:solidFill>
                <a:latin typeface="Times"/>
                <a:ea typeface="Times"/>
                <a:cs typeface="Times"/>
                <a:sym typeface="Times"/>
              </a:rPr>
              <a:t>S</a:t>
            </a:r>
            <a:r>
              <a:rPr b="1" baseline="-25000" i="0" lang="en-US" sz="3200" u="none">
                <a:solidFill>
                  <a:srgbClr val="231F20"/>
                </a:solidFill>
                <a:latin typeface="Times"/>
                <a:ea typeface="Times"/>
                <a:cs typeface="Times"/>
                <a:sym typeface="Times"/>
              </a:rPr>
              <a:t>(</a:t>
            </a:r>
            <a:r>
              <a:rPr b="1" baseline="-25000" i="1" lang="en-US" sz="3200" u="none">
                <a:solidFill>
                  <a:srgbClr val="231F20"/>
                </a:solidFill>
                <a:latin typeface="Times"/>
                <a:ea typeface="Times"/>
                <a:cs typeface="Times"/>
                <a:sym typeface="Times"/>
              </a:rPr>
              <a:t>X</a:t>
            </a:r>
            <a:r>
              <a:rPr b="1" baseline="-25000" i="0" lang="en-US" sz="3200" u="none">
                <a:solidFill>
                  <a:srgbClr val="231F20"/>
                </a:solidFill>
                <a:latin typeface="Times"/>
                <a:ea typeface="Times"/>
                <a:cs typeface="Times"/>
                <a:sym typeface="Times"/>
              </a:rPr>
              <a:t>, </a:t>
            </a:r>
            <a:r>
              <a:rPr b="1" baseline="-25000" i="1" lang="en-US" sz="3200" u="none">
                <a:solidFill>
                  <a:srgbClr val="231F20"/>
                </a:solidFill>
                <a:latin typeface="Times"/>
                <a:ea typeface="Times"/>
                <a:cs typeface="Times"/>
                <a:sym typeface="Times"/>
              </a:rPr>
              <a:t>Y</a:t>
            </a:r>
            <a:r>
              <a:rPr b="1" baseline="-25000" i="0" lang="en-US" sz="3200" u="none">
                <a:solidFill>
                  <a:srgbClr val="231F20"/>
                </a:solidFill>
                <a:latin typeface="Times"/>
                <a:ea typeface="Times"/>
                <a:cs typeface="Times"/>
                <a:sym typeface="Times"/>
              </a:rPr>
              <a:t>, </a:t>
            </a:r>
            <a:r>
              <a:rPr b="1" baseline="-25000" i="1" lang="en-US" sz="3200" u="none">
                <a:solidFill>
                  <a:srgbClr val="231F20"/>
                </a:solidFill>
                <a:latin typeface="Times"/>
                <a:ea typeface="Times"/>
                <a:cs typeface="Times"/>
                <a:sym typeface="Times"/>
              </a:rPr>
              <a:t>Z</a:t>
            </a:r>
            <a:r>
              <a:rPr b="1" baseline="-25000" i="0" lang="en-US" sz="3200" u="none">
                <a:solidFill>
                  <a:srgbClr val="231F20"/>
                </a:solidFill>
                <a:latin typeface="Times"/>
                <a:ea typeface="Times"/>
                <a:cs typeface="Times"/>
                <a:sym typeface="Times"/>
              </a:rPr>
              <a:t>) </a:t>
            </a:r>
            <a:r>
              <a:rPr b="1" baseline="-25000" i="0" lang="en-US" sz="3200" u="none">
                <a:solidFill>
                  <a:srgbClr val="231F20"/>
                </a:solidFill>
                <a:latin typeface="Arial"/>
                <a:ea typeface="Arial"/>
                <a:cs typeface="Arial"/>
                <a:sym typeface="Arial"/>
              </a:rPr>
              <a:t>= Σ</a:t>
            </a:r>
            <a:r>
              <a:rPr b="1" baseline="-25000" i="1" lang="en-US" sz="3200" u="none">
                <a:solidFill>
                  <a:srgbClr val="231F20"/>
                </a:solidFill>
                <a:latin typeface="Times"/>
                <a:ea typeface="Times"/>
                <a:cs typeface="Times"/>
                <a:sym typeface="Times"/>
              </a:rPr>
              <a:t>m</a:t>
            </a:r>
            <a:r>
              <a:rPr b="1" baseline="-25000" i="0" lang="en-US" sz="3200" u="none">
                <a:solidFill>
                  <a:srgbClr val="231F20"/>
                </a:solidFill>
                <a:latin typeface="Times"/>
                <a:ea typeface="Times"/>
                <a:cs typeface="Times"/>
                <a:sym typeface="Times"/>
              </a:rPr>
              <a:t>(1, 2, 4, 7)</a:t>
            </a:r>
            <a:br>
              <a:rPr b="1" baseline="-25000" i="0" lang="en-US" sz="3200" u="none">
                <a:solidFill>
                  <a:srgbClr val="231F20"/>
                </a:solidFill>
                <a:latin typeface="Times"/>
                <a:ea typeface="Times"/>
                <a:cs typeface="Times"/>
                <a:sym typeface="Times"/>
              </a:rPr>
            </a:br>
            <a:r>
              <a:rPr b="1" baseline="-25000" i="1" lang="en-US" sz="3200" u="none">
                <a:solidFill>
                  <a:srgbClr val="231F20"/>
                </a:solidFill>
                <a:latin typeface="Times"/>
                <a:ea typeface="Times"/>
                <a:cs typeface="Times"/>
                <a:sym typeface="Times"/>
              </a:rPr>
              <a:t>C</a:t>
            </a:r>
            <a:r>
              <a:rPr b="1" baseline="-25000" i="0" lang="en-US" sz="3200" u="none">
                <a:solidFill>
                  <a:srgbClr val="231F20"/>
                </a:solidFill>
                <a:latin typeface="Times"/>
                <a:ea typeface="Times"/>
                <a:cs typeface="Times"/>
                <a:sym typeface="Times"/>
              </a:rPr>
              <a:t>(</a:t>
            </a:r>
            <a:r>
              <a:rPr b="1" baseline="-25000" i="1" lang="en-US" sz="3200" u="none">
                <a:solidFill>
                  <a:srgbClr val="231F20"/>
                </a:solidFill>
                <a:latin typeface="Times"/>
                <a:ea typeface="Times"/>
                <a:cs typeface="Times"/>
                <a:sym typeface="Times"/>
              </a:rPr>
              <a:t>X</a:t>
            </a:r>
            <a:r>
              <a:rPr b="1" baseline="-25000" i="0" lang="en-US" sz="3200" u="none">
                <a:solidFill>
                  <a:srgbClr val="231F20"/>
                </a:solidFill>
                <a:latin typeface="Times"/>
                <a:ea typeface="Times"/>
                <a:cs typeface="Times"/>
                <a:sym typeface="Times"/>
              </a:rPr>
              <a:t>, </a:t>
            </a:r>
            <a:r>
              <a:rPr b="1" baseline="-25000" i="1" lang="en-US" sz="3200" u="none">
                <a:solidFill>
                  <a:srgbClr val="231F20"/>
                </a:solidFill>
                <a:latin typeface="Times"/>
                <a:ea typeface="Times"/>
                <a:cs typeface="Times"/>
                <a:sym typeface="Times"/>
              </a:rPr>
              <a:t>Y</a:t>
            </a:r>
            <a:r>
              <a:rPr b="1" baseline="-25000" i="0" lang="en-US" sz="3200" u="none">
                <a:solidFill>
                  <a:srgbClr val="231F20"/>
                </a:solidFill>
                <a:latin typeface="Times"/>
                <a:ea typeface="Times"/>
                <a:cs typeface="Times"/>
                <a:sym typeface="Times"/>
              </a:rPr>
              <a:t>, </a:t>
            </a:r>
            <a:r>
              <a:rPr b="1" baseline="-25000" i="1" lang="en-US" sz="3200" u="none">
                <a:solidFill>
                  <a:srgbClr val="231F20"/>
                </a:solidFill>
                <a:latin typeface="Times"/>
                <a:ea typeface="Times"/>
                <a:cs typeface="Times"/>
                <a:sym typeface="Times"/>
              </a:rPr>
              <a:t>Z </a:t>
            </a:r>
            <a:r>
              <a:rPr b="1" baseline="-25000" i="0" lang="en-US" sz="3200" u="none">
                <a:solidFill>
                  <a:srgbClr val="231F20"/>
                </a:solidFill>
                <a:latin typeface="Times"/>
                <a:ea typeface="Times"/>
                <a:cs typeface="Times"/>
                <a:sym typeface="Times"/>
              </a:rPr>
              <a:t>) </a:t>
            </a:r>
            <a:r>
              <a:rPr b="1" baseline="-25000" i="0" lang="en-US" sz="3200" u="none">
                <a:solidFill>
                  <a:srgbClr val="231F20"/>
                </a:solidFill>
                <a:latin typeface="Arial"/>
                <a:ea typeface="Arial"/>
                <a:cs typeface="Arial"/>
                <a:sym typeface="Arial"/>
              </a:rPr>
              <a:t>= Σ</a:t>
            </a:r>
            <a:r>
              <a:rPr b="1" baseline="-25000" i="1" lang="en-US" sz="3200" u="none">
                <a:solidFill>
                  <a:srgbClr val="231F20"/>
                </a:solidFill>
                <a:latin typeface="Times"/>
                <a:ea typeface="Times"/>
                <a:cs typeface="Times"/>
                <a:sym typeface="Times"/>
              </a:rPr>
              <a:t>m</a:t>
            </a:r>
            <a:r>
              <a:rPr b="1" baseline="-25000" i="0" lang="en-US" sz="3200" u="none">
                <a:solidFill>
                  <a:srgbClr val="231F20"/>
                </a:solidFill>
                <a:latin typeface="Times"/>
                <a:ea typeface="Times"/>
                <a:cs typeface="Times"/>
                <a:sym typeface="Times"/>
              </a:rPr>
              <a:t>(3, 5, 6, 7)</a:t>
            </a:r>
            <a:r>
              <a:rPr b="1" baseline="-25000" i="0" lang="en-US" sz="3200" u="none">
                <a:solidFill>
                  <a:schemeClr val="dk1"/>
                </a:solidFill>
                <a:latin typeface="Times New Roman"/>
                <a:ea typeface="Times New Roman"/>
                <a:cs typeface="Times New Roman"/>
                <a:sym typeface="Times New Roman"/>
              </a:rPr>
              <a:t> </a:t>
            </a:r>
            <a:br>
              <a:rPr b="1" baseline="-25000" i="0" lang="en-US" sz="320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Circuit Diagram</a:t>
            </a:r>
            <a:endParaRPr/>
          </a:p>
        </p:txBody>
      </p:sp>
      <p:pic>
        <p:nvPicPr>
          <p:cNvPr id="335" name="Google Shape;335;p39"/>
          <p:cNvPicPr preferRelativeResize="0"/>
          <p:nvPr>
            <p:ph idx="1" type="body"/>
          </p:nvPr>
        </p:nvPicPr>
        <p:blipFill rotWithShape="1">
          <a:blip r:embed="rId3">
            <a:alphaModFix/>
          </a:blip>
          <a:srcRect b="0" l="0" r="0" t="0"/>
          <a:stretch/>
        </p:blipFill>
        <p:spPr>
          <a:xfrm>
            <a:off x="1293812" y="1622425"/>
            <a:ext cx="7089775" cy="4125912"/>
          </a:xfrm>
          <a:prstGeom prst="rect">
            <a:avLst/>
          </a:prstGeom>
          <a:noFill/>
          <a:ln>
            <a:noFill/>
          </a:ln>
        </p:spPr>
      </p:pic>
      <p:sp>
        <p:nvSpPr>
          <p:cNvPr id="336" name="Google Shape;336;p39"/>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sp>
        <p:nvSpPr>
          <p:cNvPr id="341" name="Google Shape;341;p40"/>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42" name="Google Shape;342;p40"/>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Encoding</a:t>
            </a:r>
            <a:endParaRPr/>
          </a:p>
        </p:txBody>
      </p:sp>
      <p:sp>
        <p:nvSpPr>
          <p:cNvPr id="343" name="Google Shape;343;p40"/>
          <p:cNvSpPr txBox="1"/>
          <p:nvPr>
            <p:ph idx="1" type="body"/>
          </p:nvPr>
        </p:nvSpPr>
        <p:spPr>
          <a:xfrm>
            <a:off x="465137" y="1228725"/>
            <a:ext cx="8650287"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Encoding - the opposite of decoding - the conversion of an </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-bit input code to a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-bit output code with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Noto Sans Symbols"/>
                <a:ea typeface="Noto Sans Symbols"/>
                <a:cs typeface="Noto Sans Symbols"/>
                <a:sym typeface="Noto Sans Symbols"/>
              </a:rPr>
              <a:t>≤ </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Noto Sans Symbols"/>
                <a:ea typeface="Noto Sans Symbols"/>
                <a:cs typeface="Noto Sans Symbols"/>
                <a:sym typeface="Noto Sans Symbols"/>
              </a:rPr>
              <a:t>≤ </a:t>
            </a:r>
            <a:r>
              <a:rPr b="1" i="0" lang="en-US" sz="2800" u="none">
                <a:solidFill>
                  <a:schemeClr val="dk1"/>
                </a:solidFill>
                <a:latin typeface="Times New Roman"/>
                <a:ea typeface="Times New Roman"/>
                <a:cs typeface="Times New Roman"/>
                <a:sym typeface="Times New Roman"/>
              </a:rPr>
              <a:t> 2</a:t>
            </a:r>
            <a:r>
              <a:rPr b="1" baseline="30000" i="1" lang="en-US" sz="2800" u="none">
                <a:solidFill>
                  <a:schemeClr val="dk1"/>
                </a:solidFill>
                <a:latin typeface="Times New Roman"/>
                <a:ea typeface="Times New Roman"/>
                <a:cs typeface="Times New Roman"/>
                <a:sym typeface="Times New Roman"/>
              </a:rPr>
              <a:t>n  </a:t>
            </a:r>
            <a:r>
              <a:rPr b="1" i="0" lang="en-US" sz="2800" u="none">
                <a:solidFill>
                  <a:schemeClr val="dk1"/>
                </a:solidFill>
                <a:latin typeface="Times New Roman"/>
                <a:ea typeface="Times New Roman"/>
                <a:cs typeface="Times New Roman"/>
                <a:sym typeface="Times New Roman"/>
              </a:rPr>
              <a:t>such that each valid code word produces a unique output code</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Circuits that perform encoding are called </a:t>
            </a:r>
            <a:r>
              <a:rPr b="1" i="1" lang="en-US" sz="2800" u="none">
                <a:solidFill>
                  <a:schemeClr val="dk1"/>
                </a:solidFill>
                <a:latin typeface="Times New Roman"/>
                <a:ea typeface="Times New Roman"/>
                <a:cs typeface="Times New Roman"/>
                <a:sym typeface="Times New Roman"/>
              </a:rPr>
              <a:t>encoders</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An encoder has 2</a:t>
            </a:r>
            <a:r>
              <a:rPr b="1" baseline="30000"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(or fewer) input lines and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output lines which generate the binary code corresponding to the input values</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Typically, an encoder converts a code containing exactly one bit that is 1 to a binary code corres-ponding to the position in which the 1 appears.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sp>
        <p:nvSpPr>
          <p:cNvPr id="348" name="Google Shape;348;p41"/>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49" name="Google Shape;349;p41"/>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Encoder Example</a:t>
            </a:r>
            <a:endParaRPr/>
          </a:p>
        </p:txBody>
      </p:sp>
      <p:sp>
        <p:nvSpPr>
          <p:cNvPr id="350" name="Google Shape;350;p41"/>
          <p:cNvSpPr txBox="1"/>
          <p:nvPr>
            <p:ph idx="1" type="body"/>
          </p:nvPr>
        </p:nvSpPr>
        <p:spPr>
          <a:xfrm>
            <a:off x="719137" y="1314450"/>
            <a:ext cx="78740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decimal-to-BCD encoder</a:t>
            </a:r>
            <a:endParaRPr/>
          </a:p>
          <a:p>
            <a:pPr indent="-234950" lvl="1" marL="69215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Inputs: 10 bits corresponding to decimal digits 0 through 9, (D</a:t>
            </a:r>
            <a:r>
              <a:rPr b="1" baseline="-25000"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9</a:t>
            </a:r>
            <a:r>
              <a:rPr b="1" i="0" lang="en-US" sz="2800" u="none">
                <a:solidFill>
                  <a:schemeClr val="dk1"/>
                </a:solidFill>
                <a:latin typeface="Times New Roman"/>
                <a:ea typeface="Times New Roman"/>
                <a:cs typeface="Times New Roman"/>
                <a:sym typeface="Times New Roman"/>
              </a:rPr>
              <a:t>)</a:t>
            </a:r>
            <a:endParaRPr/>
          </a:p>
          <a:p>
            <a:pPr indent="-234950" lvl="1" marL="69215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Outputs: 4 bits with BCD codes</a:t>
            </a:r>
            <a:endParaRPr/>
          </a:p>
          <a:p>
            <a:pPr indent="-234950" lvl="1" marL="69215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Function: If input bit D</a:t>
            </a:r>
            <a:r>
              <a:rPr b="1" baseline="-25000" i="0" lang="en-US" sz="2800" u="none">
                <a:solidFill>
                  <a:schemeClr val="dk1"/>
                </a:solidFill>
                <a:latin typeface="Times New Roman"/>
                <a:ea typeface="Times New Roman"/>
                <a:cs typeface="Times New Roman"/>
                <a:sym typeface="Times New Roman"/>
              </a:rPr>
              <a:t>i</a:t>
            </a:r>
            <a:r>
              <a:rPr b="1" i="0" lang="en-US" sz="2800" u="none">
                <a:solidFill>
                  <a:schemeClr val="dk1"/>
                </a:solidFill>
                <a:latin typeface="Times New Roman"/>
                <a:ea typeface="Times New Roman"/>
                <a:cs typeface="Times New Roman"/>
                <a:sym typeface="Times New Roman"/>
              </a:rPr>
              <a:t> is a 1, then the output (A</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A</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A</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A</a:t>
            </a:r>
            <a:r>
              <a:rPr b="1" baseline="-25000"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Times New Roman"/>
                <a:ea typeface="Times New Roman"/>
                <a:cs typeface="Times New Roman"/>
                <a:sym typeface="Times New Roman"/>
              </a:rPr>
              <a:t>) is the BCD code for i</a:t>
            </a:r>
            <a:r>
              <a:rPr b="1" i="1" lang="en-US" sz="2800" u="none">
                <a:solidFill>
                  <a:schemeClr val="dk1"/>
                </a:solidFill>
                <a:latin typeface="Times New Roman"/>
                <a:ea typeface="Times New Roman"/>
                <a:cs typeface="Times New Roman"/>
                <a:sym typeface="Times New Roman"/>
              </a:rPr>
              <a:t>,</a:t>
            </a:r>
            <a:endParaRPr b="1" i="0" sz="2800" u="none">
              <a:solidFill>
                <a:schemeClr val="dk1"/>
              </a:solidFill>
              <a:latin typeface="Times New Roman"/>
              <a:ea typeface="Times New Roman"/>
              <a:cs typeface="Times New Roman"/>
              <a:sym typeface="Times New Roman"/>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The truth table could be formed, but alternatively, the equations for each of the four outputs can be obtained directly.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Decimal to BCD Encoder</a:t>
            </a:r>
            <a:endParaRPr/>
          </a:p>
        </p:txBody>
      </p:sp>
      <p:sp>
        <p:nvSpPr>
          <p:cNvPr id="356" name="Google Shape;356;p42"/>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id="357" name="Google Shape;357;p42"/>
          <p:cNvPicPr preferRelativeResize="0"/>
          <p:nvPr/>
        </p:nvPicPr>
        <p:blipFill rotWithShape="1">
          <a:blip r:embed="rId3">
            <a:alphaModFix/>
          </a:blip>
          <a:srcRect b="0" l="0" r="0" t="0"/>
          <a:stretch/>
        </p:blipFill>
        <p:spPr>
          <a:xfrm>
            <a:off x="1322387" y="1138237"/>
            <a:ext cx="6559550" cy="53800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43"/>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63" name="Google Shape;363;p43"/>
          <p:cNvSpPr txBox="1"/>
          <p:nvPr>
            <p:ph type="title"/>
          </p:nvPr>
        </p:nvSpPr>
        <p:spPr>
          <a:xfrm>
            <a:off x="687387"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Encoder Example (continued)</a:t>
            </a:r>
            <a:endParaRPr/>
          </a:p>
        </p:txBody>
      </p:sp>
      <p:sp>
        <p:nvSpPr>
          <p:cNvPr id="364" name="Google Shape;364;p43"/>
          <p:cNvSpPr txBox="1"/>
          <p:nvPr>
            <p:ph idx="1" type="body"/>
          </p:nvPr>
        </p:nvSpPr>
        <p:spPr>
          <a:xfrm>
            <a:off x="504825" y="1314450"/>
            <a:ext cx="8355012"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Input D</a:t>
            </a:r>
            <a:r>
              <a:rPr b="1" baseline="-25000" i="0" lang="en-US" sz="3200" u="none">
                <a:solidFill>
                  <a:schemeClr val="dk1"/>
                </a:solidFill>
                <a:latin typeface="Times New Roman"/>
                <a:ea typeface="Times New Roman"/>
                <a:cs typeface="Times New Roman"/>
                <a:sym typeface="Times New Roman"/>
              </a:rPr>
              <a:t>i</a:t>
            </a:r>
            <a:r>
              <a:rPr b="1" i="1" lang="en-US" sz="3200" u="none">
                <a:solidFill>
                  <a:schemeClr val="dk1"/>
                </a:solidFill>
                <a:latin typeface="Times New Roman"/>
                <a:ea typeface="Times New Roman"/>
                <a:cs typeface="Times New Roman"/>
                <a:sym typeface="Times New Roman"/>
              </a:rPr>
              <a:t> </a:t>
            </a:r>
            <a:r>
              <a:rPr b="1" i="0" lang="en-US" sz="3200" u="none">
                <a:solidFill>
                  <a:schemeClr val="dk1"/>
                </a:solidFill>
                <a:latin typeface="Times New Roman"/>
                <a:ea typeface="Times New Roman"/>
                <a:cs typeface="Times New Roman"/>
                <a:sym typeface="Times New Roman"/>
              </a:rPr>
              <a:t>is a term in equation </a:t>
            </a:r>
            <a:r>
              <a:rPr b="1" i="1" lang="en-US" sz="3200" u="none">
                <a:solidFill>
                  <a:schemeClr val="dk1"/>
                </a:solidFill>
                <a:latin typeface="Times New Roman"/>
                <a:ea typeface="Times New Roman"/>
                <a:cs typeface="Times New Roman"/>
                <a:sym typeface="Times New Roman"/>
              </a:rPr>
              <a:t>A</a:t>
            </a:r>
            <a:r>
              <a:rPr b="1" baseline="-25000" i="0" lang="en-US" sz="3200" u="none">
                <a:solidFill>
                  <a:schemeClr val="dk1"/>
                </a:solidFill>
                <a:latin typeface="Times New Roman"/>
                <a:ea typeface="Times New Roman"/>
                <a:cs typeface="Times New Roman"/>
                <a:sym typeface="Times New Roman"/>
              </a:rPr>
              <a:t>j </a:t>
            </a:r>
            <a:r>
              <a:rPr b="1" i="0" lang="en-US" sz="3200" u="none">
                <a:solidFill>
                  <a:schemeClr val="dk1"/>
                </a:solidFill>
                <a:latin typeface="Times New Roman"/>
                <a:ea typeface="Times New Roman"/>
                <a:cs typeface="Times New Roman"/>
                <a:sym typeface="Times New Roman"/>
              </a:rPr>
              <a:t>if bit </a:t>
            </a:r>
            <a:r>
              <a:rPr b="1" i="1" lang="en-US" sz="3200" u="none">
                <a:solidFill>
                  <a:schemeClr val="dk1"/>
                </a:solidFill>
                <a:latin typeface="Times New Roman"/>
                <a:ea typeface="Times New Roman"/>
                <a:cs typeface="Times New Roman"/>
                <a:sym typeface="Times New Roman"/>
              </a:rPr>
              <a:t>A</a:t>
            </a:r>
            <a:r>
              <a:rPr b="1" baseline="-25000" i="0" lang="en-US" sz="3200" u="none">
                <a:solidFill>
                  <a:schemeClr val="dk1"/>
                </a:solidFill>
                <a:latin typeface="Times New Roman"/>
                <a:ea typeface="Times New Roman"/>
                <a:cs typeface="Times New Roman"/>
                <a:sym typeface="Times New Roman"/>
              </a:rPr>
              <a:t>j</a:t>
            </a:r>
            <a:r>
              <a:rPr b="1" i="0" lang="en-US" sz="3200" u="none">
                <a:solidFill>
                  <a:schemeClr val="dk1"/>
                </a:solidFill>
                <a:latin typeface="Times New Roman"/>
                <a:ea typeface="Times New Roman"/>
                <a:cs typeface="Times New Roman"/>
                <a:sym typeface="Times New Roman"/>
              </a:rPr>
              <a:t> is 1 in the binary value for i.</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Equations:</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8</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9</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4</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5</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6</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7</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6</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7</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5</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7</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9</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F</a:t>
            </a:r>
            <a:r>
              <a:rPr b="1" baseline="-25000" i="0" lang="en-US" sz="3200" u="none">
                <a:solidFill>
                  <a:schemeClr val="dk1"/>
                </a:solidFill>
                <a:latin typeface="Times New Roman"/>
                <a:ea typeface="Times New Roman"/>
                <a:cs typeface="Times New Roman"/>
                <a:sym typeface="Times New Roman"/>
              </a:rPr>
              <a:t>1</a:t>
            </a:r>
            <a:r>
              <a:rPr b="1" i="0" lang="en-US" sz="3200" u="none">
                <a:solidFill>
                  <a:schemeClr val="dk1"/>
                </a:solidFill>
                <a:latin typeface="Times New Roman"/>
                <a:ea typeface="Times New Roman"/>
                <a:cs typeface="Times New Roman"/>
                <a:sym typeface="Times New Roman"/>
              </a:rPr>
              <a:t> = D</a:t>
            </a:r>
            <a:r>
              <a:rPr b="1" baseline="-25000" i="0" lang="en-US" sz="3200" u="none">
                <a:solidFill>
                  <a:schemeClr val="dk1"/>
                </a:solidFill>
                <a:latin typeface="Times New Roman"/>
                <a:ea typeface="Times New Roman"/>
                <a:cs typeface="Times New Roman"/>
                <a:sym typeface="Times New Roman"/>
              </a:rPr>
              <a:t>6</a:t>
            </a:r>
            <a:r>
              <a:rPr b="1" i="0" lang="en-US" sz="3200" u="none">
                <a:solidFill>
                  <a:schemeClr val="dk1"/>
                </a:solidFill>
                <a:latin typeface="Times New Roman"/>
                <a:ea typeface="Times New Roman"/>
                <a:cs typeface="Times New Roman"/>
                <a:sym typeface="Times New Roman"/>
              </a:rPr>
              <a:t> + D</a:t>
            </a:r>
            <a:r>
              <a:rPr b="1" baseline="-25000" i="0" lang="en-US" sz="3200" u="none">
                <a:solidFill>
                  <a:schemeClr val="dk1"/>
                </a:solidFill>
                <a:latin typeface="Times New Roman"/>
                <a:ea typeface="Times New Roman"/>
                <a:cs typeface="Times New Roman"/>
                <a:sym typeface="Times New Roman"/>
              </a:rPr>
              <a:t>7</a:t>
            </a:r>
            <a:r>
              <a:rPr b="1" i="0" lang="en-US" sz="3200" u="none">
                <a:solidFill>
                  <a:schemeClr val="dk1"/>
                </a:solidFill>
                <a:latin typeface="Times New Roman"/>
                <a:ea typeface="Times New Roman"/>
                <a:cs typeface="Times New Roman"/>
                <a:sym typeface="Times New Roman"/>
              </a:rPr>
              <a:t> can be extracted from A</a:t>
            </a:r>
            <a:r>
              <a:rPr b="1" baseline="-25000" i="0" lang="en-US" sz="3200" u="none">
                <a:solidFill>
                  <a:schemeClr val="dk1"/>
                </a:solidFill>
                <a:latin typeface="Times New Roman"/>
                <a:ea typeface="Times New Roman"/>
                <a:cs typeface="Times New Roman"/>
                <a:sym typeface="Times New Roman"/>
              </a:rPr>
              <a:t>2</a:t>
            </a:r>
            <a:r>
              <a:rPr b="1" i="0" lang="en-US" sz="3200" u="none">
                <a:solidFill>
                  <a:schemeClr val="dk1"/>
                </a:solidFill>
                <a:latin typeface="Times New Roman"/>
                <a:ea typeface="Times New Roman"/>
                <a:cs typeface="Times New Roman"/>
                <a:sym typeface="Times New Roman"/>
              </a:rPr>
              <a:t> and A</a:t>
            </a:r>
            <a:r>
              <a:rPr b="1" baseline="-25000" i="0" lang="en-US" sz="3200" u="none">
                <a:solidFill>
                  <a:schemeClr val="dk1"/>
                </a:solidFill>
                <a:latin typeface="Times New Roman"/>
                <a:ea typeface="Times New Roman"/>
                <a:cs typeface="Times New Roman"/>
                <a:sym typeface="Times New Roman"/>
              </a:rPr>
              <a:t>1</a:t>
            </a:r>
            <a:r>
              <a:rPr b="1" i="0" lang="en-US" sz="3200" u="none">
                <a:solidFill>
                  <a:schemeClr val="dk1"/>
                </a:solidFill>
                <a:latin typeface="Times New Roman"/>
                <a:ea typeface="Times New Roman"/>
                <a:cs typeface="Times New Roman"/>
                <a:sym typeface="Times New Roman"/>
              </a:rPr>
              <a:t> Is there any cost saving?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 name="Shape 121"/>
        <p:cNvGrpSpPr/>
        <p:nvPr/>
      </p:nvGrpSpPr>
      <p:grpSpPr>
        <a:xfrm>
          <a:off x="0" y="0"/>
          <a:ext cx="0" cy="0"/>
          <a:chOff x="0" y="0"/>
          <a:chExt cx="0" cy="0"/>
        </a:xfrm>
      </p:grpSpPr>
      <p:sp>
        <p:nvSpPr>
          <p:cNvPr id="122" name="Google Shape;122;p26"/>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Chapter 3    </a:t>
            </a:r>
            <a:fld id="{00000000-1234-1234-1234-123412341234}" type="slidenum">
              <a:rPr b="0" i="0" lang="en-US" sz="1600" u="none" cap="none" strike="noStrike">
                <a:solidFill>
                  <a:schemeClr val="dk1"/>
                </a:solidFill>
                <a:latin typeface="Times New Roman"/>
                <a:ea typeface="Times New Roman"/>
                <a:cs typeface="Times New Roman"/>
                <a:sym typeface="Times New Roman"/>
              </a:rPr>
              <a:t>‹#›</a:t>
            </a:fld>
            <a:endParaRPr/>
          </a:p>
        </p:txBody>
      </p:sp>
      <p:sp>
        <p:nvSpPr>
          <p:cNvPr id="123" name="Google Shape;123;p26"/>
          <p:cNvSpPr txBox="1"/>
          <p:nvPr>
            <p:ph idx="1" type="body"/>
          </p:nvPr>
        </p:nvSpPr>
        <p:spPr>
          <a:xfrm>
            <a:off x="719137" y="1314450"/>
            <a:ext cx="8193087"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Decoding - the conversion of an </a:t>
            </a:r>
            <a:r>
              <a:rPr b="1"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-bit input code to an </a:t>
            </a:r>
            <a:r>
              <a:rPr b="1" i="1" lang="en-US" sz="3200" u="none">
                <a:solidFill>
                  <a:schemeClr val="dk1"/>
                </a:solidFill>
                <a:latin typeface="Times New Roman"/>
                <a:ea typeface="Times New Roman"/>
                <a:cs typeface="Times New Roman"/>
                <a:sym typeface="Times New Roman"/>
              </a:rPr>
              <a:t>m</a:t>
            </a:r>
            <a:r>
              <a:rPr b="1" i="0" lang="en-US" sz="3200" u="none">
                <a:solidFill>
                  <a:schemeClr val="dk1"/>
                </a:solidFill>
                <a:latin typeface="Times New Roman"/>
                <a:ea typeface="Times New Roman"/>
                <a:cs typeface="Times New Roman"/>
                <a:sym typeface="Times New Roman"/>
              </a:rPr>
              <a:t>-bit output code with</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n </a:t>
            </a:r>
            <a:r>
              <a:rPr b="1" i="0" lang="en-US" sz="3200" u="none">
                <a:solidFill>
                  <a:schemeClr val="dk1"/>
                </a:solidFill>
                <a:latin typeface="Noto Sans Symbols"/>
                <a:ea typeface="Noto Sans Symbols"/>
                <a:cs typeface="Noto Sans Symbols"/>
                <a:sym typeface="Noto Sans Symbols"/>
              </a:rPr>
              <a:t>≤ </a:t>
            </a:r>
            <a:r>
              <a:rPr b="1" i="0" lang="en-US" sz="3200" u="none">
                <a:solidFill>
                  <a:schemeClr val="dk1"/>
                </a:solidFill>
                <a:latin typeface="Times New Roman"/>
                <a:ea typeface="Times New Roman"/>
                <a:cs typeface="Times New Roman"/>
                <a:sym typeface="Times New Roman"/>
              </a:rPr>
              <a:t>m </a:t>
            </a:r>
            <a:r>
              <a:rPr b="1" i="0" lang="en-US" sz="3200" u="none">
                <a:solidFill>
                  <a:schemeClr val="dk1"/>
                </a:solidFill>
                <a:latin typeface="Noto Sans Symbols"/>
                <a:ea typeface="Noto Sans Symbols"/>
                <a:cs typeface="Noto Sans Symbols"/>
                <a:sym typeface="Noto Sans Symbols"/>
              </a:rPr>
              <a:t>≤ </a:t>
            </a:r>
            <a:r>
              <a:rPr b="1" i="0" lang="en-US" sz="3200" u="none">
                <a:solidFill>
                  <a:schemeClr val="dk1"/>
                </a:solidFill>
                <a:latin typeface="Times New Roman"/>
                <a:ea typeface="Times New Roman"/>
                <a:cs typeface="Times New Roman"/>
                <a:sym typeface="Times New Roman"/>
              </a:rPr>
              <a:t> 2</a:t>
            </a:r>
            <a:r>
              <a:rPr b="1" baseline="30000"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such that each valid code word produces a unique output code</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Circuits that perform decoding are called </a:t>
            </a:r>
            <a:r>
              <a:rPr b="1" i="1" lang="en-US" sz="3200" u="none">
                <a:solidFill>
                  <a:schemeClr val="dk1"/>
                </a:solidFill>
                <a:latin typeface="Times New Roman"/>
                <a:ea typeface="Times New Roman"/>
                <a:cs typeface="Times New Roman"/>
                <a:sym typeface="Times New Roman"/>
              </a:rPr>
              <a:t>decoders</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Here, functional blocks for decoding are</a:t>
            </a:r>
            <a:endParaRPr/>
          </a:p>
          <a:p>
            <a:pPr indent="-234950" lvl="1" marL="69215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 called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-to-</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line decoders, where </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Noto Sans Symbols"/>
                <a:ea typeface="Noto Sans Symbols"/>
                <a:cs typeface="Noto Sans Symbols"/>
                <a:sym typeface="Noto Sans Symbols"/>
              </a:rPr>
              <a:t>≤ </a:t>
            </a:r>
            <a:r>
              <a:rPr b="1" i="0" lang="en-US" sz="2800" u="none">
                <a:solidFill>
                  <a:schemeClr val="dk1"/>
                </a:solidFill>
                <a:latin typeface="Times New Roman"/>
                <a:ea typeface="Times New Roman"/>
                <a:cs typeface="Times New Roman"/>
                <a:sym typeface="Times New Roman"/>
              </a:rPr>
              <a:t> 2</a:t>
            </a:r>
            <a:r>
              <a:rPr b="1" baseline="30000" i="1" lang="en-US" sz="2800" u="none">
                <a:solidFill>
                  <a:schemeClr val="dk1"/>
                </a:solidFill>
                <a:latin typeface="Times New Roman"/>
                <a:ea typeface="Times New Roman"/>
                <a:cs typeface="Times New Roman"/>
                <a:sym typeface="Times New Roman"/>
              </a:rPr>
              <a:t>n</a:t>
            </a:r>
            <a:r>
              <a:rPr b="1" i="1"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and</a:t>
            </a:r>
            <a:endParaRPr/>
          </a:p>
          <a:p>
            <a:pPr indent="-234950" lvl="1" marL="692150"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generate 2</a:t>
            </a:r>
            <a:r>
              <a:rPr b="1" baseline="30000"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(or fewer) minterms for the </a:t>
            </a:r>
            <a:r>
              <a:rPr b="1" i="1" lang="en-US" sz="2800" u="none">
                <a:solidFill>
                  <a:schemeClr val="dk1"/>
                </a:solidFill>
                <a:latin typeface="Times New Roman"/>
                <a:ea typeface="Times New Roman"/>
                <a:cs typeface="Times New Roman"/>
                <a:sym typeface="Times New Roman"/>
              </a:rPr>
              <a:t>n</a:t>
            </a:r>
            <a:r>
              <a:rPr b="1" i="0" lang="en-US" sz="2800" u="none">
                <a:solidFill>
                  <a:schemeClr val="dk1"/>
                </a:solidFill>
                <a:latin typeface="Times New Roman"/>
                <a:ea typeface="Times New Roman"/>
                <a:cs typeface="Times New Roman"/>
                <a:sym typeface="Times New Roman"/>
              </a:rPr>
              <a:t> input variables</a:t>
            </a:r>
            <a:endParaRPr/>
          </a:p>
        </p:txBody>
      </p:sp>
      <p:sp>
        <p:nvSpPr>
          <p:cNvPr id="124" name="Google Shape;124;p26"/>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Decoding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8" name="Shape 368"/>
        <p:cNvGrpSpPr/>
        <p:nvPr/>
      </p:nvGrpSpPr>
      <p:grpSpPr>
        <a:xfrm>
          <a:off x="0" y="0"/>
          <a:ext cx="0" cy="0"/>
          <a:chOff x="0" y="0"/>
          <a:chExt cx="0" cy="0"/>
        </a:xfrm>
      </p:grpSpPr>
      <p:sp>
        <p:nvSpPr>
          <p:cNvPr id="369" name="Google Shape;369;p44"/>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70" name="Google Shape;370;p44"/>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Priority Encoder</a:t>
            </a:r>
            <a:endParaRPr/>
          </a:p>
        </p:txBody>
      </p:sp>
      <p:sp>
        <p:nvSpPr>
          <p:cNvPr id="371" name="Google Shape;371;p44"/>
          <p:cNvSpPr txBox="1"/>
          <p:nvPr>
            <p:ph idx="1" type="body"/>
          </p:nvPr>
        </p:nvSpPr>
        <p:spPr>
          <a:xfrm>
            <a:off x="719137" y="1228725"/>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If more than one input value is 1, then the encoder just designed does not work. </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One encoder that can accept all possible combinations of input values and produce a meaningful result is a </a:t>
            </a:r>
            <a:r>
              <a:rPr b="1" i="1" lang="en-US" sz="3200" u="none">
                <a:solidFill>
                  <a:schemeClr val="dk1"/>
                </a:solidFill>
                <a:latin typeface="Times New Roman"/>
                <a:ea typeface="Times New Roman"/>
                <a:cs typeface="Times New Roman"/>
                <a:sym typeface="Times New Roman"/>
              </a:rPr>
              <a:t>priority encoder</a:t>
            </a:r>
            <a:r>
              <a:rPr b="1" i="0" lang="en-US" sz="3200" u="none">
                <a:solidFill>
                  <a:schemeClr val="dk1"/>
                </a:solidFill>
                <a:latin typeface="Times New Roman"/>
                <a:ea typeface="Times New Roman"/>
                <a:cs typeface="Times New Roman"/>
                <a:sym typeface="Times New Roman"/>
              </a:rPr>
              <a:t>.</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Among the 1s that appear, it selects the most significant input position (or the least significant input position) containing a 1 and responds with  the corresponding binary code for that position.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45"/>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77" name="Google Shape;377;p45"/>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Priority Encoder Example</a:t>
            </a:r>
            <a:endParaRPr/>
          </a:p>
        </p:txBody>
      </p:sp>
      <p:sp>
        <p:nvSpPr>
          <p:cNvPr id="378" name="Google Shape;378;p45"/>
          <p:cNvSpPr txBox="1"/>
          <p:nvPr>
            <p:ph idx="1" type="body"/>
          </p:nvPr>
        </p:nvSpPr>
        <p:spPr>
          <a:xfrm>
            <a:off x="719137" y="1149350"/>
            <a:ext cx="8424862"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Priority encoder with 5 inputs (D</a:t>
            </a:r>
            <a:r>
              <a:rPr b="1" baseline="-25000" i="0" lang="en-US" sz="2000" u="none">
                <a:solidFill>
                  <a:schemeClr val="dk1"/>
                </a:solidFill>
                <a:latin typeface="Times New Roman"/>
                <a:ea typeface="Times New Roman"/>
                <a:cs typeface="Times New Roman"/>
                <a:sym typeface="Times New Roman"/>
              </a:rPr>
              <a:t>4</a:t>
            </a:r>
            <a:r>
              <a:rPr b="1" i="0" lang="en-US" sz="2000" u="none">
                <a:solidFill>
                  <a:schemeClr val="dk1"/>
                </a:solidFill>
                <a:latin typeface="Times New Roman"/>
                <a:ea typeface="Times New Roman"/>
                <a:cs typeface="Times New Roman"/>
                <a:sym typeface="Times New Roman"/>
              </a:rPr>
              <a:t>, D</a:t>
            </a:r>
            <a:r>
              <a:rPr b="1" baseline="-25000" i="0" lang="en-US" sz="2000" u="none">
                <a:solidFill>
                  <a:schemeClr val="dk1"/>
                </a:solidFill>
                <a:latin typeface="Times New Roman"/>
                <a:ea typeface="Times New Roman"/>
                <a:cs typeface="Times New Roman"/>
                <a:sym typeface="Times New Roman"/>
              </a:rPr>
              <a:t>3</a:t>
            </a:r>
            <a:r>
              <a:rPr b="1" i="0" lang="en-US" sz="2000" u="none">
                <a:solidFill>
                  <a:schemeClr val="dk1"/>
                </a:solidFill>
                <a:latin typeface="Times New Roman"/>
                <a:ea typeface="Times New Roman"/>
                <a:cs typeface="Times New Roman"/>
                <a:sym typeface="Times New Roman"/>
              </a:rPr>
              <a:t>, D</a:t>
            </a:r>
            <a:r>
              <a:rPr b="1" baseline="-25000" i="0" lang="en-US" sz="2000" u="none">
                <a:solidFill>
                  <a:schemeClr val="dk1"/>
                </a:solidFill>
                <a:latin typeface="Times New Roman"/>
                <a:ea typeface="Times New Roman"/>
                <a:cs typeface="Times New Roman"/>
                <a:sym typeface="Times New Roman"/>
              </a:rPr>
              <a:t>2</a:t>
            </a:r>
            <a:r>
              <a:rPr b="1" i="0" lang="en-US" sz="2000" u="none">
                <a:solidFill>
                  <a:schemeClr val="dk1"/>
                </a:solidFill>
                <a:latin typeface="Times New Roman"/>
                <a:ea typeface="Times New Roman"/>
                <a:cs typeface="Times New Roman"/>
                <a:sym typeface="Times New Roman"/>
              </a:rPr>
              <a:t>, D</a:t>
            </a:r>
            <a:r>
              <a:rPr b="1" baseline="-25000" i="0" lang="en-US" sz="2000" u="none">
                <a:solidFill>
                  <a:schemeClr val="dk1"/>
                </a:solidFill>
                <a:latin typeface="Times New Roman"/>
                <a:ea typeface="Times New Roman"/>
                <a:cs typeface="Times New Roman"/>
                <a:sym typeface="Times New Roman"/>
              </a:rPr>
              <a:t>1</a:t>
            </a:r>
            <a:r>
              <a:rPr b="1" i="0" lang="en-US" sz="2000" u="none">
                <a:solidFill>
                  <a:schemeClr val="dk1"/>
                </a:solidFill>
                <a:latin typeface="Times New Roman"/>
                <a:ea typeface="Times New Roman"/>
                <a:cs typeface="Times New Roman"/>
                <a:sym typeface="Times New Roman"/>
              </a:rPr>
              <a:t>, D</a:t>
            </a:r>
            <a:r>
              <a:rPr b="1" baseline="-25000" i="0" lang="en-US" sz="2000" u="none">
                <a:solidFill>
                  <a:schemeClr val="dk1"/>
                </a:solidFill>
                <a:latin typeface="Times New Roman"/>
                <a:ea typeface="Times New Roman"/>
                <a:cs typeface="Times New Roman"/>
                <a:sym typeface="Times New Roman"/>
              </a:rPr>
              <a:t>0</a:t>
            </a:r>
            <a:r>
              <a:rPr b="1" i="0" lang="en-US" sz="2000" u="none">
                <a:solidFill>
                  <a:schemeClr val="dk1"/>
                </a:solidFill>
                <a:latin typeface="Times New Roman"/>
                <a:ea typeface="Times New Roman"/>
                <a:cs typeface="Times New Roman"/>
                <a:sym typeface="Times New Roman"/>
              </a:rPr>
              <a:t>) - highest priority to most significant 1 present - Code outputs A2, A1, A0 and V where V indicates at least one 1 present.</a:t>
            </a:r>
            <a:endParaRPr/>
          </a:p>
          <a:p>
            <a:pPr indent="-161925" lvl="0" marL="288925" rtl="0" algn="l">
              <a:lnSpc>
                <a:spcPct val="100000"/>
              </a:lnSpc>
              <a:spcBef>
                <a:spcPts val="400"/>
              </a:spcBef>
              <a:spcAft>
                <a:spcPts val="0"/>
              </a:spcAft>
              <a:buClr>
                <a:schemeClr val="accent2"/>
              </a:buClr>
              <a:buSzPts val="2000"/>
              <a:buFont typeface="Noto Sans Symbols"/>
              <a:buNone/>
            </a:pPr>
            <a:r>
              <a:t/>
            </a:r>
            <a:endParaRPr b="1" i="0" sz="20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11125" lvl="0" marL="288925"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11125" lvl="0" marL="288925"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Times New Roman"/>
              <a:ea typeface="Times New Roman"/>
              <a:cs typeface="Times New Roman"/>
              <a:sym typeface="Times New Roman"/>
            </a:endParaRPr>
          </a:p>
          <a:p>
            <a:pPr indent="-288925" lvl="0" marL="288925"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Xs in input part of table represent 0 or 1; thus table entries correspond to product terms instead of minterms. The column on the left shows that all 32 minterms are present in the product terms in the table</a:t>
            </a:r>
            <a:endParaRPr/>
          </a:p>
        </p:txBody>
      </p:sp>
      <p:graphicFrame>
        <p:nvGraphicFramePr>
          <p:cNvPr id="379" name="Google Shape;379;p45"/>
          <p:cNvGraphicFramePr/>
          <p:nvPr/>
        </p:nvGraphicFramePr>
        <p:xfrm>
          <a:off x="901700" y="2144712"/>
          <a:ext cx="3000000" cy="3000000"/>
        </p:xfrm>
        <a:graphic>
          <a:graphicData uri="http://schemas.openxmlformats.org/drawingml/2006/table">
            <a:tbl>
              <a:tblPr>
                <a:noFill/>
                <a:tableStyleId>{34D66EF3-673F-4D3B-BAB1-39399DA11697}</a:tableStyleId>
              </a:tblPr>
              <a:tblGrid>
                <a:gridCol w="1581150"/>
                <a:gridCol w="615950"/>
                <a:gridCol w="577850"/>
                <a:gridCol w="577850"/>
                <a:gridCol w="584200"/>
                <a:gridCol w="587375"/>
                <a:gridCol w="644525"/>
                <a:gridCol w="644525"/>
                <a:gridCol w="642925"/>
                <a:gridCol w="644525"/>
              </a:tblGrid>
              <a:tr h="396875">
                <a:tc rowSpan="2">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No. of Min-terms/Row</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5">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Inputs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c hMerge="1"/>
                <a:tc gridSpan="4">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Outputs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396875">
                <a:tc vMerge="1"/>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D4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V</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8</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46"/>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385" name="Google Shape;385;p46"/>
          <p:cNvSpPr txBox="1"/>
          <p:nvPr>
            <p:ph type="title"/>
          </p:nvPr>
        </p:nvSpPr>
        <p:spPr>
          <a:xfrm>
            <a:off x="342900" y="0"/>
            <a:ext cx="8609012"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Priority Encoder Example </a:t>
            </a:r>
            <a:r>
              <a:rPr b="0" i="0" lang="en-US" sz="4000" u="none">
                <a:solidFill>
                  <a:schemeClr val="dk2"/>
                </a:solidFill>
                <a:latin typeface="Times New Roman"/>
                <a:ea typeface="Times New Roman"/>
                <a:cs typeface="Times New Roman"/>
                <a:sym typeface="Times New Roman"/>
              </a:rPr>
              <a:t>(continued) </a:t>
            </a:r>
            <a:endParaRPr/>
          </a:p>
        </p:txBody>
      </p:sp>
      <p:sp>
        <p:nvSpPr>
          <p:cNvPr id="386" name="Google Shape;386;p46"/>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Could use a K-map to get equations, but can be read directly from table and manually optimized if careful:</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4</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 =       F</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F</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2</a:t>
            </a:r>
            <a:r>
              <a:rPr b="1" i="0" lang="en-US" sz="2800" u="none">
                <a:solidFill>
                  <a:schemeClr val="dk1"/>
                </a:solidFill>
                <a:latin typeface="Times New Roman"/>
                <a:ea typeface="Times New Roman"/>
                <a:cs typeface="Times New Roman"/>
                <a:sym typeface="Times New Roman"/>
              </a:rPr>
              <a:t>)</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A</a:t>
            </a:r>
            <a:r>
              <a:rPr b="1" baseline="-25000"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3</a:t>
            </a:r>
            <a:r>
              <a:rPr b="1" i="0" lang="en-US" sz="2800" u="none">
                <a:solidFill>
                  <a:schemeClr val="dk1"/>
                </a:solidFill>
                <a:latin typeface="Times New Roman"/>
                <a:ea typeface="Times New Roman"/>
                <a:cs typeface="Times New Roman"/>
                <a:sym typeface="Times New Roman"/>
              </a:rPr>
              <a:t> +      D1)</a:t>
            </a:r>
            <a:endParaRPr/>
          </a:p>
          <a:p>
            <a:pPr indent="-234950" lvl="1" marL="692150"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V  = D</a:t>
            </a:r>
            <a:r>
              <a:rPr b="1" baseline="-25000" i="0" lang="en-US" sz="2800" u="none">
                <a:solidFill>
                  <a:schemeClr val="dk1"/>
                </a:solidFill>
                <a:latin typeface="Times New Roman"/>
                <a:ea typeface="Times New Roman"/>
                <a:cs typeface="Times New Roman"/>
                <a:sym typeface="Times New Roman"/>
              </a:rPr>
              <a:t>4</a:t>
            </a:r>
            <a:r>
              <a:rPr b="1" i="0" lang="en-US" sz="2800" u="none">
                <a:solidFill>
                  <a:schemeClr val="dk1"/>
                </a:solidFill>
                <a:latin typeface="Times New Roman"/>
                <a:ea typeface="Times New Roman"/>
                <a:cs typeface="Times New Roman"/>
                <a:sym typeface="Times New Roman"/>
              </a:rPr>
              <a:t> + F</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 D</a:t>
            </a:r>
            <a:r>
              <a:rPr b="1" baseline="-25000" i="0" lang="en-US" sz="2800" u="none">
                <a:solidFill>
                  <a:schemeClr val="dk1"/>
                </a:solidFill>
                <a:latin typeface="Times New Roman"/>
                <a:ea typeface="Times New Roman"/>
                <a:cs typeface="Times New Roman"/>
                <a:sym typeface="Times New Roman"/>
              </a:rPr>
              <a:t>0</a:t>
            </a:r>
            <a:endParaRPr/>
          </a:p>
          <a:p>
            <a:pPr indent="-288925" lvl="0" marL="288925" rtl="0" algn="l">
              <a:lnSpc>
                <a:spcPct val="100000"/>
              </a:lnSpc>
              <a:spcBef>
                <a:spcPts val="640"/>
              </a:spcBef>
              <a:spcAft>
                <a:spcPts val="0"/>
              </a:spcAft>
              <a:buSzPts val="3200"/>
              <a:buNone/>
            </a:pPr>
            <a:r>
              <a:rPr b="1" i="0" lang="en-US" sz="3200" u="none">
                <a:solidFill>
                  <a:schemeClr val="dk1"/>
                </a:solidFill>
                <a:latin typeface="Times New Roman"/>
                <a:ea typeface="Times New Roman"/>
                <a:cs typeface="Times New Roman"/>
                <a:sym typeface="Times New Roman"/>
              </a:rPr>
              <a:t>   </a:t>
            </a:r>
            <a:endParaRPr/>
          </a:p>
          <a:p>
            <a:pPr indent="-85725" lvl="0" marL="288925" rtl="0" algn="l">
              <a:spcBef>
                <a:spcPts val="640"/>
              </a:spcBef>
              <a:spcAft>
                <a:spcPts val="0"/>
              </a:spcAft>
              <a:buSzPts val="3200"/>
              <a:buNone/>
            </a:pPr>
            <a:r>
              <a:t/>
            </a:r>
            <a:endParaRPr b="1" i="0" sz="3200" u="none">
              <a:solidFill>
                <a:schemeClr val="dk1"/>
              </a:solidFill>
              <a:latin typeface="Times New Roman"/>
              <a:ea typeface="Times New Roman"/>
              <a:cs typeface="Times New Roman"/>
              <a:sym typeface="Times New Roman"/>
            </a:endParaRPr>
          </a:p>
        </p:txBody>
      </p:sp>
      <p:grpSp>
        <p:nvGrpSpPr>
          <p:cNvPr id="387" name="Google Shape;387;p46"/>
          <p:cNvGrpSpPr/>
          <p:nvPr/>
        </p:nvGrpSpPr>
        <p:grpSpPr>
          <a:xfrm>
            <a:off x="1868487" y="3376612"/>
            <a:ext cx="654050" cy="519112"/>
            <a:chOff x="0" y="0"/>
            <a:chExt cx="412" cy="327"/>
          </a:xfrm>
        </p:grpSpPr>
        <p:sp>
          <p:nvSpPr>
            <p:cNvPr id="388" name="Google Shape;388;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389" name="Google Shape;389;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90" name="Google Shape;390;p46"/>
          <p:cNvGrpSpPr/>
          <p:nvPr/>
        </p:nvGrpSpPr>
        <p:grpSpPr>
          <a:xfrm>
            <a:off x="3544887" y="3376612"/>
            <a:ext cx="654050" cy="519112"/>
            <a:chOff x="0" y="0"/>
            <a:chExt cx="412" cy="327"/>
          </a:xfrm>
        </p:grpSpPr>
        <p:sp>
          <p:nvSpPr>
            <p:cNvPr id="391" name="Google Shape;391;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3</a:t>
              </a:r>
              <a:endParaRPr/>
            </a:p>
          </p:txBody>
        </p:sp>
        <p:cxnSp>
          <p:nvCxnSpPr>
            <p:cNvPr id="392" name="Google Shape;392;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93" name="Google Shape;393;p46"/>
          <p:cNvGrpSpPr/>
          <p:nvPr/>
        </p:nvGrpSpPr>
        <p:grpSpPr>
          <a:xfrm>
            <a:off x="3151187" y="3376612"/>
            <a:ext cx="654050" cy="519112"/>
            <a:chOff x="0" y="0"/>
            <a:chExt cx="412" cy="327"/>
          </a:xfrm>
        </p:grpSpPr>
        <p:sp>
          <p:nvSpPr>
            <p:cNvPr id="394" name="Google Shape;394;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395" name="Google Shape;395;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96" name="Google Shape;396;p46"/>
          <p:cNvGrpSpPr/>
          <p:nvPr/>
        </p:nvGrpSpPr>
        <p:grpSpPr>
          <a:xfrm>
            <a:off x="4840287" y="3376612"/>
            <a:ext cx="654050" cy="519112"/>
            <a:chOff x="0" y="0"/>
            <a:chExt cx="412" cy="327"/>
          </a:xfrm>
        </p:grpSpPr>
        <p:sp>
          <p:nvSpPr>
            <p:cNvPr id="397" name="Google Shape;397;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398" name="Google Shape;398;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399" name="Google Shape;399;p46"/>
          <p:cNvGrpSpPr/>
          <p:nvPr/>
        </p:nvGrpSpPr>
        <p:grpSpPr>
          <a:xfrm>
            <a:off x="1868487" y="3884612"/>
            <a:ext cx="654050" cy="519112"/>
            <a:chOff x="0" y="0"/>
            <a:chExt cx="412" cy="327"/>
          </a:xfrm>
        </p:grpSpPr>
        <p:sp>
          <p:nvSpPr>
            <p:cNvPr id="400" name="Google Shape;400;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401" name="Google Shape;401;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402" name="Google Shape;402;p46"/>
          <p:cNvGrpSpPr/>
          <p:nvPr/>
        </p:nvGrpSpPr>
        <p:grpSpPr>
          <a:xfrm>
            <a:off x="3570287" y="3884612"/>
            <a:ext cx="654050" cy="519112"/>
            <a:chOff x="0" y="0"/>
            <a:chExt cx="412" cy="327"/>
          </a:xfrm>
        </p:grpSpPr>
        <p:sp>
          <p:nvSpPr>
            <p:cNvPr id="403" name="Google Shape;403;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3</a:t>
              </a:r>
              <a:endParaRPr/>
            </a:p>
          </p:txBody>
        </p:sp>
        <p:cxnSp>
          <p:nvCxnSpPr>
            <p:cNvPr id="404" name="Google Shape;404;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405" name="Google Shape;405;p46"/>
          <p:cNvGrpSpPr/>
          <p:nvPr/>
        </p:nvGrpSpPr>
        <p:grpSpPr>
          <a:xfrm>
            <a:off x="3163887" y="3884612"/>
            <a:ext cx="654050" cy="519112"/>
            <a:chOff x="0" y="0"/>
            <a:chExt cx="412" cy="327"/>
          </a:xfrm>
        </p:grpSpPr>
        <p:sp>
          <p:nvSpPr>
            <p:cNvPr id="406" name="Google Shape;406;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407" name="Google Shape;407;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408" name="Google Shape;408;p46"/>
          <p:cNvGrpSpPr/>
          <p:nvPr/>
        </p:nvGrpSpPr>
        <p:grpSpPr>
          <a:xfrm>
            <a:off x="3963987" y="3884612"/>
            <a:ext cx="654050" cy="519112"/>
            <a:chOff x="0" y="0"/>
            <a:chExt cx="412" cy="327"/>
          </a:xfrm>
        </p:grpSpPr>
        <p:sp>
          <p:nvSpPr>
            <p:cNvPr id="409" name="Google Shape;409;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2</a:t>
              </a:r>
              <a:endParaRPr/>
            </a:p>
          </p:txBody>
        </p:sp>
        <p:cxnSp>
          <p:nvCxnSpPr>
            <p:cNvPr id="410" name="Google Shape;410;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411" name="Google Shape;411;p46"/>
          <p:cNvGrpSpPr/>
          <p:nvPr/>
        </p:nvGrpSpPr>
        <p:grpSpPr>
          <a:xfrm>
            <a:off x="5272087" y="3884612"/>
            <a:ext cx="654050" cy="519112"/>
            <a:chOff x="0" y="0"/>
            <a:chExt cx="412" cy="327"/>
          </a:xfrm>
        </p:grpSpPr>
        <p:sp>
          <p:nvSpPr>
            <p:cNvPr id="412" name="Google Shape;412;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4</a:t>
              </a:r>
              <a:endParaRPr/>
            </a:p>
          </p:txBody>
        </p:sp>
        <p:cxnSp>
          <p:nvCxnSpPr>
            <p:cNvPr id="413" name="Google Shape;413;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414" name="Google Shape;414;p46"/>
          <p:cNvGrpSpPr/>
          <p:nvPr/>
        </p:nvGrpSpPr>
        <p:grpSpPr>
          <a:xfrm>
            <a:off x="6605587" y="3884612"/>
            <a:ext cx="654050" cy="519112"/>
            <a:chOff x="0" y="0"/>
            <a:chExt cx="412" cy="327"/>
          </a:xfrm>
        </p:grpSpPr>
        <p:sp>
          <p:nvSpPr>
            <p:cNvPr id="415" name="Google Shape;415;p46"/>
            <p:cNvSpPr txBox="1"/>
            <p:nvPr/>
          </p:nvSpPr>
          <p:spPr>
            <a:xfrm>
              <a:off x="0" y="0"/>
              <a:ext cx="412" cy="32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D</a:t>
              </a:r>
              <a:r>
                <a:rPr b="1" baseline="-25000" i="0" lang="en-US" sz="2800" u="none">
                  <a:solidFill>
                    <a:schemeClr val="dk1"/>
                  </a:solidFill>
                  <a:latin typeface="Times New Roman"/>
                  <a:ea typeface="Times New Roman"/>
                  <a:cs typeface="Times New Roman"/>
                  <a:sym typeface="Times New Roman"/>
                </a:rPr>
                <a:t>2</a:t>
              </a:r>
              <a:endParaRPr/>
            </a:p>
          </p:txBody>
        </p:sp>
        <p:cxnSp>
          <p:nvCxnSpPr>
            <p:cNvPr id="416" name="Google Shape;416;p46"/>
            <p:cNvCxnSpPr/>
            <p:nvPr/>
          </p:nvCxnSpPr>
          <p:spPr>
            <a:xfrm>
              <a:off x="78" y="60"/>
              <a:ext cx="183" cy="0"/>
            </a:xfrm>
            <a:prstGeom prst="straightConnector1">
              <a:avLst/>
            </a:prstGeom>
            <a:noFill/>
            <a:ln cap="flat" cmpd="sng" w="28575">
              <a:solidFill>
                <a:schemeClr val="dk1"/>
              </a:solidFill>
              <a:prstDash val="solid"/>
              <a:miter lim="800000"/>
              <a:headEnd len="med" w="med" type="none"/>
              <a:tailEnd len="med" w="med"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0" name="Shape 420"/>
        <p:cNvGrpSpPr/>
        <p:nvPr/>
      </p:nvGrpSpPr>
      <p:grpSpPr>
        <a:xfrm>
          <a:off x="0" y="0"/>
          <a:ext cx="0" cy="0"/>
          <a:chOff x="0" y="0"/>
          <a:chExt cx="0" cy="0"/>
        </a:xfrm>
      </p:grpSpPr>
      <p:sp>
        <p:nvSpPr>
          <p:cNvPr id="421" name="Google Shape;421;p47"/>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22" name="Google Shape;422;p47"/>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Selecting of data or information is a critical function in digital systems and computers</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Circuits that perform selecting have:</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 set of information inputs from which the selection is made</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 single output</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 set of control lines for making the selection</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Logic circuits that perform selecting are called </a:t>
            </a:r>
            <a:r>
              <a:rPr b="1" i="1" lang="en-US" sz="2800" u="none">
                <a:solidFill>
                  <a:schemeClr val="dk1"/>
                </a:solidFill>
                <a:latin typeface="Times New Roman"/>
                <a:ea typeface="Times New Roman"/>
                <a:cs typeface="Times New Roman"/>
                <a:sym typeface="Times New Roman"/>
              </a:rPr>
              <a:t>multiplexers</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Selecting can also be done by three-state logic or transmission gates</a:t>
            </a:r>
            <a:endParaRPr/>
          </a:p>
          <a:p>
            <a:pPr indent="-111125" lvl="0" marL="288925" rtl="0" algn="l">
              <a:spcBef>
                <a:spcPts val="560"/>
              </a:spcBef>
              <a:spcAft>
                <a:spcPts val="0"/>
              </a:spcAft>
              <a:buSzPts val="2800"/>
              <a:buNone/>
            </a:pPr>
            <a:r>
              <a:t/>
            </a:r>
            <a:endParaRPr b="1" i="0" sz="2800" u="none">
              <a:solidFill>
                <a:schemeClr val="dk1"/>
              </a:solidFill>
              <a:latin typeface="Times New Roman"/>
              <a:ea typeface="Times New Roman"/>
              <a:cs typeface="Times New Roman"/>
              <a:sym typeface="Times New Roman"/>
            </a:endParaRPr>
          </a:p>
        </p:txBody>
      </p:sp>
      <p:sp>
        <p:nvSpPr>
          <p:cNvPr id="423" name="Google Shape;423;p47"/>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Selecting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7" name="Shape 427"/>
        <p:cNvGrpSpPr/>
        <p:nvPr/>
      </p:nvGrpSpPr>
      <p:grpSpPr>
        <a:xfrm>
          <a:off x="0" y="0"/>
          <a:ext cx="0" cy="0"/>
          <a:chOff x="0" y="0"/>
          <a:chExt cx="0" cy="0"/>
        </a:xfrm>
      </p:grpSpPr>
      <p:sp>
        <p:nvSpPr>
          <p:cNvPr id="428" name="Google Shape;428;p48"/>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29" name="Google Shape;429;p48"/>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Multiplexers</a:t>
            </a:r>
            <a:endParaRPr/>
          </a:p>
        </p:txBody>
      </p:sp>
      <p:sp>
        <p:nvSpPr>
          <p:cNvPr id="430" name="Google Shape;430;p48"/>
          <p:cNvSpPr txBox="1"/>
          <p:nvPr>
            <p:ph idx="1" type="body"/>
          </p:nvPr>
        </p:nvSpPr>
        <p:spPr>
          <a:xfrm>
            <a:off x="719137" y="12128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multiplexer selects information from an input line and directs the information to an output line</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typical multiplexer has </a:t>
            </a:r>
            <a:r>
              <a:rPr b="1"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control inputs (S</a:t>
            </a:r>
            <a:r>
              <a:rPr b="1" baseline="-25000" i="0" lang="en-US" sz="3200" u="none">
                <a:solidFill>
                  <a:schemeClr val="dk1"/>
                </a:solidFill>
                <a:latin typeface="Times New Roman"/>
                <a:ea typeface="Times New Roman"/>
                <a:cs typeface="Times New Roman"/>
                <a:sym typeface="Times New Roman"/>
              </a:rPr>
              <a:t>n </a:t>
            </a:r>
            <a:r>
              <a:rPr b="1" baseline="-25000" i="0" lang="en-US" sz="3200" u="none">
                <a:solidFill>
                  <a:schemeClr val="dk1"/>
                </a:solidFill>
                <a:latin typeface="Noto Sans Symbols"/>
                <a:ea typeface="Noto Sans Symbols"/>
                <a:cs typeface="Noto Sans Symbols"/>
                <a:sym typeface="Noto Sans Symbols"/>
              </a:rPr>
              <a:t>− </a:t>
            </a:r>
            <a:r>
              <a:rPr b="1" baseline="-25000" i="0" lang="en-US" sz="3200" u="none">
                <a:solidFill>
                  <a:schemeClr val="dk1"/>
                </a:solidFill>
                <a:latin typeface="Times New Roman"/>
                <a:ea typeface="Times New Roman"/>
                <a:cs typeface="Times New Roman"/>
                <a:sym typeface="Times New Roman"/>
              </a:rPr>
              <a:t>1</a:t>
            </a:r>
            <a:r>
              <a:rPr b="1" i="0" lang="en-US" sz="3200" u="none">
                <a:solidFill>
                  <a:schemeClr val="dk1"/>
                </a:solidFill>
                <a:latin typeface="Times New Roman"/>
                <a:ea typeface="Times New Roman"/>
                <a:cs typeface="Times New Roman"/>
                <a:sym typeface="Times New Roman"/>
              </a:rPr>
              <a:t>, … S</a:t>
            </a:r>
            <a:r>
              <a:rPr b="1" baseline="-25000" i="0" lang="en-US" sz="3200" u="none">
                <a:solidFill>
                  <a:schemeClr val="dk1"/>
                </a:solidFill>
                <a:latin typeface="Times New Roman"/>
                <a:ea typeface="Times New Roman"/>
                <a:cs typeface="Times New Roman"/>
                <a:sym typeface="Times New Roman"/>
              </a:rPr>
              <a:t>0</a:t>
            </a:r>
            <a:r>
              <a:rPr b="1" i="0" lang="en-US" sz="3200" u="none">
                <a:solidFill>
                  <a:schemeClr val="dk1"/>
                </a:solidFill>
                <a:latin typeface="Times New Roman"/>
                <a:ea typeface="Times New Roman"/>
                <a:cs typeface="Times New Roman"/>
                <a:sym typeface="Times New Roman"/>
              </a:rPr>
              <a:t>) called </a:t>
            </a:r>
            <a:r>
              <a:rPr b="1" i="1" lang="en-US" sz="3200" u="none">
                <a:solidFill>
                  <a:schemeClr val="dk1"/>
                </a:solidFill>
                <a:latin typeface="Times New Roman"/>
                <a:ea typeface="Times New Roman"/>
                <a:cs typeface="Times New Roman"/>
                <a:sym typeface="Times New Roman"/>
              </a:rPr>
              <a:t>selection inputs</a:t>
            </a:r>
            <a:r>
              <a:rPr b="1" i="0" lang="en-US" sz="3200" u="none">
                <a:solidFill>
                  <a:schemeClr val="dk1"/>
                </a:solidFill>
                <a:latin typeface="Times New Roman"/>
                <a:ea typeface="Times New Roman"/>
                <a:cs typeface="Times New Roman"/>
                <a:sym typeface="Times New Roman"/>
              </a:rPr>
              <a:t>, 2</a:t>
            </a:r>
            <a:r>
              <a:rPr b="1" baseline="30000"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information inputs (I</a:t>
            </a:r>
            <a:r>
              <a:rPr b="1" baseline="-25000" i="0" lang="en-US" sz="3200" u="none">
                <a:solidFill>
                  <a:schemeClr val="dk1"/>
                </a:solidFill>
                <a:latin typeface="Times New Roman"/>
                <a:ea typeface="Times New Roman"/>
                <a:cs typeface="Times New Roman"/>
                <a:sym typeface="Times New Roman"/>
              </a:rPr>
              <a:t>2</a:t>
            </a:r>
            <a:r>
              <a:rPr b="1" baseline="30000" i="0" lang="en-US" sz="3200" u="none">
                <a:solidFill>
                  <a:schemeClr val="dk1"/>
                </a:solidFill>
                <a:latin typeface="Times New Roman"/>
                <a:ea typeface="Times New Roman"/>
                <a:cs typeface="Times New Roman"/>
                <a:sym typeface="Times New Roman"/>
              </a:rPr>
              <a:t>n</a:t>
            </a:r>
            <a:r>
              <a:rPr b="1" baseline="-25000" i="0" lang="en-US" sz="3200" u="none">
                <a:solidFill>
                  <a:schemeClr val="dk1"/>
                </a:solidFill>
                <a:latin typeface="Times New Roman"/>
                <a:ea typeface="Times New Roman"/>
                <a:cs typeface="Times New Roman"/>
                <a:sym typeface="Times New Roman"/>
              </a:rPr>
              <a:t> </a:t>
            </a:r>
            <a:r>
              <a:rPr b="1" baseline="-25000" i="0" lang="en-US" sz="3200" u="none">
                <a:solidFill>
                  <a:schemeClr val="dk1"/>
                </a:solidFill>
                <a:latin typeface="Noto Sans Symbols"/>
                <a:ea typeface="Noto Sans Symbols"/>
                <a:cs typeface="Noto Sans Symbols"/>
                <a:sym typeface="Noto Sans Symbols"/>
              </a:rPr>
              <a:t>− </a:t>
            </a:r>
            <a:r>
              <a:rPr b="1" baseline="-25000" i="0" lang="en-US" sz="3200" u="none">
                <a:solidFill>
                  <a:schemeClr val="dk1"/>
                </a:solidFill>
                <a:latin typeface="Times New Roman"/>
                <a:ea typeface="Times New Roman"/>
                <a:cs typeface="Times New Roman"/>
                <a:sym typeface="Times New Roman"/>
              </a:rPr>
              <a:t>1</a:t>
            </a:r>
            <a:r>
              <a:rPr b="1" i="0" lang="en-US" sz="3200" u="none">
                <a:solidFill>
                  <a:schemeClr val="dk1"/>
                </a:solidFill>
                <a:latin typeface="Times New Roman"/>
                <a:ea typeface="Times New Roman"/>
                <a:cs typeface="Times New Roman"/>
                <a:sym typeface="Times New Roman"/>
              </a:rPr>
              <a:t>, … I</a:t>
            </a:r>
            <a:r>
              <a:rPr b="1" baseline="-25000" i="0" lang="en-US" sz="3200" u="none">
                <a:solidFill>
                  <a:schemeClr val="dk1"/>
                </a:solidFill>
                <a:latin typeface="Times New Roman"/>
                <a:ea typeface="Times New Roman"/>
                <a:cs typeface="Times New Roman"/>
                <a:sym typeface="Times New Roman"/>
              </a:rPr>
              <a:t>0</a:t>
            </a:r>
            <a:r>
              <a:rPr b="1" i="0" lang="en-US" sz="3200" u="none">
                <a:solidFill>
                  <a:schemeClr val="dk1"/>
                </a:solidFill>
                <a:latin typeface="Times New Roman"/>
                <a:ea typeface="Times New Roman"/>
                <a:cs typeface="Times New Roman"/>
                <a:sym typeface="Times New Roman"/>
              </a:rPr>
              <a:t>), and one output Y</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A multiplexer can be designed to have </a:t>
            </a:r>
            <a:r>
              <a:rPr b="1" i="1" lang="en-US" sz="3200" u="none">
                <a:solidFill>
                  <a:schemeClr val="dk1"/>
                </a:solidFill>
                <a:latin typeface="Times New Roman"/>
                <a:ea typeface="Times New Roman"/>
                <a:cs typeface="Times New Roman"/>
                <a:sym typeface="Times New Roman"/>
              </a:rPr>
              <a:t>m</a:t>
            </a:r>
            <a:r>
              <a:rPr b="1" i="0" lang="en-US" sz="3200" u="none">
                <a:solidFill>
                  <a:schemeClr val="dk1"/>
                </a:solidFill>
                <a:latin typeface="Times New Roman"/>
                <a:ea typeface="Times New Roman"/>
                <a:cs typeface="Times New Roman"/>
                <a:sym typeface="Times New Roman"/>
              </a:rPr>
              <a:t> information inputs with m </a:t>
            </a:r>
            <a:r>
              <a:rPr b="1" i="0" lang="en-US" sz="3200" u="none">
                <a:solidFill>
                  <a:schemeClr val="dk1"/>
                </a:solidFill>
                <a:latin typeface="Noto Sans Symbols"/>
                <a:ea typeface="Noto Sans Symbols"/>
                <a:cs typeface="Noto Sans Symbols"/>
                <a:sym typeface="Noto Sans Symbols"/>
              </a:rPr>
              <a:t>&lt; </a:t>
            </a:r>
            <a:r>
              <a:rPr b="1" i="0" lang="en-US" sz="3200" u="none">
                <a:solidFill>
                  <a:schemeClr val="dk1"/>
                </a:solidFill>
                <a:latin typeface="Times New Roman"/>
                <a:ea typeface="Times New Roman"/>
                <a:cs typeface="Times New Roman"/>
                <a:sym typeface="Times New Roman"/>
              </a:rPr>
              <a:t>2</a:t>
            </a:r>
            <a:r>
              <a:rPr b="1" baseline="30000" i="0"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as well as </a:t>
            </a:r>
            <a:r>
              <a:rPr b="1" i="1" lang="en-US" sz="3200" u="none">
                <a:solidFill>
                  <a:schemeClr val="dk1"/>
                </a:solidFill>
                <a:latin typeface="Times New Roman"/>
                <a:ea typeface="Times New Roman"/>
                <a:cs typeface="Times New Roman"/>
                <a:sym typeface="Times New Roman"/>
              </a:rPr>
              <a:t>n</a:t>
            </a:r>
            <a:r>
              <a:rPr b="1" i="0" lang="en-US" sz="3200" u="none">
                <a:solidFill>
                  <a:schemeClr val="dk1"/>
                </a:solidFill>
                <a:latin typeface="Times New Roman"/>
                <a:ea typeface="Times New Roman"/>
                <a:cs typeface="Times New Roman"/>
                <a:sym typeface="Times New Roman"/>
              </a:rPr>
              <a:t> selection inputs </a:t>
            </a:r>
            <a:endParaRPr/>
          </a:p>
          <a:p>
            <a:pPr indent="-85725" lvl="0" marL="288925" rtl="0" algn="l">
              <a:spcBef>
                <a:spcPts val="640"/>
              </a:spcBef>
              <a:spcAft>
                <a:spcPts val="0"/>
              </a:spcAft>
              <a:buSzPts val="3200"/>
              <a:buNone/>
            </a:pPr>
            <a:r>
              <a:t/>
            </a:r>
            <a:endParaRPr b="1"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49"/>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36" name="Google Shape;436;p4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2-to-1-Line Multiplexer</a:t>
            </a:r>
            <a:endParaRPr/>
          </a:p>
        </p:txBody>
      </p:sp>
      <p:sp>
        <p:nvSpPr>
          <p:cNvPr id="437" name="Google Shape;437;p49"/>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Since 2 = 2</a:t>
            </a:r>
            <a:r>
              <a:rPr b="1" baseline="30000" i="0" lang="en-US" sz="2800" u="none">
                <a:solidFill>
                  <a:schemeClr val="dk1"/>
                </a:solidFill>
                <a:latin typeface="Times New Roman"/>
                <a:ea typeface="Times New Roman"/>
                <a:cs typeface="Times New Roman"/>
                <a:sym typeface="Times New Roman"/>
              </a:rPr>
              <a:t>1</a:t>
            </a:r>
            <a:r>
              <a:rPr b="1" i="0" lang="en-US" sz="2800" u="none">
                <a:solidFill>
                  <a:schemeClr val="dk1"/>
                </a:solidFill>
                <a:latin typeface="Times New Roman"/>
                <a:ea typeface="Times New Roman"/>
                <a:cs typeface="Times New Roman"/>
                <a:sym typeface="Times New Roman"/>
              </a:rPr>
              <a:t>, n = 1</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The single selection variable S has two values: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S = 0 selects input I</a:t>
            </a:r>
            <a:r>
              <a:rPr b="1" baseline="-25000" i="0" lang="en-US" sz="2400" u="none">
                <a:solidFill>
                  <a:schemeClr val="dk1"/>
                </a:solidFill>
                <a:latin typeface="Times New Roman"/>
                <a:ea typeface="Times New Roman"/>
                <a:cs typeface="Times New Roman"/>
                <a:sym typeface="Times New Roman"/>
              </a:rPr>
              <a:t>0</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S = 1 selects input I</a:t>
            </a:r>
            <a:r>
              <a:rPr b="1" baseline="-25000" i="0" lang="en-US" sz="2400" u="none">
                <a:solidFill>
                  <a:schemeClr val="dk1"/>
                </a:solidFill>
                <a:latin typeface="Times New Roman"/>
                <a:ea typeface="Times New Roman"/>
                <a:cs typeface="Times New Roman"/>
                <a:sym typeface="Times New Roman"/>
              </a:rPr>
              <a:t>1</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The equation:</a:t>
            </a:r>
            <a:endParaRPr/>
          </a:p>
          <a:p>
            <a:pPr indent="-288925" lvl="0" marL="288925" rtl="0" algn="l">
              <a:lnSpc>
                <a:spcPct val="10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       Y =     I</a:t>
            </a:r>
            <a:r>
              <a:rPr b="1" baseline="-25000" i="0" lang="en-US" sz="2800" u="none">
                <a:solidFill>
                  <a:schemeClr val="dk1"/>
                </a:solidFill>
                <a:latin typeface="Times New Roman"/>
                <a:ea typeface="Times New Roman"/>
                <a:cs typeface="Times New Roman"/>
                <a:sym typeface="Times New Roman"/>
              </a:rPr>
              <a:t>0</a:t>
            </a:r>
            <a:r>
              <a:rPr b="1" i="0" lang="en-US" sz="2800" u="none">
                <a:solidFill>
                  <a:schemeClr val="dk1"/>
                </a:solidFill>
                <a:latin typeface="Times New Roman"/>
                <a:ea typeface="Times New Roman"/>
                <a:cs typeface="Times New Roman"/>
                <a:sym typeface="Times New Roman"/>
              </a:rPr>
              <a:t> + SI</a:t>
            </a:r>
            <a:r>
              <a:rPr b="1" baseline="-25000" i="0" lang="en-US" sz="2800" u="none">
                <a:solidFill>
                  <a:schemeClr val="dk1"/>
                </a:solidFill>
                <a:latin typeface="Times New Roman"/>
                <a:ea typeface="Times New Roman"/>
                <a:cs typeface="Times New Roman"/>
                <a:sym typeface="Times New Roman"/>
              </a:rPr>
              <a:t>1</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The circuit:</a:t>
            </a:r>
            <a:endParaRPr/>
          </a:p>
          <a:p>
            <a:pPr indent="-111125" lvl="0" marL="288925" rtl="0" algn="l">
              <a:spcBef>
                <a:spcPts val="560"/>
              </a:spcBef>
              <a:spcAft>
                <a:spcPts val="0"/>
              </a:spcAft>
              <a:buSzPts val="2800"/>
              <a:buNone/>
            </a:pPr>
            <a:r>
              <a:t/>
            </a:r>
            <a:endParaRPr b="1" i="0" sz="2800" u="none">
              <a:solidFill>
                <a:schemeClr val="dk1"/>
              </a:solidFill>
              <a:latin typeface="Times New Roman"/>
              <a:ea typeface="Times New Roman"/>
              <a:cs typeface="Times New Roman"/>
              <a:sym typeface="Times New Roman"/>
            </a:endParaRPr>
          </a:p>
        </p:txBody>
      </p:sp>
      <p:grpSp>
        <p:nvGrpSpPr>
          <p:cNvPr id="438" name="Google Shape;438;p49"/>
          <p:cNvGrpSpPr/>
          <p:nvPr/>
        </p:nvGrpSpPr>
        <p:grpSpPr>
          <a:xfrm>
            <a:off x="2117725" y="3724275"/>
            <a:ext cx="382587" cy="519112"/>
            <a:chOff x="0" y="0"/>
            <a:chExt cx="241" cy="327"/>
          </a:xfrm>
        </p:grpSpPr>
        <p:sp>
          <p:nvSpPr>
            <p:cNvPr id="439" name="Google Shape;439;p49"/>
            <p:cNvSpPr txBox="1"/>
            <p:nvPr/>
          </p:nvSpPr>
          <p:spPr>
            <a:xfrm>
              <a:off x="0" y="0"/>
              <a:ext cx="241"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S</a:t>
              </a:r>
              <a:endParaRPr/>
            </a:p>
          </p:txBody>
        </p:sp>
        <p:cxnSp>
          <p:nvCxnSpPr>
            <p:cNvPr id="440" name="Google Shape;440;p49"/>
            <p:cNvCxnSpPr/>
            <p:nvPr/>
          </p:nvCxnSpPr>
          <p:spPr>
            <a:xfrm>
              <a:off x="58" y="54"/>
              <a:ext cx="136" cy="0"/>
            </a:xfrm>
            <a:prstGeom prst="straightConnector1">
              <a:avLst/>
            </a:prstGeom>
            <a:noFill/>
            <a:ln cap="flat" cmpd="sng" w="28575">
              <a:solidFill>
                <a:schemeClr val="dk1"/>
              </a:solidFill>
              <a:prstDash val="solid"/>
              <a:miter lim="800000"/>
              <a:headEnd len="med" w="med" type="none"/>
              <a:tailEnd len="med" w="med" type="none"/>
            </a:ln>
          </p:spPr>
        </p:cxnSp>
      </p:grpSp>
      <p:pic>
        <p:nvPicPr>
          <p:cNvPr id="441" name="Google Shape;441;p49"/>
          <p:cNvPicPr preferRelativeResize="0"/>
          <p:nvPr/>
        </p:nvPicPr>
        <p:blipFill rotWithShape="1">
          <a:blip r:embed="rId3">
            <a:alphaModFix/>
          </a:blip>
          <a:srcRect b="0" l="0" r="0" t="0"/>
          <a:stretch/>
        </p:blipFill>
        <p:spPr>
          <a:xfrm>
            <a:off x="2520950" y="4168775"/>
            <a:ext cx="6445250" cy="2279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50"/>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47" name="Google Shape;447;p50"/>
          <p:cNvSpPr txBox="1"/>
          <p:nvPr>
            <p:ph type="title"/>
          </p:nvPr>
        </p:nvSpPr>
        <p:spPr>
          <a:xfrm>
            <a:off x="449262" y="0"/>
            <a:ext cx="83566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2-to-1-Line Multiplexer </a:t>
            </a:r>
            <a:r>
              <a:rPr b="0" i="0" lang="en-US" sz="4000" u="none">
                <a:solidFill>
                  <a:schemeClr val="dk2"/>
                </a:solidFill>
                <a:latin typeface="Times New Roman"/>
                <a:ea typeface="Times New Roman"/>
                <a:cs typeface="Times New Roman"/>
                <a:sym typeface="Times New Roman"/>
              </a:rPr>
              <a:t>(continued)</a:t>
            </a:r>
            <a:endParaRPr/>
          </a:p>
        </p:txBody>
      </p:sp>
      <p:sp>
        <p:nvSpPr>
          <p:cNvPr id="448" name="Google Shape;448;p50"/>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Note the regions of the multiplexer circuit shown:</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1-to-2-line Decoder</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2 Enabling circuits</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2-input OR gate</a:t>
            </a:r>
            <a:endParaRPr/>
          </a:p>
          <a:p>
            <a:pPr indent="-288925" lvl="0" marL="288925" rtl="0" algn="l">
              <a:lnSpc>
                <a:spcPct val="100000"/>
              </a:lnSpc>
              <a:spcBef>
                <a:spcPts val="56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To obtain a basis for multiplexer expansion, we combine the Enabling circuits and OR gate into a 2 </a:t>
            </a:r>
            <a:r>
              <a:rPr b="1" i="0" lang="en-US" sz="2800" u="none">
                <a:solidFill>
                  <a:schemeClr val="dk1"/>
                </a:solidFill>
                <a:latin typeface="Noto Sans Symbols"/>
                <a:ea typeface="Noto Sans Symbols"/>
                <a:cs typeface="Noto Sans Symbols"/>
                <a:sym typeface="Noto Sans Symbols"/>
              </a:rPr>
              <a:t>×</a:t>
            </a:r>
            <a:r>
              <a:rPr b="1" i="0" lang="en-US" sz="2400" u="none">
                <a:solidFill>
                  <a:schemeClr val="dk1"/>
                </a:solidFill>
                <a:latin typeface="Times New Roman"/>
                <a:ea typeface="Times New Roman"/>
                <a:cs typeface="Times New Roman"/>
                <a:sym typeface="Times New Roman"/>
              </a:rPr>
              <a:t> 2 AND-OR circuit:</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1-to-2-line decoder</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2 </a:t>
            </a:r>
            <a:r>
              <a:rPr b="1" i="0" lang="en-US" sz="20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 2 AND-OR</a:t>
            </a:r>
            <a:endParaRPr/>
          </a:p>
          <a:p>
            <a:pPr indent="-288925" lvl="0" marL="288925" rtl="0" algn="l">
              <a:lnSpc>
                <a:spcPct val="100000"/>
              </a:lnSpc>
              <a:spcBef>
                <a:spcPts val="56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In general, for an 2</a:t>
            </a:r>
            <a:r>
              <a:rPr b="1" baseline="30000" i="1" lang="en-US" sz="28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-to-1-line multiplexer:</a:t>
            </a:r>
            <a:endParaRPr/>
          </a:p>
          <a:p>
            <a:pPr indent="-234950" lvl="1" marL="692150" rtl="0" algn="l">
              <a:lnSpc>
                <a:spcPct val="100000"/>
              </a:lnSpc>
              <a:spcBef>
                <a:spcPts val="480"/>
              </a:spcBef>
              <a:spcAft>
                <a:spcPts val="0"/>
              </a:spcAft>
              <a:buClr>
                <a:schemeClr val="accent2"/>
              </a:buClr>
              <a:buSzPts val="2000"/>
              <a:buFont typeface="Noto Sans Symbols"/>
              <a:buChar char="●"/>
            </a:pPr>
            <a:r>
              <a:rPr b="1" i="1" lang="en-US" sz="2000" u="none">
                <a:solidFill>
                  <a:schemeClr val="dk1"/>
                </a:solidFill>
                <a:latin typeface="Times New Roman"/>
                <a:ea typeface="Times New Roman"/>
                <a:cs typeface="Times New Roman"/>
                <a:sym typeface="Times New Roman"/>
              </a:rPr>
              <a:t>n</a:t>
            </a:r>
            <a:r>
              <a:rPr b="1" i="0" lang="en-US" sz="2000" u="none">
                <a:solidFill>
                  <a:schemeClr val="dk1"/>
                </a:solidFill>
                <a:latin typeface="Times New Roman"/>
                <a:ea typeface="Times New Roman"/>
                <a:cs typeface="Times New Roman"/>
                <a:sym typeface="Times New Roman"/>
              </a:rPr>
              <a:t>-to-2</a:t>
            </a:r>
            <a:r>
              <a:rPr b="1" baseline="30000" i="1" lang="en-US" sz="2400" u="none">
                <a:solidFill>
                  <a:schemeClr val="dk1"/>
                </a:solidFill>
                <a:latin typeface="Times New Roman"/>
                <a:ea typeface="Times New Roman"/>
                <a:cs typeface="Times New Roman"/>
                <a:sym typeface="Times New Roman"/>
              </a:rPr>
              <a:t>n</a:t>
            </a:r>
            <a:r>
              <a:rPr b="1" i="0" lang="en-US" sz="2000" u="none">
                <a:solidFill>
                  <a:schemeClr val="dk1"/>
                </a:solidFill>
                <a:latin typeface="Times New Roman"/>
                <a:ea typeface="Times New Roman"/>
                <a:cs typeface="Times New Roman"/>
                <a:sym typeface="Times New Roman"/>
              </a:rPr>
              <a:t>-line decoder</a:t>
            </a:r>
            <a:endParaRPr/>
          </a:p>
          <a:p>
            <a:pPr indent="-234950" lvl="1" marL="692150" rtl="0" algn="l">
              <a:lnSpc>
                <a:spcPct val="100000"/>
              </a:lnSpc>
              <a:spcBef>
                <a:spcPts val="48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2</a:t>
            </a:r>
            <a:r>
              <a:rPr b="1" baseline="30000" i="1" lang="en-US" sz="2400" u="none">
                <a:solidFill>
                  <a:schemeClr val="dk1"/>
                </a:solidFill>
                <a:latin typeface="Times New Roman"/>
                <a:ea typeface="Times New Roman"/>
                <a:cs typeface="Times New Roman"/>
                <a:sym typeface="Times New Roman"/>
              </a:rPr>
              <a:t>n</a:t>
            </a:r>
            <a:r>
              <a:rPr b="1"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 2 AND-OR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2" name="Shape 452"/>
        <p:cNvGrpSpPr/>
        <p:nvPr/>
      </p:nvGrpSpPr>
      <p:grpSpPr>
        <a:xfrm>
          <a:off x="0" y="0"/>
          <a:ext cx="0" cy="0"/>
          <a:chOff x="0" y="0"/>
          <a:chExt cx="0" cy="0"/>
        </a:xfrm>
      </p:grpSpPr>
      <p:sp>
        <p:nvSpPr>
          <p:cNvPr id="453" name="Google Shape;453;p51"/>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454" name="Google Shape;454;p51"/>
          <p:cNvSpPr txBox="1"/>
          <p:nvPr>
            <p:ph type="title"/>
          </p:nvPr>
        </p:nvSpPr>
        <p:spPr>
          <a:xfrm>
            <a:off x="588962" y="0"/>
            <a:ext cx="82550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Example: 4-to-1-line Multiplexer</a:t>
            </a:r>
            <a:endParaRPr/>
          </a:p>
        </p:txBody>
      </p:sp>
      <p:sp>
        <p:nvSpPr>
          <p:cNvPr id="455" name="Google Shape;455;p5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2-to-2</a:t>
            </a:r>
            <a:r>
              <a:rPr b="1" baseline="30000" i="0" lang="en-US" sz="3200" u="none">
                <a:solidFill>
                  <a:schemeClr val="dk1"/>
                </a:solidFill>
                <a:latin typeface="Times New Roman"/>
                <a:ea typeface="Times New Roman"/>
                <a:cs typeface="Times New Roman"/>
                <a:sym typeface="Times New Roman"/>
              </a:rPr>
              <a:t>2</a:t>
            </a:r>
            <a:r>
              <a:rPr b="1" i="0" lang="en-US" sz="3200" u="none">
                <a:solidFill>
                  <a:schemeClr val="dk1"/>
                </a:solidFill>
                <a:latin typeface="Times New Roman"/>
                <a:ea typeface="Times New Roman"/>
                <a:cs typeface="Times New Roman"/>
                <a:sym typeface="Times New Roman"/>
              </a:rPr>
              <a:t>-line decoder</a:t>
            </a:r>
            <a:endParaRPr/>
          </a:p>
          <a:p>
            <a:pPr indent="-288925" lvl="0" marL="288925" rtl="0" algn="l">
              <a:lnSpc>
                <a:spcPct val="100000"/>
              </a:lnSpc>
              <a:spcBef>
                <a:spcPts val="72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2</a:t>
            </a:r>
            <a:r>
              <a:rPr b="1" baseline="30000" i="0" lang="en-US" sz="3200" u="none">
                <a:solidFill>
                  <a:schemeClr val="dk1"/>
                </a:solidFill>
                <a:latin typeface="Times New Roman"/>
                <a:ea typeface="Times New Roman"/>
                <a:cs typeface="Times New Roman"/>
                <a:sym typeface="Times New Roman"/>
              </a:rPr>
              <a:t>2</a:t>
            </a:r>
            <a:r>
              <a:rPr b="1" i="0" lang="en-US" sz="3200" u="none">
                <a:solidFill>
                  <a:schemeClr val="dk1"/>
                </a:solidFill>
                <a:latin typeface="Times New Roman"/>
                <a:ea typeface="Times New Roman"/>
                <a:cs typeface="Times New Roman"/>
                <a:sym typeface="Times New Roman"/>
              </a:rPr>
              <a:t> </a:t>
            </a:r>
            <a:r>
              <a:rPr b="1" i="0" lang="en-US" sz="3600" u="none">
                <a:solidFill>
                  <a:schemeClr val="dk1"/>
                </a:solidFill>
                <a:latin typeface="Noto Sans Symbols"/>
                <a:ea typeface="Noto Sans Symbols"/>
                <a:cs typeface="Noto Sans Symbols"/>
                <a:sym typeface="Noto Sans Symbols"/>
              </a:rPr>
              <a:t>×</a:t>
            </a:r>
            <a:r>
              <a:rPr b="1" i="0" lang="en-US" sz="2400" u="none">
                <a:solidFill>
                  <a:schemeClr val="dk1"/>
                </a:solidFill>
                <a:latin typeface="Noto Sans Symbols"/>
                <a:ea typeface="Noto Sans Symbols"/>
                <a:cs typeface="Noto Sans Symbols"/>
                <a:sym typeface="Noto Sans Symbols"/>
              </a:rPr>
              <a:t> </a:t>
            </a:r>
            <a:r>
              <a:rPr b="1" i="0" lang="en-US" sz="3200" u="none">
                <a:solidFill>
                  <a:schemeClr val="dk1"/>
                </a:solidFill>
                <a:latin typeface="Times New Roman"/>
                <a:ea typeface="Times New Roman"/>
                <a:cs typeface="Times New Roman"/>
                <a:sym typeface="Times New Roman"/>
              </a:rPr>
              <a:t> 2 AND-OR</a:t>
            </a:r>
            <a:endParaRPr/>
          </a:p>
        </p:txBody>
      </p:sp>
      <p:pic>
        <p:nvPicPr>
          <p:cNvPr id="456" name="Google Shape;456;p51"/>
          <p:cNvPicPr preferRelativeResize="0"/>
          <p:nvPr/>
        </p:nvPicPr>
        <p:blipFill rotWithShape="1">
          <a:blip r:embed="rId3">
            <a:alphaModFix/>
          </a:blip>
          <a:srcRect b="0" l="0" r="0" t="0"/>
          <a:stretch/>
        </p:blipFill>
        <p:spPr>
          <a:xfrm>
            <a:off x="1790700" y="2444750"/>
            <a:ext cx="6846887" cy="3990975"/>
          </a:xfrm>
          <a:prstGeom prst="rect">
            <a:avLst/>
          </a:prstGeom>
          <a:noFill/>
          <a:ln>
            <a:noFill/>
          </a:ln>
        </p:spPr>
      </p:pic>
      <p:pic>
        <p:nvPicPr>
          <p:cNvPr descr="Digital Circuits - Multiplexers - Tutorialspoint" id="457" name="Google Shape;457;p51"/>
          <p:cNvPicPr preferRelativeResize="0"/>
          <p:nvPr/>
        </p:nvPicPr>
        <p:blipFill rotWithShape="1">
          <a:blip r:embed="rId4">
            <a:alphaModFix/>
          </a:blip>
          <a:srcRect b="0" l="20707" r="18738" t="0"/>
          <a:stretch/>
        </p:blipFill>
        <p:spPr>
          <a:xfrm>
            <a:off x="5908675" y="974725"/>
            <a:ext cx="2516187" cy="2022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2"/>
          <p:cNvSpPr txBox="1"/>
          <p:nvPr>
            <p:ph type="title"/>
          </p:nvPr>
        </p:nvSpPr>
        <p:spPr>
          <a:xfrm>
            <a:off x="744537" y="157162"/>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Example: 8-to-1-line Multiplexer</a:t>
            </a:r>
            <a:endParaRPr/>
          </a:p>
        </p:txBody>
      </p:sp>
      <p:sp>
        <p:nvSpPr>
          <p:cNvPr id="463" name="Google Shape;463;p52"/>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descr="Multiplexer (MUX) and Multiplexing" id="464" name="Google Shape;464;p52"/>
          <p:cNvPicPr preferRelativeResize="0"/>
          <p:nvPr>
            <p:ph idx="1" type="body"/>
          </p:nvPr>
        </p:nvPicPr>
        <p:blipFill rotWithShape="1">
          <a:blip r:embed="rId3">
            <a:alphaModFix/>
          </a:blip>
          <a:srcRect b="0" l="0" r="0" t="0"/>
          <a:stretch/>
        </p:blipFill>
        <p:spPr>
          <a:xfrm>
            <a:off x="842962" y="2155825"/>
            <a:ext cx="2965450" cy="2824162"/>
          </a:xfrm>
          <a:prstGeom prst="rect">
            <a:avLst/>
          </a:prstGeom>
          <a:noFill/>
          <a:ln>
            <a:noFill/>
          </a:ln>
        </p:spPr>
      </p:pic>
      <p:pic>
        <p:nvPicPr>
          <p:cNvPr descr="8:1 multiplexer to 6:1 multiplexer - Electrical Engineering Stack Exchange" id="465" name="Google Shape;465;p52"/>
          <p:cNvPicPr preferRelativeResize="0"/>
          <p:nvPr/>
        </p:nvPicPr>
        <p:blipFill rotWithShape="1">
          <a:blip r:embed="rId4">
            <a:alphaModFix/>
          </a:blip>
          <a:srcRect b="0" l="0" r="0" t="0"/>
          <a:stretch/>
        </p:blipFill>
        <p:spPr>
          <a:xfrm>
            <a:off x="3968750" y="1397000"/>
            <a:ext cx="4519612" cy="38782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3"/>
          <p:cNvSpPr txBox="1"/>
          <p:nvPr>
            <p:ph type="title"/>
          </p:nvPr>
        </p:nvSpPr>
        <p:spPr>
          <a:xfrm>
            <a:off x="719137" y="131762"/>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Example: 8-to-1-line Multiplexer</a:t>
            </a:r>
            <a:endParaRPr/>
          </a:p>
        </p:txBody>
      </p:sp>
      <p:sp>
        <p:nvSpPr>
          <p:cNvPr id="471" name="Google Shape;471;p53"/>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85725" lvl="0" marL="288925" marR="0" rtl="0" algn="l">
              <a:spcBef>
                <a:spcPts val="0"/>
              </a:spcBef>
              <a:spcAft>
                <a:spcPts val="0"/>
              </a:spcAft>
              <a:buClr>
                <a:schemeClr val="accent2"/>
              </a:buClr>
              <a:buSzPts val="3200"/>
              <a:buFont typeface="Noto Sans Symbols"/>
              <a:buNone/>
            </a:pPr>
            <a:r>
              <a:t/>
            </a:r>
            <a:endParaRPr b="1" sz="3200">
              <a:solidFill>
                <a:schemeClr val="dk1"/>
              </a:solidFill>
              <a:latin typeface="Times New Roman"/>
              <a:ea typeface="Times New Roman"/>
              <a:cs typeface="Times New Roman"/>
              <a:sym typeface="Times New Roman"/>
            </a:endParaRPr>
          </a:p>
        </p:txBody>
      </p:sp>
      <p:sp>
        <p:nvSpPr>
          <p:cNvPr id="472" name="Google Shape;472;p53"/>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descr="Verilog code for 8:1 Multiplexer (MUX) - All modeling styles" id="473" name="Google Shape;473;p53"/>
          <p:cNvPicPr preferRelativeResize="0"/>
          <p:nvPr/>
        </p:nvPicPr>
        <p:blipFill rotWithShape="1">
          <a:blip r:embed="rId3">
            <a:alphaModFix/>
          </a:blip>
          <a:srcRect b="0" l="0" r="0" t="0"/>
          <a:stretch/>
        </p:blipFill>
        <p:spPr>
          <a:xfrm>
            <a:off x="715962" y="1152525"/>
            <a:ext cx="8161337" cy="57356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27"/>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Chapter 3    </a:t>
            </a:r>
            <a:fld id="{00000000-1234-1234-1234-123412341234}" type="slidenum">
              <a:rPr b="0" i="0" lang="en-US" sz="1600" u="none" cap="none" strike="noStrike">
                <a:solidFill>
                  <a:schemeClr val="dk1"/>
                </a:solidFill>
                <a:latin typeface="Times New Roman"/>
                <a:ea typeface="Times New Roman"/>
                <a:cs typeface="Times New Roman"/>
                <a:sym typeface="Times New Roman"/>
              </a:rPr>
              <a:t>‹#›</a:t>
            </a:fld>
            <a:endParaRPr/>
          </a:p>
        </p:txBody>
      </p:sp>
      <p:sp>
        <p:nvSpPr>
          <p:cNvPr id="130" name="Google Shape;130;p27"/>
          <p:cNvSpPr/>
          <p:nvPr/>
        </p:nvSpPr>
        <p:spPr>
          <a:xfrm>
            <a:off x="990600" y="2825750"/>
            <a:ext cx="7248525" cy="3754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31" name="Google Shape;131;p27"/>
          <p:cNvSpPr txBox="1"/>
          <p:nvPr>
            <p:ph idx="1" type="body"/>
          </p:nvPr>
        </p:nvSpPr>
        <p:spPr>
          <a:xfrm>
            <a:off x="719137" y="1214437"/>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1-to-2-Line Decoder</a:t>
            </a:r>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2-to-4-Line Decoder</a:t>
            </a:r>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87325" lvl="0" marL="288925" rtl="0" algn="l">
              <a:lnSpc>
                <a:spcPct val="100000"/>
              </a:lnSpc>
              <a:spcBef>
                <a:spcPts val="320"/>
              </a:spcBef>
              <a:spcAft>
                <a:spcPts val="0"/>
              </a:spcAft>
              <a:buClr>
                <a:schemeClr val="accent2"/>
              </a:buClr>
              <a:buSzPts val="1600"/>
              <a:buFont typeface="Noto Sans Symbols"/>
              <a:buNone/>
            </a:pPr>
            <a:r>
              <a:t/>
            </a:r>
            <a:endParaRPr b="1" i="0" sz="1600" u="none">
              <a:solidFill>
                <a:schemeClr val="dk1"/>
              </a:solidFill>
              <a:latin typeface="Times New Roman"/>
              <a:ea typeface="Times New Roman"/>
              <a:cs typeface="Times New Roman"/>
              <a:sym typeface="Times New Roman"/>
            </a:endParaRPr>
          </a:p>
          <a:p>
            <a:pPr indent="-187325" lvl="0" marL="288925" rtl="0" algn="l">
              <a:spcBef>
                <a:spcPts val="320"/>
              </a:spcBef>
              <a:spcAft>
                <a:spcPts val="0"/>
              </a:spcAft>
              <a:buSzPts val="1600"/>
              <a:buNone/>
            </a:pPr>
            <a:r>
              <a:t/>
            </a:r>
            <a:endParaRPr b="1" i="0" sz="1600" u="none">
              <a:solidFill>
                <a:schemeClr val="dk1"/>
              </a:solidFill>
              <a:latin typeface="Times New Roman"/>
              <a:ea typeface="Times New Roman"/>
              <a:cs typeface="Times New Roman"/>
              <a:sym typeface="Times New Roman"/>
            </a:endParaRPr>
          </a:p>
        </p:txBody>
      </p:sp>
      <p:grpSp>
        <p:nvGrpSpPr>
          <p:cNvPr id="132" name="Google Shape;132;p27"/>
          <p:cNvGrpSpPr/>
          <p:nvPr/>
        </p:nvGrpSpPr>
        <p:grpSpPr>
          <a:xfrm>
            <a:off x="720725" y="2816225"/>
            <a:ext cx="6145212" cy="3892550"/>
            <a:chOff x="0" y="0"/>
            <a:chExt cx="3871" cy="2452"/>
          </a:xfrm>
        </p:grpSpPr>
        <p:sp>
          <p:nvSpPr>
            <p:cNvPr id="133" name="Google Shape;133;p27"/>
            <p:cNvSpPr txBox="1"/>
            <p:nvPr/>
          </p:nvSpPr>
          <p:spPr>
            <a:xfrm>
              <a:off x="0" y="1598"/>
              <a:ext cx="2517" cy="854"/>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09999"/>
                </a:buClr>
                <a:buSzPts val="2400"/>
                <a:buFont typeface="Noto Sans Symbols"/>
                <a:buChar char="▪"/>
              </a:pPr>
              <a:r>
                <a:rPr b="1" i="0" lang="en-US" sz="24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Note that the 2-4-line</a:t>
              </a:r>
              <a:br>
                <a:rPr b="1" i="0" lang="en-US" sz="2000" u="none">
                  <a:solidFill>
                    <a:schemeClr val="dk1"/>
                  </a:solidFill>
                  <a:latin typeface="Times New Roman"/>
                  <a:ea typeface="Times New Roman"/>
                  <a:cs typeface="Times New Roman"/>
                  <a:sym typeface="Times New Roman"/>
                </a:rPr>
              </a:br>
              <a:r>
                <a:rPr b="1" i="0" lang="en-US" sz="2000" u="none">
                  <a:solidFill>
                    <a:schemeClr val="dk1"/>
                  </a:solidFill>
                  <a:latin typeface="Times New Roman"/>
                  <a:ea typeface="Times New Roman"/>
                  <a:cs typeface="Times New Roman"/>
                  <a:sym typeface="Times New Roman"/>
                </a:rPr>
                <a:t>    made up of  2 1-to-2-</a:t>
              </a:r>
              <a:br>
                <a:rPr b="1" i="0" lang="en-US" sz="2000" u="none">
                  <a:solidFill>
                    <a:schemeClr val="dk1"/>
                  </a:solidFill>
                  <a:latin typeface="Times New Roman"/>
                  <a:ea typeface="Times New Roman"/>
                  <a:cs typeface="Times New Roman"/>
                  <a:sym typeface="Times New Roman"/>
                </a:rPr>
              </a:br>
              <a:r>
                <a:rPr b="1" i="0" lang="en-US" sz="2000" u="none">
                  <a:solidFill>
                    <a:schemeClr val="dk1"/>
                  </a:solidFill>
                  <a:latin typeface="Times New Roman"/>
                  <a:ea typeface="Times New Roman"/>
                  <a:cs typeface="Times New Roman"/>
                  <a:sym typeface="Times New Roman"/>
                </a:rPr>
                <a:t>    line decoders and 4 AND gates.</a:t>
              </a:r>
              <a:endParaRPr/>
            </a:p>
            <a:p>
              <a:pPr indent="0" lvl="0" marL="0" marR="0" rtl="0" algn="l">
                <a:lnSpc>
                  <a:spcPct val="100000"/>
                </a:lnSpc>
                <a:spcBef>
                  <a:spcPts val="0"/>
                </a:spcBef>
                <a:spcAft>
                  <a:spcPts val="0"/>
                </a:spcAft>
                <a:buNone/>
              </a:pPr>
              <a:r>
                <a:t/>
              </a:r>
              <a:endParaRPr b="1" i="0" sz="2000" u="none">
                <a:solidFill>
                  <a:schemeClr val="dk1"/>
                </a:solidFill>
                <a:latin typeface="Times New Roman"/>
                <a:ea typeface="Times New Roman"/>
                <a:cs typeface="Times New Roman"/>
                <a:sym typeface="Times New Roman"/>
              </a:endParaRPr>
            </a:p>
          </p:txBody>
        </p:sp>
        <p:sp>
          <p:nvSpPr>
            <p:cNvPr id="134" name="Google Shape;134;p27"/>
            <p:cNvSpPr txBox="1"/>
            <p:nvPr/>
          </p:nvSpPr>
          <p:spPr>
            <a:xfrm>
              <a:off x="3514" y="531"/>
              <a:ext cx="357" cy="1700"/>
            </a:xfrm>
            <a:prstGeom prst="rect">
              <a:avLst/>
            </a:prstGeom>
            <a:solidFill>
              <a:srgbClr val="00FFCC"/>
            </a:solidFill>
            <a:ln cap="flat" cmpd="sng" w="9525">
              <a:solidFill>
                <a:srgbClr val="00FF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35" name="Google Shape;135;p27"/>
            <p:cNvSpPr txBox="1"/>
            <p:nvPr/>
          </p:nvSpPr>
          <p:spPr>
            <a:xfrm>
              <a:off x="2235" y="352"/>
              <a:ext cx="1084" cy="311"/>
            </a:xfrm>
            <a:prstGeom prst="rect">
              <a:avLst/>
            </a:prstGeom>
            <a:solidFill>
              <a:srgbClr val="00FF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36" name="Google Shape;136;p27"/>
            <p:cNvSpPr txBox="1"/>
            <p:nvPr/>
          </p:nvSpPr>
          <p:spPr>
            <a:xfrm>
              <a:off x="2463" y="0"/>
              <a:ext cx="1087" cy="291"/>
            </a:xfrm>
            <a:prstGeom prst="rect">
              <a:avLst/>
            </a:prstGeom>
            <a:solidFill>
              <a:srgbClr val="00FF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sp>
        <p:nvSpPr>
          <p:cNvPr id="137" name="Google Shape;137;p27"/>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Examples</a:t>
            </a:r>
            <a:endParaRPr/>
          </a:p>
        </p:txBody>
      </p:sp>
      <p:pic>
        <p:nvPicPr>
          <p:cNvPr id="138" name="Google Shape;138;p27"/>
          <p:cNvPicPr preferRelativeResize="0"/>
          <p:nvPr/>
        </p:nvPicPr>
        <p:blipFill rotWithShape="1">
          <a:blip r:embed="rId3">
            <a:alphaModFix/>
          </a:blip>
          <a:srcRect b="0" l="0" r="0" t="0"/>
          <a:stretch/>
        </p:blipFill>
        <p:spPr>
          <a:xfrm>
            <a:off x="3763962" y="1427162"/>
            <a:ext cx="4652962" cy="1557337"/>
          </a:xfrm>
          <a:prstGeom prst="rect">
            <a:avLst/>
          </a:prstGeom>
          <a:noFill/>
          <a:ln>
            <a:noFill/>
          </a:ln>
        </p:spPr>
      </p:pic>
      <p:cxnSp>
        <p:nvCxnSpPr>
          <p:cNvPr id="139" name="Google Shape;139;p27"/>
          <p:cNvCxnSpPr/>
          <p:nvPr/>
        </p:nvCxnSpPr>
        <p:spPr>
          <a:xfrm>
            <a:off x="1000125" y="3625850"/>
            <a:ext cx="2451100" cy="1587"/>
          </a:xfrm>
          <a:prstGeom prst="straightConnector1">
            <a:avLst/>
          </a:prstGeom>
          <a:noFill/>
          <a:ln cap="flat" cmpd="sng" w="11100">
            <a:solidFill>
              <a:srgbClr val="00A0C6"/>
            </a:solidFill>
            <a:prstDash val="solid"/>
            <a:miter lim="800000"/>
            <a:headEnd len="med" w="med" type="none"/>
            <a:tailEnd len="med" w="med" type="none"/>
          </a:ln>
        </p:spPr>
      </p:cxnSp>
      <p:sp>
        <p:nvSpPr>
          <p:cNvPr id="140" name="Google Shape;140;p27"/>
          <p:cNvSpPr txBox="1"/>
          <p:nvPr/>
        </p:nvSpPr>
        <p:spPr>
          <a:xfrm>
            <a:off x="1052512"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A</a:t>
            </a:r>
            <a:endParaRPr/>
          </a:p>
        </p:txBody>
      </p:sp>
      <p:sp>
        <p:nvSpPr>
          <p:cNvPr id="141" name="Google Shape;141;p27"/>
          <p:cNvSpPr txBox="1"/>
          <p:nvPr/>
        </p:nvSpPr>
        <p:spPr>
          <a:xfrm>
            <a:off x="1211262"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142" name="Google Shape;142;p27"/>
          <p:cNvSpPr txBox="1"/>
          <p:nvPr/>
        </p:nvSpPr>
        <p:spPr>
          <a:xfrm>
            <a:off x="1117600"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43" name="Google Shape;143;p27"/>
          <p:cNvSpPr txBox="1"/>
          <p:nvPr/>
        </p:nvSpPr>
        <p:spPr>
          <a:xfrm>
            <a:off x="1117600"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44" name="Google Shape;144;p27"/>
          <p:cNvSpPr txBox="1"/>
          <p:nvPr/>
        </p:nvSpPr>
        <p:spPr>
          <a:xfrm>
            <a:off x="1117600"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45" name="Google Shape;145;p27"/>
          <p:cNvSpPr txBox="1"/>
          <p:nvPr/>
        </p:nvSpPr>
        <p:spPr>
          <a:xfrm>
            <a:off x="1117600"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46" name="Google Shape;146;p27"/>
          <p:cNvSpPr txBox="1"/>
          <p:nvPr/>
        </p:nvSpPr>
        <p:spPr>
          <a:xfrm>
            <a:off x="1409700"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A</a:t>
            </a:r>
            <a:endParaRPr/>
          </a:p>
        </p:txBody>
      </p:sp>
      <p:sp>
        <p:nvSpPr>
          <p:cNvPr id="147" name="Google Shape;147;p27"/>
          <p:cNvSpPr txBox="1"/>
          <p:nvPr/>
        </p:nvSpPr>
        <p:spPr>
          <a:xfrm>
            <a:off x="1568450"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148" name="Google Shape;148;p27"/>
          <p:cNvSpPr txBox="1"/>
          <p:nvPr/>
        </p:nvSpPr>
        <p:spPr>
          <a:xfrm>
            <a:off x="1474787"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49" name="Google Shape;149;p27"/>
          <p:cNvSpPr txBox="1"/>
          <p:nvPr/>
        </p:nvSpPr>
        <p:spPr>
          <a:xfrm>
            <a:off x="1474787"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50" name="Google Shape;150;p27"/>
          <p:cNvSpPr txBox="1"/>
          <p:nvPr/>
        </p:nvSpPr>
        <p:spPr>
          <a:xfrm>
            <a:off x="1474787"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51" name="Google Shape;151;p27"/>
          <p:cNvSpPr txBox="1"/>
          <p:nvPr/>
        </p:nvSpPr>
        <p:spPr>
          <a:xfrm>
            <a:off x="1474787"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52" name="Google Shape;152;p27"/>
          <p:cNvSpPr txBox="1"/>
          <p:nvPr/>
        </p:nvSpPr>
        <p:spPr>
          <a:xfrm>
            <a:off x="1922462"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D</a:t>
            </a:r>
            <a:endParaRPr/>
          </a:p>
        </p:txBody>
      </p:sp>
      <p:sp>
        <p:nvSpPr>
          <p:cNvPr id="153" name="Google Shape;153;p27"/>
          <p:cNvSpPr txBox="1"/>
          <p:nvPr/>
        </p:nvSpPr>
        <p:spPr>
          <a:xfrm>
            <a:off x="2081212"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154" name="Google Shape;154;p27"/>
          <p:cNvSpPr txBox="1"/>
          <p:nvPr/>
        </p:nvSpPr>
        <p:spPr>
          <a:xfrm>
            <a:off x="1987550"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55" name="Google Shape;155;p27"/>
          <p:cNvSpPr txBox="1"/>
          <p:nvPr/>
        </p:nvSpPr>
        <p:spPr>
          <a:xfrm>
            <a:off x="1987550"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56" name="Google Shape;156;p27"/>
          <p:cNvSpPr txBox="1"/>
          <p:nvPr/>
        </p:nvSpPr>
        <p:spPr>
          <a:xfrm>
            <a:off x="1987550"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57" name="Google Shape;157;p27"/>
          <p:cNvSpPr txBox="1"/>
          <p:nvPr/>
        </p:nvSpPr>
        <p:spPr>
          <a:xfrm>
            <a:off x="1987550"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58" name="Google Shape;158;p27"/>
          <p:cNvSpPr txBox="1"/>
          <p:nvPr/>
        </p:nvSpPr>
        <p:spPr>
          <a:xfrm>
            <a:off x="2279650"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D</a:t>
            </a:r>
            <a:endParaRPr/>
          </a:p>
        </p:txBody>
      </p:sp>
      <p:sp>
        <p:nvSpPr>
          <p:cNvPr id="159" name="Google Shape;159;p27"/>
          <p:cNvSpPr txBox="1"/>
          <p:nvPr/>
        </p:nvSpPr>
        <p:spPr>
          <a:xfrm>
            <a:off x="2439987"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160" name="Google Shape;160;p27"/>
          <p:cNvSpPr txBox="1"/>
          <p:nvPr/>
        </p:nvSpPr>
        <p:spPr>
          <a:xfrm>
            <a:off x="2344737"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61" name="Google Shape;161;p27"/>
          <p:cNvSpPr txBox="1"/>
          <p:nvPr/>
        </p:nvSpPr>
        <p:spPr>
          <a:xfrm>
            <a:off x="2344737"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62" name="Google Shape;162;p27"/>
          <p:cNvSpPr txBox="1"/>
          <p:nvPr/>
        </p:nvSpPr>
        <p:spPr>
          <a:xfrm>
            <a:off x="2344737"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63" name="Google Shape;163;p27"/>
          <p:cNvSpPr txBox="1"/>
          <p:nvPr/>
        </p:nvSpPr>
        <p:spPr>
          <a:xfrm>
            <a:off x="2344737"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cxnSp>
        <p:nvCxnSpPr>
          <p:cNvPr id="164" name="Google Shape;164;p27"/>
          <p:cNvCxnSpPr/>
          <p:nvPr/>
        </p:nvCxnSpPr>
        <p:spPr>
          <a:xfrm>
            <a:off x="1774825" y="3295650"/>
            <a:ext cx="1587" cy="1598612"/>
          </a:xfrm>
          <a:prstGeom prst="straightConnector1">
            <a:avLst/>
          </a:prstGeom>
          <a:noFill/>
          <a:ln cap="flat" cmpd="sng" w="11100">
            <a:solidFill>
              <a:srgbClr val="00A0C6"/>
            </a:solidFill>
            <a:prstDash val="solid"/>
            <a:miter lim="800000"/>
            <a:headEnd len="med" w="med" type="none"/>
            <a:tailEnd len="med" w="med" type="none"/>
          </a:ln>
        </p:spPr>
      </p:cxnSp>
      <p:sp>
        <p:nvSpPr>
          <p:cNvPr id="165" name="Google Shape;165;p27"/>
          <p:cNvSpPr txBox="1"/>
          <p:nvPr/>
        </p:nvSpPr>
        <p:spPr>
          <a:xfrm>
            <a:off x="2647950"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D</a:t>
            </a:r>
            <a:endParaRPr/>
          </a:p>
        </p:txBody>
      </p:sp>
      <p:sp>
        <p:nvSpPr>
          <p:cNvPr id="166" name="Google Shape;166;p27"/>
          <p:cNvSpPr txBox="1"/>
          <p:nvPr/>
        </p:nvSpPr>
        <p:spPr>
          <a:xfrm>
            <a:off x="2808287"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2</a:t>
            </a:r>
            <a:endParaRPr/>
          </a:p>
        </p:txBody>
      </p:sp>
      <p:sp>
        <p:nvSpPr>
          <p:cNvPr id="167" name="Google Shape;167;p27"/>
          <p:cNvSpPr txBox="1"/>
          <p:nvPr/>
        </p:nvSpPr>
        <p:spPr>
          <a:xfrm>
            <a:off x="2714625"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68" name="Google Shape;168;p27"/>
          <p:cNvSpPr txBox="1"/>
          <p:nvPr/>
        </p:nvSpPr>
        <p:spPr>
          <a:xfrm>
            <a:off x="2714625"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69" name="Google Shape;169;p27"/>
          <p:cNvSpPr txBox="1"/>
          <p:nvPr/>
        </p:nvSpPr>
        <p:spPr>
          <a:xfrm>
            <a:off x="2714625"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70" name="Google Shape;170;p27"/>
          <p:cNvSpPr txBox="1"/>
          <p:nvPr/>
        </p:nvSpPr>
        <p:spPr>
          <a:xfrm>
            <a:off x="2714625"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71" name="Google Shape;171;p27"/>
          <p:cNvSpPr txBox="1"/>
          <p:nvPr/>
        </p:nvSpPr>
        <p:spPr>
          <a:xfrm>
            <a:off x="3006725" y="32496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1" i="0" lang="en-US" sz="1500" u="none">
                <a:solidFill>
                  <a:srgbClr val="000000"/>
                </a:solidFill>
                <a:latin typeface="Times New Roman"/>
                <a:ea typeface="Times New Roman"/>
                <a:cs typeface="Times New Roman"/>
                <a:sym typeface="Times New Roman"/>
              </a:rPr>
              <a:t>D</a:t>
            </a:r>
            <a:endParaRPr/>
          </a:p>
        </p:txBody>
      </p:sp>
      <p:sp>
        <p:nvSpPr>
          <p:cNvPr id="172" name="Google Shape;172;p27"/>
          <p:cNvSpPr txBox="1"/>
          <p:nvPr/>
        </p:nvSpPr>
        <p:spPr>
          <a:xfrm>
            <a:off x="3165475" y="335280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3</a:t>
            </a:r>
            <a:endParaRPr/>
          </a:p>
        </p:txBody>
      </p:sp>
      <p:sp>
        <p:nvSpPr>
          <p:cNvPr id="173" name="Google Shape;173;p27"/>
          <p:cNvSpPr txBox="1"/>
          <p:nvPr/>
        </p:nvSpPr>
        <p:spPr>
          <a:xfrm>
            <a:off x="3071812" y="37306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74" name="Google Shape;174;p27"/>
          <p:cNvSpPr txBox="1"/>
          <p:nvPr/>
        </p:nvSpPr>
        <p:spPr>
          <a:xfrm>
            <a:off x="3071812" y="40084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75" name="Google Shape;175;p27"/>
          <p:cNvSpPr txBox="1"/>
          <p:nvPr/>
        </p:nvSpPr>
        <p:spPr>
          <a:xfrm>
            <a:off x="3071812" y="4289425"/>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0</a:t>
            </a:r>
            <a:endParaRPr/>
          </a:p>
        </p:txBody>
      </p:sp>
      <p:sp>
        <p:nvSpPr>
          <p:cNvPr id="176" name="Google Shape;176;p27"/>
          <p:cNvSpPr txBox="1"/>
          <p:nvPr/>
        </p:nvSpPr>
        <p:spPr>
          <a:xfrm>
            <a:off x="3071812" y="4567237"/>
            <a:ext cx="95250"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1</a:t>
            </a:r>
            <a:endParaRPr/>
          </a:p>
        </p:txBody>
      </p:sp>
      <p:sp>
        <p:nvSpPr>
          <p:cNvPr id="177" name="Google Shape;177;p27"/>
          <p:cNvSpPr txBox="1"/>
          <p:nvPr/>
        </p:nvSpPr>
        <p:spPr>
          <a:xfrm>
            <a:off x="2054225" y="5008562"/>
            <a:ext cx="2111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a:t>
            </a:r>
            <a:endParaRPr/>
          </a:p>
        </p:txBody>
      </p:sp>
      <p:sp>
        <p:nvSpPr>
          <p:cNvPr id="178" name="Google Shape;178;p27"/>
          <p:cNvSpPr/>
          <p:nvPr/>
        </p:nvSpPr>
        <p:spPr>
          <a:xfrm>
            <a:off x="4011612" y="3025775"/>
            <a:ext cx="2362200" cy="2225675"/>
          </a:xfrm>
          <a:custGeom>
            <a:rect b="b" l="l" r="r" t="t"/>
            <a:pathLst>
              <a:path extrusionOk="0" h="1402" w="1488">
                <a:moveTo>
                  <a:pt x="0" y="0"/>
                </a:moveTo>
                <a:lnTo>
                  <a:pt x="1401" y="0"/>
                </a:lnTo>
                <a:lnTo>
                  <a:pt x="1399" y="1402"/>
                </a:lnTo>
                <a:lnTo>
                  <a:pt x="1488" y="1402"/>
                </a:lnTo>
              </a:path>
            </a:pathLst>
          </a:custGeom>
          <a:noFill/>
          <a:ln cap="flat" cmpd="sng" w="111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79" name="Google Shape;179;p27"/>
          <p:cNvSpPr/>
          <p:nvPr/>
        </p:nvSpPr>
        <p:spPr>
          <a:xfrm>
            <a:off x="4721225" y="3025775"/>
            <a:ext cx="1652587" cy="2919412"/>
          </a:xfrm>
          <a:custGeom>
            <a:rect b="b" l="l" r="r" t="t"/>
            <a:pathLst>
              <a:path extrusionOk="0" h="1839" w="1041">
                <a:moveTo>
                  <a:pt x="0" y="0"/>
                </a:moveTo>
                <a:lnTo>
                  <a:pt x="0" y="1839"/>
                </a:lnTo>
                <a:lnTo>
                  <a:pt x="1041" y="1839"/>
                </a:lnTo>
              </a:path>
            </a:pathLst>
          </a:custGeom>
          <a:noFill/>
          <a:ln cap="flat" cmpd="sng" w="111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80" name="Google Shape;180;p27"/>
          <p:cNvSpPr/>
          <p:nvPr/>
        </p:nvSpPr>
        <p:spPr>
          <a:xfrm>
            <a:off x="4362450" y="3595687"/>
            <a:ext cx="2011362" cy="2541587"/>
          </a:xfrm>
          <a:custGeom>
            <a:rect b="b" l="l" r="r" t="t"/>
            <a:pathLst>
              <a:path extrusionOk="0" h="1601" w="1267">
                <a:moveTo>
                  <a:pt x="0" y="0"/>
                </a:moveTo>
                <a:lnTo>
                  <a:pt x="0" y="1601"/>
                </a:lnTo>
                <a:lnTo>
                  <a:pt x="1267" y="1601"/>
                </a:lnTo>
              </a:path>
            </a:pathLst>
          </a:custGeom>
          <a:noFill/>
          <a:ln cap="flat" cmpd="sng" w="111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81" name="Google Shape;181;p27"/>
          <p:cNvCxnSpPr/>
          <p:nvPr/>
        </p:nvCxnSpPr>
        <p:spPr>
          <a:xfrm flipH="1">
            <a:off x="4362450" y="5441950"/>
            <a:ext cx="2011362"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82" name="Google Shape;182;p27"/>
          <p:cNvCxnSpPr/>
          <p:nvPr/>
        </p:nvCxnSpPr>
        <p:spPr>
          <a:xfrm flipH="1">
            <a:off x="4721225" y="4556125"/>
            <a:ext cx="1652587"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83" name="Google Shape;183;p27"/>
          <p:cNvCxnSpPr/>
          <p:nvPr/>
        </p:nvCxnSpPr>
        <p:spPr>
          <a:xfrm flipH="1">
            <a:off x="5891212" y="4052887"/>
            <a:ext cx="482600"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84" name="Google Shape;184;p27"/>
          <p:cNvCxnSpPr/>
          <p:nvPr/>
        </p:nvCxnSpPr>
        <p:spPr>
          <a:xfrm flipH="1">
            <a:off x="6235700" y="3862387"/>
            <a:ext cx="138112" cy="1587"/>
          </a:xfrm>
          <a:prstGeom prst="straightConnector1">
            <a:avLst/>
          </a:prstGeom>
          <a:noFill/>
          <a:ln cap="flat" cmpd="sng" w="11100">
            <a:solidFill>
              <a:srgbClr val="000000"/>
            </a:solidFill>
            <a:prstDash val="solid"/>
            <a:miter lim="800000"/>
            <a:headEnd len="med" w="med" type="none"/>
            <a:tailEnd len="med" w="med" type="none"/>
          </a:ln>
        </p:spPr>
      </p:cxnSp>
      <p:sp>
        <p:nvSpPr>
          <p:cNvPr id="185" name="Google Shape;185;p27"/>
          <p:cNvSpPr/>
          <p:nvPr/>
        </p:nvSpPr>
        <p:spPr>
          <a:xfrm>
            <a:off x="5133975" y="2846387"/>
            <a:ext cx="290512" cy="368300"/>
          </a:xfrm>
          <a:custGeom>
            <a:rect b="b" l="l" r="r" t="t"/>
            <a:pathLst>
              <a:path extrusionOk="0" h="232" w="183">
                <a:moveTo>
                  <a:pt x="0" y="0"/>
                </a:moveTo>
                <a:lnTo>
                  <a:pt x="0" y="232"/>
                </a:lnTo>
                <a:lnTo>
                  <a:pt x="183" y="113"/>
                </a:lnTo>
                <a:lnTo>
                  <a:pt x="0" y="0"/>
                </a:ln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86" name="Google Shape;186;p27"/>
          <p:cNvSpPr/>
          <p:nvPr/>
        </p:nvSpPr>
        <p:spPr>
          <a:xfrm>
            <a:off x="5424487" y="2967037"/>
            <a:ext cx="120650" cy="119062"/>
          </a:xfrm>
          <a:prstGeom prst="ellipse">
            <a:avLst/>
          </a:prstGeom>
          <a:solidFill>
            <a:srgbClr val="FFFFFF"/>
          </a:solidFill>
          <a:ln cap="flat" cmpd="sng" w="238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87" name="Google Shape;187;p27"/>
          <p:cNvSpPr/>
          <p:nvPr/>
        </p:nvSpPr>
        <p:spPr>
          <a:xfrm>
            <a:off x="6373812" y="3789362"/>
            <a:ext cx="401637" cy="336550"/>
          </a:xfrm>
          <a:custGeom>
            <a:rect b="b" l="l" r="r" t="t"/>
            <a:pathLst>
              <a:path extrusionOk="0" h="112" w="134">
                <a:moveTo>
                  <a:pt x="0" y="112"/>
                </a:moveTo>
                <a:cubicBezTo>
                  <a:pt x="0" y="0"/>
                  <a:pt x="0" y="0"/>
                  <a:pt x="0" y="0"/>
                </a:cubicBezTo>
                <a:cubicBezTo>
                  <a:pt x="78" y="0"/>
                  <a:pt x="78" y="0"/>
                  <a:pt x="78" y="0"/>
                </a:cubicBezTo>
                <a:cubicBezTo>
                  <a:pt x="109" y="0"/>
                  <a:pt x="134" y="25"/>
                  <a:pt x="134" y="55"/>
                </a:cubicBezTo>
                <a:cubicBezTo>
                  <a:pt x="134" y="86"/>
                  <a:pt x="110" y="111"/>
                  <a:pt x="79" y="112"/>
                </a:cubicBezTo>
                <a:cubicBezTo>
                  <a:pt x="0" y="112"/>
                  <a:pt x="0" y="112"/>
                  <a:pt x="0" y="112"/>
                </a:cubicBez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88" name="Google Shape;188;p27"/>
          <p:cNvSpPr/>
          <p:nvPr/>
        </p:nvSpPr>
        <p:spPr>
          <a:xfrm>
            <a:off x="6373812" y="5178425"/>
            <a:ext cx="401637" cy="336550"/>
          </a:xfrm>
          <a:custGeom>
            <a:rect b="b" l="l" r="r" t="t"/>
            <a:pathLst>
              <a:path extrusionOk="0" h="112" w="134">
                <a:moveTo>
                  <a:pt x="0" y="112"/>
                </a:moveTo>
                <a:cubicBezTo>
                  <a:pt x="0" y="0"/>
                  <a:pt x="0" y="0"/>
                  <a:pt x="0" y="0"/>
                </a:cubicBezTo>
                <a:cubicBezTo>
                  <a:pt x="78" y="0"/>
                  <a:pt x="78" y="0"/>
                  <a:pt x="78" y="0"/>
                </a:cubicBezTo>
                <a:cubicBezTo>
                  <a:pt x="108" y="0"/>
                  <a:pt x="134" y="25"/>
                  <a:pt x="134" y="55"/>
                </a:cubicBezTo>
                <a:cubicBezTo>
                  <a:pt x="134" y="86"/>
                  <a:pt x="109" y="111"/>
                  <a:pt x="79" y="112"/>
                </a:cubicBezTo>
                <a:cubicBezTo>
                  <a:pt x="0" y="112"/>
                  <a:pt x="0" y="112"/>
                  <a:pt x="0" y="112"/>
                </a:cubicBez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89" name="Google Shape;189;p27"/>
          <p:cNvSpPr/>
          <p:nvPr/>
        </p:nvSpPr>
        <p:spPr>
          <a:xfrm>
            <a:off x="6373812" y="5873750"/>
            <a:ext cx="401637" cy="334962"/>
          </a:xfrm>
          <a:custGeom>
            <a:rect b="b" l="l" r="r" t="t"/>
            <a:pathLst>
              <a:path extrusionOk="0" h="112" w="134">
                <a:moveTo>
                  <a:pt x="0" y="112"/>
                </a:moveTo>
                <a:cubicBezTo>
                  <a:pt x="0" y="0"/>
                  <a:pt x="0" y="0"/>
                  <a:pt x="0" y="0"/>
                </a:cubicBezTo>
                <a:cubicBezTo>
                  <a:pt x="78" y="0"/>
                  <a:pt x="78" y="0"/>
                  <a:pt x="78" y="0"/>
                </a:cubicBezTo>
                <a:cubicBezTo>
                  <a:pt x="108" y="0"/>
                  <a:pt x="134" y="25"/>
                  <a:pt x="134" y="55"/>
                </a:cubicBezTo>
                <a:cubicBezTo>
                  <a:pt x="134" y="86"/>
                  <a:pt x="109" y="111"/>
                  <a:pt x="79" y="112"/>
                </a:cubicBezTo>
                <a:cubicBezTo>
                  <a:pt x="0" y="112"/>
                  <a:pt x="0" y="112"/>
                  <a:pt x="0" y="112"/>
                </a:cubicBez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90" name="Google Shape;190;p27"/>
          <p:cNvCxnSpPr/>
          <p:nvPr/>
        </p:nvCxnSpPr>
        <p:spPr>
          <a:xfrm>
            <a:off x="6775450" y="3954462"/>
            <a:ext cx="433387"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91" name="Google Shape;191;p27"/>
          <p:cNvCxnSpPr/>
          <p:nvPr/>
        </p:nvCxnSpPr>
        <p:spPr>
          <a:xfrm>
            <a:off x="6211887" y="4052887"/>
            <a:ext cx="161925"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92" name="Google Shape;192;p27"/>
          <p:cNvCxnSpPr/>
          <p:nvPr/>
        </p:nvCxnSpPr>
        <p:spPr>
          <a:xfrm>
            <a:off x="6775450" y="4649787"/>
            <a:ext cx="433387"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93" name="Google Shape;193;p27"/>
          <p:cNvCxnSpPr/>
          <p:nvPr/>
        </p:nvCxnSpPr>
        <p:spPr>
          <a:xfrm>
            <a:off x="6775450" y="5343525"/>
            <a:ext cx="433387" cy="1587"/>
          </a:xfrm>
          <a:prstGeom prst="straightConnector1">
            <a:avLst/>
          </a:prstGeom>
          <a:noFill/>
          <a:ln cap="flat" cmpd="sng" w="11100">
            <a:solidFill>
              <a:srgbClr val="000000"/>
            </a:solidFill>
            <a:prstDash val="solid"/>
            <a:miter lim="800000"/>
            <a:headEnd len="med" w="med" type="none"/>
            <a:tailEnd len="med" w="med" type="none"/>
          </a:ln>
        </p:spPr>
      </p:cxnSp>
      <p:cxnSp>
        <p:nvCxnSpPr>
          <p:cNvPr id="194" name="Google Shape;194;p27"/>
          <p:cNvCxnSpPr/>
          <p:nvPr/>
        </p:nvCxnSpPr>
        <p:spPr>
          <a:xfrm>
            <a:off x="6775450" y="6038850"/>
            <a:ext cx="433387" cy="1587"/>
          </a:xfrm>
          <a:prstGeom prst="straightConnector1">
            <a:avLst/>
          </a:prstGeom>
          <a:noFill/>
          <a:ln cap="flat" cmpd="sng" w="11100">
            <a:solidFill>
              <a:srgbClr val="000000"/>
            </a:solidFill>
            <a:prstDash val="solid"/>
            <a:miter lim="800000"/>
            <a:headEnd len="med" w="med" type="none"/>
            <a:tailEnd len="med" w="med" type="none"/>
          </a:ln>
        </p:spPr>
      </p:cxnSp>
      <p:sp>
        <p:nvSpPr>
          <p:cNvPr id="195" name="Google Shape;195;p27"/>
          <p:cNvSpPr txBox="1"/>
          <p:nvPr/>
        </p:nvSpPr>
        <p:spPr>
          <a:xfrm>
            <a:off x="7253287" y="3824287"/>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D</a:t>
            </a:r>
            <a:endParaRPr/>
          </a:p>
        </p:txBody>
      </p:sp>
      <p:sp>
        <p:nvSpPr>
          <p:cNvPr id="196" name="Google Shape;196;p27"/>
          <p:cNvSpPr txBox="1"/>
          <p:nvPr/>
        </p:nvSpPr>
        <p:spPr>
          <a:xfrm>
            <a:off x="7412037" y="391795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197" name="Google Shape;197;p27"/>
          <p:cNvSpPr txBox="1"/>
          <p:nvPr/>
        </p:nvSpPr>
        <p:spPr>
          <a:xfrm>
            <a:off x="7527925" y="3851275"/>
            <a:ext cx="109537" cy="2301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t>
            </a:r>
            <a:endParaRPr/>
          </a:p>
        </p:txBody>
      </p:sp>
      <p:sp>
        <p:nvSpPr>
          <p:cNvPr id="198" name="Google Shape;198;p27"/>
          <p:cNvSpPr txBox="1"/>
          <p:nvPr/>
        </p:nvSpPr>
        <p:spPr>
          <a:xfrm>
            <a:off x="7686675" y="3824287"/>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199" name="Google Shape;199;p27"/>
          <p:cNvSpPr txBox="1"/>
          <p:nvPr/>
        </p:nvSpPr>
        <p:spPr>
          <a:xfrm>
            <a:off x="7896225" y="391795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00" name="Google Shape;200;p27"/>
          <p:cNvSpPr txBox="1"/>
          <p:nvPr/>
        </p:nvSpPr>
        <p:spPr>
          <a:xfrm>
            <a:off x="7962900" y="3824287"/>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01" name="Google Shape;201;p27"/>
          <p:cNvSpPr txBox="1"/>
          <p:nvPr/>
        </p:nvSpPr>
        <p:spPr>
          <a:xfrm>
            <a:off x="8170862" y="3917950"/>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202" name="Google Shape;202;p27"/>
          <p:cNvSpPr/>
          <p:nvPr/>
        </p:nvSpPr>
        <p:spPr>
          <a:xfrm>
            <a:off x="7753350" y="3825875"/>
            <a:ext cx="120650" cy="1587"/>
          </a:xfrm>
          <a:custGeom>
            <a:rect b="b" l="l" r="r" t="t"/>
            <a:pathLst>
              <a:path extrusionOk="0" h="1588" w="76">
                <a:moveTo>
                  <a:pt x="0" y="0"/>
                </a:moveTo>
                <a:lnTo>
                  <a:pt x="76"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203" name="Google Shape;203;p27"/>
          <p:cNvCxnSpPr/>
          <p:nvPr/>
        </p:nvCxnSpPr>
        <p:spPr>
          <a:xfrm>
            <a:off x="7753350" y="3825875"/>
            <a:ext cx="120650" cy="1587"/>
          </a:xfrm>
          <a:prstGeom prst="straightConnector1">
            <a:avLst/>
          </a:prstGeom>
          <a:noFill/>
          <a:ln cap="flat" cmpd="sng" w="11100">
            <a:solidFill>
              <a:srgbClr val="000000"/>
            </a:solidFill>
            <a:prstDash val="solid"/>
            <a:miter lim="800000"/>
            <a:headEnd len="med" w="med" type="none"/>
            <a:tailEnd len="med" w="med" type="none"/>
          </a:ln>
        </p:spPr>
      </p:cxnSp>
      <p:sp>
        <p:nvSpPr>
          <p:cNvPr id="204" name="Google Shape;204;p27"/>
          <p:cNvSpPr/>
          <p:nvPr/>
        </p:nvSpPr>
        <p:spPr>
          <a:xfrm>
            <a:off x="8029575" y="3825875"/>
            <a:ext cx="119062" cy="1587"/>
          </a:xfrm>
          <a:custGeom>
            <a:rect b="b" l="l" r="r" t="t"/>
            <a:pathLst>
              <a:path extrusionOk="0" h="1588" w="75">
                <a:moveTo>
                  <a:pt x="0" y="0"/>
                </a:moveTo>
                <a:lnTo>
                  <a:pt x="75"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205" name="Google Shape;205;p27"/>
          <p:cNvCxnSpPr/>
          <p:nvPr/>
        </p:nvCxnSpPr>
        <p:spPr>
          <a:xfrm>
            <a:off x="8029575" y="3825875"/>
            <a:ext cx="119062" cy="1587"/>
          </a:xfrm>
          <a:prstGeom prst="straightConnector1">
            <a:avLst/>
          </a:prstGeom>
          <a:noFill/>
          <a:ln cap="flat" cmpd="sng" w="11100">
            <a:solidFill>
              <a:srgbClr val="000000"/>
            </a:solidFill>
            <a:prstDash val="solid"/>
            <a:miter lim="800000"/>
            <a:headEnd len="med" w="med" type="none"/>
            <a:tailEnd len="med" w="med" type="none"/>
          </a:ln>
        </p:spPr>
      </p:cxnSp>
      <p:sp>
        <p:nvSpPr>
          <p:cNvPr id="206" name="Google Shape;206;p27"/>
          <p:cNvSpPr txBox="1"/>
          <p:nvPr/>
        </p:nvSpPr>
        <p:spPr>
          <a:xfrm>
            <a:off x="7253287" y="4516437"/>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D</a:t>
            </a:r>
            <a:endParaRPr/>
          </a:p>
        </p:txBody>
      </p:sp>
      <p:sp>
        <p:nvSpPr>
          <p:cNvPr id="207" name="Google Shape;207;p27"/>
          <p:cNvSpPr txBox="1"/>
          <p:nvPr/>
        </p:nvSpPr>
        <p:spPr>
          <a:xfrm>
            <a:off x="7412037" y="4613275"/>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08" name="Google Shape;208;p27"/>
          <p:cNvSpPr txBox="1"/>
          <p:nvPr/>
        </p:nvSpPr>
        <p:spPr>
          <a:xfrm>
            <a:off x="7527925" y="4543425"/>
            <a:ext cx="109537" cy="2301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t>
            </a:r>
            <a:endParaRPr/>
          </a:p>
        </p:txBody>
      </p:sp>
      <p:sp>
        <p:nvSpPr>
          <p:cNvPr id="209" name="Google Shape;209;p27"/>
          <p:cNvSpPr txBox="1"/>
          <p:nvPr/>
        </p:nvSpPr>
        <p:spPr>
          <a:xfrm>
            <a:off x="7686675" y="4516437"/>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10" name="Google Shape;210;p27"/>
          <p:cNvSpPr txBox="1"/>
          <p:nvPr/>
        </p:nvSpPr>
        <p:spPr>
          <a:xfrm>
            <a:off x="7896225" y="4613275"/>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11" name="Google Shape;211;p27"/>
          <p:cNvSpPr txBox="1"/>
          <p:nvPr/>
        </p:nvSpPr>
        <p:spPr>
          <a:xfrm>
            <a:off x="7962900" y="4516437"/>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12" name="Google Shape;212;p27"/>
          <p:cNvSpPr txBox="1"/>
          <p:nvPr/>
        </p:nvSpPr>
        <p:spPr>
          <a:xfrm>
            <a:off x="8170862" y="4613275"/>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213" name="Google Shape;213;p27"/>
          <p:cNvSpPr/>
          <p:nvPr/>
        </p:nvSpPr>
        <p:spPr>
          <a:xfrm>
            <a:off x="7753350" y="4522787"/>
            <a:ext cx="120650" cy="1587"/>
          </a:xfrm>
          <a:custGeom>
            <a:rect b="b" l="l" r="r" t="t"/>
            <a:pathLst>
              <a:path extrusionOk="0" h="1587" w="76">
                <a:moveTo>
                  <a:pt x="0" y="0"/>
                </a:moveTo>
                <a:lnTo>
                  <a:pt x="76"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214" name="Google Shape;214;p27"/>
          <p:cNvCxnSpPr/>
          <p:nvPr/>
        </p:nvCxnSpPr>
        <p:spPr>
          <a:xfrm>
            <a:off x="7753350" y="4522787"/>
            <a:ext cx="120650" cy="1587"/>
          </a:xfrm>
          <a:prstGeom prst="straightConnector1">
            <a:avLst/>
          </a:prstGeom>
          <a:noFill/>
          <a:ln cap="flat" cmpd="sng" w="11100">
            <a:solidFill>
              <a:srgbClr val="000000"/>
            </a:solidFill>
            <a:prstDash val="solid"/>
            <a:miter lim="800000"/>
            <a:headEnd len="med" w="med" type="none"/>
            <a:tailEnd len="med" w="med" type="none"/>
          </a:ln>
        </p:spPr>
      </p:cxnSp>
      <p:sp>
        <p:nvSpPr>
          <p:cNvPr id="215" name="Google Shape;215;p27"/>
          <p:cNvSpPr txBox="1"/>
          <p:nvPr/>
        </p:nvSpPr>
        <p:spPr>
          <a:xfrm>
            <a:off x="7253287" y="5213350"/>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D</a:t>
            </a:r>
            <a:endParaRPr/>
          </a:p>
        </p:txBody>
      </p:sp>
      <p:sp>
        <p:nvSpPr>
          <p:cNvPr id="216" name="Google Shape;216;p27"/>
          <p:cNvSpPr txBox="1"/>
          <p:nvPr/>
        </p:nvSpPr>
        <p:spPr>
          <a:xfrm>
            <a:off x="7412037" y="5310187"/>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2</a:t>
            </a:r>
            <a:endParaRPr/>
          </a:p>
        </p:txBody>
      </p:sp>
      <p:sp>
        <p:nvSpPr>
          <p:cNvPr id="217" name="Google Shape;217;p27"/>
          <p:cNvSpPr txBox="1"/>
          <p:nvPr/>
        </p:nvSpPr>
        <p:spPr>
          <a:xfrm>
            <a:off x="7527925" y="5240337"/>
            <a:ext cx="109537" cy="2301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t>
            </a:r>
            <a:endParaRPr/>
          </a:p>
        </p:txBody>
      </p:sp>
      <p:sp>
        <p:nvSpPr>
          <p:cNvPr id="218" name="Google Shape;218;p27"/>
          <p:cNvSpPr txBox="1"/>
          <p:nvPr/>
        </p:nvSpPr>
        <p:spPr>
          <a:xfrm>
            <a:off x="7686675" y="5213350"/>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19" name="Google Shape;219;p27"/>
          <p:cNvSpPr txBox="1"/>
          <p:nvPr/>
        </p:nvSpPr>
        <p:spPr>
          <a:xfrm>
            <a:off x="7896225" y="5310187"/>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20" name="Google Shape;220;p27"/>
          <p:cNvSpPr txBox="1"/>
          <p:nvPr/>
        </p:nvSpPr>
        <p:spPr>
          <a:xfrm>
            <a:off x="7962900" y="5213350"/>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21" name="Google Shape;221;p27"/>
          <p:cNvSpPr txBox="1"/>
          <p:nvPr/>
        </p:nvSpPr>
        <p:spPr>
          <a:xfrm>
            <a:off x="8170862" y="5310187"/>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222" name="Google Shape;222;p27"/>
          <p:cNvSpPr/>
          <p:nvPr/>
        </p:nvSpPr>
        <p:spPr>
          <a:xfrm>
            <a:off x="8029575" y="5218112"/>
            <a:ext cx="119062" cy="1587"/>
          </a:xfrm>
          <a:custGeom>
            <a:rect b="b" l="l" r="r" t="t"/>
            <a:pathLst>
              <a:path extrusionOk="0" h="1587" w="75">
                <a:moveTo>
                  <a:pt x="0" y="0"/>
                </a:moveTo>
                <a:lnTo>
                  <a:pt x="75"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223" name="Google Shape;223;p27"/>
          <p:cNvCxnSpPr/>
          <p:nvPr/>
        </p:nvCxnSpPr>
        <p:spPr>
          <a:xfrm>
            <a:off x="8029575" y="5218112"/>
            <a:ext cx="119062" cy="1587"/>
          </a:xfrm>
          <a:prstGeom prst="straightConnector1">
            <a:avLst/>
          </a:prstGeom>
          <a:noFill/>
          <a:ln cap="flat" cmpd="sng" w="11100">
            <a:solidFill>
              <a:srgbClr val="000000"/>
            </a:solidFill>
            <a:prstDash val="solid"/>
            <a:miter lim="800000"/>
            <a:headEnd len="med" w="med" type="none"/>
            <a:tailEnd len="med" w="med" type="none"/>
          </a:ln>
        </p:spPr>
      </p:cxnSp>
      <p:sp>
        <p:nvSpPr>
          <p:cNvPr id="224" name="Google Shape;224;p27"/>
          <p:cNvSpPr txBox="1"/>
          <p:nvPr/>
        </p:nvSpPr>
        <p:spPr>
          <a:xfrm>
            <a:off x="7253287" y="5908675"/>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D</a:t>
            </a:r>
            <a:endParaRPr/>
          </a:p>
        </p:txBody>
      </p:sp>
      <p:sp>
        <p:nvSpPr>
          <p:cNvPr id="225" name="Google Shape;225;p27"/>
          <p:cNvSpPr txBox="1"/>
          <p:nvPr/>
        </p:nvSpPr>
        <p:spPr>
          <a:xfrm>
            <a:off x="7412037" y="6005512"/>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3</a:t>
            </a:r>
            <a:endParaRPr/>
          </a:p>
        </p:txBody>
      </p:sp>
      <p:sp>
        <p:nvSpPr>
          <p:cNvPr id="226" name="Google Shape;226;p27"/>
          <p:cNvSpPr txBox="1"/>
          <p:nvPr/>
        </p:nvSpPr>
        <p:spPr>
          <a:xfrm>
            <a:off x="7527925" y="5935662"/>
            <a:ext cx="109537" cy="2301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t>
            </a:r>
            <a:endParaRPr/>
          </a:p>
        </p:txBody>
      </p:sp>
      <p:sp>
        <p:nvSpPr>
          <p:cNvPr id="227" name="Google Shape;227;p27"/>
          <p:cNvSpPr txBox="1"/>
          <p:nvPr/>
        </p:nvSpPr>
        <p:spPr>
          <a:xfrm>
            <a:off x="7686675" y="5908675"/>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28" name="Google Shape;228;p27"/>
          <p:cNvSpPr txBox="1"/>
          <p:nvPr/>
        </p:nvSpPr>
        <p:spPr>
          <a:xfrm>
            <a:off x="7896225" y="6005512"/>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29" name="Google Shape;229;p27"/>
          <p:cNvSpPr txBox="1"/>
          <p:nvPr/>
        </p:nvSpPr>
        <p:spPr>
          <a:xfrm>
            <a:off x="7962900" y="5908675"/>
            <a:ext cx="1857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 A</a:t>
            </a:r>
            <a:endParaRPr/>
          </a:p>
        </p:txBody>
      </p:sp>
      <p:sp>
        <p:nvSpPr>
          <p:cNvPr id="230" name="Google Shape;230;p27"/>
          <p:cNvSpPr txBox="1"/>
          <p:nvPr/>
        </p:nvSpPr>
        <p:spPr>
          <a:xfrm>
            <a:off x="8170862" y="6005512"/>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231" name="Google Shape;231;p27"/>
          <p:cNvSpPr txBox="1"/>
          <p:nvPr/>
        </p:nvSpPr>
        <p:spPr>
          <a:xfrm>
            <a:off x="5764212" y="6327775"/>
            <a:ext cx="223837"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(b)</a:t>
            </a:r>
            <a:endParaRPr/>
          </a:p>
        </p:txBody>
      </p:sp>
      <p:sp>
        <p:nvSpPr>
          <p:cNvPr id="232" name="Google Shape;232;p27"/>
          <p:cNvSpPr txBox="1"/>
          <p:nvPr/>
        </p:nvSpPr>
        <p:spPr>
          <a:xfrm>
            <a:off x="3736975" y="3462337"/>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a:t>
            </a:r>
            <a:endParaRPr/>
          </a:p>
        </p:txBody>
      </p:sp>
      <p:sp>
        <p:nvSpPr>
          <p:cNvPr id="233" name="Google Shape;233;p27"/>
          <p:cNvSpPr txBox="1"/>
          <p:nvPr/>
        </p:nvSpPr>
        <p:spPr>
          <a:xfrm>
            <a:off x="3897312" y="3559175"/>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1</a:t>
            </a:r>
            <a:endParaRPr/>
          </a:p>
        </p:txBody>
      </p:sp>
      <p:sp>
        <p:nvSpPr>
          <p:cNvPr id="234" name="Google Shape;234;p27"/>
          <p:cNvSpPr txBox="1"/>
          <p:nvPr/>
        </p:nvSpPr>
        <p:spPr>
          <a:xfrm>
            <a:off x="3736975" y="2894012"/>
            <a:ext cx="138112" cy="266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Times New Roman"/>
              <a:buNone/>
            </a:pPr>
            <a:r>
              <a:rPr b="0" i="0" lang="en-US" sz="1500" u="none">
                <a:solidFill>
                  <a:srgbClr val="000000"/>
                </a:solidFill>
                <a:latin typeface="Times New Roman"/>
                <a:ea typeface="Times New Roman"/>
                <a:cs typeface="Times New Roman"/>
                <a:sym typeface="Times New Roman"/>
              </a:rPr>
              <a:t>A</a:t>
            </a:r>
            <a:endParaRPr/>
          </a:p>
        </p:txBody>
      </p:sp>
      <p:sp>
        <p:nvSpPr>
          <p:cNvPr id="235" name="Google Shape;235;p27"/>
          <p:cNvSpPr txBox="1"/>
          <p:nvPr/>
        </p:nvSpPr>
        <p:spPr>
          <a:xfrm>
            <a:off x="3897312" y="2987675"/>
            <a:ext cx="63500" cy="1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0</a:t>
            </a:r>
            <a:endParaRPr/>
          </a:p>
        </p:txBody>
      </p:sp>
      <p:sp>
        <p:nvSpPr>
          <p:cNvPr id="236" name="Google Shape;236;p27"/>
          <p:cNvSpPr/>
          <p:nvPr/>
        </p:nvSpPr>
        <p:spPr>
          <a:xfrm>
            <a:off x="4684712" y="2990850"/>
            <a:ext cx="73025"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37" name="Google Shape;237;p27"/>
          <p:cNvSpPr/>
          <p:nvPr/>
        </p:nvSpPr>
        <p:spPr>
          <a:xfrm>
            <a:off x="4325937" y="3559175"/>
            <a:ext cx="71437"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38" name="Google Shape;238;p27"/>
          <p:cNvSpPr/>
          <p:nvPr/>
        </p:nvSpPr>
        <p:spPr>
          <a:xfrm>
            <a:off x="4684712" y="4521200"/>
            <a:ext cx="73025"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39" name="Google Shape;239;p27"/>
          <p:cNvSpPr/>
          <p:nvPr/>
        </p:nvSpPr>
        <p:spPr>
          <a:xfrm>
            <a:off x="4325937" y="5407025"/>
            <a:ext cx="71437"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0" name="Google Shape;240;p27"/>
          <p:cNvSpPr/>
          <p:nvPr/>
        </p:nvSpPr>
        <p:spPr>
          <a:xfrm>
            <a:off x="6200775" y="3825875"/>
            <a:ext cx="71437"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1" name="Google Shape;241;p27"/>
          <p:cNvSpPr/>
          <p:nvPr/>
        </p:nvSpPr>
        <p:spPr>
          <a:xfrm>
            <a:off x="5859462" y="4021137"/>
            <a:ext cx="71437" cy="71437"/>
          </a:xfrm>
          <a:prstGeom prst="ellipse">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2" name="Google Shape;242;p27"/>
          <p:cNvSpPr/>
          <p:nvPr/>
        </p:nvSpPr>
        <p:spPr>
          <a:xfrm>
            <a:off x="4011612" y="3595687"/>
            <a:ext cx="2362200" cy="1152525"/>
          </a:xfrm>
          <a:custGeom>
            <a:rect b="b" l="l" r="r" t="t"/>
            <a:pathLst>
              <a:path extrusionOk="0" h="726" w="1488">
                <a:moveTo>
                  <a:pt x="0" y="0"/>
                </a:moveTo>
                <a:lnTo>
                  <a:pt x="1184" y="0"/>
                </a:lnTo>
                <a:lnTo>
                  <a:pt x="1184" y="726"/>
                </a:lnTo>
                <a:lnTo>
                  <a:pt x="1488" y="726"/>
                </a:lnTo>
              </a:path>
            </a:pathLst>
          </a:custGeom>
          <a:noFill/>
          <a:ln cap="flat" cmpd="sng" w="111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3" name="Google Shape;243;p27"/>
          <p:cNvSpPr/>
          <p:nvPr/>
        </p:nvSpPr>
        <p:spPr>
          <a:xfrm>
            <a:off x="6373812" y="4484687"/>
            <a:ext cx="401637" cy="334962"/>
          </a:xfrm>
          <a:custGeom>
            <a:rect b="b" l="l" r="r" t="t"/>
            <a:pathLst>
              <a:path extrusionOk="0" h="112" w="134">
                <a:moveTo>
                  <a:pt x="0" y="112"/>
                </a:moveTo>
                <a:cubicBezTo>
                  <a:pt x="0" y="0"/>
                  <a:pt x="0" y="0"/>
                  <a:pt x="0" y="0"/>
                </a:cubicBezTo>
                <a:cubicBezTo>
                  <a:pt x="78" y="0"/>
                  <a:pt x="78" y="0"/>
                  <a:pt x="78" y="0"/>
                </a:cubicBezTo>
                <a:cubicBezTo>
                  <a:pt x="108" y="0"/>
                  <a:pt x="134" y="25"/>
                  <a:pt x="134" y="55"/>
                </a:cubicBezTo>
                <a:cubicBezTo>
                  <a:pt x="134" y="86"/>
                  <a:pt x="109" y="111"/>
                  <a:pt x="79" y="112"/>
                </a:cubicBezTo>
                <a:cubicBezTo>
                  <a:pt x="0" y="112"/>
                  <a:pt x="0" y="112"/>
                  <a:pt x="0" y="112"/>
                </a:cubicBez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4" name="Google Shape;244;p27"/>
          <p:cNvSpPr/>
          <p:nvPr/>
        </p:nvSpPr>
        <p:spPr>
          <a:xfrm>
            <a:off x="5133975" y="3413125"/>
            <a:ext cx="290512" cy="371475"/>
          </a:xfrm>
          <a:custGeom>
            <a:rect b="b" l="l" r="r" t="t"/>
            <a:pathLst>
              <a:path extrusionOk="0" h="234" w="183">
                <a:moveTo>
                  <a:pt x="0" y="0"/>
                </a:moveTo>
                <a:lnTo>
                  <a:pt x="0" y="234"/>
                </a:lnTo>
                <a:lnTo>
                  <a:pt x="183" y="115"/>
                </a:lnTo>
                <a:lnTo>
                  <a:pt x="0" y="0"/>
                </a:lnTo>
                <a:close/>
              </a:path>
            </a:pathLst>
          </a:custGeom>
          <a:solidFill>
            <a:srgbClr val="FFFFFF"/>
          </a:solidFill>
          <a:ln cap="flat" cmpd="sng" w="238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5" name="Google Shape;245;p27"/>
          <p:cNvSpPr/>
          <p:nvPr/>
        </p:nvSpPr>
        <p:spPr>
          <a:xfrm>
            <a:off x="5424487" y="3535362"/>
            <a:ext cx="120650" cy="119062"/>
          </a:xfrm>
          <a:prstGeom prst="ellipse">
            <a:avLst/>
          </a:prstGeom>
          <a:solidFill>
            <a:srgbClr val="FFFFFF"/>
          </a:solidFill>
          <a:ln cap="flat" cmpd="sng" w="238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246" name="Google Shape;246;p27"/>
          <p:cNvCxnSpPr/>
          <p:nvPr/>
        </p:nvCxnSpPr>
        <p:spPr>
          <a:xfrm>
            <a:off x="1000125" y="4894262"/>
            <a:ext cx="2451100" cy="1587"/>
          </a:xfrm>
          <a:prstGeom prst="straightConnector1">
            <a:avLst/>
          </a:prstGeom>
          <a:noFill/>
          <a:ln cap="flat" cmpd="sng" w="11100">
            <a:solidFill>
              <a:srgbClr val="00A0C6"/>
            </a:solidFill>
            <a:prstDash val="solid"/>
            <a:miter lim="800000"/>
            <a:headEnd len="med" w="med" type="none"/>
            <a:tailEnd len="med" w="med" type="none"/>
          </a:ln>
        </p:spPr>
      </p:cxnSp>
      <p:sp>
        <p:nvSpPr>
          <p:cNvPr id="247" name="Google Shape;247;p27"/>
          <p:cNvSpPr txBox="1"/>
          <p:nvPr/>
        </p:nvSpPr>
        <p:spPr>
          <a:xfrm>
            <a:off x="7929562" y="1698625"/>
            <a:ext cx="165100" cy="1746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248" name="Google Shape;248;p27"/>
          <p:cNvSpPr txBox="1"/>
          <p:nvPr/>
        </p:nvSpPr>
        <p:spPr>
          <a:xfrm>
            <a:off x="7977187" y="2314575"/>
            <a:ext cx="165100" cy="17621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pSp>
        <p:nvGrpSpPr>
          <p:cNvPr id="482" name="Google Shape;482;p54"/>
          <p:cNvGrpSpPr/>
          <p:nvPr/>
        </p:nvGrpSpPr>
        <p:grpSpPr>
          <a:xfrm>
            <a:off x="790575" y="1628775"/>
            <a:ext cx="7740650" cy="4926012"/>
            <a:chOff x="498" y="1026"/>
            <a:chExt cx="4876" cy="3103"/>
          </a:xfrm>
        </p:grpSpPr>
        <p:sp>
          <p:nvSpPr>
            <p:cNvPr id="483" name="Google Shape;483;p54"/>
            <p:cNvSpPr/>
            <p:nvPr/>
          </p:nvSpPr>
          <p:spPr>
            <a:xfrm flipH="1">
              <a:off x="1179" y="1026"/>
              <a:ext cx="3630" cy="2835"/>
            </a:xfrm>
            <a:prstGeom prst="roundRect">
              <a:avLst>
                <a:gd fmla="val 16667" name="adj"/>
              </a:avLst>
            </a:prstGeom>
            <a:noFill/>
            <a:ln cap="flat" cmpd="sng" w="28575">
              <a:solidFill>
                <a:srgbClr val="008000"/>
              </a:solidFill>
              <a:prstDash val="solid"/>
              <a:miter lim="800000"/>
              <a:headEnd len="sm" w="sm" type="none"/>
              <a:tailEnd len="sm" w="sm" type="none"/>
            </a:ln>
          </p:spPr>
          <p:txBody>
            <a:bodyPr anchorCtr="1" anchor="ctr" bIns="0" lIns="0" spcFirstLastPara="1" rIns="0" wrap="square" tIns="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484" name="Google Shape;484;p54"/>
            <p:cNvCxnSpPr/>
            <p:nvPr/>
          </p:nvCxnSpPr>
          <p:spPr>
            <a:xfrm rot="-5400000">
              <a:off x="2143" y="3917"/>
              <a:ext cx="113"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85" name="Google Shape;485;p54"/>
            <p:cNvCxnSpPr/>
            <p:nvPr/>
          </p:nvCxnSpPr>
          <p:spPr>
            <a:xfrm rot="-5400000">
              <a:off x="1916" y="3917"/>
              <a:ext cx="113" cy="0"/>
            </a:xfrm>
            <a:prstGeom prst="straightConnector1">
              <a:avLst/>
            </a:prstGeom>
            <a:noFill/>
            <a:ln cap="flat" cmpd="sng" w="38100">
              <a:solidFill>
                <a:schemeClr val="accent2"/>
              </a:solidFill>
              <a:prstDash val="solid"/>
              <a:miter lim="800000"/>
              <a:headEnd len="med" w="med" type="none"/>
              <a:tailEnd len="med" w="med" type="none"/>
            </a:ln>
          </p:spPr>
        </p:cxnSp>
        <p:sp>
          <p:nvSpPr>
            <p:cNvPr id="486" name="Google Shape;486;p54"/>
            <p:cNvSpPr txBox="1"/>
            <p:nvPr/>
          </p:nvSpPr>
          <p:spPr>
            <a:xfrm>
              <a:off x="5148" y="2273"/>
              <a:ext cx="22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Y</a:t>
              </a:r>
              <a:endParaRPr/>
            </a:p>
          </p:txBody>
        </p:sp>
        <p:cxnSp>
          <p:nvCxnSpPr>
            <p:cNvPr id="487" name="Google Shape;487;p54"/>
            <p:cNvCxnSpPr/>
            <p:nvPr/>
          </p:nvCxnSpPr>
          <p:spPr>
            <a:xfrm>
              <a:off x="838" y="2727"/>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488" name="Google Shape;488;p54"/>
            <p:cNvSpPr txBox="1"/>
            <p:nvPr/>
          </p:nvSpPr>
          <p:spPr>
            <a:xfrm>
              <a:off x="498" y="1253"/>
              <a:ext cx="226" cy="1551"/>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I0</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I1</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 I2</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I3 </a:t>
              </a:r>
              <a:endParaRPr/>
            </a:p>
            <a:p>
              <a:pPr indent="0" lvl="0" marL="0" marR="0" rtl="0" algn="r">
                <a:lnSpc>
                  <a:spcPct val="100000"/>
                </a:lnSpc>
                <a:spcBef>
                  <a:spcPts val="0"/>
                </a:spcBef>
                <a:spcAft>
                  <a:spcPts val="0"/>
                </a:spcAft>
                <a:buClr>
                  <a:schemeClr val="dk1"/>
                </a:buClr>
                <a:buSzPts val="2400"/>
                <a:buFont typeface="Times New Roman"/>
                <a:buNone/>
              </a:pPr>
              <a:r>
                <a:t/>
              </a:r>
              <a:endParaRPr b="1" baseline="-25000" i="1" sz="2400" u="non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2400"/>
                <a:buFont typeface="Times New Roman"/>
                <a:buNone/>
              </a:pPr>
              <a:r>
                <a:t/>
              </a:r>
              <a:endParaRPr b="1" baseline="-25000" i="1" sz="2400" u="non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I4</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I5</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 I6</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I7</a:t>
              </a:r>
              <a:endParaRPr/>
            </a:p>
          </p:txBody>
        </p:sp>
        <p:cxnSp>
          <p:nvCxnSpPr>
            <p:cNvPr id="489" name="Google Shape;489;p54"/>
            <p:cNvCxnSpPr/>
            <p:nvPr/>
          </p:nvCxnSpPr>
          <p:spPr>
            <a:xfrm>
              <a:off x="838" y="2954"/>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0" name="Google Shape;490;p54"/>
            <p:cNvCxnSpPr/>
            <p:nvPr/>
          </p:nvCxnSpPr>
          <p:spPr>
            <a:xfrm>
              <a:off x="838" y="3181"/>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1" name="Google Shape;491;p54"/>
            <p:cNvCxnSpPr/>
            <p:nvPr/>
          </p:nvCxnSpPr>
          <p:spPr>
            <a:xfrm>
              <a:off x="838" y="3407"/>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2" name="Google Shape;492;p54"/>
            <p:cNvCxnSpPr/>
            <p:nvPr/>
          </p:nvCxnSpPr>
          <p:spPr>
            <a:xfrm>
              <a:off x="4809" y="2390"/>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493" name="Google Shape;493;p54"/>
            <p:cNvSpPr txBox="1"/>
            <p:nvPr/>
          </p:nvSpPr>
          <p:spPr>
            <a:xfrm>
              <a:off x="1406" y="3974"/>
              <a:ext cx="1134"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S2 S1 S0</a:t>
              </a:r>
              <a:endParaRPr/>
            </a:p>
          </p:txBody>
        </p:sp>
        <p:cxnSp>
          <p:nvCxnSpPr>
            <p:cNvPr id="494" name="Google Shape;494;p54"/>
            <p:cNvCxnSpPr/>
            <p:nvPr/>
          </p:nvCxnSpPr>
          <p:spPr>
            <a:xfrm>
              <a:off x="838" y="1366"/>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5" name="Google Shape;495;p54"/>
            <p:cNvCxnSpPr/>
            <p:nvPr/>
          </p:nvCxnSpPr>
          <p:spPr>
            <a:xfrm>
              <a:off x="838" y="1593"/>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6" name="Google Shape;496;p54"/>
            <p:cNvCxnSpPr/>
            <p:nvPr/>
          </p:nvCxnSpPr>
          <p:spPr>
            <a:xfrm>
              <a:off x="838" y="1820"/>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7" name="Google Shape;497;p54"/>
            <p:cNvCxnSpPr/>
            <p:nvPr/>
          </p:nvCxnSpPr>
          <p:spPr>
            <a:xfrm>
              <a:off x="838" y="2047"/>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498" name="Google Shape;498;p54"/>
            <p:cNvCxnSpPr/>
            <p:nvPr/>
          </p:nvCxnSpPr>
          <p:spPr>
            <a:xfrm rot="-5400000">
              <a:off x="1689" y="3917"/>
              <a:ext cx="113" cy="0"/>
            </a:xfrm>
            <a:prstGeom prst="straightConnector1">
              <a:avLst/>
            </a:prstGeom>
            <a:noFill/>
            <a:ln cap="flat" cmpd="sng" w="38100">
              <a:solidFill>
                <a:schemeClr val="accent2"/>
              </a:solidFill>
              <a:prstDash val="solid"/>
              <a:miter lim="800000"/>
              <a:headEnd len="med" w="med" type="none"/>
              <a:tailEnd len="med" w="med" type="none"/>
            </a:ln>
          </p:spPr>
        </p:cxnSp>
      </p:grpSp>
      <p:sp>
        <p:nvSpPr>
          <p:cNvPr id="499" name="Google Shape;499;p54"/>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Multiplexer Expansion</a:t>
            </a:r>
            <a:endParaRPr/>
          </a:p>
        </p:txBody>
      </p:sp>
      <p:sp>
        <p:nvSpPr>
          <p:cNvPr id="500" name="Google Shape;500;p54"/>
          <p:cNvSpPr txBox="1"/>
          <p:nvPr>
            <p:ph idx="1" type="body"/>
          </p:nvPr>
        </p:nvSpPr>
        <p:spPr>
          <a:xfrm>
            <a:off x="611187" y="1089025"/>
            <a:ext cx="8280400" cy="477837"/>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8-to-1 MUX using Dual 4-to-1 MUX</a:t>
            </a:r>
            <a:endParaRPr/>
          </a:p>
        </p:txBody>
      </p:sp>
      <p:grpSp>
        <p:nvGrpSpPr>
          <p:cNvPr id="501" name="Google Shape;501;p54"/>
          <p:cNvGrpSpPr/>
          <p:nvPr/>
        </p:nvGrpSpPr>
        <p:grpSpPr>
          <a:xfrm>
            <a:off x="1871662" y="1808162"/>
            <a:ext cx="2881312" cy="2159793"/>
            <a:chOff x="2993" y="2727"/>
            <a:chExt cx="1815" cy="1361"/>
          </a:xfrm>
        </p:grpSpPr>
        <p:sp>
          <p:nvSpPr>
            <p:cNvPr id="502" name="Google Shape;502;p54"/>
            <p:cNvSpPr/>
            <p:nvPr/>
          </p:nvSpPr>
          <p:spPr>
            <a:xfrm flipH="1">
              <a:off x="3334" y="2727"/>
              <a:ext cx="1134" cy="1134"/>
            </a:xfrm>
            <a:prstGeom prst="roundRect">
              <a:avLst>
                <a:gd fmla="val 16667" name="adj"/>
              </a:avLst>
            </a:prstGeom>
            <a:noFill/>
            <a:ln cap="flat" cmpd="sng" w="28575">
              <a:solidFill>
                <a:srgbClr val="008000"/>
              </a:solidFill>
              <a:prstDash val="solid"/>
              <a:miter lim="800000"/>
              <a:headEnd len="sm" w="sm" type="none"/>
              <a:tailEnd len="sm" w="sm" type="none"/>
            </a:ln>
          </p:spPr>
          <p:txBody>
            <a:bodyPr anchorCtr="1" anchor="ctr" bIns="0" lIns="0" spcFirstLastPara="1" rIns="0" wrap="square" tIns="0">
              <a:noAutofit/>
            </a:bodyPr>
            <a:lstStyle/>
            <a:p>
              <a:pPr indent="0" lvl="0" marL="0" marR="0" rtl="0" algn="ctr">
                <a:lnSpc>
                  <a:spcPct val="90000"/>
                </a:lnSpc>
                <a:spcBef>
                  <a:spcPts val="0"/>
                </a:spcBef>
                <a:spcAft>
                  <a:spcPts val="0"/>
                </a:spcAft>
                <a:buClr>
                  <a:schemeClr val="accent1"/>
                </a:buClr>
                <a:buSzPts val="2400"/>
                <a:buFont typeface="Times New Roman"/>
                <a:buNone/>
              </a:pPr>
              <a:r>
                <a:rPr b="1" baseline="-25000" i="0" lang="en-US" sz="2400" u="sng">
                  <a:solidFill>
                    <a:schemeClr val="accent1"/>
                  </a:solidFill>
                  <a:latin typeface="Times New Roman"/>
                  <a:ea typeface="Times New Roman"/>
                  <a:cs typeface="Times New Roman"/>
                  <a:sym typeface="Times New Roman"/>
                </a:rPr>
                <a:t>MUX</a:t>
              </a:r>
              <a:endParaRPr/>
            </a:p>
          </p:txBody>
        </p:sp>
        <p:cxnSp>
          <p:nvCxnSpPr>
            <p:cNvPr id="503" name="Google Shape;503;p54"/>
            <p:cNvCxnSpPr/>
            <p:nvPr/>
          </p:nvCxnSpPr>
          <p:spPr>
            <a:xfrm rot="-5400000">
              <a:off x="3900" y="3974"/>
              <a:ext cx="227"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04" name="Google Shape;504;p54"/>
            <p:cNvCxnSpPr/>
            <p:nvPr/>
          </p:nvCxnSpPr>
          <p:spPr>
            <a:xfrm rot="-5400000">
              <a:off x="3673" y="3974"/>
              <a:ext cx="227" cy="0"/>
            </a:xfrm>
            <a:prstGeom prst="straightConnector1">
              <a:avLst/>
            </a:prstGeom>
            <a:noFill/>
            <a:ln cap="flat" cmpd="sng" w="38100">
              <a:solidFill>
                <a:schemeClr val="accent2"/>
              </a:solidFill>
              <a:prstDash val="solid"/>
              <a:miter lim="800000"/>
              <a:headEnd len="med" w="med" type="none"/>
              <a:tailEnd len="med" w="med" type="none"/>
            </a:ln>
          </p:spPr>
        </p:cxnSp>
        <p:sp>
          <p:nvSpPr>
            <p:cNvPr id="505" name="Google Shape;505;p54"/>
            <p:cNvSpPr txBox="1"/>
            <p:nvPr/>
          </p:nvSpPr>
          <p:spPr>
            <a:xfrm>
              <a:off x="4240" y="3177"/>
              <a:ext cx="22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Y</a:t>
              </a:r>
              <a:endParaRPr/>
            </a:p>
          </p:txBody>
        </p:sp>
        <p:cxnSp>
          <p:nvCxnSpPr>
            <p:cNvPr id="506" name="Google Shape;506;p54"/>
            <p:cNvCxnSpPr/>
            <p:nvPr/>
          </p:nvCxnSpPr>
          <p:spPr>
            <a:xfrm>
              <a:off x="2993" y="2954"/>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07" name="Google Shape;507;p54"/>
            <p:cNvSpPr txBox="1"/>
            <p:nvPr/>
          </p:nvSpPr>
          <p:spPr>
            <a:xfrm>
              <a:off x="3333" y="2815"/>
              <a:ext cx="226" cy="62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I0</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I1</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 I2</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I3</a:t>
              </a:r>
              <a:endParaRPr/>
            </a:p>
          </p:txBody>
        </p:sp>
        <p:cxnSp>
          <p:nvCxnSpPr>
            <p:cNvPr id="508" name="Google Shape;508;p54"/>
            <p:cNvCxnSpPr/>
            <p:nvPr/>
          </p:nvCxnSpPr>
          <p:spPr>
            <a:xfrm>
              <a:off x="2993" y="3181"/>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09" name="Google Shape;509;p54"/>
            <p:cNvCxnSpPr/>
            <p:nvPr/>
          </p:nvCxnSpPr>
          <p:spPr>
            <a:xfrm>
              <a:off x="2993" y="3408"/>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10" name="Google Shape;510;p54"/>
            <p:cNvCxnSpPr/>
            <p:nvPr/>
          </p:nvCxnSpPr>
          <p:spPr>
            <a:xfrm>
              <a:off x="2993" y="3635"/>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11" name="Google Shape;511;p54"/>
            <p:cNvCxnSpPr/>
            <p:nvPr/>
          </p:nvCxnSpPr>
          <p:spPr>
            <a:xfrm>
              <a:off x="4467" y="3294"/>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12" name="Google Shape;512;p54"/>
            <p:cNvSpPr txBox="1"/>
            <p:nvPr/>
          </p:nvSpPr>
          <p:spPr>
            <a:xfrm>
              <a:off x="3674" y="3634"/>
              <a:ext cx="5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S1 S0</a:t>
              </a:r>
              <a:endParaRPr/>
            </a:p>
          </p:txBody>
        </p:sp>
      </p:grpSp>
      <p:grpSp>
        <p:nvGrpSpPr>
          <p:cNvPr id="513" name="Google Shape;513;p54"/>
          <p:cNvGrpSpPr/>
          <p:nvPr/>
        </p:nvGrpSpPr>
        <p:grpSpPr>
          <a:xfrm>
            <a:off x="1871662" y="3968750"/>
            <a:ext cx="2881312" cy="2159793"/>
            <a:chOff x="2993" y="2727"/>
            <a:chExt cx="1815" cy="1361"/>
          </a:xfrm>
        </p:grpSpPr>
        <p:sp>
          <p:nvSpPr>
            <p:cNvPr id="514" name="Google Shape;514;p54"/>
            <p:cNvSpPr/>
            <p:nvPr/>
          </p:nvSpPr>
          <p:spPr>
            <a:xfrm flipH="1">
              <a:off x="3334" y="2727"/>
              <a:ext cx="1134" cy="1134"/>
            </a:xfrm>
            <a:prstGeom prst="roundRect">
              <a:avLst>
                <a:gd fmla="val 16667" name="adj"/>
              </a:avLst>
            </a:prstGeom>
            <a:noFill/>
            <a:ln cap="flat" cmpd="sng" w="28575">
              <a:solidFill>
                <a:srgbClr val="008000"/>
              </a:solidFill>
              <a:prstDash val="solid"/>
              <a:miter lim="800000"/>
              <a:headEnd len="sm" w="sm" type="none"/>
              <a:tailEnd len="sm" w="sm" type="none"/>
            </a:ln>
          </p:spPr>
          <p:txBody>
            <a:bodyPr anchorCtr="1" anchor="ctr" bIns="0" lIns="0" spcFirstLastPara="1" rIns="0" wrap="square" tIns="0">
              <a:noAutofit/>
            </a:bodyPr>
            <a:lstStyle/>
            <a:p>
              <a:pPr indent="0" lvl="0" marL="0" marR="0" rtl="0" algn="ctr">
                <a:lnSpc>
                  <a:spcPct val="90000"/>
                </a:lnSpc>
                <a:spcBef>
                  <a:spcPts val="0"/>
                </a:spcBef>
                <a:spcAft>
                  <a:spcPts val="0"/>
                </a:spcAft>
                <a:buClr>
                  <a:schemeClr val="accent1"/>
                </a:buClr>
                <a:buSzPts val="2400"/>
                <a:buFont typeface="Times New Roman"/>
                <a:buNone/>
              </a:pPr>
              <a:r>
                <a:rPr b="1" baseline="-25000" i="0" lang="en-US" sz="2400" u="sng">
                  <a:solidFill>
                    <a:schemeClr val="accent1"/>
                  </a:solidFill>
                  <a:latin typeface="Times New Roman"/>
                  <a:ea typeface="Times New Roman"/>
                  <a:cs typeface="Times New Roman"/>
                  <a:sym typeface="Times New Roman"/>
                </a:rPr>
                <a:t>MUX</a:t>
              </a:r>
              <a:endParaRPr/>
            </a:p>
          </p:txBody>
        </p:sp>
        <p:cxnSp>
          <p:nvCxnSpPr>
            <p:cNvPr id="515" name="Google Shape;515;p54"/>
            <p:cNvCxnSpPr/>
            <p:nvPr/>
          </p:nvCxnSpPr>
          <p:spPr>
            <a:xfrm rot="-5400000">
              <a:off x="3900" y="3974"/>
              <a:ext cx="227"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16" name="Google Shape;516;p54"/>
            <p:cNvCxnSpPr/>
            <p:nvPr/>
          </p:nvCxnSpPr>
          <p:spPr>
            <a:xfrm rot="-5400000">
              <a:off x="3673" y="3974"/>
              <a:ext cx="227" cy="0"/>
            </a:xfrm>
            <a:prstGeom prst="straightConnector1">
              <a:avLst/>
            </a:prstGeom>
            <a:noFill/>
            <a:ln cap="flat" cmpd="sng" w="38100">
              <a:solidFill>
                <a:schemeClr val="accent2"/>
              </a:solidFill>
              <a:prstDash val="solid"/>
              <a:miter lim="800000"/>
              <a:headEnd len="med" w="med" type="none"/>
              <a:tailEnd len="med" w="med" type="none"/>
            </a:ln>
          </p:spPr>
        </p:cxnSp>
        <p:sp>
          <p:nvSpPr>
            <p:cNvPr id="517" name="Google Shape;517;p54"/>
            <p:cNvSpPr txBox="1"/>
            <p:nvPr/>
          </p:nvSpPr>
          <p:spPr>
            <a:xfrm>
              <a:off x="4240" y="3177"/>
              <a:ext cx="22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Y</a:t>
              </a:r>
              <a:endParaRPr/>
            </a:p>
          </p:txBody>
        </p:sp>
        <p:cxnSp>
          <p:nvCxnSpPr>
            <p:cNvPr id="518" name="Google Shape;518;p54"/>
            <p:cNvCxnSpPr/>
            <p:nvPr/>
          </p:nvCxnSpPr>
          <p:spPr>
            <a:xfrm>
              <a:off x="2993" y="2954"/>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19" name="Google Shape;519;p54"/>
            <p:cNvSpPr txBox="1"/>
            <p:nvPr/>
          </p:nvSpPr>
          <p:spPr>
            <a:xfrm>
              <a:off x="3333" y="2815"/>
              <a:ext cx="226" cy="62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I0</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I1</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 I2</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I3</a:t>
              </a:r>
              <a:endParaRPr/>
            </a:p>
          </p:txBody>
        </p:sp>
        <p:cxnSp>
          <p:nvCxnSpPr>
            <p:cNvPr id="520" name="Google Shape;520;p54"/>
            <p:cNvCxnSpPr/>
            <p:nvPr/>
          </p:nvCxnSpPr>
          <p:spPr>
            <a:xfrm>
              <a:off x="2993" y="3181"/>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21" name="Google Shape;521;p54"/>
            <p:cNvCxnSpPr/>
            <p:nvPr/>
          </p:nvCxnSpPr>
          <p:spPr>
            <a:xfrm>
              <a:off x="2993" y="3408"/>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22" name="Google Shape;522;p54"/>
            <p:cNvCxnSpPr/>
            <p:nvPr/>
          </p:nvCxnSpPr>
          <p:spPr>
            <a:xfrm>
              <a:off x="2993" y="3635"/>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23" name="Google Shape;523;p54"/>
            <p:cNvCxnSpPr/>
            <p:nvPr/>
          </p:nvCxnSpPr>
          <p:spPr>
            <a:xfrm>
              <a:off x="4467" y="3294"/>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24" name="Google Shape;524;p54"/>
            <p:cNvSpPr txBox="1"/>
            <p:nvPr/>
          </p:nvSpPr>
          <p:spPr>
            <a:xfrm>
              <a:off x="3674" y="3634"/>
              <a:ext cx="5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S1 S0</a:t>
              </a:r>
              <a:endParaRPr/>
            </a:p>
          </p:txBody>
        </p:sp>
      </p:grpSp>
      <p:grpSp>
        <p:nvGrpSpPr>
          <p:cNvPr id="525" name="Google Shape;525;p54"/>
          <p:cNvGrpSpPr/>
          <p:nvPr/>
        </p:nvGrpSpPr>
        <p:grpSpPr>
          <a:xfrm>
            <a:off x="4751387" y="3249612"/>
            <a:ext cx="2881312" cy="1440656"/>
            <a:chOff x="2993" y="2047"/>
            <a:chExt cx="1815" cy="908"/>
          </a:xfrm>
        </p:grpSpPr>
        <p:sp>
          <p:nvSpPr>
            <p:cNvPr id="526" name="Google Shape;526;p54"/>
            <p:cNvSpPr/>
            <p:nvPr/>
          </p:nvSpPr>
          <p:spPr>
            <a:xfrm flipH="1">
              <a:off x="3334" y="2047"/>
              <a:ext cx="1134" cy="681"/>
            </a:xfrm>
            <a:prstGeom prst="roundRect">
              <a:avLst>
                <a:gd fmla="val 16667" name="adj"/>
              </a:avLst>
            </a:prstGeom>
            <a:noFill/>
            <a:ln cap="flat" cmpd="sng" w="28575">
              <a:solidFill>
                <a:srgbClr val="008000"/>
              </a:solidFill>
              <a:prstDash val="solid"/>
              <a:miter lim="800000"/>
              <a:headEnd len="sm" w="sm" type="none"/>
              <a:tailEnd len="sm" w="sm" type="none"/>
            </a:ln>
          </p:spPr>
          <p:txBody>
            <a:bodyPr anchorCtr="1" anchor="ctr" bIns="0" lIns="0" spcFirstLastPara="1" rIns="0" wrap="square" tIns="0">
              <a:noAutofit/>
            </a:bodyPr>
            <a:lstStyle/>
            <a:p>
              <a:pPr indent="0" lvl="0" marL="0" marR="0" rtl="0" algn="ctr">
                <a:lnSpc>
                  <a:spcPct val="90000"/>
                </a:lnSpc>
                <a:spcBef>
                  <a:spcPts val="0"/>
                </a:spcBef>
                <a:spcAft>
                  <a:spcPts val="0"/>
                </a:spcAft>
                <a:buClr>
                  <a:schemeClr val="accent1"/>
                </a:buClr>
                <a:buSzPts val="2400"/>
                <a:buFont typeface="Times New Roman"/>
                <a:buNone/>
              </a:pPr>
              <a:r>
                <a:rPr b="1" baseline="-25000" i="0" lang="en-US" sz="2400" u="sng">
                  <a:solidFill>
                    <a:schemeClr val="accent1"/>
                  </a:solidFill>
                  <a:latin typeface="Times New Roman"/>
                  <a:ea typeface="Times New Roman"/>
                  <a:cs typeface="Times New Roman"/>
                  <a:sym typeface="Times New Roman"/>
                </a:rPr>
                <a:t>MUX</a:t>
              </a:r>
              <a:endParaRPr/>
            </a:p>
          </p:txBody>
        </p:sp>
        <p:cxnSp>
          <p:nvCxnSpPr>
            <p:cNvPr id="527" name="Google Shape;527;p54"/>
            <p:cNvCxnSpPr/>
            <p:nvPr/>
          </p:nvCxnSpPr>
          <p:spPr>
            <a:xfrm rot="-5400000">
              <a:off x="3787" y="2841"/>
              <a:ext cx="227" cy="0"/>
            </a:xfrm>
            <a:prstGeom prst="straightConnector1">
              <a:avLst/>
            </a:prstGeom>
            <a:noFill/>
            <a:ln cap="flat" cmpd="sng" w="38100">
              <a:solidFill>
                <a:schemeClr val="accent2"/>
              </a:solidFill>
              <a:prstDash val="solid"/>
              <a:miter lim="800000"/>
              <a:headEnd len="med" w="med" type="none"/>
              <a:tailEnd len="med" w="med" type="none"/>
            </a:ln>
          </p:spPr>
        </p:cxnSp>
        <p:sp>
          <p:nvSpPr>
            <p:cNvPr id="528" name="Google Shape;528;p54"/>
            <p:cNvSpPr txBox="1"/>
            <p:nvPr/>
          </p:nvSpPr>
          <p:spPr>
            <a:xfrm>
              <a:off x="4240" y="2274"/>
              <a:ext cx="226"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Y</a:t>
              </a:r>
              <a:endParaRPr/>
            </a:p>
          </p:txBody>
        </p:sp>
        <p:cxnSp>
          <p:nvCxnSpPr>
            <p:cNvPr id="529" name="Google Shape;529;p54"/>
            <p:cNvCxnSpPr/>
            <p:nvPr/>
          </p:nvCxnSpPr>
          <p:spPr>
            <a:xfrm>
              <a:off x="2993" y="2274"/>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30" name="Google Shape;530;p54"/>
            <p:cNvSpPr txBox="1"/>
            <p:nvPr/>
          </p:nvSpPr>
          <p:spPr>
            <a:xfrm>
              <a:off x="3333" y="2135"/>
              <a:ext cx="226" cy="31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I0</a:t>
              </a:r>
              <a:endParaRPr/>
            </a:p>
            <a:p>
              <a:pPr indent="0" lvl="0" marL="0" marR="0" rtl="0" algn="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I1</a:t>
              </a:r>
              <a:endParaRPr/>
            </a:p>
          </p:txBody>
        </p:sp>
        <p:cxnSp>
          <p:nvCxnSpPr>
            <p:cNvPr id="531" name="Google Shape;531;p54"/>
            <p:cNvCxnSpPr/>
            <p:nvPr/>
          </p:nvCxnSpPr>
          <p:spPr>
            <a:xfrm>
              <a:off x="2993" y="2501"/>
              <a:ext cx="341"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32" name="Google Shape;532;p54"/>
            <p:cNvCxnSpPr/>
            <p:nvPr/>
          </p:nvCxnSpPr>
          <p:spPr>
            <a:xfrm>
              <a:off x="4467" y="2391"/>
              <a:ext cx="341" cy="0"/>
            </a:xfrm>
            <a:prstGeom prst="straightConnector1">
              <a:avLst/>
            </a:prstGeom>
            <a:noFill/>
            <a:ln cap="flat" cmpd="sng" w="38100">
              <a:solidFill>
                <a:schemeClr val="accent2"/>
              </a:solidFill>
              <a:prstDash val="solid"/>
              <a:miter lim="800000"/>
              <a:headEnd len="med" w="med" type="none"/>
              <a:tailEnd len="med" w="med" type="none"/>
            </a:ln>
          </p:spPr>
        </p:cxnSp>
        <p:sp>
          <p:nvSpPr>
            <p:cNvPr id="533" name="Google Shape;533;p54"/>
            <p:cNvSpPr txBox="1"/>
            <p:nvPr/>
          </p:nvSpPr>
          <p:spPr>
            <a:xfrm>
              <a:off x="3674" y="2501"/>
              <a:ext cx="567" cy="15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2400"/>
                <a:buFont typeface="Times New Roman"/>
                <a:buNone/>
              </a:pPr>
              <a:r>
                <a:rPr b="1" baseline="-25000" i="1" lang="en-US" sz="2400" u="none">
                  <a:solidFill>
                    <a:schemeClr val="dk1"/>
                  </a:solidFill>
                  <a:latin typeface="Times New Roman"/>
                  <a:ea typeface="Times New Roman"/>
                  <a:cs typeface="Times New Roman"/>
                  <a:sym typeface="Times New Roman"/>
                </a:rPr>
                <a:t>S</a:t>
              </a:r>
              <a:endParaRPr/>
            </a:p>
          </p:txBody>
        </p:sp>
      </p:grpSp>
      <p:cxnSp>
        <p:nvCxnSpPr>
          <p:cNvPr id="534" name="Google Shape;534;p54"/>
          <p:cNvCxnSpPr/>
          <p:nvPr/>
        </p:nvCxnSpPr>
        <p:spPr>
          <a:xfrm>
            <a:off x="4751387" y="2708275"/>
            <a:ext cx="0" cy="900112"/>
          </a:xfrm>
          <a:prstGeom prst="straightConnector1">
            <a:avLst/>
          </a:prstGeom>
          <a:noFill/>
          <a:ln cap="flat" cmpd="sng" w="38100">
            <a:solidFill>
              <a:schemeClr val="accent2"/>
            </a:solidFill>
            <a:prstDash val="solid"/>
            <a:miter lim="800000"/>
            <a:headEnd len="med" w="med" type="none"/>
            <a:tailEnd len="med" w="med" type="none"/>
          </a:ln>
        </p:spPr>
      </p:cxnSp>
      <p:cxnSp>
        <p:nvCxnSpPr>
          <p:cNvPr id="535" name="Google Shape;535;p54"/>
          <p:cNvCxnSpPr/>
          <p:nvPr/>
        </p:nvCxnSpPr>
        <p:spPr>
          <a:xfrm>
            <a:off x="4751387" y="3968750"/>
            <a:ext cx="0" cy="900112"/>
          </a:xfrm>
          <a:prstGeom prst="straightConnector1">
            <a:avLst/>
          </a:prstGeom>
          <a:noFill/>
          <a:ln cap="flat" cmpd="sng" w="38100">
            <a:solidFill>
              <a:schemeClr val="accent2"/>
            </a:solidFill>
            <a:prstDash val="solid"/>
            <a:miter lim="800000"/>
            <a:headEnd len="med" w="med" type="none"/>
            <a:tailEnd len="med" w="med" type="none"/>
          </a:ln>
        </p:spPr>
      </p:cxnSp>
      <p:cxnSp>
        <p:nvCxnSpPr>
          <p:cNvPr id="536" name="Google Shape;536;p54"/>
          <p:cNvCxnSpPr/>
          <p:nvPr/>
        </p:nvCxnSpPr>
        <p:spPr>
          <a:xfrm>
            <a:off x="6192837" y="4689475"/>
            <a:ext cx="0" cy="1260475"/>
          </a:xfrm>
          <a:prstGeom prst="straightConnector1">
            <a:avLst/>
          </a:prstGeom>
          <a:noFill/>
          <a:ln cap="flat" cmpd="sng" w="38100">
            <a:solidFill>
              <a:schemeClr val="accent2"/>
            </a:solidFill>
            <a:prstDash val="solid"/>
            <a:miter lim="800000"/>
            <a:headEnd len="med" w="med" type="none"/>
            <a:tailEnd len="med" w="med" type="none"/>
          </a:ln>
        </p:spPr>
      </p:cxnSp>
      <p:cxnSp>
        <p:nvCxnSpPr>
          <p:cNvPr id="537" name="Google Shape;537;p54"/>
          <p:cNvCxnSpPr/>
          <p:nvPr/>
        </p:nvCxnSpPr>
        <p:spPr>
          <a:xfrm>
            <a:off x="2771775" y="5949950"/>
            <a:ext cx="3421062" cy="0"/>
          </a:xfrm>
          <a:prstGeom prst="straightConnector1">
            <a:avLst/>
          </a:prstGeom>
          <a:noFill/>
          <a:ln cap="flat" cmpd="sng" w="38100">
            <a:solidFill>
              <a:schemeClr val="accent2"/>
            </a:solidFill>
            <a:prstDash val="solid"/>
            <a:miter lim="800000"/>
            <a:headEnd len="med" w="med" type="none"/>
            <a:tailEnd len="med" w="med" type="none"/>
          </a:ln>
        </p:spPr>
      </p:cxnSp>
      <p:cxnSp>
        <p:nvCxnSpPr>
          <p:cNvPr id="538" name="Google Shape;538;p54"/>
          <p:cNvCxnSpPr/>
          <p:nvPr/>
        </p:nvCxnSpPr>
        <p:spPr>
          <a:xfrm rot="-5400000">
            <a:off x="2682081" y="6039643"/>
            <a:ext cx="179387" cy="0"/>
          </a:xfrm>
          <a:prstGeom prst="straightConnector1">
            <a:avLst/>
          </a:prstGeom>
          <a:noFill/>
          <a:ln cap="flat" cmpd="sng" w="38100">
            <a:solidFill>
              <a:schemeClr val="accent2"/>
            </a:solidFill>
            <a:prstDash val="solid"/>
            <a:miter lim="800000"/>
            <a:headEnd len="med" w="med" type="none"/>
            <a:tailEnd len="med" w="med" type="none"/>
          </a:ln>
        </p:spPr>
      </p:cxnSp>
      <p:sp>
        <p:nvSpPr>
          <p:cNvPr id="539" name="Google Shape;539;p54"/>
          <p:cNvSpPr txBox="1"/>
          <p:nvPr/>
        </p:nvSpPr>
        <p:spPr>
          <a:xfrm>
            <a:off x="3263900" y="6129337"/>
            <a:ext cx="358775" cy="22225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CC00CC"/>
              </a:buClr>
              <a:buSzPts val="2400"/>
              <a:buFont typeface="Times New Roman"/>
              <a:buNone/>
            </a:pPr>
            <a:r>
              <a:rPr b="1" baseline="-25000" i="0" lang="en-US" sz="2400" u="none">
                <a:solidFill>
                  <a:srgbClr val="CC00CC"/>
                </a:solidFill>
                <a:latin typeface="Times New Roman"/>
                <a:ea typeface="Times New Roman"/>
                <a:cs typeface="Times New Roman"/>
                <a:sym typeface="Times New Roman"/>
              </a:rPr>
              <a:t>0   0</a:t>
            </a:r>
            <a:endParaRPr/>
          </a:p>
        </p:txBody>
      </p:sp>
      <p:cxnSp>
        <p:nvCxnSpPr>
          <p:cNvPr id="540" name="Google Shape;540;p54"/>
          <p:cNvCxnSpPr/>
          <p:nvPr/>
        </p:nvCxnSpPr>
        <p:spPr>
          <a:xfrm>
            <a:off x="2847975" y="2168525"/>
            <a:ext cx="1079500" cy="539750"/>
          </a:xfrm>
          <a:prstGeom prst="straightConnector1">
            <a:avLst/>
          </a:prstGeom>
          <a:noFill/>
          <a:ln cap="flat" cmpd="sng" w="38100">
            <a:solidFill>
              <a:srgbClr val="CC00CC"/>
            </a:solidFill>
            <a:prstDash val="solid"/>
            <a:miter lim="800000"/>
            <a:headEnd len="med" w="med" type="none"/>
            <a:tailEnd len="med" w="med" type="triangle"/>
          </a:ln>
        </p:spPr>
      </p:cxnSp>
      <p:cxnSp>
        <p:nvCxnSpPr>
          <p:cNvPr id="541" name="Google Shape;541;p54"/>
          <p:cNvCxnSpPr/>
          <p:nvPr/>
        </p:nvCxnSpPr>
        <p:spPr>
          <a:xfrm>
            <a:off x="2860675" y="4329112"/>
            <a:ext cx="1077912" cy="539750"/>
          </a:xfrm>
          <a:prstGeom prst="straightConnector1">
            <a:avLst/>
          </a:prstGeom>
          <a:noFill/>
          <a:ln cap="flat" cmpd="sng" w="38100">
            <a:solidFill>
              <a:srgbClr val="CC00CC"/>
            </a:solidFill>
            <a:prstDash val="solid"/>
            <a:miter lim="800000"/>
            <a:headEnd len="med" w="med" type="none"/>
            <a:tailEnd len="med" w="med" type="triangle"/>
          </a:ln>
        </p:spPr>
      </p:cxnSp>
      <p:sp>
        <p:nvSpPr>
          <p:cNvPr id="542" name="Google Shape;542;p54"/>
          <p:cNvSpPr txBox="1"/>
          <p:nvPr/>
        </p:nvSpPr>
        <p:spPr>
          <a:xfrm>
            <a:off x="2824162" y="6129337"/>
            <a:ext cx="101600" cy="22225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CC00CC"/>
              </a:buClr>
              <a:buSzPts val="2400"/>
              <a:buFont typeface="Times New Roman"/>
              <a:buNone/>
            </a:pPr>
            <a:r>
              <a:rPr b="1" baseline="-25000" i="0" lang="en-US" sz="2400" u="none">
                <a:solidFill>
                  <a:srgbClr val="CC00CC"/>
                </a:solidFill>
                <a:latin typeface="Times New Roman"/>
                <a:ea typeface="Times New Roman"/>
                <a:cs typeface="Times New Roman"/>
                <a:sym typeface="Times New Roman"/>
              </a:rPr>
              <a:t>1</a:t>
            </a:r>
            <a:endParaRPr/>
          </a:p>
        </p:txBody>
      </p:sp>
      <p:cxnSp>
        <p:nvCxnSpPr>
          <p:cNvPr id="543" name="Google Shape;543;p54"/>
          <p:cNvCxnSpPr/>
          <p:nvPr/>
        </p:nvCxnSpPr>
        <p:spPr>
          <a:xfrm flipH="1" rot="10800000">
            <a:off x="5715000" y="3789362"/>
            <a:ext cx="1081087" cy="179387"/>
          </a:xfrm>
          <a:prstGeom prst="straightConnector1">
            <a:avLst/>
          </a:prstGeom>
          <a:noFill/>
          <a:ln cap="flat" cmpd="sng" w="38100">
            <a:solidFill>
              <a:srgbClr val="CC00CC"/>
            </a:solidFill>
            <a:prstDash val="solid"/>
            <a:miter lim="800000"/>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animEffect filter="fade" transition="in">
                                      <p:cBhvr>
                                        <p:cTn dur="500"/>
                                        <p:tgtEl>
                                          <p:spTgt spid="500">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500"/>
                                        <p:tgtEl>
                                          <p:spTgt spid="534"/>
                                        </p:tgtEl>
                                      </p:cBhvr>
                                    </p:animEffect>
                                  </p:childTnLst>
                                </p:cTn>
                              </p:par>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500"/>
                                        <p:tgtEl>
                                          <p:spTgt spid="5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500"/>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500"/>
                                        <p:tgtEl>
                                          <p:spTgt spid="5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5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5"/>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549" name="Google Shape;549;p55"/>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Multiplexer Width Expansion</a:t>
            </a:r>
            <a:endParaRPr/>
          </a:p>
        </p:txBody>
      </p:sp>
      <p:sp>
        <p:nvSpPr>
          <p:cNvPr id="550" name="Google Shape;550;p55"/>
          <p:cNvSpPr txBox="1"/>
          <p:nvPr>
            <p:ph idx="1" type="body"/>
          </p:nvPr>
        </p:nvSpPr>
        <p:spPr>
          <a:xfrm>
            <a:off x="719137" y="11747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Select “vectors of bits” instead of “bits”</a:t>
            </a:r>
            <a:endParaRPr/>
          </a:p>
          <a:p>
            <a:pPr indent="-288925" lvl="0" marL="288925" rtl="0" algn="l">
              <a:lnSpc>
                <a:spcPct val="100000"/>
              </a:lnSpc>
              <a:spcBef>
                <a:spcPts val="64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Use multiple copies of 2</a:t>
            </a:r>
            <a:r>
              <a:rPr b="1" baseline="30000" i="1" lang="en-US" sz="3200" u="none">
                <a:solidFill>
                  <a:schemeClr val="dk1"/>
                </a:solidFill>
                <a:latin typeface="Times New Roman"/>
                <a:ea typeface="Times New Roman"/>
                <a:cs typeface="Times New Roman"/>
                <a:sym typeface="Times New Roman"/>
              </a:rPr>
              <a:t>n </a:t>
            </a:r>
            <a:r>
              <a:rPr b="1" i="0" lang="en-US" sz="3200" u="none">
                <a:solidFill>
                  <a:schemeClr val="dk1"/>
                </a:solidFill>
                <a:latin typeface="Noto Sans Symbols"/>
                <a:ea typeface="Noto Sans Symbols"/>
                <a:cs typeface="Noto Sans Symbols"/>
                <a:sym typeface="Noto Sans Symbols"/>
              </a:rPr>
              <a:t>×</a:t>
            </a:r>
            <a:r>
              <a:rPr b="1" i="0" lang="en-US" sz="2800" u="none">
                <a:solidFill>
                  <a:schemeClr val="dk1"/>
                </a:solidFill>
                <a:latin typeface="Times New Roman"/>
                <a:ea typeface="Times New Roman"/>
                <a:cs typeface="Times New Roman"/>
                <a:sym typeface="Times New Roman"/>
              </a:rPr>
              <a:t> 2 AND-OR in parallel</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Example:</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4-to-1-line</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quad multi-</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plexer</a:t>
            </a:r>
            <a:endParaRPr/>
          </a:p>
          <a:p>
            <a:pPr indent="-111125" lvl="0" marL="288925" rtl="0" algn="l">
              <a:spcBef>
                <a:spcPts val="560"/>
              </a:spcBef>
              <a:spcAft>
                <a:spcPts val="0"/>
              </a:spcAft>
              <a:buSzPts val="2800"/>
              <a:buNone/>
            </a:pPr>
            <a:r>
              <a:t/>
            </a:r>
            <a:endParaRPr b="1" i="0" sz="2800" u="none">
              <a:solidFill>
                <a:schemeClr val="dk1"/>
              </a:solidFill>
              <a:latin typeface="Times New Roman"/>
              <a:ea typeface="Times New Roman"/>
              <a:cs typeface="Times New Roman"/>
              <a:sym typeface="Times New Roman"/>
            </a:endParaRPr>
          </a:p>
        </p:txBody>
      </p:sp>
      <p:pic>
        <p:nvPicPr>
          <p:cNvPr id="551" name="Google Shape;551;p55"/>
          <p:cNvPicPr preferRelativeResize="0"/>
          <p:nvPr/>
        </p:nvPicPr>
        <p:blipFill rotWithShape="1">
          <a:blip r:embed="rId3">
            <a:alphaModFix/>
          </a:blip>
          <a:srcRect b="0" l="0" r="0" t="0"/>
          <a:stretch/>
        </p:blipFill>
        <p:spPr>
          <a:xfrm>
            <a:off x="3027362" y="2195512"/>
            <a:ext cx="5476875" cy="4375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5" name="Shape 555"/>
        <p:cNvGrpSpPr/>
        <p:nvPr/>
      </p:nvGrpSpPr>
      <p:grpSpPr>
        <a:xfrm>
          <a:off x="0" y="0"/>
          <a:ext cx="0" cy="0"/>
          <a:chOff x="0" y="0"/>
          <a:chExt cx="0" cy="0"/>
        </a:xfrm>
      </p:grpSpPr>
      <p:sp>
        <p:nvSpPr>
          <p:cNvPr id="556" name="Google Shape;556;p56"/>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557" name="Google Shape;557;p56"/>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Combinational Logic Implementation</a:t>
            </a:r>
            <a:br>
              <a:rPr b="1" i="0" lang="en-US" sz="3200" u="none">
                <a:solidFill>
                  <a:schemeClr val="dk2"/>
                </a:solidFill>
                <a:latin typeface="Times New Roman"/>
                <a:ea typeface="Times New Roman"/>
                <a:cs typeface="Times New Roman"/>
                <a:sym typeface="Times New Roman"/>
              </a:rPr>
            </a:br>
            <a:r>
              <a:rPr b="1" i="0" lang="en-US" sz="3200" u="none">
                <a:solidFill>
                  <a:schemeClr val="dk2"/>
                </a:solidFill>
                <a:latin typeface="Times New Roman"/>
                <a:ea typeface="Times New Roman"/>
                <a:cs typeface="Times New Roman"/>
                <a:sym typeface="Times New Roman"/>
              </a:rPr>
              <a:t>- Multiplexer Approach 1</a:t>
            </a:r>
            <a:endParaRPr/>
          </a:p>
        </p:txBody>
      </p:sp>
      <p:sp>
        <p:nvSpPr>
          <p:cNvPr id="558" name="Google Shape;558;p56"/>
          <p:cNvSpPr txBox="1"/>
          <p:nvPr>
            <p:ph idx="1" type="body"/>
          </p:nvPr>
        </p:nvSpPr>
        <p:spPr>
          <a:xfrm>
            <a:off x="719137" y="11239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Implement </a:t>
            </a:r>
            <a:r>
              <a:rPr b="1" i="1" lang="en-US" sz="2800" u="none">
                <a:solidFill>
                  <a:schemeClr val="dk1"/>
                </a:solidFill>
                <a:latin typeface="Times New Roman"/>
                <a:ea typeface="Times New Roman"/>
                <a:cs typeface="Times New Roman"/>
                <a:sym typeface="Times New Roman"/>
              </a:rPr>
              <a:t>m</a:t>
            </a:r>
            <a:r>
              <a:rPr b="1" i="0" lang="en-US" sz="2800" u="none">
                <a:solidFill>
                  <a:schemeClr val="dk1"/>
                </a:solidFill>
                <a:latin typeface="Times New Roman"/>
                <a:ea typeface="Times New Roman"/>
                <a:cs typeface="Times New Roman"/>
                <a:sym typeface="Times New Roman"/>
              </a:rPr>
              <a:t> functions of </a:t>
            </a:r>
            <a:r>
              <a:rPr b="1" i="1" lang="en-US" sz="2800" u="none">
                <a:solidFill>
                  <a:schemeClr val="dk1"/>
                </a:solidFill>
                <a:latin typeface="Times New Roman"/>
                <a:ea typeface="Times New Roman"/>
                <a:cs typeface="Times New Roman"/>
                <a:sym typeface="Times New Roman"/>
              </a:rPr>
              <a:t>n </a:t>
            </a:r>
            <a:r>
              <a:rPr b="1" i="0" lang="en-US" sz="2800" u="none">
                <a:solidFill>
                  <a:schemeClr val="dk1"/>
                </a:solidFill>
                <a:latin typeface="Times New Roman"/>
                <a:ea typeface="Times New Roman"/>
                <a:cs typeface="Times New Roman"/>
                <a:sym typeface="Times New Roman"/>
              </a:rPr>
              <a:t>variables with:</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Sum-of-minterms expressions</a:t>
            </a:r>
            <a:endParaRPr/>
          </a:p>
          <a:p>
            <a:pPr indent="-234950" lvl="1" marL="692150" rtl="0" algn="l">
              <a:lnSpc>
                <a:spcPct val="100000"/>
              </a:lnSpc>
              <a:spcBef>
                <a:spcPts val="56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An </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-wide 2</a:t>
            </a:r>
            <a:r>
              <a:rPr b="1" baseline="30000" i="1" lang="en-US" sz="28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-to-1-line multiplexer</a:t>
            </a:r>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Design: </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Find the truth table for the functions.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In the order they appear in the truth table:</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Apply the function input variables to the multiplexer inputs S</a:t>
            </a:r>
            <a:r>
              <a:rPr b="1" baseline="-25000" i="0" lang="en-US" sz="2000" u="none">
                <a:solidFill>
                  <a:schemeClr val="dk1"/>
                </a:solidFill>
                <a:latin typeface="Times New Roman"/>
                <a:ea typeface="Times New Roman"/>
                <a:cs typeface="Times New Roman"/>
                <a:sym typeface="Times New Roman"/>
              </a:rPr>
              <a:t>n </a:t>
            </a:r>
            <a:r>
              <a:rPr b="1" baseline="-25000" i="0" lang="en-US" sz="2000" u="none">
                <a:solidFill>
                  <a:schemeClr val="dk1"/>
                </a:solidFill>
                <a:latin typeface="Noto Sans Symbols"/>
                <a:ea typeface="Noto Sans Symbols"/>
                <a:cs typeface="Noto Sans Symbols"/>
                <a:sym typeface="Noto Sans Symbols"/>
              </a:rPr>
              <a:t>−</a:t>
            </a:r>
            <a:r>
              <a:rPr b="1" baseline="-25000" i="0" lang="en-US" sz="2000" u="none">
                <a:solidFill>
                  <a:schemeClr val="dk1"/>
                </a:solidFill>
                <a:latin typeface="Times New Roman"/>
                <a:ea typeface="Times New Roman"/>
                <a:cs typeface="Times New Roman"/>
                <a:sym typeface="Times New Roman"/>
              </a:rPr>
              <a:t> 1</a:t>
            </a:r>
            <a:r>
              <a:rPr b="1" i="0" lang="en-US" sz="2000" u="none">
                <a:solidFill>
                  <a:schemeClr val="dk1"/>
                </a:solidFill>
                <a:latin typeface="Times New Roman"/>
                <a:ea typeface="Times New Roman"/>
                <a:cs typeface="Times New Roman"/>
                <a:sym typeface="Times New Roman"/>
              </a:rPr>
              <a:t>, … , S</a:t>
            </a:r>
            <a:r>
              <a:rPr b="1" baseline="-25000" i="0" lang="en-US" sz="2000" u="none">
                <a:solidFill>
                  <a:schemeClr val="dk1"/>
                </a:solidFill>
                <a:latin typeface="Times New Roman"/>
                <a:ea typeface="Times New Roman"/>
                <a:cs typeface="Times New Roman"/>
                <a:sym typeface="Times New Roman"/>
              </a:rPr>
              <a:t>0</a:t>
            </a:r>
            <a:r>
              <a:rPr b="1" i="0" lang="en-US" sz="2000" u="none">
                <a:solidFill>
                  <a:schemeClr val="dk1"/>
                </a:solidFill>
                <a:latin typeface="Times New Roman"/>
                <a:ea typeface="Times New Roman"/>
                <a:cs typeface="Times New Roman"/>
                <a:sym typeface="Times New Roman"/>
              </a:rPr>
              <a:t> </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Label the outputs of the multiplexer with the output variables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Value-fix the information inputs to the multiplexer using the values from the truth table (for don’t cares, apply either 0 or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2" name="Shape 562"/>
        <p:cNvGrpSpPr/>
        <p:nvPr/>
      </p:nvGrpSpPr>
      <p:grpSpPr>
        <a:xfrm>
          <a:off x="0" y="0"/>
          <a:ext cx="0" cy="0"/>
          <a:chOff x="0" y="0"/>
          <a:chExt cx="0" cy="0"/>
        </a:xfrm>
      </p:grpSpPr>
      <p:sp>
        <p:nvSpPr>
          <p:cNvPr id="563" name="Google Shape;563;p57"/>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564" name="Google Shape;564;p57"/>
          <p:cNvSpPr txBox="1"/>
          <p:nvPr>
            <p:ph type="title"/>
          </p:nvPr>
        </p:nvSpPr>
        <p:spPr>
          <a:xfrm>
            <a:off x="715962" y="0"/>
            <a:ext cx="80518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Example:  Gray to Binary Code</a:t>
            </a:r>
            <a:r>
              <a:rPr b="0" i="0" lang="en-US" sz="4400" u="none">
                <a:solidFill>
                  <a:schemeClr val="dk1"/>
                </a:solidFill>
                <a:latin typeface="Times New Roman"/>
                <a:ea typeface="Times New Roman"/>
                <a:cs typeface="Times New Roman"/>
                <a:sym typeface="Times New Roman"/>
              </a:rPr>
              <a:t> </a:t>
            </a:r>
            <a:endParaRPr/>
          </a:p>
        </p:txBody>
      </p:sp>
      <p:sp>
        <p:nvSpPr>
          <p:cNvPr id="565" name="Google Shape;565;p57"/>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Design a circuit to </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convert a 3-bit Gray </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code to a binary code</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The formulation gives</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the truth table on the</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right</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It is obvious from this</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table that X = C and the</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Y and Z are more complex</a:t>
            </a:r>
            <a:endParaRPr/>
          </a:p>
        </p:txBody>
      </p:sp>
      <p:sp>
        <p:nvSpPr>
          <p:cNvPr id="566" name="Google Shape;566;p57"/>
          <p:cNvSpPr txBox="1"/>
          <p:nvPr/>
        </p:nvSpPr>
        <p:spPr>
          <a:xfrm>
            <a:off x="5459412" y="2446337"/>
            <a:ext cx="1746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567" name="Google Shape;567;p57"/>
          <p:cNvSpPr txBox="1"/>
          <p:nvPr/>
        </p:nvSpPr>
        <p:spPr>
          <a:xfrm>
            <a:off x="5476875" y="2446337"/>
            <a:ext cx="1349375"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568" name="Google Shape;568;p57"/>
          <p:cNvSpPr txBox="1"/>
          <p:nvPr/>
        </p:nvSpPr>
        <p:spPr>
          <a:xfrm>
            <a:off x="6826250" y="2446337"/>
            <a:ext cx="7937"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569" name="Google Shape;569;p57"/>
          <p:cNvSpPr txBox="1"/>
          <p:nvPr/>
        </p:nvSpPr>
        <p:spPr>
          <a:xfrm>
            <a:off x="6834187" y="2446337"/>
            <a:ext cx="149701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570" name="Google Shape;570;p57"/>
          <p:cNvSpPr txBox="1"/>
          <p:nvPr/>
        </p:nvSpPr>
        <p:spPr>
          <a:xfrm>
            <a:off x="8331200" y="2446337"/>
            <a:ext cx="1746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571" name="Google Shape;571;p57"/>
          <p:cNvGrpSpPr/>
          <p:nvPr/>
        </p:nvGrpSpPr>
        <p:grpSpPr>
          <a:xfrm>
            <a:off x="5459412" y="1371600"/>
            <a:ext cx="2889250" cy="3613150"/>
            <a:chOff x="0" y="0"/>
            <a:chExt cx="1820" cy="2276"/>
          </a:xfrm>
        </p:grpSpPr>
        <p:sp>
          <p:nvSpPr>
            <p:cNvPr id="572" name="Google Shape;572;p57"/>
            <p:cNvSpPr txBox="1"/>
            <p:nvPr/>
          </p:nvSpPr>
          <p:spPr>
            <a:xfrm>
              <a:off x="220" y="21"/>
              <a:ext cx="42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Gray</a:t>
              </a:r>
              <a:endParaRPr/>
            </a:p>
          </p:txBody>
        </p:sp>
        <p:sp>
          <p:nvSpPr>
            <p:cNvPr id="573" name="Google Shape;573;p57"/>
            <p:cNvSpPr txBox="1"/>
            <p:nvPr/>
          </p:nvSpPr>
          <p:spPr>
            <a:xfrm>
              <a:off x="183" y="240"/>
              <a:ext cx="502"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 B C</a:t>
              </a:r>
              <a:endParaRPr/>
            </a:p>
          </p:txBody>
        </p:sp>
        <p:sp>
          <p:nvSpPr>
            <p:cNvPr id="574" name="Google Shape;574;p57"/>
            <p:cNvSpPr txBox="1"/>
            <p:nvPr/>
          </p:nvSpPr>
          <p:spPr>
            <a:xfrm>
              <a:off x="1056" y="21"/>
              <a:ext cx="565"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Binary</a:t>
              </a:r>
              <a:endParaRPr/>
            </a:p>
          </p:txBody>
        </p:sp>
        <p:sp>
          <p:nvSpPr>
            <p:cNvPr id="575" name="Google Shape;575;p57"/>
            <p:cNvSpPr txBox="1"/>
            <p:nvPr/>
          </p:nvSpPr>
          <p:spPr>
            <a:xfrm>
              <a:off x="1151" y="240"/>
              <a:ext cx="373"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x y z</a:t>
              </a:r>
              <a:endParaRPr/>
            </a:p>
          </p:txBody>
        </p:sp>
        <p:sp>
          <p:nvSpPr>
            <p:cNvPr id="576" name="Google Shape;576;p57"/>
            <p:cNvSpPr txBox="1"/>
            <p:nvPr/>
          </p:nvSpPr>
          <p:spPr>
            <a:xfrm>
              <a:off x="0"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77" name="Google Shape;577;p57"/>
            <p:cNvCxnSpPr/>
            <p:nvPr/>
          </p:nvCxnSpPr>
          <p:spPr>
            <a:xfrm>
              <a:off x="0"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578" name="Google Shape;578;p57"/>
            <p:cNvCxnSpPr/>
            <p:nvPr/>
          </p:nvCxnSpPr>
          <p:spPr>
            <a:xfrm>
              <a:off x="0"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579" name="Google Shape;579;p57"/>
            <p:cNvSpPr txBox="1"/>
            <p:nvPr/>
          </p:nvSpPr>
          <p:spPr>
            <a:xfrm>
              <a:off x="0"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80" name="Google Shape;580;p57"/>
            <p:cNvCxnSpPr/>
            <p:nvPr/>
          </p:nvCxnSpPr>
          <p:spPr>
            <a:xfrm>
              <a:off x="0"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581" name="Google Shape;581;p57"/>
            <p:cNvCxnSpPr/>
            <p:nvPr/>
          </p:nvCxnSpPr>
          <p:spPr>
            <a:xfrm>
              <a:off x="0"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582" name="Google Shape;582;p57"/>
            <p:cNvSpPr txBox="1"/>
            <p:nvPr/>
          </p:nvSpPr>
          <p:spPr>
            <a:xfrm>
              <a:off x="11" y="0"/>
              <a:ext cx="850"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83" name="Google Shape;583;p57"/>
            <p:cNvCxnSpPr/>
            <p:nvPr/>
          </p:nvCxnSpPr>
          <p:spPr>
            <a:xfrm>
              <a:off x="11" y="0"/>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584" name="Google Shape;584;p57"/>
            <p:cNvSpPr txBox="1"/>
            <p:nvPr/>
          </p:nvSpPr>
          <p:spPr>
            <a:xfrm>
              <a:off x="872" y="0"/>
              <a:ext cx="937"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85" name="Google Shape;585;p57"/>
            <p:cNvCxnSpPr/>
            <p:nvPr/>
          </p:nvCxnSpPr>
          <p:spPr>
            <a:xfrm>
              <a:off x="872" y="0"/>
              <a:ext cx="937" cy="1"/>
            </a:xfrm>
            <a:prstGeom prst="straightConnector1">
              <a:avLst/>
            </a:prstGeom>
            <a:noFill/>
            <a:ln cap="flat" cmpd="sng" w="9525">
              <a:solidFill>
                <a:srgbClr val="000000"/>
              </a:solidFill>
              <a:prstDash val="solid"/>
              <a:miter lim="800000"/>
              <a:headEnd len="med" w="med" type="none"/>
              <a:tailEnd len="med" w="med" type="none"/>
            </a:ln>
          </p:spPr>
        </p:cxnSp>
        <p:sp>
          <p:nvSpPr>
            <p:cNvPr id="586" name="Google Shape;586;p57"/>
            <p:cNvSpPr txBox="1"/>
            <p:nvPr/>
          </p:nvSpPr>
          <p:spPr>
            <a:xfrm>
              <a:off x="1809"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87" name="Google Shape;587;p57"/>
            <p:cNvCxnSpPr/>
            <p:nvPr/>
          </p:nvCxnSpPr>
          <p:spPr>
            <a:xfrm>
              <a:off x="1809"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588" name="Google Shape;588;p57"/>
            <p:cNvCxnSpPr/>
            <p:nvPr/>
          </p:nvCxnSpPr>
          <p:spPr>
            <a:xfrm>
              <a:off x="1809"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589" name="Google Shape;589;p57"/>
            <p:cNvSpPr txBox="1"/>
            <p:nvPr/>
          </p:nvSpPr>
          <p:spPr>
            <a:xfrm>
              <a:off x="1809"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90" name="Google Shape;590;p57"/>
            <p:cNvCxnSpPr/>
            <p:nvPr/>
          </p:nvCxnSpPr>
          <p:spPr>
            <a:xfrm>
              <a:off x="1809"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591" name="Google Shape;591;p57"/>
            <p:cNvCxnSpPr/>
            <p:nvPr/>
          </p:nvCxnSpPr>
          <p:spPr>
            <a:xfrm>
              <a:off x="1809"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592" name="Google Shape;592;p57"/>
            <p:cNvSpPr txBox="1"/>
            <p:nvPr/>
          </p:nvSpPr>
          <p:spPr>
            <a:xfrm>
              <a:off x="0" y="12"/>
              <a:ext cx="11" cy="43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93" name="Google Shape;593;p57"/>
            <p:cNvCxnSpPr/>
            <p:nvPr/>
          </p:nvCxnSpPr>
          <p:spPr>
            <a:xfrm>
              <a:off x="0" y="12"/>
              <a:ext cx="1" cy="439"/>
            </a:xfrm>
            <a:prstGeom prst="straightConnector1">
              <a:avLst/>
            </a:prstGeom>
            <a:noFill/>
            <a:ln cap="flat" cmpd="sng" w="9525">
              <a:solidFill>
                <a:srgbClr val="000000"/>
              </a:solidFill>
              <a:prstDash val="solid"/>
              <a:miter lim="800000"/>
              <a:headEnd len="med" w="med" type="none"/>
              <a:tailEnd len="med" w="med" type="none"/>
            </a:ln>
          </p:spPr>
        </p:cxnSp>
        <p:sp>
          <p:nvSpPr>
            <p:cNvPr id="594" name="Google Shape;594;p57"/>
            <p:cNvSpPr txBox="1"/>
            <p:nvPr/>
          </p:nvSpPr>
          <p:spPr>
            <a:xfrm>
              <a:off x="1809" y="12"/>
              <a:ext cx="11" cy="43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595" name="Google Shape;595;p57"/>
            <p:cNvCxnSpPr/>
            <p:nvPr/>
          </p:nvCxnSpPr>
          <p:spPr>
            <a:xfrm>
              <a:off x="1809" y="12"/>
              <a:ext cx="1" cy="439"/>
            </a:xfrm>
            <a:prstGeom prst="straightConnector1">
              <a:avLst/>
            </a:prstGeom>
            <a:noFill/>
            <a:ln cap="flat" cmpd="sng" w="9525">
              <a:solidFill>
                <a:srgbClr val="000000"/>
              </a:solidFill>
              <a:prstDash val="solid"/>
              <a:miter lim="800000"/>
              <a:headEnd len="med" w="med" type="none"/>
              <a:tailEnd len="med" w="med" type="none"/>
            </a:ln>
          </p:spPr>
        </p:cxnSp>
        <p:sp>
          <p:nvSpPr>
            <p:cNvPr id="596" name="Google Shape;596;p57"/>
            <p:cNvSpPr txBox="1"/>
            <p:nvPr/>
          </p:nvSpPr>
          <p:spPr>
            <a:xfrm>
              <a:off x="243"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597" name="Google Shape;597;p57"/>
            <p:cNvSpPr txBox="1"/>
            <p:nvPr/>
          </p:nvSpPr>
          <p:spPr>
            <a:xfrm>
              <a:off x="387"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598" name="Google Shape;598;p57"/>
            <p:cNvSpPr txBox="1"/>
            <p:nvPr/>
          </p:nvSpPr>
          <p:spPr>
            <a:xfrm>
              <a:off x="531" y="46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599" name="Google Shape;599;p57"/>
            <p:cNvSpPr txBox="1"/>
            <p:nvPr/>
          </p:nvSpPr>
          <p:spPr>
            <a:xfrm>
              <a:off x="1149"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600" name="Google Shape;600;p57"/>
            <p:cNvSpPr txBox="1"/>
            <p:nvPr/>
          </p:nvSpPr>
          <p:spPr>
            <a:xfrm>
              <a:off x="1293"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601" name="Google Shape;601;p57"/>
            <p:cNvSpPr txBox="1"/>
            <p:nvPr/>
          </p:nvSpPr>
          <p:spPr>
            <a:xfrm>
              <a:off x="1436" y="46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602" name="Google Shape;602;p57"/>
            <p:cNvSpPr txBox="1"/>
            <p:nvPr/>
          </p:nvSpPr>
          <p:spPr>
            <a:xfrm>
              <a:off x="0" y="451"/>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03" name="Google Shape;603;p57"/>
            <p:cNvCxnSpPr/>
            <p:nvPr/>
          </p:nvCxnSpPr>
          <p:spPr>
            <a:xfrm>
              <a:off x="0" y="451"/>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04" name="Google Shape;604;p57"/>
            <p:cNvSpPr txBox="1"/>
            <p:nvPr/>
          </p:nvSpPr>
          <p:spPr>
            <a:xfrm>
              <a:off x="11" y="451"/>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05" name="Google Shape;605;p57"/>
            <p:cNvCxnSpPr/>
            <p:nvPr/>
          </p:nvCxnSpPr>
          <p:spPr>
            <a:xfrm>
              <a:off x="11" y="451"/>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06" name="Google Shape;606;p57"/>
            <p:cNvSpPr txBox="1"/>
            <p:nvPr/>
          </p:nvSpPr>
          <p:spPr>
            <a:xfrm>
              <a:off x="866" y="451"/>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07" name="Google Shape;607;p57"/>
            <p:cNvCxnSpPr/>
            <p:nvPr/>
          </p:nvCxnSpPr>
          <p:spPr>
            <a:xfrm>
              <a:off x="866" y="451"/>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08" name="Google Shape;608;p57"/>
            <p:cNvSpPr txBox="1"/>
            <p:nvPr/>
          </p:nvSpPr>
          <p:spPr>
            <a:xfrm>
              <a:off x="1809" y="451"/>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09" name="Google Shape;609;p57"/>
            <p:cNvCxnSpPr/>
            <p:nvPr/>
          </p:nvCxnSpPr>
          <p:spPr>
            <a:xfrm>
              <a:off x="1809" y="451"/>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10" name="Google Shape;610;p57"/>
            <p:cNvSpPr txBox="1"/>
            <p:nvPr/>
          </p:nvSpPr>
          <p:spPr>
            <a:xfrm>
              <a:off x="0" y="457"/>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11" name="Google Shape;611;p57"/>
            <p:cNvCxnSpPr/>
            <p:nvPr/>
          </p:nvCxnSpPr>
          <p:spPr>
            <a:xfrm>
              <a:off x="0" y="457"/>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12" name="Google Shape;612;p57"/>
            <p:cNvSpPr txBox="1"/>
            <p:nvPr/>
          </p:nvSpPr>
          <p:spPr>
            <a:xfrm>
              <a:off x="1809" y="457"/>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13" name="Google Shape;613;p57"/>
            <p:cNvCxnSpPr/>
            <p:nvPr/>
          </p:nvCxnSpPr>
          <p:spPr>
            <a:xfrm>
              <a:off x="1809" y="457"/>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14" name="Google Shape;614;p57"/>
            <p:cNvSpPr txBox="1"/>
            <p:nvPr/>
          </p:nvSpPr>
          <p:spPr>
            <a:xfrm>
              <a:off x="243" y="692"/>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a:t>
              </a:r>
              <a:endParaRPr/>
            </a:p>
          </p:txBody>
        </p:sp>
        <p:sp>
          <p:nvSpPr>
            <p:cNvPr id="615" name="Google Shape;615;p57"/>
            <p:cNvSpPr txBox="1"/>
            <p:nvPr/>
          </p:nvSpPr>
          <p:spPr>
            <a:xfrm>
              <a:off x="531" y="692"/>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616" name="Google Shape;616;p57"/>
            <p:cNvSpPr txBox="1"/>
            <p:nvPr/>
          </p:nvSpPr>
          <p:spPr>
            <a:xfrm>
              <a:off x="1149" y="692"/>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617" name="Google Shape;617;p57"/>
            <p:cNvSpPr txBox="1"/>
            <p:nvPr/>
          </p:nvSpPr>
          <p:spPr>
            <a:xfrm>
              <a:off x="1293" y="692"/>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a:t>
              </a:r>
              <a:endParaRPr/>
            </a:p>
          </p:txBody>
        </p:sp>
        <p:cxnSp>
          <p:nvCxnSpPr>
            <p:cNvPr id="618" name="Google Shape;618;p57"/>
            <p:cNvCxnSpPr/>
            <p:nvPr/>
          </p:nvCxnSpPr>
          <p:spPr>
            <a:xfrm>
              <a:off x="0" y="67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619" name="Google Shape;619;p57"/>
            <p:cNvCxnSpPr/>
            <p:nvPr/>
          </p:nvCxnSpPr>
          <p:spPr>
            <a:xfrm>
              <a:off x="11" y="677"/>
              <a:ext cx="850" cy="1"/>
            </a:xfrm>
            <a:prstGeom prst="straightConnector1">
              <a:avLst/>
            </a:prstGeom>
            <a:noFill/>
            <a:ln cap="flat" cmpd="sng" w="9525">
              <a:solidFill>
                <a:srgbClr val="000000"/>
              </a:solidFill>
              <a:prstDash val="solid"/>
              <a:miter lim="800000"/>
              <a:headEnd len="med" w="med" type="none"/>
              <a:tailEnd len="med" w="med" type="none"/>
            </a:ln>
          </p:spPr>
        </p:cxnSp>
        <p:cxnSp>
          <p:nvCxnSpPr>
            <p:cNvPr id="620" name="Google Shape;620;p57"/>
            <p:cNvCxnSpPr/>
            <p:nvPr/>
          </p:nvCxnSpPr>
          <p:spPr>
            <a:xfrm>
              <a:off x="866" y="677"/>
              <a:ext cx="943" cy="1"/>
            </a:xfrm>
            <a:prstGeom prst="straightConnector1">
              <a:avLst/>
            </a:prstGeom>
            <a:noFill/>
            <a:ln cap="flat" cmpd="sng" w="9525">
              <a:solidFill>
                <a:srgbClr val="000000"/>
              </a:solidFill>
              <a:prstDash val="solid"/>
              <a:miter lim="800000"/>
              <a:headEnd len="med" w="med" type="none"/>
              <a:tailEnd len="med" w="med" type="none"/>
            </a:ln>
          </p:spPr>
        </p:cxnSp>
        <p:cxnSp>
          <p:nvCxnSpPr>
            <p:cNvPr id="621" name="Google Shape;621;p57"/>
            <p:cNvCxnSpPr/>
            <p:nvPr/>
          </p:nvCxnSpPr>
          <p:spPr>
            <a:xfrm>
              <a:off x="1809" y="677"/>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22" name="Google Shape;622;p57"/>
            <p:cNvSpPr txBox="1"/>
            <p:nvPr/>
          </p:nvSpPr>
          <p:spPr>
            <a:xfrm>
              <a:off x="0" y="683"/>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23" name="Google Shape;623;p57"/>
            <p:cNvCxnSpPr/>
            <p:nvPr/>
          </p:nvCxnSpPr>
          <p:spPr>
            <a:xfrm>
              <a:off x="0" y="683"/>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24" name="Google Shape;624;p57"/>
            <p:cNvSpPr txBox="1"/>
            <p:nvPr/>
          </p:nvSpPr>
          <p:spPr>
            <a:xfrm>
              <a:off x="1809" y="683"/>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25" name="Google Shape;625;p57"/>
            <p:cNvCxnSpPr/>
            <p:nvPr/>
          </p:nvCxnSpPr>
          <p:spPr>
            <a:xfrm>
              <a:off x="1809" y="683"/>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26" name="Google Shape;626;p57"/>
            <p:cNvSpPr txBox="1"/>
            <p:nvPr/>
          </p:nvSpPr>
          <p:spPr>
            <a:xfrm>
              <a:off x="243" y="918"/>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627" name="Google Shape;627;p57"/>
            <p:cNvSpPr txBox="1"/>
            <p:nvPr/>
          </p:nvSpPr>
          <p:spPr>
            <a:xfrm>
              <a:off x="387" y="918"/>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a:t>
              </a:r>
              <a:endParaRPr/>
            </a:p>
          </p:txBody>
        </p:sp>
        <p:sp>
          <p:nvSpPr>
            <p:cNvPr id="628" name="Google Shape;628;p57"/>
            <p:cNvSpPr txBox="1"/>
            <p:nvPr/>
          </p:nvSpPr>
          <p:spPr>
            <a:xfrm>
              <a:off x="1149" y="918"/>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0 1 0</a:t>
              </a:r>
              <a:endParaRPr/>
            </a:p>
          </p:txBody>
        </p:sp>
        <p:sp>
          <p:nvSpPr>
            <p:cNvPr id="629" name="Google Shape;629;p57"/>
            <p:cNvSpPr txBox="1"/>
            <p:nvPr/>
          </p:nvSpPr>
          <p:spPr>
            <a:xfrm>
              <a:off x="0" y="903"/>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30" name="Google Shape;630;p57"/>
            <p:cNvCxnSpPr/>
            <p:nvPr/>
          </p:nvCxnSpPr>
          <p:spPr>
            <a:xfrm>
              <a:off x="0" y="903"/>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31" name="Google Shape;631;p57"/>
            <p:cNvSpPr txBox="1"/>
            <p:nvPr/>
          </p:nvSpPr>
          <p:spPr>
            <a:xfrm>
              <a:off x="11" y="903"/>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32" name="Google Shape;632;p57"/>
            <p:cNvCxnSpPr/>
            <p:nvPr/>
          </p:nvCxnSpPr>
          <p:spPr>
            <a:xfrm>
              <a:off x="11" y="903"/>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33" name="Google Shape;633;p57"/>
            <p:cNvSpPr txBox="1"/>
            <p:nvPr/>
          </p:nvSpPr>
          <p:spPr>
            <a:xfrm>
              <a:off x="866" y="903"/>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34" name="Google Shape;634;p57"/>
            <p:cNvCxnSpPr/>
            <p:nvPr/>
          </p:nvCxnSpPr>
          <p:spPr>
            <a:xfrm>
              <a:off x="866" y="903"/>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35" name="Google Shape;635;p57"/>
            <p:cNvSpPr txBox="1"/>
            <p:nvPr/>
          </p:nvSpPr>
          <p:spPr>
            <a:xfrm>
              <a:off x="1809" y="903"/>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36" name="Google Shape;636;p57"/>
            <p:cNvCxnSpPr/>
            <p:nvPr/>
          </p:nvCxnSpPr>
          <p:spPr>
            <a:xfrm>
              <a:off x="1809" y="903"/>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37" name="Google Shape;637;p57"/>
            <p:cNvSpPr txBox="1"/>
            <p:nvPr/>
          </p:nvSpPr>
          <p:spPr>
            <a:xfrm>
              <a:off x="0" y="909"/>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38" name="Google Shape;638;p57"/>
            <p:cNvCxnSpPr/>
            <p:nvPr/>
          </p:nvCxnSpPr>
          <p:spPr>
            <a:xfrm>
              <a:off x="0" y="909"/>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39" name="Google Shape;639;p57"/>
            <p:cNvSpPr txBox="1"/>
            <p:nvPr/>
          </p:nvSpPr>
          <p:spPr>
            <a:xfrm>
              <a:off x="1809" y="909"/>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40" name="Google Shape;640;p57"/>
            <p:cNvCxnSpPr/>
            <p:nvPr/>
          </p:nvCxnSpPr>
          <p:spPr>
            <a:xfrm>
              <a:off x="1809" y="909"/>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41" name="Google Shape;641;p57"/>
            <p:cNvSpPr txBox="1"/>
            <p:nvPr/>
          </p:nvSpPr>
          <p:spPr>
            <a:xfrm>
              <a:off x="243" y="1143"/>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0 1 0</a:t>
              </a:r>
              <a:endParaRPr/>
            </a:p>
          </p:txBody>
        </p:sp>
        <p:sp>
          <p:nvSpPr>
            <p:cNvPr id="642" name="Google Shape;642;p57"/>
            <p:cNvSpPr txBox="1"/>
            <p:nvPr/>
          </p:nvSpPr>
          <p:spPr>
            <a:xfrm>
              <a:off x="1149" y="1143"/>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a:t>
              </a:r>
              <a:endParaRPr/>
            </a:p>
          </p:txBody>
        </p:sp>
        <p:sp>
          <p:nvSpPr>
            <p:cNvPr id="643" name="Google Shape;643;p57"/>
            <p:cNvSpPr txBox="1"/>
            <p:nvPr/>
          </p:nvSpPr>
          <p:spPr>
            <a:xfrm>
              <a:off x="1436" y="1143"/>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644" name="Google Shape;644;p57"/>
            <p:cNvSpPr txBox="1"/>
            <p:nvPr/>
          </p:nvSpPr>
          <p:spPr>
            <a:xfrm>
              <a:off x="0" y="1129"/>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45" name="Google Shape;645;p57"/>
            <p:cNvCxnSpPr/>
            <p:nvPr/>
          </p:nvCxnSpPr>
          <p:spPr>
            <a:xfrm>
              <a:off x="0" y="1129"/>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46" name="Google Shape;646;p57"/>
            <p:cNvSpPr txBox="1"/>
            <p:nvPr/>
          </p:nvSpPr>
          <p:spPr>
            <a:xfrm>
              <a:off x="11" y="1129"/>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47" name="Google Shape;647;p57"/>
            <p:cNvCxnSpPr/>
            <p:nvPr/>
          </p:nvCxnSpPr>
          <p:spPr>
            <a:xfrm>
              <a:off x="11" y="1129"/>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48" name="Google Shape;648;p57"/>
            <p:cNvSpPr txBox="1"/>
            <p:nvPr/>
          </p:nvSpPr>
          <p:spPr>
            <a:xfrm>
              <a:off x="866" y="1129"/>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49" name="Google Shape;649;p57"/>
            <p:cNvCxnSpPr/>
            <p:nvPr/>
          </p:nvCxnSpPr>
          <p:spPr>
            <a:xfrm>
              <a:off x="866" y="1129"/>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50" name="Google Shape;650;p57"/>
            <p:cNvSpPr txBox="1"/>
            <p:nvPr/>
          </p:nvSpPr>
          <p:spPr>
            <a:xfrm>
              <a:off x="1809" y="1129"/>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51" name="Google Shape;651;p57"/>
            <p:cNvCxnSpPr/>
            <p:nvPr/>
          </p:nvCxnSpPr>
          <p:spPr>
            <a:xfrm>
              <a:off x="1809" y="1129"/>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52" name="Google Shape;652;p57"/>
            <p:cNvSpPr txBox="1"/>
            <p:nvPr/>
          </p:nvSpPr>
          <p:spPr>
            <a:xfrm>
              <a:off x="0" y="1135"/>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53" name="Google Shape;653;p57"/>
            <p:cNvCxnSpPr/>
            <p:nvPr/>
          </p:nvCxnSpPr>
          <p:spPr>
            <a:xfrm>
              <a:off x="0" y="1135"/>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654" name="Google Shape;654;p57"/>
            <p:cNvSpPr txBox="1"/>
            <p:nvPr/>
          </p:nvSpPr>
          <p:spPr>
            <a:xfrm>
              <a:off x="1809" y="1135"/>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55" name="Google Shape;655;p57"/>
            <p:cNvCxnSpPr/>
            <p:nvPr/>
          </p:nvCxnSpPr>
          <p:spPr>
            <a:xfrm>
              <a:off x="1809" y="1135"/>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656" name="Google Shape;656;p57"/>
            <p:cNvSpPr txBox="1"/>
            <p:nvPr/>
          </p:nvSpPr>
          <p:spPr>
            <a:xfrm>
              <a:off x="243" y="1369"/>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a:t>
              </a:r>
              <a:endParaRPr/>
            </a:p>
          </p:txBody>
        </p:sp>
        <p:sp>
          <p:nvSpPr>
            <p:cNvPr id="657" name="Google Shape;657;p57"/>
            <p:cNvSpPr txBox="1"/>
            <p:nvPr/>
          </p:nvSpPr>
          <p:spPr>
            <a:xfrm>
              <a:off x="531" y="1369"/>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658" name="Google Shape;658;p57"/>
            <p:cNvSpPr txBox="1"/>
            <p:nvPr/>
          </p:nvSpPr>
          <p:spPr>
            <a:xfrm>
              <a:off x="1149" y="1369"/>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a:t>
              </a:r>
              <a:endParaRPr/>
            </a:p>
          </p:txBody>
        </p:sp>
        <p:sp>
          <p:nvSpPr>
            <p:cNvPr id="659" name="Google Shape;659;p57"/>
            <p:cNvSpPr txBox="1"/>
            <p:nvPr/>
          </p:nvSpPr>
          <p:spPr>
            <a:xfrm>
              <a:off x="1436" y="1369"/>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660" name="Google Shape;660;p57"/>
            <p:cNvSpPr txBox="1"/>
            <p:nvPr/>
          </p:nvSpPr>
          <p:spPr>
            <a:xfrm>
              <a:off x="0" y="1354"/>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61" name="Google Shape;661;p57"/>
            <p:cNvCxnSpPr/>
            <p:nvPr/>
          </p:nvCxnSpPr>
          <p:spPr>
            <a:xfrm>
              <a:off x="0" y="1354"/>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62" name="Google Shape;662;p57"/>
            <p:cNvSpPr txBox="1"/>
            <p:nvPr/>
          </p:nvSpPr>
          <p:spPr>
            <a:xfrm>
              <a:off x="11" y="1354"/>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63" name="Google Shape;663;p57"/>
            <p:cNvCxnSpPr/>
            <p:nvPr/>
          </p:nvCxnSpPr>
          <p:spPr>
            <a:xfrm>
              <a:off x="11" y="1354"/>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64" name="Google Shape;664;p57"/>
            <p:cNvSpPr txBox="1"/>
            <p:nvPr/>
          </p:nvSpPr>
          <p:spPr>
            <a:xfrm>
              <a:off x="866" y="1354"/>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65" name="Google Shape;665;p57"/>
            <p:cNvCxnSpPr/>
            <p:nvPr/>
          </p:nvCxnSpPr>
          <p:spPr>
            <a:xfrm>
              <a:off x="866" y="1354"/>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66" name="Google Shape;666;p57"/>
            <p:cNvSpPr txBox="1"/>
            <p:nvPr/>
          </p:nvSpPr>
          <p:spPr>
            <a:xfrm>
              <a:off x="1809" y="1354"/>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67" name="Google Shape;667;p57"/>
            <p:cNvCxnSpPr/>
            <p:nvPr/>
          </p:nvCxnSpPr>
          <p:spPr>
            <a:xfrm>
              <a:off x="1809" y="1354"/>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68" name="Google Shape;668;p57"/>
            <p:cNvSpPr txBox="1"/>
            <p:nvPr/>
          </p:nvSpPr>
          <p:spPr>
            <a:xfrm>
              <a:off x="0" y="1360"/>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69" name="Google Shape;669;p57"/>
            <p:cNvCxnSpPr/>
            <p:nvPr/>
          </p:nvCxnSpPr>
          <p:spPr>
            <a:xfrm>
              <a:off x="0" y="1360"/>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70" name="Google Shape;670;p57"/>
            <p:cNvSpPr txBox="1"/>
            <p:nvPr/>
          </p:nvSpPr>
          <p:spPr>
            <a:xfrm>
              <a:off x="1809" y="1360"/>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71" name="Google Shape;671;p57"/>
            <p:cNvCxnSpPr/>
            <p:nvPr/>
          </p:nvCxnSpPr>
          <p:spPr>
            <a:xfrm>
              <a:off x="1809" y="1360"/>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72" name="Google Shape;672;p57"/>
            <p:cNvSpPr txBox="1"/>
            <p:nvPr/>
          </p:nvSpPr>
          <p:spPr>
            <a:xfrm>
              <a:off x="243" y="1595"/>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673" name="Google Shape;673;p57"/>
            <p:cNvSpPr txBox="1"/>
            <p:nvPr/>
          </p:nvSpPr>
          <p:spPr>
            <a:xfrm>
              <a:off x="387" y="1595"/>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674" name="Google Shape;674;p57"/>
            <p:cNvSpPr txBox="1"/>
            <p:nvPr/>
          </p:nvSpPr>
          <p:spPr>
            <a:xfrm>
              <a:off x="531" y="1595"/>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675" name="Google Shape;675;p57"/>
            <p:cNvSpPr txBox="1"/>
            <p:nvPr/>
          </p:nvSpPr>
          <p:spPr>
            <a:xfrm>
              <a:off x="1149" y="1595"/>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1 0 1</a:t>
              </a:r>
              <a:endParaRPr/>
            </a:p>
          </p:txBody>
        </p:sp>
        <p:sp>
          <p:nvSpPr>
            <p:cNvPr id="676" name="Google Shape;676;p57"/>
            <p:cNvSpPr txBox="1"/>
            <p:nvPr/>
          </p:nvSpPr>
          <p:spPr>
            <a:xfrm>
              <a:off x="0" y="1580"/>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77" name="Google Shape;677;p57"/>
            <p:cNvCxnSpPr/>
            <p:nvPr/>
          </p:nvCxnSpPr>
          <p:spPr>
            <a:xfrm>
              <a:off x="0" y="1580"/>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78" name="Google Shape;678;p57"/>
            <p:cNvSpPr txBox="1"/>
            <p:nvPr/>
          </p:nvSpPr>
          <p:spPr>
            <a:xfrm>
              <a:off x="11" y="1580"/>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79" name="Google Shape;679;p57"/>
            <p:cNvCxnSpPr/>
            <p:nvPr/>
          </p:nvCxnSpPr>
          <p:spPr>
            <a:xfrm>
              <a:off x="11" y="1580"/>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80" name="Google Shape;680;p57"/>
            <p:cNvSpPr txBox="1"/>
            <p:nvPr/>
          </p:nvSpPr>
          <p:spPr>
            <a:xfrm>
              <a:off x="866" y="1580"/>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81" name="Google Shape;681;p57"/>
            <p:cNvCxnSpPr/>
            <p:nvPr/>
          </p:nvCxnSpPr>
          <p:spPr>
            <a:xfrm>
              <a:off x="866" y="1580"/>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82" name="Google Shape;682;p57"/>
            <p:cNvSpPr txBox="1"/>
            <p:nvPr/>
          </p:nvSpPr>
          <p:spPr>
            <a:xfrm>
              <a:off x="1809" y="1580"/>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83" name="Google Shape;683;p57"/>
            <p:cNvCxnSpPr/>
            <p:nvPr/>
          </p:nvCxnSpPr>
          <p:spPr>
            <a:xfrm>
              <a:off x="1809" y="1580"/>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84" name="Google Shape;684;p57"/>
            <p:cNvSpPr txBox="1"/>
            <p:nvPr/>
          </p:nvSpPr>
          <p:spPr>
            <a:xfrm>
              <a:off x="0" y="1586"/>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85" name="Google Shape;685;p57"/>
            <p:cNvCxnSpPr/>
            <p:nvPr/>
          </p:nvCxnSpPr>
          <p:spPr>
            <a:xfrm>
              <a:off x="0" y="1586"/>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86" name="Google Shape;686;p57"/>
            <p:cNvSpPr txBox="1"/>
            <p:nvPr/>
          </p:nvSpPr>
          <p:spPr>
            <a:xfrm>
              <a:off x="1809" y="1586"/>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87" name="Google Shape;687;p57"/>
            <p:cNvCxnSpPr/>
            <p:nvPr/>
          </p:nvCxnSpPr>
          <p:spPr>
            <a:xfrm>
              <a:off x="1809" y="1586"/>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688" name="Google Shape;688;p57"/>
            <p:cNvSpPr txBox="1"/>
            <p:nvPr/>
          </p:nvSpPr>
          <p:spPr>
            <a:xfrm>
              <a:off x="243" y="1821"/>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1 0 1</a:t>
              </a:r>
              <a:endParaRPr/>
            </a:p>
          </p:txBody>
        </p:sp>
        <p:sp>
          <p:nvSpPr>
            <p:cNvPr id="689" name="Google Shape;689;p57"/>
            <p:cNvSpPr txBox="1"/>
            <p:nvPr/>
          </p:nvSpPr>
          <p:spPr>
            <a:xfrm>
              <a:off x="1149" y="1821"/>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690" name="Google Shape;690;p57"/>
            <p:cNvSpPr txBox="1"/>
            <p:nvPr/>
          </p:nvSpPr>
          <p:spPr>
            <a:xfrm>
              <a:off x="1293" y="1821"/>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a:t>
              </a:r>
              <a:endParaRPr/>
            </a:p>
          </p:txBody>
        </p:sp>
        <p:sp>
          <p:nvSpPr>
            <p:cNvPr id="691" name="Google Shape;691;p57"/>
            <p:cNvSpPr txBox="1"/>
            <p:nvPr/>
          </p:nvSpPr>
          <p:spPr>
            <a:xfrm>
              <a:off x="0" y="1806"/>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92" name="Google Shape;692;p57"/>
            <p:cNvCxnSpPr/>
            <p:nvPr/>
          </p:nvCxnSpPr>
          <p:spPr>
            <a:xfrm>
              <a:off x="0" y="1806"/>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93" name="Google Shape;693;p57"/>
            <p:cNvSpPr txBox="1"/>
            <p:nvPr/>
          </p:nvSpPr>
          <p:spPr>
            <a:xfrm>
              <a:off x="11" y="1806"/>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94" name="Google Shape;694;p57"/>
            <p:cNvCxnSpPr/>
            <p:nvPr/>
          </p:nvCxnSpPr>
          <p:spPr>
            <a:xfrm>
              <a:off x="11" y="1806"/>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695" name="Google Shape;695;p57"/>
            <p:cNvSpPr txBox="1"/>
            <p:nvPr/>
          </p:nvSpPr>
          <p:spPr>
            <a:xfrm>
              <a:off x="866" y="1806"/>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96" name="Google Shape;696;p57"/>
            <p:cNvCxnSpPr/>
            <p:nvPr/>
          </p:nvCxnSpPr>
          <p:spPr>
            <a:xfrm>
              <a:off x="866" y="1806"/>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697" name="Google Shape;697;p57"/>
            <p:cNvSpPr txBox="1"/>
            <p:nvPr/>
          </p:nvSpPr>
          <p:spPr>
            <a:xfrm>
              <a:off x="1809" y="1806"/>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698" name="Google Shape;698;p57"/>
            <p:cNvCxnSpPr/>
            <p:nvPr/>
          </p:nvCxnSpPr>
          <p:spPr>
            <a:xfrm>
              <a:off x="1809" y="1806"/>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699" name="Google Shape;699;p57"/>
            <p:cNvSpPr txBox="1"/>
            <p:nvPr/>
          </p:nvSpPr>
          <p:spPr>
            <a:xfrm>
              <a:off x="0" y="1812"/>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00" name="Google Shape;700;p57"/>
            <p:cNvCxnSpPr/>
            <p:nvPr/>
          </p:nvCxnSpPr>
          <p:spPr>
            <a:xfrm>
              <a:off x="0" y="1812"/>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701" name="Google Shape;701;p57"/>
            <p:cNvSpPr txBox="1"/>
            <p:nvPr/>
          </p:nvSpPr>
          <p:spPr>
            <a:xfrm>
              <a:off x="1809" y="1812"/>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02" name="Google Shape;702;p57"/>
            <p:cNvCxnSpPr/>
            <p:nvPr/>
          </p:nvCxnSpPr>
          <p:spPr>
            <a:xfrm>
              <a:off x="1809" y="1812"/>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703" name="Google Shape;703;p57"/>
            <p:cNvSpPr txBox="1"/>
            <p:nvPr/>
          </p:nvSpPr>
          <p:spPr>
            <a:xfrm>
              <a:off x="243"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704" name="Google Shape;704;p57"/>
            <p:cNvSpPr txBox="1"/>
            <p:nvPr/>
          </p:nvSpPr>
          <p:spPr>
            <a:xfrm>
              <a:off x="387" y="2046"/>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a:t>
              </a:r>
              <a:endParaRPr/>
            </a:p>
          </p:txBody>
        </p:sp>
        <p:sp>
          <p:nvSpPr>
            <p:cNvPr id="705" name="Google Shape;705;p57"/>
            <p:cNvSpPr txBox="1"/>
            <p:nvPr/>
          </p:nvSpPr>
          <p:spPr>
            <a:xfrm>
              <a:off x="1149"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706" name="Google Shape;706;p57"/>
            <p:cNvSpPr txBox="1"/>
            <p:nvPr/>
          </p:nvSpPr>
          <p:spPr>
            <a:xfrm>
              <a:off x="1293"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707" name="Google Shape;707;p57"/>
            <p:cNvSpPr txBox="1"/>
            <p:nvPr/>
          </p:nvSpPr>
          <p:spPr>
            <a:xfrm>
              <a:off x="1436" y="204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708" name="Google Shape;708;p57"/>
            <p:cNvSpPr txBox="1"/>
            <p:nvPr/>
          </p:nvSpPr>
          <p:spPr>
            <a:xfrm>
              <a:off x="0" y="2032"/>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09" name="Google Shape;709;p57"/>
            <p:cNvCxnSpPr/>
            <p:nvPr/>
          </p:nvCxnSpPr>
          <p:spPr>
            <a:xfrm>
              <a:off x="0" y="2032"/>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710" name="Google Shape;710;p57"/>
            <p:cNvSpPr txBox="1"/>
            <p:nvPr/>
          </p:nvSpPr>
          <p:spPr>
            <a:xfrm>
              <a:off x="11" y="2032"/>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11" name="Google Shape;711;p57"/>
            <p:cNvCxnSpPr/>
            <p:nvPr/>
          </p:nvCxnSpPr>
          <p:spPr>
            <a:xfrm>
              <a:off x="11" y="2032"/>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712" name="Google Shape;712;p57"/>
            <p:cNvSpPr txBox="1"/>
            <p:nvPr/>
          </p:nvSpPr>
          <p:spPr>
            <a:xfrm>
              <a:off x="866" y="2032"/>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13" name="Google Shape;713;p57"/>
            <p:cNvCxnSpPr/>
            <p:nvPr/>
          </p:nvCxnSpPr>
          <p:spPr>
            <a:xfrm>
              <a:off x="866" y="2032"/>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714" name="Google Shape;714;p57"/>
            <p:cNvSpPr txBox="1"/>
            <p:nvPr/>
          </p:nvSpPr>
          <p:spPr>
            <a:xfrm>
              <a:off x="1809" y="2032"/>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15" name="Google Shape;715;p57"/>
            <p:cNvCxnSpPr/>
            <p:nvPr/>
          </p:nvCxnSpPr>
          <p:spPr>
            <a:xfrm>
              <a:off x="1809" y="2032"/>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716" name="Google Shape;716;p57"/>
            <p:cNvSpPr txBox="1"/>
            <p:nvPr/>
          </p:nvSpPr>
          <p:spPr>
            <a:xfrm>
              <a:off x="0" y="2038"/>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17" name="Google Shape;717;p57"/>
            <p:cNvCxnSpPr/>
            <p:nvPr/>
          </p:nvCxnSpPr>
          <p:spPr>
            <a:xfrm>
              <a:off x="0" y="2038"/>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718" name="Google Shape;718;p57"/>
            <p:cNvSpPr txBox="1"/>
            <p:nvPr/>
          </p:nvSpPr>
          <p:spPr>
            <a:xfrm>
              <a:off x="0"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19" name="Google Shape;719;p57"/>
            <p:cNvCxnSpPr/>
            <p:nvPr/>
          </p:nvCxnSpPr>
          <p:spPr>
            <a:xfrm>
              <a:off x="0"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720" name="Google Shape;720;p57"/>
            <p:cNvCxnSpPr/>
            <p:nvPr/>
          </p:nvCxnSpPr>
          <p:spPr>
            <a:xfrm>
              <a:off x="0"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721" name="Google Shape;721;p57"/>
            <p:cNvSpPr txBox="1"/>
            <p:nvPr/>
          </p:nvSpPr>
          <p:spPr>
            <a:xfrm>
              <a:off x="0"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22" name="Google Shape;722;p57"/>
            <p:cNvCxnSpPr/>
            <p:nvPr/>
          </p:nvCxnSpPr>
          <p:spPr>
            <a:xfrm>
              <a:off x="0"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723" name="Google Shape;723;p57"/>
            <p:cNvCxnSpPr/>
            <p:nvPr/>
          </p:nvCxnSpPr>
          <p:spPr>
            <a:xfrm>
              <a:off x="0"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724" name="Google Shape;724;p57"/>
            <p:cNvSpPr txBox="1"/>
            <p:nvPr/>
          </p:nvSpPr>
          <p:spPr>
            <a:xfrm>
              <a:off x="11" y="2257"/>
              <a:ext cx="850"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25" name="Google Shape;725;p57"/>
            <p:cNvCxnSpPr/>
            <p:nvPr/>
          </p:nvCxnSpPr>
          <p:spPr>
            <a:xfrm>
              <a:off x="11" y="2257"/>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726" name="Google Shape;726;p57"/>
            <p:cNvSpPr txBox="1"/>
            <p:nvPr/>
          </p:nvSpPr>
          <p:spPr>
            <a:xfrm>
              <a:off x="872" y="2257"/>
              <a:ext cx="937"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27" name="Google Shape;727;p57"/>
            <p:cNvCxnSpPr/>
            <p:nvPr/>
          </p:nvCxnSpPr>
          <p:spPr>
            <a:xfrm>
              <a:off x="872" y="2257"/>
              <a:ext cx="937" cy="1"/>
            </a:xfrm>
            <a:prstGeom prst="straightConnector1">
              <a:avLst/>
            </a:prstGeom>
            <a:noFill/>
            <a:ln cap="flat" cmpd="sng" w="9525">
              <a:solidFill>
                <a:srgbClr val="000000"/>
              </a:solidFill>
              <a:prstDash val="solid"/>
              <a:miter lim="800000"/>
              <a:headEnd len="med" w="med" type="none"/>
              <a:tailEnd len="med" w="med" type="none"/>
            </a:ln>
          </p:spPr>
        </p:cxnSp>
        <p:sp>
          <p:nvSpPr>
            <p:cNvPr id="728" name="Google Shape;728;p57"/>
            <p:cNvSpPr txBox="1"/>
            <p:nvPr/>
          </p:nvSpPr>
          <p:spPr>
            <a:xfrm>
              <a:off x="1809" y="2038"/>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29" name="Google Shape;729;p57"/>
            <p:cNvCxnSpPr/>
            <p:nvPr/>
          </p:nvCxnSpPr>
          <p:spPr>
            <a:xfrm>
              <a:off x="1809" y="2038"/>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730" name="Google Shape;730;p57"/>
            <p:cNvSpPr txBox="1"/>
            <p:nvPr/>
          </p:nvSpPr>
          <p:spPr>
            <a:xfrm>
              <a:off x="1809"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31" name="Google Shape;731;p57"/>
            <p:cNvCxnSpPr/>
            <p:nvPr/>
          </p:nvCxnSpPr>
          <p:spPr>
            <a:xfrm>
              <a:off x="1809"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732" name="Google Shape;732;p57"/>
            <p:cNvCxnSpPr/>
            <p:nvPr/>
          </p:nvCxnSpPr>
          <p:spPr>
            <a:xfrm>
              <a:off x="1809"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733" name="Google Shape;733;p57"/>
            <p:cNvSpPr txBox="1"/>
            <p:nvPr/>
          </p:nvSpPr>
          <p:spPr>
            <a:xfrm>
              <a:off x="1809"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34" name="Google Shape;734;p57"/>
            <p:cNvCxnSpPr/>
            <p:nvPr/>
          </p:nvCxnSpPr>
          <p:spPr>
            <a:xfrm>
              <a:off x="1809"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735" name="Google Shape;735;p57"/>
            <p:cNvCxnSpPr/>
            <p:nvPr/>
          </p:nvCxnSpPr>
          <p:spPr>
            <a:xfrm>
              <a:off x="1809" y="2257"/>
              <a:ext cx="1" cy="12"/>
            </a:xfrm>
            <a:prstGeom prst="straightConnector1">
              <a:avLst/>
            </a:prstGeom>
            <a:noFill/>
            <a:ln cap="flat" cmpd="sng" w="9525">
              <a:solidFill>
                <a:srgbClr val="000000"/>
              </a:solidFill>
              <a:prstDash val="solid"/>
              <a:miter lim="800000"/>
              <a:headEnd len="med" w="med" type="none"/>
              <a:tailEnd len="med" w="med" type="none"/>
            </a:ln>
          </p:spPr>
        </p:cxnSp>
        <p:cxnSp>
          <p:nvCxnSpPr>
            <p:cNvPr id="736" name="Google Shape;736;p57"/>
            <p:cNvCxnSpPr/>
            <p:nvPr/>
          </p:nvCxnSpPr>
          <p:spPr>
            <a:xfrm>
              <a:off x="889" y="16"/>
              <a:ext cx="0" cy="2240"/>
            </a:xfrm>
            <a:prstGeom prst="straightConnector1">
              <a:avLst/>
            </a:prstGeom>
            <a:noFill/>
            <a:ln cap="flat" cmpd="sng" w="9525">
              <a:solidFill>
                <a:schemeClr val="dk1"/>
              </a:solidFill>
              <a:prstDash val="solid"/>
              <a:miter lim="800000"/>
              <a:headEnd len="med" w="med" type="none"/>
              <a:tailEnd len="med" w="med" type="none"/>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0" name="Shape 740"/>
        <p:cNvGrpSpPr/>
        <p:nvPr/>
      </p:nvGrpSpPr>
      <p:grpSpPr>
        <a:xfrm>
          <a:off x="0" y="0"/>
          <a:ext cx="0" cy="0"/>
          <a:chOff x="0" y="0"/>
          <a:chExt cx="0" cy="0"/>
        </a:xfrm>
      </p:grpSpPr>
      <p:sp>
        <p:nvSpPr>
          <p:cNvPr id="741" name="Google Shape;741;p58"/>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742" name="Google Shape;742;p58"/>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Gray to Binary</a:t>
            </a:r>
            <a:r>
              <a:rPr b="0" i="0" lang="en-US" sz="4400" u="none">
                <a:solidFill>
                  <a:schemeClr val="dk1"/>
                </a:solidFill>
                <a:latin typeface="Times New Roman"/>
                <a:ea typeface="Times New Roman"/>
                <a:cs typeface="Times New Roman"/>
                <a:sym typeface="Times New Roman"/>
              </a:rPr>
              <a:t> (continued)</a:t>
            </a:r>
            <a:endParaRPr/>
          </a:p>
        </p:txBody>
      </p:sp>
      <p:sp>
        <p:nvSpPr>
          <p:cNvPr id="743" name="Google Shape;743;p58"/>
          <p:cNvSpPr txBox="1"/>
          <p:nvPr>
            <p:ph idx="1" type="body"/>
          </p:nvPr>
        </p:nvSpPr>
        <p:spPr>
          <a:xfrm>
            <a:off x="477837" y="1352550"/>
            <a:ext cx="84709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Rearrange the table so</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that the input combinations</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are in counting order</a:t>
            </a:r>
            <a:endParaRPr/>
          </a:p>
          <a:p>
            <a:pPr indent="-111125" lvl="0" marL="288925"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Times New Roman"/>
              <a:ea typeface="Times New Roman"/>
              <a:cs typeface="Times New Roman"/>
              <a:sym typeface="Times New Roman"/>
            </a:endParaRPr>
          </a:p>
          <a:p>
            <a:pPr indent="-288925" lvl="0" marL="288925" rtl="0" algn="l">
              <a:lnSpc>
                <a:spcPct val="100000"/>
              </a:lnSpc>
              <a:spcBef>
                <a:spcPts val="56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Functions y and z can </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be implemented using</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a dual 8-to-1-line </a:t>
            </a:r>
            <a:br>
              <a:rPr b="1" i="0" lang="en-US" sz="2800" u="none">
                <a:solidFill>
                  <a:schemeClr val="dk1"/>
                </a:solidFill>
                <a:latin typeface="Times New Roman"/>
                <a:ea typeface="Times New Roman"/>
                <a:cs typeface="Times New Roman"/>
                <a:sym typeface="Times New Roman"/>
              </a:rPr>
            </a:br>
            <a:r>
              <a:rPr b="1" i="0" lang="en-US" sz="2800" u="none">
                <a:solidFill>
                  <a:schemeClr val="dk1"/>
                </a:solidFill>
                <a:latin typeface="Times New Roman"/>
                <a:ea typeface="Times New Roman"/>
                <a:cs typeface="Times New Roman"/>
                <a:sym typeface="Times New Roman"/>
              </a:rPr>
              <a:t>multiplexer by:</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connecting A, B, and C to the multiplexer select inputs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placing y and z on the two multiplexer outputs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connecting their respective truth table values to the inputs</a:t>
            </a:r>
            <a:endParaRPr/>
          </a:p>
        </p:txBody>
      </p:sp>
      <p:pic>
        <p:nvPicPr>
          <p:cNvPr id="744" name="Google Shape;744;p58"/>
          <p:cNvPicPr preferRelativeResize="0"/>
          <p:nvPr/>
        </p:nvPicPr>
        <p:blipFill rotWithShape="1">
          <a:blip r:embed="rId3">
            <a:alphaModFix/>
          </a:blip>
          <a:srcRect b="0" l="0" r="0" t="0"/>
          <a:stretch/>
        </p:blipFill>
        <p:spPr>
          <a:xfrm>
            <a:off x="5181600" y="1397000"/>
            <a:ext cx="3305175" cy="3759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8" name="Shape 748"/>
        <p:cNvGrpSpPr/>
        <p:nvPr/>
      </p:nvGrpSpPr>
      <p:grpSpPr>
        <a:xfrm>
          <a:off x="0" y="0"/>
          <a:ext cx="0" cy="0"/>
          <a:chOff x="0" y="0"/>
          <a:chExt cx="0" cy="0"/>
        </a:xfrm>
      </p:grpSpPr>
      <p:sp>
        <p:nvSpPr>
          <p:cNvPr id="749" name="Google Shape;749;p59"/>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750" name="Google Shape;750;p59"/>
          <p:cNvSpPr txBox="1"/>
          <p:nvPr>
            <p:ph idx="1" type="body"/>
          </p:nvPr>
        </p:nvSpPr>
        <p:spPr>
          <a:xfrm>
            <a:off x="719137" y="1314450"/>
            <a:ext cx="8064500" cy="5027612"/>
          </a:xfrm>
          <a:prstGeom prst="rect">
            <a:avLst/>
          </a:prstGeom>
          <a:noFill/>
          <a:ln>
            <a:noFill/>
          </a:ln>
        </p:spPr>
        <p:txBody>
          <a:bodyPr anchorCtr="0" anchor="t" bIns="45700" lIns="91425" spcFirstLastPara="1" rIns="91425" wrap="square" tIns="45700">
            <a:noAutofit/>
          </a:bodyPr>
          <a:lstStyle/>
          <a:p>
            <a:pPr indent="-85725" lvl="0" marL="288925" rtl="0" algn="l">
              <a:lnSpc>
                <a:spcPct val="100000"/>
              </a:lnSpc>
              <a:spcBef>
                <a:spcPts val="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85725" lvl="0" marL="288925" rtl="0" algn="l">
              <a:lnSpc>
                <a:spcPct val="100000"/>
              </a:lnSpc>
              <a:spcBef>
                <a:spcPts val="640"/>
              </a:spcBef>
              <a:spcAft>
                <a:spcPts val="0"/>
              </a:spcAft>
              <a:buClr>
                <a:schemeClr val="accent2"/>
              </a:buClr>
              <a:buSzPts val="3200"/>
              <a:buFont typeface="Noto Sans Symbols"/>
              <a:buNone/>
            </a:pPr>
            <a:r>
              <a:t/>
            </a:r>
            <a:endParaRPr b="1" i="0" sz="3200" u="none">
              <a:solidFill>
                <a:schemeClr val="dk1"/>
              </a:solidFill>
              <a:latin typeface="Times New Roman"/>
              <a:ea typeface="Times New Roman"/>
              <a:cs typeface="Times New Roman"/>
              <a:sym typeface="Times New Roman"/>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Note that the multiplexer with fixed inputs is identical to a ROM with 3-bit addresses and 2-bit data! </a:t>
            </a:r>
            <a:endParaRPr/>
          </a:p>
        </p:txBody>
      </p:sp>
      <p:sp>
        <p:nvSpPr>
          <p:cNvPr id="751" name="Google Shape;751;p5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Gray to Binary </a:t>
            </a:r>
            <a:r>
              <a:rPr b="0" i="0" lang="en-US" sz="4400" u="none">
                <a:solidFill>
                  <a:schemeClr val="dk1"/>
                </a:solidFill>
                <a:latin typeface="Times New Roman"/>
                <a:ea typeface="Times New Roman"/>
                <a:cs typeface="Times New Roman"/>
                <a:sym typeface="Times New Roman"/>
              </a:rPr>
              <a:t>(continued)</a:t>
            </a:r>
            <a:endParaRPr/>
          </a:p>
        </p:txBody>
      </p:sp>
      <p:sp>
        <p:nvSpPr>
          <p:cNvPr id="752" name="Google Shape;752;p59"/>
          <p:cNvSpPr txBox="1"/>
          <p:nvPr/>
        </p:nvSpPr>
        <p:spPr>
          <a:xfrm>
            <a:off x="2678112" y="1404937"/>
            <a:ext cx="1425575" cy="3624262"/>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53" name="Google Shape;753;p59"/>
          <p:cNvCxnSpPr/>
          <p:nvPr/>
        </p:nvCxnSpPr>
        <p:spPr>
          <a:xfrm>
            <a:off x="2203450" y="4632325"/>
            <a:ext cx="474662" cy="0"/>
          </a:xfrm>
          <a:prstGeom prst="straightConnector1">
            <a:avLst/>
          </a:prstGeom>
          <a:noFill/>
          <a:ln cap="flat" cmpd="sng" w="28575">
            <a:solidFill>
              <a:srgbClr val="000000"/>
            </a:solidFill>
            <a:prstDash val="solid"/>
            <a:miter lim="800000"/>
            <a:headEnd len="med" w="med" type="none"/>
            <a:tailEnd len="med" w="med" type="none"/>
          </a:ln>
        </p:spPr>
      </p:cxnSp>
      <p:cxnSp>
        <p:nvCxnSpPr>
          <p:cNvPr id="754" name="Google Shape;754;p59"/>
          <p:cNvCxnSpPr/>
          <p:nvPr/>
        </p:nvCxnSpPr>
        <p:spPr>
          <a:xfrm>
            <a:off x="2203450" y="4865687"/>
            <a:ext cx="474662" cy="0"/>
          </a:xfrm>
          <a:prstGeom prst="straightConnector1">
            <a:avLst/>
          </a:prstGeom>
          <a:noFill/>
          <a:ln cap="flat" cmpd="sng" w="28575">
            <a:solidFill>
              <a:srgbClr val="000000"/>
            </a:solidFill>
            <a:prstDash val="solid"/>
            <a:miter lim="800000"/>
            <a:headEnd len="med" w="med" type="none"/>
            <a:tailEnd len="med" w="med" type="none"/>
          </a:ln>
        </p:spPr>
      </p:cxnSp>
      <p:sp>
        <p:nvSpPr>
          <p:cNvPr id="755" name="Google Shape;755;p59"/>
          <p:cNvSpPr txBox="1"/>
          <p:nvPr/>
        </p:nvSpPr>
        <p:spPr>
          <a:xfrm>
            <a:off x="2738437" y="2911475"/>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D04</a:t>
            </a:r>
            <a:endParaRPr/>
          </a:p>
        </p:txBody>
      </p:sp>
      <p:sp>
        <p:nvSpPr>
          <p:cNvPr id="756" name="Google Shape;756;p59"/>
          <p:cNvSpPr txBox="1"/>
          <p:nvPr/>
        </p:nvSpPr>
        <p:spPr>
          <a:xfrm>
            <a:off x="2738437" y="3260725"/>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D05</a:t>
            </a:r>
            <a:endParaRPr/>
          </a:p>
        </p:txBody>
      </p:sp>
      <p:sp>
        <p:nvSpPr>
          <p:cNvPr id="757" name="Google Shape;757;p59"/>
          <p:cNvSpPr txBox="1"/>
          <p:nvPr/>
        </p:nvSpPr>
        <p:spPr>
          <a:xfrm>
            <a:off x="2738437" y="3552825"/>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D06</a:t>
            </a:r>
            <a:endParaRPr/>
          </a:p>
        </p:txBody>
      </p:sp>
      <p:sp>
        <p:nvSpPr>
          <p:cNvPr id="758" name="Google Shape;758;p59"/>
          <p:cNvSpPr txBox="1"/>
          <p:nvPr/>
        </p:nvSpPr>
        <p:spPr>
          <a:xfrm>
            <a:off x="2738437" y="384175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D07</a:t>
            </a:r>
            <a:endParaRPr/>
          </a:p>
        </p:txBody>
      </p:sp>
      <p:sp>
        <p:nvSpPr>
          <p:cNvPr id="759" name="Google Shape;759;p59"/>
          <p:cNvSpPr txBox="1"/>
          <p:nvPr/>
        </p:nvSpPr>
        <p:spPr>
          <a:xfrm>
            <a:off x="2738437" y="4481512"/>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S1</a:t>
            </a:r>
            <a:endParaRPr/>
          </a:p>
        </p:txBody>
      </p:sp>
      <p:sp>
        <p:nvSpPr>
          <p:cNvPr id="760" name="Google Shape;760;p59"/>
          <p:cNvSpPr txBox="1"/>
          <p:nvPr/>
        </p:nvSpPr>
        <p:spPr>
          <a:xfrm>
            <a:off x="2738437" y="4713287"/>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S0</a:t>
            </a:r>
            <a:endParaRPr/>
          </a:p>
        </p:txBody>
      </p:sp>
      <p:sp>
        <p:nvSpPr>
          <p:cNvPr id="761" name="Google Shape;761;p59"/>
          <p:cNvSpPr txBox="1"/>
          <p:nvPr/>
        </p:nvSpPr>
        <p:spPr>
          <a:xfrm>
            <a:off x="1887537" y="4183062"/>
            <a:ext cx="1746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A</a:t>
            </a:r>
            <a:endParaRPr/>
          </a:p>
        </p:txBody>
      </p:sp>
      <p:sp>
        <p:nvSpPr>
          <p:cNvPr id="762" name="Google Shape;762;p59"/>
          <p:cNvSpPr txBox="1"/>
          <p:nvPr/>
        </p:nvSpPr>
        <p:spPr>
          <a:xfrm>
            <a:off x="1887537" y="4495800"/>
            <a:ext cx="1603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B</a:t>
            </a:r>
            <a:endParaRPr/>
          </a:p>
        </p:txBody>
      </p:sp>
      <p:cxnSp>
        <p:nvCxnSpPr>
          <p:cNvPr id="763" name="Google Shape;763;p59"/>
          <p:cNvCxnSpPr/>
          <p:nvPr/>
        </p:nvCxnSpPr>
        <p:spPr>
          <a:xfrm>
            <a:off x="2217737" y="4368800"/>
            <a:ext cx="471487" cy="1587"/>
          </a:xfrm>
          <a:prstGeom prst="straightConnector1">
            <a:avLst/>
          </a:prstGeom>
          <a:noFill/>
          <a:ln cap="flat" cmpd="sng" w="26975">
            <a:solidFill>
              <a:srgbClr val="000000"/>
            </a:solidFill>
            <a:prstDash val="solid"/>
            <a:miter lim="800000"/>
            <a:headEnd len="med" w="med" type="none"/>
            <a:tailEnd len="med" w="med" type="none"/>
          </a:ln>
        </p:spPr>
      </p:cxnSp>
      <p:sp>
        <p:nvSpPr>
          <p:cNvPr id="764" name="Google Shape;764;p59"/>
          <p:cNvSpPr txBox="1"/>
          <p:nvPr/>
        </p:nvSpPr>
        <p:spPr>
          <a:xfrm>
            <a:off x="2730500" y="4198937"/>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S2</a:t>
            </a:r>
            <a:endParaRPr/>
          </a:p>
        </p:txBody>
      </p:sp>
      <p:sp>
        <p:nvSpPr>
          <p:cNvPr id="765" name="Google Shape;765;p59"/>
          <p:cNvSpPr txBox="1"/>
          <p:nvPr/>
        </p:nvSpPr>
        <p:spPr>
          <a:xfrm>
            <a:off x="2730500" y="257175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D03</a:t>
            </a:r>
            <a:endParaRPr/>
          </a:p>
        </p:txBody>
      </p:sp>
      <p:sp>
        <p:nvSpPr>
          <p:cNvPr id="766" name="Google Shape;766;p59"/>
          <p:cNvSpPr txBox="1"/>
          <p:nvPr/>
        </p:nvSpPr>
        <p:spPr>
          <a:xfrm>
            <a:off x="2730500" y="222250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D02</a:t>
            </a:r>
            <a:endParaRPr/>
          </a:p>
        </p:txBody>
      </p:sp>
      <p:sp>
        <p:nvSpPr>
          <p:cNvPr id="767" name="Google Shape;767;p59"/>
          <p:cNvSpPr txBox="1"/>
          <p:nvPr/>
        </p:nvSpPr>
        <p:spPr>
          <a:xfrm>
            <a:off x="2730500" y="187325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D01</a:t>
            </a:r>
            <a:endParaRPr/>
          </a:p>
        </p:txBody>
      </p:sp>
      <p:sp>
        <p:nvSpPr>
          <p:cNvPr id="768" name="Google Shape;768;p59"/>
          <p:cNvSpPr txBox="1"/>
          <p:nvPr/>
        </p:nvSpPr>
        <p:spPr>
          <a:xfrm>
            <a:off x="2730500" y="152400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D00</a:t>
            </a:r>
            <a:endParaRPr/>
          </a:p>
        </p:txBody>
      </p:sp>
      <p:sp>
        <p:nvSpPr>
          <p:cNvPr id="769" name="Google Shape;769;p59"/>
          <p:cNvSpPr txBox="1"/>
          <p:nvPr/>
        </p:nvSpPr>
        <p:spPr>
          <a:xfrm>
            <a:off x="3560762" y="3092450"/>
            <a:ext cx="4032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Out</a:t>
            </a:r>
            <a:endParaRPr/>
          </a:p>
        </p:txBody>
      </p:sp>
      <p:sp>
        <p:nvSpPr>
          <p:cNvPr id="770" name="Google Shape;770;p59"/>
          <p:cNvSpPr txBox="1"/>
          <p:nvPr/>
        </p:nvSpPr>
        <p:spPr>
          <a:xfrm>
            <a:off x="1893887" y="4779962"/>
            <a:ext cx="1746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sp>
        <p:nvSpPr>
          <p:cNvPr id="771" name="Google Shape;771;p59"/>
          <p:cNvSpPr txBox="1"/>
          <p:nvPr/>
        </p:nvSpPr>
        <p:spPr>
          <a:xfrm>
            <a:off x="5995987" y="1377950"/>
            <a:ext cx="1422400" cy="3624262"/>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772" name="Google Shape;772;p59"/>
          <p:cNvCxnSpPr/>
          <p:nvPr/>
        </p:nvCxnSpPr>
        <p:spPr>
          <a:xfrm>
            <a:off x="5518150" y="4603750"/>
            <a:ext cx="476250" cy="0"/>
          </a:xfrm>
          <a:prstGeom prst="straightConnector1">
            <a:avLst/>
          </a:prstGeom>
          <a:noFill/>
          <a:ln cap="flat" cmpd="sng" w="28575">
            <a:solidFill>
              <a:srgbClr val="000000"/>
            </a:solidFill>
            <a:prstDash val="solid"/>
            <a:miter lim="800000"/>
            <a:headEnd len="med" w="med" type="none"/>
            <a:tailEnd len="med" w="med" type="none"/>
          </a:ln>
        </p:spPr>
      </p:cxnSp>
      <p:cxnSp>
        <p:nvCxnSpPr>
          <p:cNvPr id="773" name="Google Shape;773;p59"/>
          <p:cNvCxnSpPr/>
          <p:nvPr/>
        </p:nvCxnSpPr>
        <p:spPr>
          <a:xfrm flipH="1" rot="10800000">
            <a:off x="5519737" y="4835525"/>
            <a:ext cx="474662" cy="1587"/>
          </a:xfrm>
          <a:prstGeom prst="straightConnector1">
            <a:avLst/>
          </a:prstGeom>
          <a:noFill/>
          <a:ln cap="flat" cmpd="sng" w="28575">
            <a:solidFill>
              <a:srgbClr val="000000"/>
            </a:solidFill>
            <a:prstDash val="solid"/>
            <a:miter lim="800000"/>
            <a:headEnd len="med" w="med" type="none"/>
            <a:tailEnd len="med" w="med" type="none"/>
          </a:ln>
        </p:spPr>
      </p:cxnSp>
      <p:sp>
        <p:nvSpPr>
          <p:cNvPr id="774" name="Google Shape;774;p59"/>
          <p:cNvSpPr txBox="1"/>
          <p:nvPr/>
        </p:nvSpPr>
        <p:spPr>
          <a:xfrm>
            <a:off x="6054725" y="288290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D14</a:t>
            </a:r>
            <a:endParaRPr/>
          </a:p>
        </p:txBody>
      </p:sp>
      <p:sp>
        <p:nvSpPr>
          <p:cNvPr id="775" name="Google Shape;775;p59"/>
          <p:cNvSpPr txBox="1"/>
          <p:nvPr/>
        </p:nvSpPr>
        <p:spPr>
          <a:xfrm>
            <a:off x="6054725" y="323215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D15</a:t>
            </a:r>
            <a:endParaRPr/>
          </a:p>
        </p:txBody>
      </p:sp>
      <p:sp>
        <p:nvSpPr>
          <p:cNvPr id="776" name="Google Shape;776;p59"/>
          <p:cNvSpPr txBox="1"/>
          <p:nvPr/>
        </p:nvSpPr>
        <p:spPr>
          <a:xfrm>
            <a:off x="6054725" y="3524250"/>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D16</a:t>
            </a:r>
            <a:endParaRPr/>
          </a:p>
        </p:txBody>
      </p:sp>
      <p:sp>
        <p:nvSpPr>
          <p:cNvPr id="777" name="Google Shape;777;p59"/>
          <p:cNvSpPr txBox="1"/>
          <p:nvPr/>
        </p:nvSpPr>
        <p:spPr>
          <a:xfrm>
            <a:off x="6054725" y="3813175"/>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D17</a:t>
            </a:r>
            <a:endParaRPr/>
          </a:p>
        </p:txBody>
      </p:sp>
      <p:sp>
        <p:nvSpPr>
          <p:cNvPr id="778" name="Google Shape;778;p59"/>
          <p:cNvSpPr txBox="1"/>
          <p:nvPr/>
        </p:nvSpPr>
        <p:spPr>
          <a:xfrm>
            <a:off x="6054725" y="4454525"/>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S1</a:t>
            </a:r>
            <a:endParaRPr/>
          </a:p>
        </p:txBody>
      </p:sp>
      <p:sp>
        <p:nvSpPr>
          <p:cNvPr id="779" name="Google Shape;779;p59"/>
          <p:cNvSpPr txBox="1"/>
          <p:nvPr/>
        </p:nvSpPr>
        <p:spPr>
          <a:xfrm>
            <a:off x="6054725" y="4686300"/>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S0</a:t>
            </a:r>
            <a:endParaRPr/>
          </a:p>
        </p:txBody>
      </p:sp>
      <p:sp>
        <p:nvSpPr>
          <p:cNvPr id="780" name="Google Shape;780;p59"/>
          <p:cNvSpPr txBox="1"/>
          <p:nvPr/>
        </p:nvSpPr>
        <p:spPr>
          <a:xfrm>
            <a:off x="5157787" y="4165600"/>
            <a:ext cx="1746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A</a:t>
            </a:r>
            <a:endParaRPr/>
          </a:p>
        </p:txBody>
      </p:sp>
      <p:sp>
        <p:nvSpPr>
          <p:cNvPr id="781" name="Google Shape;781;p59"/>
          <p:cNvSpPr txBox="1"/>
          <p:nvPr/>
        </p:nvSpPr>
        <p:spPr>
          <a:xfrm>
            <a:off x="5183187" y="4456112"/>
            <a:ext cx="1603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B</a:t>
            </a:r>
            <a:endParaRPr/>
          </a:p>
        </p:txBody>
      </p:sp>
      <p:cxnSp>
        <p:nvCxnSpPr>
          <p:cNvPr id="782" name="Google Shape;782;p59"/>
          <p:cNvCxnSpPr/>
          <p:nvPr/>
        </p:nvCxnSpPr>
        <p:spPr>
          <a:xfrm flipH="1" rot="10800000">
            <a:off x="5534025" y="4340225"/>
            <a:ext cx="474662" cy="1587"/>
          </a:xfrm>
          <a:prstGeom prst="straightConnector1">
            <a:avLst/>
          </a:prstGeom>
          <a:noFill/>
          <a:ln cap="flat" cmpd="sng" w="28575">
            <a:solidFill>
              <a:srgbClr val="000000"/>
            </a:solidFill>
            <a:prstDash val="solid"/>
            <a:miter lim="800000"/>
            <a:headEnd len="med" w="med" type="none"/>
            <a:tailEnd len="med" w="med" type="none"/>
          </a:ln>
        </p:spPr>
      </p:cxnSp>
      <p:sp>
        <p:nvSpPr>
          <p:cNvPr id="783" name="Google Shape;783;p59"/>
          <p:cNvSpPr txBox="1"/>
          <p:nvPr/>
        </p:nvSpPr>
        <p:spPr>
          <a:xfrm>
            <a:off x="6049962" y="4171950"/>
            <a:ext cx="2555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S2</a:t>
            </a:r>
            <a:endParaRPr/>
          </a:p>
        </p:txBody>
      </p:sp>
      <p:sp>
        <p:nvSpPr>
          <p:cNvPr id="784" name="Google Shape;784;p59"/>
          <p:cNvSpPr txBox="1"/>
          <p:nvPr/>
        </p:nvSpPr>
        <p:spPr>
          <a:xfrm>
            <a:off x="6049962" y="2543175"/>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D13</a:t>
            </a:r>
            <a:endParaRPr/>
          </a:p>
        </p:txBody>
      </p:sp>
      <p:sp>
        <p:nvSpPr>
          <p:cNvPr id="785" name="Google Shape;785;p59"/>
          <p:cNvSpPr txBox="1"/>
          <p:nvPr/>
        </p:nvSpPr>
        <p:spPr>
          <a:xfrm>
            <a:off x="6049962" y="2195512"/>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D12</a:t>
            </a:r>
            <a:endParaRPr/>
          </a:p>
        </p:txBody>
      </p:sp>
      <p:sp>
        <p:nvSpPr>
          <p:cNvPr id="786" name="Google Shape;786;p59"/>
          <p:cNvSpPr txBox="1"/>
          <p:nvPr/>
        </p:nvSpPr>
        <p:spPr>
          <a:xfrm>
            <a:off x="6049962" y="1846262"/>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D11</a:t>
            </a:r>
            <a:endParaRPr/>
          </a:p>
        </p:txBody>
      </p:sp>
      <p:sp>
        <p:nvSpPr>
          <p:cNvPr id="787" name="Google Shape;787;p59"/>
          <p:cNvSpPr txBox="1"/>
          <p:nvPr/>
        </p:nvSpPr>
        <p:spPr>
          <a:xfrm>
            <a:off x="6049962" y="1497012"/>
            <a:ext cx="415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D10</a:t>
            </a:r>
            <a:endParaRPr/>
          </a:p>
        </p:txBody>
      </p:sp>
      <p:sp>
        <p:nvSpPr>
          <p:cNvPr id="788" name="Google Shape;788;p59"/>
          <p:cNvSpPr txBox="1"/>
          <p:nvPr/>
        </p:nvSpPr>
        <p:spPr>
          <a:xfrm>
            <a:off x="6878637" y="3067050"/>
            <a:ext cx="4032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Out</a:t>
            </a:r>
            <a:endParaRPr/>
          </a:p>
        </p:txBody>
      </p:sp>
      <p:sp>
        <p:nvSpPr>
          <p:cNvPr id="789" name="Google Shape;789;p59"/>
          <p:cNvSpPr txBox="1"/>
          <p:nvPr/>
        </p:nvSpPr>
        <p:spPr>
          <a:xfrm>
            <a:off x="5165725" y="4752975"/>
            <a:ext cx="1746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790" name="Google Shape;790;p59"/>
          <p:cNvCxnSpPr/>
          <p:nvPr/>
        </p:nvCxnSpPr>
        <p:spPr>
          <a:xfrm>
            <a:off x="4113212" y="3208337"/>
            <a:ext cx="474662"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1" name="Google Shape;791;p59"/>
          <p:cNvCxnSpPr/>
          <p:nvPr/>
        </p:nvCxnSpPr>
        <p:spPr>
          <a:xfrm>
            <a:off x="7431087" y="3208337"/>
            <a:ext cx="474662"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2" name="Google Shape;792;p59"/>
          <p:cNvCxnSpPr/>
          <p:nvPr/>
        </p:nvCxnSpPr>
        <p:spPr>
          <a:xfrm flipH="1" rot="10800000">
            <a:off x="2217737" y="3963987"/>
            <a:ext cx="458787"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3" name="Google Shape;793;p59"/>
          <p:cNvCxnSpPr/>
          <p:nvPr/>
        </p:nvCxnSpPr>
        <p:spPr>
          <a:xfrm flipH="1" rot="10800000">
            <a:off x="2217737" y="3673475"/>
            <a:ext cx="461962"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4" name="Google Shape;794;p59"/>
          <p:cNvCxnSpPr/>
          <p:nvPr/>
        </p:nvCxnSpPr>
        <p:spPr>
          <a:xfrm>
            <a:off x="2217737" y="3379787"/>
            <a:ext cx="471487" cy="0"/>
          </a:xfrm>
          <a:prstGeom prst="straightConnector1">
            <a:avLst/>
          </a:prstGeom>
          <a:noFill/>
          <a:ln cap="flat" cmpd="sng" w="28575">
            <a:solidFill>
              <a:srgbClr val="000000"/>
            </a:solidFill>
            <a:prstDash val="solid"/>
            <a:miter lim="800000"/>
            <a:headEnd len="med" w="med" type="none"/>
            <a:tailEnd len="med" w="med" type="none"/>
          </a:ln>
        </p:spPr>
      </p:cxnSp>
      <p:cxnSp>
        <p:nvCxnSpPr>
          <p:cNvPr id="795" name="Google Shape;795;p59"/>
          <p:cNvCxnSpPr/>
          <p:nvPr/>
        </p:nvCxnSpPr>
        <p:spPr>
          <a:xfrm>
            <a:off x="2222500" y="3087687"/>
            <a:ext cx="444500"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6" name="Google Shape;796;p59"/>
          <p:cNvCxnSpPr/>
          <p:nvPr/>
        </p:nvCxnSpPr>
        <p:spPr>
          <a:xfrm flipH="1" rot="10800000">
            <a:off x="2217737" y="2740025"/>
            <a:ext cx="473075"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7" name="Google Shape;797;p59"/>
          <p:cNvCxnSpPr/>
          <p:nvPr/>
        </p:nvCxnSpPr>
        <p:spPr>
          <a:xfrm>
            <a:off x="2217737" y="2392362"/>
            <a:ext cx="458787" cy="0"/>
          </a:xfrm>
          <a:prstGeom prst="straightConnector1">
            <a:avLst/>
          </a:prstGeom>
          <a:noFill/>
          <a:ln cap="flat" cmpd="sng" w="28575">
            <a:solidFill>
              <a:srgbClr val="000000"/>
            </a:solidFill>
            <a:prstDash val="solid"/>
            <a:miter lim="800000"/>
            <a:headEnd len="med" w="med" type="none"/>
            <a:tailEnd len="med" w="med" type="none"/>
          </a:ln>
        </p:spPr>
      </p:cxnSp>
      <p:cxnSp>
        <p:nvCxnSpPr>
          <p:cNvPr id="798" name="Google Shape;798;p59"/>
          <p:cNvCxnSpPr/>
          <p:nvPr/>
        </p:nvCxnSpPr>
        <p:spPr>
          <a:xfrm>
            <a:off x="2206625" y="1643062"/>
            <a:ext cx="469900"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799" name="Google Shape;799;p59"/>
          <p:cNvCxnSpPr/>
          <p:nvPr/>
        </p:nvCxnSpPr>
        <p:spPr>
          <a:xfrm>
            <a:off x="5534025" y="3900487"/>
            <a:ext cx="463550" cy="0"/>
          </a:xfrm>
          <a:prstGeom prst="straightConnector1">
            <a:avLst/>
          </a:prstGeom>
          <a:noFill/>
          <a:ln cap="flat" cmpd="sng" w="28575">
            <a:solidFill>
              <a:srgbClr val="000000"/>
            </a:solidFill>
            <a:prstDash val="solid"/>
            <a:miter lim="800000"/>
            <a:headEnd len="med" w="med" type="none"/>
            <a:tailEnd len="med" w="med" type="none"/>
          </a:ln>
        </p:spPr>
      </p:cxnSp>
      <p:cxnSp>
        <p:nvCxnSpPr>
          <p:cNvPr id="800" name="Google Shape;800;p59"/>
          <p:cNvCxnSpPr/>
          <p:nvPr/>
        </p:nvCxnSpPr>
        <p:spPr>
          <a:xfrm>
            <a:off x="5532437" y="3613150"/>
            <a:ext cx="465137" cy="0"/>
          </a:xfrm>
          <a:prstGeom prst="straightConnector1">
            <a:avLst/>
          </a:prstGeom>
          <a:noFill/>
          <a:ln cap="flat" cmpd="sng" w="28575">
            <a:solidFill>
              <a:srgbClr val="000000"/>
            </a:solidFill>
            <a:prstDash val="solid"/>
            <a:miter lim="800000"/>
            <a:headEnd len="med" w="med" type="none"/>
            <a:tailEnd len="med" w="med" type="none"/>
          </a:ln>
        </p:spPr>
      </p:cxnSp>
      <p:cxnSp>
        <p:nvCxnSpPr>
          <p:cNvPr id="801" name="Google Shape;801;p59"/>
          <p:cNvCxnSpPr/>
          <p:nvPr/>
        </p:nvCxnSpPr>
        <p:spPr>
          <a:xfrm flipH="1" rot="10800000">
            <a:off x="5534025" y="3321050"/>
            <a:ext cx="461962"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802" name="Google Shape;802;p59"/>
          <p:cNvCxnSpPr/>
          <p:nvPr/>
        </p:nvCxnSpPr>
        <p:spPr>
          <a:xfrm>
            <a:off x="5534025" y="3033712"/>
            <a:ext cx="476250"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803" name="Google Shape;803;p59"/>
          <p:cNvCxnSpPr/>
          <p:nvPr/>
        </p:nvCxnSpPr>
        <p:spPr>
          <a:xfrm>
            <a:off x="5534025" y="2684462"/>
            <a:ext cx="476250"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804" name="Google Shape;804;p59"/>
          <p:cNvCxnSpPr/>
          <p:nvPr/>
        </p:nvCxnSpPr>
        <p:spPr>
          <a:xfrm>
            <a:off x="5527675" y="2335212"/>
            <a:ext cx="473075"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805" name="Google Shape;805;p59"/>
          <p:cNvCxnSpPr/>
          <p:nvPr/>
        </p:nvCxnSpPr>
        <p:spPr>
          <a:xfrm>
            <a:off x="5534025" y="1985962"/>
            <a:ext cx="476250" cy="1587"/>
          </a:xfrm>
          <a:prstGeom prst="straightConnector1">
            <a:avLst/>
          </a:prstGeom>
          <a:noFill/>
          <a:ln cap="flat" cmpd="sng" w="28575">
            <a:solidFill>
              <a:srgbClr val="000000"/>
            </a:solidFill>
            <a:prstDash val="solid"/>
            <a:miter lim="800000"/>
            <a:headEnd len="med" w="med" type="none"/>
            <a:tailEnd len="med" w="med" type="none"/>
          </a:ln>
        </p:spPr>
      </p:cxnSp>
      <p:cxnSp>
        <p:nvCxnSpPr>
          <p:cNvPr id="806" name="Google Shape;806;p59"/>
          <p:cNvCxnSpPr/>
          <p:nvPr/>
        </p:nvCxnSpPr>
        <p:spPr>
          <a:xfrm>
            <a:off x="5514975" y="1579562"/>
            <a:ext cx="473075" cy="1587"/>
          </a:xfrm>
          <a:prstGeom prst="straightConnector1">
            <a:avLst/>
          </a:prstGeom>
          <a:noFill/>
          <a:ln cap="flat" cmpd="sng" w="28575">
            <a:solidFill>
              <a:srgbClr val="000000"/>
            </a:solidFill>
            <a:prstDash val="solid"/>
            <a:miter lim="800000"/>
            <a:headEnd len="med" w="med" type="none"/>
            <a:tailEnd len="med" w="med" type="none"/>
          </a:ln>
        </p:spPr>
      </p:cxnSp>
      <p:sp>
        <p:nvSpPr>
          <p:cNvPr id="807" name="Google Shape;807;p59"/>
          <p:cNvSpPr txBox="1"/>
          <p:nvPr/>
        </p:nvSpPr>
        <p:spPr>
          <a:xfrm>
            <a:off x="2082800" y="2227262"/>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08" name="Google Shape;808;p59"/>
          <p:cNvSpPr txBox="1"/>
          <p:nvPr/>
        </p:nvSpPr>
        <p:spPr>
          <a:xfrm>
            <a:off x="2082800" y="187483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09" name="Google Shape;809;p59"/>
          <p:cNvSpPr txBox="1"/>
          <p:nvPr/>
        </p:nvSpPr>
        <p:spPr>
          <a:xfrm>
            <a:off x="5359400" y="377348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0" name="Google Shape;810;p59"/>
          <p:cNvSpPr txBox="1"/>
          <p:nvPr/>
        </p:nvSpPr>
        <p:spPr>
          <a:xfrm>
            <a:off x="5359400" y="2886075"/>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1" name="Google Shape;811;p59"/>
          <p:cNvSpPr txBox="1"/>
          <p:nvPr/>
        </p:nvSpPr>
        <p:spPr>
          <a:xfrm>
            <a:off x="2090737" y="3490912"/>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2" name="Google Shape;812;p59"/>
          <p:cNvSpPr txBox="1"/>
          <p:nvPr/>
        </p:nvSpPr>
        <p:spPr>
          <a:xfrm>
            <a:off x="2090737" y="3198812"/>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3" name="Google Shape;813;p59"/>
          <p:cNvSpPr txBox="1"/>
          <p:nvPr/>
        </p:nvSpPr>
        <p:spPr>
          <a:xfrm>
            <a:off x="5354637" y="216058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4" name="Google Shape;814;p59"/>
          <p:cNvSpPr txBox="1"/>
          <p:nvPr/>
        </p:nvSpPr>
        <p:spPr>
          <a:xfrm>
            <a:off x="5354637" y="1812925"/>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1</a:t>
            </a:r>
            <a:endParaRPr/>
          </a:p>
        </p:txBody>
      </p:sp>
      <p:sp>
        <p:nvSpPr>
          <p:cNvPr id="815" name="Google Shape;815;p59"/>
          <p:cNvSpPr txBox="1"/>
          <p:nvPr/>
        </p:nvSpPr>
        <p:spPr>
          <a:xfrm>
            <a:off x="5359400" y="3190875"/>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16" name="Google Shape;816;p59"/>
          <p:cNvSpPr txBox="1"/>
          <p:nvPr/>
        </p:nvSpPr>
        <p:spPr>
          <a:xfrm>
            <a:off x="5372100" y="3489325"/>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17" name="Google Shape;817;p59"/>
          <p:cNvSpPr txBox="1"/>
          <p:nvPr/>
        </p:nvSpPr>
        <p:spPr>
          <a:xfrm>
            <a:off x="2082800" y="149383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18" name="Google Shape;818;p59"/>
          <p:cNvSpPr txBox="1"/>
          <p:nvPr/>
        </p:nvSpPr>
        <p:spPr>
          <a:xfrm>
            <a:off x="2082800" y="2582862"/>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19" name="Google Shape;819;p59"/>
          <p:cNvSpPr txBox="1"/>
          <p:nvPr/>
        </p:nvSpPr>
        <p:spPr>
          <a:xfrm>
            <a:off x="5354637" y="1406525"/>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20" name="Google Shape;820;p59"/>
          <p:cNvSpPr txBox="1"/>
          <p:nvPr/>
        </p:nvSpPr>
        <p:spPr>
          <a:xfrm>
            <a:off x="5354637" y="250983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21" name="Google Shape;821;p59"/>
          <p:cNvSpPr txBox="1"/>
          <p:nvPr/>
        </p:nvSpPr>
        <p:spPr>
          <a:xfrm>
            <a:off x="2090737" y="2909887"/>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sp>
        <p:nvSpPr>
          <p:cNvPr id="822" name="Google Shape;822;p59"/>
          <p:cNvSpPr txBox="1"/>
          <p:nvPr/>
        </p:nvSpPr>
        <p:spPr>
          <a:xfrm>
            <a:off x="2090737" y="3840162"/>
            <a:ext cx="1206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0</a:t>
            </a:r>
            <a:endParaRPr/>
          </a:p>
        </p:txBody>
      </p:sp>
      <p:cxnSp>
        <p:nvCxnSpPr>
          <p:cNvPr id="823" name="Google Shape;823;p59"/>
          <p:cNvCxnSpPr/>
          <p:nvPr/>
        </p:nvCxnSpPr>
        <p:spPr>
          <a:xfrm>
            <a:off x="2216150" y="2032000"/>
            <a:ext cx="455612" cy="0"/>
          </a:xfrm>
          <a:prstGeom prst="straightConnector1">
            <a:avLst/>
          </a:prstGeom>
          <a:noFill/>
          <a:ln cap="flat" cmpd="sng" w="28575">
            <a:solidFill>
              <a:srgbClr val="000000"/>
            </a:solidFill>
            <a:prstDash val="solid"/>
            <a:miter lim="800000"/>
            <a:headEnd len="med" w="med" type="none"/>
            <a:tailEnd len="med" w="med" type="none"/>
          </a:ln>
        </p:spPr>
      </p:cxnSp>
      <p:sp>
        <p:nvSpPr>
          <p:cNvPr id="824" name="Google Shape;824;p59"/>
          <p:cNvSpPr txBox="1"/>
          <p:nvPr/>
        </p:nvSpPr>
        <p:spPr>
          <a:xfrm>
            <a:off x="4651375" y="3081337"/>
            <a:ext cx="1746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Y</a:t>
            </a:r>
            <a:endParaRPr/>
          </a:p>
        </p:txBody>
      </p:sp>
      <p:sp>
        <p:nvSpPr>
          <p:cNvPr id="825" name="Google Shape;825;p59"/>
          <p:cNvSpPr txBox="1"/>
          <p:nvPr/>
        </p:nvSpPr>
        <p:spPr>
          <a:xfrm>
            <a:off x="7943850" y="3073400"/>
            <a:ext cx="1603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Z</a:t>
            </a:r>
            <a:endParaRPr/>
          </a:p>
        </p:txBody>
      </p:sp>
      <p:sp>
        <p:nvSpPr>
          <p:cNvPr id="826" name="Google Shape;826;p59"/>
          <p:cNvSpPr txBox="1"/>
          <p:nvPr/>
        </p:nvSpPr>
        <p:spPr>
          <a:xfrm>
            <a:off x="3327400" y="4332287"/>
            <a:ext cx="6048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8-to-1</a:t>
            </a:r>
            <a:endParaRPr/>
          </a:p>
        </p:txBody>
      </p:sp>
      <p:sp>
        <p:nvSpPr>
          <p:cNvPr id="827" name="Google Shape;827;p59"/>
          <p:cNvSpPr txBox="1"/>
          <p:nvPr/>
        </p:nvSpPr>
        <p:spPr>
          <a:xfrm>
            <a:off x="3351212" y="4627562"/>
            <a:ext cx="57626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MUX</a:t>
            </a:r>
            <a:endParaRPr/>
          </a:p>
        </p:txBody>
      </p:sp>
      <p:sp>
        <p:nvSpPr>
          <p:cNvPr id="828" name="Google Shape;828;p59"/>
          <p:cNvSpPr txBox="1"/>
          <p:nvPr/>
        </p:nvSpPr>
        <p:spPr>
          <a:xfrm>
            <a:off x="6638925" y="4289425"/>
            <a:ext cx="6048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8-to-1</a:t>
            </a:r>
            <a:endParaRPr/>
          </a:p>
        </p:txBody>
      </p:sp>
      <p:sp>
        <p:nvSpPr>
          <p:cNvPr id="829" name="Google Shape;829;p59"/>
          <p:cNvSpPr txBox="1"/>
          <p:nvPr/>
        </p:nvSpPr>
        <p:spPr>
          <a:xfrm>
            <a:off x="6664325" y="4583112"/>
            <a:ext cx="57626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MUX</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3" name="Shape 833"/>
        <p:cNvGrpSpPr/>
        <p:nvPr/>
      </p:nvGrpSpPr>
      <p:grpSpPr>
        <a:xfrm>
          <a:off x="0" y="0"/>
          <a:ext cx="0" cy="0"/>
          <a:chOff x="0" y="0"/>
          <a:chExt cx="0" cy="0"/>
        </a:xfrm>
      </p:grpSpPr>
      <p:sp>
        <p:nvSpPr>
          <p:cNvPr id="834" name="Google Shape;834;p60"/>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835" name="Google Shape;835;p60"/>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imes New Roman"/>
              <a:buNone/>
            </a:pPr>
            <a:r>
              <a:rPr b="1" i="0" lang="en-US" sz="3200" u="none">
                <a:solidFill>
                  <a:schemeClr val="dk2"/>
                </a:solidFill>
                <a:latin typeface="Times New Roman"/>
                <a:ea typeface="Times New Roman"/>
                <a:cs typeface="Times New Roman"/>
                <a:sym typeface="Times New Roman"/>
              </a:rPr>
              <a:t>Combinational Logic Implementation</a:t>
            </a:r>
            <a:br>
              <a:rPr b="1" i="0" lang="en-US" sz="3200" u="none">
                <a:solidFill>
                  <a:schemeClr val="dk2"/>
                </a:solidFill>
                <a:latin typeface="Times New Roman"/>
                <a:ea typeface="Times New Roman"/>
                <a:cs typeface="Times New Roman"/>
                <a:sym typeface="Times New Roman"/>
              </a:rPr>
            </a:br>
            <a:r>
              <a:rPr b="1" i="0" lang="en-US" sz="3200" u="none">
                <a:solidFill>
                  <a:schemeClr val="dk2"/>
                </a:solidFill>
                <a:latin typeface="Times New Roman"/>
                <a:ea typeface="Times New Roman"/>
                <a:cs typeface="Times New Roman"/>
                <a:sym typeface="Times New Roman"/>
              </a:rPr>
              <a:t>- Multiplexer Approach 2</a:t>
            </a:r>
            <a:endParaRPr/>
          </a:p>
        </p:txBody>
      </p:sp>
      <p:sp>
        <p:nvSpPr>
          <p:cNvPr id="836" name="Google Shape;836;p60"/>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Implement any </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 functions of </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+ 1 variables by using:</a:t>
            </a:r>
            <a:endParaRPr/>
          </a:p>
          <a:p>
            <a:pPr indent="-234950" lvl="1" marL="692150" rtl="0" algn="l">
              <a:lnSpc>
                <a:spcPct val="100000"/>
              </a:lnSpc>
              <a:spcBef>
                <a:spcPts val="48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An m-wide 2</a:t>
            </a:r>
            <a:r>
              <a:rPr b="1" baseline="30000" i="1" lang="en-US" sz="2400" u="none">
                <a:solidFill>
                  <a:schemeClr val="dk1"/>
                </a:solidFill>
                <a:latin typeface="Times New Roman"/>
                <a:ea typeface="Times New Roman"/>
                <a:cs typeface="Times New Roman"/>
                <a:sym typeface="Times New Roman"/>
              </a:rPr>
              <a:t>n</a:t>
            </a:r>
            <a:r>
              <a:rPr b="1" i="0" lang="en-US" sz="2000" u="none">
                <a:solidFill>
                  <a:schemeClr val="dk1"/>
                </a:solidFill>
                <a:latin typeface="Times New Roman"/>
                <a:ea typeface="Times New Roman"/>
                <a:cs typeface="Times New Roman"/>
                <a:sym typeface="Times New Roman"/>
              </a:rPr>
              <a:t>-to-1-line multiplexer</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A single inverter</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Design:</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Find the truth table for the functions.</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Based on the values of the first </a:t>
            </a:r>
            <a:r>
              <a:rPr b="1" i="1" lang="en-US" sz="2000" u="none">
                <a:solidFill>
                  <a:schemeClr val="dk1"/>
                </a:solidFill>
                <a:latin typeface="Times New Roman"/>
                <a:ea typeface="Times New Roman"/>
                <a:cs typeface="Times New Roman"/>
                <a:sym typeface="Times New Roman"/>
              </a:rPr>
              <a:t>n</a:t>
            </a:r>
            <a:r>
              <a:rPr b="1" i="0" lang="en-US" sz="2000" u="none">
                <a:solidFill>
                  <a:schemeClr val="dk1"/>
                </a:solidFill>
                <a:latin typeface="Times New Roman"/>
                <a:ea typeface="Times New Roman"/>
                <a:cs typeface="Times New Roman"/>
                <a:sym typeface="Times New Roman"/>
              </a:rPr>
              <a:t> variables, separate the truth table rows into pairs</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For each pair and output, define a rudimentary function of the final variable (0, 1, X,    )</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Using the first </a:t>
            </a:r>
            <a:r>
              <a:rPr b="1" i="1" lang="en-US" sz="2000" u="none">
                <a:solidFill>
                  <a:schemeClr val="dk1"/>
                </a:solidFill>
                <a:latin typeface="Times New Roman"/>
                <a:ea typeface="Times New Roman"/>
                <a:cs typeface="Times New Roman"/>
                <a:sym typeface="Times New Roman"/>
              </a:rPr>
              <a:t>n </a:t>
            </a:r>
            <a:r>
              <a:rPr b="1" i="0" lang="en-US" sz="2000" u="none">
                <a:solidFill>
                  <a:schemeClr val="dk1"/>
                </a:solidFill>
                <a:latin typeface="Times New Roman"/>
                <a:ea typeface="Times New Roman"/>
                <a:cs typeface="Times New Roman"/>
                <a:sym typeface="Times New Roman"/>
              </a:rPr>
              <a:t>variables as the index, value-fix the information inputs to the multiplexer with the corresponding rudimentary functions</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Use the inverter to generate the rudimentary function </a:t>
            </a:r>
            <a:endParaRPr/>
          </a:p>
        </p:txBody>
      </p:sp>
      <p:grpSp>
        <p:nvGrpSpPr>
          <p:cNvPr id="837" name="Google Shape;837;p60"/>
          <p:cNvGrpSpPr/>
          <p:nvPr/>
        </p:nvGrpSpPr>
        <p:grpSpPr>
          <a:xfrm>
            <a:off x="3822700" y="4241800"/>
            <a:ext cx="355600" cy="396875"/>
            <a:chOff x="0" y="0"/>
            <a:chExt cx="224" cy="250"/>
          </a:xfrm>
        </p:grpSpPr>
        <p:sp>
          <p:nvSpPr>
            <p:cNvPr id="838" name="Google Shape;838;p60"/>
            <p:cNvSpPr txBox="1"/>
            <p:nvPr/>
          </p:nvSpPr>
          <p:spPr>
            <a:xfrm>
              <a:off x="0" y="0"/>
              <a:ext cx="224"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X</a:t>
              </a:r>
              <a:endParaRPr/>
            </a:p>
          </p:txBody>
        </p:sp>
        <p:cxnSp>
          <p:nvCxnSpPr>
            <p:cNvPr id="839" name="Google Shape;839;p60"/>
            <p:cNvCxnSpPr/>
            <p:nvPr/>
          </p:nvCxnSpPr>
          <p:spPr>
            <a:xfrm>
              <a:off x="56" y="48"/>
              <a:ext cx="104"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840" name="Google Shape;840;p60"/>
          <p:cNvGrpSpPr/>
          <p:nvPr/>
        </p:nvGrpSpPr>
        <p:grpSpPr>
          <a:xfrm>
            <a:off x="7302500" y="5588000"/>
            <a:ext cx="355600" cy="396875"/>
            <a:chOff x="0" y="0"/>
            <a:chExt cx="224" cy="250"/>
          </a:xfrm>
        </p:grpSpPr>
        <p:sp>
          <p:nvSpPr>
            <p:cNvPr id="841" name="Google Shape;841;p60"/>
            <p:cNvSpPr txBox="1"/>
            <p:nvPr/>
          </p:nvSpPr>
          <p:spPr>
            <a:xfrm>
              <a:off x="0" y="0"/>
              <a:ext cx="224"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X</a:t>
              </a:r>
              <a:endParaRPr/>
            </a:p>
          </p:txBody>
        </p:sp>
        <p:cxnSp>
          <p:nvCxnSpPr>
            <p:cNvPr id="842" name="Google Shape;842;p60"/>
            <p:cNvCxnSpPr/>
            <p:nvPr/>
          </p:nvCxnSpPr>
          <p:spPr>
            <a:xfrm>
              <a:off x="56" y="48"/>
              <a:ext cx="104" cy="0"/>
            </a:xfrm>
            <a:prstGeom prst="straightConnector1">
              <a:avLst/>
            </a:prstGeom>
            <a:noFill/>
            <a:ln cap="flat" cmpd="sng" w="28575">
              <a:solidFill>
                <a:schemeClr val="dk1"/>
              </a:solidFill>
              <a:prstDash val="solid"/>
              <a:miter lim="800000"/>
              <a:headEnd len="med" w="med" type="none"/>
              <a:tailEnd len="med" w="med" type="non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6" name="Shape 846"/>
        <p:cNvGrpSpPr/>
        <p:nvPr/>
      </p:nvGrpSpPr>
      <p:grpSpPr>
        <a:xfrm>
          <a:off x="0" y="0"/>
          <a:ext cx="0" cy="0"/>
          <a:chOff x="0" y="0"/>
          <a:chExt cx="0" cy="0"/>
        </a:xfrm>
      </p:grpSpPr>
      <p:sp>
        <p:nvSpPr>
          <p:cNvPr id="847" name="Google Shape;847;p61"/>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848" name="Google Shape;848;p61"/>
          <p:cNvSpPr txBox="1"/>
          <p:nvPr>
            <p:ph type="title"/>
          </p:nvPr>
        </p:nvSpPr>
        <p:spPr>
          <a:xfrm>
            <a:off x="715962" y="0"/>
            <a:ext cx="80518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Example:  Gray to Binary Code</a:t>
            </a:r>
            <a:r>
              <a:rPr b="0" i="0" lang="en-US" sz="4400" u="none">
                <a:solidFill>
                  <a:schemeClr val="dk1"/>
                </a:solidFill>
                <a:latin typeface="Times New Roman"/>
                <a:ea typeface="Times New Roman"/>
                <a:cs typeface="Times New Roman"/>
                <a:sym typeface="Times New Roman"/>
              </a:rPr>
              <a:t> </a:t>
            </a:r>
            <a:endParaRPr/>
          </a:p>
        </p:txBody>
      </p:sp>
      <p:sp>
        <p:nvSpPr>
          <p:cNvPr id="849" name="Google Shape;849;p6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Design a circuit to </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convert a 3-bit Gray </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code to a binary code</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The formulation gives</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the truth table on the</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right</a:t>
            </a:r>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It is obvious from this</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table that X = C and the</a:t>
            </a:r>
            <a:br>
              <a:rPr b="1" i="0" lang="en-US" sz="3200" u="none">
                <a:solidFill>
                  <a:schemeClr val="dk1"/>
                </a:solidFill>
                <a:latin typeface="Times New Roman"/>
                <a:ea typeface="Times New Roman"/>
                <a:cs typeface="Times New Roman"/>
                <a:sym typeface="Times New Roman"/>
              </a:rPr>
            </a:br>
            <a:r>
              <a:rPr b="1" i="0" lang="en-US" sz="3200" u="none">
                <a:solidFill>
                  <a:schemeClr val="dk1"/>
                </a:solidFill>
                <a:latin typeface="Times New Roman"/>
                <a:ea typeface="Times New Roman"/>
                <a:cs typeface="Times New Roman"/>
                <a:sym typeface="Times New Roman"/>
              </a:rPr>
              <a:t>Y and Z are more complex</a:t>
            </a:r>
            <a:endParaRPr/>
          </a:p>
        </p:txBody>
      </p:sp>
      <p:sp>
        <p:nvSpPr>
          <p:cNvPr id="850" name="Google Shape;850;p61"/>
          <p:cNvSpPr txBox="1"/>
          <p:nvPr/>
        </p:nvSpPr>
        <p:spPr>
          <a:xfrm>
            <a:off x="5459412" y="2446337"/>
            <a:ext cx="1746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851" name="Google Shape;851;p61"/>
          <p:cNvSpPr txBox="1"/>
          <p:nvPr/>
        </p:nvSpPr>
        <p:spPr>
          <a:xfrm>
            <a:off x="5476875" y="2446337"/>
            <a:ext cx="1349375"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852" name="Google Shape;852;p61"/>
          <p:cNvSpPr txBox="1"/>
          <p:nvPr/>
        </p:nvSpPr>
        <p:spPr>
          <a:xfrm>
            <a:off x="6826250" y="2446337"/>
            <a:ext cx="7937"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853" name="Google Shape;853;p61"/>
          <p:cNvSpPr txBox="1"/>
          <p:nvPr/>
        </p:nvSpPr>
        <p:spPr>
          <a:xfrm>
            <a:off x="6834187" y="2446337"/>
            <a:ext cx="149701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854" name="Google Shape;854;p61"/>
          <p:cNvSpPr txBox="1"/>
          <p:nvPr/>
        </p:nvSpPr>
        <p:spPr>
          <a:xfrm>
            <a:off x="8331200" y="2446337"/>
            <a:ext cx="17462" cy="952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855" name="Google Shape;855;p61"/>
          <p:cNvGrpSpPr/>
          <p:nvPr/>
        </p:nvGrpSpPr>
        <p:grpSpPr>
          <a:xfrm>
            <a:off x="5459412" y="1371600"/>
            <a:ext cx="2889250" cy="3613150"/>
            <a:chOff x="0" y="0"/>
            <a:chExt cx="1820" cy="2276"/>
          </a:xfrm>
        </p:grpSpPr>
        <p:sp>
          <p:nvSpPr>
            <p:cNvPr id="856" name="Google Shape;856;p61"/>
            <p:cNvSpPr txBox="1"/>
            <p:nvPr/>
          </p:nvSpPr>
          <p:spPr>
            <a:xfrm>
              <a:off x="220" y="21"/>
              <a:ext cx="42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Gray</a:t>
              </a:r>
              <a:endParaRPr/>
            </a:p>
          </p:txBody>
        </p:sp>
        <p:sp>
          <p:nvSpPr>
            <p:cNvPr id="857" name="Google Shape;857;p61"/>
            <p:cNvSpPr txBox="1"/>
            <p:nvPr/>
          </p:nvSpPr>
          <p:spPr>
            <a:xfrm>
              <a:off x="183" y="240"/>
              <a:ext cx="502"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A B C</a:t>
              </a:r>
              <a:endParaRPr/>
            </a:p>
          </p:txBody>
        </p:sp>
        <p:sp>
          <p:nvSpPr>
            <p:cNvPr id="858" name="Google Shape;858;p61"/>
            <p:cNvSpPr txBox="1"/>
            <p:nvPr/>
          </p:nvSpPr>
          <p:spPr>
            <a:xfrm>
              <a:off x="1056" y="21"/>
              <a:ext cx="565"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Binary</a:t>
              </a:r>
              <a:endParaRPr/>
            </a:p>
          </p:txBody>
        </p:sp>
        <p:sp>
          <p:nvSpPr>
            <p:cNvPr id="859" name="Google Shape;859;p61"/>
            <p:cNvSpPr txBox="1"/>
            <p:nvPr/>
          </p:nvSpPr>
          <p:spPr>
            <a:xfrm>
              <a:off x="1151" y="240"/>
              <a:ext cx="373"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x y z</a:t>
              </a:r>
              <a:endParaRPr/>
            </a:p>
          </p:txBody>
        </p:sp>
        <p:sp>
          <p:nvSpPr>
            <p:cNvPr id="860" name="Google Shape;860;p61"/>
            <p:cNvSpPr txBox="1"/>
            <p:nvPr/>
          </p:nvSpPr>
          <p:spPr>
            <a:xfrm>
              <a:off x="0"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61" name="Google Shape;861;p61"/>
            <p:cNvCxnSpPr/>
            <p:nvPr/>
          </p:nvCxnSpPr>
          <p:spPr>
            <a:xfrm>
              <a:off x="0"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862" name="Google Shape;862;p61"/>
            <p:cNvCxnSpPr/>
            <p:nvPr/>
          </p:nvCxnSpPr>
          <p:spPr>
            <a:xfrm>
              <a:off x="0"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863" name="Google Shape;863;p61"/>
            <p:cNvSpPr txBox="1"/>
            <p:nvPr/>
          </p:nvSpPr>
          <p:spPr>
            <a:xfrm>
              <a:off x="0"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64" name="Google Shape;864;p61"/>
            <p:cNvCxnSpPr/>
            <p:nvPr/>
          </p:nvCxnSpPr>
          <p:spPr>
            <a:xfrm>
              <a:off x="0"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865" name="Google Shape;865;p61"/>
            <p:cNvCxnSpPr/>
            <p:nvPr/>
          </p:nvCxnSpPr>
          <p:spPr>
            <a:xfrm>
              <a:off x="0"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866" name="Google Shape;866;p61"/>
            <p:cNvSpPr txBox="1"/>
            <p:nvPr/>
          </p:nvSpPr>
          <p:spPr>
            <a:xfrm>
              <a:off x="11" y="0"/>
              <a:ext cx="850"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67" name="Google Shape;867;p61"/>
            <p:cNvCxnSpPr/>
            <p:nvPr/>
          </p:nvCxnSpPr>
          <p:spPr>
            <a:xfrm>
              <a:off x="11" y="0"/>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868" name="Google Shape;868;p61"/>
            <p:cNvSpPr txBox="1"/>
            <p:nvPr/>
          </p:nvSpPr>
          <p:spPr>
            <a:xfrm>
              <a:off x="872" y="0"/>
              <a:ext cx="937"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69" name="Google Shape;869;p61"/>
            <p:cNvCxnSpPr/>
            <p:nvPr/>
          </p:nvCxnSpPr>
          <p:spPr>
            <a:xfrm>
              <a:off x="872" y="0"/>
              <a:ext cx="937" cy="1"/>
            </a:xfrm>
            <a:prstGeom prst="straightConnector1">
              <a:avLst/>
            </a:prstGeom>
            <a:noFill/>
            <a:ln cap="flat" cmpd="sng" w="9525">
              <a:solidFill>
                <a:srgbClr val="000000"/>
              </a:solidFill>
              <a:prstDash val="solid"/>
              <a:miter lim="800000"/>
              <a:headEnd len="med" w="med" type="none"/>
              <a:tailEnd len="med" w="med" type="none"/>
            </a:ln>
          </p:spPr>
        </p:cxnSp>
        <p:sp>
          <p:nvSpPr>
            <p:cNvPr id="870" name="Google Shape;870;p61"/>
            <p:cNvSpPr txBox="1"/>
            <p:nvPr/>
          </p:nvSpPr>
          <p:spPr>
            <a:xfrm>
              <a:off x="1809"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71" name="Google Shape;871;p61"/>
            <p:cNvCxnSpPr/>
            <p:nvPr/>
          </p:nvCxnSpPr>
          <p:spPr>
            <a:xfrm>
              <a:off x="1809"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872" name="Google Shape;872;p61"/>
            <p:cNvCxnSpPr/>
            <p:nvPr/>
          </p:nvCxnSpPr>
          <p:spPr>
            <a:xfrm>
              <a:off x="1809"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873" name="Google Shape;873;p61"/>
            <p:cNvSpPr txBox="1"/>
            <p:nvPr/>
          </p:nvSpPr>
          <p:spPr>
            <a:xfrm>
              <a:off x="1809" y="0"/>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74" name="Google Shape;874;p61"/>
            <p:cNvCxnSpPr/>
            <p:nvPr/>
          </p:nvCxnSpPr>
          <p:spPr>
            <a:xfrm>
              <a:off x="1809" y="0"/>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875" name="Google Shape;875;p61"/>
            <p:cNvCxnSpPr/>
            <p:nvPr/>
          </p:nvCxnSpPr>
          <p:spPr>
            <a:xfrm>
              <a:off x="1809" y="0"/>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876" name="Google Shape;876;p61"/>
            <p:cNvSpPr txBox="1"/>
            <p:nvPr/>
          </p:nvSpPr>
          <p:spPr>
            <a:xfrm>
              <a:off x="0" y="12"/>
              <a:ext cx="11" cy="43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77" name="Google Shape;877;p61"/>
            <p:cNvCxnSpPr/>
            <p:nvPr/>
          </p:nvCxnSpPr>
          <p:spPr>
            <a:xfrm>
              <a:off x="0" y="12"/>
              <a:ext cx="1" cy="439"/>
            </a:xfrm>
            <a:prstGeom prst="straightConnector1">
              <a:avLst/>
            </a:prstGeom>
            <a:noFill/>
            <a:ln cap="flat" cmpd="sng" w="9525">
              <a:solidFill>
                <a:srgbClr val="000000"/>
              </a:solidFill>
              <a:prstDash val="solid"/>
              <a:miter lim="800000"/>
              <a:headEnd len="med" w="med" type="none"/>
              <a:tailEnd len="med" w="med" type="none"/>
            </a:ln>
          </p:spPr>
        </p:cxnSp>
        <p:sp>
          <p:nvSpPr>
            <p:cNvPr id="878" name="Google Shape;878;p61"/>
            <p:cNvSpPr txBox="1"/>
            <p:nvPr/>
          </p:nvSpPr>
          <p:spPr>
            <a:xfrm>
              <a:off x="1809" y="12"/>
              <a:ext cx="11" cy="43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79" name="Google Shape;879;p61"/>
            <p:cNvCxnSpPr/>
            <p:nvPr/>
          </p:nvCxnSpPr>
          <p:spPr>
            <a:xfrm>
              <a:off x="1809" y="12"/>
              <a:ext cx="1" cy="439"/>
            </a:xfrm>
            <a:prstGeom prst="straightConnector1">
              <a:avLst/>
            </a:prstGeom>
            <a:noFill/>
            <a:ln cap="flat" cmpd="sng" w="9525">
              <a:solidFill>
                <a:srgbClr val="000000"/>
              </a:solidFill>
              <a:prstDash val="solid"/>
              <a:miter lim="800000"/>
              <a:headEnd len="med" w="med" type="none"/>
              <a:tailEnd len="med" w="med" type="none"/>
            </a:ln>
          </p:spPr>
        </p:cxnSp>
        <p:sp>
          <p:nvSpPr>
            <p:cNvPr id="880" name="Google Shape;880;p61"/>
            <p:cNvSpPr txBox="1"/>
            <p:nvPr/>
          </p:nvSpPr>
          <p:spPr>
            <a:xfrm>
              <a:off x="243"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881" name="Google Shape;881;p61"/>
            <p:cNvSpPr txBox="1"/>
            <p:nvPr/>
          </p:nvSpPr>
          <p:spPr>
            <a:xfrm>
              <a:off x="387"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882" name="Google Shape;882;p61"/>
            <p:cNvSpPr txBox="1"/>
            <p:nvPr/>
          </p:nvSpPr>
          <p:spPr>
            <a:xfrm>
              <a:off x="531" y="46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883" name="Google Shape;883;p61"/>
            <p:cNvSpPr txBox="1"/>
            <p:nvPr/>
          </p:nvSpPr>
          <p:spPr>
            <a:xfrm>
              <a:off x="1149"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884" name="Google Shape;884;p61"/>
            <p:cNvSpPr txBox="1"/>
            <p:nvPr/>
          </p:nvSpPr>
          <p:spPr>
            <a:xfrm>
              <a:off x="1293" y="46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885" name="Google Shape;885;p61"/>
            <p:cNvSpPr txBox="1"/>
            <p:nvPr/>
          </p:nvSpPr>
          <p:spPr>
            <a:xfrm>
              <a:off x="1436" y="46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886" name="Google Shape;886;p61"/>
            <p:cNvSpPr txBox="1"/>
            <p:nvPr/>
          </p:nvSpPr>
          <p:spPr>
            <a:xfrm>
              <a:off x="0" y="451"/>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87" name="Google Shape;887;p61"/>
            <p:cNvCxnSpPr/>
            <p:nvPr/>
          </p:nvCxnSpPr>
          <p:spPr>
            <a:xfrm>
              <a:off x="0" y="451"/>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888" name="Google Shape;888;p61"/>
            <p:cNvSpPr txBox="1"/>
            <p:nvPr/>
          </p:nvSpPr>
          <p:spPr>
            <a:xfrm>
              <a:off x="11" y="451"/>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89" name="Google Shape;889;p61"/>
            <p:cNvCxnSpPr/>
            <p:nvPr/>
          </p:nvCxnSpPr>
          <p:spPr>
            <a:xfrm>
              <a:off x="11" y="451"/>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890" name="Google Shape;890;p61"/>
            <p:cNvSpPr txBox="1"/>
            <p:nvPr/>
          </p:nvSpPr>
          <p:spPr>
            <a:xfrm>
              <a:off x="866" y="451"/>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91" name="Google Shape;891;p61"/>
            <p:cNvCxnSpPr/>
            <p:nvPr/>
          </p:nvCxnSpPr>
          <p:spPr>
            <a:xfrm>
              <a:off x="866" y="451"/>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892" name="Google Shape;892;p61"/>
            <p:cNvSpPr txBox="1"/>
            <p:nvPr/>
          </p:nvSpPr>
          <p:spPr>
            <a:xfrm>
              <a:off x="1809" y="451"/>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93" name="Google Shape;893;p61"/>
            <p:cNvCxnSpPr/>
            <p:nvPr/>
          </p:nvCxnSpPr>
          <p:spPr>
            <a:xfrm>
              <a:off x="1809" y="451"/>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894" name="Google Shape;894;p61"/>
            <p:cNvSpPr txBox="1"/>
            <p:nvPr/>
          </p:nvSpPr>
          <p:spPr>
            <a:xfrm>
              <a:off x="0" y="457"/>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95" name="Google Shape;895;p61"/>
            <p:cNvCxnSpPr/>
            <p:nvPr/>
          </p:nvCxnSpPr>
          <p:spPr>
            <a:xfrm>
              <a:off x="0" y="457"/>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896" name="Google Shape;896;p61"/>
            <p:cNvSpPr txBox="1"/>
            <p:nvPr/>
          </p:nvSpPr>
          <p:spPr>
            <a:xfrm>
              <a:off x="1809" y="457"/>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897" name="Google Shape;897;p61"/>
            <p:cNvCxnSpPr/>
            <p:nvPr/>
          </p:nvCxnSpPr>
          <p:spPr>
            <a:xfrm>
              <a:off x="1809" y="457"/>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898" name="Google Shape;898;p61"/>
            <p:cNvSpPr txBox="1"/>
            <p:nvPr/>
          </p:nvSpPr>
          <p:spPr>
            <a:xfrm>
              <a:off x="243" y="692"/>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a:t>
              </a:r>
              <a:endParaRPr/>
            </a:p>
          </p:txBody>
        </p:sp>
        <p:sp>
          <p:nvSpPr>
            <p:cNvPr id="899" name="Google Shape;899;p61"/>
            <p:cNvSpPr txBox="1"/>
            <p:nvPr/>
          </p:nvSpPr>
          <p:spPr>
            <a:xfrm>
              <a:off x="531" y="692"/>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900" name="Google Shape;900;p61"/>
            <p:cNvSpPr txBox="1"/>
            <p:nvPr/>
          </p:nvSpPr>
          <p:spPr>
            <a:xfrm>
              <a:off x="1149" y="692"/>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901" name="Google Shape;901;p61"/>
            <p:cNvSpPr txBox="1"/>
            <p:nvPr/>
          </p:nvSpPr>
          <p:spPr>
            <a:xfrm>
              <a:off x="1293" y="692"/>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a:t>
              </a:r>
              <a:endParaRPr/>
            </a:p>
          </p:txBody>
        </p:sp>
        <p:cxnSp>
          <p:nvCxnSpPr>
            <p:cNvPr id="902" name="Google Shape;902;p61"/>
            <p:cNvCxnSpPr/>
            <p:nvPr/>
          </p:nvCxnSpPr>
          <p:spPr>
            <a:xfrm>
              <a:off x="0" y="67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903" name="Google Shape;903;p61"/>
            <p:cNvCxnSpPr/>
            <p:nvPr/>
          </p:nvCxnSpPr>
          <p:spPr>
            <a:xfrm>
              <a:off x="11" y="677"/>
              <a:ext cx="850" cy="1"/>
            </a:xfrm>
            <a:prstGeom prst="straightConnector1">
              <a:avLst/>
            </a:prstGeom>
            <a:noFill/>
            <a:ln cap="flat" cmpd="sng" w="9525">
              <a:solidFill>
                <a:srgbClr val="000000"/>
              </a:solidFill>
              <a:prstDash val="solid"/>
              <a:miter lim="800000"/>
              <a:headEnd len="med" w="med" type="none"/>
              <a:tailEnd len="med" w="med" type="none"/>
            </a:ln>
          </p:spPr>
        </p:cxnSp>
        <p:cxnSp>
          <p:nvCxnSpPr>
            <p:cNvPr id="904" name="Google Shape;904;p61"/>
            <p:cNvCxnSpPr/>
            <p:nvPr/>
          </p:nvCxnSpPr>
          <p:spPr>
            <a:xfrm>
              <a:off x="866" y="677"/>
              <a:ext cx="943" cy="1"/>
            </a:xfrm>
            <a:prstGeom prst="straightConnector1">
              <a:avLst/>
            </a:prstGeom>
            <a:noFill/>
            <a:ln cap="flat" cmpd="sng" w="9525">
              <a:solidFill>
                <a:srgbClr val="000000"/>
              </a:solidFill>
              <a:prstDash val="solid"/>
              <a:miter lim="800000"/>
              <a:headEnd len="med" w="med" type="none"/>
              <a:tailEnd len="med" w="med" type="none"/>
            </a:ln>
          </p:spPr>
        </p:cxnSp>
        <p:cxnSp>
          <p:nvCxnSpPr>
            <p:cNvPr id="905" name="Google Shape;905;p61"/>
            <p:cNvCxnSpPr/>
            <p:nvPr/>
          </p:nvCxnSpPr>
          <p:spPr>
            <a:xfrm>
              <a:off x="1809" y="677"/>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06" name="Google Shape;906;p61"/>
            <p:cNvSpPr txBox="1"/>
            <p:nvPr/>
          </p:nvSpPr>
          <p:spPr>
            <a:xfrm>
              <a:off x="0" y="683"/>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07" name="Google Shape;907;p61"/>
            <p:cNvCxnSpPr/>
            <p:nvPr/>
          </p:nvCxnSpPr>
          <p:spPr>
            <a:xfrm>
              <a:off x="0" y="683"/>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08" name="Google Shape;908;p61"/>
            <p:cNvSpPr txBox="1"/>
            <p:nvPr/>
          </p:nvSpPr>
          <p:spPr>
            <a:xfrm>
              <a:off x="1809" y="683"/>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09" name="Google Shape;909;p61"/>
            <p:cNvCxnSpPr/>
            <p:nvPr/>
          </p:nvCxnSpPr>
          <p:spPr>
            <a:xfrm>
              <a:off x="1809" y="683"/>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10" name="Google Shape;910;p61"/>
            <p:cNvSpPr txBox="1"/>
            <p:nvPr/>
          </p:nvSpPr>
          <p:spPr>
            <a:xfrm>
              <a:off x="243" y="918"/>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11" name="Google Shape;911;p61"/>
            <p:cNvSpPr txBox="1"/>
            <p:nvPr/>
          </p:nvSpPr>
          <p:spPr>
            <a:xfrm>
              <a:off x="387" y="918"/>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a:t>
              </a:r>
              <a:endParaRPr/>
            </a:p>
          </p:txBody>
        </p:sp>
        <p:sp>
          <p:nvSpPr>
            <p:cNvPr id="912" name="Google Shape;912;p61"/>
            <p:cNvSpPr txBox="1"/>
            <p:nvPr/>
          </p:nvSpPr>
          <p:spPr>
            <a:xfrm>
              <a:off x="1149" y="918"/>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0 1 0</a:t>
              </a:r>
              <a:endParaRPr/>
            </a:p>
          </p:txBody>
        </p:sp>
        <p:sp>
          <p:nvSpPr>
            <p:cNvPr id="913" name="Google Shape;913;p61"/>
            <p:cNvSpPr txBox="1"/>
            <p:nvPr/>
          </p:nvSpPr>
          <p:spPr>
            <a:xfrm>
              <a:off x="0" y="903"/>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14" name="Google Shape;914;p61"/>
            <p:cNvCxnSpPr/>
            <p:nvPr/>
          </p:nvCxnSpPr>
          <p:spPr>
            <a:xfrm>
              <a:off x="0" y="903"/>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15" name="Google Shape;915;p61"/>
            <p:cNvSpPr txBox="1"/>
            <p:nvPr/>
          </p:nvSpPr>
          <p:spPr>
            <a:xfrm>
              <a:off x="11" y="903"/>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16" name="Google Shape;916;p61"/>
            <p:cNvCxnSpPr/>
            <p:nvPr/>
          </p:nvCxnSpPr>
          <p:spPr>
            <a:xfrm>
              <a:off x="11" y="903"/>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17" name="Google Shape;917;p61"/>
            <p:cNvSpPr txBox="1"/>
            <p:nvPr/>
          </p:nvSpPr>
          <p:spPr>
            <a:xfrm>
              <a:off x="866" y="903"/>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18" name="Google Shape;918;p61"/>
            <p:cNvCxnSpPr/>
            <p:nvPr/>
          </p:nvCxnSpPr>
          <p:spPr>
            <a:xfrm>
              <a:off x="866" y="903"/>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19" name="Google Shape;919;p61"/>
            <p:cNvSpPr txBox="1"/>
            <p:nvPr/>
          </p:nvSpPr>
          <p:spPr>
            <a:xfrm>
              <a:off x="1809" y="903"/>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20" name="Google Shape;920;p61"/>
            <p:cNvCxnSpPr/>
            <p:nvPr/>
          </p:nvCxnSpPr>
          <p:spPr>
            <a:xfrm>
              <a:off x="1809" y="903"/>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21" name="Google Shape;921;p61"/>
            <p:cNvSpPr txBox="1"/>
            <p:nvPr/>
          </p:nvSpPr>
          <p:spPr>
            <a:xfrm>
              <a:off x="0" y="909"/>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22" name="Google Shape;922;p61"/>
            <p:cNvCxnSpPr/>
            <p:nvPr/>
          </p:nvCxnSpPr>
          <p:spPr>
            <a:xfrm>
              <a:off x="0" y="909"/>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23" name="Google Shape;923;p61"/>
            <p:cNvSpPr txBox="1"/>
            <p:nvPr/>
          </p:nvSpPr>
          <p:spPr>
            <a:xfrm>
              <a:off x="1809" y="909"/>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24" name="Google Shape;924;p61"/>
            <p:cNvCxnSpPr/>
            <p:nvPr/>
          </p:nvCxnSpPr>
          <p:spPr>
            <a:xfrm>
              <a:off x="1809" y="909"/>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25" name="Google Shape;925;p61"/>
            <p:cNvSpPr txBox="1"/>
            <p:nvPr/>
          </p:nvSpPr>
          <p:spPr>
            <a:xfrm>
              <a:off x="243" y="1143"/>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0 1 0</a:t>
              </a:r>
              <a:endParaRPr/>
            </a:p>
          </p:txBody>
        </p:sp>
        <p:sp>
          <p:nvSpPr>
            <p:cNvPr id="926" name="Google Shape;926;p61"/>
            <p:cNvSpPr txBox="1"/>
            <p:nvPr/>
          </p:nvSpPr>
          <p:spPr>
            <a:xfrm>
              <a:off x="1149" y="1143"/>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a:t>
              </a:r>
              <a:endParaRPr/>
            </a:p>
          </p:txBody>
        </p:sp>
        <p:sp>
          <p:nvSpPr>
            <p:cNvPr id="927" name="Google Shape;927;p61"/>
            <p:cNvSpPr txBox="1"/>
            <p:nvPr/>
          </p:nvSpPr>
          <p:spPr>
            <a:xfrm>
              <a:off x="1436" y="1143"/>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928" name="Google Shape;928;p61"/>
            <p:cNvSpPr txBox="1"/>
            <p:nvPr/>
          </p:nvSpPr>
          <p:spPr>
            <a:xfrm>
              <a:off x="0" y="1129"/>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29" name="Google Shape;929;p61"/>
            <p:cNvCxnSpPr/>
            <p:nvPr/>
          </p:nvCxnSpPr>
          <p:spPr>
            <a:xfrm>
              <a:off x="0" y="1129"/>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30" name="Google Shape;930;p61"/>
            <p:cNvSpPr txBox="1"/>
            <p:nvPr/>
          </p:nvSpPr>
          <p:spPr>
            <a:xfrm>
              <a:off x="11" y="1129"/>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31" name="Google Shape;931;p61"/>
            <p:cNvCxnSpPr/>
            <p:nvPr/>
          </p:nvCxnSpPr>
          <p:spPr>
            <a:xfrm>
              <a:off x="11" y="1129"/>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32" name="Google Shape;932;p61"/>
            <p:cNvSpPr txBox="1"/>
            <p:nvPr/>
          </p:nvSpPr>
          <p:spPr>
            <a:xfrm>
              <a:off x="866" y="1129"/>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33" name="Google Shape;933;p61"/>
            <p:cNvCxnSpPr/>
            <p:nvPr/>
          </p:nvCxnSpPr>
          <p:spPr>
            <a:xfrm>
              <a:off x="866" y="1129"/>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34" name="Google Shape;934;p61"/>
            <p:cNvSpPr txBox="1"/>
            <p:nvPr/>
          </p:nvSpPr>
          <p:spPr>
            <a:xfrm>
              <a:off x="1809" y="1129"/>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35" name="Google Shape;935;p61"/>
            <p:cNvCxnSpPr/>
            <p:nvPr/>
          </p:nvCxnSpPr>
          <p:spPr>
            <a:xfrm>
              <a:off x="1809" y="1129"/>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36" name="Google Shape;936;p61"/>
            <p:cNvSpPr txBox="1"/>
            <p:nvPr/>
          </p:nvSpPr>
          <p:spPr>
            <a:xfrm>
              <a:off x="0" y="1135"/>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37" name="Google Shape;937;p61"/>
            <p:cNvCxnSpPr/>
            <p:nvPr/>
          </p:nvCxnSpPr>
          <p:spPr>
            <a:xfrm>
              <a:off x="0" y="1135"/>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938" name="Google Shape;938;p61"/>
            <p:cNvSpPr txBox="1"/>
            <p:nvPr/>
          </p:nvSpPr>
          <p:spPr>
            <a:xfrm>
              <a:off x="1809" y="1135"/>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39" name="Google Shape;939;p61"/>
            <p:cNvCxnSpPr/>
            <p:nvPr/>
          </p:nvCxnSpPr>
          <p:spPr>
            <a:xfrm>
              <a:off x="1809" y="1135"/>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940" name="Google Shape;940;p61"/>
            <p:cNvSpPr txBox="1"/>
            <p:nvPr/>
          </p:nvSpPr>
          <p:spPr>
            <a:xfrm>
              <a:off x="243" y="1369"/>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 </a:t>
              </a:r>
              <a:endParaRPr/>
            </a:p>
          </p:txBody>
        </p:sp>
        <p:sp>
          <p:nvSpPr>
            <p:cNvPr id="941" name="Google Shape;941;p61"/>
            <p:cNvSpPr txBox="1"/>
            <p:nvPr/>
          </p:nvSpPr>
          <p:spPr>
            <a:xfrm>
              <a:off x="531" y="1369"/>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942" name="Google Shape;942;p61"/>
            <p:cNvSpPr txBox="1"/>
            <p:nvPr/>
          </p:nvSpPr>
          <p:spPr>
            <a:xfrm>
              <a:off x="1149" y="1369"/>
              <a:ext cx="288"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a:t>
              </a:r>
              <a:endParaRPr/>
            </a:p>
          </p:txBody>
        </p:sp>
        <p:sp>
          <p:nvSpPr>
            <p:cNvPr id="943" name="Google Shape;943;p61"/>
            <p:cNvSpPr txBox="1"/>
            <p:nvPr/>
          </p:nvSpPr>
          <p:spPr>
            <a:xfrm>
              <a:off x="1436" y="1369"/>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a:t>
              </a:r>
              <a:endParaRPr/>
            </a:p>
          </p:txBody>
        </p:sp>
        <p:sp>
          <p:nvSpPr>
            <p:cNvPr id="944" name="Google Shape;944;p61"/>
            <p:cNvSpPr txBox="1"/>
            <p:nvPr/>
          </p:nvSpPr>
          <p:spPr>
            <a:xfrm>
              <a:off x="0" y="1354"/>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45" name="Google Shape;945;p61"/>
            <p:cNvCxnSpPr/>
            <p:nvPr/>
          </p:nvCxnSpPr>
          <p:spPr>
            <a:xfrm>
              <a:off x="0" y="1354"/>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46" name="Google Shape;946;p61"/>
            <p:cNvSpPr txBox="1"/>
            <p:nvPr/>
          </p:nvSpPr>
          <p:spPr>
            <a:xfrm>
              <a:off x="11" y="1354"/>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47" name="Google Shape;947;p61"/>
            <p:cNvCxnSpPr/>
            <p:nvPr/>
          </p:nvCxnSpPr>
          <p:spPr>
            <a:xfrm>
              <a:off x="11" y="1354"/>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48" name="Google Shape;948;p61"/>
            <p:cNvSpPr txBox="1"/>
            <p:nvPr/>
          </p:nvSpPr>
          <p:spPr>
            <a:xfrm>
              <a:off x="866" y="1354"/>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49" name="Google Shape;949;p61"/>
            <p:cNvCxnSpPr/>
            <p:nvPr/>
          </p:nvCxnSpPr>
          <p:spPr>
            <a:xfrm>
              <a:off x="866" y="1354"/>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50" name="Google Shape;950;p61"/>
            <p:cNvSpPr txBox="1"/>
            <p:nvPr/>
          </p:nvSpPr>
          <p:spPr>
            <a:xfrm>
              <a:off x="1809" y="1354"/>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51" name="Google Shape;951;p61"/>
            <p:cNvCxnSpPr/>
            <p:nvPr/>
          </p:nvCxnSpPr>
          <p:spPr>
            <a:xfrm>
              <a:off x="1809" y="1354"/>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52" name="Google Shape;952;p61"/>
            <p:cNvSpPr txBox="1"/>
            <p:nvPr/>
          </p:nvSpPr>
          <p:spPr>
            <a:xfrm>
              <a:off x="0" y="1360"/>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53" name="Google Shape;953;p61"/>
            <p:cNvCxnSpPr/>
            <p:nvPr/>
          </p:nvCxnSpPr>
          <p:spPr>
            <a:xfrm>
              <a:off x="0" y="1360"/>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54" name="Google Shape;954;p61"/>
            <p:cNvSpPr txBox="1"/>
            <p:nvPr/>
          </p:nvSpPr>
          <p:spPr>
            <a:xfrm>
              <a:off x="1809" y="1360"/>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55" name="Google Shape;955;p61"/>
            <p:cNvCxnSpPr/>
            <p:nvPr/>
          </p:nvCxnSpPr>
          <p:spPr>
            <a:xfrm>
              <a:off x="1809" y="1360"/>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56" name="Google Shape;956;p61"/>
            <p:cNvSpPr txBox="1"/>
            <p:nvPr/>
          </p:nvSpPr>
          <p:spPr>
            <a:xfrm>
              <a:off x="243" y="1595"/>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57" name="Google Shape;957;p61"/>
            <p:cNvSpPr txBox="1"/>
            <p:nvPr/>
          </p:nvSpPr>
          <p:spPr>
            <a:xfrm>
              <a:off x="387" y="1595"/>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58" name="Google Shape;958;p61"/>
            <p:cNvSpPr txBox="1"/>
            <p:nvPr/>
          </p:nvSpPr>
          <p:spPr>
            <a:xfrm>
              <a:off x="531" y="1595"/>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959" name="Google Shape;959;p61"/>
            <p:cNvSpPr txBox="1"/>
            <p:nvPr/>
          </p:nvSpPr>
          <p:spPr>
            <a:xfrm>
              <a:off x="1149" y="1595"/>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1 0 1</a:t>
              </a:r>
              <a:endParaRPr/>
            </a:p>
          </p:txBody>
        </p:sp>
        <p:sp>
          <p:nvSpPr>
            <p:cNvPr id="960" name="Google Shape;960;p61"/>
            <p:cNvSpPr txBox="1"/>
            <p:nvPr/>
          </p:nvSpPr>
          <p:spPr>
            <a:xfrm>
              <a:off x="0" y="1580"/>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61" name="Google Shape;961;p61"/>
            <p:cNvCxnSpPr/>
            <p:nvPr/>
          </p:nvCxnSpPr>
          <p:spPr>
            <a:xfrm>
              <a:off x="0" y="1580"/>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62" name="Google Shape;962;p61"/>
            <p:cNvSpPr txBox="1"/>
            <p:nvPr/>
          </p:nvSpPr>
          <p:spPr>
            <a:xfrm>
              <a:off x="11" y="1580"/>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63" name="Google Shape;963;p61"/>
            <p:cNvCxnSpPr/>
            <p:nvPr/>
          </p:nvCxnSpPr>
          <p:spPr>
            <a:xfrm>
              <a:off x="11" y="1580"/>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64" name="Google Shape;964;p61"/>
            <p:cNvSpPr txBox="1"/>
            <p:nvPr/>
          </p:nvSpPr>
          <p:spPr>
            <a:xfrm>
              <a:off x="866" y="1580"/>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65" name="Google Shape;965;p61"/>
            <p:cNvCxnSpPr/>
            <p:nvPr/>
          </p:nvCxnSpPr>
          <p:spPr>
            <a:xfrm>
              <a:off x="866" y="1580"/>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66" name="Google Shape;966;p61"/>
            <p:cNvSpPr txBox="1"/>
            <p:nvPr/>
          </p:nvSpPr>
          <p:spPr>
            <a:xfrm>
              <a:off x="1809" y="1580"/>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67" name="Google Shape;967;p61"/>
            <p:cNvCxnSpPr/>
            <p:nvPr/>
          </p:nvCxnSpPr>
          <p:spPr>
            <a:xfrm>
              <a:off x="1809" y="1580"/>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68" name="Google Shape;968;p61"/>
            <p:cNvSpPr txBox="1"/>
            <p:nvPr/>
          </p:nvSpPr>
          <p:spPr>
            <a:xfrm>
              <a:off x="0" y="1586"/>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69" name="Google Shape;969;p61"/>
            <p:cNvCxnSpPr/>
            <p:nvPr/>
          </p:nvCxnSpPr>
          <p:spPr>
            <a:xfrm>
              <a:off x="0" y="1586"/>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70" name="Google Shape;970;p61"/>
            <p:cNvSpPr txBox="1"/>
            <p:nvPr/>
          </p:nvSpPr>
          <p:spPr>
            <a:xfrm>
              <a:off x="1809" y="1586"/>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71" name="Google Shape;971;p61"/>
            <p:cNvCxnSpPr/>
            <p:nvPr/>
          </p:nvCxnSpPr>
          <p:spPr>
            <a:xfrm>
              <a:off x="1809" y="1586"/>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72" name="Google Shape;972;p61"/>
            <p:cNvSpPr txBox="1"/>
            <p:nvPr/>
          </p:nvSpPr>
          <p:spPr>
            <a:xfrm>
              <a:off x="243" y="1821"/>
              <a:ext cx="38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1 0 1</a:t>
              </a:r>
              <a:endParaRPr/>
            </a:p>
          </p:txBody>
        </p:sp>
        <p:sp>
          <p:nvSpPr>
            <p:cNvPr id="973" name="Google Shape;973;p61"/>
            <p:cNvSpPr txBox="1"/>
            <p:nvPr/>
          </p:nvSpPr>
          <p:spPr>
            <a:xfrm>
              <a:off x="1149" y="1821"/>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74" name="Google Shape;974;p61"/>
            <p:cNvSpPr txBox="1"/>
            <p:nvPr/>
          </p:nvSpPr>
          <p:spPr>
            <a:xfrm>
              <a:off x="1293" y="1821"/>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1 0</a:t>
              </a:r>
              <a:endParaRPr/>
            </a:p>
          </p:txBody>
        </p:sp>
        <p:sp>
          <p:nvSpPr>
            <p:cNvPr id="975" name="Google Shape;975;p61"/>
            <p:cNvSpPr txBox="1"/>
            <p:nvPr/>
          </p:nvSpPr>
          <p:spPr>
            <a:xfrm>
              <a:off x="0" y="1806"/>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76" name="Google Shape;976;p61"/>
            <p:cNvCxnSpPr/>
            <p:nvPr/>
          </p:nvCxnSpPr>
          <p:spPr>
            <a:xfrm>
              <a:off x="0" y="1806"/>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77" name="Google Shape;977;p61"/>
            <p:cNvSpPr txBox="1"/>
            <p:nvPr/>
          </p:nvSpPr>
          <p:spPr>
            <a:xfrm>
              <a:off x="11" y="1806"/>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78" name="Google Shape;978;p61"/>
            <p:cNvCxnSpPr/>
            <p:nvPr/>
          </p:nvCxnSpPr>
          <p:spPr>
            <a:xfrm>
              <a:off x="11" y="1806"/>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79" name="Google Shape;979;p61"/>
            <p:cNvSpPr txBox="1"/>
            <p:nvPr/>
          </p:nvSpPr>
          <p:spPr>
            <a:xfrm>
              <a:off x="866" y="1806"/>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80" name="Google Shape;980;p61"/>
            <p:cNvCxnSpPr/>
            <p:nvPr/>
          </p:nvCxnSpPr>
          <p:spPr>
            <a:xfrm>
              <a:off x="866" y="1806"/>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81" name="Google Shape;981;p61"/>
            <p:cNvSpPr txBox="1"/>
            <p:nvPr/>
          </p:nvSpPr>
          <p:spPr>
            <a:xfrm>
              <a:off x="1809" y="1806"/>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82" name="Google Shape;982;p61"/>
            <p:cNvCxnSpPr/>
            <p:nvPr/>
          </p:nvCxnSpPr>
          <p:spPr>
            <a:xfrm>
              <a:off x="1809" y="1806"/>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83" name="Google Shape;983;p61"/>
            <p:cNvSpPr txBox="1"/>
            <p:nvPr/>
          </p:nvSpPr>
          <p:spPr>
            <a:xfrm>
              <a:off x="0" y="1812"/>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84" name="Google Shape;984;p61"/>
            <p:cNvCxnSpPr/>
            <p:nvPr/>
          </p:nvCxnSpPr>
          <p:spPr>
            <a:xfrm>
              <a:off x="0" y="1812"/>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85" name="Google Shape;985;p61"/>
            <p:cNvSpPr txBox="1"/>
            <p:nvPr/>
          </p:nvSpPr>
          <p:spPr>
            <a:xfrm>
              <a:off x="1809" y="1812"/>
              <a:ext cx="11" cy="22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86" name="Google Shape;986;p61"/>
            <p:cNvCxnSpPr/>
            <p:nvPr/>
          </p:nvCxnSpPr>
          <p:spPr>
            <a:xfrm>
              <a:off x="1809" y="1812"/>
              <a:ext cx="1" cy="220"/>
            </a:xfrm>
            <a:prstGeom prst="straightConnector1">
              <a:avLst/>
            </a:prstGeom>
            <a:noFill/>
            <a:ln cap="flat" cmpd="sng" w="9525">
              <a:solidFill>
                <a:srgbClr val="000000"/>
              </a:solidFill>
              <a:prstDash val="solid"/>
              <a:miter lim="800000"/>
              <a:headEnd len="med" w="med" type="none"/>
              <a:tailEnd len="med" w="med" type="none"/>
            </a:ln>
          </p:spPr>
        </p:cxnSp>
        <p:sp>
          <p:nvSpPr>
            <p:cNvPr id="987" name="Google Shape;987;p61"/>
            <p:cNvSpPr txBox="1"/>
            <p:nvPr/>
          </p:nvSpPr>
          <p:spPr>
            <a:xfrm>
              <a:off x="243"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a:t>
              </a:r>
              <a:endParaRPr/>
            </a:p>
          </p:txBody>
        </p:sp>
        <p:sp>
          <p:nvSpPr>
            <p:cNvPr id="988" name="Google Shape;988;p61"/>
            <p:cNvSpPr txBox="1"/>
            <p:nvPr/>
          </p:nvSpPr>
          <p:spPr>
            <a:xfrm>
              <a:off x="387" y="2046"/>
              <a:ext cx="24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0 1</a:t>
              </a:r>
              <a:endParaRPr/>
            </a:p>
          </p:txBody>
        </p:sp>
        <p:sp>
          <p:nvSpPr>
            <p:cNvPr id="989" name="Google Shape;989;p61"/>
            <p:cNvSpPr txBox="1"/>
            <p:nvPr/>
          </p:nvSpPr>
          <p:spPr>
            <a:xfrm>
              <a:off x="1149"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90" name="Google Shape;990;p61"/>
            <p:cNvSpPr txBox="1"/>
            <p:nvPr/>
          </p:nvSpPr>
          <p:spPr>
            <a:xfrm>
              <a:off x="1293" y="2046"/>
              <a:ext cx="144"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 </a:t>
              </a:r>
              <a:endParaRPr/>
            </a:p>
          </p:txBody>
        </p:sp>
        <p:sp>
          <p:nvSpPr>
            <p:cNvPr id="991" name="Google Shape;991;p61"/>
            <p:cNvSpPr txBox="1"/>
            <p:nvPr/>
          </p:nvSpPr>
          <p:spPr>
            <a:xfrm>
              <a:off x="1436" y="2046"/>
              <a:ext cx="9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1</a:t>
              </a:r>
              <a:endParaRPr/>
            </a:p>
          </p:txBody>
        </p:sp>
        <p:sp>
          <p:nvSpPr>
            <p:cNvPr id="992" name="Google Shape;992;p61"/>
            <p:cNvSpPr txBox="1"/>
            <p:nvPr/>
          </p:nvSpPr>
          <p:spPr>
            <a:xfrm>
              <a:off x="0" y="2032"/>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93" name="Google Shape;993;p61"/>
            <p:cNvCxnSpPr/>
            <p:nvPr/>
          </p:nvCxnSpPr>
          <p:spPr>
            <a:xfrm>
              <a:off x="0" y="2032"/>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994" name="Google Shape;994;p61"/>
            <p:cNvSpPr txBox="1"/>
            <p:nvPr/>
          </p:nvSpPr>
          <p:spPr>
            <a:xfrm>
              <a:off x="11" y="2032"/>
              <a:ext cx="850"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95" name="Google Shape;995;p61"/>
            <p:cNvCxnSpPr/>
            <p:nvPr/>
          </p:nvCxnSpPr>
          <p:spPr>
            <a:xfrm>
              <a:off x="11" y="2032"/>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996" name="Google Shape;996;p61"/>
            <p:cNvSpPr txBox="1"/>
            <p:nvPr/>
          </p:nvSpPr>
          <p:spPr>
            <a:xfrm>
              <a:off x="866" y="2032"/>
              <a:ext cx="943"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97" name="Google Shape;997;p61"/>
            <p:cNvCxnSpPr/>
            <p:nvPr/>
          </p:nvCxnSpPr>
          <p:spPr>
            <a:xfrm>
              <a:off x="866" y="2032"/>
              <a:ext cx="943" cy="1"/>
            </a:xfrm>
            <a:prstGeom prst="straightConnector1">
              <a:avLst/>
            </a:prstGeom>
            <a:noFill/>
            <a:ln cap="flat" cmpd="sng" w="9525">
              <a:solidFill>
                <a:srgbClr val="000000"/>
              </a:solidFill>
              <a:prstDash val="solid"/>
              <a:miter lim="800000"/>
              <a:headEnd len="med" w="med" type="none"/>
              <a:tailEnd len="med" w="med" type="none"/>
            </a:ln>
          </p:spPr>
        </p:cxnSp>
        <p:sp>
          <p:nvSpPr>
            <p:cNvPr id="998" name="Google Shape;998;p61"/>
            <p:cNvSpPr txBox="1"/>
            <p:nvPr/>
          </p:nvSpPr>
          <p:spPr>
            <a:xfrm>
              <a:off x="1809" y="2032"/>
              <a:ext cx="11" cy="6"/>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999" name="Google Shape;999;p61"/>
            <p:cNvCxnSpPr/>
            <p:nvPr/>
          </p:nvCxnSpPr>
          <p:spPr>
            <a:xfrm>
              <a:off x="1809" y="2032"/>
              <a:ext cx="11" cy="1"/>
            </a:xfrm>
            <a:prstGeom prst="straightConnector1">
              <a:avLst/>
            </a:prstGeom>
            <a:noFill/>
            <a:ln cap="flat" cmpd="sng" w="9525">
              <a:solidFill>
                <a:srgbClr val="000000"/>
              </a:solidFill>
              <a:prstDash val="solid"/>
              <a:miter lim="800000"/>
              <a:headEnd len="med" w="med" type="none"/>
              <a:tailEnd len="med" w="med" type="none"/>
            </a:ln>
          </p:spPr>
        </p:cxnSp>
        <p:sp>
          <p:nvSpPr>
            <p:cNvPr id="1000" name="Google Shape;1000;p61"/>
            <p:cNvSpPr txBox="1"/>
            <p:nvPr/>
          </p:nvSpPr>
          <p:spPr>
            <a:xfrm>
              <a:off x="0" y="2038"/>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01" name="Google Shape;1001;p61"/>
            <p:cNvCxnSpPr/>
            <p:nvPr/>
          </p:nvCxnSpPr>
          <p:spPr>
            <a:xfrm>
              <a:off x="0" y="2038"/>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1002" name="Google Shape;1002;p61"/>
            <p:cNvSpPr txBox="1"/>
            <p:nvPr/>
          </p:nvSpPr>
          <p:spPr>
            <a:xfrm>
              <a:off x="0"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03" name="Google Shape;1003;p61"/>
            <p:cNvCxnSpPr/>
            <p:nvPr/>
          </p:nvCxnSpPr>
          <p:spPr>
            <a:xfrm>
              <a:off x="0"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1004" name="Google Shape;1004;p61"/>
            <p:cNvCxnSpPr/>
            <p:nvPr/>
          </p:nvCxnSpPr>
          <p:spPr>
            <a:xfrm>
              <a:off x="0"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1005" name="Google Shape;1005;p61"/>
            <p:cNvSpPr txBox="1"/>
            <p:nvPr/>
          </p:nvSpPr>
          <p:spPr>
            <a:xfrm>
              <a:off x="0"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06" name="Google Shape;1006;p61"/>
            <p:cNvCxnSpPr/>
            <p:nvPr/>
          </p:nvCxnSpPr>
          <p:spPr>
            <a:xfrm>
              <a:off x="0"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1007" name="Google Shape;1007;p61"/>
            <p:cNvCxnSpPr/>
            <p:nvPr/>
          </p:nvCxnSpPr>
          <p:spPr>
            <a:xfrm>
              <a:off x="0"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1008" name="Google Shape;1008;p61"/>
            <p:cNvSpPr txBox="1"/>
            <p:nvPr/>
          </p:nvSpPr>
          <p:spPr>
            <a:xfrm>
              <a:off x="11" y="2257"/>
              <a:ext cx="850"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09" name="Google Shape;1009;p61"/>
            <p:cNvCxnSpPr/>
            <p:nvPr/>
          </p:nvCxnSpPr>
          <p:spPr>
            <a:xfrm>
              <a:off x="11" y="2257"/>
              <a:ext cx="850" cy="1"/>
            </a:xfrm>
            <a:prstGeom prst="straightConnector1">
              <a:avLst/>
            </a:prstGeom>
            <a:noFill/>
            <a:ln cap="flat" cmpd="sng" w="9525">
              <a:solidFill>
                <a:srgbClr val="000000"/>
              </a:solidFill>
              <a:prstDash val="solid"/>
              <a:miter lim="800000"/>
              <a:headEnd len="med" w="med" type="none"/>
              <a:tailEnd len="med" w="med" type="none"/>
            </a:ln>
          </p:spPr>
        </p:cxnSp>
        <p:sp>
          <p:nvSpPr>
            <p:cNvPr id="1010" name="Google Shape;1010;p61"/>
            <p:cNvSpPr txBox="1"/>
            <p:nvPr/>
          </p:nvSpPr>
          <p:spPr>
            <a:xfrm>
              <a:off x="872" y="2257"/>
              <a:ext cx="937"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11" name="Google Shape;1011;p61"/>
            <p:cNvCxnSpPr/>
            <p:nvPr/>
          </p:nvCxnSpPr>
          <p:spPr>
            <a:xfrm>
              <a:off x="872" y="2257"/>
              <a:ext cx="937" cy="1"/>
            </a:xfrm>
            <a:prstGeom prst="straightConnector1">
              <a:avLst/>
            </a:prstGeom>
            <a:noFill/>
            <a:ln cap="flat" cmpd="sng" w="9525">
              <a:solidFill>
                <a:srgbClr val="000000"/>
              </a:solidFill>
              <a:prstDash val="solid"/>
              <a:miter lim="800000"/>
              <a:headEnd len="med" w="med" type="none"/>
              <a:tailEnd len="med" w="med" type="none"/>
            </a:ln>
          </p:spPr>
        </p:cxnSp>
        <p:sp>
          <p:nvSpPr>
            <p:cNvPr id="1012" name="Google Shape;1012;p61"/>
            <p:cNvSpPr txBox="1"/>
            <p:nvPr/>
          </p:nvSpPr>
          <p:spPr>
            <a:xfrm>
              <a:off x="1809" y="2038"/>
              <a:ext cx="11" cy="21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13" name="Google Shape;1013;p61"/>
            <p:cNvCxnSpPr/>
            <p:nvPr/>
          </p:nvCxnSpPr>
          <p:spPr>
            <a:xfrm>
              <a:off x="1809" y="2038"/>
              <a:ext cx="1" cy="219"/>
            </a:xfrm>
            <a:prstGeom prst="straightConnector1">
              <a:avLst/>
            </a:prstGeom>
            <a:noFill/>
            <a:ln cap="flat" cmpd="sng" w="9525">
              <a:solidFill>
                <a:srgbClr val="000000"/>
              </a:solidFill>
              <a:prstDash val="solid"/>
              <a:miter lim="800000"/>
              <a:headEnd len="med" w="med" type="none"/>
              <a:tailEnd len="med" w="med" type="none"/>
            </a:ln>
          </p:spPr>
        </p:cxnSp>
        <p:sp>
          <p:nvSpPr>
            <p:cNvPr id="1014" name="Google Shape;1014;p61"/>
            <p:cNvSpPr txBox="1"/>
            <p:nvPr/>
          </p:nvSpPr>
          <p:spPr>
            <a:xfrm>
              <a:off x="1809"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15" name="Google Shape;1015;p61"/>
            <p:cNvCxnSpPr/>
            <p:nvPr/>
          </p:nvCxnSpPr>
          <p:spPr>
            <a:xfrm>
              <a:off x="1809"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1016" name="Google Shape;1016;p61"/>
            <p:cNvCxnSpPr/>
            <p:nvPr/>
          </p:nvCxnSpPr>
          <p:spPr>
            <a:xfrm>
              <a:off x="1809" y="2257"/>
              <a:ext cx="1" cy="12"/>
            </a:xfrm>
            <a:prstGeom prst="straightConnector1">
              <a:avLst/>
            </a:prstGeom>
            <a:noFill/>
            <a:ln cap="flat" cmpd="sng" w="9525">
              <a:solidFill>
                <a:srgbClr val="000000"/>
              </a:solidFill>
              <a:prstDash val="solid"/>
              <a:miter lim="800000"/>
              <a:headEnd len="med" w="med" type="none"/>
              <a:tailEnd len="med" w="med" type="none"/>
            </a:ln>
          </p:spPr>
        </p:cxnSp>
        <p:sp>
          <p:nvSpPr>
            <p:cNvPr id="1017" name="Google Shape;1017;p61"/>
            <p:cNvSpPr txBox="1"/>
            <p:nvPr/>
          </p:nvSpPr>
          <p:spPr>
            <a:xfrm>
              <a:off x="1809" y="2257"/>
              <a:ext cx="11" cy="12"/>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18" name="Google Shape;1018;p61"/>
            <p:cNvCxnSpPr/>
            <p:nvPr/>
          </p:nvCxnSpPr>
          <p:spPr>
            <a:xfrm>
              <a:off x="1809" y="2257"/>
              <a:ext cx="11" cy="1"/>
            </a:xfrm>
            <a:prstGeom prst="straightConnector1">
              <a:avLst/>
            </a:prstGeom>
            <a:noFill/>
            <a:ln cap="flat" cmpd="sng" w="9525">
              <a:solidFill>
                <a:srgbClr val="000000"/>
              </a:solidFill>
              <a:prstDash val="solid"/>
              <a:miter lim="800000"/>
              <a:headEnd len="med" w="med" type="none"/>
              <a:tailEnd len="med" w="med" type="none"/>
            </a:ln>
          </p:spPr>
        </p:cxnSp>
        <p:cxnSp>
          <p:nvCxnSpPr>
            <p:cNvPr id="1019" name="Google Shape;1019;p61"/>
            <p:cNvCxnSpPr/>
            <p:nvPr/>
          </p:nvCxnSpPr>
          <p:spPr>
            <a:xfrm>
              <a:off x="1809" y="2257"/>
              <a:ext cx="1" cy="12"/>
            </a:xfrm>
            <a:prstGeom prst="straightConnector1">
              <a:avLst/>
            </a:prstGeom>
            <a:noFill/>
            <a:ln cap="flat" cmpd="sng" w="9525">
              <a:solidFill>
                <a:srgbClr val="000000"/>
              </a:solidFill>
              <a:prstDash val="solid"/>
              <a:miter lim="800000"/>
              <a:headEnd len="med" w="med" type="none"/>
              <a:tailEnd len="med" w="med" type="none"/>
            </a:ln>
          </p:spPr>
        </p:cxnSp>
        <p:cxnSp>
          <p:nvCxnSpPr>
            <p:cNvPr id="1020" name="Google Shape;1020;p61"/>
            <p:cNvCxnSpPr/>
            <p:nvPr/>
          </p:nvCxnSpPr>
          <p:spPr>
            <a:xfrm>
              <a:off x="865" y="0"/>
              <a:ext cx="0" cy="2256"/>
            </a:xfrm>
            <a:prstGeom prst="straightConnector1">
              <a:avLst/>
            </a:prstGeom>
            <a:noFill/>
            <a:ln cap="flat" cmpd="sng" w="9525">
              <a:solidFill>
                <a:schemeClr val="dk1"/>
              </a:solidFill>
              <a:prstDash val="solid"/>
              <a:miter lim="800000"/>
              <a:headEnd len="med" w="med" type="none"/>
              <a:tailEnd len="med" w="med" type="none"/>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24" name="Shape 1024"/>
        <p:cNvGrpSpPr/>
        <p:nvPr/>
      </p:nvGrpSpPr>
      <p:grpSpPr>
        <a:xfrm>
          <a:off x="0" y="0"/>
          <a:ext cx="0" cy="0"/>
          <a:chOff x="0" y="0"/>
          <a:chExt cx="0" cy="0"/>
        </a:xfrm>
      </p:grpSpPr>
      <p:sp>
        <p:nvSpPr>
          <p:cNvPr id="1025" name="Google Shape;1025;p62"/>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026" name="Google Shape;1026;p62"/>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Times New Roman"/>
              <a:buNone/>
            </a:pPr>
            <a:r>
              <a:rPr b="1" i="0" lang="en-US" sz="4400" u="none">
                <a:solidFill>
                  <a:schemeClr val="dk1"/>
                </a:solidFill>
                <a:latin typeface="Times New Roman"/>
                <a:ea typeface="Times New Roman"/>
                <a:cs typeface="Times New Roman"/>
                <a:sym typeface="Times New Roman"/>
              </a:rPr>
              <a:t>Gray to Binary</a:t>
            </a:r>
            <a:r>
              <a:rPr b="0" i="0" lang="en-US" sz="4400" u="none">
                <a:solidFill>
                  <a:schemeClr val="dk1"/>
                </a:solidFill>
                <a:latin typeface="Times New Roman"/>
                <a:ea typeface="Times New Roman"/>
                <a:cs typeface="Times New Roman"/>
                <a:sym typeface="Times New Roman"/>
              </a:rPr>
              <a:t> (continued)</a:t>
            </a:r>
            <a:endParaRPr/>
          </a:p>
        </p:txBody>
      </p:sp>
      <p:sp>
        <p:nvSpPr>
          <p:cNvPr id="1027" name="Google Shape;1027;p62"/>
          <p:cNvSpPr txBox="1"/>
          <p:nvPr>
            <p:ph idx="1" type="body"/>
          </p:nvPr>
        </p:nvSpPr>
        <p:spPr>
          <a:xfrm>
            <a:off x="477837" y="1212850"/>
            <a:ext cx="8208962"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Rearrange the table so that the input combinations are in counting order, pair rows, and find rudimentary functions</a:t>
            </a:r>
            <a:endParaRPr/>
          </a:p>
          <a:p>
            <a:pPr indent="-136525" lvl="0" marL="288925" rtl="0" algn="l">
              <a:spcBef>
                <a:spcPts val="480"/>
              </a:spcBef>
              <a:spcAft>
                <a:spcPts val="0"/>
              </a:spcAft>
              <a:buSzPts val="2400"/>
              <a:buNone/>
            </a:pPr>
            <a:r>
              <a:t/>
            </a:r>
            <a:endParaRPr b="1" i="0" sz="2400" u="none">
              <a:solidFill>
                <a:schemeClr val="dk1"/>
              </a:solidFill>
              <a:latin typeface="Times New Roman"/>
              <a:ea typeface="Times New Roman"/>
              <a:cs typeface="Times New Roman"/>
              <a:sym typeface="Times New Roman"/>
            </a:endParaRPr>
          </a:p>
        </p:txBody>
      </p:sp>
      <p:graphicFrame>
        <p:nvGraphicFramePr>
          <p:cNvPr id="1028" name="Google Shape;1028;p62"/>
          <p:cNvGraphicFramePr/>
          <p:nvPr/>
        </p:nvGraphicFramePr>
        <p:xfrm>
          <a:off x="1104900" y="2082800"/>
          <a:ext cx="3000000" cy="3000000"/>
        </p:xfrm>
        <a:graphic>
          <a:graphicData uri="http://schemas.openxmlformats.org/drawingml/2006/table">
            <a:tbl>
              <a:tblPr>
                <a:noFill/>
                <a:tableStyleId>{34D66EF3-673F-4D3B-BAB1-39399DA11697}</a:tableStyleId>
              </a:tblPr>
              <a:tblGrid>
                <a:gridCol w="1765300"/>
                <a:gridCol w="1765300"/>
                <a:gridCol w="1765300"/>
                <a:gridCol w="1765300"/>
              </a:tblGrid>
              <a:tr h="106680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Gray</a:t>
                      </a:r>
                      <a:endParaRPr/>
                    </a:p>
                    <a:p>
                      <a:pPr indent="0" lvl="0" marL="0" marR="0" rtl="0" algn="ctr">
                        <a:lnSpc>
                          <a:spcPct val="100000"/>
                        </a:lnSpc>
                        <a:spcBef>
                          <a:spcPts val="40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A B 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Binary</a:t>
                      </a:r>
                      <a:endParaRPr/>
                    </a:p>
                    <a:p>
                      <a:pPr indent="0" lvl="0" marL="0" marR="0" rtl="0" algn="ctr">
                        <a:lnSpc>
                          <a:spcPct val="100000"/>
                        </a:lnSpc>
                        <a:spcBef>
                          <a:spcPts val="40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x y z</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Rudimentary</a:t>
                      </a:r>
                      <a:endParaRPr/>
                    </a:p>
                    <a:p>
                      <a:pPr indent="0" lvl="0" marL="0" marR="0" rtl="0" algn="ctr">
                        <a:lnSpc>
                          <a:spcPct val="100000"/>
                        </a:lnSpc>
                        <a:spcBef>
                          <a:spcPts val="40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Functions of C for 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Rudimentary Functions of C for z</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0 0 0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0 0 0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0 0 1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1 1 1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vMerge="1"/>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0 1 0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0 1 1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0 1 1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1 0 0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vMerge="1"/>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1 0 0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0 0 1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1 0 1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1 1 0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vMerge="1"/>
                <a:tc vMerge="1"/>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1 1 0</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0 1 0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1 1 1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1 0 1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vMerge="1"/>
                <a:tc vMerge="1"/>
              </a:tr>
            </a:tbl>
          </a:graphicData>
        </a:graphic>
      </p:graphicFrame>
      <p:grpSp>
        <p:nvGrpSpPr>
          <p:cNvPr id="1029" name="Google Shape;1029;p62"/>
          <p:cNvGrpSpPr/>
          <p:nvPr/>
        </p:nvGrpSpPr>
        <p:grpSpPr>
          <a:xfrm>
            <a:off x="3619500" y="3175000"/>
            <a:ext cx="2336800" cy="749300"/>
            <a:chOff x="0" y="0"/>
            <a:chExt cx="1472" cy="472"/>
          </a:xfrm>
        </p:grpSpPr>
        <p:sp>
          <p:nvSpPr>
            <p:cNvPr id="1030" name="Google Shape;1030;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031" name="Google Shape;1031;p62"/>
            <p:cNvSpPr txBox="1"/>
            <p:nvPr/>
          </p:nvSpPr>
          <p:spPr>
            <a:xfrm>
              <a:off x="952" y="112"/>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grpSp>
      <p:grpSp>
        <p:nvGrpSpPr>
          <p:cNvPr id="1032" name="Google Shape;1032;p62"/>
          <p:cNvGrpSpPr/>
          <p:nvPr/>
        </p:nvGrpSpPr>
        <p:grpSpPr>
          <a:xfrm>
            <a:off x="3619500" y="3962400"/>
            <a:ext cx="2324100" cy="749300"/>
            <a:chOff x="0" y="0"/>
            <a:chExt cx="1464" cy="472"/>
          </a:xfrm>
        </p:grpSpPr>
        <p:sp>
          <p:nvSpPr>
            <p:cNvPr id="1033" name="Google Shape;1033;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1034" name="Google Shape;1034;p62"/>
            <p:cNvGrpSpPr/>
            <p:nvPr/>
          </p:nvGrpSpPr>
          <p:grpSpPr>
            <a:xfrm>
              <a:off x="944" y="104"/>
              <a:ext cx="520" cy="250"/>
              <a:chOff x="0" y="0"/>
              <a:chExt cx="520" cy="250"/>
            </a:xfrm>
          </p:grpSpPr>
          <p:sp>
            <p:nvSpPr>
              <p:cNvPr id="1035" name="Google Shape;1035;p62"/>
              <p:cNvSpPr txBox="1"/>
              <p:nvPr/>
            </p:nvSpPr>
            <p:spPr>
              <a:xfrm>
                <a:off x="0" y="0"/>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cxnSp>
            <p:nvCxnSpPr>
              <p:cNvPr id="1036" name="Google Shape;1036;p62"/>
              <p:cNvCxnSpPr/>
              <p:nvPr/>
            </p:nvCxnSpPr>
            <p:spPr>
              <a:xfrm>
                <a:off x="336" y="48"/>
                <a:ext cx="11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1037" name="Google Shape;1037;p62"/>
          <p:cNvGrpSpPr/>
          <p:nvPr/>
        </p:nvGrpSpPr>
        <p:grpSpPr>
          <a:xfrm>
            <a:off x="3835400" y="3175000"/>
            <a:ext cx="3835400" cy="749300"/>
            <a:chOff x="0" y="0"/>
            <a:chExt cx="2416" cy="472"/>
          </a:xfrm>
        </p:grpSpPr>
        <p:sp>
          <p:nvSpPr>
            <p:cNvPr id="1038" name="Google Shape;1038;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039" name="Google Shape;1039;p62"/>
            <p:cNvSpPr txBox="1"/>
            <p:nvPr/>
          </p:nvSpPr>
          <p:spPr>
            <a:xfrm>
              <a:off x="1896" y="112"/>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grpSp>
      <p:grpSp>
        <p:nvGrpSpPr>
          <p:cNvPr id="1040" name="Google Shape;1040;p62"/>
          <p:cNvGrpSpPr/>
          <p:nvPr/>
        </p:nvGrpSpPr>
        <p:grpSpPr>
          <a:xfrm>
            <a:off x="3835400" y="3962400"/>
            <a:ext cx="3835400" cy="749300"/>
            <a:chOff x="0" y="0"/>
            <a:chExt cx="2416" cy="472"/>
          </a:xfrm>
        </p:grpSpPr>
        <p:sp>
          <p:nvSpPr>
            <p:cNvPr id="1041" name="Google Shape;1041;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1042" name="Google Shape;1042;p62"/>
            <p:cNvGrpSpPr/>
            <p:nvPr/>
          </p:nvGrpSpPr>
          <p:grpSpPr>
            <a:xfrm>
              <a:off x="1896" y="104"/>
              <a:ext cx="520" cy="250"/>
              <a:chOff x="0" y="0"/>
              <a:chExt cx="520" cy="250"/>
            </a:xfrm>
          </p:grpSpPr>
          <p:sp>
            <p:nvSpPr>
              <p:cNvPr id="1043" name="Google Shape;1043;p62"/>
              <p:cNvSpPr txBox="1"/>
              <p:nvPr/>
            </p:nvSpPr>
            <p:spPr>
              <a:xfrm>
                <a:off x="0" y="0"/>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cxnSp>
            <p:nvCxnSpPr>
              <p:cNvPr id="1044" name="Google Shape;1044;p62"/>
              <p:cNvCxnSpPr/>
              <p:nvPr/>
            </p:nvCxnSpPr>
            <p:spPr>
              <a:xfrm>
                <a:off x="336" y="48"/>
                <a:ext cx="11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1045" name="Google Shape;1045;p62"/>
          <p:cNvGrpSpPr/>
          <p:nvPr/>
        </p:nvGrpSpPr>
        <p:grpSpPr>
          <a:xfrm>
            <a:off x="3619500" y="4749800"/>
            <a:ext cx="2324100" cy="749300"/>
            <a:chOff x="0" y="0"/>
            <a:chExt cx="1464" cy="472"/>
          </a:xfrm>
        </p:grpSpPr>
        <p:sp>
          <p:nvSpPr>
            <p:cNvPr id="1046" name="Google Shape;1046;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047" name="Google Shape;1047;p62"/>
            <p:cNvSpPr txBox="1"/>
            <p:nvPr/>
          </p:nvSpPr>
          <p:spPr>
            <a:xfrm>
              <a:off x="944" y="104"/>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grpSp>
      <p:grpSp>
        <p:nvGrpSpPr>
          <p:cNvPr id="1048" name="Google Shape;1048;p62"/>
          <p:cNvGrpSpPr/>
          <p:nvPr/>
        </p:nvGrpSpPr>
        <p:grpSpPr>
          <a:xfrm>
            <a:off x="3835400" y="5511800"/>
            <a:ext cx="3848100" cy="749300"/>
            <a:chOff x="0" y="0"/>
            <a:chExt cx="2424" cy="472"/>
          </a:xfrm>
        </p:grpSpPr>
        <p:sp>
          <p:nvSpPr>
            <p:cNvPr id="1049" name="Google Shape;1049;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050" name="Google Shape;1050;p62"/>
            <p:cNvSpPr txBox="1"/>
            <p:nvPr/>
          </p:nvSpPr>
          <p:spPr>
            <a:xfrm>
              <a:off x="1904" y="128"/>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grpSp>
      <p:grpSp>
        <p:nvGrpSpPr>
          <p:cNvPr id="1051" name="Google Shape;1051;p62"/>
          <p:cNvGrpSpPr/>
          <p:nvPr/>
        </p:nvGrpSpPr>
        <p:grpSpPr>
          <a:xfrm>
            <a:off x="3619500" y="5511800"/>
            <a:ext cx="2311400" cy="749300"/>
            <a:chOff x="0" y="0"/>
            <a:chExt cx="1456" cy="472"/>
          </a:xfrm>
        </p:grpSpPr>
        <p:sp>
          <p:nvSpPr>
            <p:cNvPr id="1052" name="Google Shape;1052;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1053" name="Google Shape;1053;p62"/>
            <p:cNvGrpSpPr/>
            <p:nvPr/>
          </p:nvGrpSpPr>
          <p:grpSpPr>
            <a:xfrm>
              <a:off x="936" y="128"/>
              <a:ext cx="520" cy="250"/>
              <a:chOff x="0" y="0"/>
              <a:chExt cx="520" cy="250"/>
            </a:xfrm>
          </p:grpSpPr>
          <p:sp>
            <p:nvSpPr>
              <p:cNvPr id="1054" name="Google Shape;1054;p62"/>
              <p:cNvSpPr txBox="1"/>
              <p:nvPr/>
            </p:nvSpPr>
            <p:spPr>
              <a:xfrm>
                <a:off x="0" y="0"/>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cxnSp>
            <p:nvCxnSpPr>
              <p:cNvPr id="1055" name="Google Shape;1055;p62"/>
              <p:cNvCxnSpPr/>
              <p:nvPr/>
            </p:nvCxnSpPr>
            <p:spPr>
              <a:xfrm>
                <a:off x="336" y="48"/>
                <a:ext cx="112" cy="0"/>
              </a:xfrm>
              <a:prstGeom prst="straightConnector1">
                <a:avLst/>
              </a:prstGeom>
              <a:noFill/>
              <a:ln cap="flat" cmpd="sng" w="28575">
                <a:solidFill>
                  <a:schemeClr val="dk1"/>
                </a:solidFill>
                <a:prstDash val="solid"/>
                <a:miter lim="800000"/>
                <a:headEnd len="med" w="med" type="none"/>
                <a:tailEnd len="med" w="med" type="none"/>
              </a:ln>
            </p:spPr>
          </p:cxnSp>
        </p:grpSp>
      </p:grpSp>
      <p:grpSp>
        <p:nvGrpSpPr>
          <p:cNvPr id="1056" name="Google Shape;1056;p62"/>
          <p:cNvGrpSpPr/>
          <p:nvPr/>
        </p:nvGrpSpPr>
        <p:grpSpPr>
          <a:xfrm>
            <a:off x="3835400" y="4749800"/>
            <a:ext cx="3822700" cy="749300"/>
            <a:chOff x="0" y="0"/>
            <a:chExt cx="2408" cy="472"/>
          </a:xfrm>
        </p:grpSpPr>
        <p:sp>
          <p:nvSpPr>
            <p:cNvPr id="1057" name="Google Shape;1057;p62"/>
            <p:cNvSpPr/>
            <p:nvPr/>
          </p:nvSpPr>
          <p:spPr>
            <a:xfrm>
              <a:off x="0" y="0"/>
              <a:ext cx="136" cy="472"/>
            </a:xfrm>
            <a:prstGeom prst="roundRect">
              <a:avLst>
                <a:gd fmla="val 16667" name="adj"/>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nvGrpSpPr>
            <p:cNvPr id="1058" name="Google Shape;1058;p62"/>
            <p:cNvGrpSpPr/>
            <p:nvPr/>
          </p:nvGrpSpPr>
          <p:grpSpPr>
            <a:xfrm>
              <a:off x="1888" y="104"/>
              <a:ext cx="520" cy="250"/>
              <a:chOff x="0" y="0"/>
              <a:chExt cx="520" cy="250"/>
            </a:xfrm>
          </p:grpSpPr>
          <p:sp>
            <p:nvSpPr>
              <p:cNvPr id="1059" name="Google Shape;1059;p62"/>
              <p:cNvSpPr txBox="1"/>
              <p:nvPr/>
            </p:nvSpPr>
            <p:spPr>
              <a:xfrm>
                <a:off x="0" y="0"/>
                <a:ext cx="52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 = C</a:t>
                </a:r>
                <a:endParaRPr/>
              </a:p>
            </p:txBody>
          </p:sp>
          <p:cxnSp>
            <p:nvCxnSpPr>
              <p:cNvPr id="1060" name="Google Shape;1060;p62"/>
              <p:cNvCxnSpPr/>
              <p:nvPr/>
            </p:nvCxnSpPr>
            <p:spPr>
              <a:xfrm>
                <a:off x="336" y="48"/>
                <a:ext cx="112" cy="0"/>
              </a:xfrm>
              <a:prstGeom prst="straightConnector1">
                <a:avLst/>
              </a:prstGeom>
              <a:noFill/>
              <a:ln cap="flat" cmpd="sng" w="28575">
                <a:solidFill>
                  <a:schemeClr val="dk1"/>
                </a:solidFill>
                <a:prstDash val="solid"/>
                <a:miter lim="800000"/>
                <a:headEnd len="med" w="med" type="none"/>
                <a:tailEnd len="med" w="med" type="none"/>
              </a:ln>
            </p:spPr>
          </p:cxnSp>
        </p:gr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4" name="Shape 1064"/>
        <p:cNvGrpSpPr/>
        <p:nvPr/>
      </p:nvGrpSpPr>
      <p:grpSpPr>
        <a:xfrm>
          <a:off x="0" y="0"/>
          <a:ext cx="0" cy="0"/>
          <a:chOff x="0" y="0"/>
          <a:chExt cx="0" cy="0"/>
        </a:xfrm>
      </p:grpSpPr>
      <p:sp>
        <p:nvSpPr>
          <p:cNvPr id="1065" name="Google Shape;1065;p63"/>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066" name="Google Shape;1066;p63"/>
          <p:cNvSpPr txBox="1"/>
          <p:nvPr>
            <p:ph idx="1" type="body"/>
          </p:nvPr>
        </p:nvSpPr>
        <p:spPr>
          <a:xfrm>
            <a:off x="477837" y="1200150"/>
            <a:ext cx="8666162"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Assign the variables and functions to the multiplexer inputs:</a:t>
            </a:r>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111125" lvl="0" marL="288925" rtl="0" algn="l">
              <a:lnSpc>
                <a:spcPct val="100000"/>
              </a:lnSpc>
              <a:spcBef>
                <a:spcPts val="560"/>
              </a:spcBef>
              <a:spcAft>
                <a:spcPts val="0"/>
              </a:spcAft>
              <a:buClr>
                <a:schemeClr val="accent2"/>
              </a:buClr>
              <a:buSzPts val="2800"/>
              <a:buFont typeface="Noto Sans Symbols"/>
              <a:buNone/>
            </a:pPr>
            <a:r>
              <a:t/>
            </a:r>
            <a:endParaRPr b="1" i="0" sz="2800" u="none">
              <a:solidFill>
                <a:schemeClr val="dk1"/>
              </a:solidFill>
              <a:latin typeface="Times New Roman"/>
              <a:ea typeface="Times New Roman"/>
              <a:cs typeface="Times New Roman"/>
              <a:sym typeface="Times New Roman"/>
            </a:endParaRPr>
          </a:p>
          <a:p>
            <a:pPr indent="-136525" lvl="0" marL="288925" rtl="0" algn="l">
              <a:lnSpc>
                <a:spcPct val="100000"/>
              </a:lnSpc>
              <a:spcBef>
                <a:spcPts val="480"/>
              </a:spcBef>
              <a:spcAft>
                <a:spcPts val="0"/>
              </a:spcAft>
              <a:buClr>
                <a:schemeClr val="accent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Note that this approach (Approach 2) reduces the cost by almost half compared to Approach 1.</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This result is no longer ROM-like</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Extending, a function of more than</a:t>
            </a:r>
            <a:r>
              <a:rPr b="1" i="1" lang="en-US" sz="2400" u="none">
                <a:solidFill>
                  <a:schemeClr val="dk1"/>
                </a:solidFill>
                <a:latin typeface="Times New Roman"/>
                <a:ea typeface="Times New Roman"/>
                <a:cs typeface="Times New Roman"/>
                <a:sym typeface="Times New Roman"/>
              </a:rPr>
              <a:t> n</a:t>
            </a:r>
            <a:r>
              <a:rPr b="1" i="0" lang="en-US" sz="2400" u="none">
                <a:solidFill>
                  <a:schemeClr val="dk1"/>
                </a:solidFill>
                <a:latin typeface="Times New Roman"/>
                <a:ea typeface="Times New Roman"/>
                <a:cs typeface="Times New Roman"/>
                <a:sym typeface="Times New Roman"/>
              </a:rPr>
              <a:t> variables is decomposed into several </a:t>
            </a:r>
            <a:r>
              <a:rPr b="1" i="0" lang="en-US" sz="2400" u="sng">
                <a:solidFill>
                  <a:schemeClr val="dk1"/>
                </a:solidFill>
                <a:latin typeface="Times New Roman"/>
                <a:ea typeface="Times New Roman"/>
                <a:cs typeface="Times New Roman"/>
                <a:sym typeface="Times New Roman"/>
              </a:rPr>
              <a:t>sub-functions</a:t>
            </a:r>
            <a:r>
              <a:rPr b="1" i="0" lang="en-US" sz="2400" u="none">
                <a:solidFill>
                  <a:schemeClr val="dk1"/>
                </a:solidFill>
                <a:latin typeface="Times New Roman"/>
                <a:ea typeface="Times New Roman"/>
                <a:cs typeface="Times New Roman"/>
                <a:sym typeface="Times New Roman"/>
              </a:rPr>
              <a:t> defined on a subset of the variables. The multiplexer then selects among these sub-functions.</a:t>
            </a:r>
            <a:endParaRPr/>
          </a:p>
        </p:txBody>
      </p:sp>
      <p:sp>
        <p:nvSpPr>
          <p:cNvPr id="1067" name="Google Shape;1067;p63"/>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Gray to Binary (continued)</a:t>
            </a:r>
            <a:endParaRPr/>
          </a:p>
        </p:txBody>
      </p:sp>
      <p:grpSp>
        <p:nvGrpSpPr>
          <p:cNvPr id="1068" name="Google Shape;1068;p63"/>
          <p:cNvGrpSpPr/>
          <p:nvPr/>
        </p:nvGrpSpPr>
        <p:grpSpPr>
          <a:xfrm>
            <a:off x="534987" y="1644650"/>
            <a:ext cx="7820025" cy="2341562"/>
            <a:chOff x="0" y="0"/>
            <a:chExt cx="4926" cy="1475"/>
          </a:xfrm>
        </p:grpSpPr>
        <p:sp>
          <p:nvSpPr>
            <p:cNvPr id="1069" name="Google Shape;1069;p63"/>
            <p:cNvSpPr txBox="1"/>
            <p:nvPr/>
          </p:nvSpPr>
          <p:spPr>
            <a:xfrm>
              <a:off x="1494" y="17"/>
              <a:ext cx="898" cy="1451"/>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cxnSp>
          <p:nvCxnSpPr>
            <p:cNvPr id="1070" name="Google Shape;1070;p63"/>
            <p:cNvCxnSpPr/>
            <p:nvPr/>
          </p:nvCxnSpPr>
          <p:spPr>
            <a:xfrm>
              <a:off x="1195" y="1195"/>
              <a:ext cx="297" cy="0"/>
            </a:xfrm>
            <a:prstGeom prst="straightConnector1">
              <a:avLst/>
            </a:prstGeom>
            <a:noFill/>
            <a:ln cap="flat" cmpd="sng" w="28575">
              <a:solidFill>
                <a:srgbClr val="000000"/>
              </a:solidFill>
              <a:prstDash val="solid"/>
              <a:miter lim="800000"/>
              <a:headEnd len="med" w="med" type="none"/>
              <a:tailEnd len="med" w="med" type="none"/>
            </a:ln>
          </p:spPr>
        </p:cxnSp>
        <p:cxnSp>
          <p:nvCxnSpPr>
            <p:cNvPr id="1071" name="Google Shape;1071;p63"/>
            <p:cNvCxnSpPr/>
            <p:nvPr/>
          </p:nvCxnSpPr>
          <p:spPr>
            <a:xfrm>
              <a:off x="1195" y="1341"/>
              <a:ext cx="299" cy="1"/>
            </a:xfrm>
            <a:prstGeom prst="straightConnector1">
              <a:avLst/>
            </a:prstGeom>
            <a:noFill/>
            <a:ln cap="flat" cmpd="sng" w="28575">
              <a:solidFill>
                <a:srgbClr val="000000"/>
              </a:solidFill>
              <a:prstDash val="solid"/>
              <a:miter lim="800000"/>
              <a:headEnd len="med" w="med" type="none"/>
              <a:tailEnd len="med" w="med" type="none"/>
            </a:ln>
          </p:spPr>
        </p:cxnSp>
        <p:sp>
          <p:nvSpPr>
            <p:cNvPr id="1072" name="Google Shape;1072;p63"/>
            <p:cNvSpPr txBox="1"/>
            <p:nvPr/>
          </p:nvSpPr>
          <p:spPr>
            <a:xfrm>
              <a:off x="1532" y="1099"/>
              <a:ext cx="16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S1</a:t>
              </a:r>
              <a:endParaRPr/>
            </a:p>
          </p:txBody>
        </p:sp>
        <p:sp>
          <p:nvSpPr>
            <p:cNvPr id="1073" name="Google Shape;1073;p63"/>
            <p:cNvSpPr txBox="1"/>
            <p:nvPr/>
          </p:nvSpPr>
          <p:spPr>
            <a:xfrm>
              <a:off x="1532" y="1245"/>
              <a:ext cx="16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S0</a:t>
              </a:r>
              <a:endParaRPr/>
            </a:p>
          </p:txBody>
        </p:sp>
        <p:sp>
          <p:nvSpPr>
            <p:cNvPr id="1074" name="Google Shape;1074;p63"/>
            <p:cNvSpPr txBox="1"/>
            <p:nvPr/>
          </p:nvSpPr>
          <p:spPr>
            <a:xfrm>
              <a:off x="1068" y="1095"/>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A</a:t>
              </a:r>
              <a:endParaRPr/>
            </a:p>
          </p:txBody>
        </p:sp>
        <p:sp>
          <p:nvSpPr>
            <p:cNvPr id="1075" name="Google Shape;1075;p63"/>
            <p:cNvSpPr txBox="1"/>
            <p:nvPr/>
          </p:nvSpPr>
          <p:spPr>
            <a:xfrm>
              <a:off x="1068" y="1252"/>
              <a:ext cx="10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B</a:t>
              </a:r>
              <a:endParaRPr/>
            </a:p>
          </p:txBody>
        </p:sp>
        <p:sp>
          <p:nvSpPr>
            <p:cNvPr id="1076" name="Google Shape;1076;p63"/>
            <p:cNvSpPr txBox="1"/>
            <p:nvPr/>
          </p:nvSpPr>
          <p:spPr>
            <a:xfrm>
              <a:off x="1527" y="752"/>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D03</a:t>
              </a:r>
              <a:endParaRPr/>
            </a:p>
          </p:txBody>
        </p:sp>
        <p:sp>
          <p:nvSpPr>
            <p:cNvPr id="1077" name="Google Shape;1077;p63"/>
            <p:cNvSpPr txBox="1"/>
            <p:nvPr/>
          </p:nvSpPr>
          <p:spPr>
            <a:xfrm>
              <a:off x="1527" y="532"/>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D02</a:t>
              </a:r>
              <a:endParaRPr/>
            </a:p>
          </p:txBody>
        </p:sp>
        <p:sp>
          <p:nvSpPr>
            <p:cNvPr id="1078" name="Google Shape;1078;p63"/>
            <p:cNvSpPr txBox="1"/>
            <p:nvPr/>
          </p:nvSpPr>
          <p:spPr>
            <a:xfrm>
              <a:off x="1527" y="312"/>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D01</a:t>
              </a:r>
              <a:endParaRPr/>
            </a:p>
          </p:txBody>
        </p:sp>
        <p:sp>
          <p:nvSpPr>
            <p:cNvPr id="1079" name="Google Shape;1079;p63"/>
            <p:cNvSpPr txBox="1"/>
            <p:nvPr/>
          </p:nvSpPr>
          <p:spPr>
            <a:xfrm>
              <a:off x="1527" y="92"/>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D00</a:t>
              </a:r>
              <a:endParaRPr/>
            </a:p>
          </p:txBody>
        </p:sp>
        <p:sp>
          <p:nvSpPr>
            <p:cNvPr id="1080" name="Google Shape;1080;p63"/>
            <p:cNvSpPr txBox="1"/>
            <p:nvPr/>
          </p:nvSpPr>
          <p:spPr>
            <a:xfrm>
              <a:off x="2050" y="536"/>
              <a:ext cx="254"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Out</a:t>
              </a:r>
              <a:endParaRPr/>
            </a:p>
          </p:txBody>
        </p:sp>
        <p:cxnSp>
          <p:nvCxnSpPr>
            <p:cNvPr id="1081" name="Google Shape;1081;p63"/>
            <p:cNvCxnSpPr/>
            <p:nvPr/>
          </p:nvCxnSpPr>
          <p:spPr>
            <a:xfrm>
              <a:off x="2398" y="609"/>
              <a:ext cx="299" cy="1"/>
            </a:xfrm>
            <a:prstGeom prst="straightConnector1">
              <a:avLst/>
            </a:prstGeom>
            <a:noFill/>
            <a:ln cap="flat" cmpd="sng" w="28575">
              <a:solidFill>
                <a:srgbClr val="000000"/>
              </a:solidFill>
              <a:prstDash val="solid"/>
              <a:miter lim="800000"/>
              <a:headEnd len="med" w="med" type="none"/>
              <a:tailEnd len="med" w="med" type="none"/>
            </a:ln>
          </p:spPr>
        </p:cxnSp>
        <p:cxnSp>
          <p:nvCxnSpPr>
            <p:cNvPr id="1082" name="Google Shape;1082;p63"/>
            <p:cNvCxnSpPr/>
            <p:nvPr/>
          </p:nvCxnSpPr>
          <p:spPr>
            <a:xfrm>
              <a:off x="1204" y="859"/>
              <a:ext cx="297" cy="0"/>
            </a:xfrm>
            <a:prstGeom prst="straightConnector1">
              <a:avLst/>
            </a:prstGeom>
            <a:noFill/>
            <a:ln cap="flat" cmpd="sng" w="28575">
              <a:solidFill>
                <a:srgbClr val="000000"/>
              </a:solidFill>
              <a:prstDash val="solid"/>
              <a:miter lim="800000"/>
              <a:headEnd len="med" w="med" type="none"/>
              <a:tailEnd len="med" w="med" type="none"/>
            </a:ln>
          </p:spPr>
        </p:cxnSp>
        <p:cxnSp>
          <p:nvCxnSpPr>
            <p:cNvPr id="1083" name="Google Shape;1083;p63"/>
            <p:cNvCxnSpPr/>
            <p:nvPr/>
          </p:nvCxnSpPr>
          <p:spPr>
            <a:xfrm>
              <a:off x="1204" y="639"/>
              <a:ext cx="298" cy="1"/>
            </a:xfrm>
            <a:prstGeom prst="straightConnector1">
              <a:avLst/>
            </a:prstGeom>
            <a:noFill/>
            <a:ln cap="flat" cmpd="sng" w="28575">
              <a:solidFill>
                <a:srgbClr val="000000"/>
              </a:solidFill>
              <a:prstDash val="solid"/>
              <a:miter lim="800000"/>
              <a:headEnd len="med" w="med" type="none"/>
              <a:tailEnd len="med" w="med" type="none"/>
            </a:ln>
          </p:spPr>
        </p:cxnSp>
        <p:cxnSp>
          <p:nvCxnSpPr>
            <p:cNvPr id="1084" name="Google Shape;1084;p63"/>
            <p:cNvCxnSpPr/>
            <p:nvPr/>
          </p:nvCxnSpPr>
          <p:spPr>
            <a:xfrm>
              <a:off x="1204" y="164"/>
              <a:ext cx="286" cy="0"/>
            </a:xfrm>
            <a:prstGeom prst="straightConnector1">
              <a:avLst/>
            </a:prstGeom>
            <a:noFill/>
            <a:ln cap="flat" cmpd="sng" w="28575">
              <a:solidFill>
                <a:srgbClr val="000000"/>
              </a:solidFill>
              <a:prstDash val="solid"/>
              <a:miter lim="800000"/>
              <a:headEnd len="med" w="med" type="none"/>
              <a:tailEnd len="med" w="med" type="none"/>
            </a:ln>
          </p:spPr>
        </p:cxnSp>
        <p:cxnSp>
          <p:nvCxnSpPr>
            <p:cNvPr id="1085" name="Google Shape;1085;p63"/>
            <p:cNvCxnSpPr/>
            <p:nvPr/>
          </p:nvCxnSpPr>
          <p:spPr>
            <a:xfrm flipH="1" rot="10800000">
              <a:off x="1203" y="411"/>
              <a:ext cx="281" cy="1"/>
            </a:xfrm>
            <a:prstGeom prst="straightConnector1">
              <a:avLst/>
            </a:prstGeom>
            <a:noFill/>
            <a:ln cap="flat" cmpd="sng" w="28575">
              <a:solidFill>
                <a:srgbClr val="000000"/>
              </a:solidFill>
              <a:prstDash val="solid"/>
              <a:miter lim="800000"/>
              <a:headEnd len="med" w="med" type="none"/>
              <a:tailEnd len="med" w="med" type="none"/>
            </a:ln>
          </p:spPr>
        </p:cxnSp>
        <p:sp>
          <p:nvSpPr>
            <p:cNvPr id="1086" name="Google Shape;1086;p63"/>
            <p:cNvSpPr txBox="1"/>
            <p:nvPr/>
          </p:nvSpPr>
          <p:spPr>
            <a:xfrm>
              <a:off x="2731" y="516"/>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Y</a:t>
              </a:r>
              <a:endParaRPr/>
            </a:p>
          </p:txBody>
        </p:sp>
        <p:sp>
          <p:nvSpPr>
            <p:cNvPr id="1087" name="Google Shape;1087;p63"/>
            <p:cNvSpPr txBox="1"/>
            <p:nvPr/>
          </p:nvSpPr>
          <p:spPr>
            <a:xfrm>
              <a:off x="1941" y="1042"/>
              <a:ext cx="38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8-to-1</a:t>
              </a:r>
              <a:endParaRPr/>
            </a:p>
          </p:txBody>
        </p:sp>
        <p:sp>
          <p:nvSpPr>
            <p:cNvPr id="1088" name="Google Shape;1088;p63"/>
            <p:cNvSpPr txBox="1"/>
            <p:nvPr/>
          </p:nvSpPr>
          <p:spPr>
            <a:xfrm>
              <a:off x="1957" y="1227"/>
              <a:ext cx="363"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MUX</a:t>
              </a:r>
              <a:endParaRPr/>
            </a:p>
          </p:txBody>
        </p:sp>
        <p:grpSp>
          <p:nvGrpSpPr>
            <p:cNvPr id="1089" name="Google Shape;1089;p63"/>
            <p:cNvGrpSpPr/>
            <p:nvPr/>
          </p:nvGrpSpPr>
          <p:grpSpPr>
            <a:xfrm>
              <a:off x="1080" y="319"/>
              <a:ext cx="111" cy="182"/>
              <a:chOff x="0" y="0"/>
              <a:chExt cx="111" cy="182"/>
            </a:xfrm>
          </p:grpSpPr>
          <p:sp>
            <p:nvSpPr>
              <p:cNvPr id="1090" name="Google Shape;1090;p63"/>
              <p:cNvSpPr txBox="1"/>
              <p:nvPr/>
            </p:nvSpPr>
            <p:spPr>
              <a:xfrm>
                <a:off x="0" y="0"/>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1091" name="Google Shape;1091;p63"/>
              <p:cNvCxnSpPr/>
              <p:nvPr/>
            </p:nvCxnSpPr>
            <p:spPr>
              <a:xfrm>
                <a:off x="15" y="5"/>
                <a:ext cx="96" cy="0"/>
              </a:xfrm>
              <a:prstGeom prst="straightConnector1">
                <a:avLst/>
              </a:prstGeom>
              <a:noFill/>
              <a:ln cap="flat" cmpd="sng" w="28575">
                <a:solidFill>
                  <a:schemeClr val="dk1"/>
                </a:solidFill>
                <a:prstDash val="solid"/>
                <a:miter lim="800000"/>
                <a:headEnd len="med" w="med" type="none"/>
                <a:tailEnd len="med" w="med" type="none"/>
              </a:ln>
            </p:spPr>
          </p:cxnSp>
        </p:grpSp>
        <p:sp>
          <p:nvSpPr>
            <p:cNvPr id="1092" name="Google Shape;1092;p63"/>
            <p:cNvSpPr txBox="1"/>
            <p:nvPr/>
          </p:nvSpPr>
          <p:spPr>
            <a:xfrm>
              <a:off x="1088" y="543"/>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sp>
          <p:nvSpPr>
            <p:cNvPr id="1093" name="Google Shape;1093;p63"/>
            <p:cNvSpPr txBox="1"/>
            <p:nvPr/>
          </p:nvSpPr>
          <p:spPr>
            <a:xfrm>
              <a:off x="1080" y="71"/>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grpSp>
          <p:nvGrpSpPr>
            <p:cNvPr id="1094" name="Google Shape;1094;p63"/>
            <p:cNvGrpSpPr/>
            <p:nvPr/>
          </p:nvGrpSpPr>
          <p:grpSpPr>
            <a:xfrm>
              <a:off x="1088" y="759"/>
              <a:ext cx="111" cy="182"/>
              <a:chOff x="0" y="0"/>
              <a:chExt cx="111" cy="182"/>
            </a:xfrm>
          </p:grpSpPr>
          <p:sp>
            <p:nvSpPr>
              <p:cNvPr id="1095" name="Google Shape;1095;p63"/>
              <p:cNvSpPr txBox="1"/>
              <p:nvPr/>
            </p:nvSpPr>
            <p:spPr>
              <a:xfrm>
                <a:off x="0" y="0"/>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1096" name="Google Shape;1096;p63"/>
              <p:cNvCxnSpPr/>
              <p:nvPr/>
            </p:nvCxnSpPr>
            <p:spPr>
              <a:xfrm>
                <a:off x="15" y="5"/>
                <a:ext cx="96" cy="0"/>
              </a:xfrm>
              <a:prstGeom prst="straightConnector1">
                <a:avLst/>
              </a:prstGeom>
              <a:noFill/>
              <a:ln cap="flat" cmpd="sng" w="28575">
                <a:solidFill>
                  <a:schemeClr val="dk1"/>
                </a:solidFill>
                <a:prstDash val="solid"/>
                <a:miter lim="800000"/>
                <a:headEnd len="med" w="med" type="none"/>
                <a:tailEnd len="med" w="med" type="none"/>
              </a:ln>
            </p:spPr>
          </p:cxnSp>
        </p:grpSp>
        <p:sp>
          <p:nvSpPr>
            <p:cNvPr id="1097" name="Google Shape;1097;p63"/>
            <p:cNvSpPr txBox="1"/>
            <p:nvPr/>
          </p:nvSpPr>
          <p:spPr>
            <a:xfrm>
              <a:off x="3584" y="0"/>
              <a:ext cx="896" cy="1475"/>
            </a:xfrm>
            <a:prstGeom prst="rect">
              <a:avLst/>
            </a:prstGeom>
            <a:noFill/>
            <a:ln cap="flat" cmpd="sng" w="285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098" name="Google Shape;1098;p63"/>
            <p:cNvSpPr txBox="1"/>
            <p:nvPr/>
          </p:nvSpPr>
          <p:spPr>
            <a:xfrm>
              <a:off x="3618" y="734"/>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D13</a:t>
              </a:r>
              <a:endParaRPr/>
            </a:p>
          </p:txBody>
        </p:sp>
        <p:sp>
          <p:nvSpPr>
            <p:cNvPr id="1099" name="Google Shape;1099;p63"/>
            <p:cNvSpPr txBox="1"/>
            <p:nvPr/>
          </p:nvSpPr>
          <p:spPr>
            <a:xfrm>
              <a:off x="3618" y="515"/>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D12</a:t>
              </a:r>
              <a:endParaRPr/>
            </a:p>
          </p:txBody>
        </p:sp>
        <p:sp>
          <p:nvSpPr>
            <p:cNvPr id="1100" name="Google Shape;1100;p63"/>
            <p:cNvSpPr txBox="1"/>
            <p:nvPr/>
          </p:nvSpPr>
          <p:spPr>
            <a:xfrm>
              <a:off x="3618" y="295"/>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D11</a:t>
              </a:r>
              <a:endParaRPr/>
            </a:p>
          </p:txBody>
        </p:sp>
        <p:sp>
          <p:nvSpPr>
            <p:cNvPr id="1101" name="Google Shape;1101;p63"/>
            <p:cNvSpPr txBox="1"/>
            <p:nvPr/>
          </p:nvSpPr>
          <p:spPr>
            <a:xfrm>
              <a:off x="3618" y="75"/>
              <a:ext cx="26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D10</a:t>
              </a:r>
              <a:endParaRPr/>
            </a:p>
          </p:txBody>
        </p:sp>
        <p:sp>
          <p:nvSpPr>
            <p:cNvPr id="1102" name="Google Shape;1102;p63"/>
            <p:cNvSpPr txBox="1"/>
            <p:nvPr/>
          </p:nvSpPr>
          <p:spPr>
            <a:xfrm>
              <a:off x="4140" y="520"/>
              <a:ext cx="254"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Out</a:t>
              </a:r>
              <a:endParaRPr/>
            </a:p>
          </p:txBody>
        </p:sp>
        <p:cxnSp>
          <p:nvCxnSpPr>
            <p:cNvPr id="1103" name="Google Shape;1103;p63"/>
            <p:cNvCxnSpPr/>
            <p:nvPr/>
          </p:nvCxnSpPr>
          <p:spPr>
            <a:xfrm>
              <a:off x="4488" y="609"/>
              <a:ext cx="299" cy="1"/>
            </a:xfrm>
            <a:prstGeom prst="straightConnector1">
              <a:avLst/>
            </a:prstGeom>
            <a:noFill/>
            <a:ln cap="flat" cmpd="sng" w="28575">
              <a:solidFill>
                <a:srgbClr val="000000"/>
              </a:solidFill>
              <a:prstDash val="solid"/>
              <a:miter lim="800000"/>
              <a:headEnd len="med" w="med" type="none"/>
              <a:tailEnd len="med" w="med" type="none"/>
            </a:ln>
          </p:spPr>
        </p:cxnSp>
        <p:cxnSp>
          <p:nvCxnSpPr>
            <p:cNvPr id="1104" name="Google Shape;1104;p63"/>
            <p:cNvCxnSpPr/>
            <p:nvPr/>
          </p:nvCxnSpPr>
          <p:spPr>
            <a:xfrm>
              <a:off x="3293" y="823"/>
              <a:ext cx="287" cy="0"/>
            </a:xfrm>
            <a:prstGeom prst="straightConnector1">
              <a:avLst/>
            </a:prstGeom>
            <a:noFill/>
            <a:ln cap="flat" cmpd="sng" w="28575">
              <a:solidFill>
                <a:srgbClr val="000000"/>
              </a:solidFill>
              <a:prstDash val="solid"/>
              <a:miter lim="800000"/>
              <a:headEnd len="med" w="med" type="none"/>
              <a:tailEnd len="med" w="med" type="none"/>
            </a:ln>
          </p:spPr>
        </p:cxnSp>
        <p:cxnSp>
          <p:nvCxnSpPr>
            <p:cNvPr id="1105" name="Google Shape;1105;p63"/>
            <p:cNvCxnSpPr/>
            <p:nvPr/>
          </p:nvCxnSpPr>
          <p:spPr>
            <a:xfrm>
              <a:off x="3289" y="603"/>
              <a:ext cx="296" cy="1"/>
            </a:xfrm>
            <a:prstGeom prst="straightConnector1">
              <a:avLst/>
            </a:prstGeom>
            <a:noFill/>
            <a:ln cap="flat" cmpd="sng" w="28575">
              <a:solidFill>
                <a:srgbClr val="000000"/>
              </a:solidFill>
              <a:prstDash val="solid"/>
              <a:miter lim="800000"/>
              <a:headEnd len="med" w="med" type="none"/>
              <a:tailEnd len="med" w="med" type="none"/>
            </a:ln>
          </p:spPr>
        </p:cxnSp>
        <p:cxnSp>
          <p:nvCxnSpPr>
            <p:cNvPr id="1106" name="Google Shape;1106;p63"/>
            <p:cNvCxnSpPr/>
            <p:nvPr/>
          </p:nvCxnSpPr>
          <p:spPr>
            <a:xfrm>
              <a:off x="3293" y="383"/>
              <a:ext cx="298" cy="0"/>
            </a:xfrm>
            <a:prstGeom prst="straightConnector1">
              <a:avLst/>
            </a:prstGeom>
            <a:noFill/>
            <a:ln cap="flat" cmpd="sng" w="28575">
              <a:solidFill>
                <a:srgbClr val="000000"/>
              </a:solidFill>
              <a:prstDash val="solid"/>
              <a:miter lim="800000"/>
              <a:headEnd len="med" w="med" type="none"/>
              <a:tailEnd len="med" w="med" type="none"/>
            </a:ln>
          </p:spPr>
        </p:cxnSp>
        <p:cxnSp>
          <p:nvCxnSpPr>
            <p:cNvPr id="1107" name="Google Shape;1107;p63"/>
            <p:cNvCxnSpPr/>
            <p:nvPr/>
          </p:nvCxnSpPr>
          <p:spPr>
            <a:xfrm>
              <a:off x="3281" y="127"/>
              <a:ext cx="294" cy="1"/>
            </a:xfrm>
            <a:prstGeom prst="straightConnector1">
              <a:avLst/>
            </a:prstGeom>
            <a:noFill/>
            <a:ln cap="flat" cmpd="sng" w="28575">
              <a:solidFill>
                <a:srgbClr val="000000"/>
              </a:solidFill>
              <a:prstDash val="solid"/>
              <a:miter lim="800000"/>
              <a:headEnd len="med" w="med" type="none"/>
              <a:tailEnd len="med" w="med" type="none"/>
            </a:ln>
          </p:spPr>
        </p:cxnSp>
        <p:sp>
          <p:nvSpPr>
            <p:cNvPr id="1108" name="Google Shape;1108;p63"/>
            <p:cNvSpPr txBox="1"/>
            <p:nvPr/>
          </p:nvSpPr>
          <p:spPr>
            <a:xfrm>
              <a:off x="4825" y="521"/>
              <a:ext cx="10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Z</a:t>
              </a:r>
              <a:endParaRPr/>
            </a:p>
          </p:txBody>
        </p:sp>
        <p:sp>
          <p:nvSpPr>
            <p:cNvPr id="1109" name="Google Shape;1109;p63"/>
            <p:cNvSpPr txBox="1"/>
            <p:nvPr/>
          </p:nvSpPr>
          <p:spPr>
            <a:xfrm>
              <a:off x="4021" y="1042"/>
              <a:ext cx="38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8-to-1</a:t>
              </a:r>
              <a:endParaRPr/>
            </a:p>
          </p:txBody>
        </p:sp>
        <p:sp>
          <p:nvSpPr>
            <p:cNvPr id="1110" name="Google Shape;1110;p63"/>
            <p:cNvSpPr txBox="1"/>
            <p:nvPr/>
          </p:nvSpPr>
          <p:spPr>
            <a:xfrm>
              <a:off x="4037" y="1227"/>
              <a:ext cx="363"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MUX</a:t>
              </a:r>
              <a:endParaRPr/>
            </a:p>
          </p:txBody>
        </p:sp>
        <p:cxnSp>
          <p:nvCxnSpPr>
            <p:cNvPr id="1111" name="Google Shape;1111;p63"/>
            <p:cNvCxnSpPr/>
            <p:nvPr/>
          </p:nvCxnSpPr>
          <p:spPr>
            <a:xfrm>
              <a:off x="3283" y="1195"/>
              <a:ext cx="299" cy="0"/>
            </a:xfrm>
            <a:prstGeom prst="straightConnector1">
              <a:avLst/>
            </a:prstGeom>
            <a:noFill/>
            <a:ln cap="flat" cmpd="sng" w="28575">
              <a:solidFill>
                <a:srgbClr val="000000"/>
              </a:solidFill>
              <a:prstDash val="solid"/>
              <a:miter lim="800000"/>
              <a:headEnd len="med" w="med" type="none"/>
              <a:tailEnd len="med" w="med" type="none"/>
            </a:ln>
          </p:spPr>
        </p:cxnSp>
        <p:cxnSp>
          <p:nvCxnSpPr>
            <p:cNvPr id="1112" name="Google Shape;1112;p63"/>
            <p:cNvCxnSpPr/>
            <p:nvPr/>
          </p:nvCxnSpPr>
          <p:spPr>
            <a:xfrm>
              <a:off x="3283" y="1341"/>
              <a:ext cx="299" cy="1"/>
            </a:xfrm>
            <a:prstGeom prst="straightConnector1">
              <a:avLst/>
            </a:prstGeom>
            <a:noFill/>
            <a:ln cap="flat" cmpd="sng" w="28575">
              <a:solidFill>
                <a:srgbClr val="000000"/>
              </a:solidFill>
              <a:prstDash val="solid"/>
              <a:miter lim="800000"/>
              <a:headEnd len="med" w="med" type="none"/>
              <a:tailEnd len="med" w="med" type="none"/>
            </a:ln>
          </p:spPr>
        </p:cxnSp>
        <p:sp>
          <p:nvSpPr>
            <p:cNvPr id="1113" name="Google Shape;1113;p63"/>
            <p:cNvSpPr txBox="1"/>
            <p:nvPr/>
          </p:nvSpPr>
          <p:spPr>
            <a:xfrm>
              <a:off x="3620" y="1099"/>
              <a:ext cx="16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S1</a:t>
              </a:r>
              <a:endParaRPr/>
            </a:p>
          </p:txBody>
        </p:sp>
        <p:sp>
          <p:nvSpPr>
            <p:cNvPr id="1114" name="Google Shape;1114;p63"/>
            <p:cNvSpPr txBox="1"/>
            <p:nvPr/>
          </p:nvSpPr>
          <p:spPr>
            <a:xfrm>
              <a:off x="3620" y="1245"/>
              <a:ext cx="16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S0</a:t>
              </a:r>
              <a:endParaRPr/>
            </a:p>
          </p:txBody>
        </p:sp>
        <p:sp>
          <p:nvSpPr>
            <p:cNvPr id="1115" name="Google Shape;1115;p63"/>
            <p:cNvSpPr txBox="1"/>
            <p:nvPr/>
          </p:nvSpPr>
          <p:spPr>
            <a:xfrm>
              <a:off x="3156" y="1095"/>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A</a:t>
              </a:r>
              <a:endParaRPr/>
            </a:p>
          </p:txBody>
        </p:sp>
        <p:sp>
          <p:nvSpPr>
            <p:cNvPr id="1116" name="Google Shape;1116;p63"/>
            <p:cNvSpPr txBox="1"/>
            <p:nvPr/>
          </p:nvSpPr>
          <p:spPr>
            <a:xfrm>
              <a:off x="3156" y="1252"/>
              <a:ext cx="10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B</a:t>
              </a:r>
              <a:endParaRPr/>
            </a:p>
          </p:txBody>
        </p:sp>
        <p:sp>
          <p:nvSpPr>
            <p:cNvPr id="1117" name="Google Shape;1117;p63"/>
            <p:cNvSpPr txBox="1"/>
            <p:nvPr/>
          </p:nvSpPr>
          <p:spPr>
            <a:xfrm>
              <a:off x="3160" y="31"/>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sp>
          <p:nvSpPr>
            <p:cNvPr id="1118" name="Google Shape;1118;p63"/>
            <p:cNvSpPr txBox="1"/>
            <p:nvPr/>
          </p:nvSpPr>
          <p:spPr>
            <a:xfrm>
              <a:off x="3168" y="727"/>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grpSp>
          <p:nvGrpSpPr>
            <p:cNvPr id="1119" name="Google Shape;1119;p63"/>
            <p:cNvGrpSpPr/>
            <p:nvPr/>
          </p:nvGrpSpPr>
          <p:grpSpPr>
            <a:xfrm>
              <a:off x="3160" y="279"/>
              <a:ext cx="111" cy="182"/>
              <a:chOff x="0" y="0"/>
              <a:chExt cx="111" cy="182"/>
            </a:xfrm>
          </p:grpSpPr>
          <p:sp>
            <p:nvSpPr>
              <p:cNvPr id="1120" name="Google Shape;1120;p63"/>
              <p:cNvSpPr txBox="1"/>
              <p:nvPr/>
            </p:nvSpPr>
            <p:spPr>
              <a:xfrm>
                <a:off x="0" y="0"/>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1121" name="Google Shape;1121;p63"/>
              <p:cNvCxnSpPr/>
              <p:nvPr/>
            </p:nvCxnSpPr>
            <p:spPr>
              <a:xfrm>
                <a:off x="15" y="5"/>
                <a:ext cx="96" cy="0"/>
              </a:xfrm>
              <a:prstGeom prst="straightConnector1">
                <a:avLst/>
              </a:prstGeom>
              <a:noFill/>
              <a:ln cap="flat" cmpd="sng" w="28575">
                <a:solidFill>
                  <a:schemeClr val="dk1"/>
                </a:solidFill>
                <a:prstDash val="solid"/>
                <a:miter lim="800000"/>
                <a:headEnd len="med" w="med" type="none"/>
                <a:tailEnd len="med" w="med" type="none"/>
              </a:ln>
            </p:spPr>
          </p:cxnSp>
        </p:grpSp>
        <p:grpSp>
          <p:nvGrpSpPr>
            <p:cNvPr id="1122" name="Google Shape;1122;p63"/>
            <p:cNvGrpSpPr/>
            <p:nvPr/>
          </p:nvGrpSpPr>
          <p:grpSpPr>
            <a:xfrm>
              <a:off x="3160" y="511"/>
              <a:ext cx="111" cy="182"/>
              <a:chOff x="0" y="0"/>
              <a:chExt cx="111" cy="182"/>
            </a:xfrm>
          </p:grpSpPr>
          <p:sp>
            <p:nvSpPr>
              <p:cNvPr id="1123" name="Google Shape;1123;p63"/>
              <p:cNvSpPr txBox="1"/>
              <p:nvPr/>
            </p:nvSpPr>
            <p:spPr>
              <a:xfrm>
                <a:off x="0" y="0"/>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1124" name="Google Shape;1124;p63"/>
              <p:cNvCxnSpPr/>
              <p:nvPr/>
            </p:nvCxnSpPr>
            <p:spPr>
              <a:xfrm>
                <a:off x="15" y="5"/>
                <a:ext cx="96"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1125" name="Google Shape;1125;p63"/>
            <p:cNvCxnSpPr/>
            <p:nvPr/>
          </p:nvCxnSpPr>
          <p:spPr>
            <a:xfrm>
              <a:off x="135" y="516"/>
              <a:ext cx="168" cy="0"/>
            </a:xfrm>
            <a:prstGeom prst="straightConnector1">
              <a:avLst/>
            </a:prstGeom>
            <a:noFill/>
            <a:ln cap="flat" cmpd="sng" w="28575">
              <a:solidFill>
                <a:schemeClr val="dk1"/>
              </a:solidFill>
              <a:prstDash val="solid"/>
              <a:miter lim="800000"/>
              <a:headEnd len="med" w="med" type="none"/>
              <a:tailEnd len="med" w="med" type="none"/>
            </a:ln>
          </p:spPr>
        </p:cxnSp>
        <p:grpSp>
          <p:nvGrpSpPr>
            <p:cNvPr id="1126" name="Google Shape;1126;p63"/>
            <p:cNvGrpSpPr/>
            <p:nvPr/>
          </p:nvGrpSpPr>
          <p:grpSpPr>
            <a:xfrm>
              <a:off x="303" y="348"/>
              <a:ext cx="334" cy="334"/>
              <a:chOff x="0" y="0"/>
              <a:chExt cx="480" cy="480"/>
            </a:xfrm>
          </p:grpSpPr>
          <p:sp>
            <p:nvSpPr>
              <p:cNvPr id="1127" name="Google Shape;1127;p63"/>
              <p:cNvSpPr/>
              <p:nvPr/>
            </p:nvSpPr>
            <p:spPr>
              <a:xfrm rot="5400000">
                <a:off x="-48" y="48"/>
                <a:ext cx="480" cy="384"/>
              </a:xfrm>
              <a:prstGeom prst="triangle">
                <a:avLst>
                  <a:gd fmla="val 50000" name="adj"/>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sp>
            <p:nvSpPr>
              <p:cNvPr id="1128" name="Google Shape;1128;p63"/>
              <p:cNvSpPr/>
              <p:nvPr/>
            </p:nvSpPr>
            <p:spPr>
              <a:xfrm>
                <a:off x="384" y="192"/>
                <a:ext cx="96" cy="96"/>
              </a:xfrm>
              <a:prstGeom prst="ellipse">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baseline="-25000" i="0" sz="3200" u="sng">
                  <a:solidFill>
                    <a:schemeClr val="dk1"/>
                  </a:solidFill>
                  <a:latin typeface="Times New Roman"/>
                  <a:ea typeface="Times New Roman"/>
                  <a:cs typeface="Times New Roman"/>
                  <a:sym typeface="Times New Roman"/>
                </a:endParaRPr>
              </a:p>
            </p:txBody>
          </p:sp>
        </p:grpSp>
        <p:sp>
          <p:nvSpPr>
            <p:cNvPr id="1129" name="Google Shape;1129;p63"/>
            <p:cNvSpPr txBox="1"/>
            <p:nvPr/>
          </p:nvSpPr>
          <p:spPr>
            <a:xfrm>
              <a:off x="0" y="423"/>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grpSp>
          <p:nvGrpSpPr>
            <p:cNvPr id="1130" name="Google Shape;1130;p63"/>
            <p:cNvGrpSpPr/>
            <p:nvPr/>
          </p:nvGrpSpPr>
          <p:grpSpPr>
            <a:xfrm>
              <a:off x="840" y="431"/>
              <a:ext cx="111" cy="182"/>
              <a:chOff x="0" y="0"/>
              <a:chExt cx="111" cy="182"/>
            </a:xfrm>
          </p:grpSpPr>
          <p:sp>
            <p:nvSpPr>
              <p:cNvPr id="1131" name="Google Shape;1131;p63"/>
              <p:cNvSpPr txBox="1"/>
              <p:nvPr/>
            </p:nvSpPr>
            <p:spPr>
              <a:xfrm>
                <a:off x="0" y="0"/>
                <a:ext cx="1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a:solidFill>
                      <a:srgbClr val="000000"/>
                    </a:solidFill>
                    <a:latin typeface="Arial"/>
                    <a:ea typeface="Arial"/>
                    <a:cs typeface="Arial"/>
                    <a:sym typeface="Arial"/>
                  </a:rPr>
                  <a:t>C</a:t>
                </a:r>
                <a:endParaRPr/>
              </a:p>
            </p:txBody>
          </p:sp>
          <p:cxnSp>
            <p:nvCxnSpPr>
              <p:cNvPr id="1132" name="Google Shape;1132;p63"/>
              <p:cNvCxnSpPr/>
              <p:nvPr/>
            </p:nvCxnSpPr>
            <p:spPr>
              <a:xfrm>
                <a:off x="15" y="5"/>
                <a:ext cx="96" cy="0"/>
              </a:xfrm>
              <a:prstGeom prst="straightConnector1">
                <a:avLst/>
              </a:prstGeom>
              <a:noFill/>
              <a:ln cap="flat" cmpd="sng" w="28575">
                <a:solidFill>
                  <a:schemeClr val="dk1"/>
                </a:solidFill>
                <a:prstDash val="solid"/>
                <a:miter lim="800000"/>
                <a:headEnd len="med" w="med" type="none"/>
                <a:tailEnd len="med" w="med" type="none"/>
              </a:ln>
            </p:spPr>
          </p:cxnSp>
        </p:grpSp>
        <p:cxnSp>
          <p:nvCxnSpPr>
            <p:cNvPr id="1133" name="Google Shape;1133;p63"/>
            <p:cNvCxnSpPr/>
            <p:nvPr/>
          </p:nvCxnSpPr>
          <p:spPr>
            <a:xfrm>
              <a:off x="647" y="516"/>
              <a:ext cx="168" cy="0"/>
            </a:xfrm>
            <a:prstGeom prst="straightConnector1">
              <a:avLst/>
            </a:prstGeom>
            <a:noFill/>
            <a:ln cap="flat" cmpd="sng" w="28575">
              <a:solidFill>
                <a:schemeClr val="dk1"/>
              </a:solidFill>
              <a:prstDash val="solid"/>
              <a:miter lim="800000"/>
              <a:headEnd len="med" w="med" type="none"/>
              <a:tailEnd len="med" w="med"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28"/>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54" name="Google Shape;254;p28"/>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Expansion</a:t>
            </a:r>
            <a:endParaRPr/>
          </a:p>
        </p:txBody>
      </p:sp>
      <p:sp>
        <p:nvSpPr>
          <p:cNvPr id="255" name="Google Shape;255;p28"/>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General procedure given in book for any decoder with </a:t>
            </a:r>
            <a:r>
              <a:rPr b="1"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inputs and 2</a:t>
            </a:r>
            <a:r>
              <a:rPr b="1" baseline="30000" i="1" lang="en-US" sz="2400" u="none">
                <a:solidFill>
                  <a:schemeClr val="dk1"/>
                </a:solidFill>
                <a:latin typeface="Times New Roman"/>
                <a:ea typeface="Times New Roman"/>
                <a:cs typeface="Times New Roman"/>
                <a:sym typeface="Times New Roman"/>
              </a:rPr>
              <a:t>n</a:t>
            </a:r>
            <a:r>
              <a:rPr b="1" i="0" lang="en-US" sz="2400" u="none">
                <a:solidFill>
                  <a:schemeClr val="dk1"/>
                </a:solidFill>
                <a:latin typeface="Times New Roman"/>
                <a:ea typeface="Times New Roman"/>
                <a:cs typeface="Times New Roman"/>
                <a:sym typeface="Times New Roman"/>
              </a:rPr>
              <a:t> outputs.</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This procedure builds a decoder backward from the outputs.</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The output AND gates are driven by two decoders with their numbers of inputs either equal or differing by 1.</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These decoders are then designed using the same procedure until 2-to-1-line decoders are reached. </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The procedure can be modified to apply to decoders with the number of outputs ≠ 2</a:t>
            </a:r>
            <a:r>
              <a:rPr b="1" baseline="30000" i="0" lang="en-US" sz="2400" u="none">
                <a:solidFill>
                  <a:schemeClr val="dk1"/>
                </a:solidFill>
                <a:latin typeface="Times New Roman"/>
                <a:ea typeface="Times New Roman"/>
                <a:cs typeface="Times New Roman"/>
                <a:sym typeface="Times New Roman"/>
              </a:rPr>
              <a:t>n</a:t>
            </a:r>
            <a:endParaRPr/>
          </a:p>
          <a:p>
            <a:pPr indent="-136525" lvl="0" marL="288925" rtl="0" algn="l">
              <a:spcBef>
                <a:spcPts val="480"/>
              </a:spcBef>
              <a:spcAft>
                <a:spcPts val="0"/>
              </a:spcAft>
              <a:buSzPts val="2400"/>
              <a:buNone/>
            </a:pPr>
            <a:r>
              <a:t/>
            </a:r>
            <a:endParaRPr b="1" baseline="3000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7" name="Shape 1137"/>
        <p:cNvGrpSpPr/>
        <p:nvPr/>
      </p:nvGrpSpPr>
      <p:grpSpPr>
        <a:xfrm>
          <a:off x="0" y="0"/>
          <a:ext cx="0" cy="0"/>
          <a:chOff x="0" y="0"/>
          <a:chExt cx="0" cy="0"/>
        </a:xfrm>
      </p:grpSpPr>
      <p:sp>
        <p:nvSpPr>
          <p:cNvPr id="1138" name="Google Shape;1138;p64"/>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1139" name="Google Shape;1139;p64"/>
          <p:cNvSpPr txBox="1"/>
          <p:nvPr>
            <p:ph type="title"/>
          </p:nvPr>
        </p:nvSpPr>
        <p:spPr>
          <a:xfrm>
            <a:off x="685800" y="228600"/>
            <a:ext cx="77724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Terms of Use</a:t>
            </a:r>
            <a:endParaRPr/>
          </a:p>
        </p:txBody>
      </p:sp>
      <p:sp>
        <p:nvSpPr>
          <p:cNvPr id="1140" name="Google Shape;1140;p64"/>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9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All (or portions) of this material © 2008 by Pearson Education, Inc. </a:t>
            </a:r>
            <a:endParaRPr/>
          </a:p>
          <a:p>
            <a:pPr indent="-288925" lvl="0" marL="288925" rtl="0" algn="l">
              <a:lnSpc>
                <a:spcPct val="9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Permission is given to  incorporate this material or adaptations thereof into classroom presentations and handouts to instructors in courses adopting the latest edition of Logic and Computer Design Fundamentals as the course textbook. </a:t>
            </a:r>
            <a:endParaRPr/>
          </a:p>
          <a:p>
            <a:pPr indent="-288925" lvl="0" marL="288925" rtl="0" algn="l">
              <a:lnSpc>
                <a:spcPct val="9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These materials or adaptations thereof are not to be sold or otherwise offered for consideration.</a:t>
            </a:r>
            <a:endParaRPr/>
          </a:p>
          <a:p>
            <a:pPr indent="-288925" lvl="0" marL="288925" rtl="0" algn="l">
              <a:lnSpc>
                <a:spcPct val="9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This Terms of Use slide or page is to be included within the original materials or any adaptations thereof.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b="1" sz="4400">
              <a:solidFill>
                <a:schemeClr val="dk2"/>
              </a:solidFill>
              <a:latin typeface="Times New Roman"/>
              <a:ea typeface="Times New Roman"/>
              <a:cs typeface="Times New Roman"/>
              <a:sym typeface="Times New Roman"/>
            </a:endParaRPr>
          </a:p>
        </p:txBody>
      </p:sp>
      <p:sp>
        <p:nvSpPr>
          <p:cNvPr id="261" name="Google Shape;261;p29"/>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85725" lvl="0" marL="288925" marR="0" rtl="0" algn="l">
              <a:spcBef>
                <a:spcPts val="0"/>
              </a:spcBef>
              <a:spcAft>
                <a:spcPts val="0"/>
              </a:spcAft>
              <a:buClr>
                <a:schemeClr val="accent2"/>
              </a:buClr>
              <a:buSzPts val="3200"/>
              <a:buFont typeface="Noto Sans Symbols"/>
              <a:buNone/>
            </a:pPr>
            <a:r>
              <a:t/>
            </a:r>
            <a:endParaRPr b="1" sz="3200">
              <a:solidFill>
                <a:schemeClr val="dk1"/>
              </a:solidFill>
              <a:latin typeface="Times New Roman"/>
              <a:ea typeface="Times New Roman"/>
              <a:cs typeface="Times New Roman"/>
              <a:sym typeface="Times New Roman"/>
            </a:endParaRPr>
          </a:p>
        </p:txBody>
      </p:sp>
      <p:sp>
        <p:nvSpPr>
          <p:cNvPr id="262" name="Google Shape;262;p29"/>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pic>
        <p:nvPicPr>
          <p:cNvPr id="263" name="Google Shape;263;p29"/>
          <p:cNvPicPr preferRelativeResize="0"/>
          <p:nvPr/>
        </p:nvPicPr>
        <p:blipFill rotWithShape="1">
          <a:blip r:embed="rId3">
            <a:alphaModFix/>
          </a:blip>
          <a:srcRect b="0" l="0" r="0" t="0"/>
          <a:stretch/>
        </p:blipFill>
        <p:spPr>
          <a:xfrm>
            <a:off x="558800" y="322262"/>
            <a:ext cx="8086725" cy="621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30"/>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69" name="Google Shape;269;p30"/>
          <p:cNvSpPr txBox="1"/>
          <p:nvPr>
            <p:ph type="title"/>
          </p:nvPr>
        </p:nvSpPr>
        <p:spPr>
          <a:xfrm>
            <a:off x="673100" y="0"/>
            <a:ext cx="8237537"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Expansion - Example  1</a:t>
            </a:r>
            <a:endParaRPr/>
          </a:p>
        </p:txBody>
      </p:sp>
      <p:sp>
        <p:nvSpPr>
          <p:cNvPr id="270" name="Google Shape;270;p30"/>
          <p:cNvSpPr txBox="1"/>
          <p:nvPr>
            <p:ph idx="1" type="body"/>
          </p:nvPr>
        </p:nvSpPr>
        <p:spPr>
          <a:xfrm>
            <a:off x="487362" y="1314450"/>
            <a:ext cx="8250237"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3-to-8-line decoder </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Number of output ANDs = 8</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Number of inputs to decoders driving output ANDs = 3</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Closest possible split to equal</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2-to-4-line decoder</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1-to-2-line decoder</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2-to-4-line decoder</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Number of output ANDs = 4</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Number of inputs to decoders driving output ANDs = 2</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Closest possible split to equal </a:t>
            </a:r>
            <a:endParaRPr/>
          </a:p>
          <a:p>
            <a:pPr indent="-173037" lvl="3" marL="1544637"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Times New Roman"/>
                <a:ea typeface="Times New Roman"/>
                <a:cs typeface="Times New Roman"/>
                <a:sym typeface="Times New Roman"/>
              </a:rPr>
              <a:t>Two 1-to-2-line decoders</a:t>
            </a:r>
            <a:endParaRPr b="1" i="0" sz="2000" u="none">
              <a:solidFill>
                <a:schemeClr val="dk1"/>
              </a:solidFill>
              <a:latin typeface="Times New Roman"/>
              <a:ea typeface="Times New Roman"/>
              <a:cs typeface="Times New Roman"/>
              <a:sym typeface="Times New Roman"/>
            </a:endParaRPr>
          </a:p>
          <a:p>
            <a:pPr indent="-288925" lvl="0" marL="288925" rtl="0" algn="l">
              <a:lnSpc>
                <a:spcPct val="100000"/>
              </a:lnSpc>
              <a:spcBef>
                <a:spcPts val="64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See next slide for result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31"/>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76" name="Google Shape;276;p31"/>
          <p:cNvSpPr txBox="1"/>
          <p:nvPr>
            <p:ph type="title"/>
          </p:nvPr>
        </p:nvSpPr>
        <p:spPr>
          <a:xfrm>
            <a:off x="715962" y="0"/>
            <a:ext cx="7947025"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Expansion - Example 1</a:t>
            </a:r>
            <a:endParaRPr/>
          </a:p>
        </p:txBody>
      </p:sp>
      <p:sp>
        <p:nvSpPr>
          <p:cNvPr id="277" name="Google Shape;277;p31"/>
          <p:cNvSpPr txBox="1"/>
          <p:nvPr>
            <p:ph idx="1" type="body"/>
          </p:nvPr>
        </p:nvSpPr>
        <p:spPr>
          <a:xfrm>
            <a:off x="719137" y="13144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3200"/>
              <a:buFont typeface="Noto Sans Symbols"/>
              <a:buChar char="▪"/>
            </a:pPr>
            <a:r>
              <a:rPr b="1" i="0" lang="en-US" sz="3200" u="none">
                <a:solidFill>
                  <a:schemeClr val="dk1"/>
                </a:solidFill>
                <a:latin typeface="Times New Roman"/>
                <a:ea typeface="Times New Roman"/>
                <a:cs typeface="Times New Roman"/>
                <a:sym typeface="Times New Roman"/>
              </a:rPr>
              <a:t>Result</a:t>
            </a:r>
            <a:endParaRPr/>
          </a:p>
        </p:txBody>
      </p:sp>
      <p:pic>
        <p:nvPicPr>
          <p:cNvPr id="278" name="Google Shape;278;p31"/>
          <p:cNvPicPr preferRelativeResize="0"/>
          <p:nvPr/>
        </p:nvPicPr>
        <p:blipFill rotWithShape="1">
          <a:blip r:embed="rId3">
            <a:alphaModFix/>
          </a:blip>
          <a:srcRect b="0" l="0" r="0" t="0"/>
          <a:stretch/>
        </p:blipFill>
        <p:spPr>
          <a:xfrm>
            <a:off x="2520950" y="1306512"/>
            <a:ext cx="5807075" cy="52339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32"/>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84" name="Google Shape;284;p32"/>
          <p:cNvSpPr txBox="1"/>
          <p:nvPr>
            <p:ph type="title"/>
          </p:nvPr>
        </p:nvSpPr>
        <p:spPr>
          <a:xfrm>
            <a:off x="715962" y="0"/>
            <a:ext cx="803275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Expansion - Example 2</a:t>
            </a:r>
            <a:endParaRPr/>
          </a:p>
        </p:txBody>
      </p:sp>
      <p:sp>
        <p:nvSpPr>
          <p:cNvPr id="285" name="Google Shape;285;p32"/>
          <p:cNvSpPr txBox="1"/>
          <p:nvPr>
            <p:ph idx="1" type="body"/>
          </p:nvPr>
        </p:nvSpPr>
        <p:spPr>
          <a:xfrm>
            <a:off x="719137" y="1200150"/>
            <a:ext cx="7772400"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800"/>
              <a:buFont typeface="Noto Sans Symbols"/>
              <a:buChar char="▪"/>
            </a:pPr>
            <a:r>
              <a:rPr b="1" i="0" lang="en-US" sz="2800" u="none">
                <a:solidFill>
                  <a:schemeClr val="dk1"/>
                </a:solidFill>
                <a:latin typeface="Times New Roman"/>
                <a:ea typeface="Times New Roman"/>
                <a:cs typeface="Times New Roman"/>
                <a:sym typeface="Times New Roman"/>
              </a:rPr>
              <a:t>7-to-128-line decoder </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Number of output ANDs = 128</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Number of inputs to decoders driving output ANDs = 7</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Closest possible split to equal</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4-to-16-line decoder</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3-to-8-line decoder</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4-to-16-line decoder</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Number of output ANDs = 16</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Number of inputs to decoders driving output ANDs = 2</a:t>
            </a:r>
            <a:endParaRPr/>
          </a:p>
          <a:p>
            <a:pPr indent="-228600" lvl="2" marL="114300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Closest possible split to equal </a:t>
            </a:r>
            <a:endParaRPr/>
          </a:p>
          <a:p>
            <a:pPr indent="-173037" lvl="3" marL="1544637"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Times New Roman"/>
                <a:ea typeface="Times New Roman"/>
                <a:cs typeface="Times New Roman"/>
                <a:sym typeface="Times New Roman"/>
              </a:rPr>
              <a:t>2 2-to-4-line decoders</a:t>
            </a:r>
            <a:endParaRPr/>
          </a:p>
          <a:p>
            <a:pPr indent="-234950" lvl="1" marL="692150"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Complete using known 3-8 and 2-to-4 line decoders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9" name="Shape 289"/>
        <p:cNvGrpSpPr/>
        <p:nvPr/>
      </p:nvGrpSpPr>
      <p:grpSpPr>
        <a:xfrm>
          <a:off x="0" y="0"/>
          <a:ext cx="0" cy="0"/>
          <a:chOff x="0" y="0"/>
          <a:chExt cx="0" cy="0"/>
        </a:xfrm>
      </p:grpSpPr>
      <p:sp>
        <p:nvSpPr>
          <p:cNvPr id="290" name="Google Shape;290;p33"/>
          <p:cNvSpPr txBox="1"/>
          <p:nvPr/>
        </p:nvSpPr>
        <p:spPr>
          <a:xfrm>
            <a:off x="7504112" y="6515100"/>
            <a:ext cx="1628775"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Chapter 3    </a:t>
            </a:r>
            <a:fld id="{00000000-1234-1234-1234-123412341234}" type="slidenum">
              <a:rPr b="0" i="0" lang="en-US" sz="1600" u="none">
                <a:solidFill>
                  <a:schemeClr val="dk1"/>
                </a:solidFill>
                <a:latin typeface="Times New Roman"/>
                <a:ea typeface="Times New Roman"/>
                <a:cs typeface="Times New Roman"/>
                <a:sym typeface="Times New Roman"/>
              </a:rPr>
              <a:t>‹#›</a:t>
            </a:fld>
            <a:endParaRPr/>
          </a:p>
        </p:txBody>
      </p:sp>
      <p:sp>
        <p:nvSpPr>
          <p:cNvPr id="291" name="Google Shape;291;p33"/>
          <p:cNvSpPr txBox="1"/>
          <p:nvPr>
            <p:ph idx="1" type="body"/>
          </p:nvPr>
        </p:nvSpPr>
        <p:spPr>
          <a:xfrm>
            <a:off x="450850" y="1244600"/>
            <a:ext cx="8524875" cy="5027612"/>
          </a:xfrm>
          <a:prstGeom prst="rect">
            <a:avLst/>
          </a:prstGeom>
          <a:noFill/>
          <a:ln>
            <a:noFill/>
          </a:ln>
        </p:spPr>
        <p:txBody>
          <a:bodyPr anchorCtr="0" anchor="t" bIns="45700" lIns="91425" spcFirstLastPara="1" rIns="91425" wrap="square" tIns="45700">
            <a:noAutofit/>
          </a:bodyPr>
          <a:lstStyle/>
          <a:p>
            <a:pPr indent="-288925" lvl="0" marL="288925"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In general, attach </a:t>
            </a:r>
            <a:r>
              <a:rPr b="1" i="1" lang="en-US" sz="2400" u="none">
                <a:solidFill>
                  <a:schemeClr val="dk1"/>
                </a:solidFill>
                <a:latin typeface="Times New Roman"/>
                <a:ea typeface="Times New Roman"/>
                <a:cs typeface="Times New Roman"/>
                <a:sym typeface="Times New Roman"/>
              </a:rPr>
              <a:t>m</a:t>
            </a:r>
            <a:r>
              <a:rPr b="1" i="0" lang="en-US" sz="2400" u="none">
                <a:solidFill>
                  <a:schemeClr val="dk1"/>
                </a:solidFill>
                <a:latin typeface="Times New Roman"/>
                <a:ea typeface="Times New Roman"/>
                <a:cs typeface="Times New Roman"/>
                <a:sym typeface="Times New Roman"/>
              </a:rPr>
              <a:t>-enabling circuits to the outputs</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See truth table below for function</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Note use of X’s to denote both 0 and 1</a:t>
            </a:r>
            <a:endParaRPr/>
          </a:p>
          <a:p>
            <a:pPr indent="-234950" lvl="1" marL="692150" rtl="0" algn="l">
              <a:lnSpc>
                <a:spcPct val="10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Combination containing two X’s represent four binary combinations</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Alternatively, can be viewed as distributing value of signal EN to 1 of 4 outputs</a:t>
            </a:r>
            <a:endParaRPr/>
          </a:p>
          <a:p>
            <a:pPr indent="-288925" lvl="0" marL="288925" rtl="0" algn="l">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In this case, called a</a:t>
            </a:r>
            <a:br>
              <a:rPr b="1" i="0" lang="en-US" sz="2400" u="none">
                <a:solidFill>
                  <a:schemeClr val="dk1"/>
                </a:solidFill>
                <a:latin typeface="Times New Roman"/>
                <a:ea typeface="Times New Roman"/>
                <a:cs typeface="Times New Roman"/>
                <a:sym typeface="Times New Roman"/>
              </a:rPr>
            </a:br>
            <a:r>
              <a:rPr b="1" i="1" lang="en-US" sz="2400" u="none">
                <a:solidFill>
                  <a:schemeClr val="dk1"/>
                </a:solidFill>
                <a:latin typeface="Times New Roman"/>
                <a:ea typeface="Times New Roman"/>
                <a:cs typeface="Times New Roman"/>
                <a:sym typeface="Times New Roman"/>
              </a:rPr>
              <a:t>demultiplexer</a:t>
            </a:r>
            <a:r>
              <a:rPr b="1" i="0" lang="en-US" sz="2400" u="none">
                <a:solidFill>
                  <a:schemeClr val="dk1"/>
                </a:solidFill>
                <a:latin typeface="Times New Roman"/>
                <a:ea typeface="Times New Roman"/>
                <a:cs typeface="Times New Roman"/>
                <a:sym typeface="Times New Roman"/>
              </a:rPr>
              <a:t> </a:t>
            </a:r>
            <a:endParaRPr/>
          </a:p>
        </p:txBody>
      </p:sp>
      <p:pic>
        <p:nvPicPr>
          <p:cNvPr id="292" name="Google Shape;292;p33"/>
          <p:cNvPicPr preferRelativeResize="0"/>
          <p:nvPr/>
        </p:nvPicPr>
        <p:blipFill rotWithShape="1">
          <a:blip r:embed="rId3">
            <a:alphaModFix/>
          </a:blip>
          <a:srcRect b="0" l="0" r="0" t="0"/>
          <a:stretch/>
        </p:blipFill>
        <p:spPr>
          <a:xfrm>
            <a:off x="1973262" y="3311525"/>
            <a:ext cx="6453187" cy="3341687"/>
          </a:xfrm>
          <a:prstGeom prst="rect">
            <a:avLst/>
          </a:prstGeom>
          <a:noFill/>
          <a:ln>
            <a:noFill/>
          </a:ln>
        </p:spPr>
      </p:pic>
      <p:sp>
        <p:nvSpPr>
          <p:cNvPr id="293" name="Google Shape;293;p33"/>
          <p:cNvSpPr txBox="1"/>
          <p:nvPr>
            <p:ph type="title"/>
          </p:nvPr>
        </p:nvSpPr>
        <p:spPr>
          <a:xfrm>
            <a:off x="715962" y="0"/>
            <a:ext cx="7772400" cy="1020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Decoder with Enable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8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7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4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6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1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9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0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99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