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92000"/>
  <p:notesSz cx="6858000" cy="9144000"/>
  <p:embeddedFontLst>
    <p:embeddedFont>
      <p:font typeface="Tahoma"/>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6F4EE-B1BE-47CD-A31C-A8EA1C979E8D}">
  <a:tblStyle styleId="{3B46F4EE-B1BE-47CD-A31C-A8EA1C979E8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Tahoma-bold.fntdata"/><Relationship Id="rId12" Type="http://schemas.openxmlformats.org/officeDocument/2006/relationships/slide" Target="slides/slide6.xml"/><Relationship Id="rId56" Type="http://schemas.openxmlformats.org/officeDocument/2006/relationships/font" Target="fonts/Tahoma-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ebopedia.com/TERM/C/dot.html" TargetMode="External"/><Relationship Id="rId3" Type="http://schemas.openxmlformats.org/officeDocument/2006/relationships/hyperlink" Target="http://www.webopedia.com/TERM/C/active.html" TargetMode="External"/><Relationship Id="rId4" Type="http://schemas.openxmlformats.org/officeDocument/2006/relationships/hyperlink" Target="http://www.webopedia.com/TERM/L/TFT.html" TargetMode="External"/><Relationship Id="rId5" Type="http://schemas.openxmlformats.org/officeDocument/2006/relationships/hyperlink" Target="http://www.webopedia.com/TERM/L/TFT.html" TargetMode="External"/><Relationship Id="rId6" Type="http://schemas.openxmlformats.org/officeDocument/2006/relationships/hyperlink" Target="http://www.webopedia.com/TERM/L/active_matrix_display.html" TargetMode="External"/><Relationship Id="rId7" Type="http://schemas.openxmlformats.org/officeDocument/2006/relationships/hyperlink" Target="http://www.webopedia.com/TERM/L/CRT.htm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00"/>
                </a:solidFill>
                <a:latin typeface="Arial"/>
                <a:ea typeface="Arial"/>
                <a:cs typeface="Arial"/>
                <a:sym typeface="Arial"/>
              </a:rPr>
              <a:t>CRT Monitors</a:t>
            </a:r>
            <a:br>
              <a:rPr lang="en-US">
                <a:solidFill>
                  <a:srgbClr val="000000"/>
                </a:solidFill>
                <a:latin typeface="Arial"/>
                <a:ea typeface="Arial"/>
                <a:cs typeface="Arial"/>
                <a:sym typeface="Arial"/>
              </a:rPr>
            </a:br>
            <a:r>
              <a:rPr lang="en-US">
                <a:solidFill>
                  <a:srgbClr val="000000"/>
                </a:solidFill>
                <a:latin typeface="Arial"/>
                <a:ea typeface="Arial"/>
                <a:cs typeface="Arial"/>
                <a:sym typeface="Arial"/>
              </a:rPr>
              <a:t>Sort for </a:t>
            </a:r>
            <a:r>
              <a:rPr b="1" i="1" lang="en-US">
                <a:solidFill>
                  <a:srgbClr val="000000"/>
                </a:solidFill>
                <a:latin typeface="Arial"/>
                <a:ea typeface="Arial"/>
                <a:cs typeface="Arial"/>
                <a:sym typeface="Arial"/>
              </a:rPr>
              <a:t>c</a:t>
            </a:r>
            <a:r>
              <a:rPr i="1" lang="en-US">
                <a:solidFill>
                  <a:srgbClr val="000000"/>
                </a:solidFill>
                <a:latin typeface="Arial"/>
                <a:ea typeface="Arial"/>
                <a:cs typeface="Arial"/>
                <a:sym typeface="Arial"/>
              </a:rPr>
              <a:t>athode-</a:t>
            </a:r>
            <a:r>
              <a:rPr b="1" i="1" lang="en-US">
                <a:solidFill>
                  <a:srgbClr val="000000"/>
                </a:solidFill>
                <a:latin typeface="Arial"/>
                <a:ea typeface="Arial"/>
                <a:cs typeface="Arial"/>
                <a:sym typeface="Arial"/>
              </a:rPr>
              <a:t>r</a:t>
            </a:r>
            <a:r>
              <a:rPr i="1" lang="en-US">
                <a:solidFill>
                  <a:srgbClr val="000000"/>
                </a:solidFill>
                <a:latin typeface="Arial"/>
                <a:ea typeface="Arial"/>
                <a:cs typeface="Arial"/>
                <a:sym typeface="Arial"/>
              </a:rPr>
              <a:t>ay </a:t>
            </a:r>
            <a:r>
              <a:rPr b="1" i="1" lang="en-US">
                <a:solidFill>
                  <a:srgbClr val="000000"/>
                </a:solidFill>
                <a:latin typeface="Arial"/>
                <a:ea typeface="Arial"/>
                <a:cs typeface="Arial"/>
                <a:sym typeface="Arial"/>
              </a:rPr>
              <a:t>t</a:t>
            </a:r>
            <a:r>
              <a:rPr i="1" lang="en-US">
                <a:solidFill>
                  <a:srgbClr val="000000"/>
                </a:solidFill>
                <a:latin typeface="Arial"/>
                <a:ea typeface="Arial"/>
                <a:cs typeface="Arial"/>
                <a:sym typeface="Arial"/>
              </a:rPr>
              <a:t>ubes</a:t>
            </a:r>
            <a:r>
              <a:rPr lang="en-US">
                <a:solidFill>
                  <a:srgbClr val="000000"/>
                </a:solidFill>
                <a:latin typeface="Arial"/>
                <a:ea typeface="Arial"/>
                <a:cs typeface="Arial"/>
                <a:sym typeface="Arial"/>
              </a:rPr>
              <a:t>, CRT monitors were the only choice consumers had for monitor technology for many years. Cathode ray tube (CRT) technology has been in use for more than 100 years, and is found in most televisions and computer monitors. A CRT works by moving an electron beam back and forth across the back of the screen. Each time the beam makes a pass across the screen, it lights up phosphor </a:t>
            </a:r>
            <a:r>
              <a:rPr lang="en-US" u="sng">
                <a:solidFill>
                  <a:schemeClr val="hlink"/>
                </a:solidFill>
                <a:latin typeface="Arial"/>
                <a:ea typeface="Arial"/>
                <a:cs typeface="Arial"/>
                <a:sym typeface="Arial"/>
                <a:hlinkClick r:id="rId2"/>
              </a:rPr>
              <a:t>dots</a:t>
            </a:r>
            <a:r>
              <a:rPr lang="en-US">
                <a:solidFill>
                  <a:srgbClr val="000000"/>
                </a:solidFill>
                <a:latin typeface="Arial"/>
                <a:ea typeface="Arial"/>
                <a:cs typeface="Arial"/>
                <a:sym typeface="Arial"/>
              </a:rPr>
              <a:t> on the inside of the glass tube, thereby illuminating the </a:t>
            </a:r>
            <a:r>
              <a:rPr lang="en-US" u="sng">
                <a:solidFill>
                  <a:schemeClr val="hlink"/>
                </a:solidFill>
                <a:latin typeface="Arial"/>
                <a:ea typeface="Arial"/>
                <a:cs typeface="Arial"/>
                <a:sym typeface="Arial"/>
                <a:hlinkClick r:id="rId3"/>
              </a:rPr>
              <a:t>active</a:t>
            </a:r>
            <a:r>
              <a:rPr lang="en-US">
                <a:solidFill>
                  <a:srgbClr val="000000"/>
                </a:solidFill>
                <a:latin typeface="Arial"/>
                <a:ea typeface="Arial"/>
                <a:cs typeface="Arial"/>
                <a:sym typeface="Arial"/>
              </a:rPr>
              <a:t> portions of the screen. By drawing many such lines from the top to the bottom of the screen, it creates an entire screen of images. </a:t>
            </a:r>
            <a:endParaRPr>
              <a:solidFill>
                <a:srgbClr val="000000"/>
              </a:solidFill>
              <a:latin typeface="Verdana"/>
              <a:ea typeface="Verdana"/>
              <a:cs typeface="Verdana"/>
              <a:sym typeface="Verdana"/>
            </a:endParaRPr>
          </a:p>
          <a:p>
            <a:pPr indent="0" lvl="0" marL="0" rtl="0" algn="l">
              <a:spcBef>
                <a:spcPts val="0"/>
              </a:spcBef>
              <a:spcAft>
                <a:spcPts val="0"/>
              </a:spcAft>
              <a:buNone/>
            </a:pPr>
            <a:r>
              <a:rPr b="1" lang="en-US">
                <a:solidFill>
                  <a:srgbClr val="000000"/>
                </a:solidFill>
                <a:latin typeface="Arial"/>
                <a:ea typeface="Arial"/>
                <a:cs typeface="Arial"/>
                <a:sym typeface="Arial"/>
              </a:rPr>
              <a:t>LCD/Flat panel Monitors</a:t>
            </a:r>
            <a:br>
              <a:rPr lang="en-US">
                <a:solidFill>
                  <a:srgbClr val="000000"/>
                </a:solidFill>
                <a:latin typeface="Arial"/>
                <a:ea typeface="Arial"/>
                <a:cs typeface="Arial"/>
                <a:sym typeface="Arial"/>
              </a:rPr>
            </a:br>
            <a:r>
              <a:rPr lang="en-US">
                <a:solidFill>
                  <a:srgbClr val="000000"/>
                </a:solidFill>
                <a:latin typeface="Arial"/>
                <a:ea typeface="Arial"/>
                <a:cs typeface="Arial"/>
                <a:sym typeface="Arial"/>
              </a:rPr>
              <a:t>Short for </a:t>
            </a:r>
            <a:r>
              <a:rPr b="1" i="1" lang="en-US">
                <a:solidFill>
                  <a:srgbClr val="000000"/>
                </a:solidFill>
                <a:latin typeface="Arial"/>
                <a:ea typeface="Arial"/>
                <a:cs typeface="Arial"/>
                <a:sym typeface="Arial"/>
              </a:rPr>
              <a:t>l</a:t>
            </a:r>
            <a:r>
              <a:rPr i="1" lang="en-US">
                <a:solidFill>
                  <a:srgbClr val="000000"/>
                </a:solidFill>
                <a:latin typeface="Arial"/>
                <a:ea typeface="Arial"/>
                <a:cs typeface="Arial"/>
                <a:sym typeface="Arial"/>
              </a:rPr>
              <a:t>iquid </a:t>
            </a:r>
            <a:r>
              <a:rPr b="1" i="1" lang="en-US">
                <a:solidFill>
                  <a:srgbClr val="000000"/>
                </a:solidFill>
                <a:latin typeface="Arial"/>
                <a:ea typeface="Arial"/>
                <a:cs typeface="Arial"/>
                <a:sym typeface="Arial"/>
              </a:rPr>
              <a:t>c</a:t>
            </a:r>
            <a:r>
              <a:rPr i="1" lang="en-US">
                <a:solidFill>
                  <a:srgbClr val="000000"/>
                </a:solidFill>
                <a:latin typeface="Arial"/>
                <a:ea typeface="Arial"/>
                <a:cs typeface="Arial"/>
                <a:sym typeface="Arial"/>
              </a:rPr>
              <a:t>rystal </a:t>
            </a:r>
            <a:r>
              <a:rPr b="1" i="1" lang="en-US">
                <a:solidFill>
                  <a:srgbClr val="000000"/>
                </a:solidFill>
                <a:latin typeface="Arial"/>
                <a:ea typeface="Arial"/>
                <a:cs typeface="Arial"/>
                <a:sym typeface="Arial"/>
              </a:rPr>
              <a:t>d</a:t>
            </a:r>
            <a:r>
              <a:rPr i="1" lang="en-US">
                <a:solidFill>
                  <a:srgbClr val="000000"/>
                </a:solidFill>
                <a:latin typeface="Arial"/>
                <a:ea typeface="Arial"/>
                <a:cs typeface="Arial"/>
                <a:sym typeface="Arial"/>
              </a:rPr>
              <a:t>isplay</a:t>
            </a:r>
            <a:r>
              <a:rPr lang="en-US">
                <a:solidFill>
                  <a:srgbClr val="000000"/>
                </a:solidFill>
                <a:latin typeface="Arial"/>
                <a:ea typeface="Arial"/>
                <a:cs typeface="Arial"/>
                <a:sym typeface="Arial"/>
              </a:rPr>
              <a:t>, LCD technology can be found in digital watches and computer monitors. LCD displays use two sheets of polarizing material with a liquid crystal solution between them. An electric current passed through the liquid causes the crystals to align so that light cannot pass through them. Each crystal, therefore, is like a shutter, either allowing light to pass through or blocking the light. Color LCD displays use two basic techniques for producing color: </a:t>
            </a:r>
            <a:r>
              <a:rPr i="1" lang="en-US">
                <a:solidFill>
                  <a:srgbClr val="000000"/>
                </a:solidFill>
                <a:latin typeface="Arial"/>
                <a:ea typeface="Arial"/>
                <a:cs typeface="Arial"/>
                <a:sym typeface="Arial"/>
              </a:rPr>
              <a:t>Passive matrix</a:t>
            </a:r>
            <a:r>
              <a:rPr lang="en-US">
                <a:solidFill>
                  <a:srgbClr val="000000"/>
                </a:solidFill>
                <a:latin typeface="Arial"/>
                <a:ea typeface="Arial"/>
                <a:cs typeface="Arial"/>
                <a:sym typeface="Arial"/>
              </a:rPr>
              <a:t> is the less expensive of the two technologies. The other technology, called </a:t>
            </a:r>
            <a:r>
              <a:rPr i="1" lang="en-US" u="sng">
                <a:solidFill>
                  <a:schemeClr val="hlink"/>
                </a:solidFill>
                <a:latin typeface="Arial"/>
                <a:ea typeface="Arial"/>
                <a:cs typeface="Arial"/>
                <a:sym typeface="Arial"/>
                <a:hlinkClick r:id="rId4"/>
              </a:rPr>
              <a:t>thin film transistor</a:t>
            </a:r>
            <a:r>
              <a:rPr lang="en-US">
                <a:solidFill>
                  <a:srgbClr val="000000"/>
                </a:solidFill>
                <a:latin typeface="Arial"/>
                <a:ea typeface="Arial"/>
                <a:cs typeface="Arial"/>
                <a:sym typeface="Arial"/>
              </a:rPr>
              <a:t> (</a:t>
            </a:r>
            <a:r>
              <a:rPr lang="en-US" u="sng">
                <a:solidFill>
                  <a:schemeClr val="hlink"/>
                </a:solidFill>
                <a:latin typeface="Arial"/>
                <a:ea typeface="Arial"/>
                <a:cs typeface="Arial"/>
                <a:sym typeface="Arial"/>
                <a:hlinkClick r:id="rId5"/>
              </a:rPr>
              <a:t>TFT</a:t>
            </a:r>
            <a:r>
              <a:rPr lang="en-US">
                <a:solidFill>
                  <a:srgbClr val="000000"/>
                </a:solidFill>
                <a:latin typeface="Arial"/>
                <a:ea typeface="Arial"/>
                <a:cs typeface="Arial"/>
                <a:sym typeface="Arial"/>
              </a:rPr>
              <a:t>) or </a:t>
            </a:r>
            <a:r>
              <a:rPr i="1" lang="en-US" u="sng">
                <a:solidFill>
                  <a:schemeClr val="hlink"/>
                </a:solidFill>
                <a:latin typeface="Arial"/>
                <a:ea typeface="Arial"/>
                <a:cs typeface="Arial"/>
                <a:sym typeface="Arial"/>
                <a:hlinkClick r:id="rId6"/>
              </a:rPr>
              <a:t>active-matrix</a:t>
            </a:r>
            <a:r>
              <a:rPr lang="en-US">
                <a:solidFill>
                  <a:srgbClr val="000000"/>
                </a:solidFill>
                <a:latin typeface="Arial"/>
                <a:ea typeface="Arial"/>
                <a:cs typeface="Arial"/>
                <a:sym typeface="Arial"/>
              </a:rPr>
              <a:t>, produces color images that are as sharp as traditional </a:t>
            </a:r>
            <a:r>
              <a:rPr lang="en-US" u="sng">
                <a:solidFill>
                  <a:schemeClr val="hlink"/>
                </a:solidFill>
                <a:latin typeface="Arial"/>
                <a:ea typeface="Arial"/>
                <a:cs typeface="Arial"/>
                <a:sym typeface="Arial"/>
                <a:hlinkClick r:id="rId7"/>
              </a:rPr>
              <a:t>CRT</a:t>
            </a:r>
            <a:r>
              <a:rPr lang="en-US">
                <a:solidFill>
                  <a:srgbClr val="000000"/>
                </a:solidFill>
                <a:latin typeface="Arial"/>
                <a:ea typeface="Arial"/>
                <a:cs typeface="Arial"/>
                <a:sym typeface="Arial"/>
              </a:rPr>
              <a:t> displays, but the technology is expensive</a:t>
            </a:r>
            <a:endParaRPr>
              <a:solidFill>
                <a:srgbClr val="000000"/>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91" name="Google Shape;2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299" name="Google Shape;2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12" name="Google Shape;3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23" name="Google Shape;32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34" name="Google Shape;33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44" name="Google Shape;34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468" name="Google Shape;46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5183188" y="987425"/>
            <a:ext cx="6172200" cy="4873625"/>
          </a:xfrm>
          <a:prstGeom prst="rect">
            <a:avLst/>
          </a:prstGeom>
          <a:noFill/>
          <a:ln>
            <a:noFill/>
          </a:ln>
        </p:spPr>
      </p:sp>
      <p:sp>
        <p:nvSpPr>
          <p:cNvPr id="70" name="Google Shape;7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39" name="Shape 39"/>
        <p:cNvGrpSpPr/>
        <p:nvPr/>
      </p:nvGrpSpPr>
      <p:grpSpPr>
        <a:xfrm>
          <a:off x="0" y="0"/>
          <a:ext cx="0" cy="0"/>
          <a:chOff x="0" y="0"/>
          <a:chExt cx="0" cy="0"/>
        </a:xfrm>
      </p:grpSpPr>
      <p:sp>
        <p:nvSpPr>
          <p:cNvPr id="40" name="Google Shape;40;p6"/>
          <p:cNvSpPr txBox="1"/>
          <p:nvPr>
            <p:ph idx="1" type="body"/>
          </p:nvPr>
        </p:nvSpPr>
        <p:spPr>
          <a:xfrm>
            <a:off x="0" y="0"/>
            <a:ext cx="12149667" cy="6629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www.computerhope.com/jargon/p/perl.htm" TargetMode="External"/><Relationship Id="rId4" Type="http://schemas.openxmlformats.org/officeDocument/2006/relationships/hyperlink" Target="https://www.computerhope.com/jargon/p/php.htm" TargetMode="External"/><Relationship Id="rId5" Type="http://schemas.openxmlformats.org/officeDocument/2006/relationships/hyperlink" Target="https://www.computerhope.com/jargon/p/python.htm" TargetMode="External"/><Relationship Id="rId6" Type="http://schemas.openxmlformats.org/officeDocument/2006/relationships/hyperlink" Target="https://www.computerhope.com/jargon/r/ruby.htm" TargetMode="External"/><Relationship Id="rId7" Type="http://schemas.openxmlformats.org/officeDocument/2006/relationships/hyperlink" Target="https://www.computerhope.com/jargon/s/sql.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4.jp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Introduction to Information and Communication Technologies</a:t>
            </a:r>
            <a:endParaRPr/>
          </a:p>
        </p:txBody>
      </p:sp>
      <p:sp>
        <p:nvSpPr>
          <p:cNvPr id="91" name="Google Shape;91;p14"/>
          <p:cNvSpPr txBox="1"/>
          <p:nvPr>
            <p:ph idx="1" type="subTitle"/>
          </p:nvPr>
        </p:nvSpPr>
        <p:spPr>
          <a:xfrm>
            <a:off x="1524000" y="3602037"/>
            <a:ext cx="9144000" cy="222891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Lecture Week 1</a:t>
            </a:r>
            <a:endParaRPr/>
          </a:p>
          <a:p>
            <a:pPr indent="0" lvl="0" marL="0" rtl="0" algn="r">
              <a:lnSpc>
                <a:spcPct val="90000"/>
              </a:lnSpc>
              <a:spcBef>
                <a:spcPts val="1000"/>
              </a:spcBef>
              <a:spcAft>
                <a:spcPts val="0"/>
              </a:spcAft>
              <a:buClr>
                <a:schemeClr val="dk1"/>
              </a:buClr>
              <a:buSzPts val="2400"/>
              <a:buNone/>
            </a:pPr>
            <a:r>
              <a:t/>
            </a:r>
            <a:endParaRPr/>
          </a:p>
          <a:p>
            <a:pPr indent="0" lvl="0" marL="0" rtl="0" algn="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Information &amp; Communication Devices</a:t>
            </a:r>
            <a:endParaRPr>
              <a:solidFill>
                <a:srgbClr val="000090"/>
              </a:solidFill>
              <a:latin typeface="Calibri"/>
              <a:ea typeface="Calibri"/>
              <a:cs typeface="Calibri"/>
              <a:sym typeface="Calibri"/>
            </a:endParaRPr>
          </a:p>
        </p:txBody>
      </p:sp>
      <p:sp>
        <p:nvSpPr>
          <p:cNvPr id="146" name="Google Shape;146;p23"/>
          <p:cNvSpPr txBox="1"/>
          <p:nvPr>
            <p:ph idx="1" type="body"/>
          </p:nvPr>
        </p:nvSpPr>
        <p:spPr>
          <a:xfrm>
            <a:off x="1981200" y="4008026"/>
            <a:ext cx="4038600" cy="230259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Computers</a:t>
            </a:r>
            <a:endParaRPr/>
          </a:p>
          <a:p>
            <a:pPr indent="-342900" lvl="0" marL="342900" rtl="0" algn="l">
              <a:lnSpc>
                <a:spcPct val="90000"/>
              </a:lnSpc>
              <a:spcBef>
                <a:spcPts val="560"/>
              </a:spcBef>
              <a:spcAft>
                <a:spcPts val="0"/>
              </a:spcAft>
              <a:buClr>
                <a:schemeClr val="dk1"/>
              </a:buClr>
              <a:buSzPts val="2800"/>
              <a:buFont typeface="Arial"/>
              <a:buChar char="•"/>
            </a:pPr>
            <a:r>
              <a:rPr lang="en-US">
                <a:solidFill>
                  <a:schemeClr val="dk1"/>
                </a:solidFill>
                <a:latin typeface="Calibri"/>
                <a:ea typeface="Calibri"/>
                <a:cs typeface="Calibri"/>
                <a:sym typeface="Calibri"/>
              </a:rPr>
              <a:t>Mobile phones </a:t>
            </a:r>
            <a:endParaRPr/>
          </a:p>
          <a:p>
            <a:pPr indent="-342900" lvl="0" marL="342900" rtl="0" algn="l">
              <a:lnSpc>
                <a:spcPct val="90000"/>
              </a:lnSpc>
              <a:spcBef>
                <a:spcPts val="560"/>
              </a:spcBef>
              <a:spcAft>
                <a:spcPts val="0"/>
              </a:spcAft>
              <a:buClr>
                <a:schemeClr val="dk1"/>
              </a:buClr>
              <a:buSzPts val="2800"/>
              <a:buFont typeface="Arial"/>
              <a:buChar char="•"/>
            </a:pPr>
            <a:r>
              <a:rPr lang="en-US">
                <a:solidFill>
                  <a:schemeClr val="dk1"/>
                </a:solidFill>
                <a:latin typeface="Calibri"/>
                <a:ea typeface="Calibri"/>
                <a:cs typeface="Calibri"/>
                <a:sym typeface="Calibri"/>
              </a:rPr>
              <a:t>Cameras</a:t>
            </a:r>
            <a:endParaRPr/>
          </a:p>
          <a:p>
            <a:pPr indent="-342900" lvl="0" marL="342900" rtl="0" algn="l">
              <a:lnSpc>
                <a:spcPct val="90000"/>
              </a:lnSpc>
              <a:spcBef>
                <a:spcPts val="560"/>
              </a:spcBef>
              <a:spcAft>
                <a:spcPts val="0"/>
              </a:spcAft>
              <a:buClr>
                <a:schemeClr val="dk1"/>
              </a:buClr>
              <a:buSzPts val="2800"/>
              <a:buFont typeface="Arial"/>
              <a:buChar char="•"/>
            </a:pPr>
            <a:r>
              <a:rPr lang="en-US">
                <a:solidFill>
                  <a:schemeClr val="dk1"/>
                </a:solidFill>
                <a:latin typeface="Calibri"/>
                <a:ea typeface="Calibri"/>
                <a:cs typeface="Calibri"/>
                <a:sym typeface="Calibri"/>
              </a:rPr>
              <a:t>Gaming consoles</a:t>
            </a:r>
            <a:endParaRPr/>
          </a:p>
        </p:txBody>
      </p:sp>
      <p:sp>
        <p:nvSpPr>
          <p:cNvPr id="147" name="Google Shape;147;p23"/>
          <p:cNvSpPr txBox="1"/>
          <p:nvPr>
            <p:ph idx="2" type="body"/>
          </p:nvPr>
        </p:nvSpPr>
        <p:spPr>
          <a:xfrm>
            <a:off x="6172200" y="4008026"/>
            <a:ext cx="4038600" cy="24613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Home entertainment Systems</a:t>
            </a:r>
            <a:endParaRPr/>
          </a:p>
        </p:txBody>
      </p:sp>
      <p:pic>
        <p:nvPicPr>
          <p:cNvPr descr="ICTbanner2.jpg" id="148" name="Google Shape;148;p23"/>
          <p:cNvPicPr preferRelativeResize="0"/>
          <p:nvPr/>
        </p:nvPicPr>
        <p:blipFill rotWithShape="1">
          <a:blip r:embed="rId3">
            <a:alphaModFix/>
          </a:blip>
          <a:srcRect b="0" l="0" r="0" t="0"/>
          <a:stretch/>
        </p:blipFill>
        <p:spPr>
          <a:xfrm>
            <a:off x="1524001" y="1417638"/>
            <a:ext cx="9115425"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Information &amp; Communication Software</a:t>
            </a:r>
            <a:endParaRPr>
              <a:solidFill>
                <a:srgbClr val="000090"/>
              </a:solidFill>
              <a:latin typeface="Calibri"/>
              <a:ea typeface="Calibri"/>
              <a:cs typeface="Calibri"/>
              <a:sym typeface="Calibri"/>
            </a:endParaRPr>
          </a:p>
        </p:txBody>
      </p:sp>
      <p:sp>
        <p:nvSpPr>
          <p:cNvPr id="154" name="Google Shape;154;p24"/>
          <p:cNvSpPr txBox="1"/>
          <p:nvPr>
            <p:ph idx="1" type="body"/>
          </p:nvPr>
        </p:nvSpPr>
        <p:spPr>
          <a:xfrm>
            <a:off x="1981200" y="4008026"/>
            <a:ext cx="4038600" cy="230259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Spreadsheet programs (such as MS Excel)</a:t>
            </a:r>
            <a:endParaRPr/>
          </a:p>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Word Processor (such as MS Word)</a:t>
            </a:r>
            <a:endParaRPr/>
          </a:p>
          <a:p>
            <a:pPr indent="-342900" lvl="0" marL="342900" rtl="0" algn="l">
              <a:lnSpc>
                <a:spcPct val="90000"/>
              </a:lnSpc>
              <a:spcBef>
                <a:spcPts val="560"/>
              </a:spcBef>
              <a:spcAft>
                <a:spcPts val="0"/>
              </a:spcAft>
              <a:buClr>
                <a:schemeClr val="dk1"/>
              </a:buClr>
              <a:buSzPts val="2800"/>
              <a:buFont typeface="Arial"/>
              <a:buChar char="•"/>
            </a:pPr>
            <a:r>
              <a:rPr lang="en-US"/>
              <a:t>Web Browser</a:t>
            </a:r>
            <a:endParaRPr/>
          </a:p>
          <a:p>
            <a:pPr indent="-342900" lvl="0" marL="342900" rtl="0" algn="l">
              <a:lnSpc>
                <a:spcPct val="90000"/>
              </a:lnSpc>
              <a:spcBef>
                <a:spcPts val="560"/>
              </a:spcBef>
              <a:spcAft>
                <a:spcPts val="0"/>
              </a:spcAft>
              <a:buClr>
                <a:schemeClr val="dk1"/>
              </a:buClr>
              <a:buSzPts val="2800"/>
              <a:buFont typeface="Arial"/>
              <a:buChar char="•"/>
            </a:pPr>
            <a:r>
              <a:rPr lang="en-US"/>
              <a:t>Skype</a:t>
            </a:r>
            <a:endParaRPr/>
          </a:p>
        </p:txBody>
      </p:sp>
      <p:sp>
        <p:nvSpPr>
          <p:cNvPr id="155" name="Google Shape;155;p24"/>
          <p:cNvSpPr txBox="1"/>
          <p:nvPr>
            <p:ph idx="2" type="body"/>
          </p:nvPr>
        </p:nvSpPr>
        <p:spPr>
          <a:xfrm>
            <a:off x="6172200" y="4008026"/>
            <a:ext cx="4038600" cy="24613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Home entertainment Systems</a:t>
            </a:r>
            <a:endParaRPr/>
          </a:p>
        </p:txBody>
      </p:sp>
      <p:pic>
        <p:nvPicPr>
          <p:cNvPr descr="ICTbanner2.jpg" id="156" name="Google Shape;156;p24"/>
          <p:cNvPicPr preferRelativeResize="0"/>
          <p:nvPr/>
        </p:nvPicPr>
        <p:blipFill rotWithShape="1">
          <a:blip r:embed="rId3">
            <a:alphaModFix/>
          </a:blip>
          <a:srcRect b="0" l="0" r="0" t="0"/>
          <a:stretch/>
        </p:blipFill>
        <p:spPr>
          <a:xfrm>
            <a:off x="1524001" y="1417638"/>
            <a:ext cx="9115425" cy="253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computer-evolution-design_1172-77.jpg" id="161" name="Google Shape;161;p25"/>
          <p:cNvPicPr preferRelativeResize="0"/>
          <p:nvPr>
            <p:ph idx="1" type="body"/>
          </p:nvPr>
        </p:nvPicPr>
        <p:blipFill rotWithShape="1">
          <a:blip r:embed="rId3">
            <a:alphaModFix/>
          </a:blip>
          <a:srcRect b="22500" l="0" r="0" t="22502"/>
          <a:stretch/>
        </p:blipFill>
        <p:spPr>
          <a:xfrm>
            <a:off x="1643055" y="2158507"/>
            <a:ext cx="5221223" cy="2871472"/>
          </a:xfrm>
          <a:prstGeom prst="rect">
            <a:avLst/>
          </a:prstGeom>
          <a:noFill/>
          <a:ln>
            <a:noFill/>
          </a:ln>
        </p:spPr>
      </p:pic>
      <p:sp>
        <p:nvSpPr>
          <p:cNvPr id="162" name="Google Shape;162;p25"/>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Device Evolution</a:t>
            </a:r>
            <a:endParaRPr>
              <a:solidFill>
                <a:srgbClr val="000090"/>
              </a:solidFill>
              <a:latin typeface="Calibri"/>
              <a:ea typeface="Calibri"/>
              <a:cs typeface="Calibri"/>
              <a:sym typeface="Calibri"/>
            </a:endParaRPr>
          </a:p>
        </p:txBody>
      </p:sp>
      <p:pic>
        <p:nvPicPr>
          <p:cNvPr descr="telephone-evolution-design_1172-78.jpg" id="163" name="Google Shape;163;p25"/>
          <p:cNvPicPr preferRelativeResize="0"/>
          <p:nvPr/>
        </p:nvPicPr>
        <p:blipFill rotWithShape="1">
          <a:blip r:embed="rId4">
            <a:alphaModFix/>
          </a:blip>
          <a:srcRect b="14299" l="0" r="0" t="14136"/>
          <a:stretch/>
        </p:blipFill>
        <p:spPr>
          <a:xfrm>
            <a:off x="6532436" y="2158508"/>
            <a:ext cx="4012528" cy="28714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400"/>
              <a:buFont typeface="Times"/>
              <a:buNone/>
            </a:pPr>
            <a:fld id="{00000000-1234-1234-1234-123412341234}" type="slidenum">
              <a:rPr b="1" i="0" lang="en-US" sz="1400" u="none" cap="none" strike="noStrike">
                <a:solidFill>
                  <a:srgbClr val="000000"/>
                </a:solidFill>
                <a:latin typeface="Arial"/>
                <a:ea typeface="Arial"/>
                <a:cs typeface="Arial"/>
                <a:sym typeface="Arial"/>
              </a:rPr>
              <a:t>‹#›</a:t>
            </a:fld>
            <a:endParaRPr b="1" i="0" sz="1400" u="none" cap="none" strike="noStrike">
              <a:solidFill>
                <a:srgbClr val="000000"/>
              </a:solidFill>
              <a:latin typeface="Arial"/>
              <a:ea typeface="Arial"/>
              <a:cs typeface="Arial"/>
              <a:sym typeface="Arial"/>
            </a:endParaRPr>
          </a:p>
        </p:txBody>
      </p:sp>
      <p:sp>
        <p:nvSpPr>
          <p:cNvPr id="170" name="Google Shape;17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Internal and Abstract View</a:t>
            </a:r>
            <a:endParaRPr/>
          </a:p>
        </p:txBody>
      </p:sp>
      <p:pic>
        <p:nvPicPr>
          <p:cNvPr id="171" name="Google Shape;171;p26"/>
          <p:cNvPicPr preferRelativeResize="0"/>
          <p:nvPr/>
        </p:nvPicPr>
        <p:blipFill rotWithShape="1">
          <a:blip r:embed="rId3">
            <a:alphaModFix/>
          </a:blip>
          <a:srcRect b="0" l="0" r="0" t="0"/>
          <a:stretch/>
        </p:blipFill>
        <p:spPr>
          <a:xfrm>
            <a:off x="1943100" y="2057400"/>
            <a:ext cx="8305800"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1785938" y="1295400"/>
            <a:ext cx="8501062" cy="533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Developments in ICT have brought about the merger of </a:t>
            </a:r>
            <a:endParaRPr/>
          </a:p>
          <a:p>
            <a:pPr indent="-228600" lvl="1" marL="685800" rtl="0" algn="l">
              <a:lnSpc>
                <a:spcPct val="90000"/>
              </a:lnSpc>
              <a:spcBef>
                <a:spcPts val="500"/>
              </a:spcBef>
              <a:spcAft>
                <a:spcPts val="0"/>
              </a:spcAft>
              <a:buClr>
                <a:schemeClr val="dk2"/>
              </a:buClr>
              <a:buSzPts val="2400"/>
              <a:buChar char="•"/>
            </a:pPr>
            <a:r>
              <a:rPr lang="en-US">
                <a:solidFill>
                  <a:schemeClr val="dk2"/>
                </a:solidFill>
              </a:rPr>
              <a:t>the computing, </a:t>
            </a:r>
            <a:endParaRPr/>
          </a:p>
          <a:p>
            <a:pPr indent="-228600" lvl="1" marL="685800" rtl="0" algn="l">
              <a:lnSpc>
                <a:spcPct val="90000"/>
              </a:lnSpc>
              <a:spcBef>
                <a:spcPts val="500"/>
              </a:spcBef>
              <a:spcAft>
                <a:spcPts val="0"/>
              </a:spcAft>
              <a:buClr>
                <a:schemeClr val="dk2"/>
              </a:buClr>
              <a:buSzPts val="2400"/>
              <a:buChar char="•"/>
            </a:pPr>
            <a:r>
              <a:rPr lang="en-US">
                <a:solidFill>
                  <a:schemeClr val="dk2"/>
                </a:solidFill>
              </a:rPr>
              <a:t>information, </a:t>
            </a:r>
            <a:endParaRPr/>
          </a:p>
          <a:p>
            <a:pPr indent="-228600" lvl="1" marL="685800" rtl="0" algn="l">
              <a:lnSpc>
                <a:spcPct val="90000"/>
              </a:lnSpc>
              <a:spcBef>
                <a:spcPts val="500"/>
              </a:spcBef>
              <a:spcAft>
                <a:spcPts val="0"/>
              </a:spcAft>
              <a:buClr>
                <a:schemeClr val="dk2"/>
              </a:buClr>
              <a:buSzPts val="2400"/>
              <a:buChar char="•"/>
            </a:pPr>
            <a:r>
              <a:rPr lang="en-US">
                <a:solidFill>
                  <a:schemeClr val="dk2"/>
                </a:solidFill>
              </a:rPr>
              <a:t>communications, </a:t>
            </a:r>
            <a:endParaRPr/>
          </a:p>
          <a:p>
            <a:pPr indent="-228600" lvl="1" marL="685800" rtl="0" algn="l">
              <a:lnSpc>
                <a:spcPct val="90000"/>
              </a:lnSpc>
              <a:spcBef>
                <a:spcPts val="500"/>
              </a:spcBef>
              <a:spcAft>
                <a:spcPts val="0"/>
              </a:spcAft>
              <a:buClr>
                <a:schemeClr val="dk2"/>
              </a:buClr>
              <a:buSzPts val="2400"/>
              <a:buChar char="•"/>
            </a:pPr>
            <a:r>
              <a:rPr lang="en-US">
                <a:solidFill>
                  <a:schemeClr val="dk2"/>
                </a:solidFill>
              </a:rPr>
              <a:t>entertainment, </a:t>
            </a:r>
            <a:endParaRPr/>
          </a:p>
          <a:p>
            <a:pPr indent="-228600" lvl="1" marL="685800" rtl="0" algn="l">
              <a:lnSpc>
                <a:spcPct val="90000"/>
              </a:lnSpc>
              <a:spcBef>
                <a:spcPts val="500"/>
              </a:spcBef>
              <a:spcAft>
                <a:spcPts val="0"/>
              </a:spcAft>
              <a:buClr>
                <a:schemeClr val="dk2"/>
              </a:buClr>
              <a:buSzPts val="2400"/>
              <a:buChar char="•"/>
            </a:pPr>
            <a:r>
              <a:rPr lang="en-US">
                <a:solidFill>
                  <a:schemeClr val="dk2"/>
                </a:solidFill>
              </a:rPr>
              <a:t>mass media industries</a:t>
            </a:r>
            <a:r>
              <a:rPr lang="en-US"/>
              <a:t> </a:t>
            </a:r>
            <a:endParaRPr/>
          </a:p>
          <a:p>
            <a:pPr indent="-228600" lvl="1" marL="685800" rtl="0" algn="l">
              <a:lnSpc>
                <a:spcPct val="90000"/>
              </a:lnSpc>
              <a:spcBef>
                <a:spcPts val="500"/>
              </a:spcBef>
              <a:spcAft>
                <a:spcPts val="0"/>
              </a:spcAft>
              <a:buClr>
                <a:schemeClr val="dk1"/>
              </a:buClr>
              <a:buSzPts val="2800"/>
              <a:buFont typeface="Calibri"/>
              <a:buNone/>
            </a:pPr>
            <a:r>
              <a:rPr lang="en-US" sz="2800"/>
              <a:t>thereby providing a means of exchanging information in the digital format used by computers.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7" name="Google Shape;1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Impact of ICT on society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Transition </a:t>
            </a:r>
            <a:endParaRPr/>
          </a:p>
        </p:txBody>
      </p:sp>
      <p:grpSp>
        <p:nvGrpSpPr>
          <p:cNvPr id="183" name="Google Shape;183;p28"/>
          <p:cNvGrpSpPr/>
          <p:nvPr/>
        </p:nvGrpSpPr>
        <p:grpSpPr>
          <a:xfrm>
            <a:off x="2038350" y="1316038"/>
            <a:ext cx="8286750" cy="5008562"/>
            <a:chOff x="336" y="0"/>
            <a:chExt cx="5424" cy="3984"/>
          </a:xfrm>
        </p:grpSpPr>
        <p:sp>
          <p:nvSpPr>
            <p:cNvPr id="184" name="Google Shape;184;p28"/>
            <p:cNvSpPr/>
            <p:nvPr/>
          </p:nvSpPr>
          <p:spPr>
            <a:xfrm>
              <a:off x="384" y="3360"/>
              <a:ext cx="5280" cy="624"/>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US" sz="2400" u="none" cap="none" strike="noStrike">
                  <a:solidFill>
                    <a:schemeClr val="dk1"/>
                  </a:solidFill>
                  <a:latin typeface="Arial"/>
                  <a:ea typeface="Arial"/>
                  <a:cs typeface="Arial"/>
                  <a:sym typeface="Arial"/>
                </a:rPr>
                <a:t>Innovations in ICT have made the transfer of digital information from remote sites possible</a:t>
              </a:r>
              <a:endParaRPr/>
            </a:p>
          </p:txBody>
        </p:sp>
        <p:pic>
          <p:nvPicPr>
            <p:cNvPr id="185" name="Google Shape;185;p28"/>
            <p:cNvPicPr preferRelativeResize="0"/>
            <p:nvPr/>
          </p:nvPicPr>
          <p:blipFill rotWithShape="1">
            <a:blip r:embed="rId3">
              <a:alphaModFix/>
            </a:blip>
            <a:srcRect b="0" l="0" r="0" t="0"/>
            <a:stretch/>
          </p:blipFill>
          <p:spPr>
            <a:xfrm>
              <a:off x="384" y="1104"/>
              <a:ext cx="1380" cy="2153"/>
            </a:xfrm>
            <a:prstGeom prst="rect">
              <a:avLst/>
            </a:prstGeom>
            <a:noFill/>
            <a:ln>
              <a:noFill/>
            </a:ln>
          </p:spPr>
        </p:pic>
        <p:pic>
          <p:nvPicPr>
            <p:cNvPr id="186" name="Google Shape;186;p28"/>
            <p:cNvPicPr preferRelativeResize="0"/>
            <p:nvPr/>
          </p:nvPicPr>
          <p:blipFill rotWithShape="1">
            <a:blip r:embed="rId4">
              <a:alphaModFix/>
            </a:blip>
            <a:srcRect b="0" l="0" r="0" t="0"/>
            <a:stretch/>
          </p:blipFill>
          <p:spPr>
            <a:xfrm>
              <a:off x="3504" y="1440"/>
              <a:ext cx="1881" cy="1827"/>
            </a:xfrm>
            <a:prstGeom prst="rect">
              <a:avLst/>
            </a:prstGeom>
            <a:noFill/>
            <a:ln>
              <a:noFill/>
            </a:ln>
          </p:spPr>
        </p:pic>
        <p:sp>
          <p:nvSpPr>
            <p:cNvPr id="187" name="Google Shape;187;p28"/>
            <p:cNvSpPr/>
            <p:nvPr/>
          </p:nvSpPr>
          <p:spPr>
            <a:xfrm>
              <a:off x="1968" y="2016"/>
              <a:ext cx="1008" cy="720"/>
            </a:xfrm>
            <a:prstGeom prst="rightArrow">
              <a:avLst>
                <a:gd fmla="val 50000" name="adj1"/>
                <a:gd fmla="val 70006"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88" name="Google Shape;188;p28"/>
            <p:cNvSpPr/>
            <p:nvPr/>
          </p:nvSpPr>
          <p:spPr>
            <a:xfrm>
              <a:off x="336" y="0"/>
              <a:ext cx="3168" cy="463"/>
            </a:xfrm>
            <a:prstGeom prst="rect">
              <a:avLst/>
            </a:prstGeom>
            <a:noFill/>
            <a:ln>
              <a:noFill/>
            </a:ln>
          </p:spPr>
          <p:txBody>
            <a:bodyPr anchorCtr="0" anchor="t" bIns="44450" lIns="90475" spcFirstLastPara="1" rIns="90475" wrap="square" tIns="44450">
              <a:noAutofit/>
            </a:bodyPr>
            <a:lstStyle/>
            <a:p>
              <a:pPr indent="0" lvl="0" marL="0" marR="0" rtl="0" algn="ctr">
                <a:spcBef>
                  <a:spcPts val="0"/>
                </a:spcBef>
                <a:spcAft>
                  <a:spcPts val="0"/>
                </a:spcAft>
                <a:buNone/>
              </a:pPr>
              <a:r>
                <a:rPr b="0" i="0" lang="en-US" sz="3200" u="none" cap="none" strike="noStrike">
                  <a:solidFill>
                    <a:schemeClr val="dk2"/>
                  </a:solidFill>
                  <a:latin typeface="Arial"/>
                  <a:ea typeface="Arial"/>
                  <a:cs typeface="Arial"/>
                  <a:sym typeface="Arial"/>
                </a:rPr>
                <a:t>Shift from Print to Digital</a:t>
              </a:r>
              <a:endParaRPr b="1" i="0" sz="3200" u="none" cap="none" strike="noStrike">
                <a:solidFill>
                  <a:schemeClr val="dk2"/>
                </a:solidFill>
                <a:latin typeface="Times New Roman"/>
                <a:ea typeface="Times New Roman"/>
                <a:cs typeface="Times New Roman"/>
                <a:sym typeface="Times New Roman"/>
              </a:endParaRPr>
            </a:p>
          </p:txBody>
        </p:sp>
        <p:sp>
          <p:nvSpPr>
            <p:cNvPr id="189" name="Google Shape;189;p28"/>
            <p:cNvSpPr/>
            <p:nvPr/>
          </p:nvSpPr>
          <p:spPr>
            <a:xfrm>
              <a:off x="4128" y="0"/>
              <a:ext cx="1632" cy="816"/>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Internet</a:t>
              </a:r>
              <a:endParaRPr b="0" i="0" sz="2400" u="none" cap="none" strike="noStrike">
                <a:solidFill>
                  <a:schemeClr val="dk1"/>
                </a:solidFill>
                <a:latin typeface="Arial"/>
                <a:ea typeface="Arial"/>
                <a:cs typeface="Arial"/>
                <a:sym typeface="Arial"/>
              </a:endParaRPr>
            </a:p>
          </p:txBody>
        </p:sp>
        <p:cxnSp>
          <p:nvCxnSpPr>
            <p:cNvPr id="190" name="Google Shape;190;p28"/>
            <p:cNvCxnSpPr>
              <a:stCxn id="189" idx="2"/>
            </p:cNvCxnSpPr>
            <p:nvPr/>
          </p:nvCxnSpPr>
          <p:spPr>
            <a:xfrm flipH="1" rot="-5400000">
              <a:off x="4944" y="816"/>
              <a:ext cx="600" cy="600"/>
            </a:xfrm>
            <a:prstGeom prst="bentConnector3">
              <a:avLst>
                <a:gd fmla="val -298306" name="adj1"/>
              </a:avLst>
            </a:prstGeom>
            <a:noFill/>
            <a:ln cap="flat" cmpd="sng" w="57150">
              <a:solidFill>
                <a:schemeClr val="dk1"/>
              </a:solidFill>
              <a:prstDash val="solid"/>
              <a:miter lim="800000"/>
              <a:headEnd len="med" w="med" type="triangle"/>
              <a:tailEnd len="med" w="med" type="triangle"/>
            </a:ln>
          </p:spPr>
        </p:cxnSp>
        <p:cxnSp>
          <p:nvCxnSpPr>
            <p:cNvPr id="191" name="Google Shape;191;p28"/>
            <p:cNvCxnSpPr/>
            <p:nvPr/>
          </p:nvCxnSpPr>
          <p:spPr>
            <a:xfrm flipH="1" rot="10800000">
              <a:off x="1344" y="480"/>
              <a:ext cx="2784" cy="1296"/>
            </a:xfrm>
            <a:prstGeom prst="bentConnector3">
              <a:avLst>
                <a:gd fmla="val -84057" name="adj1"/>
              </a:avLst>
            </a:prstGeom>
            <a:noFill/>
            <a:ln cap="flat" cmpd="sng" w="57150">
              <a:solidFill>
                <a:schemeClr val="dk1"/>
              </a:solidFill>
              <a:prstDash val="solid"/>
              <a:miter lim="800000"/>
              <a:headEnd len="med" w="med" type="triangl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idx="1" type="body"/>
          </p:nvPr>
        </p:nvSpPr>
        <p:spPr>
          <a:xfrm>
            <a:off x="1828800" y="1389183"/>
            <a:ext cx="8229600" cy="2514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Computers</a:t>
            </a:r>
            <a:endParaRPr/>
          </a:p>
          <a:p>
            <a:pPr indent="-228600" lvl="1" marL="685800" rtl="0" algn="just">
              <a:lnSpc>
                <a:spcPct val="90000"/>
              </a:lnSpc>
              <a:spcBef>
                <a:spcPts val="500"/>
              </a:spcBef>
              <a:spcAft>
                <a:spcPts val="0"/>
              </a:spcAft>
              <a:buClr>
                <a:schemeClr val="dk1"/>
              </a:buClr>
              <a:buSzPts val="2400"/>
              <a:buChar char="•"/>
            </a:pPr>
            <a:r>
              <a:rPr lang="en-US"/>
              <a:t>A computer is an electronic machine that has the capability to perform certain types of processing/computation on the supplied data. It can also store the data as well as generated results. </a:t>
            </a:r>
            <a:endParaRPr/>
          </a:p>
        </p:txBody>
      </p:sp>
      <p:sp>
        <p:nvSpPr>
          <p:cNvPr id="197" name="Google Shape;19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a:t>
            </a:r>
            <a:endParaRPr/>
          </a:p>
        </p:txBody>
      </p:sp>
      <p:grpSp>
        <p:nvGrpSpPr>
          <p:cNvPr id="198" name="Google Shape;198;p29"/>
          <p:cNvGrpSpPr/>
          <p:nvPr/>
        </p:nvGrpSpPr>
        <p:grpSpPr>
          <a:xfrm>
            <a:off x="1871664" y="3789363"/>
            <a:ext cx="8415337" cy="2493962"/>
            <a:chOff x="336" y="2544"/>
            <a:chExt cx="5301" cy="1571"/>
          </a:xfrm>
        </p:grpSpPr>
        <p:cxnSp>
          <p:nvCxnSpPr>
            <p:cNvPr id="199" name="Google Shape;199;p29"/>
            <p:cNvCxnSpPr/>
            <p:nvPr/>
          </p:nvCxnSpPr>
          <p:spPr>
            <a:xfrm>
              <a:off x="1104" y="3107"/>
              <a:ext cx="912" cy="0"/>
            </a:xfrm>
            <a:prstGeom prst="straightConnector1">
              <a:avLst/>
            </a:prstGeom>
            <a:noFill/>
            <a:ln cap="flat" cmpd="sng" w="9525">
              <a:solidFill>
                <a:schemeClr val="dk1"/>
              </a:solidFill>
              <a:prstDash val="solid"/>
              <a:round/>
              <a:headEnd len="med" w="med" type="none"/>
              <a:tailEnd len="med" w="med" type="triangle"/>
            </a:ln>
          </p:spPr>
        </p:cxnSp>
        <p:sp>
          <p:nvSpPr>
            <p:cNvPr id="200" name="Google Shape;200;p29"/>
            <p:cNvSpPr/>
            <p:nvPr/>
          </p:nvSpPr>
          <p:spPr>
            <a:xfrm>
              <a:off x="3696" y="3731"/>
              <a:ext cx="816" cy="384"/>
            </a:xfrm>
            <a:prstGeom prst="flowChartMagneticDisk">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2"/>
                  </a:solidFill>
                  <a:latin typeface="Times New Roman"/>
                  <a:ea typeface="Times New Roman"/>
                  <a:cs typeface="Times New Roman"/>
                  <a:sym typeface="Times New Roman"/>
                </a:rPr>
                <a:t>Storage</a:t>
              </a:r>
              <a:endParaRPr/>
            </a:p>
          </p:txBody>
        </p:sp>
        <p:sp>
          <p:nvSpPr>
            <p:cNvPr id="201" name="Google Shape;201;p29"/>
            <p:cNvSpPr/>
            <p:nvPr/>
          </p:nvSpPr>
          <p:spPr>
            <a:xfrm>
              <a:off x="2016" y="2544"/>
              <a:ext cx="1968" cy="1104"/>
            </a:xfrm>
            <a:prstGeom prst="sun">
              <a:avLst>
                <a:gd fmla="val 25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2"/>
                  </a:solidFill>
                  <a:latin typeface="Times New Roman"/>
                  <a:ea typeface="Times New Roman"/>
                  <a:cs typeface="Times New Roman"/>
                  <a:sym typeface="Times New Roman"/>
                </a:rPr>
                <a:t>Processing/</a:t>
              </a:r>
              <a:endParaRPr/>
            </a:p>
            <a:p>
              <a:pPr indent="0" lvl="0" marL="0" marR="0" rtl="0" algn="ctr">
                <a:spcBef>
                  <a:spcPts val="0"/>
                </a:spcBef>
                <a:spcAft>
                  <a:spcPts val="0"/>
                </a:spcAft>
                <a:buNone/>
              </a:pPr>
              <a:r>
                <a:rPr b="1" i="0" lang="en-US" sz="1800" u="none" cap="none" strike="noStrike">
                  <a:solidFill>
                    <a:schemeClr val="dk2"/>
                  </a:solidFill>
                  <a:latin typeface="Times New Roman"/>
                  <a:ea typeface="Times New Roman"/>
                  <a:cs typeface="Times New Roman"/>
                  <a:sym typeface="Times New Roman"/>
                </a:rPr>
                <a:t>Computation</a:t>
              </a:r>
              <a:endParaRPr/>
            </a:p>
          </p:txBody>
        </p:sp>
        <p:sp>
          <p:nvSpPr>
            <p:cNvPr id="202" name="Google Shape;202;p29"/>
            <p:cNvSpPr txBox="1"/>
            <p:nvPr/>
          </p:nvSpPr>
          <p:spPr>
            <a:xfrm>
              <a:off x="336" y="2867"/>
              <a:ext cx="1524"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2"/>
                  </a:solidFill>
                  <a:latin typeface="Verdana"/>
                  <a:ea typeface="Verdana"/>
                  <a:cs typeface="Verdana"/>
                  <a:sym typeface="Verdana"/>
                </a:rPr>
                <a:t>Data &amp; Instructions</a:t>
              </a:r>
              <a:endParaRPr/>
            </a:p>
          </p:txBody>
        </p:sp>
        <p:cxnSp>
          <p:nvCxnSpPr>
            <p:cNvPr id="203" name="Google Shape;203;p29"/>
            <p:cNvCxnSpPr/>
            <p:nvPr/>
          </p:nvCxnSpPr>
          <p:spPr>
            <a:xfrm>
              <a:off x="3936" y="3107"/>
              <a:ext cx="912" cy="0"/>
            </a:xfrm>
            <a:prstGeom prst="straightConnector1">
              <a:avLst/>
            </a:prstGeom>
            <a:noFill/>
            <a:ln cap="flat" cmpd="sng" w="9525">
              <a:solidFill>
                <a:schemeClr val="dk1"/>
              </a:solidFill>
              <a:prstDash val="solid"/>
              <a:round/>
              <a:headEnd len="med" w="med" type="none"/>
              <a:tailEnd len="med" w="med" type="triangle"/>
            </a:ln>
          </p:spPr>
        </p:cxnSp>
        <p:sp>
          <p:nvSpPr>
            <p:cNvPr id="204" name="Google Shape;204;p29"/>
            <p:cNvSpPr txBox="1"/>
            <p:nvPr/>
          </p:nvSpPr>
          <p:spPr>
            <a:xfrm>
              <a:off x="4080" y="2867"/>
              <a:ext cx="1557"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2"/>
                  </a:solidFill>
                  <a:latin typeface="Verdana"/>
                  <a:ea typeface="Verdana"/>
                  <a:cs typeface="Verdana"/>
                  <a:sym typeface="Verdana"/>
                </a:rPr>
                <a:t>Information/Results</a:t>
              </a:r>
              <a:endParaRPr/>
            </a:p>
          </p:txBody>
        </p:sp>
        <p:cxnSp>
          <p:nvCxnSpPr>
            <p:cNvPr id="205" name="Google Shape;205;p29"/>
            <p:cNvCxnSpPr>
              <a:stCxn id="201" idx="2"/>
              <a:endCxn id="200" idx="2"/>
            </p:cNvCxnSpPr>
            <p:nvPr/>
          </p:nvCxnSpPr>
          <p:spPr>
            <a:xfrm flipH="1" rot="-5400000">
              <a:off x="3150" y="3498"/>
              <a:ext cx="300" cy="600"/>
            </a:xfrm>
            <a:prstGeom prst="bentConnector2">
              <a:avLst/>
            </a:prstGeom>
            <a:noFill/>
            <a:ln cap="flat" cmpd="sng" w="9525">
              <a:solidFill>
                <a:schemeClr val="dk1"/>
              </a:solidFill>
              <a:prstDash val="solid"/>
              <a:miter lim="800000"/>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a:t>
            </a:r>
            <a:endParaRPr/>
          </a:p>
        </p:txBody>
      </p:sp>
      <p:sp>
        <p:nvSpPr>
          <p:cNvPr id="211" name="Google Shape;211;p30"/>
          <p:cNvSpPr txBox="1"/>
          <p:nvPr/>
        </p:nvSpPr>
        <p:spPr>
          <a:xfrm>
            <a:off x="1828800" y="1262063"/>
            <a:ext cx="8540750" cy="336391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Computers</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Device that accepts input, process and stores data, and gives output</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Device that can execute specific set of instructions in a well-defined manner</a:t>
            </a:r>
            <a:endParaRPr b="0" i="0" sz="24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212" name="Google Shape;212;p30"/>
          <p:cNvPicPr preferRelativeResize="0"/>
          <p:nvPr/>
        </p:nvPicPr>
        <p:blipFill rotWithShape="1">
          <a:blip r:embed="rId3">
            <a:alphaModFix/>
          </a:blip>
          <a:srcRect b="0" l="0" r="0" t="0"/>
          <a:stretch/>
        </p:blipFill>
        <p:spPr>
          <a:xfrm>
            <a:off x="3587750" y="3481388"/>
            <a:ext cx="5376863" cy="30273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337821"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Difference between Hardware &amp; Software?</a:t>
            </a:r>
            <a:endParaRPr/>
          </a:p>
        </p:txBody>
      </p:sp>
      <p:pic>
        <p:nvPicPr>
          <p:cNvPr descr="Difference Between Hardware and Software - Pediaa.Com" id="218" name="Google Shape;218;p31"/>
          <p:cNvPicPr preferRelativeResize="0"/>
          <p:nvPr/>
        </p:nvPicPr>
        <p:blipFill rotWithShape="1">
          <a:blip r:embed="rId3">
            <a:alphaModFix/>
          </a:blip>
          <a:srcRect b="0" l="564" r="0" t="13165"/>
          <a:stretch/>
        </p:blipFill>
        <p:spPr>
          <a:xfrm>
            <a:off x="3205114" y="1013382"/>
            <a:ext cx="6645897" cy="5844618"/>
          </a:xfrm>
          <a:prstGeom prst="rect">
            <a:avLst/>
          </a:prstGeom>
          <a:noFill/>
          <a:ln>
            <a:noFill/>
          </a:ln>
        </p:spPr>
      </p:pic>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 Software vs System Software</a:t>
            </a:r>
            <a:endParaRPr/>
          </a:p>
        </p:txBody>
      </p:sp>
      <p:graphicFrame>
        <p:nvGraphicFramePr>
          <p:cNvPr id="224" name="Google Shape;224;p32"/>
          <p:cNvGraphicFramePr/>
          <p:nvPr/>
        </p:nvGraphicFramePr>
        <p:xfrm>
          <a:off x="838200" y="1825625"/>
          <a:ext cx="3000000" cy="3000000"/>
        </p:xfrm>
        <a:graphic>
          <a:graphicData uri="http://schemas.openxmlformats.org/drawingml/2006/table">
            <a:tbl>
              <a:tblPr bandRow="1" firstRow="1">
                <a:noFill/>
                <a:tableStyleId>{3B46F4EE-B1BE-47CD-A31C-A8EA1C979E8D}</a:tableStyleId>
              </a:tblPr>
              <a:tblGrid>
                <a:gridCol w="5257800"/>
                <a:gridCol w="5257800"/>
              </a:tblGrid>
              <a:tr h="370850">
                <a:tc>
                  <a:txBody>
                    <a:bodyPr/>
                    <a:lstStyle/>
                    <a:p>
                      <a:pPr indent="0" lvl="0" marL="0" marR="0" rtl="0" algn="l">
                        <a:spcBef>
                          <a:spcPts val="0"/>
                        </a:spcBef>
                        <a:spcAft>
                          <a:spcPts val="0"/>
                        </a:spcAft>
                        <a:buNone/>
                      </a:pPr>
                      <a:r>
                        <a:rPr lang="en-US" sz="1800" u="none" cap="none" strike="noStrike"/>
                        <a:t>System Software</a:t>
                      </a:r>
                      <a:endParaRPr sz="1800"/>
                    </a:p>
                  </a:txBody>
                  <a:tcPr marT="45725" marB="45725" marR="91450" marL="91450"/>
                </a:tc>
                <a:tc>
                  <a:txBody>
                    <a:bodyPr/>
                    <a:lstStyle/>
                    <a:p>
                      <a:pPr indent="0" lvl="0" marL="0" marR="0" rtl="0" algn="l">
                        <a:spcBef>
                          <a:spcPts val="0"/>
                        </a:spcBef>
                        <a:spcAft>
                          <a:spcPts val="0"/>
                        </a:spcAft>
                        <a:buNone/>
                      </a:pPr>
                      <a:r>
                        <a:rPr lang="en-US" sz="1800"/>
                        <a:t>Application</a:t>
                      </a:r>
                      <a:r>
                        <a:rPr lang="en-US" sz="1800"/>
                        <a:t> Software</a:t>
                      </a:r>
                      <a:endParaRPr sz="1800"/>
                    </a:p>
                  </a:txBody>
                  <a:tcPr marT="45725" marB="45725" marR="91450" marL="91450"/>
                </a:tc>
              </a:tr>
              <a:tr h="370850">
                <a:tc>
                  <a:txBody>
                    <a:bodyPr/>
                    <a:lstStyle/>
                    <a:p>
                      <a:pPr indent="0" lvl="0" marL="0" marR="0" rtl="0" algn="l">
                        <a:spcBef>
                          <a:spcPts val="0"/>
                        </a:spcBef>
                        <a:spcAft>
                          <a:spcPts val="0"/>
                        </a:spcAft>
                        <a:buNone/>
                      </a:pPr>
                      <a:r>
                        <a:rPr lang="en-US" sz="1800"/>
                        <a:t>System</a:t>
                      </a:r>
                      <a:r>
                        <a:rPr lang="en-US" sz="1800"/>
                        <a:t> software controls hardware. </a:t>
                      </a:r>
                      <a:endParaRPr sz="1800"/>
                    </a:p>
                  </a:txBody>
                  <a:tcPr marT="45725" marB="45725" marR="91450" marL="91450"/>
                </a:tc>
                <a:tc>
                  <a:txBody>
                    <a:bodyPr/>
                    <a:lstStyle/>
                    <a:p>
                      <a:pPr indent="0" lvl="0" marL="0" marR="0" rtl="0" algn="l">
                        <a:spcBef>
                          <a:spcPts val="0"/>
                        </a:spcBef>
                        <a:spcAft>
                          <a:spcPts val="0"/>
                        </a:spcAft>
                        <a:buNone/>
                      </a:pPr>
                      <a:r>
                        <a:rPr lang="en-US" sz="1800"/>
                        <a:t>Application</a:t>
                      </a:r>
                      <a:r>
                        <a:rPr lang="en-US" sz="1800"/>
                        <a:t> software fulfils user requests</a:t>
                      </a:r>
                      <a:endParaRPr sz="1800"/>
                    </a:p>
                  </a:txBody>
                  <a:tcPr marT="45725" marB="45725" marR="91450" marL="91450"/>
                </a:tc>
              </a:tr>
              <a:tr h="370850">
                <a:tc>
                  <a:txBody>
                    <a:bodyPr/>
                    <a:lstStyle/>
                    <a:p>
                      <a:pPr indent="0" lvl="0" marL="0" marR="0" rtl="0" algn="l">
                        <a:spcBef>
                          <a:spcPts val="0"/>
                        </a:spcBef>
                        <a:spcAft>
                          <a:spcPts val="0"/>
                        </a:spcAft>
                        <a:buNone/>
                      </a:pPr>
                      <a:r>
                        <a:rPr lang="en-US" sz="1800"/>
                        <a:t>Acts as an interface between hardware</a:t>
                      </a:r>
                      <a:r>
                        <a:rPr lang="en-US" sz="1800"/>
                        <a:t> and application software</a:t>
                      </a:r>
                      <a:endParaRPr sz="1800"/>
                    </a:p>
                  </a:txBody>
                  <a:tcPr marT="45725" marB="45725" marR="91450" marL="91450"/>
                </a:tc>
                <a:tc>
                  <a:txBody>
                    <a:bodyPr/>
                    <a:lstStyle/>
                    <a:p>
                      <a:pPr indent="0" lvl="0" marL="0" marR="0" rtl="0" algn="l">
                        <a:spcBef>
                          <a:spcPts val="0"/>
                        </a:spcBef>
                        <a:spcAft>
                          <a:spcPts val="0"/>
                        </a:spcAft>
                        <a:buNone/>
                      </a:pPr>
                      <a:r>
                        <a:rPr lang="en-US" sz="1800"/>
                        <a:t>Runs on the platform provided by system software</a:t>
                      </a:r>
                      <a:endParaRPr sz="1800"/>
                    </a:p>
                  </a:txBody>
                  <a:tcPr marT="45725" marB="45725" marR="91450" marL="91450"/>
                </a:tc>
              </a:tr>
              <a:tr h="370850">
                <a:tc>
                  <a:txBody>
                    <a:bodyPr/>
                    <a:lstStyle/>
                    <a:p>
                      <a:pPr indent="0" lvl="0" marL="0" marR="0" rtl="0" algn="l">
                        <a:spcBef>
                          <a:spcPts val="0"/>
                        </a:spcBef>
                        <a:spcAft>
                          <a:spcPts val="0"/>
                        </a:spcAft>
                        <a:buNone/>
                      </a:pPr>
                      <a:r>
                        <a:rPr lang="en-US" sz="1800"/>
                        <a:t>Examples include, Operating</a:t>
                      </a:r>
                      <a:r>
                        <a:rPr lang="en-US" sz="1800"/>
                        <a:t> Systems, device drivers, etc.</a:t>
                      </a:r>
                      <a:endParaRPr sz="1800"/>
                    </a:p>
                  </a:txBody>
                  <a:tcPr marT="45725" marB="45725" marR="91450" marL="91450"/>
                </a:tc>
                <a:tc>
                  <a:txBody>
                    <a:bodyPr/>
                    <a:lstStyle/>
                    <a:p>
                      <a:pPr indent="0" lvl="0" marL="0" marR="0" rtl="0" algn="l">
                        <a:spcBef>
                          <a:spcPts val="0"/>
                        </a:spcBef>
                        <a:spcAft>
                          <a:spcPts val="0"/>
                        </a:spcAft>
                        <a:buNone/>
                      </a:pPr>
                      <a:r>
                        <a:rPr lang="en-US" sz="1800"/>
                        <a:t>Word processors, media players,</a:t>
                      </a:r>
                      <a:r>
                        <a:rPr lang="en-US" sz="1800"/>
                        <a:t> etc.</a:t>
                      </a:r>
                      <a:endParaRPr sz="180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Course Details &amp; Grading Criteria</a:t>
            </a:r>
            <a:endParaRPr>
              <a:solidFill>
                <a:srgbClr val="000090"/>
              </a:solidFill>
              <a:latin typeface="Calibri"/>
              <a:ea typeface="Calibri"/>
              <a:cs typeface="Calibri"/>
              <a:sym typeface="Calibri"/>
            </a:endParaRPr>
          </a:p>
        </p:txBody>
      </p:sp>
      <p:sp>
        <p:nvSpPr>
          <p:cNvPr id="97" name="Google Shape;97;p15"/>
          <p:cNvSpPr txBox="1"/>
          <p:nvPr>
            <p:ph idx="2" type="body"/>
          </p:nvPr>
        </p:nvSpPr>
        <p:spPr>
          <a:xfrm>
            <a:off x="6861264" y="1166018"/>
            <a:ext cx="4688006"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lang="en-US">
                <a:solidFill>
                  <a:schemeClr val="dk1"/>
                </a:solidFill>
                <a:latin typeface="Calibri"/>
                <a:ea typeface="Calibri"/>
                <a:cs typeface="Calibri"/>
                <a:sym typeface="Calibri"/>
              </a:rPr>
              <a:t>Weekly Activities + Attendance  	     </a:t>
            </a:r>
            <a:r>
              <a:rPr lang="en-US">
                <a:solidFill>
                  <a:srgbClr val="FF6600"/>
                </a:solidFill>
                <a:latin typeface="Calibri"/>
                <a:ea typeface="Calibri"/>
                <a:cs typeface="Calibri"/>
                <a:sym typeface="Calibri"/>
              </a:rPr>
              <a:t>25%</a:t>
            </a:r>
            <a:endParaRPr/>
          </a:p>
          <a:p>
            <a:pPr indent="-342900" lvl="0" marL="342900" rtl="0" algn="l">
              <a:lnSpc>
                <a:spcPct val="90000"/>
              </a:lnSpc>
              <a:spcBef>
                <a:spcPts val="560"/>
              </a:spcBef>
              <a:spcAft>
                <a:spcPts val="0"/>
              </a:spcAft>
              <a:buClr>
                <a:schemeClr val="dk1"/>
              </a:buClr>
              <a:buSzPts val="2800"/>
              <a:buFont typeface="Arial"/>
              <a:buChar char="•"/>
            </a:pPr>
            <a:r>
              <a:rPr lang="en-US">
                <a:solidFill>
                  <a:schemeClr val="dk1"/>
                </a:solidFill>
                <a:latin typeface="Calibri"/>
                <a:ea typeface="Calibri"/>
                <a:cs typeface="Calibri"/>
                <a:sym typeface="Calibri"/>
              </a:rPr>
              <a:t>Final Presentation   </a:t>
            </a:r>
            <a:r>
              <a:rPr lang="en-US">
                <a:solidFill>
                  <a:srgbClr val="FF6600"/>
                </a:solidFill>
                <a:latin typeface="Calibri"/>
                <a:ea typeface="Calibri"/>
                <a:cs typeface="Calibri"/>
                <a:sym typeface="Calibri"/>
              </a:rPr>
              <a:t>25%</a:t>
            </a:r>
            <a:endParaRPr/>
          </a:p>
          <a:p>
            <a:pPr indent="-342900" lvl="0" marL="342900" rtl="0" algn="l">
              <a:lnSpc>
                <a:spcPct val="90000"/>
              </a:lnSpc>
              <a:spcBef>
                <a:spcPts val="560"/>
              </a:spcBef>
              <a:spcAft>
                <a:spcPts val="0"/>
              </a:spcAft>
              <a:buClr>
                <a:schemeClr val="dk1"/>
              </a:buClr>
              <a:buSzPts val="2800"/>
              <a:buFont typeface="Arial"/>
              <a:buChar char="•"/>
            </a:pPr>
            <a:r>
              <a:rPr lang="en-US">
                <a:solidFill>
                  <a:schemeClr val="dk1"/>
                </a:solidFill>
                <a:latin typeface="Calibri"/>
                <a:ea typeface="Calibri"/>
                <a:cs typeface="Calibri"/>
                <a:sym typeface="Calibri"/>
              </a:rPr>
              <a:t>Exam         	</a:t>
            </a:r>
            <a:r>
              <a:rPr lang="en-US"/>
              <a:t>      </a:t>
            </a:r>
            <a:r>
              <a:rPr lang="en-US">
                <a:solidFill>
                  <a:srgbClr val="FF6600"/>
                </a:solidFill>
                <a:latin typeface="Calibri"/>
                <a:ea typeface="Calibri"/>
                <a:cs typeface="Calibri"/>
                <a:sym typeface="Calibri"/>
              </a:rPr>
              <a:t>50%</a:t>
            </a:r>
            <a:endParaRPr>
              <a:solidFill>
                <a:srgbClr val="FF6600"/>
              </a:solidFill>
              <a:latin typeface="Calibri"/>
              <a:ea typeface="Calibri"/>
              <a:cs typeface="Calibri"/>
              <a:sym typeface="Calibri"/>
            </a:endParaRPr>
          </a:p>
          <a:p>
            <a:pPr indent="-165100" lvl="0" marL="342900" rtl="0" algn="l">
              <a:lnSpc>
                <a:spcPct val="90000"/>
              </a:lnSpc>
              <a:spcBef>
                <a:spcPts val="560"/>
              </a:spcBef>
              <a:spcAft>
                <a:spcPts val="0"/>
              </a:spcAft>
              <a:buClr>
                <a:schemeClr val="dk1"/>
              </a:buClr>
              <a:buSzPts val="2800"/>
              <a:buNone/>
            </a:pPr>
            <a:r>
              <a:t/>
            </a:r>
            <a:endParaRPr>
              <a:solidFill>
                <a:schemeClr val="dk1"/>
              </a:solidFill>
              <a:latin typeface="Calibri"/>
              <a:ea typeface="Calibri"/>
              <a:cs typeface="Calibri"/>
              <a:sym typeface="Calibri"/>
            </a:endParaRPr>
          </a:p>
        </p:txBody>
      </p:sp>
      <p:graphicFrame>
        <p:nvGraphicFramePr>
          <p:cNvPr id="98" name="Google Shape;98;p15"/>
          <p:cNvGraphicFramePr/>
          <p:nvPr/>
        </p:nvGraphicFramePr>
        <p:xfrm>
          <a:off x="1523999" y="1020246"/>
          <a:ext cx="3000000" cy="3000000"/>
        </p:xfrm>
        <a:graphic>
          <a:graphicData uri="http://schemas.openxmlformats.org/drawingml/2006/table">
            <a:tbl>
              <a:tblPr bandRow="1" firstCol="1" firstRow="1">
                <a:noFill/>
                <a:tableStyleId>{3B46F4EE-B1BE-47CD-A31C-A8EA1C979E8D}</a:tableStyleId>
              </a:tblPr>
              <a:tblGrid>
                <a:gridCol w="1287325"/>
                <a:gridCol w="3032875"/>
              </a:tblGrid>
              <a:tr h="270675">
                <a:tc>
                  <a:txBody>
                    <a:bodyPr/>
                    <a:lstStyle/>
                    <a:p>
                      <a:pPr indent="0" lvl="0" marL="0" marR="0" rtl="0" algn="ctr">
                        <a:lnSpc>
                          <a:spcPct val="106000"/>
                        </a:lnSpc>
                        <a:spcBef>
                          <a:spcPts val="0"/>
                        </a:spcBef>
                        <a:spcAft>
                          <a:spcPts val="0"/>
                        </a:spcAft>
                        <a:buNone/>
                      </a:pPr>
                      <a:r>
                        <a:rPr lang="en-US" sz="1300" u="none" cap="none" strike="noStrike"/>
                        <a:t>Week</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tc>
                <a:tc>
                  <a:txBody>
                    <a:bodyPr/>
                    <a:lstStyle/>
                    <a:p>
                      <a:pPr indent="0" lvl="0" marL="0" marR="0" rtl="0" algn="ctr">
                        <a:lnSpc>
                          <a:spcPct val="106000"/>
                        </a:lnSpc>
                        <a:spcBef>
                          <a:spcPts val="0"/>
                        </a:spcBef>
                        <a:spcAft>
                          <a:spcPts val="0"/>
                        </a:spcAft>
                        <a:buNone/>
                      </a:pPr>
                      <a:r>
                        <a:rPr lang="en-US" sz="1300" u="none" cap="none" strike="noStrike"/>
                        <a:t>Topic</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tc>
              </a:tr>
              <a:tr h="348475">
                <a:tc>
                  <a:txBody>
                    <a:bodyPr/>
                    <a:lstStyle/>
                    <a:p>
                      <a:pPr indent="0" lvl="0" marL="0" marR="0" rtl="0" algn="ctr">
                        <a:lnSpc>
                          <a:spcPct val="106000"/>
                        </a:lnSpc>
                        <a:spcBef>
                          <a:spcPts val="0"/>
                        </a:spcBef>
                        <a:spcAft>
                          <a:spcPts val="0"/>
                        </a:spcAft>
                        <a:buNone/>
                      </a:pPr>
                      <a:r>
                        <a:rPr lang="en-US" sz="1300" u="none" cap="none" strike="noStrike"/>
                        <a:t>1</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Introduction</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r>
              <a:tr h="496700">
                <a:tc>
                  <a:txBody>
                    <a:bodyPr/>
                    <a:lstStyle/>
                    <a:p>
                      <a:pPr indent="0" lvl="0" marL="0" marR="0" rtl="0" algn="ctr">
                        <a:lnSpc>
                          <a:spcPct val="106000"/>
                        </a:lnSpc>
                        <a:spcBef>
                          <a:spcPts val="0"/>
                        </a:spcBef>
                        <a:spcAft>
                          <a:spcPts val="0"/>
                        </a:spcAft>
                        <a:buNone/>
                      </a:pPr>
                      <a:r>
                        <a:rPr lang="en-US" sz="1300" u="none" cap="none" strike="noStrike"/>
                        <a:t>2</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Number System</a:t>
                      </a:r>
                      <a:endParaRPr sz="1300" u="none" cap="none" strike="noStrike">
                        <a:latin typeface="Calibri"/>
                        <a:ea typeface="Calibri"/>
                        <a:cs typeface="Calibri"/>
                        <a:sym typeface="Calibri"/>
                      </a:endParaRPr>
                    </a:p>
                  </a:txBody>
                  <a:tcPr marT="23075" marB="23075" marR="23075" marL="23075" anchor="ctr"/>
                </a:tc>
              </a:tr>
              <a:tr h="348475">
                <a:tc>
                  <a:txBody>
                    <a:bodyPr/>
                    <a:lstStyle/>
                    <a:p>
                      <a:pPr indent="0" lvl="0" marL="0" marR="0" rtl="0" algn="ctr">
                        <a:lnSpc>
                          <a:spcPct val="106000"/>
                        </a:lnSpc>
                        <a:spcBef>
                          <a:spcPts val="0"/>
                        </a:spcBef>
                        <a:spcAft>
                          <a:spcPts val="0"/>
                        </a:spcAft>
                        <a:buNone/>
                      </a:pPr>
                      <a:r>
                        <a:rPr lang="en-US" sz="1300" u="none" cap="none" strike="noStrike"/>
                        <a:t>3</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Computer Organization</a:t>
                      </a:r>
                      <a:endParaRPr sz="1300" u="none" cap="none" strike="noStrike">
                        <a:latin typeface="Calibri"/>
                        <a:ea typeface="Calibri"/>
                        <a:cs typeface="Calibri"/>
                        <a:sym typeface="Calibri"/>
                      </a:endParaRPr>
                    </a:p>
                  </a:txBody>
                  <a:tcPr marT="23075" marB="23075" marR="23075" marL="23075" anchor="ctr"/>
                </a:tc>
              </a:tr>
              <a:tr h="793125">
                <a:tc>
                  <a:txBody>
                    <a:bodyPr/>
                    <a:lstStyle/>
                    <a:p>
                      <a:pPr indent="0" lvl="0" marL="0" marR="0" rtl="0" algn="ctr">
                        <a:lnSpc>
                          <a:spcPct val="106000"/>
                        </a:lnSpc>
                        <a:spcBef>
                          <a:spcPts val="0"/>
                        </a:spcBef>
                        <a:spcAft>
                          <a:spcPts val="0"/>
                        </a:spcAft>
                        <a:buNone/>
                      </a:pPr>
                      <a:r>
                        <a:rPr lang="en-US" sz="1300" u="none" cap="none" strike="noStrike"/>
                        <a:t>4</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Mathematics in Computer Science</a:t>
                      </a:r>
                      <a:endParaRPr sz="1300" u="none" cap="none" strike="noStrike">
                        <a:latin typeface="Calibri"/>
                        <a:ea typeface="Calibri"/>
                        <a:cs typeface="Calibri"/>
                        <a:sym typeface="Calibri"/>
                      </a:endParaRPr>
                    </a:p>
                  </a:txBody>
                  <a:tcPr marT="23075" marB="23075" marR="23075" marL="23075" anchor="ctr"/>
                </a:tc>
              </a:tr>
              <a:tr h="496700">
                <a:tc>
                  <a:txBody>
                    <a:bodyPr/>
                    <a:lstStyle/>
                    <a:p>
                      <a:pPr indent="0" lvl="0" marL="0" marR="0" rtl="0" algn="ctr">
                        <a:lnSpc>
                          <a:spcPct val="106000"/>
                        </a:lnSpc>
                        <a:spcBef>
                          <a:spcPts val="0"/>
                        </a:spcBef>
                        <a:spcAft>
                          <a:spcPts val="0"/>
                        </a:spcAft>
                        <a:buNone/>
                      </a:pPr>
                      <a:r>
                        <a:rPr lang="en-US" sz="1300" u="none" cap="none" strike="noStrike"/>
                        <a:t>5</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Operating systems</a:t>
                      </a:r>
                      <a:endParaRPr sz="1300" u="none" cap="none" strike="noStrike">
                        <a:latin typeface="Calibri"/>
                        <a:ea typeface="Calibri"/>
                        <a:cs typeface="Calibri"/>
                        <a:sym typeface="Calibri"/>
                      </a:endParaRPr>
                    </a:p>
                  </a:txBody>
                  <a:tcPr marT="23075" marB="23075" marR="23075" marL="23075" anchor="ctr"/>
                </a:tc>
              </a:tr>
              <a:tr h="502750">
                <a:tc>
                  <a:txBody>
                    <a:bodyPr/>
                    <a:lstStyle/>
                    <a:p>
                      <a:pPr indent="0" lvl="0" marL="0" marR="0" rtl="0" algn="ctr">
                        <a:lnSpc>
                          <a:spcPct val="106000"/>
                        </a:lnSpc>
                        <a:spcBef>
                          <a:spcPts val="0"/>
                        </a:spcBef>
                        <a:spcAft>
                          <a:spcPts val="0"/>
                        </a:spcAft>
                        <a:buNone/>
                      </a:pPr>
                      <a:r>
                        <a:rPr lang="en-US" sz="1300" u="none" cap="none" strike="noStrike"/>
                        <a:t>6</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Data Management and its applications</a:t>
                      </a:r>
                      <a:endParaRPr sz="1300" u="none" cap="none" strike="noStrike">
                        <a:latin typeface="Calibri"/>
                        <a:ea typeface="Calibri"/>
                        <a:cs typeface="Calibri"/>
                        <a:sym typeface="Calibri"/>
                      </a:endParaRPr>
                    </a:p>
                  </a:txBody>
                  <a:tcPr marT="23075" marB="23075" marR="23075" marL="23075" anchor="ctr"/>
                </a:tc>
              </a:tr>
              <a:tr h="271850">
                <a:tc>
                  <a:txBody>
                    <a:bodyPr/>
                    <a:lstStyle/>
                    <a:p>
                      <a:pPr indent="0" lvl="0" marL="0" marR="0" rtl="0" algn="ctr">
                        <a:lnSpc>
                          <a:spcPct val="106000"/>
                        </a:lnSpc>
                        <a:spcBef>
                          <a:spcPts val="0"/>
                        </a:spcBef>
                        <a:spcAft>
                          <a:spcPts val="0"/>
                        </a:spcAft>
                        <a:buNone/>
                      </a:pPr>
                      <a:r>
                        <a:rPr lang="en-US" sz="1300" u="none" cap="none" strike="noStrike"/>
                        <a:t>7</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Computer Graphics</a:t>
                      </a:r>
                      <a:endParaRPr sz="1300" u="none" cap="none" strike="noStrike">
                        <a:latin typeface="Calibri"/>
                        <a:ea typeface="Calibri"/>
                        <a:cs typeface="Calibri"/>
                        <a:sym typeface="Calibri"/>
                      </a:endParaRPr>
                    </a:p>
                  </a:txBody>
                  <a:tcPr marT="23075" marB="23075" marR="23075" marL="23075" anchor="ctr"/>
                </a:tc>
              </a:tr>
              <a:tr h="348475">
                <a:tc>
                  <a:txBody>
                    <a:bodyPr/>
                    <a:lstStyle/>
                    <a:p>
                      <a:pPr indent="0" lvl="0" marL="0" marR="0" rtl="0" algn="ctr">
                        <a:lnSpc>
                          <a:spcPct val="106000"/>
                        </a:lnSpc>
                        <a:spcBef>
                          <a:spcPts val="0"/>
                        </a:spcBef>
                        <a:spcAft>
                          <a:spcPts val="0"/>
                        </a:spcAft>
                        <a:buNone/>
                      </a:pPr>
                      <a:r>
                        <a:rPr lang="en-US" sz="1300" u="none" cap="none" strike="noStrike"/>
                        <a:t>8</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Communication</a:t>
                      </a:r>
                      <a:endParaRPr sz="1300" u="none" cap="none" strike="noStrike">
                        <a:latin typeface="Calibri"/>
                        <a:ea typeface="Calibri"/>
                        <a:cs typeface="Calibri"/>
                        <a:sym typeface="Calibri"/>
                      </a:endParaRPr>
                    </a:p>
                  </a:txBody>
                  <a:tcPr marT="23075" marB="23075" marR="23075" marL="23075" anchor="ctr"/>
                </a:tc>
              </a:tr>
              <a:tr h="348475">
                <a:tc>
                  <a:txBody>
                    <a:bodyPr/>
                    <a:lstStyle/>
                    <a:p>
                      <a:pPr indent="0" lvl="0" marL="0" marR="0" rtl="0" algn="ctr">
                        <a:lnSpc>
                          <a:spcPct val="106000"/>
                        </a:lnSpc>
                        <a:spcBef>
                          <a:spcPts val="0"/>
                        </a:spcBef>
                        <a:spcAft>
                          <a:spcPts val="0"/>
                        </a:spcAft>
                        <a:buNone/>
                      </a:pPr>
                      <a:r>
                        <a:rPr lang="en-US" sz="1300" u="none" cap="none" strike="noStrike"/>
                        <a:t>9</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Web development</a:t>
                      </a:r>
                      <a:endParaRPr sz="1300" u="none" cap="none" strike="noStrike">
                        <a:latin typeface="Calibri"/>
                        <a:ea typeface="Calibri"/>
                        <a:cs typeface="Calibri"/>
                        <a:sym typeface="Calibri"/>
                      </a:endParaRPr>
                    </a:p>
                  </a:txBody>
                  <a:tcPr marT="23075" marB="23075" marR="23075" marL="23075" anchor="ctr"/>
                </a:tc>
              </a:tr>
              <a:tr h="496700">
                <a:tc>
                  <a:txBody>
                    <a:bodyPr/>
                    <a:lstStyle/>
                    <a:p>
                      <a:pPr indent="0" lvl="0" marL="0" marR="0" rtl="0" algn="ctr">
                        <a:lnSpc>
                          <a:spcPct val="106000"/>
                        </a:lnSpc>
                        <a:spcBef>
                          <a:spcPts val="0"/>
                        </a:spcBef>
                        <a:spcAft>
                          <a:spcPts val="0"/>
                        </a:spcAft>
                        <a:buNone/>
                      </a:pPr>
                      <a:r>
                        <a:rPr lang="en-US" sz="1300" u="none" cap="none" strike="noStrike"/>
                        <a:t>10</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Artificial Intelligence</a:t>
                      </a:r>
                      <a:endParaRPr sz="1300" u="none" cap="none" strike="noStrike">
                        <a:latin typeface="Calibri"/>
                        <a:ea typeface="Calibri"/>
                        <a:cs typeface="Calibri"/>
                        <a:sym typeface="Calibri"/>
                      </a:endParaRPr>
                    </a:p>
                  </a:txBody>
                  <a:tcPr marT="23075" marB="23075" marR="23075" marL="23075" anchor="ctr"/>
                </a:tc>
              </a:tr>
              <a:tr h="348475">
                <a:tc>
                  <a:txBody>
                    <a:bodyPr/>
                    <a:lstStyle/>
                    <a:p>
                      <a:pPr indent="0" lvl="0" marL="0" marR="0" rtl="0" algn="ctr">
                        <a:lnSpc>
                          <a:spcPct val="106000"/>
                        </a:lnSpc>
                        <a:spcBef>
                          <a:spcPts val="0"/>
                        </a:spcBef>
                        <a:spcAft>
                          <a:spcPts val="0"/>
                        </a:spcAft>
                        <a:buNone/>
                      </a:pPr>
                      <a:r>
                        <a:rPr lang="en-US" sz="1300" u="none" cap="none" strike="noStrike"/>
                        <a:t>11</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Big data</a:t>
                      </a:r>
                      <a:endParaRPr sz="1300" u="none" cap="none" strike="noStrike">
                        <a:latin typeface="Calibri"/>
                        <a:ea typeface="Calibri"/>
                        <a:cs typeface="Calibri"/>
                        <a:sym typeface="Calibri"/>
                      </a:endParaRPr>
                    </a:p>
                  </a:txBody>
                  <a:tcPr marT="23075" marB="23075" marR="23075" marL="23075" anchor="ctr"/>
                </a:tc>
              </a:tr>
              <a:tr h="347725">
                <a:tc>
                  <a:txBody>
                    <a:bodyPr/>
                    <a:lstStyle/>
                    <a:p>
                      <a:pPr indent="0" lvl="0" marL="0" marR="0" rtl="0" algn="ctr">
                        <a:lnSpc>
                          <a:spcPct val="106000"/>
                        </a:lnSpc>
                        <a:spcBef>
                          <a:spcPts val="0"/>
                        </a:spcBef>
                        <a:spcAft>
                          <a:spcPts val="0"/>
                        </a:spcAft>
                        <a:buNone/>
                      </a:pPr>
                      <a:r>
                        <a:rPr lang="en-US" sz="1300" u="none" cap="none" strike="noStrike"/>
                        <a:t>12, 13, 14</a:t>
                      </a:r>
                      <a:endParaRPr sz="1300" u="none" cap="none" strike="noStrike">
                        <a:solidFill>
                          <a:srgbClr val="000000"/>
                        </a:solidFill>
                        <a:latin typeface="Times New Roman"/>
                        <a:ea typeface="Times New Roman"/>
                        <a:cs typeface="Times New Roman"/>
                        <a:sym typeface="Times New Roman"/>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Student Presentations</a:t>
                      </a:r>
                      <a:endParaRPr sz="1300" u="none" cap="none" strike="noStrike">
                        <a:latin typeface="Calibri"/>
                        <a:ea typeface="Calibri"/>
                        <a:cs typeface="Calibri"/>
                        <a:sym typeface="Calibri"/>
                      </a:endParaRPr>
                    </a:p>
                  </a:txBody>
                  <a:tcPr marT="23075" marB="23075" marR="23075" marL="23075" anchor="ctr"/>
                </a:tc>
              </a:tr>
              <a:tr h="273475">
                <a:tc>
                  <a:txBody>
                    <a:bodyPr/>
                    <a:lstStyle/>
                    <a:p>
                      <a:pPr indent="0" lvl="0" marL="0" marR="0" rtl="0" algn="l">
                        <a:lnSpc>
                          <a:spcPct val="107000"/>
                        </a:lnSpc>
                        <a:spcBef>
                          <a:spcPts val="0"/>
                        </a:spcBef>
                        <a:spcAft>
                          <a:spcPts val="0"/>
                        </a:spcAft>
                        <a:buNone/>
                      </a:pPr>
                      <a:r>
                        <a:t/>
                      </a:r>
                      <a:endParaRPr sz="1300" u="none" cap="none" strike="noStrike">
                        <a:latin typeface="Calibri"/>
                        <a:ea typeface="Calibri"/>
                        <a:cs typeface="Calibri"/>
                        <a:sym typeface="Calibri"/>
                      </a:endParaRPr>
                    </a:p>
                  </a:txBody>
                  <a:tcPr marT="23075" marB="23075" marR="23075" marL="23075" anchor="ctr"/>
                </a:tc>
                <a:tc>
                  <a:txBody>
                    <a:bodyPr/>
                    <a:lstStyle/>
                    <a:p>
                      <a:pPr indent="0" lvl="0" marL="0" marR="0" rtl="0" algn="ctr">
                        <a:lnSpc>
                          <a:spcPct val="106000"/>
                        </a:lnSpc>
                        <a:spcBef>
                          <a:spcPts val="0"/>
                        </a:spcBef>
                        <a:spcAft>
                          <a:spcPts val="0"/>
                        </a:spcAft>
                        <a:buNone/>
                      </a:pPr>
                      <a:r>
                        <a:rPr lang="en-US" sz="1300" u="none" cap="none" strike="noStrike"/>
                        <a:t>FINAL EXAM</a:t>
                      </a:r>
                      <a:endParaRPr sz="1300" u="none" cap="none" strike="noStrike">
                        <a:latin typeface="Calibri"/>
                        <a:ea typeface="Calibri"/>
                        <a:cs typeface="Calibri"/>
                        <a:sym typeface="Calibri"/>
                      </a:endParaRPr>
                    </a:p>
                  </a:txBody>
                  <a:tcPr marT="23075" marB="23075" marR="23075" marL="2307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a:t>
            </a:r>
            <a:endParaRPr/>
          </a:p>
        </p:txBody>
      </p:sp>
      <p:grpSp>
        <p:nvGrpSpPr>
          <p:cNvPr id="230" name="Google Shape;230;p33"/>
          <p:cNvGrpSpPr/>
          <p:nvPr/>
        </p:nvGrpSpPr>
        <p:grpSpPr>
          <a:xfrm>
            <a:off x="1847851" y="1128713"/>
            <a:ext cx="8289925" cy="4675188"/>
            <a:chOff x="204" y="711"/>
            <a:chExt cx="5222" cy="2945"/>
          </a:xfrm>
        </p:grpSpPr>
        <p:sp>
          <p:nvSpPr>
            <p:cNvPr id="231" name="Google Shape;231;p33"/>
            <p:cNvSpPr txBox="1"/>
            <p:nvPr/>
          </p:nvSpPr>
          <p:spPr>
            <a:xfrm>
              <a:off x="2268" y="711"/>
              <a:ext cx="959"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Computer</a:t>
              </a:r>
              <a:endParaRPr/>
            </a:p>
          </p:txBody>
        </p:sp>
        <p:sp>
          <p:nvSpPr>
            <p:cNvPr id="232" name="Google Shape;232;p33"/>
            <p:cNvSpPr txBox="1"/>
            <p:nvPr/>
          </p:nvSpPr>
          <p:spPr>
            <a:xfrm>
              <a:off x="818" y="1933"/>
              <a:ext cx="958"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Hardware</a:t>
              </a:r>
              <a:endParaRPr/>
            </a:p>
          </p:txBody>
        </p:sp>
        <p:sp>
          <p:nvSpPr>
            <p:cNvPr id="233" name="Google Shape;233;p33"/>
            <p:cNvSpPr txBox="1"/>
            <p:nvPr/>
          </p:nvSpPr>
          <p:spPr>
            <a:xfrm>
              <a:off x="3804" y="1936"/>
              <a:ext cx="852"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Software</a:t>
              </a:r>
              <a:endParaRPr/>
            </a:p>
          </p:txBody>
        </p:sp>
        <p:sp>
          <p:nvSpPr>
            <p:cNvPr id="234" name="Google Shape;234;p33"/>
            <p:cNvSpPr txBox="1"/>
            <p:nvPr/>
          </p:nvSpPr>
          <p:spPr>
            <a:xfrm>
              <a:off x="2983" y="3133"/>
              <a:ext cx="1086" cy="5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Application</a:t>
              </a:r>
              <a:endParaRPr/>
            </a:p>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Software</a:t>
              </a:r>
              <a:endParaRPr/>
            </a:p>
          </p:txBody>
        </p:sp>
        <p:sp>
          <p:nvSpPr>
            <p:cNvPr id="235" name="Google Shape;235;p33"/>
            <p:cNvSpPr txBox="1"/>
            <p:nvPr/>
          </p:nvSpPr>
          <p:spPr>
            <a:xfrm>
              <a:off x="4570" y="3133"/>
              <a:ext cx="856" cy="52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System</a:t>
              </a:r>
              <a:endParaRPr/>
            </a:p>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Software</a:t>
              </a:r>
              <a:endParaRPr/>
            </a:p>
          </p:txBody>
        </p:sp>
        <p:sp>
          <p:nvSpPr>
            <p:cNvPr id="236" name="Google Shape;236;p33"/>
            <p:cNvSpPr txBox="1"/>
            <p:nvPr/>
          </p:nvSpPr>
          <p:spPr>
            <a:xfrm>
              <a:off x="204" y="3200"/>
              <a:ext cx="511"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CPU</a:t>
              </a:r>
              <a:endParaRPr/>
            </a:p>
          </p:txBody>
        </p:sp>
        <p:sp>
          <p:nvSpPr>
            <p:cNvPr id="237" name="Google Shape;237;p33"/>
            <p:cNvSpPr txBox="1"/>
            <p:nvPr/>
          </p:nvSpPr>
          <p:spPr>
            <a:xfrm>
              <a:off x="886" y="3200"/>
              <a:ext cx="819"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Memory</a:t>
              </a:r>
              <a:endParaRPr/>
            </a:p>
          </p:txBody>
        </p:sp>
        <p:sp>
          <p:nvSpPr>
            <p:cNvPr id="238" name="Google Shape;238;p33"/>
            <p:cNvSpPr txBox="1"/>
            <p:nvPr/>
          </p:nvSpPr>
          <p:spPr>
            <a:xfrm>
              <a:off x="1788" y="3200"/>
              <a:ext cx="393"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I/O</a:t>
              </a:r>
              <a:endParaRPr/>
            </a:p>
          </p:txBody>
        </p:sp>
        <p:sp>
          <p:nvSpPr>
            <p:cNvPr id="239" name="Google Shape;239;p33"/>
            <p:cNvSpPr txBox="1"/>
            <p:nvPr/>
          </p:nvSpPr>
          <p:spPr>
            <a:xfrm>
              <a:off x="2316" y="3200"/>
              <a:ext cx="441"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2"/>
                  </a:solidFill>
                  <a:latin typeface="Times New Roman"/>
                  <a:ea typeface="Times New Roman"/>
                  <a:cs typeface="Times New Roman"/>
                  <a:sym typeface="Times New Roman"/>
                </a:rPr>
                <a:t>Etc.</a:t>
              </a:r>
              <a:endParaRPr/>
            </a:p>
          </p:txBody>
        </p:sp>
        <p:cxnSp>
          <p:nvCxnSpPr>
            <p:cNvPr id="240" name="Google Shape;240;p33"/>
            <p:cNvCxnSpPr>
              <a:stCxn id="231" idx="2"/>
              <a:endCxn id="232" idx="0"/>
            </p:cNvCxnSpPr>
            <p:nvPr/>
          </p:nvCxnSpPr>
          <p:spPr>
            <a:xfrm rot="5400000">
              <a:off x="1548" y="699"/>
              <a:ext cx="900" cy="1500"/>
            </a:xfrm>
            <a:prstGeom prst="bentConnector3">
              <a:avLst>
                <a:gd fmla="val -106807" name="adj1"/>
              </a:avLst>
            </a:prstGeom>
            <a:noFill/>
            <a:ln cap="flat" cmpd="sng" w="9525">
              <a:solidFill>
                <a:schemeClr val="dk2"/>
              </a:solidFill>
              <a:prstDash val="solid"/>
              <a:miter lim="800000"/>
              <a:headEnd len="med" w="med" type="none"/>
              <a:tailEnd len="med" w="med" type="triangle"/>
            </a:ln>
          </p:spPr>
        </p:cxnSp>
        <p:cxnSp>
          <p:nvCxnSpPr>
            <p:cNvPr id="241" name="Google Shape;241;p33"/>
            <p:cNvCxnSpPr>
              <a:stCxn id="231" idx="2"/>
              <a:endCxn id="233" idx="0"/>
            </p:cNvCxnSpPr>
            <p:nvPr/>
          </p:nvCxnSpPr>
          <p:spPr>
            <a:xfrm flipH="1" rot="-5400000">
              <a:off x="3048" y="699"/>
              <a:ext cx="900" cy="1500"/>
            </a:xfrm>
            <a:prstGeom prst="bentConnector3">
              <a:avLst>
                <a:gd fmla="val -106572" name="adj1"/>
              </a:avLst>
            </a:prstGeom>
            <a:noFill/>
            <a:ln cap="flat" cmpd="sng" w="9525">
              <a:solidFill>
                <a:schemeClr val="dk2"/>
              </a:solidFill>
              <a:prstDash val="solid"/>
              <a:miter lim="800000"/>
              <a:headEnd len="med" w="med" type="none"/>
              <a:tailEnd len="med" w="med" type="triangle"/>
            </a:ln>
          </p:spPr>
        </p:cxnSp>
        <p:cxnSp>
          <p:nvCxnSpPr>
            <p:cNvPr id="242" name="Google Shape;242;p33"/>
            <p:cNvCxnSpPr>
              <a:stCxn id="232" idx="2"/>
              <a:endCxn id="236" idx="0"/>
            </p:cNvCxnSpPr>
            <p:nvPr/>
          </p:nvCxnSpPr>
          <p:spPr>
            <a:xfrm rot="5400000">
              <a:off x="397" y="2221"/>
              <a:ext cx="900" cy="900"/>
            </a:xfrm>
            <a:prstGeom prst="bentConnector3">
              <a:avLst>
                <a:gd fmla="val -226690" name="adj1"/>
              </a:avLst>
            </a:prstGeom>
            <a:noFill/>
            <a:ln cap="flat" cmpd="sng" w="9525">
              <a:solidFill>
                <a:schemeClr val="dk2"/>
              </a:solidFill>
              <a:prstDash val="solid"/>
              <a:miter lim="800000"/>
              <a:headEnd len="med" w="med" type="none"/>
              <a:tailEnd len="med" w="med" type="triangle"/>
            </a:ln>
          </p:spPr>
        </p:cxnSp>
        <p:cxnSp>
          <p:nvCxnSpPr>
            <p:cNvPr id="243" name="Google Shape;243;p33"/>
            <p:cNvCxnSpPr>
              <a:stCxn id="232" idx="2"/>
              <a:endCxn id="237" idx="0"/>
            </p:cNvCxnSpPr>
            <p:nvPr/>
          </p:nvCxnSpPr>
          <p:spPr>
            <a:xfrm rot="5400000">
              <a:off x="847" y="2671"/>
              <a:ext cx="900" cy="0"/>
            </a:xfrm>
            <a:prstGeom prst="bentConnector3">
              <a:avLst>
                <a:gd fmla="val -226690" name="adj1"/>
              </a:avLst>
            </a:prstGeom>
            <a:noFill/>
            <a:ln cap="flat" cmpd="sng" w="9525">
              <a:solidFill>
                <a:schemeClr val="dk2"/>
              </a:solidFill>
              <a:prstDash val="solid"/>
              <a:miter lim="800000"/>
              <a:headEnd len="med" w="med" type="none"/>
              <a:tailEnd len="med" w="med" type="triangle"/>
            </a:ln>
          </p:spPr>
        </p:cxnSp>
        <p:cxnSp>
          <p:nvCxnSpPr>
            <p:cNvPr id="244" name="Google Shape;244;p33"/>
            <p:cNvCxnSpPr>
              <a:stCxn id="232" idx="2"/>
              <a:endCxn id="238" idx="0"/>
            </p:cNvCxnSpPr>
            <p:nvPr/>
          </p:nvCxnSpPr>
          <p:spPr>
            <a:xfrm flipH="1" rot="-5400000">
              <a:off x="1147" y="2371"/>
              <a:ext cx="900" cy="600"/>
            </a:xfrm>
            <a:prstGeom prst="bentConnector3">
              <a:avLst>
                <a:gd fmla="val -226741" name="adj1"/>
              </a:avLst>
            </a:prstGeom>
            <a:noFill/>
            <a:ln cap="flat" cmpd="sng" w="9525">
              <a:solidFill>
                <a:schemeClr val="dk2"/>
              </a:solidFill>
              <a:prstDash val="solid"/>
              <a:miter lim="800000"/>
              <a:headEnd len="med" w="med" type="none"/>
              <a:tailEnd len="med" w="med" type="triangle"/>
            </a:ln>
          </p:spPr>
        </p:cxnSp>
        <p:cxnSp>
          <p:nvCxnSpPr>
            <p:cNvPr id="245" name="Google Shape;245;p33"/>
            <p:cNvCxnSpPr>
              <a:stCxn id="232" idx="2"/>
              <a:endCxn id="239" idx="0"/>
            </p:cNvCxnSpPr>
            <p:nvPr/>
          </p:nvCxnSpPr>
          <p:spPr>
            <a:xfrm flipH="1" rot="-5400000">
              <a:off x="1447" y="2071"/>
              <a:ext cx="900" cy="1200"/>
            </a:xfrm>
            <a:prstGeom prst="bentConnector3">
              <a:avLst>
                <a:gd fmla="val -226741" name="adj1"/>
              </a:avLst>
            </a:prstGeom>
            <a:noFill/>
            <a:ln cap="flat" cmpd="sng" w="9525">
              <a:solidFill>
                <a:schemeClr val="dk2"/>
              </a:solidFill>
              <a:prstDash val="solid"/>
              <a:miter lim="800000"/>
              <a:headEnd len="med" w="med" type="none"/>
              <a:tailEnd len="med" w="med" type="triangle"/>
            </a:ln>
          </p:spPr>
        </p:cxnSp>
        <p:cxnSp>
          <p:nvCxnSpPr>
            <p:cNvPr id="246" name="Google Shape;246;p33"/>
            <p:cNvCxnSpPr>
              <a:stCxn id="233" idx="2"/>
              <a:endCxn id="234" idx="0"/>
            </p:cNvCxnSpPr>
            <p:nvPr/>
          </p:nvCxnSpPr>
          <p:spPr>
            <a:xfrm rot="5400000">
              <a:off x="3480" y="2374"/>
              <a:ext cx="900" cy="600"/>
            </a:xfrm>
            <a:prstGeom prst="bentConnector3">
              <a:avLst>
                <a:gd fmla="val -244534" name="adj1"/>
              </a:avLst>
            </a:prstGeom>
            <a:noFill/>
            <a:ln cap="flat" cmpd="sng" w="9525">
              <a:solidFill>
                <a:schemeClr val="dk2"/>
              </a:solidFill>
              <a:prstDash val="solid"/>
              <a:miter lim="800000"/>
              <a:headEnd len="med" w="med" type="none"/>
              <a:tailEnd len="med" w="med" type="triangle"/>
            </a:ln>
          </p:spPr>
        </p:cxnSp>
        <p:cxnSp>
          <p:nvCxnSpPr>
            <p:cNvPr id="247" name="Google Shape;247;p33"/>
            <p:cNvCxnSpPr>
              <a:stCxn id="233" idx="2"/>
              <a:endCxn id="235" idx="0"/>
            </p:cNvCxnSpPr>
            <p:nvPr/>
          </p:nvCxnSpPr>
          <p:spPr>
            <a:xfrm flipH="1" rot="-5400000">
              <a:off x="4230" y="2224"/>
              <a:ext cx="900" cy="900"/>
            </a:xfrm>
            <a:prstGeom prst="bentConnector3">
              <a:avLst>
                <a:gd fmla="val -244424" name="adj1"/>
              </a:avLst>
            </a:prstGeom>
            <a:noFill/>
            <a:ln cap="flat" cmpd="sng" w="9525">
              <a:solidFill>
                <a:schemeClr val="dk2"/>
              </a:solidFill>
              <a:prstDash val="solid"/>
              <a:miter lim="800000"/>
              <a:headEnd len="med" w="med" type="none"/>
              <a:tailEnd len="med" w="med" type="triangl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idx="1" type="body"/>
          </p:nvPr>
        </p:nvSpPr>
        <p:spPr>
          <a:xfrm>
            <a:off x="2133600" y="1295401"/>
            <a:ext cx="8153400" cy="49260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Computer Hardware</a:t>
            </a:r>
            <a:endParaRPr/>
          </a:p>
          <a:p>
            <a:pPr indent="-228600" lvl="2" marL="1143000" rtl="0" algn="l">
              <a:lnSpc>
                <a:spcPct val="90000"/>
              </a:lnSpc>
              <a:spcBef>
                <a:spcPts val="500"/>
              </a:spcBef>
              <a:spcAft>
                <a:spcPts val="0"/>
              </a:spcAft>
              <a:buClr>
                <a:schemeClr val="dk1"/>
              </a:buClr>
              <a:buSzPts val="2400"/>
              <a:buChar char="•"/>
            </a:pPr>
            <a:r>
              <a:rPr lang="en-US" sz="2400"/>
              <a:t>Electric, electronic, and mechanical devices</a:t>
            </a:r>
            <a:endParaRPr/>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Computer Software</a:t>
            </a:r>
            <a:endParaRPr/>
          </a:p>
          <a:p>
            <a:pPr indent="-228600" lvl="2" marL="1143000" rtl="0" algn="l">
              <a:lnSpc>
                <a:spcPct val="90000"/>
              </a:lnSpc>
              <a:spcBef>
                <a:spcPts val="500"/>
              </a:spcBef>
              <a:spcAft>
                <a:spcPts val="0"/>
              </a:spcAft>
              <a:buClr>
                <a:schemeClr val="dk1"/>
              </a:buClr>
              <a:buSzPts val="2400"/>
              <a:buChar char="•"/>
            </a:pPr>
            <a:r>
              <a:rPr lang="en-US" sz="2400"/>
              <a:t>Programs and data in electronic form on a storage medium</a:t>
            </a:r>
            <a:endParaRPr/>
          </a:p>
          <a:p>
            <a:pPr indent="-228600" lvl="2" marL="1143000" rtl="0" algn="l">
              <a:lnSpc>
                <a:spcPct val="90000"/>
              </a:lnSpc>
              <a:spcBef>
                <a:spcPts val="500"/>
              </a:spcBef>
              <a:spcAft>
                <a:spcPts val="0"/>
              </a:spcAft>
              <a:buClr>
                <a:schemeClr val="dk1"/>
              </a:buClr>
              <a:buSzPts val="2400"/>
              <a:buChar char="•"/>
            </a:pPr>
            <a:r>
              <a:rPr lang="en-US" sz="2400"/>
              <a:t> Program- Sequence of Instructions</a:t>
            </a:r>
            <a:endParaRPr/>
          </a:p>
          <a:p>
            <a:pPr indent="-228600" lvl="2" marL="1143000" rtl="0" algn="l">
              <a:lnSpc>
                <a:spcPct val="90000"/>
              </a:lnSpc>
              <a:spcBef>
                <a:spcPts val="500"/>
              </a:spcBef>
              <a:spcAft>
                <a:spcPts val="0"/>
              </a:spcAft>
              <a:buClr>
                <a:schemeClr val="dk1"/>
              </a:buClr>
              <a:buSzPts val="2400"/>
              <a:buFont typeface="Calibri"/>
              <a:buNone/>
            </a:pPr>
            <a:r>
              <a:rPr lang="en-US" sz="2400"/>
              <a:t> </a:t>
            </a:r>
            <a:endParaRPr/>
          </a:p>
        </p:txBody>
      </p:sp>
      <p:sp>
        <p:nvSpPr>
          <p:cNvPr id="253" name="Google Shape;25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a:t>
            </a:r>
            <a:endParaRPr/>
          </a:p>
        </p:txBody>
      </p:sp>
      <p:sp>
        <p:nvSpPr>
          <p:cNvPr id="254" name="Google Shape;254;p34"/>
          <p:cNvSpPr/>
          <p:nvPr/>
        </p:nvSpPr>
        <p:spPr>
          <a:xfrm>
            <a:off x="1828800" y="3810000"/>
            <a:ext cx="8540750" cy="2133600"/>
          </a:xfrm>
          <a:prstGeom prst="rect">
            <a:avLst/>
          </a:prstGeom>
          <a:noFill/>
          <a:ln>
            <a:noFill/>
          </a:ln>
        </p:spPr>
        <p:txBody>
          <a:bodyPr anchorCtr="0" anchor="t" bIns="45700" lIns="91425" spcFirstLastPara="1" rIns="91425" wrap="square" tIns="45700">
            <a:noAutofit/>
          </a:bodyPr>
          <a:lstStyle/>
          <a:p>
            <a:pPr indent="-218440" lvl="0" marL="342900" marR="0" rtl="0" algn="l">
              <a:spcBef>
                <a:spcPts val="0"/>
              </a:spcBef>
              <a:spcAft>
                <a:spcPts val="0"/>
              </a:spcAft>
              <a:buClr>
                <a:schemeClr val="dk2"/>
              </a:buClr>
              <a:buSzPts val="196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5"/>
          <p:cNvPicPr preferRelativeResize="0"/>
          <p:nvPr/>
        </p:nvPicPr>
        <p:blipFill rotWithShape="1">
          <a:blip r:embed="rId3">
            <a:alphaModFix/>
          </a:blip>
          <a:srcRect b="0" l="0" r="0" t="0"/>
          <a:stretch/>
        </p:blipFill>
        <p:spPr>
          <a:xfrm>
            <a:off x="1524001" y="696914"/>
            <a:ext cx="9110663" cy="5235575"/>
          </a:xfrm>
          <a:prstGeom prst="rect">
            <a:avLst/>
          </a:prstGeom>
          <a:noFill/>
          <a:ln>
            <a:noFill/>
          </a:ln>
        </p:spPr>
      </p:pic>
      <p:sp>
        <p:nvSpPr>
          <p:cNvPr id="260" name="Google Shape;260;p35"/>
          <p:cNvSpPr/>
          <p:nvPr/>
        </p:nvSpPr>
        <p:spPr>
          <a:xfrm>
            <a:off x="1524000" y="0"/>
            <a:ext cx="9112250" cy="76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4400" u="none" cap="none" strike="noStrike">
                <a:solidFill>
                  <a:schemeClr val="accent2"/>
                </a:solidFill>
                <a:latin typeface="Times New Roman"/>
                <a:ea typeface="Times New Roman"/>
                <a:cs typeface="Times New Roman"/>
                <a:sym typeface="Times New Roman"/>
              </a:rPr>
              <a:t>Few Basics: Hardware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2027238" y="1231779"/>
            <a:ext cx="8299450" cy="48783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Input devices </a:t>
            </a:r>
            <a:endParaRPr/>
          </a:p>
          <a:p>
            <a:pPr indent="-228600" lvl="0" marL="228600" rtl="0" algn="l">
              <a:lnSpc>
                <a:spcPct val="90000"/>
              </a:lnSpc>
              <a:spcBef>
                <a:spcPts val="1000"/>
              </a:spcBef>
              <a:spcAft>
                <a:spcPts val="0"/>
              </a:spcAft>
              <a:buClr>
                <a:schemeClr val="dk1"/>
              </a:buClr>
              <a:buSzPts val="2800"/>
              <a:buChar char="•"/>
            </a:pPr>
            <a:r>
              <a:rPr lang="en-US"/>
              <a:t>Processor &amp; Memory</a:t>
            </a:r>
            <a:endParaRPr/>
          </a:p>
          <a:p>
            <a:pPr indent="-228600" lvl="0" marL="228600" rtl="0" algn="l">
              <a:lnSpc>
                <a:spcPct val="90000"/>
              </a:lnSpc>
              <a:spcBef>
                <a:spcPts val="1000"/>
              </a:spcBef>
              <a:spcAft>
                <a:spcPts val="0"/>
              </a:spcAft>
              <a:buClr>
                <a:schemeClr val="dk1"/>
              </a:buClr>
              <a:buSzPts val="2800"/>
              <a:buChar char="•"/>
            </a:pPr>
            <a:r>
              <a:rPr lang="en-US"/>
              <a:t>Storage devices</a:t>
            </a:r>
            <a:endParaRPr/>
          </a:p>
          <a:p>
            <a:pPr indent="-228600" lvl="0" marL="228600" rtl="0" algn="l">
              <a:lnSpc>
                <a:spcPct val="90000"/>
              </a:lnSpc>
              <a:spcBef>
                <a:spcPts val="1000"/>
              </a:spcBef>
              <a:spcAft>
                <a:spcPts val="0"/>
              </a:spcAft>
              <a:buClr>
                <a:schemeClr val="dk1"/>
              </a:buClr>
              <a:buSzPts val="2800"/>
              <a:buChar char="•"/>
            </a:pPr>
            <a:r>
              <a:rPr lang="en-US"/>
              <a:t>Output devices</a:t>
            </a:r>
            <a:endParaRPr/>
          </a:p>
        </p:txBody>
      </p:sp>
      <p:sp>
        <p:nvSpPr>
          <p:cNvPr id="266" name="Google Shape;26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 type="body"/>
          </p:nvPr>
        </p:nvSpPr>
        <p:spPr>
          <a:xfrm>
            <a:off x="2054226" y="1314694"/>
            <a:ext cx="2797175" cy="533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Mouse</a:t>
            </a:r>
            <a:endParaRPr/>
          </a:p>
          <a:p>
            <a:pPr indent="-228600" lvl="0" marL="228600" rtl="0" algn="l">
              <a:lnSpc>
                <a:spcPct val="90000"/>
              </a:lnSpc>
              <a:spcBef>
                <a:spcPts val="1000"/>
              </a:spcBef>
              <a:spcAft>
                <a:spcPts val="0"/>
              </a:spcAft>
              <a:buClr>
                <a:schemeClr val="dk1"/>
              </a:buClr>
              <a:buSzPts val="2800"/>
              <a:buChar char="•"/>
            </a:pPr>
            <a:r>
              <a:rPr lang="en-US"/>
              <a:t>Keyboard</a:t>
            </a:r>
            <a:endParaRPr/>
          </a:p>
          <a:p>
            <a:pPr indent="-228600" lvl="0" marL="228600" rtl="0" algn="l">
              <a:lnSpc>
                <a:spcPct val="90000"/>
              </a:lnSpc>
              <a:spcBef>
                <a:spcPts val="1000"/>
              </a:spcBef>
              <a:spcAft>
                <a:spcPts val="0"/>
              </a:spcAft>
              <a:buClr>
                <a:schemeClr val="dk1"/>
              </a:buClr>
              <a:buSzPts val="2800"/>
              <a:buChar char="•"/>
            </a:pPr>
            <a:r>
              <a:rPr lang="en-US"/>
              <a:t>Joystick</a:t>
            </a:r>
            <a:endParaRPr/>
          </a:p>
          <a:p>
            <a:pPr indent="-228600" lvl="0" marL="228600" rtl="0" algn="l">
              <a:lnSpc>
                <a:spcPct val="90000"/>
              </a:lnSpc>
              <a:spcBef>
                <a:spcPts val="1000"/>
              </a:spcBef>
              <a:spcAft>
                <a:spcPts val="0"/>
              </a:spcAft>
              <a:buClr>
                <a:schemeClr val="dk1"/>
              </a:buClr>
              <a:buSzPts val="2800"/>
              <a:buChar char="•"/>
            </a:pPr>
            <a:r>
              <a:rPr lang="en-US"/>
              <a:t>Camera</a:t>
            </a:r>
            <a:endParaRPr/>
          </a:p>
          <a:p>
            <a:pPr indent="-228600" lvl="0" marL="228600" rtl="0" algn="l">
              <a:lnSpc>
                <a:spcPct val="90000"/>
              </a:lnSpc>
              <a:spcBef>
                <a:spcPts val="1000"/>
              </a:spcBef>
              <a:spcAft>
                <a:spcPts val="0"/>
              </a:spcAft>
              <a:buClr>
                <a:schemeClr val="dk1"/>
              </a:buClr>
              <a:buSzPts val="2800"/>
              <a:buChar char="•"/>
            </a:pPr>
            <a:r>
              <a:rPr lang="en-US"/>
              <a:t>Microphone</a:t>
            </a:r>
            <a:endParaRPr/>
          </a:p>
        </p:txBody>
      </p:sp>
      <p:sp>
        <p:nvSpPr>
          <p:cNvPr id="272" name="Google Shape;27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 Input Devices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idx="1" type="body"/>
          </p:nvPr>
        </p:nvSpPr>
        <p:spPr>
          <a:xfrm>
            <a:off x="2220914" y="1252050"/>
            <a:ext cx="7419975" cy="48783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Peripheral Devices:</a:t>
            </a:r>
            <a:endParaRPr/>
          </a:p>
          <a:p>
            <a:pPr indent="-228600" lvl="1" marL="685800" rtl="0" algn="l">
              <a:lnSpc>
                <a:spcPct val="90000"/>
              </a:lnSpc>
              <a:spcBef>
                <a:spcPts val="500"/>
              </a:spcBef>
              <a:spcAft>
                <a:spcPts val="0"/>
              </a:spcAft>
              <a:buClr>
                <a:schemeClr val="dk1"/>
              </a:buClr>
              <a:buSzPts val="2400"/>
              <a:buChar char="•"/>
            </a:pPr>
            <a:r>
              <a:rPr lang="en-US"/>
              <a:t>Printer - laser, inkjet, dotmatrix</a:t>
            </a:r>
            <a:endParaRPr/>
          </a:p>
          <a:p>
            <a:pPr indent="-171450" lvl="1" marL="685800" rtl="0" algn="l">
              <a:lnSpc>
                <a:spcPct val="90000"/>
              </a:lnSpc>
              <a:spcBef>
                <a:spcPts val="500"/>
              </a:spcBef>
              <a:spcAft>
                <a:spcPts val="0"/>
              </a:spcAft>
              <a:buClr>
                <a:schemeClr val="dk1"/>
              </a:buClr>
              <a:buSzPts val="900"/>
              <a:buNone/>
            </a:pPr>
            <a:r>
              <a:t/>
            </a:r>
            <a:endParaRPr sz="900"/>
          </a:p>
          <a:p>
            <a:pPr indent="-228600" lvl="1" marL="685800" rtl="0" algn="l">
              <a:lnSpc>
                <a:spcPct val="90000"/>
              </a:lnSpc>
              <a:spcBef>
                <a:spcPts val="500"/>
              </a:spcBef>
              <a:spcAft>
                <a:spcPts val="0"/>
              </a:spcAft>
              <a:buClr>
                <a:schemeClr val="dk1"/>
              </a:buClr>
              <a:buSzPts val="2400"/>
              <a:buChar char="•"/>
            </a:pPr>
            <a:r>
              <a:rPr lang="en-US"/>
              <a:t>Plotter - flatbed, drum</a:t>
            </a:r>
            <a:endParaRPr/>
          </a:p>
          <a:p>
            <a:pPr indent="-171450" lvl="1" marL="685800" rtl="0" algn="l">
              <a:lnSpc>
                <a:spcPct val="90000"/>
              </a:lnSpc>
              <a:spcBef>
                <a:spcPts val="500"/>
              </a:spcBef>
              <a:spcAft>
                <a:spcPts val="0"/>
              </a:spcAft>
              <a:buClr>
                <a:schemeClr val="dk1"/>
              </a:buClr>
              <a:buSzPts val="900"/>
              <a:buNone/>
            </a:pPr>
            <a:r>
              <a:t/>
            </a:r>
            <a:endParaRPr sz="900"/>
          </a:p>
          <a:p>
            <a:pPr indent="-228600" lvl="1" marL="685800" rtl="0" algn="l">
              <a:lnSpc>
                <a:spcPct val="90000"/>
              </a:lnSpc>
              <a:spcBef>
                <a:spcPts val="500"/>
              </a:spcBef>
              <a:spcAft>
                <a:spcPts val="0"/>
              </a:spcAft>
              <a:buClr>
                <a:schemeClr val="dk1"/>
              </a:buClr>
              <a:buSzPts val="2400"/>
              <a:buChar char="•"/>
            </a:pPr>
            <a:r>
              <a:rPr lang="en-US"/>
              <a:t>Speakers</a:t>
            </a:r>
            <a:endParaRPr/>
          </a:p>
          <a:p>
            <a:pPr indent="-171450" lvl="1" marL="685800" rtl="0" algn="l">
              <a:lnSpc>
                <a:spcPct val="90000"/>
              </a:lnSpc>
              <a:spcBef>
                <a:spcPts val="500"/>
              </a:spcBef>
              <a:spcAft>
                <a:spcPts val="0"/>
              </a:spcAft>
              <a:buClr>
                <a:schemeClr val="dk1"/>
              </a:buClr>
              <a:buSzPts val="900"/>
              <a:buNone/>
            </a:pPr>
            <a:r>
              <a:t/>
            </a:r>
            <a:endParaRPr sz="900"/>
          </a:p>
          <a:p>
            <a:pPr indent="-228600" lvl="1" marL="685800" rtl="0" algn="l">
              <a:lnSpc>
                <a:spcPct val="90000"/>
              </a:lnSpc>
              <a:spcBef>
                <a:spcPts val="500"/>
              </a:spcBef>
              <a:spcAft>
                <a:spcPts val="0"/>
              </a:spcAft>
              <a:buClr>
                <a:schemeClr val="dk1"/>
              </a:buClr>
              <a:buSzPts val="2400"/>
              <a:buChar char="•"/>
            </a:pPr>
            <a:r>
              <a:rPr lang="en-US"/>
              <a:t>Monitor - CRT, LCD, projector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9" name="Google Shape;27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 : Output Devices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idx="1" type="body"/>
          </p:nvPr>
        </p:nvSpPr>
        <p:spPr>
          <a:xfrm>
            <a:off x="2325689" y="1353648"/>
            <a:ext cx="5413375" cy="37576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Pentium</a:t>
            </a:r>
            <a:endParaRPr/>
          </a:p>
          <a:p>
            <a:pPr indent="-228600" lvl="0" marL="228600" rtl="0" algn="l">
              <a:lnSpc>
                <a:spcPct val="90000"/>
              </a:lnSpc>
              <a:spcBef>
                <a:spcPts val="1000"/>
              </a:spcBef>
              <a:spcAft>
                <a:spcPts val="0"/>
              </a:spcAft>
              <a:buClr>
                <a:schemeClr val="dk1"/>
              </a:buClr>
              <a:buSzPts val="2800"/>
              <a:buChar char="•"/>
            </a:pPr>
            <a:r>
              <a:rPr lang="en-US"/>
              <a:t>8086</a:t>
            </a:r>
            <a:endParaRPr/>
          </a:p>
          <a:p>
            <a:pPr indent="-228600" lvl="0" marL="228600" rtl="0" algn="l">
              <a:lnSpc>
                <a:spcPct val="90000"/>
              </a:lnSpc>
              <a:spcBef>
                <a:spcPts val="1000"/>
              </a:spcBef>
              <a:spcAft>
                <a:spcPts val="0"/>
              </a:spcAft>
              <a:buClr>
                <a:schemeClr val="dk1"/>
              </a:buClr>
              <a:buSzPts val="2800"/>
              <a:buChar char="•"/>
            </a:pPr>
            <a:r>
              <a:rPr lang="en-US"/>
              <a:t>Celeron</a:t>
            </a:r>
            <a:endParaRPr/>
          </a:p>
          <a:p>
            <a:pPr indent="-228600" lvl="0" marL="228600" rtl="0" algn="l">
              <a:lnSpc>
                <a:spcPct val="90000"/>
              </a:lnSpc>
              <a:spcBef>
                <a:spcPts val="1000"/>
              </a:spcBef>
              <a:spcAft>
                <a:spcPts val="0"/>
              </a:spcAft>
              <a:buClr>
                <a:schemeClr val="dk1"/>
              </a:buClr>
              <a:buSzPts val="2800"/>
              <a:buChar char="•"/>
            </a:pPr>
            <a:r>
              <a:rPr lang="en-US"/>
              <a:t>SPARC</a:t>
            </a:r>
            <a:endParaRPr/>
          </a:p>
          <a:p>
            <a:pPr indent="-228600" lvl="0" marL="228600" rtl="0" algn="l">
              <a:lnSpc>
                <a:spcPct val="90000"/>
              </a:lnSpc>
              <a:spcBef>
                <a:spcPts val="1000"/>
              </a:spcBef>
              <a:spcAft>
                <a:spcPts val="0"/>
              </a:spcAft>
              <a:buClr>
                <a:schemeClr val="dk1"/>
              </a:buClr>
              <a:buSzPts val="2800"/>
              <a:buChar char="•"/>
            </a:pPr>
            <a:r>
              <a:rPr lang="en-US"/>
              <a:t>Alpha</a:t>
            </a:r>
            <a:endParaRPr/>
          </a:p>
          <a:p>
            <a:pPr indent="-228600" lvl="0" marL="228600" rtl="0" algn="l">
              <a:lnSpc>
                <a:spcPct val="90000"/>
              </a:lnSpc>
              <a:spcBef>
                <a:spcPts val="1000"/>
              </a:spcBef>
              <a:spcAft>
                <a:spcPts val="0"/>
              </a:spcAft>
              <a:buClr>
                <a:schemeClr val="dk1"/>
              </a:buClr>
              <a:buSzPts val="2800"/>
              <a:buFont typeface="Arial"/>
              <a:buNone/>
            </a:pPr>
            <a:r>
              <a:rPr lang="en-US"/>
              <a:t>   </a:t>
            </a:r>
            <a:endParaRPr/>
          </a:p>
        </p:txBody>
      </p:sp>
      <p:sp>
        <p:nvSpPr>
          <p:cNvPr id="285" name="Google Shape;28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Few Basics : Processor/CPU</a:t>
            </a:r>
            <a:endParaRPr/>
          </a:p>
        </p:txBody>
      </p:sp>
      <p:sp>
        <p:nvSpPr>
          <p:cNvPr id="286" name="Google Shape;286;p39"/>
          <p:cNvSpPr txBox="1"/>
          <p:nvPr/>
        </p:nvSpPr>
        <p:spPr>
          <a:xfrm>
            <a:off x="4311650" y="3336925"/>
            <a:ext cx="6324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FF3300"/>
                </a:solidFill>
                <a:latin typeface="Tahoma"/>
                <a:ea typeface="Tahoma"/>
                <a:cs typeface="Tahoma"/>
                <a:sym typeface="Tahoma"/>
              </a:rPr>
              <a:t>What are Control Unit and ALU?</a:t>
            </a:r>
            <a:endParaRPr/>
          </a:p>
        </p:txBody>
      </p:sp>
      <p:sp>
        <p:nvSpPr>
          <p:cNvPr id="287" name="Google Shape;287;p39"/>
          <p:cNvSpPr/>
          <p:nvPr/>
        </p:nvSpPr>
        <p:spPr>
          <a:xfrm>
            <a:off x="1524000" y="3794125"/>
            <a:ext cx="91440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The arithmetic/logic unit (ALU) contains the electronic circuitry that executes all arithmetic and logical operations.</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8" name="Google Shape;288;p39"/>
          <p:cNvSpPr/>
          <p:nvPr/>
        </p:nvSpPr>
        <p:spPr>
          <a:xfrm>
            <a:off x="1524000" y="4940300"/>
            <a:ext cx="91440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The control unit (CU) of the CPU contains circuitry that uses electrical signals to direct the entire computer system to carry out, or execute, stored program instructions. </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95" name="Google Shape;29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History</a:t>
            </a:r>
            <a:endParaRPr/>
          </a:p>
        </p:txBody>
      </p:sp>
      <p:pic>
        <p:nvPicPr>
          <p:cNvPr id="296" name="Google Shape;296;p40"/>
          <p:cNvPicPr preferRelativeResize="0"/>
          <p:nvPr/>
        </p:nvPicPr>
        <p:blipFill rotWithShape="1">
          <a:blip r:embed="rId3">
            <a:alphaModFix/>
          </a:blip>
          <a:srcRect b="0" l="1801" r="1317" t="1939"/>
          <a:stretch/>
        </p:blipFill>
        <p:spPr>
          <a:xfrm>
            <a:off x="3092450" y="1308101"/>
            <a:ext cx="6007100" cy="447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03" name="Google Shape;303;p41"/>
          <p:cNvSpPr txBox="1"/>
          <p:nvPr/>
        </p:nvSpPr>
        <p:spPr>
          <a:xfrm>
            <a:off x="10287000" y="6400800"/>
            <a:ext cx="381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7</a:t>
            </a:r>
            <a:endParaRPr/>
          </a:p>
        </p:txBody>
      </p:sp>
      <p:sp>
        <p:nvSpPr>
          <p:cNvPr id="304" name="Google Shape;304;p41"/>
          <p:cNvSpPr txBox="1"/>
          <p:nvPr/>
        </p:nvSpPr>
        <p:spPr>
          <a:xfrm>
            <a:off x="2209800" y="2133601"/>
            <a:ext cx="754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Arial"/>
              <a:ea typeface="Arial"/>
              <a:cs typeface="Arial"/>
              <a:sym typeface="Arial"/>
            </a:endParaRPr>
          </a:p>
        </p:txBody>
      </p:sp>
      <p:sp>
        <p:nvSpPr>
          <p:cNvPr id="305" name="Google Shape;305;p41"/>
          <p:cNvSpPr txBox="1"/>
          <p:nvPr/>
        </p:nvSpPr>
        <p:spPr>
          <a:xfrm>
            <a:off x="1066800" y="1406769"/>
            <a:ext cx="8991600" cy="17974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ENIAC, UNIVAC I</a:t>
            </a:r>
            <a:endParaRPr/>
          </a:p>
          <a:p>
            <a:pPr indent="0" lvl="0" marL="0" marR="0" rtl="0" algn="l">
              <a:lnSpc>
                <a:spcPct val="80000"/>
              </a:lnSpc>
              <a:spcBef>
                <a:spcPts val="0"/>
              </a:spcBef>
              <a:spcAft>
                <a:spcPts val="0"/>
              </a:spcAft>
              <a:buNone/>
            </a:pPr>
            <a:r>
              <a:rPr b="0" i="0" lang="en-US" sz="1800" u="none" cap="none" strike="noStrike">
                <a:solidFill>
                  <a:schemeClr val="dk1"/>
                </a:solidFill>
                <a:latin typeface="Arial"/>
                <a:ea typeface="Arial"/>
                <a:cs typeface="Arial"/>
                <a:sym typeface="Arial"/>
              </a:rPr>
              <a:t>ENIAC first electronic general purpose computer</a:t>
            </a:r>
            <a:endParaRPr/>
          </a:p>
          <a:p>
            <a:pPr indent="0" lvl="0" marL="0" marR="0" rtl="0" algn="l">
              <a:lnSpc>
                <a:spcPct val="80000"/>
              </a:lnSpc>
              <a:spcBef>
                <a:spcPts val="0"/>
              </a:spcBef>
              <a:spcAft>
                <a:spcPts val="0"/>
              </a:spcAft>
              <a:buNone/>
            </a:pPr>
            <a:r>
              <a:rPr b="0" i="0" lang="en-US" sz="1800" u="none" cap="none" strike="noStrike">
                <a:solidFill>
                  <a:schemeClr val="dk1"/>
                </a:solidFill>
                <a:latin typeface="Arial"/>
                <a:ea typeface="Arial"/>
                <a:cs typeface="Arial"/>
                <a:sym typeface="Arial"/>
              </a:rPr>
              <a:t>Early computers launch new era in mathematics, physics, engineering and economics</a:t>
            </a:r>
            <a:r>
              <a:rPr b="0" i="0" lang="en-US" sz="2800" u="none" cap="none" strike="noStrike">
                <a:solidFill>
                  <a:schemeClr val="dk1"/>
                </a:solidFill>
                <a:latin typeface="Arial"/>
                <a:ea typeface="Arial"/>
                <a:cs typeface="Arial"/>
                <a:sym typeface="Arial"/>
              </a:rPr>
              <a:t> </a:t>
            </a:r>
            <a:endParaRPr/>
          </a:p>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		</a:t>
            </a:r>
            <a:endParaRPr/>
          </a:p>
        </p:txBody>
      </p:sp>
      <p:sp>
        <p:nvSpPr>
          <p:cNvPr id="306" name="Google Shape;30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dk1"/>
                </a:solidFill>
              </a:rPr>
              <a:t>Early History of Computing</a:t>
            </a:r>
            <a:endParaRPr/>
          </a:p>
        </p:txBody>
      </p:sp>
      <p:pic>
        <p:nvPicPr>
          <p:cNvPr id="307" name="Google Shape;307;p41"/>
          <p:cNvPicPr preferRelativeResize="0"/>
          <p:nvPr/>
        </p:nvPicPr>
        <p:blipFill rotWithShape="1">
          <a:blip r:embed="rId3">
            <a:alphaModFix/>
          </a:blip>
          <a:srcRect b="0" l="0" r="0" t="0"/>
          <a:stretch/>
        </p:blipFill>
        <p:spPr>
          <a:xfrm>
            <a:off x="901578" y="2826911"/>
            <a:ext cx="2276475" cy="2533650"/>
          </a:xfrm>
          <a:prstGeom prst="rect">
            <a:avLst/>
          </a:prstGeom>
          <a:noFill/>
          <a:ln>
            <a:noFill/>
          </a:ln>
        </p:spPr>
      </p:pic>
      <p:pic>
        <p:nvPicPr>
          <p:cNvPr id="308" name="Google Shape;308;p41"/>
          <p:cNvPicPr preferRelativeResize="0"/>
          <p:nvPr/>
        </p:nvPicPr>
        <p:blipFill rotWithShape="1">
          <a:blip r:embed="rId4">
            <a:alphaModFix/>
          </a:blip>
          <a:srcRect b="0" l="0" r="0" t="0"/>
          <a:stretch/>
        </p:blipFill>
        <p:spPr>
          <a:xfrm>
            <a:off x="3772633" y="2939722"/>
            <a:ext cx="2428875" cy="2143125"/>
          </a:xfrm>
          <a:prstGeom prst="rect">
            <a:avLst/>
          </a:prstGeom>
          <a:noFill/>
          <a:ln>
            <a:noFill/>
          </a:ln>
        </p:spPr>
      </p:pic>
      <p:pic>
        <p:nvPicPr>
          <p:cNvPr id="309" name="Google Shape;309;p41"/>
          <p:cNvPicPr preferRelativeResize="0"/>
          <p:nvPr/>
        </p:nvPicPr>
        <p:blipFill rotWithShape="1">
          <a:blip r:embed="rId5">
            <a:alphaModFix/>
          </a:blip>
          <a:srcRect b="0" l="0" r="0" t="0"/>
          <a:stretch/>
        </p:blipFill>
        <p:spPr>
          <a:xfrm>
            <a:off x="6970102" y="2982585"/>
            <a:ext cx="219075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16" name="Google Shape;316;p42"/>
          <p:cNvSpPr txBox="1"/>
          <p:nvPr/>
        </p:nvSpPr>
        <p:spPr>
          <a:xfrm>
            <a:off x="10287000" y="6400800"/>
            <a:ext cx="381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8</a:t>
            </a:r>
            <a:endParaRPr/>
          </a:p>
        </p:txBody>
      </p:sp>
      <p:sp>
        <p:nvSpPr>
          <p:cNvPr id="317" name="Google Shape;317;p42"/>
          <p:cNvSpPr txBox="1"/>
          <p:nvPr/>
        </p:nvSpPr>
        <p:spPr>
          <a:xfrm>
            <a:off x="2209800" y="2133601"/>
            <a:ext cx="754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Arial"/>
              <a:ea typeface="Arial"/>
              <a:cs typeface="Arial"/>
              <a:sym typeface="Arial"/>
            </a:endParaRPr>
          </a:p>
        </p:txBody>
      </p:sp>
      <p:sp>
        <p:nvSpPr>
          <p:cNvPr id="318" name="Google Shape;318;p42"/>
          <p:cNvSpPr txBox="1"/>
          <p:nvPr/>
        </p:nvSpPr>
        <p:spPr>
          <a:xfrm>
            <a:off x="1828800" y="1981201"/>
            <a:ext cx="7239000" cy="36317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6600"/>
                </a:solidFill>
                <a:latin typeface="Arial"/>
                <a:ea typeface="Arial"/>
                <a:cs typeface="Arial"/>
                <a:sym typeface="Arial"/>
              </a:rPr>
              <a:t>Vacuum Tubes - circuitry</a:t>
            </a:r>
            <a:endParaRPr b="0" i="0" sz="1800" u="none" cap="none" strike="noStrike">
              <a:solidFill>
                <a:srgbClr val="FF66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Large, not very reliable, generated a lot of heat</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rgbClr val="FF6600"/>
                </a:solidFill>
                <a:latin typeface="Arial"/>
                <a:ea typeface="Arial"/>
                <a:cs typeface="Arial"/>
                <a:sym typeface="Arial"/>
              </a:rPr>
              <a:t>Magnetic Drum - memory</a:t>
            </a:r>
            <a:endParaRPr b="0" i="0" sz="1800" u="none" cap="none" strike="noStrike">
              <a:solidFill>
                <a:srgbClr val="FF66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Memory device that rotated under a read/write head</a:t>
            </a:r>
            <a:endParaRPr/>
          </a:p>
          <a:p>
            <a:pPr indent="0" lvl="0" marL="0" marR="0" rtl="0" algn="l">
              <a:spcBef>
                <a:spcPts val="0"/>
              </a:spcBef>
              <a:spcAft>
                <a:spcPts val="0"/>
              </a:spcAft>
              <a:buNone/>
            </a:pPr>
            <a:r>
              <a:t/>
            </a:r>
            <a:endParaRPr b="0" i="0" sz="1800" u="none" cap="none" strike="noStrike">
              <a:solidFill>
                <a:srgbClr val="FF6600"/>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rgbClr val="FF6600"/>
                </a:solidFill>
                <a:latin typeface="Arial"/>
                <a:ea typeface="Arial"/>
                <a:cs typeface="Arial"/>
                <a:sym typeface="Arial"/>
              </a:rPr>
              <a:t>Card Readers 🡪 Magnetic Tape Drives</a:t>
            </a:r>
            <a:endParaRPr b="0" i="0" sz="1800" u="none" cap="none" strike="noStrike">
              <a:solidFill>
                <a:srgbClr val="FF6600"/>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Sequential auxiliary storage devices</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rgbClr val="FF6600"/>
                </a:solidFill>
                <a:latin typeface="Arial"/>
                <a:ea typeface="Arial"/>
                <a:cs typeface="Arial"/>
                <a:sym typeface="Arial"/>
              </a:rPr>
              <a:t>Computers relied on machine language, input was based on punch cards and paper tape, output displayed on printouts</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319" name="Google Shape;319;p42"/>
          <p:cNvSpPr txBox="1"/>
          <p:nvPr>
            <p:ph type="title"/>
          </p:nvPr>
        </p:nvSpPr>
        <p:spPr>
          <a:xfrm>
            <a:off x="1828800" y="211015"/>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First Generation Hardware </a:t>
            </a:r>
            <a:br>
              <a:rPr lang="en-US" sz="3200"/>
            </a:br>
            <a:r>
              <a:rPr lang="en-US" sz="3200"/>
              <a:t>(1951-1959)</a:t>
            </a:r>
            <a:endParaRPr/>
          </a:p>
        </p:txBody>
      </p:sp>
      <p:pic>
        <p:nvPicPr>
          <p:cNvPr id="320" name="Google Shape;320;p42"/>
          <p:cNvPicPr preferRelativeResize="0"/>
          <p:nvPr/>
        </p:nvPicPr>
        <p:blipFill rotWithShape="1">
          <a:blip r:embed="rId3">
            <a:alphaModFix/>
          </a:blip>
          <a:srcRect b="0" l="0" r="0" t="0"/>
          <a:stretch/>
        </p:blipFill>
        <p:spPr>
          <a:xfrm>
            <a:off x="8806956" y="1484313"/>
            <a:ext cx="2209800" cy="391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ICT?</a:t>
            </a:r>
            <a:endParaRPr b="0"/>
          </a:p>
        </p:txBody>
      </p:sp>
      <p:sp>
        <p:nvSpPr>
          <p:cNvPr id="104" name="Google Shape;104;p16"/>
          <p:cNvSpPr/>
          <p:nvPr/>
        </p:nvSpPr>
        <p:spPr>
          <a:xfrm>
            <a:off x="1831181" y="1537495"/>
            <a:ext cx="8529637" cy="3738563"/>
          </a:xfrm>
          <a:prstGeom prst="rect">
            <a:avLst/>
          </a:prstGeom>
          <a:noFill/>
          <a:ln>
            <a:noFill/>
          </a:ln>
        </p:spPr>
        <p:txBody>
          <a:bodyPr anchorCtr="0" anchor="t" bIns="44450" lIns="90475" spcFirstLastPara="1" rIns="90475" wrap="square" tIns="44450">
            <a:noAutofit/>
          </a:bodyPr>
          <a:lstStyle/>
          <a:p>
            <a:pPr indent="0" lvl="0" marL="0" marR="0" rtl="0" algn="l">
              <a:lnSpc>
                <a:spcPct val="90000"/>
              </a:lnSpc>
              <a:spcBef>
                <a:spcPts val="0"/>
              </a:spcBef>
              <a:spcAft>
                <a:spcPts val="0"/>
              </a:spcAft>
              <a:buNone/>
            </a:pP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I</a:t>
            </a:r>
            <a:r>
              <a:rPr b="0" i="0" lang="en-US" sz="3200" u="none" cap="none" strike="noStrike">
                <a:solidFill>
                  <a:schemeClr val="dk2"/>
                </a:solidFill>
                <a:latin typeface="Arial"/>
                <a:ea typeface="Arial"/>
                <a:cs typeface="Arial"/>
                <a:sym typeface="Arial"/>
              </a:rPr>
              <a:t>nformation</a:t>
            </a:r>
            <a:endParaRPr/>
          </a:p>
          <a:p>
            <a:pPr indent="0" lvl="0" marL="0" marR="0" rtl="0" algn="l">
              <a:lnSpc>
                <a:spcPct val="90000"/>
              </a:lnSpc>
              <a:spcBef>
                <a:spcPts val="640"/>
              </a:spcBef>
              <a:spcAft>
                <a:spcPts val="0"/>
              </a:spcAft>
              <a:buNone/>
            </a:pP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C</a:t>
            </a:r>
            <a:r>
              <a:rPr b="0" i="0" lang="en-US" sz="3200" u="none" cap="none" strike="noStrike">
                <a:solidFill>
                  <a:schemeClr val="dk2"/>
                </a:solidFill>
                <a:latin typeface="Arial"/>
                <a:ea typeface="Arial"/>
                <a:cs typeface="Arial"/>
                <a:sym typeface="Arial"/>
              </a:rPr>
              <a:t>ommunication</a:t>
            </a:r>
            <a:endParaRPr/>
          </a:p>
          <a:p>
            <a:pPr indent="0" lvl="0" marL="0" marR="0" rtl="0" algn="l">
              <a:lnSpc>
                <a:spcPct val="90000"/>
              </a:lnSpc>
              <a:spcBef>
                <a:spcPts val="640"/>
              </a:spcBef>
              <a:spcAft>
                <a:spcPts val="0"/>
              </a:spcAft>
              <a:buNone/>
            </a:pPr>
            <a:r>
              <a:rPr b="0" i="0" lang="en-US" sz="3200" u="none" cap="none" strike="noStrike">
                <a:solidFill>
                  <a:schemeClr val="dk1"/>
                </a:solidFill>
                <a:latin typeface="Arial"/>
                <a:ea typeface="Arial"/>
                <a:cs typeface="Arial"/>
                <a:sym typeface="Arial"/>
              </a:rPr>
              <a:t>	</a:t>
            </a:r>
            <a:r>
              <a:rPr b="1" i="0" lang="en-US" sz="3200" u="none" cap="none" strike="noStrike">
                <a:solidFill>
                  <a:schemeClr val="dk1"/>
                </a:solidFill>
                <a:latin typeface="Arial"/>
                <a:ea typeface="Arial"/>
                <a:cs typeface="Arial"/>
                <a:sym typeface="Arial"/>
              </a:rPr>
              <a:t>T</a:t>
            </a:r>
            <a:r>
              <a:rPr b="0" i="0" lang="en-US" sz="3200" u="none" cap="none" strike="noStrike">
                <a:solidFill>
                  <a:schemeClr val="dk2"/>
                </a:solidFill>
                <a:latin typeface="Arial"/>
                <a:ea typeface="Arial"/>
                <a:cs typeface="Arial"/>
                <a:sym typeface="Arial"/>
              </a:rPr>
              <a:t>echnologies</a:t>
            </a:r>
            <a:endParaRPr/>
          </a:p>
          <a:p>
            <a:pPr indent="-200660" lvl="0" marL="342900" marR="0" rtl="0" algn="l">
              <a:lnSpc>
                <a:spcPct val="90000"/>
              </a:lnSpc>
              <a:spcBef>
                <a:spcPts val="640"/>
              </a:spcBef>
              <a:spcAft>
                <a:spcPts val="0"/>
              </a:spcAft>
              <a:buClr>
                <a:schemeClr val="dk2"/>
              </a:buClr>
              <a:buSzPts val="224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2"/>
              </a:buClr>
              <a:buSzPts val="1960"/>
              <a:buFont typeface="Arial"/>
              <a:buNone/>
            </a:pPr>
            <a:r>
              <a:rPr b="1" i="0" lang="en-US" sz="2800" u="none" cap="none" strike="noStrike">
                <a:solidFill>
                  <a:schemeClr val="dk1"/>
                </a:solidFill>
                <a:latin typeface="Arial"/>
                <a:ea typeface="Arial"/>
                <a:cs typeface="Arial"/>
                <a:sym typeface="Arial"/>
              </a:rPr>
              <a:t>ICT</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2"/>
                </a:solidFill>
                <a:latin typeface="Arial"/>
                <a:ea typeface="Arial"/>
                <a:cs typeface="Arial"/>
                <a:sym typeface="Arial"/>
              </a:rPr>
              <a:t>are the hardware and software that enable society to create, collect, consolidate and communicate information in different formats and for various purposes.</a:t>
            </a:r>
            <a:r>
              <a:rPr b="0" i="0" lang="en-US" sz="2800" u="none" cap="none" strike="noStrike">
                <a:solidFill>
                  <a:schemeClr val="dk1"/>
                </a:solidFill>
                <a:latin typeface="Arial"/>
                <a:ea typeface="Arial"/>
                <a:cs typeface="Arial"/>
                <a:sym typeface="Arial"/>
              </a:rPr>
              <a:t> </a:t>
            </a:r>
            <a:endParaRPr/>
          </a:p>
        </p:txBody>
      </p:sp>
      <p:sp>
        <p:nvSpPr>
          <p:cNvPr id="105" name="Google Shape;105;p16"/>
          <p:cNvSpPr/>
          <p:nvPr/>
        </p:nvSpPr>
        <p:spPr>
          <a:xfrm>
            <a:off x="1524000" y="5122864"/>
            <a:ext cx="9144000" cy="15081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rgbClr val="FF3300"/>
              </a:solidFill>
              <a:latin typeface="Arial"/>
              <a:ea typeface="Arial"/>
              <a:cs typeface="Arial"/>
              <a:sym typeface="Arial"/>
            </a:endParaRPr>
          </a:p>
          <a:p>
            <a:pPr indent="0" lvl="1" marL="457200" marR="0" rtl="0" algn="ctr">
              <a:spcBef>
                <a:spcPts val="0"/>
              </a:spcBef>
              <a:spcAft>
                <a:spcPts val="0"/>
              </a:spcAft>
              <a:buNone/>
            </a:pPr>
            <a:r>
              <a:rPr b="1" i="0" lang="en-US" sz="2400" u="none" cap="none" strike="noStrike">
                <a:solidFill>
                  <a:srgbClr val="FF3300"/>
                </a:solidFill>
                <a:latin typeface="Arial"/>
                <a:ea typeface="Arial"/>
                <a:cs typeface="Arial"/>
                <a:sym typeface="Arial"/>
              </a:rPr>
              <a:t>The technology used to handle information and aid communication</a:t>
            </a:r>
            <a:endParaRPr/>
          </a:p>
          <a:p>
            <a:pPr indent="0" lvl="0" marL="0" marR="0" rtl="0" algn="l">
              <a:spcBef>
                <a:spcPts val="0"/>
              </a:spcBef>
              <a:spcAft>
                <a:spcPts val="0"/>
              </a:spcAft>
              <a:buNone/>
            </a:pPr>
            <a:r>
              <a:t/>
            </a:r>
            <a:endParaRPr b="1" i="0" sz="2400" u="none" cap="none" strike="noStrike">
              <a:solidFill>
                <a:srgbClr val="FF33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500"/>
                                        <p:tgtEl>
                                          <p:spTgt spid="10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500"/>
                                        <p:tgtEl>
                                          <p:spTgt spid="10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500"/>
                                        <p:tgtEl>
                                          <p:spTgt spid="10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 calcmode="lin" valueType="num">
                                      <p:cBhvr additive="base">
                                        <p:cTn dur="500"/>
                                        <p:tgtEl>
                                          <p:spTgt spid="10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 calcmode="lin" valueType="num">
                                      <p:cBhvr additive="base">
                                        <p:cTn dur="500"/>
                                        <p:tgtEl>
                                          <p:spTgt spid="10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27" name="Google Shape;327;p43"/>
          <p:cNvSpPr txBox="1"/>
          <p:nvPr/>
        </p:nvSpPr>
        <p:spPr>
          <a:xfrm>
            <a:off x="10287000" y="6400800"/>
            <a:ext cx="381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9</a:t>
            </a:r>
            <a:endParaRPr/>
          </a:p>
        </p:txBody>
      </p:sp>
      <p:sp>
        <p:nvSpPr>
          <p:cNvPr id="328" name="Google Shape;328;p43"/>
          <p:cNvSpPr txBox="1"/>
          <p:nvPr/>
        </p:nvSpPr>
        <p:spPr>
          <a:xfrm>
            <a:off x="2209800" y="2133601"/>
            <a:ext cx="754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Arial"/>
              <a:ea typeface="Arial"/>
              <a:cs typeface="Arial"/>
              <a:sym typeface="Arial"/>
            </a:endParaRPr>
          </a:p>
        </p:txBody>
      </p:sp>
      <p:sp>
        <p:nvSpPr>
          <p:cNvPr id="329" name="Google Shape;329;p43"/>
          <p:cNvSpPr txBox="1"/>
          <p:nvPr/>
        </p:nvSpPr>
        <p:spPr>
          <a:xfrm>
            <a:off x="2133600" y="1981201"/>
            <a:ext cx="777240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Transistor</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Replaced vacuum tube (1-40), fast, small,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durable, cheap</a:t>
            </a:r>
            <a:endParaRPr/>
          </a:p>
          <a:p>
            <a:pPr indent="0" lvl="0" marL="0" marR="0" rtl="0" algn="l">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Magnetic Cores</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Replaced magnetic drums, information available instantly</a:t>
            </a:r>
            <a:endParaRPr/>
          </a:p>
          <a:p>
            <a:pPr indent="0" lvl="0" marL="0" marR="0" rtl="0" algn="l">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Magnetic Disks</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Replaced magnetic tape, data can be accessed directly</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rgbClr val="FF6600"/>
                </a:solidFill>
                <a:latin typeface="Arial"/>
                <a:ea typeface="Arial"/>
                <a:cs typeface="Arial"/>
                <a:sym typeface="Arial"/>
              </a:rPr>
              <a:t>Computers relied on symbolic/assembly language</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0" name="Google Shape;330;p43"/>
          <p:cNvSpPr txBox="1"/>
          <p:nvPr>
            <p:ph type="title"/>
          </p:nvPr>
        </p:nvSpPr>
        <p:spPr>
          <a:xfrm>
            <a:off x="2133600" y="76200"/>
            <a:ext cx="8001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Second Generation Hardware </a:t>
            </a:r>
            <a:br>
              <a:rPr lang="en-US" sz="3200"/>
            </a:br>
            <a:r>
              <a:rPr lang="en-US" sz="3200"/>
              <a:t>(1959-1965)</a:t>
            </a:r>
            <a:endParaRPr/>
          </a:p>
        </p:txBody>
      </p:sp>
      <p:pic>
        <p:nvPicPr>
          <p:cNvPr id="331" name="Google Shape;331;p43"/>
          <p:cNvPicPr preferRelativeResize="0"/>
          <p:nvPr/>
        </p:nvPicPr>
        <p:blipFill rotWithShape="1">
          <a:blip r:embed="rId3">
            <a:alphaModFix/>
          </a:blip>
          <a:srcRect b="0" l="0" r="0" t="0"/>
          <a:stretch/>
        </p:blipFill>
        <p:spPr>
          <a:xfrm>
            <a:off x="8072439" y="1219200"/>
            <a:ext cx="2181225" cy="26050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38" name="Google Shape;338;p44"/>
          <p:cNvSpPr txBox="1"/>
          <p:nvPr/>
        </p:nvSpPr>
        <p:spPr>
          <a:xfrm>
            <a:off x="10058400" y="64008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10</a:t>
            </a:r>
            <a:endParaRPr/>
          </a:p>
        </p:txBody>
      </p:sp>
      <p:sp>
        <p:nvSpPr>
          <p:cNvPr id="339" name="Google Shape;339;p44"/>
          <p:cNvSpPr txBox="1"/>
          <p:nvPr/>
        </p:nvSpPr>
        <p:spPr>
          <a:xfrm>
            <a:off x="2209800" y="2133601"/>
            <a:ext cx="754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Arial"/>
              <a:ea typeface="Arial"/>
              <a:cs typeface="Arial"/>
              <a:sym typeface="Arial"/>
            </a:endParaRPr>
          </a:p>
        </p:txBody>
      </p:sp>
      <p:sp>
        <p:nvSpPr>
          <p:cNvPr id="340" name="Google Shape;340;p44"/>
          <p:cNvSpPr txBox="1"/>
          <p:nvPr/>
        </p:nvSpPr>
        <p:spPr>
          <a:xfrm>
            <a:off x="2133600" y="1594342"/>
            <a:ext cx="80010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Integrated Circuits</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Replaced circuit boards, smaller, cheaper, faster, more reliable </a:t>
            </a:r>
            <a:endParaRPr/>
          </a:p>
          <a:p>
            <a:pPr indent="0" lvl="0" marL="0" marR="0" rtl="0" algn="l">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Transistors</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Now used for memory construction</a:t>
            </a:r>
            <a:endParaRPr/>
          </a:p>
          <a:p>
            <a:pPr indent="0" lvl="0" marL="0" marR="0" rtl="0" algn="l">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800" u="none" cap="none" strike="noStrike">
                <a:solidFill>
                  <a:srgbClr val="FF6600"/>
                </a:solidFill>
                <a:latin typeface="Arial"/>
                <a:ea typeface="Arial"/>
                <a:cs typeface="Arial"/>
                <a:sym typeface="Arial"/>
              </a:rPr>
              <a:t>Terminal </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An input/output device with a  keyboard and screen</a:t>
            </a:r>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2000" u="none" cap="none" strike="noStrike">
                <a:solidFill>
                  <a:schemeClr val="accent2"/>
                </a:solidFill>
                <a:latin typeface="Arial"/>
                <a:ea typeface="Arial"/>
                <a:cs typeface="Arial"/>
                <a:sym typeface="Arial"/>
              </a:rPr>
              <a:t>Third-generation languages (3GLs) are high-level programming languages, such as FORTRAN, COBOL, BASIC, Pascal, C/C++ and Java.</a:t>
            </a:r>
            <a:endParaRPr b="1" i="0" sz="2000" u="none" cap="none" strike="noStrike">
              <a:solidFill>
                <a:schemeClr val="accent2"/>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44"/>
          <p:cNvSpPr txBox="1"/>
          <p:nvPr>
            <p:ph type="title"/>
          </p:nvPr>
        </p:nvSpPr>
        <p:spPr>
          <a:xfrm>
            <a:off x="2133600" y="21016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Third Generation Hardware And Computers</a:t>
            </a:r>
            <a:br>
              <a:rPr lang="en-US" sz="3200"/>
            </a:br>
            <a:r>
              <a:rPr lang="en-US" sz="3200"/>
              <a:t>(1965-1971)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400"/>
              <a:buFont typeface="Times"/>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48" name="Google Shape;348;p45"/>
          <p:cNvSpPr txBox="1"/>
          <p:nvPr/>
        </p:nvSpPr>
        <p:spPr>
          <a:xfrm>
            <a:off x="10058400" y="6400800"/>
            <a:ext cx="609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10</a:t>
            </a:r>
            <a:endParaRPr/>
          </a:p>
        </p:txBody>
      </p:sp>
      <p:sp>
        <p:nvSpPr>
          <p:cNvPr id="349" name="Google Shape;349;p45"/>
          <p:cNvSpPr txBox="1"/>
          <p:nvPr/>
        </p:nvSpPr>
        <p:spPr>
          <a:xfrm>
            <a:off x="2209800" y="2133601"/>
            <a:ext cx="7543800" cy="519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Arial"/>
              <a:ea typeface="Arial"/>
              <a:cs typeface="Arial"/>
              <a:sym typeface="Arial"/>
            </a:endParaRPr>
          </a:p>
        </p:txBody>
      </p:sp>
      <p:sp>
        <p:nvSpPr>
          <p:cNvPr id="350" name="Google Shape;350;p45"/>
          <p:cNvSpPr txBox="1"/>
          <p:nvPr/>
        </p:nvSpPr>
        <p:spPr>
          <a:xfrm>
            <a:off x="2168158" y="0"/>
            <a:ext cx="8241934" cy="1143000"/>
          </a:xfrm>
          <a:prstGeom prst="rect">
            <a:avLst/>
          </a:prstGeom>
          <a:noFill/>
          <a:ln>
            <a:noFill/>
          </a:ln>
        </p:spPr>
        <p:txBody>
          <a:bodyPr anchorCtr="0" anchor="ctr" bIns="45700" lIns="91425" spcFirstLastPara="1" rIns="91425" wrap="square" tIns="45700">
            <a:normAutofit fontScale="97500"/>
          </a:bodyPr>
          <a:lstStyle/>
          <a:p>
            <a:pPr indent="0" lvl="0" marL="0" marR="0" rtl="0" algn="l">
              <a:lnSpc>
                <a:spcPct val="90000"/>
              </a:lnSpc>
              <a:spcBef>
                <a:spcPts val="0"/>
              </a:spcBef>
              <a:spcAft>
                <a:spcPts val="0"/>
              </a:spcAft>
              <a:buClr>
                <a:schemeClr val="dk1"/>
              </a:buClr>
              <a:buSzPct val="100000"/>
              <a:buFont typeface="Calibri"/>
              <a:buNone/>
            </a:pPr>
            <a:r>
              <a:rPr b="0" i="0" lang="en-US" sz="3600" u="none" cap="none" strike="noStrike">
                <a:solidFill>
                  <a:schemeClr val="dk1"/>
                </a:solidFill>
                <a:latin typeface="Calibri"/>
                <a:ea typeface="Calibri"/>
                <a:cs typeface="Calibri"/>
                <a:sym typeface="Calibri"/>
              </a:rPr>
              <a:t>Fourth</a:t>
            </a:r>
            <a:r>
              <a:rPr b="0" i="0" lang="en-US" sz="4400" u="none" cap="none" strike="noStrike">
                <a:solidFill>
                  <a:schemeClr val="dk1"/>
                </a:solidFill>
                <a:latin typeface="Calibri"/>
                <a:ea typeface="Calibri"/>
                <a:cs typeface="Calibri"/>
                <a:sym typeface="Calibri"/>
              </a:rPr>
              <a:t> Generation Hardware (1971-?)</a:t>
            </a:r>
            <a:endParaRPr b="0" i="0" sz="4400" u="none" cap="none" strike="noStrike">
              <a:solidFill>
                <a:schemeClr val="dk1"/>
              </a:solidFill>
              <a:latin typeface="Calibri"/>
              <a:ea typeface="Calibri"/>
              <a:cs typeface="Calibri"/>
              <a:sym typeface="Calibri"/>
            </a:endParaRPr>
          </a:p>
        </p:txBody>
      </p:sp>
      <p:sp>
        <p:nvSpPr>
          <p:cNvPr id="351" name="Google Shape;351;p45"/>
          <p:cNvSpPr txBox="1"/>
          <p:nvPr/>
        </p:nvSpPr>
        <p:spPr>
          <a:xfrm>
            <a:off x="2215356" y="828191"/>
            <a:ext cx="7924800" cy="71096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FF6600"/>
                </a:solidFill>
                <a:latin typeface="Arial"/>
                <a:ea typeface="Arial"/>
                <a:cs typeface="Arial"/>
                <a:sym typeface="Arial"/>
              </a:rPr>
              <a:t>Large-scale Integration</a:t>
            </a:r>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Great advances in chip technology, microprocessor (thousands of ICs on single chip)</a:t>
            </a:r>
            <a:endParaRPr b="1"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2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2800" u="none" cap="none" strike="noStrike">
                <a:solidFill>
                  <a:srgbClr val="FF6600"/>
                </a:solidFill>
                <a:latin typeface="Arial"/>
                <a:ea typeface="Arial"/>
                <a:cs typeface="Arial"/>
                <a:sym typeface="Arial"/>
              </a:rPr>
              <a:t>PCs, the Commercial Market, Workstations</a:t>
            </a:r>
            <a:endParaRPr b="0" i="0" sz="2800" u="none" cap="none" strike="noStrike">
              <a:solidFill>
                <a:srgbClr val="FF6600"/>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Personal Computers and Workstations emerge</a:t>
            </a:r>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New companies emerge: Apple, Sun, Dell …</a:t>
            </a:r>
            <a:endParaRPr/>
          </a:p>
          <a:p>
            <a:pPr indent="0" lvl="0" marL="0" marR="0" rtl="0" algn="l">
              <a:spcBef>
                <a:spcPts val="0"/>
              </a:spcBef>
              <a:spcAft>
                <a:spcPts val="0"/>
              </a:spcAft>
              <a:buNone/>
            </a:pPr>
            <a:r>
              <a:t/>
            </a:r>
            <a:endParaRPr b="1" i="0" sz="2800" u="none" cap="none" strike="noStrike">
              <a:solidFill>
                <a:srgbClr val="3333FF"/>
              </a:solidFill>
              <a:latin typeface="Arial"/>
              <a:ea typeface="Arial"/>
              <a:cs typeface="Arial"/>
              <a:sym typeface="Arial"/>
            </a:endParaRPr>
          </a:p>
          <a:p>
            <a:pPr indent="0" lvl="0" marL="0" marR="0" rtl="0" algn="l">
              <a:spcBef>
                <a:spcPts val="0"/>
              </a:spcBef>
              <a:spcAft>
                <a:spcPts val="0"/>
              </a:spcAft>
              <a:buNone/>
            </a:pPr>
            <a:r>
              <a:rPr b="1" i="0" lang="en-US" sz="2800" u="none" cap="none" strike="noStrike">
                <a:solidFill>
                  <a:srgbClr val="FF6600"/>
                </a:solidFill>
                <a:latin typeface="Arial"/>
                <a:ea typeface="Arial"/>
                <a:cs typeface="Arial"/>
                <a:sym typeface="Arial"/>
              </a:rPr>
              <a:t>Laptops, Tablet Computers, and Smart Phones</a:t>
            </a:r>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Everyone has his/her own portable computer</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800" u="none" cap="none" strike="noStrike">
                <a:solidFill>
                  <a:schemeClr val="accent2"/>
                </a:solidFill>
                <a:latin typeface="Arial"/>
                <a:ea typeface="Arial"/>
                <a:cs typeface="Arial"/>
                <a:sym typeface="Arial"/>
              </a:rPr>
              <a:t>Everyone has his/her own portable computer languages that consist of statements similar to statements in a human language. Fourth generation languages are commonly used in database programming and scripts examples include </a:t>
            </a:r>
            <a:r>
              <a:rPr b="1" i="0" lang="en-US" sz="1800" u="sng" cap="none" strike="noStrike">
                <a:solidFill>
                  <a:schemeClr val="hlink"/>
                </a:solidFill>
                <a:latin typeface="Arial"/>
                <a:ea typeface="Arial"/>
                <a:cs typeface="Arial"/>
                <a:sym typeface="Arial"/>
                <a:hlinkClick r:id="rId3"/>
              </a:rPr>
              <a:t>Perl</a:t>
            </a:r>
            <a:r>
              <a:rPr b="1" i="0" lang="en-US" sz="1800" u="none" cap="none" strike="noStrike">
                <a:solidFill>
                  <a:schemeClr val="accent2"/>
                </a:solidFill>
                <a:latin typeface="Arial"/>
                <a:ea typeface="Arial"/>
                <a:cs typeface="Arial"/>
                <a:sym typeface="Arial"/>
              </a:rPr>
              <a:t>, </a:t>
            </a:r>
            <a:r>
              <a:rPr b="1" i="0" lang="en-US" sz="1800" u="sng" cap="none" strike="noStrike">
                <a:solidFill>
                  <a:schemeClr val="hlink"/>
                </a:solidFill>
                <a:latin typeface="Arial"/>
                <a:ea typeface="Arial"/>
                <a:cs typeface="Arial"/>
                <a:sym typeface="Arial"/>
                <a:hlinkClick r:id="rId4"/>
              </a:rPr>
              <a:t>PHP</a:t>
            </a:r>
            <a:r>
              <a:rPr b="1" i="0" lang="en-US" sz="1800" u="none" cap="none" strike="noStrike">
                <a:solidFill>
                  <a:schemeClr val="accent2"/>
                </a:solidFill>
                <a:latin typeface="Arial"/>
                <a:ea typeface="Arial"/>
                <a:cs typeface="Arial"/>
                <a:sym typeface="Arial"/>
              </a:rPr>
              <a:t>, </a:t>
            </a:r>
            <a:r>
              <a:rPr b="1" i="0" lang="en-US" sz="1800" u="sng" cap="none" strike="noStrike">
                <a:solidFill>
                  <a:schemeClr val="hlink"/>
                </a:solidFill>
                <a:latin typeface="Arial"/>
                <a:ea typeface="Arial"/>
                <a:cs typeface="Arial"/>
                <a:sym typeface="Arial"/>
                <a:hlinkClick r:id="rId5"/>
              </a:rPr>
              <a:t>Python</a:t>
            </a:r>
            <a:r>
              <a:rPr b="1" i="0" lang="en-US" sz="1800" u="none" cap="none" strike="noStrike">
                <a:solidFill>
                  <a:schemeClr val="accent2"/>
                </a:solidFill>
                <a:latin typeface="Arial"/>
                <a:ea typeface="Arial"/>
                <a:cs typeface="Arial"/>
                <a:sym typeface="Arial"/>
              </a:rPr>
              <a:t>, </a:t>
            </a:r>
            <a:r>
              <a:rPr b="1" i="0" lang="en-US" sz="1800" u="sng" cap="none" strike="noStrike">
                <a:solidFill>
                  <a:schemeClr val="hlink"/>
                </a:solidFill>
                <a:latin typeface="Arial"/>
                <a:ea typeface="Arial"/>
                <a:cs typeface="Arial"/>
                <a:sym typeface="Arial"/>
                <a:hlinkClick r:id="rId6"/>
              </a:rPr>
              <a:t>Ruby</a:t>
            </a:r>
            <a:r>
              <a:rPr b="1" i="0" lang="en-US" sz="1800" u="none" cap="none" strike="noStrike">
                <a:solidFill>
                  <a:schemeClr val="accent2"/>
                </a:solidFill>
                <a:latin typeface="Arial"/>
                <a:ea typeface="Arial"/>
                <a:cs typeface="Arial"/>
                <a:sym typeface="Arial"/>
              </a:rPr>
              <a:t>, and </a:t>
            </a:r>
            <a:r>
              <a:rPr b="1" i="0" lang="en-US" sz="1800" u="sng" cap="none" strike="noStrike">
                <a:solidFill>
                  <a:schemeClr val="hlink"/>
                </a:solidFill>
                <a:latin typeface="Arial"/>
                <a:ea typeface="Arial"/>
                <a:cs typeface="Arial"/>
                <a:sym typeface="Arial"/>
                <a:hlinkClick r:id="rId7"/>
              </a:rPr>
              <a:t>SQL</a:t>
            </a:r>
            <a:r>
              <a:rPr b="1" i="0" lang="en-US" sz="1800" u="none" cap="none" strike="noStrike">
                <a:solidFill>
                  <a:schemeClr val="accent2"/>
                </a:solidFill>
                <a:latin typeface="Arial"/>
                <a:ea typeface="Arial"/>
                <a:cs typeface="Arial"/>
                <a:sym typeface="Arial"/>
              </a:rPr>
              <a:t>.</a:t>
            </a:r>
            <a:endParaRPr b="1" i="0" sz="1800" u="none" cap="none" strike="noStrike">
              <a:solidFill>
                <a:schemeClr val="accent2"/>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57" name="Google Shape;35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Business</a:t>
            </a:r>
            <a:endParaRPr/>
          </a:p>
          <a:p>
            <a:pPr indent="-228600" lvl="1" marL="685800" rtl="0" algn="l">
              <a:lnSpc>
                <a:spcPct val="90000"/>
              </a:lnSpc>
              <a:spcBef>
                <a:spcPts val="500"/>
              </a:spcBef>
              <a:spcAft>
                <a:spcPts val="0"/>
              </a:spcAft>
              <a:buClr>
                <a:schemeClr val="dk1"/>
              </a:buClr>
              <a:buSzPts val="2400"/>
              <a:buChar char="•"/>
            </a:pPr>
            <a:r>
              <a:rPr lang="en-US"/>
              <a:t>Payroll calculations</a:t>
            </a:r>
            <a:endParaRPr/>
          </a:p>
          <a:p>
            <a:pPr indent="-228600" lvl="1" marL="685800" rtl="0" algn="l">
              <a:lnSpc>
                <a:spcPct val="90000"/>
              </a:lnSpc>
              <a:spcBef>
                <a:spcPts val="500"/>
              </a:spcBef>
              <a:spcAft>
                <a:spcPts val="0"/>
              </a:spcAft>
              <a:buClr>
                <a:schemeClr val="dk1"/>
              </a:buClr>
              <a:buSzPts val="2400"/>
              <a:buChar char="•"/>
            </a:pPr>
            <a:r>
              <a:rPr lang="en-US"/>
              <a:t>E-Commerce</a:t>
            </a:r>
            <a:endParaRPr/>
          </a:p>
          <a:p>
            <a:pPr indent="-228600" lvl="1" marL="685800" rtl="0" algn="l">
              <a:lnSpc>
                <a:spcPct val="90000"/>
              </a:lnSpc>
              <a:spcBef>
                <a:spcPts val="500"/>
              </a:spcBef>
              <a:spcAft>
                <a:spcPts val="0"/>
              </a:spcAft>
              <a:buClr>
                <a:schemeClr val="dk1"/>
              </a:buClr>
              <a:buSzPts val="2400"/>
              <a:buChar char="•"/>
            </a:pPr>
            <a:r>
              <a:rPr lang="en-US"/>
              <a:t>Sales analysis</a:t>
            </a:r>
            <a:endParaRPr/>
          </a:p>
          <a:p>
            <a:pPr indent="-228600" lvl="1" marL="685800" rtl="0" algn="l">
              <a:lnSpc>
                <a:spcPct val="90000"/>
              </a:lnSpc>
              <a:spcBef>
                <a:spcPts val="500"/>
              </a:spcBef>
              <a:spcAft>
                <a:spcPts val="0"/>
              </a:spcAft>
              <a:buClr>
                <a:schemeClr val="dk1"/>
              </a:buClr>
              <a:buSzPts val="2400"/>
              <a:buChar char="•"/>
            </a:pPr>
            <a:r>
              <a:rPr lang="en-US"/>
              <a:t>Managing employees record</a:t>
            </a:r>
            <a:endParaRPr/>
          </a:p>
          <a:p>
            <a:pPr indent="-228600" lvl="1" marL="685800" rtl="0" algn="l">
              <a:lnSpc>
                <a:spcPct val="90000"/>
              </a:lnSpc>
              <a:spcBef>
                <a:spcPts val="500"/>
              </a:spcBef>
              <a:spcAft>
                <a:spcPts val="0"/>
              </a:spcAft>
              <a:buClr>
                <a:schemeClr val="dk1"/>
              </a:buClr>
              <a:buSzPts val="2400"/>
              <a:buChar char="•"/>
            </a:pPr>
            <a:r>
              <a:rPr lang="en-US"/>
              <a:t>Stock maintenance </a:t>
            </a:r>
            <a:endParaRPr/>
          </a:p>
        </p:txBody>
      </p:sp>
      <p:pic>
        <p:nvPicPr>
          <p:cNvPr descr="Computer Fundamentals" id="358" name="Google Shape;358;p46"/>
          <p:cNvPicPr preferRelativeResize="0"/>
          <p:nvPr/>
        </p:nvPicPr>
        <p:blipFill rotWithShape="1">
          <a:blip r:embed="rId3">
            <a:alphaModFix/>
          </a:blip>
          <a:srcRect b="0" l="0" r="0" t="0"/>
          <a:stretch/>
        </p:blipFill>
        <p:spPr>
          <a:xfrm>
            <a:off x="7696201" y="1676401"/>
            <a:ext cx="2619375" cy="2171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64" name="Google Shape;364;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Banking</a:t>
            </a:r>
            <a:endParaRPr/>
          </a:p>
          <a:p>
            <a:pPr indent="-228600" lvl="1" marL="685800" rtl="0" algn="l">
              <a:lnSpc>
                <a:spcPct val="90000"/>
              </a:lnSpc>
              <a:spcBef>
                <a:spcPts val="500"/>
              </a:spcBef>
              <a:spcAft>
                <a:spcPts val="0"/>
              </a:spcAft>
              <a:buClr>
                <a:schemeClr val="dk1"/>
              </a:buClr>
              <a:buSzPts val="2400"/>
              <a:buChar char="•"/>
            </a:pPr>
            <a:r>
              <a:rPr lang="en-US"/>
              <a:t>Online banking (checking balance, funds transfer etc.)</a:t>
            </a:r>
            <a:endParaRPr/>
          </a:p>
          <a:p>
            <a:pPr indent="-228600" lvl="1" marL="685800" rtl="0" algn="l">
              <a:lnSpc>
                <a:spcPct val="90000"/>
              </a:lnSpc>
              <a:spcBef>
                <a:spcPts val="500"/>
              </a:spcBef>
              <a:spcAft>
                <a:spcPts val="0"/>
              </a:spcAft>
              <a:buClr>
                <a:schemeClr val="dk1"/>
              </a:buClr>
              <a:buSzPts val="2400"/>
              <a:buChar char="•"/>
            </a:pPr>
            <a:r>
              <a:rPr lang="en-US"/>
              <a:t>ATM (automated teller machine)</a:t>
            </a:r>
            <a:endParaRPr/>
          </a:p>
          <a:p>
            <a:pPr indent="0" lvl="1" marL="508000" rtl="0" algn="l">
              <a:lnSpc>
                <a:spcPct val="90000"/>
              </a:lnSpc>
              <a:spcBef>
                <a:spcPts val="500"/>
              </a:spcBef>
              <a:spcAft>
                <a:spcPts val="0"/>
              </a:spcAft>
              <a:buClr>
                <a:schemeClr val="dk1"/>
              </a:buClr>
              <a:buSzPts val="2400"/>
              <a:buNone/>
            </a:pPr>
            <a:r>
              <a:t/>
            </a:r>
            <a:endParaRPr/>
          </a:p>
        </p:txBody>
      </p:sp>
      <p:pic>
        <p:nvPicPr>
          <p:cNvPr descr="Computer Banking" id="365" name="Google Shape;365;p47"/>
          <p:cNvPicPr preferRelativeResize="0"/>
          <p:nvPr/>
        </p:nvPicPr>
        <p:blipFill rotWithShape="1">
          <a:blip r:embed="rId3">
            <a:alphaModFix/>
          </a:blip>
          <a:srcRect b="0" l="0" r="0" t="0"/>
          <a:stretch/>
        </p:blipFill>
        <p:spPr>
          <a:xfrm>
            <a:off x="7696201" y="4191000"/>
            <a:ext cx="2619375" cy="22193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71" name="Google Shape;371;p48"/>
          <p:cNvSpPr txBox="1"/>
          <p:nvPr>
            <p:ph idx="1" type="body"/>
          </p:nvPr>
        </p:nvSpPr>
        <p:spPr>
          <a:xfrm>
            <a:off x="1946030" y="1516301"/>
            <a:ext cx="82296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Education</a:t>
            </a:r>
            <a:endParaRPr/>
          </a:p>
          <a:p>
            <a:pPr indent="-228600" lvl="1" marL="685800" rtl="0" algn="l">
              <a:lnSpc>
                <a:spcPct val="90000"/>
              </a:lnSpc>
              <a:spcBef>
                <a:spcPts val="500"/>
              </a:spcBef>
              <a:spcAft>
                <a:spcPts val="0"/>
              </a:spcAft>
              <a:buClr>
                <a:schemeClr val="dk1"/>
              </a:buClr>
              <a:buSzPts val="2400"/>
              <a:buChar char="•"/>
            </a:pPr>
            <a:r>
              <a:rPr lang="en-US"/>
              <a:t>The computer provides a tool in the education system known as CBE (Computer Based Education).</a:t>
            </a:r>
            <a:endParaRPr/>
          </a:p>
          <a:p>
            <a:pPr indent="-228600" lvl="1" marL="685800" rtl="0" algn="l">
              <a:lnSpc>
                <a:spcPct val="90000"/>
              </a:lnSpc>
              <a:spcBef>
                <a:spcPts val="500"/>
              </a:spcBef>
              <a:spcAft>
                <a:spcPts val="0"/>
              </a:spcAft>
              <a:buClr>
                <a:schemeClr val="dk1"/>
              </a:buClr>
              <a:buSzPts val="2400"/>
              <a:buChar char="•"/>
            </a:pPr>
            <a:r>
              <a:rPr lang="en-US"/>
              <a:t>CBE involves control, delivery, and evaluation of learning.</a:t>
            </a:r>
            <a:endParaRPr/>
          </a:p>
          <a:p>
            <a:pPr indent="-228600" lvl="1" marL="685800" rtl="0" algn="l">
              <a:lnSpc>
                <a:spcPct val="90000"/>
              </a:lnSpc>
              <a:spcBef>
                <a:spcPts val="500"/>
              </a:spcBef>
              <a:spcAft>
                <a:spcPts val="0"/>
              </a:spcAft>
              <a:buClr>
                <a:schemeClr val="dk1"/>
              </a:buClr>
              <a:buSzPts val="2400"/>
              <a:buChar char="•"/>
            </a:pPr>
            <a:r>
              <a:rPr lang="en-US"/>
              <a:t>Computer education is rapidly increasing the graph of number of computer students.</a:t>
            </a:r>
            <a:endParaRPr/>
          </a:p>
          <a:p>
            <a:pPr indent="-228600" lvl="1" marL="685800" rtl="0" algn="l">
              <a:lnSpc>
                <a:spcPct val="90000"/>
              </a:lnSpc>
              <a:spcBef>
                <a:spcPts val="500"/>
              </a:spcBef>
              <a:spcAft>
                <a:spcPts val="0"/>
              </a:spcAft>
              <a:buClr>
                <a:schemeClr val="dk1"/>
              </a:buClr>
              <a:buSzPts val="2400"/>
              <a:buChar char="•"/>
            </a:pPr>
            <a:r>
              <a:rPr lang="en-US"/>
              <a:t>There are a number of methods in which educational institutions can use a computer to educate the students.</a:t>
            </a:r>
            <a:endParaRPr/>
          </a:p>
          <a:p>
            <a:pPr indent="-228600" lvl="1" marL="685800" rtl="0" algn="l">
              <a:lnSpc>
                <a:spcPct val="90000"/>
              </a:lnSpc>
              <a:spcBef>
                <a:spcPts val="500"/>
              </a:spcBef>
              <a:spcAft>
                <a:spcPts val="0"/>
              </a:spcAft>
              <a:buClr>
                <a:schemeClr val="dk1"/>
              </a:buClr>
              <a:buSzPts val="2400"/>
              <a:buChar char="•"/>
            </a:pPr>
            <a:r>
              <a:rPr lang="en-US"/>
              <a:t>It is used to prepare a database about performance of a student and analysis is carried out on this basis.</a:t>
            </a:r>
            <a:endParaRPr/>
          </a:p>
          <a:p>
            <a:pPr indent="0" lvl="1" marL="5080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omputer Educational" id="372" name="Google Shape;372;p48"/>
          <p:cNvPicPr preferRelativeResize="0"/>
          <p:nvPr/>
        </p:nvPicPr>
        <p:blipFill rotWithShape="1">
          <a:blip r:embed="rId3">
            <a:alphaModFix/>
          </a:blip>
          <a:srcRect b="0" l="0" r="0" t="0"/>
          <a:stretch/>
        </p:blipFill>
        <p:spPr>
          <a:xfrm>
            <a:off x="8197755" y="5312253"/>
            <a:ext cx="2194020" cy="146002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78" name="Google Shape;378;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Marketing</a:t>
            </a:r>
            <a:endParaRPr/>
          </a:p>
          <a:p>
            <a:pPr indent="-228600" lvl="1" marL="685800" rtl="0" algn="l">
              <a:lnSpc>
                <a:spcPct val="90000"/>
              </a:lnSpc>
              <a:spcBef>
                <a:spcPts val="500"/>
              </a:spcBef>
              <a:spcAft>
                <a:spcPts val="0"/>
              </a:spcAft>
              <a:buClr>
                <a:schemeClr val="dk1"/>
              </a:buClr>
              <a:buSzPts val="2600"/>
              <a:buChar char="•"/>
            </a:pPr>
            <a:r>
              <a:rPr b="1" lang="en-US" sz="2600"/>
              <a:t>Advertising</a:t>
            </a:r>
            <a:r>
              <a:rPr lang="en-US" sz="2600"/>
              <a:t> − With computers, advertising professionals create art and graphics, write and revise copy, and print and disseminate ads with the goal of selling more products.</a:t>
            </a:r>
            <a:endParaRPr/>
          </a:p>
          <a:p>
            <a:pPr indent="-228600" lvl="1" marL="685800" rtl="0" algn="l">
              <a:lnSpc>
                <a:spcPct val="90000"/>
              </a:lnSpc>
              <a:spcBef>
                <a:spcPts val="500"/>
              </a:spcBef>
              <a:spcAft>
                <a:spcPts val="0"/>
              </a:spcAft>
              <a:buClr>
                <a:schemeClr val="dk1"/>
              </a:buClr>
              <a:buSzPts val="2600"/>
              <a:buChar char="•"/>
            </a:pPr>
            <a:r>
              <a:rPr b="1" lang="en-US" sz="2600"/>
              <a:t>Home Shopping</a:t>
            </a:r>
            <a:r>
              <a:rPr lang="en-US" sz="2600"/>
              <a:t> − Home shopping has been made possible through the use of computerized catalogues that provide access to product </a:t>
            </a:r>
            <a:endParaRPr/>
          </a:p>
          <a:p>
            <a:pPr indent="0" lvl="1" marL="508000" rtl="0" algn="l">
              <a:lnSpc>
                <a:spcPct val="90000"/>
              </a:lnSpc>
              <a:spcBef>
                <a:spcPts val="500"/>
              </a:spcBef>
              <a:spcAft>
                <a:spcPts val="0"/>
              </a:spcAft>
              <a:buClr>
                <a:schemeClr val="dk1"/>
              </a:buClr>
              <a:buSzPts val="2600"/>
              <a:buNone/>
            </a:pPr>
            <a:r>
              <a:rPr lang="en-US" sz="2600"/>
              <a:t>      information and permit direct entry </a:t>
            </a:r>
            <a:endParaRPr/>
          </a:p>
          <a:p>
            <a:pPr indent="0" lvl="1" marL="508000" rtl="0" algn="l">
              <a:lnSpc>
                <a:spcPct val="90000"/>
              </a:lnSpc>
              <a:spcBef>
                <a:spcPts val="500"/>
              </a:spcBef>
              <a:spcAft>
                <a:spcPts val="0"/>
              </a:spcAft>
              <a:buClr>
                <a:schemeClr val="dk1"/>
              </a:buClr>
              <a:buSzPts val="2600"/>
              <a:buNone/>
            </a:pPr>
            <a:r>
              <a:rPr lang="en-US" sz="2600"/>
              <a:t>      of orders to be filled by the customers.</a:t>
            </a:r>
            <a:endParaRPr/>
          </a:p>
          <a:p>
            <a:pPr indent="-63500" lvl="1" marL="685800" rtl="0" algn="l">
              <a:lnSpc>
                <a:spcPct val="90000"/>
              </a:lnSpc>
              <a:spcBef>
                <a:spcPts val="500"/>
              </a:spcBef>
              <a:spcAft>
                <a:spcPts val="0"/>
              </a:spcAft>
              <a:buClr>
                <a:schemeClr val="dk1"/>
              </a:buClr>
              <a:buSzPts val="2600"/>
              <a:buNone/>
            </a:pPr>
            <a:r>
              <a:t/>
            </a:r>
            <a:endParaRPr sz="2600"/>
          </a:p>
          <a:p>
            <a:pPr indent="-63500" lvl="1" marL="685800" rtl="0" algn="l">
              <a:lnSpc>
                <a:spcPct val="90000"/>
              </a:lnSpc>
              <a:spcBef>
                <a:spcPts val="500"/>
              </a:spcBef>
              <a:spcAft>
                <a:spcPts val="0"/>
              </a:spcAft>
              <a:buClr>
                <a:schemeClr val="dk1"/>
              </a:buClr>
              <a:buSzPts val="2600"/>
              <a:buNone/>
            </a:pPr>
            <a:r>
              <a:t/>
            </a:r>
            <a:endParaRPr sz="2600"/>
          </a:p>
          <a:p>
            <a:pPr indent="-63500" lvl="1" marL="685800" rtl="0" algn="l">
              <a:lnSpc>
                <a:spcPct val="90000"/>
              </a:lnSpc>
              <a:spcBef>
                <a:spcPts val="500"/>
              </a:spcBef>
              <a:spcAft>
                <a:spcPts val="0"/>
              </a:spcAft>
              <a:buClr>
                <a:schemeClr val="dk1"/>
              </a:buClr>
              <a:buSzPts val="2600"/>
              <a:buNone/>
            </a:pPr>
            <a:r>
              <a:t/>
            </a:r>
            <a:endParaRPr sz="2600"/>
          </a:p>
        </p:txBody>
      </p:sp>
      <p:pic>
        <p:nvPicPr>
          <p:cNvPr descr="Computer Marketing" id="379" name="Google Shape;379;p49"/>
          <p:cNvPicPr preferRelativeResize="0"/>
          <p:nvPr/>
        </p:nvPicPr>
        <p:blipFill rotWithShape="1">
          <a:blip r:embed="rId3">
            <a:alphaModFix/>
          </a:blip>
          <a:srcRect b="0" l="0" r="0" t="0"/>
          <a:stretch/>
        </p:blipFill>
        <p:spPr>
          <a:xfrm>
            <a:off x="7858978" y="4722552"/>
            <a:ext cx="2619375" cy="19716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85" name="Google Shape;38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Healthcare</a:t>
            </a:r>
            <a:endParaRPr/>
          </a:p>
          <a:p>
            <a:pPr indent="-228600" lvl="1" marL="685800" rtl="0" algn="l">
              <a:lnSpc>
                <a:spcPct val="90000"/>
              </a:lnSpc>
              <a:spcBef>
                <a:spcPts val="500"/>
              </a:spcBef>
              <a:spcAft>
                <a:spcPts val="0"/>
              </a:spcAft>
              <a:buClr>
                <a:schemeClr val="dk1"/>
              </a:buClr>
              <a:buSzPts val="2400"/>
              <a:buChar char="•"/>
            </a:pPr>
            <a:r>
              <a:rPr b="1" lang="en-US"/>
              <a:t>Diagnostic System</a:t>
            </a:r>
            <a:r>
              <a:rPr lang="en-US"/>
              <a:t> − Computers are used to collect data and identify the cause of illness.</a:t>
            </a:r>
            <a:endParaRPr/>
          </a:p>
          <a:p>
            <a:pPr indent="-228600" lvl="1" marL="685800" rtl="0" algn="l">
              <a:lnSpc>
                <a:spcPct val="90000"/>
              </a:lnSpc>
              <a:spcBef>
                <a:spcPts val="500"/>
              </a:spcBef>
              <a:spcAft>
                <a:spcPts val="0"/>
              </a:spcAft>
              <a:buClr>
                <a:schemeClr val="dk1"/>
              </a:buClr>
              <a:buSzPts val="2400"/>
              <a:buChar char="•"/>
            </a:pPr>
            <a:r>
              <a:rPr b="1" lang="en-US"/>
              <a:t>Lab-diagnostic System</a:t>
            </a:r>
            <a:r>
              <a:rPr lang="en-US"/>
              <a:t> − All tests can be done and the reports are prepared by computers.</a:t>
            </a:r>
            <a:endParaRPr/>
          </a:p>
          <a:p>
            <a:pPr indent="-228600" lvl="1" marL="685800" rtl="0" algn="l">
              <a:lnSpc>
                <a:spcPct val="90000"/>
              </a:lnSpc>
              <a:spcBef>
                <a:spcPts val="500"/>
              </a:spcBef>
              <a:spcAft>
                <a:spcPts val="0"/>
              </a:spcAft>
              <a:buClr>
                <a:schemeClr val="dk1"/>
              </a:buClr>
              <a:buSzPts val="2400"/>
              <a:buChar char="•"/>
            </a:pPr>
            <a:r>
              <a:rPr b="1" lang="en-US"/>
              <a:t>Patient Monitoring System</a:t>
            </a:r>
            <a:r>
              <a:rPr lang="en-US"/>
              <a:t> − These are used to check the patient's signs for abnormality such as in Cardiac Arrest, ECG, etc.</a:t>
            </a:r>
            <a:endParaRPr/>
          </a:p>
          <a:p>
            <a:pPr indent="-228600" lvl="1" marL="685800" rtl="0" algn="l">
              <a:lnSpc>
                <a:spcPct val="90000"/>
              </a:lnSpc>
              <a:spcBef>
                <a:spcPts val="500"/>
              </a:spcBef>
              <a:spcAft>
                <a:spcPts val="0"/>
              </a:spcAft>
              <a:buClr>
                <a:schemeClr val="dk1"/>
              </a:buClr>
              <a:buSzPts val="2400"/>
              <a:buChar char="•"/>
            </a:pPr>
            <a:r>
              <a:rPr b="1" lang="en-US"/>
              <a:t>Pharma-Information System</a:t>
            </a:r>
            <a:r>
              <a:rPr lang="en-US"/>
              <a:t> − Computer is used to check drug labels, expiry dates, harmful side effects, etc.</a:t>
            </a:r>
            <a:endParaRPr/>
          </a:p>
          <a:p>
            <a:pPr indent="-228600" lvl="1" marL="685800" rtl="0" algn="l">
              <a:lnSpc>
                <a:spcPct val="90000"/>
              </a:lnSpc>
              <a:spcBef>
                <a:spcPts val="500"/>
              </a:spcBef>
              <a:spcAft>
                <a:spcPts val="0"/>
              </a:spcAft>
              <a:buClr>
                <a:schemeClr val="dk1"/>
              </a:buClr>
              <a:buSzPts val="2400"/>
              <a:buChar char="•"/>
            </a:pPr>
            <a:r>
              <a:rPr b="1" lang="en-US"/>
              <a:t>Surgery</a:t>
            </a:r>
            <a:r>
              <a:rPr lang="en-US"/>
              <a:t> − Nowadays, computers are also used in performing surgery.</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omputer Healthcare" id="386" name="Google Shape;386;p50"/>
          <p:cNvPicPr preferRelativeResize="0"/>
          <p:nvPr/>
        </p:nvPicPr>
        <p:blipFill rotWithShape="1">
          <a:blip r:embed="rId3">
            <a:alphaModFix/>
          </a:blip>
          <a:srcRect b="0" l="0" r="0" t="0"/>
          <a:stretch/>
        </p:blipFill>
        <p:spPr>
          <a:xfrm>
            <a:off x="8382000" y="5740770"/>
            <a:ext cx="2133600" cy="111723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92" name="Google Shape;39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Engineering Design</a:t>
            </a:r>
            <a:endParaRPr/>
          </a:p>
          <a:p>
            <a:pPr indent="-228600" lvl="1" marL="685800" rtl="0" algn="l">
              <a:lnSpc>
                <a:spcPct val="90000"/>
              </a:lnSpc>
              <a:spcBef>
                <a:spcPts val="500"/>
              </a:spcBef>
              <a:spcAft>
                <a:spcPts val="0"/>
              </a:spcAft>
              <a:buClr>
                <a:schemeClr val="dk1"/>
              </a:buClr>
              <a:buSzPts val="2400"/>
              <a:buChar char="•"/>
            </a:pPr>
            <a:r>
              <a:rPr b="1" lang="en-US"/>
              <a:t>Structural Engineering</a:t>
            </a:r>
            <a:r>
              <a:rPr lang="en-US"/>
              <a:t> − Requires stress and strain analysis for design of ships, buildings, budgets, airplanes, etc.</a:t>
            </a:r>
            <a:endParaRPr/>
          </a:p>
          <a:p>
            <a:pPr indent="-228600" lvl="1" marL="685800" rtl="0" algn="l">
              <a:lnSpc>
                <a:spcPct val="90000"/>
              </a:lnSpc>
              <a:spcBef>
                <a:spcPts val="500"/>
              </a:spcBef>
              <a:spcAft>
                <a:spcPts val="0"/>
              </a:spcAft>
              <a:buClr>
                <a:schemeClr val="dk1"/>
              </a:buClr>
              <a:buSzPts val="2400"/>
              <a:buChar char="•"/>
            </a:pPr>
            <a:r>
              <a:rPr b="1" lang="en-US"/>
              <a:t>Industrial Engineering</a:t>
            </a:r>
            <a:r>
              <a:rPr lang="en-US"/>
              <a:t> − Computers deal with design, implementation, and improvement of integrated systems of people, materials, and equipment.</a:t>
            </a:r>
            <a:endParaRPr/>
          </a:p>
          <a:p>
            <a:pPr indent="-228600" lvl="1" marL="685800" rtl="0" algn="l">
              <a:lnSpc>
                <a:spcPct val="90000"/>
              </a:lnSpc>
              <a:spcBef>
                <a:spcPts val="500"/>
              </a:spcBef>
              <a:spcAft>
                <a:spcPts val="0"/>
              </a:spcAft>
              <a:buClr>
                <a:schemeClr val="dk1"/>
              </a:buClr>
              <a:buSzPts val="2400"/>
              <a:buChar char="•"/>
            </a:pPr>
            <a:r>
              <a:rPr b="1" lang="en-US"/>
              <a:t>Architectural Engineering</a:t>
            </a:r>
            <a:r>
              <a:rPr lang="en-US"/>
              <a:t> − Computers help in planning towns, designing </a:t>
            </a:r>
            <a:endParaRPr/>
          </a:p>
          <a:p>
            <a:pPr indent="0" lvl="1" marL="508000" rtl="0" algn="l">
              <a:lnSpc>
                <a:spcPct val="90000"/>
              </a:lnSpc>
              <a:spcBef>
                <a:spcPts val="500"/>
              </a:spcBef>
              <a:spcAft>
                <a:spcPts val="0"/>
              </a:spcAft>
              <a:buClr>
                <a:schemeClr val="dk1"/>
              </a:buClr>
              <a:buSzPts val="2400"/>
              <a:buNone/>
            </a:pPr>
            <a:r>
              <a:rPr lang="en-US"/>
              <a:t>      buildings, determining a range of </a:t>
            </a:r>
            <a:endParaRPr/>
          </a:p>
          <a:p>
            <a:pPr indent="0" lvl="1" marL="508000" rtl="0" algn="l">
              <a:lnSpc>
                <a:spcPct val="90000"/>
              </a:lnSpc>
              <a:spcBef>
                <a:spcPts val="500"/>
              </a:spcBef>
              <a:spcAft>
                <a:spcPts val="0"/>
              </a:spcAft>
              <a:buClr>
                <a:schemeClr val="dk1"/>
              </a:buClr>
              <a:buSzPts val="2400"/>
              <a:buNone/>
            </a:pPr>
            <a:r>
              <a:rPr lang="en-US"/>
              <a:t>      buildings on a site using both 2D </a:t>
            </a:r>
            <a:endParaRPr/>
          </a:p>
          <a:p>
            <a:pPr indent="0" lvl="1" marL="508000" rtl="0" algn="l">
              <a:lnSpc>
                <a:spcPct val="90000"/>
              </a:lnSpc>
              <a:spcBef>
                <a:spcPts val="500"/>
              </a:spcBef>
              <a:spcAft>
                <a:spcPts val="0"/>
              </a:spcAft>
              <a:buClr>
                <a:schemeClr val="dk1"/>
              </a:buClr>
              <a:buSzPts val="2400"/>
              <a:buNone/>
            </a:pPr>
            <a:r>
              <a:rPr lang="en-US"/>
              <a:t>      and 3D drawings.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omputer Engineering" id="393" name="Google Shape;393;p51"/>
          <p:cNvPicPr preferRelativeResize="0"/>
          <p:nvPr/>
        </p:nvPicPr>
        <p:blipFill rotWithShape="1">
          <a:blip r:embed="rId3">
            <a:alphaModFix/>
          </a:blip>
          <a:srcRect b="0" l="0" r="0" t="0"/>
          <a:stretch/>
        </p:blipFill>
        <p:spPr>
          <a:xfrm>
            <a:off x="7485798" y="4603845"/>
            <a:ext cx="2619375" cy="17430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399" name="Google Shape;399;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Military</a:t>
            </a:r>
            <a:endParaRPr/>
          </a:p>
          <a:p>
            <a:pPr indent="-228600" lvl="1" marL="685800" rtl="0" algn="l">
              <a:lnSpc>
                <a:spcPct val="90000"/>
              </a:lnSpc>
              <a:spcBef>
                <a:spcPts val="500"/>
              </a:spcBef>
              <a:spcAft>
                <a:spcPts val="0"/>
              </a:spcAft>
              <a:buClr>
                <a:schemeClr val="dk1"/>
              </a:buClr>
              <a:buSzPts val="2400"/>
              <a:buChar char="•"/>
            </a:pPr>
            <a:r>
              <a:rPr lang="en-US"/>
              <a:t>Missile Control</a:t>
            </a:r>
            <a:endParaRPr/>
          </a:p>
          <a:p>
            <a:pPr indent="-228600" lvl="1" marL="685800" rtl="0" algn="l">
              <a:lnSpc>
                <a:spcPct val="90000"/>
              </a:lnSpc>
              <a:spcBef>
                <a:spcPts val="500"/>
              </a:spcBef>
              <a:spcAft>
                <a:spcPts val="0"/>
              </a:spcAft>
              <a:buClr>
                <a:schemeClr val="dk1"/>
              </a:buClr>
              <a:buSzPts val="2400"/>
              <a:buChar char="•"/>
            </a:pPr>
            <a:r>
              <a:rPr lang="en-US"/>
              <a:t>Military Communication</a:t>
            </a:r>
            <a:endParaRPr/>
          </a:p>
          <a:p>
            <a:pPr indent="-228600" lvl="1" marL="685800" rtl="0" algn="l">
              <a:lnSpc>
                <a:spcPct val="90000"/>
              </a:lnSpc>
              <a:spcBef>
                <a:spcPts val="500"/>
              </a:spcBef>
              <a:spcAft>
                <a:spcPts val="0"/>
              </a:spcAft>
              <a:buClr>
                <a:schemeClr val="dk1"/>
              </a:buClr>
              <a:buSzPts val="2400"/>
              <a:buChar char="•"/>
            </a:pPr>
            <a:r>
              <a:rPr lang="en-US"/>
              <a:t>Military Operation and Planning</a:t>
            </a:r>
            <a:endParaRPr/>
          </a:p>
          <a:p>
            <a:pPr indent="-228600" lvl="1" marL="685800" rtl="0" algn="l">
              <a:lnSpc>
                <a:spcPct val="90000"/>
              </a:lnSpc>
              <a:spcBef>
                <a:spcPts val="500"/>
              </a:spcBef>
              <a:spcAft>
                <a:spcPts val="0"/>
              </a:spcAft>
              <a:buClr>
                <a:schemeClr val="dk1"/>
              </a:buClr>
              <a:buSzPts val="2400"/>
              <a:buChar char="•"/>
            </a:pPr>
            <a:r>
              <a:rPr lang="en-US"/>
              <a:t>Smart Weapons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omputer Military" id="400" name="Google Shape;400;p52"/>
          <p:cNvPicPr preferRelativeResize="0"/>
          <p:nvPr/>
        </p:nvPicPr>
        <p:blipFill rotWithShape="1">
          <a:blip r:embed="rId3">
            <a:alphaModFix/>
          </a:blip>
          <a:srcRect b="0" l="0" r="0" t="0"/>
          <a:stretch/>
        </p:blipFill>
        <p:spPr>
          <a:xfrm>
            <a:off x="7871347" y="3914634"/>
            <a:ext cx="2619375" cy="2609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mages.png" id="110" name="Google Shape;110;p17"/>
          <p:cNvPicPr preferRelativeResize="0"/>
          <p:nvPr/>
        </p:nvPicPr>
        <p:blipFill rotWithShape="1">
          <a:blip r:embed="rId3">
            <a:alphaModFix/>
          </a:blip>
          <a:srcRect b="0" l="0" r="0" t="0"/>
          <a:stretch/>
        </p:blipFill>
        <p:spPr>
          <a:xfrm>
            <a:off x="7352684" y="2173526"/>
            <a:ext cx="1720733" cy="1697891"/>
          </a:xfrm>
          <a:prstGeom prst="rect">
            <a:avLst/>
          </a:prstGeom>
          <a:noFill/>
          <a:ln>
            <a:noFill/>
          </a:ln>
        </p:spPr>
      </p:pic>
      <p:sp>
        <p:nvSpPr>
          <p:cNvPr id="111" name="Google Shape;111;p17"/>
          <p:cNvSpPr txBox="1"/>
          <p:nvPr>
            <p:ph type="ctrTitle"/>
          </p:nvPr>
        </p:nvSpPr>
        <p:spPr>
          <a:xfrm>
            <a:off x="2633887" y="2017026"/>
            <a:ext cx="5839519" cy="177873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sz="4400">
                <a:solidFill>
                  <a:srgbClr val="000090"/>
                </a:solidFill>
                <a:latin typeface="Calibri"/>
                <a:ea typeface="Calibri"/>
                <a:cs typeface="Calibri"/>
                <a:sym typeface="Calibri"/>
              </a:rPr>
              <a:t>Do you use ICT</a:t>
            </a:r>
            <a:endParaRPr sz="4400">
              <a:solidFill>
                <a:srgbClr val="00009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406" name="Google Shape;406;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Communication</a:t>
            </a:r>
            <a:endParaRPr/>
          </a:p>
          <a:p>
            <a:pPr indent="-228600" lvl="1" marL="685800" rtl="0" algn="l">
              <a:lnSpc>
                <a:spcPct val="90000"/>
              </a:lnSpc>
              <a:spcBef>
                <a:spcPts val="500"/>
              </a:spcBef>
              <a:spcAft>
                <a:spcPts val="0"/>
              </a:spcAft>
              <a:buClr>
                <a:schemeClr val="dk1"/>
              </a:buClr>
              <a:buSzPts val="2400"/>
              <a:buChar char="•"/>
            </a:pPr>
            <a:r>
              <a:rPr lang="en-US"/>
              <a:t>E-mail</a:t>
            </a:r>
            <a:endParaRPr/>
          </a:p>
          <a:p>
            <a:pPr indent="-228600" lvl="1" marL="685800" rtl="0" algn="l">
              <a:lnSpc>
                <a:spcPct val="90000"/>
              </a:lnSpc>
              <a:spcBef>
                <a:spcPts val="500"/>
              </a:spcBef>
              <a:spcAft>
                <a:spcPts val="0"/>
              </a:spcAft>
              <a:buClr>
                <a:schemeClr val="dk1"/>
              </a:buClr>
              <a:buSzPts val="2400"/>
              <a:buChar char="•"/>
            </a:pPr>
            <a:r>
              <a:rPr lang="en-US"/>
              <a:t>Chatting</a:t>
            </a:r>
            <a:endParaRPr/>
          </a:p>
          <a:p>
            <a:pPr indent="-228600" lvl="1" marL="685800" rtl="0" algn="l">
              <a:lnSpc>
                <a:spcPct val="90000"/>
              </a:lnSpc>
              <a:spcBef>
                <a:spcPts val="500"/>
              </a:spcBef>
              <a:spcAft>
                <a:spcPts val="0"/>
              </a:spcAft>
              <a:buClr>
                <a:schemeClr val="dk1"/>
              </a:buClr>
              <a:buSzPts val="2400"/>
              <a:buChar char="•"/>
            </a:pPr>
            <a:r>
              <a:rPr lang="en-US"/>
              <a:t>FTP</a:t>
            </a:r>
            <a:endParaRPr/>
          </a:p>
          <a:p>
            <a:pPr indent="-228600" lvl="1" marL="685800" rtl="0" algn="l">
              <a:lnSpc>
                <a:spcPct val="90000"/>
              </a:lnSpc>
              <a:spcBef>
                <a:spcPts val="500"/>
              </a:spcBef>
              <a:spcAft>
                <a:spcPts val="0"/>
              </a:spcAft>
              <a:buClr>
                <a:schemeClr val="dk1"/>
              </a:buClr>
              <a:buSzPts val="2400"/>
              <a:buChar char="•"/>
            </a:pPr>
            <a:r>
              <a:rPr lang="en-US"/>
              <a:t>Video-conferencing</a:t>
            </a:r>
            <a:endParaRPr/>
          </a:p>
          <a:p>
            <a:pPr indent="-228600" lvl="1" marL="685800" rtl="0" algn="l">
              <a:lnSpc>
                <a:spcPct val="90000"/>
              </a:lnSpc>
              <a:spcBef>
                <a:spcPts val="500"/>
              </a:spcBef>
              <a:spcAft>
                <a:spcPts val="0"/>
              </a:spcAft>
              <a:buClr>
                <a:schemeClr val="dk1"/>
              </a:buClr>
              <a:buSzPts val="2400"/>
              <a:buChar char="•"/>
            </a:pPr>
            <a:r>
              <a:rPr lang="en-US"/>
              <a:t>Web-browsing</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omputer Communication" id="407" name="Google Shape;407;p53"/>
          <p:cNvPicPr preferRelativeResize="0"/>
          <p:nvPr/>
        </p:nvPicPr>
        <p:blipFill rotWithShape="1">
          <a:blip r:embed="rId3">
            <a:alphaModFix/>
          </a:blip>
          <a:srcRect b="0" l="0" r="0" t="0"/>
          <a:stretch/>
        </p:blipFill>
        <p:spPr>
          <a:xfrm>
            <a:off x="7641772" y="1676400"/>
            <a:ext cx="2619375" cy="17430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Computer Applications</a:t>
            </a:r>
            <a:endParaRPr/>
          </a:p>
        </p:txBody>
      </p:sp>
      <p:sp>
        <p:nvSpPr>
          <p:cNvPr id="413" name="Google Shape;413;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Transport</a:t>
            </a:r>
            <a:endParaRPr/>
          </a:p>
          <a:p>
            <a:pPr indent="-228600" lvl="1" marL="685800" rtl="0" algn="l">
              <a:lnSpc>
                <a:spcPct val="90000"/>
              </a:lnSpc>
              <a:spcBef>
                <a:spcPts val="500"/>
              </a:spcBef>
              <a:spcAft>
                <a:spcPts val="0"/>
              </a:spcAft>
              <a:buClr>
                <a:schemeClr val="dk1"/>
              </a:buClr>
              <a:buSzPts val="2400"/>
              <a:buChar char="•"/>
            </a:pPr>
            <a:r>
              <a:rPr lang="en-US"/>
              <a:t>Flying (Fly-by-Wire, autopilot)</a:t>
            </a:r>
            <a:endParaRPr/>
          </a:p>
          <a:p>
            <a:pPr indent="-228600" lvl="1" marL="685800" rtl="0" algn="l">
              <a:lnSpc>
                <a:spcPct val="90000"/>
              </a:lnSpc>
              <a:spcBef>
                <a:spcPts val="500"/>
              </a:spcBef>
              <a:spcAft>
                <a:spcPts val="0"/>
              </a:spcAft>
              <a:buClr>
                <a:schemeClr val="dk1"/>
              </a:buClr>
              <a:buSzPts val="2400"/>
              <a:buChar char="•"/>
            </a:pPr>
            <a:r>
              <a:rPr lang="en-US"/>
              <a:t>Self-driving cars</a:t>
            </a:r>
            <a:endParaRPr/>
          </a:p>
          <a:p>
            <a:pPr indent="-228600" lvl="1" marL="685800" rtl="0" algn="l">
              <a:lnSpc>
                <a:spcPct val="90000"/>
              </a:lnSpc>
              <a:spcBef>
                <a:spcPts val="500"/>
              </a:spcBef>
              <a:spcAft>
                <a:spcPts val="0"/>
              </a:spcAft>
              <a:buClr>
                <a:schemeClr val="dk1"/>
              </a:buClr>
              <a:buSzPts val="2400"/>
              <a:buChar char="•"/>
            </a:pPr>
            <a:r>
              <a:rPr lang="en-US"/>
              <a:t>GPS Navigation</a:t>
            </a:r>
            <a:endParaRPr/>
          </a:p>
          <a:p>
            <a:pPr indent="-228600" lvl="1" marL="685800" rtl="0" algn="l">
              <a:lnSpc>
                <a:spcPct val="90000"/>
              </a:lnSpc>
              <a:spcBef>
                <a:spcPts val="500"/>
              </a:spcBef>
              <a:spcAft>
                <a:spcPts val="0"/>
              </a:spcAft>
              <a:buClr>
                <a:schemeClr val="dk1"/>
              </a:buClr>
              <a:buSzPts val="2400"/>
              <a:buChar char="•"/>
            </a:pPr>
            <a:r>
              <a:rPr lang="en-US"/>
              <a:t>Online booking (uber, careem, etc.)</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C:\Users\Saad\Desktop\connected-and-autonomous-cars-balancing-morality-and-regulation-article.jpg" id="414" name="Google Shape;414;p54"/>
          <p:cNvPicPr preferRelativeResize="0"/>
          <p:nvPr/>
        </p:nvPicPr>
        <p:blipFill rotWithShape="1">
          <a:blip r:embed="rId3">
            <a:alphaModFix/>
          </a:blip>
          <a:srcRect b="0" l="0" r="0" t="0"/>
          <a:stretch/>
        </p:blipFill>
        <p:spPr>
          <a:xfrm>
            <a:off x="7428321" y="439673"/>
            <a:ext cx="4116044" cy="205802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20" name="Google Shape;420;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PC (Personal Computer )</a:t>
            </a:r>
            <a:endParaRPr/>
          </a:p>
          <a:p>
            <a:pPr indent="-228600" lvl="1" marL="685800" rtl="0" algn="l">
              <a:lnSpc>
                <a:spcPct val="90000"/>
              </a:lnSpc>
              <a:spcBef>
                <a:spcPts val="500"/>
              </a:spcBef>
              <a:spcAft>
                <a:spcPts val="0"/>
              </a:spcAft>
              <a:buClr>
                <a:schemeClr val="dk1"/>
              </a:buClr>
              <a:buSzPts val="2400"/>
              <a:buChar char="•"/>
            </a:pPr>
            <a:r>
              <a:rPr lang="en-US"/>
              <a:t>Small</a:t>
            </a:r>
            <a:endParaRPr/>
          </a:p>
          <a:p>
            <a:pPr indent="-228600" lvl="1" marL="685800" rtl="0" algn="l">
              <a:lnSpc>
                <a:spcPct val="90000"/>
              </a:lnSpc>
              <a:spcBef>
                <a:spcPts val="500"/>
              </a:spcBef>
              <a:spcAft>
                <a:spcPts val="0"/>
              </a:spcAft>
              <a:buClr>
                <a:schemeClr val="dk1"/>
              </a:buClr>
              <a:buSzPts val="2400"/>
              <a:buChar char="•"/>
            </a:pPr>
            <a:r>
              <a:rPr lang="en-US"/>
              <a:t>Inexpensive</a:t>
            </a:r>
            <a:endParaRPr/>
          </a:p>
          <a:p>
            <a:pPr indent="-228600" lvl="1" marL="685800" rtl="0" algn="l">
              <a:lnSpc>
                <a:spcPct val="90000"/>
              </a:lnSpc>
              <a:spcBef>
                <a:spcPts val="500"/>
              </a:spcBef>
              <a:spcAft>
                <a:spcPts val="0"/>
              </a:spcAft>
              <a:buClr>
                <a:schemeClr val="dk1"/>
              </a:buClr>
              <a:buSzPts val="2400"/>
              <a:buChar char="•"/>
            </a:pPr>
            <a:r>
              <a:rPr lang="en-US"/>
              <a:t>Business Use</a:t>
            </a:r>
            <a:endParaRPr/>
          </a:p>
          <a:p>
            <a:pPr indent="-228600" lvl="2" marL="1143000" rtl="0" algn="l">
              <a:lnSpc>
                <a:spcPct val="90000"/>
              </a:lnSpc>
              <a:spcBef>
                <a:spcPts val="500"/>
              </a:spcBef>
              <a:spcAft>
                <a:spcPts val="0"/>
              </a:spcAft>
              <a:buClr>
                <a:schemeClr val="dk1"/>
              </a:buClr>
              <a:buSzPts val="2000"/>
              <a:buChar char="•"/>
            </a:pPr>
            <a:r>
              <a:rPr lang="en-US"/>
              <a:t>Word processing, running spreadsheets etc.</a:t>
            </a:r>
            <a:endParaRPr/>
          </a:p>
          <a:p>
            <a:pPr indent="-228600" lvl="1" marL="685800" rtl="0" algn="l">
              <a:lnSpc>
                <a:spcPct val="90000"/>
              </a:lnSpc>
              <a:spcBef>
                <a:spcPts val="500"/>
              </a:spcBef>
              <a:spcAft>
                <a:spcPts val="0"/>
              </a:spcAft>
              <a:buClr>
                <a:schemeClr val="dk1"/>
              </a:buClr>
              <a:buSzPts val="2400"/>
              <a:buChar char="•"/>
            </a:pPr>
            <a:r>
              <a:rPr lang="en-US"/>
              <a:t>Personal Use</a:t>
            </a:r>
            <a:endParaRPr/>
          </a:p>
          <a:p>
            <a:pPr indent="-228600" lvl="2" marL="1143000" rtl="0" algn="l">
              <a:lnSpc>
                <a:spcPct val="90000"/>
              </a:lnSpc>
              <a:spcBef>
                <a:spcPts val="500"/>
              </a:spcBef>
              <a:spcAft>
                <a:spcPts val="0"/>
              </a:spcAft>
              <a:buClr>
                <a:schemeClr val="dk1"/>
              </a:buClr>
              <a:buSzPts val="2000"/>
              <a:buChar char="•"/>
            </a:pPr>
            <a:r>
              <a:rPr lang="en-US"/>
              <a:t>Playing games, surfing the internet, movies, games etc.</a:t>
            </a:r>
            <a:endParaRPr/>
          </a:p>
          <a:p>
            <a:pPr indent="-228600" lvl="1" marL="685800" rtl="0" algn="l">
              <a:lnSpc>
                <a:spcPct val="90000"/>
              </a:lnSpc>
              <a:spcBef>
                <a:spcPts val="500"/>
              </a:spcBef>
              <a:spcAft>
                <a:spcPts val="0"/>
              </a:spcAft>
              <a:buClr>
                <a:schemeClr val="dk1"/>
              </a:buClr>
              <a:buSzPts val="2400"/>
              <a:buChar char="•"/>
            </a:pPr>
            <a:r>
              <a:rPr lang="en-US"/>
              <a:t>Single user system</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Personal computers come in many forms, including the new Apple iPad." id="421" name="Google Shape;421;p55"/>
          <p:cNvPicPr preferRelativeResize="0"/>
          <p:nvPr/>
        </p:nvPicPr>
        <p:blipFill rotWithShape="1">
          <a:blip r:embed="rId3">
            <a:alphaModFix/>
          </a:blip>
          <a:srcRect b="0" l="0" r="0" t="0"/>
          <a:stretch/>
        </p:blipFill>
        <p:spPr>
          <a:xfrm>
            <a:off x="7848600" y="1600200"/>
            <a:ext cx="2381250" cy="1428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27" name="Google Shape;427;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Desktop</a:t>
            </a:r>
            <a:endParaRPr/>
          </a:p>
          <a:p>
            <a:pPr indent="-228600" lvl="1" marL="685800" rtl="0" algn="l">
              <a:lnSpc>
                <a:spcPct val="90000"/>
              </a:lnSpc>
              <a:spcBef>
                <a:spcPts val="500"/>
              </a:spcBef>
              <a:spcAft>
                <a:spcPts val="0"/>
              </a:spcAft>
              <a:buClr>
                <a:schemeClr val="dk1"/>
              </a:buClr>
              <a:buSzPts val="2400"/>
              <a:buChar char="•"/>
            </a:pPr>
            <a:r>
              <a:rPr lang="en-US"/>
              <a:t>PC not designed for portability</a:t>
            </a:r>
            <a:endParaRPr/>
          </a:p>
          <a:p>
            <a:pPr indent="-228600" lvl="1" marL="685800" rtl="0" algn="l">
              <a:lnSpc>
                <a:spcPct val="90000"/>
              </a:lnSpc>
              <a:spcBef>
                <a:spcPts val="500"/>
              </a:spcBef>
              <a:spcAft>
                <a:spcPts val="0"/>
              </a:spcAft>
              <a:buClr>
                <a:schemeClr val="dk1"/>
              </a:buClr>
              <a:buSzPts val="2400"/>
              <a:buChar char="•"/>
            </a:pPr>
            <a:r>
              <a:rPr lang="en-US"/>
              <a:t>More storage and computation with less cost</a:t>
            </a:r>
            <a:endParaRPr/>
          </a:p>
          <a:p>
            <a:pPr indent="-228600" lvl="0" marL="228600" rtl="0" algn="l">
              <a:lnSpc>
                <a:spcPct val="90000"/>
              </a:lnSpc>
              <a:spcBef>
                <a:spcPts val="1000"/>
              </a:spcBef>
              <a:spcAft>
                <a:spcPts val="0"/>
              </a:spcAft>
              <a:buClr>
                <a:schemeClr val="dk1"/>
              </a:buClr>
              <a:buSzPts val="2800"/>
              <a:buChar char="•"/>
            </a:pPr>
            <a:r>
              <a:rPr lang="en-US"/>
              <a:t>Laptop (notebook)</a:t>
            </a:r>
            <a:endParaRPr/>
          </a:p>
          <a:p>
            <a:pPr indent="-228600" lvl="1" marL="685800" rtl="0" algn="l">
              <a:lnSpc>
                <a:spcPct val="90000"/>
              </a:lnSpc>
              <a:spcBef>
                <a:spcPts val="500"/>
              </a:spcBef>
              <a:spcAft>
                <a:spcPts val="0"/>
              </a:spcAft>
              <a:buClr>
                <a:schemeClr val="dk1"/>
              </a:buClr>
              <a:buSzPts val="2400"/>
              <a:buChar char="•"/>
            </a:pPr>
            <a:r>
              <a:rPr lang="en-US"/>
              <a:t>Portable with integrated display</a:t>
            </a:r>
            <a:endParaRPr/>
          </a:p>
          <a:p>
            <a:pPr indent="-228600" lvl="1" marL="685800" rtl="0" algn="l">
              <a:lnSpc>
                <a:spcPct val="90000"/>
              </a:lnSpc>
              <a:spcBef>
                <a:spcPts val="500"/>
              </a:spcBef>
              <a:spcAft>
                <a:spcPts val="0"/>
              </a:spcAft>
              <a:buClr>
                <a:schemeClr val="dk1"/>
              </a:buClr>
              <a:buSzPts val="2400"/>
              <a:buChar char="•"/>
            </a:pPr>
            <a:r>
              <a:rPr lang="en-US"/>
              <a:t>Battery operated</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428" name="Google Shape;428;p56"/>
          <p:cNvPicPr preferRelativeResize="0"/>
          <p:nvPr/>
        </p:nvPicPr>
        <p:blipFill rotWithShape="1">
          <a:blip r:embed="rId3">
            <a:alphaModFix/>
          </a:blip>
          <a:srcRect b="0" l="0" r="0" t="0"/>
          <a:stretch/>
        </p:blipFill>
        <p:spPr>
          <a:xfrm>
            <a:off x="8077200" y="1425575"/>
            <a:ext cx="2381250" cy="1428750"/>
          </a:xfrm>
          <a:prstGeom prst="rect">
            <a:avLst/>
          </a:prstGeom>
          <a:noFill/>
          <a:ln>
            <a:noFill/>
          </a:ln>
        </p:spPr>
      </p:pic>
      <p:pic>
        <p:nvPicPr>
          <p:cNvPr id="429" name="Google Shape;429;p56"/>
          <p:cNvPicPr preferRelativeResize="0"/>
          <p:nvPr/>
        </p:nvPicPr>
        <p:blipFill rotWithShape="1">
          <a:blip r:embed="rId4">
            <a:alphaModFix/>
          </a:blip>
          <a:srcRect b="0" l="0" r="0" t="0"/>
          <a:stretch/>
        </p:blipFill>
        <p:spPr>
          <a:xfrm>
            <a:off x="8069943" y="3276600"/>
            <a:ext cx="2381250"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35" name="Google Shape;435;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Netbook</a:t>
            </a:r>
            <a:endParaRPr/>
          </a:p>
          <a:p>
            <a:pPr indent="-228600" lvl="1" marL="685800" rtl="0" algn="l">
              <a:lnSpc>
                <a:spcPct val="90000"/>
              </a:lnSpc>
              <a:spcBef>
                <a:spcPts val="500"/>
              </a:spcBef>
              <a:spcAft>
                <a:spcPts val="0"/>
              </a:spcAft>
              <a:buClr>
                <a:schemeClr val="dk1"/>
              </a:buClr>
              <a:buSzPts val="2400"/>
              <a:buChar char="•"/>
            </a:pPr>
            <a:r>
              <a:rPr lang="en-US"/>
              <a:t>Smaller and cheaper than laptops</a:t>
            </a:r>
            <a:endParaRPr/>
          </a:p>
          <a:p>
            <a:pPr indent="-228600" lvl="1" marL="685800" rtl="0" algn="l">
              <a:lnSpc>
                <a:spcPct val="90000"/>
              </a:lnSpc>
              <a:spcBef>
                <a:spcPts val="500"/>
              </a:spcBef>
              <a:spcAft>
                <a:spcPts val="0"/>
              </a:spcAft>
              <a:buClr>
                <a:schemeClr val="dk1"/>
              </a:buClr>
              <a:buSzPts val="2400"/>
              <a:buChar char="•"/>
            </a:pPr>
            <a:r>
              <a:rPr lang="en-US"/>
              <a:t>Less powerful than laptop</a:t>
            </a:r>
            <a:endParaRPr/>
          </a:p>
          <a:p>
            <a:pPr indent="-228600" lvl="0" marL="228600" rtl="0" algn="l">
              <a:lnSpc>
                <a:spcPct val="90000"/>
              </a:lnSpc>
              <a:spcBef>
                <a:spcPts val="1000"/>
              </a:spcBef>
              <a:spcAft>
                <a:spcPts val="0"/>
              </a:spcAft>
              <a:buClr>
                <a:schemeClr val="dk1"/>
              </a:buClr>
              <a:buSzPts val="2800"/>
              <a:buChar char="•"/>
            </a:pPr>
            <a:r>
              <a:rPr lang="en-US"/>
              <a:t>PDA (personal digital assistant)</a:t>
            </a:r>
            <a:endParaRPr/>
          </a:p>
          <a:p>
            <a:pPr indent="-228600" lvl="1" marL="685800" rtl="0" algn="l">
              <a:lnSpc>
                <a:spcPct val="90000"/>
              </a:lnSpc>
              <a:spcBef>
                <a:spcPts val="500"/>
              </a:spcBef>
              <a:spcAft>
                <a:spcPts val="0"/>
              </a:spcAft>
              <a:buClr>
                <a:schemeClr val="dk1"/>
              </a:buClr>
              <a:buSzPts val="2400"/>
              <a:buChar char="•"/>
            </a:pPr>
            <a:r>
              <a:rPr lang="en-US"/>
              <a:t>Tightly integrated computer</a:t>
            </a:r>
            <a:endParaRPr/>
          </a:p>
          <a:p>
            <a:pPr indent="-228600" lvl="1" marL="685800" rtl="0" algn="l">
              <a:lnSpc>
                <a:spcPct val="90000"/>
              </a:lnSpc>
              <a:spcBef>
                <a:spcPts val="500"/>
              </a:spcBef>
              <a:spcAft>
                <a:spcPts val="0"/>
              </a:spcAft>
              <a:buClr>
                <a:schemeClr val="dk1"/>
              </a:buClr>
              <a:buSzPts val="2400"/>
              <a:buChar char="•"/>
            </a:pPr>
            <a:r>
              <a:rPr lang="en-US"/>
              <a:t>Flash memory instead of hard disk</a:t>
            </a:r>
            <a:endParaRPr/>
          </a:p>
          <a:p>
            <a:pPr indent="-228600" lvl="1" marL="685800" rtl="0" algn="l">
              <a:lnSpc>
                <a:spcPct val="90000"/>
              </a:lnSpc>
              <a:spcBef>
                <a:spcPts val="500"/>
              </a:spcBef>
              <a:spcAft>
                <a:spcPts val="0"/>
              </a:spcAft>
              <a:buClr>
                <a:schemeClr val="dk1"/>
              </a:buClr>
              <a:buSzPts val="2400"/>
              <a:buChar char="•"/>
            </a:pPr>
            <a:r>
              <a:rPr lang="en-US"/>
              <a:t>Touch screen instead of keyboard</a:t>
            </a:r>
            <a:endParaRPr/>
          </a:p>
          <a:p>
            <a:pPr indent="-228600" lvl="1" marL="685800" rtl="0" algn="l">
              <a:lnSpc>
                <a:spcPct val="90000"/>
              </a:lnSpc>
              <a:spcBef>
                <a:spcPts val="500"/>
              </a:spcBef>
              <a:spcAft>
                <a:spcPts val="0"/>
              </a:spcAft>
              <a:buClr>
                <a:schemeClr val="dk1"/>
              </a:buClr>
              <a:buSzPts val="2400"/>
              <a:buChar char="•"/>
            </a:pPr>
            <a:r>
              <a:rPr lang="en-US"/>
              <a:t>Lightweight and reasonable battery life</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436" name="Google Shape;436;p57"/>
          <p:cNvPicPr preferRelativeResize="0"/>
          <p:nvPr/>
        </p:nvPicPr>
        <p:blipFill rotWithShape="1">
          <a:blip r:embed="rId3">
            <a:alphaModFix/>
          </a:blip>
          <a:srcRect b="0" l="0" r="0" t="0"/>
          <a:stretch/>
        </p:blipFill>
        <p:spPr>
          <a:xfrm>
            <a:off x="7924800" y="1600200"/>
            <a:ext cx="2381250" cy="1428750"/>
          </a:xfrm>
          <a:prstGeom prst="rect">
            <a:avLst/>
          </a:prstGeom>
          <a:noFill/>
          <a:ln>
            <a:noFill/>
          </a:ln>
        </p:spPr>
      </p:pic>
      <p:pic>
        <p:nvPicPr>
          <p:cNvPr id="437" name="Google Shape;437;p57"/>
          <p:cNvPicPr preferRelativeResize="0"/>
          <p:nvPr/>
        </p:nvPicPr>
        <p:blipFill rotWithShape="1">
          <a:blip r:embed="rId4">
            <a:alphaModFix/>
          </a:blip>
          <a:srcRect b="0" l="0" r="0" t="0"/>
          <a:stretch/>
        </p:blipFill>
        <p:spPr>
          <a:xfrm>
            <a:off x="8091843" y="3899848"/>
            <a:ext cx="2381250" cy="1428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43" name="Google Shape;443;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Workstation</a:t>
            </a:r>
            <a:endParaRPr/>
          </a:p>
          <a:p>
            <a:pPr indent="-228600" lvl="1" marL="685800" rtl="0" algn="l">
              <a:lnSpc>
                <a:spcPct val="90000"/>
              </a:lnSpc>
              <a:spcBef>
                <a:spcPts val="500"/>
              </a:spcBef>
              <a:spcAft>
                <a:spcPts val="0"/>
              </a:spcAft>
              <a:buClr>
                <a:schemeClr val="dk1"/>
              </a:buClr>
              <a:buSzPts val="2400"/>
              <a:buChar char="•"/>
            </a:pPr>
            <a:r>
              <a:rPr lang="en-US"/>
              <a:t>Desktop computer with more processing power</a:t>
            </a:r>
            <a:endParaRPr/>
          </a:p>
          <a:p>
            <a:pPr indent="-228600" lvl="1" marL="685800" rtl="0" algn="l">
              <a:lnSpc>
                <a:spcPct val="90000"/>
              </a:lnSpc>
              <a:spcBef>
                <a:spcPts val="500"/>
              </a:spcBef>
              <a:spcAft>
                <a:spcPts val="0"/>
              </a:spcAft>
              <a:buClr>
                <a:schemeClr val="dk1"/>
              </a:buClr>
              <a:buSzPts val="2400"/>
              <a:buChar char="•"/>
            </a:pPr>
            <a:r>
              <a:rPr lang="en-US"/>
              <a:t>More memory</a:t>
            </a:r>
            <a:endParaRPr/>
          </a:p>
          <a:p>
            <a:pPr indent="-228600" lvl="1" marL="685800" rtl="0" algn="l">
              <a:lnSpc>
                <a:spcPct val="90000"/>
              </a:lnSpc>
              <a:spcBef>
                <a:spcPts val="500"/>
              </a:spcBef>
              <a:spcAft>
                <a:spcPts val="0"/>
              </a:spcAft>
              <a:buClr>
                <a:schemeClr val="dk1"/>
              </a:buClr>
              <a:buSzPts val="2400"/>
              <a:buChar char="•"/>
            </a:pPr>
            <a:r>
              <a:rPr lang="en-US"/>
              <a:t>More capabilities in performing specialized tasks</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444" name="Google Shape;444;p58"/>
          <p:cNvPicPr preferRelativeResize="0"/>
          <p:nvPr/>
        </p:nvPicPr>
        <p:blipFill rotWithShape="1">
          <a:blip r:embed="rId3">
            <a:alphaModFix/>
          </a:blip>
          <a:srcRect b="0" l="0" r="0" t="0"/>
          <a:stretch/>
        </p:blipFill>
        <p:spPr>
          <a:xfrm>
            <a:off x="8001000" y="4087504"/>
            <a:ext cx="2381250" cy="1428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50" name="Google Shape;450;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Server</a:t>
            </a:r>
            <a:endParaRPr/>
          </a:p>
          <a:p>
            <a:pPr indent="-228600" lvl="1" marL="685800" rtl="0" algn="l">
              <a:lnSpc>
                <a:spcPct val="90000"/>
              </a:lnSpc>
              <a:spcBef>
                <a:spcPts val="500"/>
              </a:spcBef>
              <a:spcAft>
                <a:spcPts val="0"/>
              </a:spcAft>
              <a:buClr>
                <a:schemeClr val="dk1"/>
              </a:buClr>
              <a:buSzPts val="2400"/>
              <a:buChar char="•"/>
            </a:pPr>
            <a:r>
              <a:rPr lang="en-US"/>
              <a:t>Computer that serves other computers over network</a:t>
            </a:r>
            <a:endParaRPr/>
          </a:p>
          <a:p>
            <a:pPr indent="-228600" lvl="1" marL="685800" rtl="0" algn="l">
              <a:lnSpc>
                <a:spcPct val="90000"/>
              </a:lnSpc>
              <a:spcBef>
                <a:spcPts val="500"/>
              </a:spcBef>
              <a:spcAft>
                <a:spcPts val="0"/>
              </a:spcAft>
              <a:buClr>
                <a:schemeClr val="dk1"/>
              </a:buClr>
              <a:buSzPts val="2400"/>
              <a:buChar char="•"/>
            </a:pPr>
            <a:r>
              <a:rPr lang="en-US"/>
              <a:t>More processing power, memory and storage</a:t>
            </a:r>
            <a:endParaRPr/>
          </a:p>
          <a:p>
            <a:pPr indent="-228600" lvl="1" marL="685800" rtl="0" algn="l">
              <a:lnSpc>
                <a:spcPct val="90000"/>
              </a:lnSpc>
              <a:spcBef>
                <a:spcPts val="500"/>
              </a:spcBef>
              <a:spcAft>
                <a:spcPts val="0"/>
              </a:spcAft>
              <a:buClr>
                <a:schemeClr val="dk1"/>
              </a:buClr>
              <a:buSzPts val="2400"/>
              <a:buChar char="•"/>
            </a:pPr>
            <a:r>
              <a:rPr lang="en-US"/>
              <a:t>Large in size</a:t>
            </a:r>
            <a:endParaRPr/>
          </a:p>
          <a:p>
            <a:pPr indent="-76200" lvl="1" marL="685800" rtl="0" algn="l">
              <a:lnSpc>
                <a:spcPct val="90000"/>
              </a:lnSpc>
              <a:spcBef>
                <a:spcPts val="500"/>
              </a:spcBef>
              <a:spcAft>
                <a:spcPts val="0"/>
              </a:spcAft>
              <a:buClr>
                <a:schemeClr val="dk1"/>
              </a:buClr>
              <a:buSzPts val="2400"/>
              <a:buNone/>
            </a:pPr>
            <a:r>
              <a:t/>
            </a:r>
            <a:endParaRPr/>
          </a:p>
        </p:txBody>
      </p:sp>
      <p:pic>
        <p:nvPicPr>
          <p:cNvPr id="451" name="Google Shape;451;p59"/>
          <p:cNvPicPr preferRelativeResize="0"/>
          <p:nvPr/>
        </p:nvPicPr>
        <p:blipFill rotWithShape="1">
          <a:blip r:embed="rId3">
            <a:alphaModFix/>
          </a:blip>
          <a:srcRect b="0" l="0" r="0" t="0"/>
          <a:stretch/>
        </p:blipFill>
        <p:spPr>
          <a:xfrm>
            <a:off x="7924800" y="4195407"/>
            <a:ext cx="2381250" cy="1428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Computer</a:t>
            </a:r>
            <a:endParaRPr/>
          </a:p>
        </p:txBody>
      </p:sp>
      <p:sp>
        <p:nvSpPr>
          <p:cNvPr id="457" name="Google Shape;457;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Mainframe</a:t>
            </a:r>
            <a:endParaRPr/>
          </a:p>
          <a:p>
            <a:pPr indent="-228600" lvl="1" marL="685800" rtl="0" algn="l">
              <a:lnSpc>
                <a:spcPct val="90000"/>
              </a:lnSpc>
              <a:spcBef>
                <a:spcPts val="500"/>
              </a:spcBef>
              <a:spcAft>
                <a:spcPts val="0"/>
              </a:spcAft>
              <a:buClr>
                <a:schemeClr val="dk1"/>
              </a:buClr>
              <a:buSzPct val="100000"/>
              <a:buChar char="•"/>
            </a:pPr>
            <a:r>
              <a:rPr lang="en-US"/>
              <a:t>Very large size</a:t>
            </a:r>
            <a:endParaRPr/>
          </a:p>
          <a:p>
            <a:pPr indent="-228600" lvl="1" marL="685800" rtl="0" algn="l">
              <a:lnSpc>
                <a:spcPct val="90000"/>
              </a:lnSpc>
              <a:spcBef>
                <a:spcPts val="500"/>
              </a:spcBef>
              <a:spcAft>
                <a:spcPts val="0"/>
              </a:spcAft>
              <a:buClr>
                <a:schemeClr val="dk1"/>
              </a:buClr>
              <a:buSzPct val="100000"/>
              <a:buChar char="•"/>
            </a:pPr>
            <a:r>
              <a:rPr lang="en-US"/>
              <a:t>Now known as enterprise server</a:t>
            </a:r>
            <a:endParaRPr/>
          </a:p>
          <a:p>
            <a:pPr indent="-228600" lvl="1" marL="685800" rtl="0" algn="l">
              <a:lnSpc>
                <a:spcPct val="90000"/>
              </a:lnSpc>
              <a:spcBef>
                <a:spcPts val="500"/>
              </a:spcBef>
              <a:spcAft>
                <a:spcPts val="0"/>
              </a:spcAft>
              <a:buClr>
                <a:schemeClr val="dk1"/>
              </a:buClr>
              <a:buSzPct val="100000"/>
              <a:buChar char="•"/>
            </a:pPr>
            <a:r>
              <a:rPr lang="en-US"/>
              <a:t>More processing power</a:t>
            </a:r>
            <a:endParaRPr/>
          </a:p>
          <a:p>
            <a:pPr indent="-228600" lvl="0" marL="228600" rtl="0" algn="l">
              <a:lnSpc>
                <a:spcPct val="90000"/>
              </a:lnSpc>
              <a:spcBef>
                <a:spcPts val="1000"/>
              </a:spcBef>
              <a:spcAft>
                <a:spcPts val="0"/>
              </a:spcAft>
              <a:buClr>
                <a:schemeClr val="dk1"/>
              </a:buClr>
              <a:buSzPct val="100000"/>
              <a:buChar char="•"/>
            </a:pPr>
            <a:r>
              <a:rPr lang="en-US"/>
              <a:t>Supercomputer</a:t>
            </a:r>
            <a:endParaRPr/>
          </a:p>
          <a:p>
            <a:pPr indent="-228600" lvl="1" marL="685800" rtl="0" algn="l">
              <a:lnSpc>
                <a:spcPct val="90000"/>
              </a:lnSpc>
              <a:spcBef>
                <a:spcPts val="500"/>
              </a:spcBef>
              <a:spcAft>
                <a:spcPts val="0"/>
              </a:spcAft>
              <a:buClr>
                <a:schemeClr val="dk1"/>
              </a:buClr>
              <a:buSzPct val="100000"/>
              <a:buChar char="•"/>
            </a:pPr>
            <a:r>
              <a:rPr lang="en-US"/>
              <a:t>Very expensive</a:t>
            </a:r>
            <a:endParaRPr/>
          </a:p>
          <a:p>
            <a:pPr indent="-228600" lvl="1" marL="685800" rtl="0" algn="l">
              <a:lnSpc>
                <a:spcPct val="90000"/>
              </a:lnSpc>
              <a:spcBef>
                <a:spcPts val="500"/>
              </a:spcBef>
              <a:spcAft>
                <a:spcPts val="0"/>
              </a:spcAft>
              <a:buClr>
                <a:schemeClr val="dk1"/>
              </a:buClr>
              <a:buSzPct val="100000"/>
              <a:buChar char="•"/>
            </a:pPr>
            <a:r>
              <a:rPr lang="en-US"/>
              <a:t>Fastest computers</a:t>
            </a:r>
            <a:endParaRPr/>
          </a:p>
          <a:p>
            <a:pPr indent="-228600" lvl="1" marL="685800" rtl="0" algn="l">
              <a:lnSpc>
                <a:spcPct val="90000"/>
              </a:lnSpc>
              <a:spcBef>
                <a:spcPts val="500"/>
              </a:spcBef>
              <a:spcAft>
                <a:spcPts val="0"/>
              </a:spcAft>
              <a:buClr>
                <a:schemeClr val="dk1"/>
              </a:buClr>
              <a:buSzPct val="100000"/>
              <a:buChar char="•"/>
            </a:pPr>
            <a:r>
              <a:rPr lang="en-US"/>
              <a:t>Employed for specific applications which require immense amount of calculations</a:t>
            </a:r>
            <a:endParaRPr/>
          </a:p>
          <a:p>
            <a:pPr indent="-228600" lvl="2" marL="1143000" rtl="0" algn="l">
              <a:lnSpc>
                <a:spcPct val="90000"/>
              </a:lnSpc>
              <a:spcBef>
                <a:spcPts val="500"/>
              </a:spcBef>
              <a:spcAft>
                <a:spcPts val="0"/>
              </a:spcAft>
              <a:buClr>
                <a:schemeClr val="dk1"/>
              </a:buClr>
              <a:buSzPct val="100000"/>
              <a:buChar char="•"/>
            </a:pPr>
            <a:r>
              <a:rPr lang="en-US"/>
              <a:t>weather forecasting</a:t>
            </a:r>
            <a:endParaRPr/>
          </a:p>
          <a:p>
            <a:pPr indent="-228600" lvl="2" marL="1143000" rtl="0" algn="l">
              <a:lnSpc>
                <a:spcPct val="90000"/>
              </a:lnSpc>
              <a:spcBef>
                <a:spcPts val="500"/>
              </a:spcBef>
              <a:spcAft>
                <a:spcPts val="0"/>
              </a:spcAft>
              <a:buClr>
                <a:schemeClr val="dk1"/>
              </a:buClr>
              <a:buSzPct val="100000"/>
              <a:buChar char="•"/>
            </a:pPr>
            <a:r>
              <a:rPr lang="en-US"/>
              <a:t>scientific simulations</a:t>
            </a:r>
            <a:endParaRPr/>
          </a:p>
          <a:p>
            <a:pPr indent="-228600" lvl="2" marL="1143000" rtl="0" algn="l">
              <a:lnSpc>
                <a:spcPct val="90000"/>
              </a:lnSpc>
              <a:spcBef>
                <a:spcPts val="500"/>
              </a:spcBef>
              <a:spcAft>
                <a:spcPts val="0"/>
              </a:spcAft>
              <a:buClr>
                <a:schemeClr val="dk1"/>
              </a:buClr>
              <a:buSzPct val="100000"/>
              <a:buChar char="•"/>
            </a:pPr>
            <a:r>
              <a:rPr lang="en-US"/>
              <a:t>(animated) graphics</a:t>
            </a:r>
            <a:endParaRPr/>
          </a:p>
          <a:p>
            <a:pPr indent="-228600" lvl="2" marL="1143000" rtl="0" algn="l">
              <a:lnSpc>
                <a:spcPct val="90000"/>
              </a:lnSpc>
              <a:spcBef>
                <a:spcPts val="500"/>
              </a:spcBef>
              <a:spcAft>
                <a:spcPts val="0"/>
              </a:spcAft>
              <a:buClr>
                <a:schemeClr val="dk1"/>
              </a:buClr>
              <a:buSzPct val="100000"/>
              <a:buChar char="•"/>
            </a:pPr>
            <a:r>
              <a:rPr lang="en-US"/>
              <a:t>nuclear energy research</a:t>
            </a:r>
            <a:endParaRPr/>
          </a:p>
          <a:p>
            <a:pPr indent="-228600" lvl="2" marL="1143000" rtl="0" algn="l">
              <a:lnSpc>
                <a:spcPct val="90000"/>
              </a:lnSpc>
              <a:spcBef>
                <a:spcPts val="500"/>
              </a:spcBef>
              <a:spcAft>
                <a:spcPts val="0"/>
              </a:spcAft>
              <a:buClr>
                <a:schemeClr val="dk1"/>
              </a:buClr>
              <a:buSzPct val="100000"/>
              <a:buChar char="•"/>
            </a:pPr>
            <a:r>
              <a:rPr lang="en-US"/>
              <a:t>electronic design</a:t>
            </a:r>
            <a:endParaRPr/>
          </a:p>
          <a:p>
            <a:pPr indent="-87630" lvl="1" marL="685800" rtl="0" algn="l">
              <a:lnSpc>
                <a:spcPct val="90000"/>
              </a:lnSpc>
              <a:spcBef>
                <a:spcPts val="500"/>
              </a:spcBef>
              <a:spcAft>
                <a:spcPts val="0"/>
              </a:spcAft>
              <a:buClr>
                <a:schemeClr val="dk1"/>
              </a:buClr>
              <a:buSzPct val="100000"/>
              <a:buNone/>
            </a:pPr>
            <a:r>
              <a:t/>
            </a:r>
            <a:endParaRPr/>
          </a:p>
          <a:p>
            <a:pPr indent="-87630" lvl="1" marL="685800" rtl="0" algn="l">
              <a:lnSpc>
                <a:spcPct val="90000"/>
              </a:lnSpc>
              <a:spcBef>
                <a:spcPts val="500"/>
              </a:spcBef>
              <a:spcAft>
                <a:spcPts val="0"/>
              </a:spcAft>
              <a:buClr>
                <a:schemeClr val="dk1"/>
              </a:buClr>
              <a:buSzPct val="100000"/>
              <a:buNone/>
            </a:pPr>
            <a:r>
              <a:t/>
            </a:r>
            <a:endParaRPr/>
          </a:p>
        </p:txBody>
      </p:sp>
      <p:pic>
        <p:nvPicPr>
          <p:cNvPr id="458" name="Google Shape;458;p60"/>
          <p:cNvPicPr preferRelativeResize="0"/>
          <p:nvPr/>
        </p:nvPicPr>
        <p:blipFill rotWithShape="1">
          <a:blip r:embed="rId3">
            <a:alphaModFix/>
          </a:blip>
          <a:srcRect b="0" l="0" r="0" t="0"/>
          <a:stretch/>
        </p:blipFill>
        <p:spPr>
          <a:xfrm>
            <a:off x="8077200" y="1676400"/>
            <a:ext cx="2381250" cy="1428750"/>
          </a:xfrm>
          <a:prstGeom prst="rect">
            <a:avLst/>
          </a:prstGeom>
          <a:noFill/>
          <a:ln>
            <a:noFill/>
          </a:ln>
        </p:spPr>
      </p:pic>
      <p:pic>
        <p:nvPicPr>
          <p:cNvPr id="459" name="Google Shape;459;p60"/>
          <p:cNvPicPr preferRelativeResize="0"/>
          <p:nvPr/>
        </p:nvPicPr>
        <p:blipFill rotWithShape="1">
          <a:blip r:embed="rId4">
            <a:alphaModFix/>
          </a:blip>
          <a:srcRect b="0" l="0" r="0" t="0"/>
          <a:stretch/>
        </p:blipFill>
        <p:spPr>
          <a:xfrm>
            <a:off x="8147538" y="4788875"/>
            <a:ext cx="2381250" cy="14287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Activity</a:t>
            </a:r>
            <a:endParaRPr/>
          </a:p>
        </p:txBody>
      </p:sp>
      <p:sp>
        <p:nvSpPr>
          <p:cNvPr id="465" name="Google Shape;465;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Discuss at least 3 types of equipment or machines that use a computer. Also explain the purpose of the computer in that machine or equipment.</a:t>
            </a:r>
            <a:endParaRPr/>
          </a:p>
          <a:p>
            <a:pPr indent="-228600" lvl="0" marL="228600" rtl="0" algn="l">
              <a:lnSpc>
                <a:spcPct val="90000"/>
              </a:lnSpc>
              <a:spcBef>
                <a:spcPts val="1000"/>
              </a:spcBef>
              <a:spcAft>
                <a:spcPts val="0"/>
              </a:spcAft>
              <a:buClr>
                <a:schemeClr val="dk1"/>
              </a:buClr>
              <a:buSzPts val="2800"/>
              <a:buChar char="•"/>
            </a:pPr>
            <a:r>
              <a:rPr lang="en-US"/>
              <a:t> Discuss all digital devices that you own, such as laptop, mobile, smart watch, etc. and explain their unique functionalities.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type="ctrTitle"/>
          </p:nvPr>
        </p:nvSpPr>
        <p:spPr>
          <a:xfrm>
            <a:off x="2209800" y="5040983"/>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sz="4400">
                <a:solidFill>
                  <a:srgbClr val="000090"/>
                </a:solidFill>
                <a:latin typeface="Calibri"/>
                <a:ea typeface="Calibri"/>
                <a:cs typeface="Calibri"/>
                <a:sym typeface="Calibri"/>
              </a:rPr>
              <a:t>Thank You</a:t>
            </a:r>
            <a:endParaRPr sz="4400">
              <a:solidFill>
                <a:srgbClr val="000090"/>
              </a:solidFill>
              <a:latin typeface="Calibri"/>
              <a:ea typeface="Calibri"/>
              <a:cs typeface="Calibri"/>
              <a:sym typeface="Calibri"/>
            </a:endParaRPr>
          </a:p>
        </p:txBody>
      </p:sp>
      <p:pic>
        <p:nvPicPr>
          <p:cNvPr descr="WallpaperStudio10-72452.jpg" id="471" name="Google Shape;471;p62"/>
          <p:cNvPicPr preferRelativeResize="0"/>
          <p:nvPr/>
        </p:nvPicPr>
        <p:blipFill rotWithShape="1">
          <a:blip r:embed="rId3">
            <a:alphaModFix/>
          </a:blip>
          <a:srcRect b="0" l="0" r="0" t="0"/>
          <a:stretch/>
        </p:blipFill>
        <p:spPr>
          <a:xfrm>
            <a:off x="152400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stuff.jpg" id="116" name="Google Shape;116;p18"/>
          <p:cNvPicPr preferRelativeResize="0"/>
          <p:nvPr/>
        </p:nvPicPr>
        <p:blipFill rotWithShape="1">
          <a:blip r:embed="rId3">
            <a:alphaModFix/>
          </a:blip>
          <a:srcRect b="0" l="0" r="0" t="0"/>
          <a:stretch/>
        </p:blipFill>
        <p:spPr>
          <a:xfrm>
            <a:off x="1524000" y="383665"/>
            <a:ext cx="9144000" cy="60954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Amazing Facts and Statistics</a:t>
            </a:r>
            <a:endParaRPr>
              <a:solidFill>
                <a:srgbClr val="000090"/>
              </a:solidFill>
              <a:latin typeface="Calibri"/>
              <a:ea typeface="Calibri"/>
              <a:cs typeface="Calibri"/>
              <a:sym typeface="Calibri"/>
            </a:endParaRPr>
          </a:p>
        </p:txBody>
      </p:sp>
      <p:pic>
        <p:nvPicPr>
          <p:cNvPr id="122" name="Google Shape;122;p19"/>
          <p:cNvPicPr preferRelativeResize="0"/>
          <p:nvPr>
            <p:ph idx="1" type="body"/>
          </p:nvPr>
        </p:nvPicPr>
        <p:blipFill rotWithShape="1">
          <a:blip r:embed="rId3">
            <a:alphaModFix/>
          </a:blip>
          <a:srcRect b="0" l="0" r="0" t="0"/>
          <a:stretch/>
        </p:blipFill>
        <p:spPr>
          <a:xfrm>
            <a:off x="2231579" y="1825625"/>
            <a:ext cx="7728841"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Amazing Facts and Statistics</a:t>
            </a:r>
            <a:endParaRPr/>
          </a:p>
        </p:txBody>
      </p:sp>
      <p:pic>
        <p:nvPicPr>
          <p:cNvPr id="128" name="Google Shape;128;p20"/>
          <p:cNvPicPr preferRelativeResize="0"/>
          <p:nvPr>
            <p:ph idx="1" type="body"/>
          </p:nvPr>
        </p:nvPicPr>
        <p:blipFill rotWithShape="1">
          <a:blip r:embed="rId3">
            <a:alphaModFix/>
          </a:blip>
          <a:srcRect b="0" l="0" r="0" t="0"/>
          <a:stretch/>
        </p:blipFill>
        <p:spPr>
          <a:xfrm>
            <a:off x="2231579" y="1825625"/>
            <a:ext cx="7728841"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Amazing Facts and Statistics</a:t>
            </a:r>
            <a:endParaRPr/>
          </a:p>
        </p:txBody>
      </p:sp>
      <p:pic>
        <p:nvPicPr>
          <p:cNvPr descr="social-Media.png" id="134" name="Google Shape;134;p21"/>
          <p:cNvPicPr preferRelativeResize="0"/>
          <p:nvPr/>
        </p:nvPicPr>
        <p:blipFill rotWithShape="1">
          <a:blip r:embed="rId3">
            <a:alphaModFix/>
          </a:blip>
          <a:srcRect b="0" l="0" r="0" t="17964"/>
          <a:stretch/>
        </p:blipFill>
        <p:spPr>
          <a:xfrm>
            <a:off x="2992331" y="1653727"/>
            <a:ext cx="6160508" cy="50537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524000" y="0"/>
            <a:ext cx="9144000" cy="14176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90"/>
              </a:buClr>
              <a:buSzPts val="4400"/>
              <a:buFont typeface="Calibri"/>
              <a:buNone/>
            </a:pPr>
            <a:r>
              <a:rPr lang="en-US">
                <a:solidFill>
                  <a:srgbClr val="000090"/>
                </a:solidFill>
                <a:latin typeface="Calibri"/>
                <a:ea typeface="Calibri"/>
                <a:cs typeface="Calibri"/>
                <a:sym typeface="Calibri"/>
              </a:rPr>
              <a:t>Components of ICT</a:t>
            </a:r>
            <a:endParaRPr>
              <a:solidFill>
                <a:srgbClr val="000090"/>
              </a:solidFill>
              <a:latin typeface="Calibri"/>
              <a:ea typeface="Calibri"/>
              <a:cs typeface="Calibri"/>
              <a:sym typeface="Calibri"/>
            </a:endParaRPr>
          </a:p>
        </p:txBody>
      </p:sp>
      <p:pic>
        <p:nvPicPr>
          <p:cNvPr descr="ICT_components_mobile.jpg" id="140" name="Google Shape;140;p22"/>
          <p:cNvPicPr preferRelativeResize="0"/>
          <p:nvPr>
            <p:ph idx="1" type="body"/>
          </p:nvPr>
        </p:nvPicPr>
        <p:blipFill rotWithShape="1">
          <a:blip r:embed="rId3">
            <a:alphaModFix/>
          </a:blip>
          <a:srcRect b="7328" l="5208" r="4335" t="22799"/>
          <a:stretch/>
        </p:blipFill>
        <p:spPr>
          <a:xfrm>
            <a:off x="3137842" y="1417638"/>
            <a:ext cx="6071748" cy="51240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