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orient="horz" pos="4176">
          <p15:clr>
            <a:srgbClr val="000000"/>
          </p15:clr>
        </p15:guide>
        <p15:guide id="3" orient="horz" pos="1008">
          <p15:clr>
            <a:srgbClr val="000000"/>
          </p15:clr>
        </p15:guide>
        <p15:guide id="4" pos="2880">
          <p15:clr>
            <a:srgbClr val="000000"/>
          </p15:clr>
        </p15:guide>
        <p15:guide id="5" pos="288">
          <p15:clr>
            <a:srgbClr val="000000"/>
          </p15:clr>
        </p15:guide>
        <p15:guide id="6" pos="5472">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4176" orient="horz"/>
        <p:guide pos="1008" orient="horz"/>
        <p:guide pos="2880"/>
        <p:guide pos="288"/>
        <p:guide pos="5472"/>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cap="none" strike="noStrike">
                <a:solidFill>
                  <a:srgbClr val="000000"/>
                </a:solidFill>
                <a:latin typeface="Times"/>
                <a:ea typeface="Times"/>
                <a:cs typeface="Times"/>
                <a:sym typeface="Times"/>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 name="Google Shape;86;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0" name="Google Shape;160;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9" name="Google Shape;169;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7" name="Google Shape;177;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5" name="Google Shape;185;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3" name="Google Shape;193;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4" name="Google Shape;204;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3" name="Google Shape;213;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1" name="Google Shape;221;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0" name="Google Shape;230;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8" name="Google Shape;238;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 name="Google Shape;94;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6" name="Google Shape;246;p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3" name="Google Shape;263;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2" name="Google Shape;272;p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1" name="Google Shape;281;p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1" name="Google Shape;291;p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9" name="Google Shape;299;p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2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7" name="Google Shape;307;p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2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6" name="Google Shape;316;p2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2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4" name="Google Shape;324;p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2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 name="Google Shape;102;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2" name="Google Shape;332;p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3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en-US" sz="2400" u="none">
                <a:solidFill>
                  <a:srgbClr val="000000"/>
                </a:solidFill>
                <a:latin typeface="Arial"/>
                <a:ea typeface="Arial"/>
                <a:cs typeface="Arial"/>
                <a:sym typeface="Arial"/>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3" name="Google Shape;343;p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3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en-US" sz="2400" u="none">
                <a:solidFill>
                  <a:srgbClr val="000000"/>
                </a:solidFill>
                <a:latin typeface="Arial"/>
                <a:ea typeface="Arial"/>
                <a:cs typeface="Arial"/>
                <a:sym typeface="Arial"/>
              </a:rP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4" name="Google Shape;354;p3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3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en-US" sz="2400" u="none">
                <a:solidFill>
                  <a:srgbClr val="000000"/>
                </a:solidFill>
                <a:latin typeface="Arial"/>
                <a:ea typeface="Arial"/>
                <a:cs typeface="Arial"/>
                <a:sym typeface="Arial"/>
              </a:rP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2" name="Google Shape;362;p3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3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en-US" sz="2400" u="none">
                <a:solidFill>
                  <a:srgbClr val="000000"/>
                </a:solidFill>
                <a:latin typeface="Arial"/>
                <a:ea typeface="Arial"/>
                <a:cs typeface="Arial"/>
                <a:sym typeface="Arial"/>
              </a:rP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3" name="Google Shape;373;p3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3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en-US" sz="2400" u="none">
                <a:solidFill>
                  <a:srgbClr val="000000"/>
                </a:solidFill>
                <a:latin typeface="Arial"/>
                <a:ea typeface="Arial"/>
                <a:cs typeface="Arial"/>
                <a:sym typeface="Arial"/>
              </a:rP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 name="Google Shape;111;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 name="Google Shape;119;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 name="Google Shape;128;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 name="Google Shape;136;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2" name="Google Shape;152;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rgbClr val="000000"/>
                </a:solidFill>
                <a:latin typeface="Arial"/>
                <a:ea typeface="Arial"/>
                <a:cs typeface="Arial"/>
                <a:sym typeface="Arial"/>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8" name="Shape 78"/>
        <p:cNvGrpSpPr/>
        <p:nvPr/>
      </p:nvGrpSpPr>
      <p:grpSpPr>
        <a:xfrm>
          <a:off x="0" y="0"/>
          <a:ext cx="0" cy="0"/>
          <a:chOff x="0" y="0"/>
          <a:chExt cx="0" cy="0"/>
        </a:xfrm>
      </p:grpSpPr>
      <p:sp>
        <p:nvSpPr>
          <p:cNvPr id="79" name="Google Shape;79;p1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6" name="Shape 26"/>
        <p:cNvGrpSpPr/>
        <p:nvPr/>
      </p:nvGrpSpPr>
      <p:grpSpPr>
        <a:xfrm>
          <a:off x="0" y="0"/>
          <a:ext cx="0" cy="0"/>
          <a:chOff x="0" y="0"/>
          <a:chExt cx="0" cy="0"/>
        </a:xfrm>
      </p:grpSpPr>
      <p:sp>
        <p:nvSpPr>
          <p:cNvPr id="27" name="Google Shape;27;p4"/>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8" name="Google Shape;28;p4"/>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 name="Google Shape;29;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2" name="Shape 32"/>
        <p:cNvGrpSpPr/>
        <p:nvPr/>
      </p:nvGrpSpPr>
      <p:grpSpPr>
        <a:xfrm>
          <a:off x="0" y="0"/>
          <a:ext cx="0" cy="0"/>
          <a:chOff x="0" y="0"/>
          <a:chExt cx="0" cy="0"/>
        </a:xfrm>
      </p:grpSpPr>
      <p:sp>
        <p:nvSpPr>
          <p:cNvPr id="33" name="Google Shape;33;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 name="Google Shape;34;p5"/>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 name="Google Shape;35;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8" name="Shape 38"/>
        <p:cNvGrpSpPr/>
        <p:nvPr/>
      </p:nvGrpSpPr>
      <p:grpSpPr>
        <a:xfrm>
          <a:off x="0" y="0"/>
          <a:ext cx="0" cy="0"/>
          <a:chOff x="0" y="0"/>
          <a:chExt cx="0" cy="0"/>
        </a:xfrm>
      </p:grpSpPr>
      <p:sp>
        <p:nvSpPr>
          <p:cNvPr id="39" name="Google Shape;39;p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6"/>
          <p:cNvSpPr/>
          <p:nvPr>
            <p:ph idx="2" type="pic"/>
          </p:nvPr>
        </p:nvSpPr>
        <p:spPr>
          <a:xfrm>
            <a:off x="1792288" y="612775"/>
            <a:ext cx="5486400" cy="4114800"/>
          </a:xfrm>
          <a:prstGeom prst="rect">
            <a:avLst/>
          </a:prstGeom>
          <a:noFill/>
          <a:ln>
            <a:noFill/>
          </a:ln>
        </p:spPr>
      </p:sp>
      <p:sp>
        <p:nvSpPr>
          <p:cNvPr id="41" name="Google Shape;41;p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5" name="Shape 45"/>
        <p:cNvGrpSpPr/>
        <p:nvPr/>
      </p:nvGrpSpPr>
      <p:grpSpPr>
        <a:xfrm>
          <a:off x="0" y="0"/>
          <a:ext cx="0" cy="0"/>
          <a:chOff x="0" y="0"/>
          <a:chExt cx="0" cy="0"/>
        </a:xfrm>
      </p:grpSpPr>
      <p:sp>
        <p:nvSpPr>
          <p:cNvPr id="46" name="Google Shape;46;p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8" name="Google Shape;48;p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9" name="Google Shape;49;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9" name="Google Shape;59;p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0" name="Google Shape;60;p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1" name="Google Shape;61;p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8" name="Google Shape;68;p1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2.jpg"/><Relationship Id="rId4" Type="http://schemas.openxmlformats.org/officeDocument/2006/relationships/image" Target="../media/image1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2.jpg"/><Relationship Id="rId4" Type="http://schemas.openxmlformats.org/officeDocument/2006/relationships/image" Target="../media/image9.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0.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3.png"/><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Chapter Goals</a:t>
            </a:r>
            <a:endParaRPr/>
          </a:p>
        </p:txBody>
      </p:sp>
      <p:sp>
        <p:nvSpPr>
          <p:cNvPr id="90" name="Google Shape;90;p1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Describe the two main </a:t>
            </a:r>
            <a:r>
              <a:rPr b="0" i="0" lang="en-US" sz="2800" u="none" cap="none" strike="noStrike">
                <a:solidFill>
                  <a:srgbClr val="FF6600"/>
                </a:solidFill>
                <a:latin typeface="Calibri"/>
                <a:ea typeface="Calibri"/>
                <a:cs typeface="Calibri"/>
                <a:sym typeface="Calibri"/>
              </a:rPr>
              <a:t>responsibilities </a:t>
            </a:r>
            <a:r>
              <a:rPr b="0" i="0" lang="en-US" sz="2800" u="none" cap="none" strike="noStrike">
                <a:solidFill>
                  <a:schemeClr val="dk1"/>
                </a:solidFill>
                <a:latin typeface="Calibri"/>
                <a:ea typeface="Calibri"/>
                <a:cs typeface="Calibri"/>
                <a:sym typeface="Calibri"/>
              </a:rPr>
              <a:t>of an operating system</a:t>
            </a:r>
            <a:endParaRPr/>
          </a:p>
          <a:p>
            <a:pPr indent="-342900" lvl="0" marL="34290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Define </a:t>
            </a:r>
            <a:r>
              <a:rPr b="0" i="0" lang="en-US" sz="2800" u="none" cap="none" strike="noStrike">
                <a:solidFill>
                  <a:srgbClr val="FF6600"/>
                </a:solidFill>
                <a:latin typeface="Calibri"/>
                <a:ea typeface="Calibri"/>
                <a:cs typeface="Calibri"/>
                <a:sym typeface="Calibri"/>
              </a:rPr>
              <a:t>memory </a:t>
            </a:r>
            <a:r>
              <a:rPr b="0" i="0" lang="en-US" sz="2800" u="none" cap="none" strike="noStrike">
                <a:solidFill>
                  <a:schemeClr val="dk1"/>
                </a:solidFill>
                <a:latin typeface="Calibri"/>
                <a:ea typeface="Calibri"/>
                <a:cs typeface="Calibri"/>
                <a:sym typeface="Calibri"/>
              </a:rPr>
              <a:t>and </a:t>
            </a:r>
            <a:r>
              <a:rPr b="0" i="0" lang="en-US" sz="2800" u="none" cap="none" strike="noStrike">
                <a:solidFill>
                  <a:srgbClr val="FF6600"/>
                </a:solidFill>
                <a:latin typeface="Calibri"/>
                <a:ea typeface="Calibri"/>
                <a:cs typeface="Calibri"/>
                <a:sym typeface="Calibri"/>
              </a:rPr>
              <a:t>process </a:t>
            </a:r>
            <a:r>
              <a:rPr b="0" i="0" lang="en-US" sz="2800" u="none" cap="none" strike="noStrike">
                <a:solidFill>
                  <a:schemeClr val="dk1"/>
                </a:solidFill>
                <a:latin typeface="Calibri"/>
                <a:ea typeface="Calibri"/>
                <a:cs typeface="Calibri"/>
                <a:sym typeface="Calibri"/>
              </a:rPr>
              <a:t>management</a:t>
            </a:r>
            <a:endParaRPr/>
          </a:p>
          <a:p>
            <a:pPr indent="-342900" lvl="0" marL="34290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Explain how </a:t>
            </a:r>
            <a:r>
              <a:rPr b="0" i="0" lang="en-US" sz="2800" u="none" cap="none" strike="noStrike">
                <a:solidFill>
                  <a:srgbClr val="FF6600"/>
                </a:solidFill>
                <a:latin typeface="Calibri"/>
                <a:ea typeface="Calibri"/>
                <a:cs typeface="Calibri"/>
                <a:sym typeface="Calibri"/>
              </a:rPr>
              <a:t>timesharing </a:t>
            </a:r>
            <a:r>
              <a:rPr b="0" i="0" lang="en-US" sz="2800" u="none" cap="none" strike="noStrike">
                <a:solidFill>
                  <a:schemeClr val="dk1"/>
                </a:solidFill>
                <a:latin typeface="Calibri"/>
                <a:ea typeface="Calibri"/>
                <a:cs typeface="Calibri"/>
                <a:sym typeface="Calibri"/>
              </a:rPr>
              <a:t>creates the virtual machine illusion</a:t>
            </a:r>
            <a:endParaRPr/>
          </a:p>
          <a:p>
            <a:pPr indent="-342900" lvl="0" marL="34290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Explain the relationship between </a:t>
            </a:r>
            <a:r>
              <a:rPr b="0" i="0" lang="en-US" sz="2800" u="none" cap="none" strike="noStrike">
                <a:solidFill>
                  <a:srgbClr val="FF6600"/>
                </a:solidFill>
                <a:latin typeface="Calibri"/>
                <a:ea typeface="Calibri"/>
                <a:cs typeface="Calibri"/>
                <a:sym typeface="Calibri"/>
              </a:rPr>
              <a:t>logical </a:t>
            </a:r>
            <a:r>
              <a:rPr b="0" i="0" lang="en-US" sz="2800" u="none" cap="none" strike="noStrike">
                <a:solidFill>
                  <a:schemeClr val="dk1"/>
                </a:solidFill>
                <a:latin typeface="Calibri"/>
                <a:ea typeface="Calibri"/>
                <a:cs typeface="Calibri"/>
                <a:sym typeface="Calibri"/>
              </a:rPr>
              <a:t>and </a:t>
            </a:r>
            <a:r>
              <a:rPr b="0" i="0" lang="en-US" sz="2800" u="none" cap="none" strike="noStrike">
                <a:solidFill>
                  <a:srgbClr val="FF6600"/>
                </a:solidFill>
                <a:latin typeface="Calibri"/>
                <a:ea typeface="Calibri"/>
                <a:cs typeface="Calibri"/>
                <a:sym typeface="Calibri"/>
              </a:rPr>
              <a:t>physical </a:t>
            </a:r>
            <a:r>
              <a:rPr b="0" i="0" lang="en-US" sz="2800" u="none" cap="none" strike="noStrike">
                <a:solidFill>
                  <a:schemeClr val="dk1"/>
                </a:solidFill>
                <a:latin typeface="Calibri"/>
                <a:ea typeface="Calibri"/>
                <a:cs typeface="Calibri"/>
                <a:sym typeface="Calibri"/>
              </a:rPr>
              <a:t>addresses</a:t>
            </a:r>
            <a:endParaRPr/>
          </a:p>
          <a:p>
            <a:pPr indent="-342900" lvl="0" marL="34290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Compare and contrast </a:t>
            </a:r>
            <a:r>
              <a:rPr b="0" i="0" lang="en-US" sz="2800" u="none" cap="none" strike="noStrike">
                <a:solidFill>
                  <a:srgbClr val="FF6600"/>
                </a:solidFill>
                <a:latin typeface="Calibri"/>
                <a:ea typeface="Calibri"/>
                <a:cs typeface="Calibri"/>
                <a:sym typeface="Calibri"/>
              </a:rPr>
              <a:t>memory</a:t>
            </a:r>
            <a:r>
              <a:rPr b="0" i="0" lang="en-US" sz="2800" u="none" cap="none" strike="noStrike">
                <a:solidFill>
                  <a:srgbClr val="0000FF"/>
                </a:solidFill>
                <a:latin typeface="Calibri"/>
                <a:ea typeface="Calibri"/>
                <a:cs typeface="Calibri"/>
                <a:sym typeface="Calibri"/>
              </a:rPr>
              <a:t> </a:t>
            </a:r>
            <a:r>
              <a:rPr b="0" i="0" lang="en-US" sz="2800" u="none" cap="none" strike="noStrike">
                <a:solidFill>
                  <a:srgbClr val="FF6600"/>
                </a:solidFill>
                <a:latin typeface="Calibri"/>
                <a:ea typeface="Calibri"/>
                <a:cs typeface="Calibri"/>
                <a:sym typeface="Calibri"/>
              </a:rPr>
              <a:t>management</a:t>
            </a:r>
            <a:r>
              <a:rPr b="0" i="0" lang="en-US" sz="2800" u="none" cap="none" strike="noStrike">
                <a:solidFill>
                  <a:srgbClr val="0000FF"/>
                </a:solidFill>
                <a:latin typeface="Calibri"/>
                <a:ea typeface="Calibri"/>
                <a:cs typeface="Calibri"/>
                <a:sym typeface="Calibri"/>
              </a:rPr>
              <a:t> </a:t>
            </a:r>
            <a:r>
              <a:rPr b="0" i="0" lang="en-US" sz="2800" u="none" cap="none" strike="noStrike">
                <a:solidFill>
                  <a:srgbClr val="FF6600"/>
                </a:solidFill>
                <a:latin typeface="Calibri"/>
                <a:ea typeface="Calibri"/>
                <a:cs typeface="Calibri"/>
                <a:sym typeface="Calibri"/>
              </a:rPr>
              <a:t>techniques</a:t>
            </a:r>
            <a:endParaRPr/>
          </a:p>
        </p:txBody>
      </p:sp>
      <p:sp>
        <p:nvSpPr>
          <p:cNvPr id="91" name="Google Shape;91;p1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Batch Processing</a:t>
            </a:r>
            <a:endParaRPr/>
          </a:p>
        </p:txBody>
      </p:sp>
      <p:sp>
        <p:nvSpPr>
          <p:cNvPr id="164" name="Google Shape;164;p2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The first operating system was a </a:t>
            </a:r>
            <a:r>
              <a:rPr b="0" i="0" lang="en-US" sz="2400" u="none">
                <a:solidFill>
                  <a:srgbClr val="FF6600"/>
                </a:solidFill>
                <a:latin typeface="Calibri"/>
                <a:ea typeface="Calibri"/>
                <a:cs typeface="Calibri"/>
                <a:sym typeface="Calibri"/>
              </a:rPr>
              <a:t>human operator</a:t>
            </a:r>
            <a:r>
              <a:rPr b="0" i="0" lang="en-US" sz="2400" u="none">
                <a:solidFill>
                  <a:schemeClr val="dk1"/>
                </a:solidFill>
                <a:latin typeface="Calibri"/>
                <a:ea typeface="Calibri"/>
                <a:cs typeface="Calibri"/>
                <a:sym typeface="Calibri"/>
              </a:rPr>
              <a:t>, who</a:t>
            </a:r>
            <a:r>
              <a:rPr b="0" i="0" lang="en-US" sz="2400" u="none">
                <a:solidFill>
                  <a:srgbClr val="0000FF"/>
                </a:solidFill>
                <a:latin typeface="Calibri"/>
                <a:ea typeface="Calibri"/>
                <a:cs typeface="Calibri"/>
                <a:sym typeface="Calibri"/>
              </a:rPr>
              <a:t> </a:t>
            </a:r>
            <a:r>
              <a:rPr b="0" i="0" lang="en-US" sz="2400" u="none">
                <a:solidFill>
                  <a:schemeClr val="dk1"/>
                </a:solidFill>
                <a:latin typeface="Calibri"/>
                <a:ea typeface="Calibri"/>
                <a:cs typeface="Calibri"/>
                <a:sym typeface="Calibri"/>
              </a:rPr>
              <a:t>organized various jobs from multiple users into </a:t>
            </a:r>
            <a:r>
              <a:rPr b="0" i="1" lang="en-US" sz="2400" u="none">
                <a:solidFill>
                  <a:schemeClr val="dk1"/>
                </a:solidFill>
                <a:latin typeface="Calibri"/>
                <a:ea typeface="Calibri"/>
                <a:cs typeface="Calibri"/>
                <a:sym typeface="Calibri"/>
              </a:rPr>
              <a:t>batches</a:t>
            </a:r>
            <a:r>
              <a:rPr b="0" i="0" lang="en-US" sz="2400" u="none">
                <a:solidFill>
                  <a:schemeClr val="dk1"/>
                </a:solidFill>
                <a:latin typeface="Calibri"/>
                <a:ea typeface="Calibri"/>
                <a:cs typeface="Calibri"/>
                <a:sym typeface="Calibri"/>
              </a:rPr>
              <a:t> of jobs that needed the same resources </a:t>
            </a:r>
            <a:r>
              <a:rPr b="0" i="0" lang="en-US" sz="3200" u="none">
                <a:solidFill>
                  <a:schemeClr val="dk1"/>
                </a:solidFill>
                <a:latin typeface="Calibri"/>
                <a:ea typeface="Calibri"/>
                <a:cs typeface="Calibri"/>
                <a:sym typeface="Calibri"/>
              </a:rPr>
              <a:t>	</a:t>
            </a:r>
            <a:endParaRPr/>
          </a:p>
        </p:txBody>
      </p:sp>
      <p:sp>
        <p:nvSpPr>
          <p:cNvPr id="165" name="Google Shape;165;p2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pic>
        <p:nvPicPr>
          <p:cNvPr id="166" name="Google Shape;166;p22"/>
          <p:cNvPicPr preferRelativeResize="0"/>
          <p:nvPr/>
        </p:nvPicPr>
        <p:blipFill rotWithShape="1">
          <a:blip r:embed="rId3">
            <a:alphaModFix/>
          </a:blip>
          <a:srcRect b="0" l="0" r="0" t="0"/>
          <a:stretch/>
        </p:blipFill>
        <p:spPr>
          <a:xfrm>
            <a:off x="1824037" y="3048000"/>
            <a:ext cx="5495925" cy="3276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Timesharing</a:t>
            </a:r>
            <a:endParaRPr/>
          </a:p>
        </p:txBody>
      </p:sp>
      <p:sp>
        <p:nvSpPr>
          <p:cNvPr id="173" name="Google Shape;173;p2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6600"/>
              </a:buClr>
              <a:buSzPts val="2800"/>
              <a:buFont typeface="Arial"/>
              <a:buNone/>
            </a:pPr>
            <a:r>
              <a:rPr b="1" i="0" lang="en-US" sz="2800" u="none">
                <a:solidFill>
                  <a:srgbClr val="FF6600"/>
                </a:solidFill>
                <a:latin typeface="Calibri"/>
                <a:ea typeface="Calibri"/>
                <a:cs typeface="Calibri"/>
                <a:sym typeface="Calibri"/>
              </a:rPr>
              <a:t>Timesharing system</a:t>
            </a:r>
            <a:r>
              <a:rPr b="0" i="0" lang="en-US" sz="2800" u="none">
                <a:solidFill>
                  <a:srgbClr val="FF6600"/>
                </a:solidFill>
                <a:latin typeface="Calibri"/>
                <a:ea typeface="Calibri"/>
                <a:cs typeface="Calibri"/>
                <a:sym typeface="Calibri"/>
              </a:rPr>
              <a:t>  </a:t>
            </a:r>
            <a:endParaRPr/>
          </a:p>
          <a:p>
            <a:pPr indent="0" lvl="0" marL="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A system that allows multiple users to interact with a computer at the same time</a:t>
            </a:r>
            <a:endParaRPr/>
          </a:p>
          <a:p>
            <a:pPr indent="0" lvl="0" marL="0" marR="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0" lvl="0" marL="0" marR="0" rtl="0" algn="l">
              <a:lnSpc>
                <a:spcPct val="100000"/>
              </a:lnSpc>
              <a:spcBef>
                <a:spcPts val="560"/>
              </a:spcBef>
              <a:spcAft>
                <a:spcPts val="0"/>
              </a:spcAft>
              <a:buClr>
                <a:srgbClr val="FF6600"/>
              </a:buClr>
              <a:buSzPts val="2800"/>
              <a:buFont typeface="Arial"/>
              <a:buNone/>
            </a:pPr>
            <a:r>
              <a:rPr b="1" i="0" lang="en-US" sz="2800" u="none">
                <a:solidFill>
                  <a:srgbClr val="FF6600"/>
                </a:solidFill>
                <a:latin typeface="Calibri"/>
                <a:ea typeface="Calibri"/>
                <a:cs typeface="Calibri"/>
                <a:sym typeface="Calibri"/>
              </a:rPr>
              <a:t>Virtualization</a:t>
            </a:r>
            <a:endParaRPr/>
          </a:p>
          <a:p>
            <a:pPr indent="0" lvl="0" marL="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Virtualization is the process of running a virtual instance of a computer system in a layer abstracted from the actual hardware. Most commonly, it refers to running operating systems being run in a virtual environment.</a:t>
            </a:r>
            <a:endParaRPr/>
          </a:p>
        </p:txBody>
      </p:sp>
      <p:sp>
        <p:nvSpPr>
          <p:cNvPr id="174" name="Google Shape;174;p2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Other Factors</a:t>
            </a:r>
            <a:endParaRPr/>
          </a:p>
        </p:txBody>
      </p:sp>
      <p:sp>
        <p:nvSpPr>
          <p:cNvPr id="181" name="Google Shape;181;p2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FF6600"/>
              </a:buClr>
              <a:buSzPts val="2800"/>
              <a:buFont typeface="Arial"/>
              <a:buNone/>
            </a:pPr>
            <a:r>
              <a:rPr b="1" i="0" lang="en-US" sz="2800" u="none">
                <a:solidFill>
                  <a:srgbClr val="FF6600"/>
                </a:solidFill>
                <a:latin typeface="Calibri"/>
                <a:ea typeface="Calibri"/>
                <a:cs typeface="Calibri"/>
                <a:sym typeface="Calibri"/>
              </a:rPr>
              <a:t>Real-time System </a:t>
            </a:r>
            <a:endParaRPr/>
          </a:p>
          <a:p>
            <a:pPr indent="0" lvl="0" marL="0" marR="0" rtl="0" algn="l">
              <a:lnSpc>
                <a:spcPct val="9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A system in which response time is crucial given the nature of the application</a:t>
            </a:r>
            <a:endParaRPr b="1" i="0" sz="2800" u="none">
              <a:solidFill>
                <a:schemeClr val="dk1"/>
              </a:solidFill>
              <a:latin typeface="Calibri"/>
              <a:ea typeface="Calibri"/>
              <a:cs typeface="Calibri"/>
              <a:sym typeface="Calibri"/>
            </a:endParaRPr>
          </a:p>
          <a:p>
            <a:pPr indent="0" lvl="0" marL="0" marR="0" rtl="0" algn="l">
              <a:lnSpc>
                <a:spcPct val="90000"/>
              </a:lnSpc>
              <a:spcBef>
                <a:spcPts val="560"/>
              </a:spcBef>
              <a:spcAft>
                <a:spcPts val="0"/>
              </a:spcAft>
              <a:buClr>
                <a:srgbClr val="FF6600"/>
              </a:buClr>
              <a:buSzPts val="2800"/>
              <a:buFont typeface="Arial"/>
              <a:buNone/>
            </a:pPr>
            <a:r>
              <a:rPr b="1" i="0" lang="en-US" sz="2800" u="none">
                <a:solidFill>
                  <a:srgbClr val="FF6600"/>
                </a:solidFill>
                <a:latin typeface="Calibri"/>
                <a:ea typeface="Calibri"/>
                <a:cs typeface="Calibri"/>
                <a:sym typeface="Calibri"/>
              </a:rPr>
              <a:t>Response time  </a:t>
            </a:r>
            <a:endParaRPr/>
          </a:p>
          <a:p>
            <a:pPr indent="0" lvl="0" marL="0" marR="0" rtl="0" algn="l">
              <a:lnSpc>
                <a:spcPct val="9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The time delay between receiving a stimulus and producing a response</a:t>
            </a:r>
            <a:endParaRPr/>
          </a:p>
          <a:p>
            <a:pPr indent="0" lvl="0" marL="0" marR="0" rtl="0" algn="l">
              <a:lnSpc>
                <a:spcPct val="90000"/>
              </a:lnSpc>
              <a:spcBef>
                <a:spcPts val="560"/>
              </a:spcBef>
              <a:spcAft>
                <a:spcPts val="0"/>
              </a:spcAft>
              <a:buClr>
                <a:srgbClr val="FF6600"/>
              </a:buClr>
              <a:buSzPts val="2800"/>
              <a:buFont typeface="Arial"/>
              <a:buNone/>
            </a:pPr>
            <a:r>
              <a:rPr b="1" i="0" lang="en-US" sz="2800" u="none">
                <a:solidFill>
                  <a:srgbClr val="FF6600"/>
                </a:solidFill>
                <a:latin typeface="Calibri"/>
                <a:ea typeface="Calibri"/>
                <a:cs typeface="Calibri"/>
                <a:sym typeface="Calibri"/>
              </a:rPr>
              <a:t>Device driver  </a:t>
            </a:r>
            <a:endParaRPr/>
          </a:p>
          <a:p>
            <a:pPr indent="0" lvl="0" marL="0" marR="0" rtl="0" algn="l">
              <a:lnSpc>
                <a:spcPct val="9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A small program that “knows” the way a particular device expects to receive and deliver information</a:t>
            </a:r>
            <a:endParaRPr/>
          </a:p>
        </p:txBody>
      </p:sp>
      <p:sp>
        <p:nvSpPr>
          <p:cNvPr id="182" name="Google Shape;182;p2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Memory Management</a:t>
            </a:r>
            <a:endParaRPr/>
          </a:p>
        </p:txBody>
      </p:sp>
      <p:sp>
        <p:nvSpPr>
          <p:cNvPr id="189" name="Google Shape;189;p2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Operating systems must employ techniques to</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Track where and how a program resides in memory</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Convert </a:t>
            </a:r>
            <a:r>
              <a:rPr b="1" i="0" lang="en-US" sz="2400" u="none" cap="none" strike="noStrike">
                <a:solidFill>
                  <a:schemeClr val="dk1"/>
                </a:solidFill>
                <a:latin typeface="Calibri"/>
                <a:ea typeface="Calibri"/>
                <a:cs typeface="Calibri"/>
                <a:sym typeface="Calibri"/>
              </a:rPr>
              <a:t>logical addresses</a:t>
            </a:r>
            <a:r>
              <a:rPr b="0" i="0" lang="en-US" sz="2400" u="none" cap="none" strike="noStrike">
                <a:solidFill>
                  <a:schemeClr val="dk1"/>
                </a:solidFill>
                <a:latin typeface="Calibri"/>
                <a:ea typeface="Calibri"/>
                <a:cs typeface="Calibri"/>
                <a:sym typeface="Calibri"/>
              </a:rPr>
              <a:t> into actual </a:t>
            </a:r>
            <a:r>
              <a:rPr b="1" i="0" lang="en-US" sz="2400" u="none" cap="none" strike="noStrike">
                <a:solidFill>
                  <a:schemeClr val="dk1"/>
                </a:solidFill>
                <a:latin typeface="Calibri"/>
                <a:ea typeface="Calibri"/>
                <a:cs typeface="Calibri"/>
                <a:sym typeface="Calibri"/>
              </a:rPr>
              <a:t>addresses</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560"/>
              </a:spcBef>
              <a:spcAft>
                <a:spcPts val="0"/>
              </a:spcAft>
              <a:buClr>
                <a:srgbClr val="FF6600"/>
              </a:buClr>
              <a:buSzPts val="2800"/>
              <a:buFont typeface="Arial"/>
              <a:buNone/>
            </a:pPr>
            <a:r>
              <a:rPr b="1" i="0" lang="en-US" sz="2800" u="none">
                <a:solidFill>
                  <a:srgbClr val="FF6600"/>
                </a:solidFill>
                <a:latin typeface="Calibri"/>
                <a:ea typeface="Calibri"/>
                <a:cs typeface="Calibri"/>
                <a:sym typeface="Calibri"/>
              </a:rPr>
              <a:t>Logical address</a:t>
            </a:r>
            <a:r>
              <a:rPr b="0" i="0" lang="en-US" sz="2800" u="none">
                <a:solidFill>
                  <a:srgbClr val="FF6600"/>
                </a:solidFill>
                <a:latin typeface="Calibri"/>
                <a:ea typeface="Calibri"/>
                <a:cs typeface="Calibri"/>
                <a:sym typeface="Calibri"/>
              </a:rPr>
              <a:t> </a:t>
            </a:r>
            <a:endParaRPr/>
          </a:p>
          <a:p>
            <a:pPr indent="0" lvl="0" marL="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Reference to a stored value relative to the program making the reference </a:t>
            </a:r>
            <a:endParaRPr/>
          </a:p>
          <a:p>
            <a:pPr indent="0" lvl="0" marL="0" marR="0" rtl="0" algn="l">
              <a:lnSpc>
                <a:spcPct val="100000"/>
              </a:lnSpc>
              <a:spcBef>
                <a:spcPts val="560"/>
              </a:spcBef>
              <a:spcAft>
                <a:spcPts val="0"/>
              </a:spcAft>
              <a:buClr>
                <a:srgbClr val="FF6600"/>
              </a:buClr>
              <a:buSzPts val="2800"/>
              <a:buFont typeface="Arial"/>
              <a:buNone/>
            </a:pPr>
            <a:r>
              <a:rPr b="1" i="0" lang="en-US" sz="2800" u="none">
                <a:solidFill>
                  <a:srgbClr val="FF6600"/>
                </a:solidFill>
                <a:latin typeface="Calibri"/>
                <a:ea typeface="Calibri"/>
                <a:cs typeface="Calibri"/>
                <a:sym typeface="Calibri"/>
              </a:rPr>
              <a:t>Physical address</a:t>
            </a:r>
            <a:r>
              <a:rPr b="0" i="0" lang="en-US" sz="2800" u="none">
                <a:solidFill>
                  <a:srgbClr val="FF6600"/>
                </a:solidFill>
                <a:latin typeface="Calibri"/>
                <a:ea typeface="Calibri"/>
                <a:cs typeface="Calibri"/>
                <a:sym typeface="Calibri"/>
              </a:rPr>
              <a:t>  </a:t>
            </a:r>
            <a:endParaRPr/>
          </a:p>
          <a:p>
            <a:pPr indent="0" lvl="0" marL="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Actual address in main memory</a:t>
            </a:r>
            <a:endParaRPr/>
          </a:p>
        </p:txBody>
      </p:sp>
      <p:sp>
        <p:nvSpPr>
          <p:cNvPr id="190" name="Google Shape;190;p2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6"/>
          <p:cNvSpPr txBox="1"/>
          <p:nvPr>
            <p:ph type="title"/>
          </p:nvPr>
        </p:nvSpPr>
        <p:spPr>
          <a:xfrm>
            <a:off x="838200" y="152400"/>
            <a:ext cx="7543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Memory Management</a:t>
            </a:r>
            <a:endParaRPr/>
          </a:p>
        </p:txBody>
      </p:sp>
      <p:sp>
        <p:nvSpPr>
          <p:cNvPr id="197" name="Google Shape;197;p2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
        <p:nvSpPr>
          <p:cNvPr id="198" name="Google Shape;198;p26"/>
          <p:cNvSpPr txBox="1"/>
          <p:nvPr/>
        </p:nvSpPr>
        <p:spPr>
          <a:xfrm>
            <a:off x="5638800" y="1676400"/>
            <a:ext cx="3048000" cy="12192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Program 1:</a:t>
            </a:r>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sum is assigned memory</a:t>
            </a:r>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location 23, a location</a:t>
            </a:r>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relative to Program 1</a:t>
            </a:r>
            <a:endParaRPr/>
          </a:p>
        </p:txBody>
      </p:sp>
      <p:sp>
        <p:nvSpPr>
          <p:cNvPr id="199" name="Google Shape;199;p26"/>
          <p:cNvSpPr txBox="1"/>
          <p:nvPr/>
        </p:nvSpPr>
        <p:spPr>
          <a:xfrm>
            <a:off x="4114800" y="5029200"/>
            <a:ext cx="4648200" cy="914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Logical address for sum (23) is bound to a </a:t>
            </a:r>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physical address in memory before the </a:t>
            </a:r>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program runs</a:t>
            </a:r>
            <a:endParaRPr/>
          </a:p>
        </p:txBody>
      </p:sp>
      <p:pic>
        <p:nvPicPr>
          <p:cNvPr id="200" name="Google Shape;200;p26"/>
          <p:cNvPicPr preferRelativeResize="0"/>
          <p:nvPr/>
        </p:nvPicPr>
        <p:blipFill rotWithShape="1">
          <a:blip r:embed="rId3">
            <a:alphaModFix/>
          </a:blip>
          <a:srcRect b="0" l="0" r="0" t="0"/>
          <a:stretch/>
        </p:blipFill>
        <p:spPr>
          <a:xfrm>
            <a:off x="685800" y="1300162"/>
            <a:ext cx="2876550" cy="4686300"/>
          </a:xfrm>
          <a:prstGeom prst="rect">
            <a:avLst/>
          </a:prstGeom>
          <a:noFill/>
          <a:ln>
            <a:noFill/>
          </a:ln>
        </p:spPr>
      </p:pic>
      <p:sp>
        <p:nvSpPr>
          <p:cNvPr id="201" name="Google Shape;201;p26"/>
          <p:cNvSpPr/>
          <p:nvPr/>
        </p:nvSpPr>
        <p:spPr>
          <a:xfrm>
            <a:off x="2286000" y="3124200"/>
            <a:ext cx="5867400" cy="1295400"/>
          </a:xfrm>
          <a:prstGeom prst="leftArrow">
            <a:avLst>
              <a:gd fmla="val 50000" name="adj1"/>
              <a:gd fmla="val 5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OS must map sum (relative location 23) </a:t>
            </a:r>
            <a:endParaRPr/>
          </a:p>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to a specific physical  address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Single Contiguous MM</a:t>
            </a:r>
            <a:endParaRPr/>
          </a:p>
        </p:txBody>
      </p:sp>
      <p:sp>
        <p:nvSpPr>
          <p:cNvPr id="208" name="Google Shape;208;p27"/>
          <p:cNvSpPr txBox="1"/>
          <p:nvPr>
            <p:ph idx="1" type="body"/>
          </p:nvPr>
        </p:nvSpPr>
        <p:spPr>
          <a:xfrm>
            <a:off x="4724400" y="1676400"/>
            <a:ext cx="3962400" cy="457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There are only two programs in memory</a:t>
            </a:r>
            <a:endParaRPr/>
          </a:p>
          <a:p>
            <a:pPr indent="-285750" lvl="1" marL="742950" marR="0" rtl="0" algn="l">
              <a:lnSpc>
                <a:spcPct val="100000"/>
              </a:lnSpc>
              <a:spcBef>
                <a:spcPts val="48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The operating system</a:t>
            </a:r>
            <a:endParaRPr/>
          </a:p>
          <a:p>
            <a:pPr indent="-285750" lvl="1" marL="742950" marR="0" rtl="0" algn="l">
              <a:lnSpc>
                <a:spcPct val="100000"/>
              </a:lnSpc>
              <a:spcBef>
                <a:spcPts val="48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The application program </a:t>
            </a:r>
            <a:endParaRPr/>
          </a:p>
          <a:p>
            <a:pPr indent="0" lvl="0" marL="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This approach is called </a:t>
            </a:r>
            <a:r>
              <a:rPr b="1" i="0" lang="en-US" sz="2800" u="none">
                <a:solidFill>
                  <a:schemeClr val="dk1"/>
                </a:solidFill>
                <a:latin typeface="Calibri"/>
                <a:ea typeface="Calibri"/>
                <a:cs typeface="Calibri"/>
                <a:sym typeface="Calibri"/>
              </a:rPr>
              <a:t>single contiguous memory management</a:t>
            </a:r>
            <a:endParaRPr/>
          </a:p>
        </p:txBody>
      </p:sp>
      <p:sp>
        <p:nvSpPr>
          <p:cNvPr id="209" name="Google Shape;209;p2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pic>
        <p:nvPicPr>
          <p:cNvPr id="210" name="Google Shape;210;p27"/>
          <p:cNvPicPr preferRelativeResize="0"/>
          <p:nvPr/>
        </p:nvPicPr>
        <p:blipFill rotWithShape="1">
          <a:blip r:embed="rId3">
            <a:alphaModFix/>
          </a:blip>
          <a:srcRect b="0" l="0" r="0" t="0"/>
          <a:stretch/>
        </p:blipFill>
        <p:spPr>
          <a:xfrm>
            <a:off x="1524000" y="1371600"/>
            <a:ext cx="2238375" cy="4543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Single Contiguous MM</a:t>
            </a:r>
            <a:endParaRPr/>
          </a:p>
        </p:txBody>
      </p:sp>
      <p:sp>
        <p:nvSpPr>
          <p:cNvPr id="217" name="Google Shape;217;p2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6600"/>
              </a:buClr>
              <a:buSzPts val="3600"/>
              <a:buFont typeface="Arial"/>
              <a:buNone/>
            </a:pPr>
            <a:r>
              <a:rPr b="0" i="0" lang="en-US" sz="3600" u="none">
                <a:solidFill>
                  <a:srgbClr val="FF6600"/>
                </a:solidFill>
                <a:latin typeface="Calibri"/>
                <a:ea typeface="Calibri"/>
                <a:cs typeface="Calibri"/>
                <a:sym typeface="Calibri"/>
              </a:rPr>
              <a:t>In concrete terms:</a:t>
            </a:r>
            <a:endParaRPr/>
          </a:p>
          <a:p>
            <a:pPr indent="0" lvl="0" marL="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A </a:t>
            </a:r>
            <a:r>
              <a:rPr b="0" i="0" lang="en-US" sz="3200" u="none">
                <a:solidFill>
                  <a:srgbClr val="FF6600"/>
                </a:solidFill>
                <a:latin typeface="Calibri"/>
                <a:ea typeface="Calibri"/>
                <a:cs typeface="Calibri"/>
                <a:sym typeface="Calibri"/>
              </a:rPr>
              <a:t>logical address </a:t>
            </a:r>
            <a:r>
              <a:rPr b="0" i="0" lang="en-US" sz="3200" u="none">
                <a:solidFill>
                  <a:schemeClr val="dk1"/>
                </a:solidFill>
                <a:latin typeface="Calibri"/>
                <a:ea typeface="Calibri"/>
                <a:cs typeface="Calibri"/>
                <a:sym typeface="Calibri"/>
              </a:rPr>
              <a:t>is simply an </a:t>
            </a:r>
            <a:r>
              <a:rPr b="0" i="0" lang="en-US" sz="3200" u="none">
                <a:solidFill>
                  <a:srgbClr val="FF6600"/>
                </a:solidFill>
                <a:latin typeface="Calibri"/>
                <a:ea typeface="Calibri"/>
                <a:cs typeface="Calibri"/>
                <a:sym typeface="Calibri"/>
              </a:rPr>
              <a:t>integer </a:t>
            </a:r>
            <a:r>
              <a:rPr b="0" i="0" lang="en-US" sz="3200" u="none">
                <a:solidFill>
                  <a:schemeClr val="dk1"/>
                </a:solidFill>
                <a:latin typeface="Calibri"/>
                <a:ea typeface="Calibri"/>
                <a:cs typeface="Calibri"/>
                <a:sym typeface="Calibri"/>
              </a:rPr>
              <a:t>value relative to the </a:t>
            </a:r>
            <a:r>
              <a:rPr b="0" i="0" lang="en-US" sz="3200" u="none">
                <a:solidFill>
                  <a:srgbClr val="FF6600"/>
                </a:solidFill>
                <a:latin typeface="Calibri"/>
                <a:ea typeface="Calibri"/>
                <a:cs typeface="Calibri"/>
                <a:sym typeface="Calibri"/>
              </a:rPr>
              <a:t>starting point </a:t>
            </a:r>
            <a:r>
              <a:rPr b="0" i="0" lang="en-US" sz="3200" u="none">
                <a:solidFill>
                  <a:schemeClr val="dk1"/>
                </a:solidFill>
                <a:latin typeface="Calibri"/>
                <a:ea typeface="Calibri"/>
                <a:cs typeface="Calibri"/>
                <a:sym typeface="Calibri"/>
              </a:rPr>
              <a:t>of the program</a:t>
            </a:r>
            <a:endParaRPr/>
          </a:p>
          <a:p>
            <a:pPr indent="0" lvl="0" marL="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A </a:t>
            </a:r>
            <a:r>
              <a:rPr b="0" i="0" lang="en-US" sz="3200" u="none">
                <a:solidFill>
                  <a:srgbClr val="FF6600"/>
                </a:solidFill>
                <a:latin typeface="Calibri"/>
                <a:ea typeface="Calibri"/>
                <a:cs typeface="Calibri"/>
                <a:sym typeface="Calibri"/>
              </a:rPr>
              <a:t>physical address </a:t>
            </a:r>
            <a:r>
              <a:rPr b="0" i="0" lang="en-US" sz="3200" u="none">
                <a:solidFill>
                  <a:schemeClr val="dk1"/>
                </a:solidFill>
                <a:latin typeface="Calibri"/>
                <a:ea typeface="Calibri"/>
                <a:cs typeface="Calibri"/>
                <a:sym typeface="Calibri"/>
              </a:rPr>
              <a:t>is a logical address added to the starting location of the program in main memory</a:t>
            </a:r>
            <a:endParaRPr/>
          </a:p>
          <a:p>
            <a:pPr indent="0" lvl="0" marL="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Advantages – Disadvantages ? - Flexibility</a:t>
            </a:r>
            <a:endParaRPr/>
          </a:p>
          <a:p>
            <a:pPr indent="0" lvl="0" marL="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a:t>
            </a:r>
            <a:endParaRPr/>
          </a:p>
        </p:txBody>
      </p:sp>
      <p:sp>
        <p:nvSpPr>
          <p:cNvPr id="218" name="Google Shape;218;p2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type="title"/>
          </p:nvPr>
        </p:nvSpPr>
        <p:spPr>
          <a:xfrm>
            <a:off x="762000" y="152400"/>
            <a:ext cx="7543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Single Contiguous MM</a:t>
            </a:r>
            <a:endParaRPr/>
          </a:p>
        </p:txBody>
      </p:sp>
      <p:sp>
        <p:nvSpPr>
          <p:cNvPr id="225" name="Google Shape;225;p2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
        <p:nvSpPr>
          <p:cNvPr id="226" name="Google Shape;226;p29"/>
          <p:cNvSpPr txBox="1"/>
          <p:nvPr/>
        </p:nvSpPr>
        <p:spPr>
          <a:xfrm>
            <a:off x="5943600" y="2667000"/>
            <a:ext cx="2667000" cy="16002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If A is location 100, and</a:t>
            </a:r>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the application program</a:t>
            </a:r>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is Program 1, then</a:t>
            </a:r>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sum is stored at location</a:t>
            </a:r>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123.</a:t>
            </a:r>
            <a:endParaRPr/>
          </a:p>
        </p:txBody>
      </p:sp>
      <p:pic>
        <p:nvPicPr>
          <p:cNvPr id="227" name="Google Shape;227;p29"/>
          <p:cNvPicPr preferRelativeResize="0"/>
          <p:nvPr/>
        </p:nvPicPr>
        <p:blipFill rotWithShape="1">
          <a:blip r:embed="rId3">
            <a:alphaModFix/>
          </a:blip>
          <a:srcRect b="0" l="0" r="0" t="0"/>
          <a:stretch/>
        </p:blipFill>
        <p:spPr>
          <a:xfrm>
            <a:off x="1143000" y="1524000"/>
            <a:ext cx="4171950" cy="4286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685800" y="152400"/>
            <a:ext cx="7924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Partition Memory Management</a:t>
            </a:r>
            <a:endParaRPr/>
          </a:p>
        </p:txBody>
      </p:sp>
      <p:sp>
        <p:nvSpPr>
          <p:cNvPr id="234" name="Google Shape;234;p3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FF6600"/>
              </a:buClr>
              <a:buSzPts val="2800"/>
              <a:buFont typeface="Arial"/>
              <a:buNone/>
            </a:pPr>
            <a:r>
              <a:rPr b="0" i="0" lang="en-US" sz="2800" u="none">
                <a:solidFill>
                  <a:srgbClr val="FF6600"/>
                </a:solidFill>
                <a:latin typeface="Calibri"/>
                <a:ea typeface="Calibri"/>
                <a:cs typeface="Calibri"/>
                <a:sym typeface="Calibri"/>
              </a:rPr>
              <a:t>Single contiguous MM </a:t>
            </a:r>
            <a:r>
              <a:rPr b="0" i="0" lang="en-US" sz="2800" u="none">
                <a:solidFill>
                  <a:schemeClr val="dk1"/>
                </a:solidFill>
                <a:latin typeface="Calibri"/>
                <a:ea typeface="Calibri"/>
                <a:cs typeface="Calibri"/>
                <a:sym typeface="Calibri"/>
              </a:rPr>
              <a:t>has only the OS and one other program in memory at one time</a:t>
            </a:r>
            <a:endParaRPr/>
          </a:p>
          <a:p>
            <a:pPr indent="0" lvl="0" marL="0" marR="0" rtl="0" algn="l">
              <a:lnSpc>
                <a:spcPct val="90000"/>
              </a:lnSpc>
              <a:spcBef>
                <a:spcPts val="560"/>
              </a:spcBef>
              <a:spcAft>
                <a:spcPts val="0"/>
              </a:spcAft>
              <a:buClr>
                <a:srgbClr val="FF6600"/>
              </a:buClr>
              <a:buSzPts val="2800"/>
              <a:buFont typeface="Arial"/>
              <a:buNone/>
            </a:pPr>
            <a:r>
              <a:rPr b="0" i="0" lang="en-US" sz="2800" u="none">
                <a:solidFill>
                  <a:srgbClr val="FF6600"/>
                </a:solidFill>
                <a:latin typeface="Calibri"/>
                <a:ea typeface="Calibri"/>
                <a:cs typeface="Calibri"/>
                <a:sym typeface="Calibri"/>
              </a:rPr>
              <a:t>Partition MM </a:t>
            </a:r>
            <a:r>
              <a:rPr b="0" i="0" lang="en-US" sz="2800" u="none">
                <a:solidFill>
                  <a:schemeClr val="dk1"/>
                </a:solidFill>
                <a:latin typeface="Calibri"/>
                <a:ea typeface="Calibri"/>
                <a:cs typeface="Calibri"/>
                <a:sym typeface="Calibri"/>
              </a:rPr>
              <a:t>has the OS and any number of other programs in memory at one time</a:t>
            </a:r>
            <a:endParaRPr/>
          </a:p>
          <a:p>
            <a:pPr indent="0" lvl="0" marL="0" marR="0" rtl="0" algn="l">
              <a:lnSpc>
                <a:spcPct val="9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There are two schemes for dividing up memory for programs:</a:t>
            </a:r>
            <a:endParaRPr/>
          </a:p>
          <a:p>
            <a:pPr indent="-285750" lvl="1" marL="742950" marR="0" rtl="0" algn="l">
              <a:lnSpc>
                <a:spcPct val="90000"/>
              </a:lnSpc>
              <a:spcBef>
                <a:spcPts val="480"/>
              </a:spcBef>
              <a:spcAft>
                <a:spcPts val="0"/>
              </a:spcAft>
              <a:buClr>
                <a:srgbClr val="FF6600"/>
              </a:buClr>
              <a:buSzPts val="2400"/>
              <a:buFont typeface="Arial"/>
              <a:buChar char="–"/>
            </a:pPr>
            <a:r>
              <a:rPr b="1" i="0" lang="en-US" sz="2400" u="none" cap="none" strike="noStrike">
                <a:solidFill>
                  <a:srgbClr val="FF6600"/>
                </a:solidFill>
                <a:latin typeface="Calibri"/>
                <a:ea typeface="Calibri"/>
                <a:cs typeface="Calibri"/>
                <a:sym typeface="Calibri"/>
              </a:rPr>
              <a:t>Fixed partitions </a:t>
            </a:r>
            <a:r>
              <a:rPr b="0" i="0" lang="en-US" sz="2400" u="none" cap="none" strike="noStrike">
                <a:solidFill>
                  <a:srgbClr val="FF6600"/>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Main memory is divided into a fixed number of partitions into which programs can be loaded</a:t>
            </a:r>
            <a:endParaRPr/>
          </a:p>
          <a:p>
            <a:pPr indent="-285750" lvl="1" marL="742950" marR="0" rtl="0" algn="l">
              <a:lnSpc>
                <a:spcPct val="90000"/>
              </a:lnSpc>
              <a:spcBef>
                <a:spcPts val="480"/>
              </a:spcBef>
              <a:spcAft>
                <a:spcPts val="0"/>
              </a:spcAft>
              <a:buClr>
                <a:srgbClr val="FF6600"/>
              </a:buClr>
              <a:buSzPts val="2400"/>
              <a:buFont typeface="Arial"/>
              <a:buChar char="–"/>
            </a:pPr>
            <a:r>
              <a:rPr b="1" i="0" lang="en-US" sz="2400" u="none" cap="none" strike="noStrike">
                <a:solidFill>
                  <a:srgbClr val="FF6600"/>
                </a:solidFill>
                <a:latin typeface="Calibri"/>
                <a:ea typeface="Calibri"/>
                <a:cs typeface="Calibri"/>
                <a:sym typeface="Calibri"/>
              </a:rPr>
              <a:t>Dynamic partitions </a:t>
            </a:r>
            <a:r>
              <a:rPr b="0" i="0" lang="en-US" sz="2400" u="none" cap="none" strike="noStrike">
                <a:solidFill>
                  <a:srgbClr val="FF6600"/>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Partitions are created as needed to fit the programs waiting to be loaded</a:t>
            </a:r>
            <a:endParaRPr/>
          </a:p>
        </p:txBody>
      </p:sp>
      <p:sp>
        <p:nvSpPr>
          <p:cNvPr id="235" name="Google Shape;235;p3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1"/>
          <p:cNvSpPr txBox="1"/>
          <p:nvPr>
            <p:ph type="title"/>
          </p:nvPr>
        </p:nvSpPr>
        <p:spPr>
          <a:xfrm>
            <a:off x="609600" y="152400"/>
            <a:ext cx="8001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Partition Memory Management</a:t>
            </a:r>
            <a:endParaRPr/>
          </a:p>
        </p:txBody>
      </p:sp>
      <p:sp>
        <p:nvSpPr>
          <p:cNvPr id="242" name="Google Shape;242;p31"/>
          <p:cNvSpPr txBox="1"/>
          <p:nvPr>
            <p:ph idx="1" type="body"/>
          </p:nvPr>
        </p:nvSpPr>
        <p:spPr>
          <a:xfrm>
            <a:off x="609600" y="1676400"/>
            <a:ext cx="8305800" cy="4038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Memory is divided into a set of partitions, some empty and some allocated to programs</a:t>
            </a:r>
            <a:endParaRPr/>
          </a:p>
          <a:p>
            <a:pPr indent="0" lvl="0" marL="0" marR="0" rtl="0" algn="l">
              <a:lnSpc>
                <a:spcPct val="90000"/>
              </a:lnSpc>
              <a:spcBef>
                <a:spcPts val="560"/>
              </a:spcBef>
              <a:spcAft>
                <a:spcPts val="0"/>
              </a:spcAft>
              <a:buClr>
                <a:srgbClr val="FF6600"/>
              </a:buClr>
              <a:buSzPts val="2800"/>
              <a:buFont typeface="Arial"/>
              <a:buNone/>
            </a:pPr>
            <a:r>
              <a:rPr b="1" i="0" lang="en-US" sz="2800" u="none">
                <a:solidFill>
                  <a:srgbClr val="FF6600"/>
                </a:solidFill>
                <a:latin typeface="Calibri"/>
                <a:ea typeface="Calibri"/>
                <a:cs typeface="Calibri"/>
                <a:sym typeface="Calibri"/>
              </a:rPr>
              <a:t>Base register </a:t>
            </a:r>
            <a:r>
              <a:rPr b="0" i="0" lang="en-US" sz="2800" u="none">
                <a:solidFill>
                  <a:srgbClr val="FF6600"/>
                </a:solidFill>
                <a:latin typeface="Calibri"/>
                <a:ea typeface="Calibri"/>
                <a:cs typeface="Calibri"/>
                <a:sym typeface="Calibri"/>
              </a:rPr>
              <a:t> </a:t>
            </a:r>
            <a:endParaRPr/>
          </a:p>
          <a:p>
            <a:pPr indent="0" lvl="0" marL="0" marR="0" rtl="0" algn="l">
              <a:lnSpc>
                <a:spcPct val="9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A register that holds the beginning address of the current partition (the one that is running)</a:t>
            </a:r>
            <a:endParaRPr/>
          </a:p>
          <a:p>
            <a:pPr indent="0" lvl="0" marL="0" marR="0" rtl="0" algn="l">
              <a:lnSpc>
                <a:spcPct val="90000"/>
              </a:lnSpc>
              <a:spcBef>
                <a:spcPts val="560"/>
              </a:spcBef>
              <a:spcAft>
                <a:spcPts val="0"/>
              </a:spcAft>
              <a:buClr>
                <a:srgbClr val="FF6600"/>
              </a:buClr>
              <a:buSzPts val="2800"/>
              <a:buFont typeface="Arial"/>
              <a:buNone/>
            </a:pPr>
            <a:r>
              <a:rPr b="1" i="0" lang="en-US" sz="2800" u="none">
                <a:solidFill>
                  <a:srgbClr val="FF6600"/>
                </a:solidFill>
                <a:latin typeface="Calibri"/>
                <a:ea typeface="Calibri"/>
                <a:cs typeface="Calibri"/>
                <a:sym typeface="Calibri"/>
              </a:rPr>
              <a:t>Limit register </a:t>
            </a:r>
            <a:r>
              <a:rPr b="0" i="0" lang="en-US" sz="2800" u="none">
                <a:solidFill>
                  <a:srgbClr val="FF6600"/>
                </a:solidFill>
                <a:latin typeface="Calibri"/>
                <a:ea typeface="Calibri"/>
                <a:cs typeface="Calibri"/>
                <a:sym typeface="Calibri"/>
              </a:rPr>
              <a:t> </a:t>
            </a:r>
            <a:endParaRPr/>
          </a:p>
          <a:p>
            <a:pPr indent="0" lvl="0" marL="0" marR="0" rtl="0" algn="l">
              <a:lnSpc>
                <a:spcPct val="9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A register that holds the length of the current partition</a:t>
            </a:r>
            <a:endParaRPr/>
          </a:p>
        </p:txBody>
      </p:sp>
      <p:sp>
        <p:nvSpPr>
          <p:cNvPr id="243" name="Google Shape;243;p3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Chapter Goals</a:t>
            </a:r>
            <a:endParaRPr/>
          </a:p>
        </p:txBody>
      </p:sp>
      <p:sp>
        <p:nvSpPr>
          <p:cNvPr id="98" name="Google Shape;98;p14"/>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Distinguish between </a:t>
            </a:r>
            <a:r>
              <a:rPr b="0" i="0" lang="en-US" sz="2800" u="none" cap="none" strike="noStrike">
                <a:solidFill>
                  <a:srgbClr val="FF6600"/>
                </a:solidFill>
                <a:latin typeface="Calibri"/>
                <a:ea typeface="Calibri"/>
                <a:cs typeface="Calibri"/>
                <a:sym typeface="Calibri"/>
              </a:rPr>
              <a:t>fixed </a:t>
            </a:r>
            <a:r>
              <a:rPr b="0" i="0" lang="en-US" sz="2800" u="none" cap="none" strike="noStrike">
                <a:solidFill>
                  <a:schemeClr val="dk1"/>
                </a:solidFill>
                <a:latin typeface="Calibri"/>
                <a:ea typeface="Calibri"/>
                <a:cs typeface="Calibri"/>
                <a:sym typeface="Calibri"/>
              </a:rPr>
              <a:t>and </a:t>
            </a:r>
            <a:r>
              <a:rPr b="0" i="0" lang="en-US" sz="2800" u="none" cap="none" strike="noStrike">
                <a:solidFill>
                  <a:srgbClr val="FF6600"/>
                </a:solidFill>
                <a:latin typeface="Calibri"/>
                <a:ea typeface="Calibri"/>
                <a:cs typeface="Calibri"/>
                <a:sym typeface="Calibri"/>
              </a:rPr>
              <a:t>dynamic</a:t>
            </a:r>
            <a:r>
              <a:rPr b="0" i="0" lang="en-US" sz="2800" u="none" cap="none" strike="noStrike">
                <a:solidFill>
                  <a:srgbClr val="0000FF"/>
                </a:solidFill>
                <a:latin typeface="Calibri"/>
                <a:ea typeface="Calibri"/>
                <a:cs typeface="Calibri"/>
                <a:sym typeface="Calibri"/>
              </a:rPr>
              <a:t> </a:t>
            </a:r>
            <a:r>
              <a:rPr b="0" i="0" lang="en-US" sz="2800" u="none" cap="none" strike="noStrike">
                <a:solidFill>
                  <a:srgbClr val="FF6600"/>
                </a:solidFill>
                <a:latin typeface="Calibri"/>
                <a:ea typeface="Calibri"/>
                <a:cs typeface="Calibri"/>
                <a:sym typeface="Calibri"/>
              </a:rPr>
              <a:t>partitions</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Define and apply partition </a:t>
            </a:r>
            <a:r>
              <a:rPr b="0" i="0" lang="en-US" sz="2800" u="none" cap="none" strike="noStrike">
                <a:solidFill>
                  <a:srgbClr val="FF6600"/>
                </a:solidFill>
                <a:latin typeface="Calibri"/>
                <a:ea typeface="Calibri"/>
                <a:cs typeface="Calibri"/>
                <a:sym typeface="Calibri"/>
              </a:rPr>
              <a:t>selection </a:t>
            </a:r>
            <a:r>
              <a:rPr b="0" i="0" lang="en-US" sz="2800" u="none" cap="none" strike="noStrike">
                <a:solidFill>
                  <a:schemeClr val="dk1"/>
                </a:solidFill>
                <a:latin typeface="Calibri"/>
                <a:ea typeface="Calibri"/>
                <a:cs typeface="Calibri"/>
                <a:sym typeface="Calibri"/>
              </a:rPr>
              <a:t>algorithms</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Explain the stages and transitions of the </a:t>
            </a:r>
            <a:r>
              <a:rPr b="0" i="0" lang="en-US" sz="2800" u="none" cap="none" strike="noStrike">
                <a:solidFill>
                  <a:srgbClr val="FF6600"/>
                </a:solidFill>
                <a:latin typeface="Calibri"/>
                <a:ea typeface="Calibri"/>
                <a:cs typeface="Calibri"/>
                <a:sym typeface="Calibri"/>
              </a:rPr>
              <a:t>process</a:t>
            </a:r>
            <a:r>
              <a:rPr b="0" i="0" lang="en-US" sz="2800" u="none" cap="none" strike="noStrike">
                <a:solidFill>
                  <a:srgbClr val="0000FF"/>
                </a:solidFill>
                <a:latin typeface="Calibri"/>
                <a:ea typeface="Calibri"/>
                <a:cs typeface="Calibri"/>
                <a:sym typeface="Calibri"/>
              </a:rPr>
              <a:t> </a:t>
            </a:r>
            <a:r>
              <a:rPr b="0" i="0" lang="en-US" sz="2800" u="none" cap="none" strike="noStrike">
                <a:solidFill>
                  <a:srgbClr val="FF6600"/>
                </a:solidFill>
                <a:latin typeface="Calibri"/>
                <a:ea typeface="Calibri"/>
                <a:cs typeface="Calibri"/>
                <a:sym typeface="Calibri"/>
              </a:rPr>
              <a:t>life</a:t>
            </a:r>
            <a:r>
              <a:rPr b="0" i="0" lang="en-US" sz="2800" u="none" cap="none" strike="noStrike">
                <a:solidFill>
                  <a:srgbClr val="0000FF"/>
                </a:solidFill>
                <a:latin typeface="Calibri"/>
                <a:ea typeface="Calibri"/>
                <a:cs typeface="Calibri"/>
                <a:sym typeface="Calibri"/>
              </a:rPr>
              <a:t> </a:t>
            </a:r>
            <a:r>
              <a:rPr b="0" i="0" lang="en-US" sz="2800" u="none" cap="none" strike="noStrike">
                <a:solidFill>
                  <a:srgbClr val="FF6600"/>
                </a:solidFill>
                <a:latin typeface="Calibri"/>
                <a:ea typeface="Calibri"/>
                <a:cs typeface="Calibri"/>
                <a:sym typeface="Calibri"/>
              </a:rPr>
              <a:t>cycle</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Explain the processing of various CPU </a:t>
            </a:r>
            <a:r>
              <a:rPr b="0" i="0" lang="en-US" sz="2800" u="none" cap="none" strike="noStrike">
                <a:solidFill>
                  <a:srgbClr val="FF6600"/>
                </a:solidFill>
                <a:latin typeface="Calibri"/>
                <a:ea typeface="Calibri"/>
                <a:cs typeface="Calibri"/>
                <a:sym typeface="Calibri"/>
              </a:rPr>
              <a:t>scheduling</a:t>
            </a:r>
            <a:r>
              <a:rPr b="0" i="0" lang="en-US" sz="2800" u="none" cap="none" strike="noStrike">
                <a:solidFill>
                  <a:srgbClr val="0000FF"/>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algorithms</a:t>
            </a:r>
            <a:endParaRPr/>
          </a:p>
        </p:txBody>
      </p:sp>
      <p:sp>
        <p:nvSpPr>
          <p:cNvPr id="99" name="Google Shape;99;p1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2"/>
          <p:cNvSpPr txBox="1"/>
          <p:nvPr>
            <p:ph type="title"/>
          </p:nvPr>
        </p:nvSpPr>
        <p:spPr>
          <a:xfrm>
            <a:off x="914400" y="152400"/>
            <a:ext cx="8001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Partition Memory Management</a:t>
            </a:r>
            <a:endParaRPr/>
          </a:p>
        </p:txBody>
      </p:sp>
      <p:sp>
        <p:nvSpPr>
          <p:cNvPr id="250" name="Google Shape;250;p3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
        <p:nvSpPr>
          <p:cNvPr id="251" name="Google Shape;251;p32"/>
          <p:cNvSpPr/>
          <p:nvPr/>
        </p:nvSpPr>
        <p:spPr>
          <a:xfrm>
            <a:off x="5334000" y="3886200"/>
            <a:ext cx="1600200" cy="762000"/>
          </a:xfrm>
          <a:prstGeom prst="leftArrow">
            <a:avLst>
              <a:gd fmla="val 50000" name="adj1"/>
              <a:gd fmla="val 5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1" lang="en-US" sz="1800" u="none" cap="none" strike="noStrike">
                <a:solidFill>
                  <a:schemeClr val="dk1"/>
                </a:solidFill>
                <a:latin typeface="Arial"/>
                <a:ea typeface="Arial"/>
                <a:cs typeface="Arial"/>
                <a:sym typeface="Arial"/>
              </a:rPr>
              <a:t>Why check?</a:t>
            </a:r>
            <a:endParaRPr/>
          </a:p>
        </p:txBody>
      </p:sp>
      <p:pic>
        <p:nvPicPr>
          <p:cNvPr id="252" name="Google Shape;252;p32"/>
          <p:cNvPicPr preferRelativeResize="0"/>
          <p:nvPr/>
        </p:nvPicPr>
        <p:blipFill rotWithShape="1">
          <a:blip r:embed="rId3">
            <a:alphaModFix/>
          </a:blip>
          <a:srcRect b="0" l="0" r="0" t="0"/>
          <a:stretch/>
        </p:blipFill>
        <p:spPr>
          <a:xfrm>
            <a:off x="1600200" y="1524000"/>
            <a:ext cx="3436937" cy="448151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258" name="Google Shape;258;p3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259" name="Google Shape;259;p3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endParaRPr/>
          </a:p>
        </p:txBody>
      </p:sp>
      <p:pic>
        <p:nvPicPr>
          <p:cNvPr descr="C:\Users\Saad\Desktop\Capture.JPG" id="260" name="Google Shape;260;p33"/>
          <p:cNvPicPr preferRelativeResize="0"/>
          <p:nvPr/>
        </p:nvPicPr>
        <p:blipFill rotWithShape="1">
          <a:blip r:embed="rId3">
            <a:alphaModFix/>
          </a:blip>
          <a:srcRect b="0" l="0" r="0" t="0"/>
          <a:stretch/>
        </p:blipFill>
        <p:spPr>
          <a:xfrm>
            <a:off x="1131887" y="1798637"/>
            <a:ext cx="6880225" cy="3260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Partition Selection Algorithms</a:t>
            </a:r>
            <a:endParaRPr/>
          </a:p>
        </p:txBody>
      </p:sp>
      <p:sp>
        <p:nvSpPr>
          <p:cNvPr id="267" name="Google Shape;267;p3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Arial"/>
              <a:buNone/>
            </a:pPr>
            <a:r>
              <a:rPr b="0" i="1" lang="en-US" sz="2800" u="none">
                <a:solidFill>
                  <a:schemeClr val="dk1"/>
                </a:solidFill>
                <a:latin typeface="Calibri"/>
                <a:ea typeface="Calibri"/>
                <a:cs typeface="Calibri"/>
                <a:sym typeface="Calibri"/>
              </a:rPr>
              <a:t>Which partition should we allocate to a new program?</a:t>
            </a:r>
            <a:endParaRPr b="1" i="0" sz="2800" u="none">
              <a:solidFill>
                <a:schemeClr val="dk1"/>
              </a:solidFill>
              <a:latin typeface="Calibri"/>
              <a:ea typeface="Calibri"/>
              <a:cs typeface="Calibri"/>
              <a:sym typeface="Calibri"/>
            </a:endParaRPr>
          </a:p>
          <a:p>
            <a:pPr indent="-342900" lvl="0" marL="342900" marR="0" rtl="0" algn="l">
              <a:lnSpc>
                <a:spcPct val="80000"/>
              </a:lnSpc>
              <a:spcBef>
                <a:spcPts val="560"/>
              </a:spcBef>
              <a:spcAft>
                <a:spcPts val="0"/>
              </a:spcAft>
              <a:buClr>
                <a:srgbClr val="FF6600"/>
              </a:buClr>
              <a:buSzPts val="2800"/>
              <a:buFont typeface="Arial"/>
              <a:buChar char="•"/>
            </a:pPr>
            <a:r>
              <a:rPr b="1" i="0" lang="en-US" sz="2800" u="none">
                <a:solidFill>
                  <a:srgbClr val="FF6600"/>
                </a:solidFill>
                <a:latin typeface="Calibri"/>
                <a:ea typeface="Calibri"/>
                <a:cs typeface="Calibri"/>
                <a:sym typeface="Calibri"/>
              </a:rPr>
              <a:t>First fit</a:t>
            </a:r>
            <a:r>
              <a:rPr b="0" i="0" lang="en-US" sz="2800" u="none">
                <a:solidFill>
                  <a:srgbClr val="FF6600"/>
                </a:solidFill>
                <a:latin typeface="Calibri"/>
                <a:ea typeface="Calibri"/>
                <a:cs typeface="Calibri"/>
                <a:sym typeface="Calibri"/>
              </a:rPr>
              <a:t>   </a:t>
            </a:r>
            <a:r>
              <a:rPr b="0" i="0" lang="en-US" sz="2800" u="none">
                <a:solidFill>
                  <a:schemeClr val="dk1"/>
                </a:solidFill>
                <a:latin typeface="Calibri"/>
                <a:ea typeface="Calibri"/>
                <a:cs typeface="Calibri"/>
                <a:sym typeface="Calibri"/>
              </a:rPr>
              <a:t>Allocate program to the first partition big enough to hold it</a:t>
            </a:r>
            <a:endParaRPr/>
          </a:p>
          <a:p>
            <a:pPr indent="-342900" lvl="0" marL="342900" marR="0" rtl="0" algn="l">
              <a:lnSpc>
                <a:spcPct val="80000"/>
              </a:lnSpc>
              <a:spcBef>
                <a:spcPts val="560"/>
              </a:spcBef>
              <a:spcAft>
                <a:spcPts val="0"/>
              </a:spcAft>
              <a:buClr>
                <a:srgbClr val="FF6600"/>
              </a:buClr>
              <a:buSzPts val="2800"/>
              <a:buFont typeface="Arial"/>
              <a:buChar char="•"/>
            </a:pPr>
            <a:r>
              <a:rPr b="1" i="0" lang="en-US" sz="2800" u="none">
                <a:solidFill>
                  <a:srgbClr val="FF6600"/>
                </a:solidFill>
                <a:latin typeface="Calibri"/>
                <a:ea typeface="Calibri"/>
                <a:cs typeface="Calibri"/>
                <a:sym typeface="Calibri"/>
              </a:rPr>
              <a:t>Best fit</a:t>
            </a:r>
            <a:r>
              <a:rPr b="0" i="1" lang="en-US" sz="2800" u="none">
                <a:solidFill>
                  <a:srgbClr val="FF6600"/>
                </a:solidFill>
                <a:latin typeface="Calibri"/>
                <a:ea typeface="Calibri"/>
                <a:cs typeface="Calibri"/>
                <a:sym typeface="Calibri"/>
              </a:rPr>
              <a:t>   </a:t>
            </a:r>
            <a:r>
              <a:rPr b="0" i="0" lang="en-US" sz="2800" u="none">
                <a:solidFill>
                  <a:schemeClr val="dk1"/>
                </a:solidFill>
                <a:latin typeface="Calibri"/>
                <a:ea typeface="Calibri"/>
                <a:cs typeface="Calibri"/>
                <a:sym typeface="Calibri"/>
              </a:rPr>
              <a:t>Allocated program to the smallest partition big enough to hold it</a:t>
            </a:r>
            <a:endParaRPr b="0" i="0" sz="3200" u="none">
              <a:solidFill>
                <a:schemeClr val="dk1"/>
              </a:solidFill>
              <a:latin typeface="Calibri"/>
              <a:ea typeface="Calibri"/>
              <a:cs typeface="Calibri"/>
              <a:sym typeface="Calibri"/>
            </a:endParaRPr>
          </a:p>
          <a:p>
            <a:pPr indent="-342900" lvl="0" marL="342900" marR="0" rtl="0" algn="l">
              <a:lnSpc>
                <a:spcPct val="80000"/>
              </a:lnSpc>
              <a:spcBef>
                <a:spcPts val="560"/>
              </a:spcBef>
              <a:spcAft>
                <a:spcPts val="0"/>
              </a:spcAft>
              <a:buClr>
                <a:srgbClr val="FF6600"/>
              </a:buClr>
              <a:buSzPts val="2800"/>
              <a:buFont typeface="Arial"/>
              <a:buChar char="•"/>
            </a:pPr>
            <a:r>
              <a:rPr b="1" i="0" lang="en-US" sz="2800" u="none">
                <a:solidFill>
                  <a:srgbClr val="FF6600"/>
                </a:solidFill>
                <a:latin typeface="Calibri"/>
                <a:ea typeface="Calibri"/>
                <a:cs typeface="Calibri"/>
                <a:sym typeface="Calibri"/>
              </a:rPr>
              <a:t>Worst fit</a:t>
            </a:r>
            <a:r>
              <a:rPr b="0" i="1" lang="en-US" sz="2800" u="none">
                <a:solidFill>
                  <a:srgbClr val="FF6600"/>
                </a:solidFill>
                <a:latin typeface="Calibri"/>
                <a:ea typeface="Calibri"/>
                <a:cs typeface="Calibri"/>
                <a:sym typeface="Calibri"/>
              </a:rPr>
              <a:t>  </a:t>
            </a:r>
            <a:r>
              <a:rPr b="0" i="0" lang="en-US" sz="2800" u="none">
                <a:solidFill>
                  <a:schemeClr val="dk1"/>
                </a:solidFill>
                <a:latin typeface="Calibri"/>
                <a:ea typeface="Calibri"/>
                <a:cs typeface="Calibri"/>
                <a:sym typeface="Calibri"/>
              </a:rPr>
              <a:t>Allocate program to the largest partition big enough to hold it</a:t>
            </a:r>
            <a:endParaRPr/>
          </a:p>
        </p:txBody>
      </p:sp>
      <p:sp>
        <p:nvSpPr>
          <p:cNvPr id="268" name="Google Shape;268;p3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
        <p:nvSpPr>
          <p:cNvPr id="269" name="Google Shape;269;p34"/>
          <p:cNvSpPr txBox="1"/>
          <p:nvPr/>
        </p:nvSpPr>
        <p:spPr>
          <a:xfrm>
            <a:off x="2971800" y="5334000"/>
            <a:ext cx="51816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1" lang="en-US" sz="2400" u="none" cap="none" strike="noStrike">
                <a:solidFill>
                  <a:schemeClr val="dk1"/>
                </a:solidFill>
                <a:latin typeface="Arial"/>
                <a:ea typeface="Arial"/>
                <a:cs typeface="Arial"/>
                <a:sym typeface="Arial"/>
              </a:rPr>
              <a:t>Can you give a rationale for each?</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Process Management</a:t>
            </a:r>
            <a:endParaRPr/>
          </a:p>
        </p:txBody>
      </p:sp>
      <p:sp>
        <p:nvSpPr>
          <p:cNvPr id="276" name="Google Shape;276;p35"/>
          <p:cNvSpPr txBox="1"/>
          <p:nvPr>
            <p:ph idx="1" type="body"/>
          </p:nvPr>
        </p:nvSpPr>
        <p:spPr>
          <a:xfrm>
            <a:off x="457200" y="1676400"/>
            <a:ext cx="8305800" cy="4419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FF6600"/>
              </a:buClr>
              <a:buSzPts val="3200"/>
              <a:buFont typeface="Arial"/>
              <a:buNone/>
            </a:pPr>
            <a:r>
              <a:rPr b="1" i="0" lang="en-US" sz="3200" u="none">
                <a:solidFill>
                  <a:srgbClr val="FF6600"/>
                </a:solidFill>
                <a:latin typeface="Calibri"/>
                <a:ea typeface="Calibri"/>
                <a:cs typeface="Calibri"/>
                <a:sym typeface="Calibri"/>
              </a:rPr>
              <a:t>Process management</a:t>
            </a:r>
            <a:endParaRPr b="0" i="0" sz="3200" u="none">
              <a:solidFill>
                <a:srgbClr val="FF6600"/>
              </a:solidFill>
              <a:latin typeface="Calibri"/>
              <a:ea typeface="Calibri"/>
              <a:cs typeface="Calibri"/>
              <a:sym typeface="Calibri"/>
            </a:endParaRPr>
          </a:p>
          <a:p>
            <a:pPr indent="0" lvl="0" marL="0" marR="0" rtl="0" algn="l">
              <a:lnSpc>
                <a:spcPct val="9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The act of managing the use of the CPU by individual processes</a:t>
            </a:r>
            <a:endParaRPr/>
          </a:p>
          <a:p>
            <a:pPr indent="0" lvl="0" marL="0" marR="0" rtl="0" algn="l">
              <a:lnSpc>
                <a:spcPct val="9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Recall that a process is a program in execution</a:t>
            </a:r>
            <a:endParaRPr/>
          </a:p>
          <a:p>
            <a:pPr indent="0" lvl="0" marL="0" marR="0" rtl="0" algn="l">
              <a:lnSpc>
                <a:spcPct val="9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a:t>
            </a:r>
            <a:endParaRPr/>
          </a:p>
        </p:txBody>
      </p:sp>
      <p:sp>
        <p:nvSpPr>
          <p:cNvPr id="277" name="Google Shape;277;p3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
        <p:nvSpPr>
          <p:cNvPr id="278" name="Google Shape;278;p35"/>
          <p:cNvSpPr txBox="1"/>
          <p:nvPr/>
        </p:nvSpPr>
        <p:spPr>
          <a:xfrm>
            <a:off x="1905000" y="5181600"/>
            <a:ext cx="6172200" cy="43021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2400"/>
              <a:buFont typeface="Arial"/>
              <a:buNone/>
            </a:pPr>
            <a:r>
              <a:rPr b="0" i="1" lang="en-US" sz="2400" u="none" cap="none" strike="noStrike">
                <a:solidFill>
                  <a:schemeClr val="dk1"/>
                </a:solidFill>
                <a:latin typeface="Arial"/>
                <a:ea typeface="Arial"/>
                <a:cs typeface="Arial"/>
                <a:sym typeface="Arial"/>
              </a:rPr>
              <a:t>What stages does a process go through?</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Process Management</a:t>
            </a:r>
            <a:endParaRPr/>
          </a:p>
        </p:txBody>
      </p:sp>
      <p:sp>
        <p:nvSpPr>
          <p:cNvPr id="285" name="Google Shape;285;p36"/>
          <p:cNvSpPr txBox="1"/>
          <p:nvPr>
            <p:ph idx="1" type="body"/>
          </p:nvPr>
        </p:nvSpPr>
        <p:spPr>
          <a:xfrm>
            <a:off x="457200" y="1676400"/>
            <a:ext cx="8153400" cy="68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The Process States</a:t>
            </a:r>
            <a:endParaRPr/>
          </a:p>
        </p:txBody>
      </p:sp>
      <p:sp>
        <p:nvSpPr>
          <p:cNvPr id="286" name="Google Shape;286;p3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
        <p:nvSpPr>
          <p:cNvPr id="287" name="Google Shape;287;p36"/>
          <p:cNvSpPr txBox="1"/>
          <p:nvPr/>
        </p:nvSpPr>
        <p:spPr>
          <a:xfrm>
            <a:off x="7162800" y="2362200"/>
            <a:ext cx="1447800" cy="23622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1" lang="en-US" sz="2000" u="none" cap="none" strike="noStrike">
                <a:solidFill>
                  <a:schemeClr val="dk1"/>
                </a:solidFill>
                <a:latin typeface="Arial"/>
                <a:ea typeface="Arial"/>
                <a:cs typeface="Arial"/>
                <a:sym typeface="Arial"/>
              </a:rPr>
              <a:t>What can</a:t>
            </a:r>
            <a:endParaRPr/>
          </a:p>
          <a:p>
            <a:pPr indent="0" lvl="0" marL="0" marR="0" rtl="0" algn="l">
              <a:lnSpc>
                <a:spcPct val="100000"/>
              </a:lnSpc>
              <a:spcBef>
                <a:spcPts val="0"/>
              </a:spcBef>
              <a:spcAft>
                <a:spcPts val="0"/>
              </a:spcAft>
              <a:buClr>
                <a:schemeClr val="dk1"/>
              </a:buClr>
              <a:buSzPts val="2000"/>
              <a:buFont typeface="Arial"/>
              <a:buNone/>
            </a:pPr>
            <a:r>
              <a:rPr b="0" i="1" lang="en-US" sz="2000" u="none" cap="none" strike="noStrike">
                <a:solidFill>
                  <a:schemeClr val="dk1"/>
                </a:solidFill>
                <a:latin typeface="Arial"/>
                <a:ea typeface="Arial"/>
                <a:cs typeface="Arial"/>
                <a:sym typeface="Arial"/>
              </a:rPr>
              <a:t>cause a</a:t>
            </a:r>
            <a:endParaRPr/>
          </a:p>
          <a:p>
            <a:pPr indent="0" lvl="0" marL="0" marR="0" rtl="0" algn="l">
              <a:lnSpc>
                <a:spcPct val="100000"/>
              </a:lnSpc>
              <a:spcBef>
                <a:spcPts val="0"/>
              </a:spcBef>
              <a:spcAft>
                <a:spcPts val="0"/>
              </a:spcAft>
              <a:buClr>
                <a:schemeClr val="dk1"/>
              </a:buClr>
              <a:buSzPts val="2000"/>
              <a:buFont typeface="Arial"/>
              <a:buNone/>
            </a:pPr>
            <a:r>
              <a:rPr b="0" i="1" lang="en-US" sz="2000" u="none" cap="none" strike="noStrike">
                <a:solidFill>
                  <a:schemeClr val="dk1"/>
                </a:solidFill>
                <a:latin typeface="Arial"/>
                <a:ea typeface="Arial"/>
                <a:cs typeface="Arial"/>
                <a:sym typeface="Arial"/>
              </a:rPr>
              <a:t>process to</a:t>
            </a:r>
            <a:endParaRPr/>
          </a:p>
          <a:p>
            <a:pPr indent="0" lvl="0" marL="0" marR="0" rtl="0" algn="l">
              <a:lnSpc>
                <a:spcPct val="100000"/>
              </a:lnSpc>
              <a:spcBef>
                <a:spcPts val="0"/>
              </a:spcBef>
              <a:spcAft>
                <a:spcPts val="0"/>
              </a:spcAft>
              <a:buClr>
                <a:schemeClr val="dk1"/>
              </a:buClr>
              <a:buSzPts val="2000"/>
              <a:buFont typeface="Arial"/>
              <a:buNone/>
            </a:pPr>
            <a:r>
              <a:rPr b="0" i="1" lang="en-US" sz="2000" u="none" cap="none" strike="noStrike">
                <a:solidFill>
                  <a:schemeClr val="dk1"/>
                </a:solidFill>
                <a:latin typeface="Arial"/>
                <a:ea typeface="Arial"/>
                <a:cs typeface="Arial"/>
                <a:sym typeface="Arial"/>
              </a:rPr>
              <a:t>move to </a:t>
            </a:r>
            <a:endParaRPr/>
          </a:p>
          <a:p>
            <a:pPr indent="0" lvl="0" marL="0" marR="0" rtl="0" algn="l">
              <a:lnSpc>
                <a:spcPct val="100000"/>
              </a:lnSpc>
              <a:spcBef>
                <a:spcPts val="0"/>
              </a:spcBef>
              <a:spcAft>
                <a:spcPts val="0"/>
              </a:spcAft>
              <a:buClr>
                <a:schemeClr val="dk1"/>
              </a:buClr>
              <a:buSzPts val="2000"/>
              <a:buFont typeface="Arial"/>
              <a:buNone/>
            </a:pPr>
            <a:r>
              <a:rPr b="0" i="1" lang="en-US" sz="2000" u="none" cap="none" strike="noStrike">
                <a:solidFill>
                  <a:schemeClr val="dk1"/>
                </a:solidFill>
                <a:latin typeface="Arial"/>
                <a:ea typeface="Arial"/>
                <a:cs typeface="Arial"/>
                <a:sym typeface="Arial"/>
              </a:rPr>
              <a:t>the</a:t>
            </a:r>
            <a:endParaRPr/>
          </a:p>
          <a:p>
            <a:pPr indent="0" lvl="0" marL="0" marR="0" rtl="0" algn="l">
              <a:lnSpc>
                <a:spcPct val="100000"/>
              </a:lnSpc>
              <a:spcBef>
                <a:spcPts val="0"/>
              </a:spcBef>
              <a:spcAft>
                <a:spcPts val="0"/>
              </a:spcAft>
              <a:buClr>
                <a:schemeClr val="dk1"/>
              </a:buClr>
              <a:buSzPts val="2000"/>
              <a:buFont typeface="Arial"/>
              <a:buNone/>
            </a:pPr>
            <a:r>
              <a:rPr b="0" i="1" lang="en-US" sz="2000" u="none" cap="none" strike="noStrike">
                <a:solidFill>
                  <a:schemeClr val="dk1"/>
                </a:solidFill>
                <a:latin typeface="Arial"/>
                <a:ea typeface="Arial"/>
                <a:cs typeface="Arial"/>
                <a:sym typeface="Arial"/>
              </a:rPr>
              <a:t>Waiting </a:t>
            </a:r>
            <a:endParaRPr/>
          </a:p>
          <a:p>
            <a:pPr indent="0" lvl="0" marL="0" marR="0" rtl="0" algn="l">
              <a:lnSpc>
                <a:spcPct val="100000"/>
              </a:lnSpc>
              <a:spcBef>
                <a:spcPts val="0"/>
              </a:spcBef>
              <a:spcAft>
                <a:spcPts val="0"/>
              </a:spcAft>
              <a:buClr>
                <a:schemeClr val="dk1"/>
              </a:buClr>
              <a:buSzPts val="2000"/>
              <a:buFont typeface="Arial"/>
              <a:buNone/>
            </a:pPr>
            <a:r>
              <a:rPr b="0" i="1" lang="en-US" sz="2000" u="none" cap="none" strike="noStrike">
                <a:solidFill>
                  <a:schemeClr val="dk1"/>
                </a:solidFill>
                <a:latin typeface="Arial"/>
                <a:ea typeface="Arial"/>
                <a:cs typeface="Arial"/>
                <a:sym typeface="Arial"/>
              </a:rPr>
              <a:t>state?</a:t>
            </a:r>
            <a:endParaRPr/>
          </a:p>
        </p:txBody>
      </p:sp>
      <p:pic>
        <p:nvPicPr>
          <p:cNvPr descr="C:\Users\Saad\Desktop\process-state-1.png" id="288" name="Google Shape;288;p36"/>
          <p:cNvPicPr preferRelativeResize="0"/>
          <p:nvPr/>
        </p:nvPicPr>
        <p:blipFill rotWithShape="1">
          <a:blip r:embed="rId3">
            <a:alphaModFix/>
          </a:blip>
          <a:srcRect b="0" l="0" r="0" t="0"/>
          <a:stretch/>
        </p:blipFill>
        <p:spPr>
          <a:xfrm>
            <a:off x="909637" y="2581275"/>
            <a:ext cx="6124575" cy="2419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Process Management</a:t>
            </a:r>
            <a:endParaRPr/>
          </a:p>
        </p:txBody>
      </p:sp>
      <p:sp>
        <p:nvSpPr>
          <p:cNvPr id="295" name="Google Shape;295;p3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6600"/>
              </a:buClr>
              <a:buSzPts val="2800"/>
              <a:buFont typeface="Arial"/>
              <a:buNone/>
            </a:pPr>
            <a:r>
              <a:rPr b="1" i="0" lang="en-US" sz="2800" u="none">
                <a:solidFill>
                  <a:srgbClr val="FF6600"/>
                </a:solidFill>
                <a:latin typeface="Calibri"/>
                <a:ea typeface="Calibri"/>
                <a:cs typeface="Calibri"/>
                <a:sym typeface="Calibri"/>
              </a:rPr>
              <a:t>Process control block (PCB)</a:t>
            </a:r>
            <a:endParaRPr b="0" i="0" sz="2800" u="none">
              <a:solidFill>
                <a:srgbClr val="FF6600"/>
              </a:solidFill>
              <a:latin typeface="Calibri"/>
              <a:ea typeface="Calibri"/>
              <a:cs typeface="Calibri"/>
              <a:sym typeface="Calibri"/>
            </a:endParaRPr>
          </a:p>
          <a:p>
            <a:pPr indent="0" lvl="0" marL="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A </a:t>
            </a:r>
            <a:r>
              <a:rPr b="0" i="1" lang="en-US" sz="2800" u="none">
                <a:solidFill>
                  <a:schemeClr val="dk1"/>
                </a:solidFill>
                <a:latin typeface="Calibri"/>
                <a:ea typeface="Calibri"/>
                <a:cs typeface="Calibri"/>
                <a:sym typeface="Calibri"/>
              </a:rPr>
              <a:t>data structure</a:t>
            </a:r>
            <a:r>
              <a:rPr b="0" i="0" lang="en-US" sz="2800" u="none">
                <a:solidFill>
                  <a:schemeClr val="dk1"/>
                </a:solidFill>
                <a:latin typeface="Calibri"/>
                <a:ea typeface="Calibri"/>
                <a:cs typeface="Calibri"/>
                <a:sym typeface="Calibri"/>
              </a:rPr>
              <a:t> used by the OS to manage information about a process, including</a:t>
            </a:r>
            <a:endParaRPr/>
          </a:p>
          <a:p>
            <a:pPr indent="-285750" lvl="1" marL="8064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current value of the program counter</a:t>
            </a:r>
            <a:endParaRPr/>
          </a:p>
          <a:p>
            <a:pPr indent="-285750" lvl="1" marL="8064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values of all CPU registers for the process</a:t>
            </a:r>
            <a:endParaRPr/>
          </a:p>
          <a:p>
            <a:pPr indent="-285750" lvl="1" marL="8064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base and bound register values accounting information</a:t>
            </a:r>
            <a:endParaRPr/>
          </a:p>
          <a:p>
            <a:pPr indent="0" lvl="0" marL="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Each </a:t>
            </a:r>
            <a:r>
              <a:rPr b="0" i="1" lang="en-US" sz="2800" u="none">
                <a:solidFill>
                  <a:schemeClr val="dk1"/>
                </a:solidFill>
                <a:latin typeface="Calibri"/>
                <a:ea typeface="Calibri"/>
                <a:cs typeface="Calibri"/>
                <a:sym typeface="Calibri"/>
              </a:rPr>
              <a:t>state</a:t>
            </a:r>
            <a:r>
              <a:rPr b="0" i="0" lang="en-US" sz="2800" u="none">
                <a:solidFill>
                  <a:schemeClr val="dk1"/>
                </a:solidFill>
                <a:latin typeface="Calibri"/>
                <a:ea typeface="Calibri"/>
                <a:cs typeface="Calibri"/>
                <a:sym typeface="Calibri"/>
              </a:rPr>
              <a:t> is represented by a list of PCBs, one for each process in that state</a:t>
            </a:r>
            <a:endParaRPr/>
          </a:p>
        </p:txBody>
      </p:sp>
      <p:sp>
        <p:nvSpPr>
          <p:cNvPr id="296" name="Google Shape;296;p3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Process Management</a:t>
            </a:r>
            <a:endParaRPr/>
          </a:p>
        </p:txBody>
      </p:sp>
      <p:sp>
        <p:nvSpPr>
          <p:cNvPr id="303" name="Google Shape;303;p3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There is only one CPU and therefore only one set of CPU registers, which </a:t>
            </a:r>
            <a:r>
              <a:rPr b="0" i="0" lang="en-US" sz="2500" u="none">
                <a:solidFill>
                  <a:schemeClr val="dk1"/>
                </a:solidFill>
                <a:latin typeface="Calibri"/>
                <a:ea typeface="Calibri"/>
                <a:cs typeface="Calibri"/>
                <a:sym typeface="Calibri"/>
              </a:rPr>
              <a:t>contain the values for the currently </a:t>
            </a:r>
            <a:br>
              <a:rPr b="0" i="0" lang="en-US" sz="2500" u="none">
                <a:solidFill>
                  <a:schemeClr val="dk1"/>
                </a:solidFill>
                <a:latin typeface="Calibri"/>
                <a:ea typeface="Calibri"/>
                <a:cs typeface="Calibri"/>
                <a:sym typeface="Calibri"/>
              </a:rPr>
            </a:br>
            <a:r>
              <a:rPr b="0" i="0" lang="en-US" sz="2500" u="none">
                <a:solidFill>
                  <a:schemeClr val="dk1"/>
                </a:solidFill>
                <a:latin typeface="Calibri"/>
                <a:ea typeface="Calibri"/>
                <a:cs typeface="Calibri"/>
                <a:sym typeface="Calibri"/>
              </a:rPr>
              <a:t>executing process</a:t>
            </a:r>
            <a:r>
              <a:rPr b="0" i="0" lang="en-US" sz="3200" u="none">
                <a:solidFill>
                  <a:schemeClr val="dk1"/>
                </a:solidFill>
                <a:latin typeface="Calibri"/>
                <a:ea typeface="Calibri"/>
                <a:cs typeface="Calibri"/>
                <a:sym typeface="Calibri"/>
              </a:rPr>
              <a:t> </a:t>
            </a:r>
            <a:endParaRPr/>
          </a:p>
          <a:p>
            <a:pPr indent="0" lvl="0" marL="0" marR="0" rtl="0" algn="l">
              <a:lnSpc>
                <a:spcPct val="90000"/>
              </a:lnSpc>
              <a:spcBef>
                <a:spcPts val="16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Each time a process is moved to the running state:</a:t>
            </a:r>
            <a:endParaRPr b="0" i="0" sz="2800" u="none">
              <a:solidFill>
                <a:schemeClr val="dk1"/>
              </a:solidFill>
              <a:latin typeface="Calibri"/>
              <a:ea typeface="Calibri"/>
              <a:cs typeface="Calibri"/>
              <a:sym typeface="Calibri"/>
            </a:endParaRPr>
          </a:p>
          <a:p>
            <a:pPr indent="-285750" lvl="1" marL="742950" marR="0" rtl="0" algn="l">
              <a:lnSpc>
                <a:spcPct val="90000"/>
              </a:lnSpc>
              <a:spcBef>
                <a:spcPts val="84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Register values for the currently running process </a:t>
            </a:r>
            <a:br>
              <a:rPr b="0" i="0" lang="en-US" sz="2100" u="none" cap="none" strike="noStrike">
                <a:solidFill>
                  <a:schemeClr val="dk1"/>
                </a:solidFill>
                <a:latin typeface="Calibri"/>
                <a:ea typeface="Calibri"/>
                <a:cs typeface="Calibri"/>
                <a:sym typeface="Calibri"/>
              </a:rPr>
            </a:br>
            <a:r>
              <a:rPr b="0" i="0" lang="en-US" sz="2100" u="none" cap="none" strike="noStrike">
                <a:solidFill>
                  <a:schemeClr val="dk1"/>
                </a:solidFill>
                <a:latin typeface="Calibri"/>
                <a:ea typeface="Calibri"/>
                <a:cs typeface="Calibri"/>
                <a:sym typeface="Calibri"/>
              </a:rPr>
              <a:t>are stored into its PCB</a:t>
            </a:r>
            <a:endParaRPr/>
          </a:p>
          <a:p>
            <a:pPr indent="-285750" lvl="1" marL="742950" marR="0" rtl="0" algn="l">
              <a:lnSpc>
                <a:spcPct val="90000"/>
              </a:lnSpc>
              <a:spcBef>
                <a:spcPts val="84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Its PCB is moved to the list of the state into which it goes</a:t>
            </a:r>
            <a:endParaRPr/>
          </a:p>
          <a:p>
            <a:pPr indent="-285750" lvl="1" marL="742950" marR="0" rtl="0" algn="l">
              <a:lnSpc>
                <a:spcPct val="90000"/>
              </a:lnSpc>
              <a:spcBef>
                <a:spcPts val="84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Register values of the new process moving into the running state are loaded into the CPU</a:t>
            </a:r>
            <a:endParaRPr/>
          </a:p>
          <a:p>
            <a:pPr indent="-285750" lvl="1" marL="742950" marR="0" rtl="0" algn="l">
              <a:lnSpc>
                <a:spcPct val="90000"/>
              </a:lnSpc>
              <a:spcBef>
                <a:spcPts val="84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This exchange of register information is called a </a:t>
            </a:r>
            <a:r>
              <a:rPr b="1" i="0" lang="en-US" sz="2100" u="none" cap="none" strike="noStrike">
                <a:solidFill>
                  <a:schemeClr val="dk1"/>
                </a:solidFill>
                <a:latin typeface="Calibri"/>
                <a:ea typeface="Calibri"/>
                <a:cs typeface="Calibri"/>
                <a:sym typeface="Calibri"/>
              </a:rPr>
              <a:t>context switch</a:t>
            </a:r>
            <a:endParaRPr/>
          </a:p>
        </p:txBody>
      </p:sp>
      <p:sp>
        <p:nvSpPr>
          <p:cNvPr id="304" name="Google Shape;304;p3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CPU Scheduling</a:t>
            </a:r>
            <a:endParaRPr/>
          </a:p>
        </p:txBody>
      </p:sp>
      <p:sp>
        <p:nvSpPr>
          <p:cNvPr id="311" name="Google Shape;311;p3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6600"/>
              </a:buClr>
              <a:buSzPts val="2800"/>
              <a:buFont typeface="Arial"/>
              <a:buNone/>
            </a:pPr>
            <a:r>
              <a:rPr b="1" i="0" lang="en-US" sz="2800" u="none">
                <a:solidFill>
                  <a:srgbClr val="FF6600"/>
                </a:solidFill>
                <a:latin typeface="Calibri"/>
                <a:ea typeface="Calibri"/>
                <a:cs typeface="Calibri"/>
                <a:sym typeface="Calibri"/>
              </a:rPr>
              <a:t>CPU Scheduling</a:t>
            </a:r>
            <a:r>
              <a:rPr b="0" i="0" lang="en-US" sz="2800" u="none">
                <a:solidFill>
                  <a:srgbClr val="FF6600"/>
                </a:solidFill>
                <a:latin typeface="Calibri"/>
                <a:ea typeface="Calibri"/>
                <a:cs typeface="Calibri"/>
                <a:sym typeface="Calibri"/>
              </a:rPr>
              <a:t>  </a:t>
            </a:r>
            <a:endParaRPr/>
          </a:p>
          <a:p>
            <a:pPr indent="0" lvl="0" marL="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The act of determining which process in the </a:t>
            </a:r>
            <a:r>
              <a:rPr b="0" i="1" lang="en-US" sz="2800" u="none">
                <a:solidFill>
                  <a:schemeClr val="dk1"/>
                </a:solidFill>
                <a:latin typeface="Calibri"/>
                <a:ea typeface="Calibri"/>
                <a:cs typeface="Calibri"/>
                <a:sym typeface="Calibri"/>
              </a:rPr>
              <a:t>ready</a:t>
            </a:r>
            <a:r>
              <a:rPr b="0" i="0" lang="en-US" sz="2800" u="none">
                <a:solidFill>
                  <a:schemeClr val="dk1"/>
                </a:solidFill>
                <a:latin typeface="Calibri"/>
                <a:ea typeface="Calibri"/>
                <a:cs typeface="Calibri"/>
                <a:sym typeface="Calibri"/>
              </a:rPr>
              <a:t> state should be moved to the </a:t>
            </a:r>
            <a:r>
              <a:rPr b="0" i="1" lang="en-US" sz="2800" u="none">
                <a:solidFill>
                  <a:schemeClr val="dk1"/>
                </a:solidFill>
                <a:latin typeface="Calibri"/>
                <a:ea typeface="Calibri"/>
                <a:cs typeface="Calibri"/>
                <a:sym typeface="Calibri"/>
              </a:rPr>
              <a:t>running</a:t>
            </a:r>
            <a:r>
              <a:rPr b="0" i="0" lang="en-US" sz="2800" u="none">
                <a:solidFill>
                  <a:schemeClr val="dk1"/>
                </a:solidFill>
                <a:latin typeface="Calibri"/>
                <a:ea typeface="Calibri"/>
                <a:cs typeface="Calibri"/>
                <a:sym typeface="Calibri"/>
              </a:rPr>
              <a:t> state</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Many processes may be in the ready state</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Only one process can be in the running state, making progress at any one time</a:t>
            </a:r>
            <a:endParaRPr/>
          </a:p>
          <a:p>
            <a:pPr indent="0" lvl="0" marL="0" marR="0" rtl="0" algn="l">
              <a:lnSpc>
                <a:spcPct val="100000"/>
              </a:lnSpc>
              <a:spcBef>
                <a:spcPts val="560"/>
              </a:spcBef>
              <a:spcAft>
                <a:spcPts val="0"/>
              </a:spcAft>
              <a:buClr>
                <a:schemeClr val="dk1"/>
              </a:buClr>
              <a:buSzPts val="2800"/>
              <a:buFont typeface="Arial"/>
              <a:buNone/>
            </a:pPr>
            <a:r>
              <a:rPr b="0" i="1" lang="en-US" sz="2800" u="none">
                <a:solidFill>
                  <a:schemeClr val="dk1"/>
                </a:solidFill>
                <a:latin typeface="Calibri"/>
                <a:ea typeface="Calibri"/>
                <a:cs typeface="Calibri"/>
                <a:sym typeface="Calibri"/>
              </a:rPr>
              <a:t>	</a:t>
            </a:r>
            <a:endParaRPr/>
          </a:p>
        </p:txBody>
      </p:sp>
      <p:sp>
        <p:nvSpPr>
          <p:cNvPr id="312" name="Google Shape;312;p3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
        <p:nvSpPr>
          <p:cNvPr id="313" name="Google Shape;313;p39"/>
          <p:cNvSpPr txBox="1"/>
          <p:nvPr/>
        </p:nvSpPr>
        <p:spPr>
          <a:xfrm flipH="1">
            <a:off x="1295400" y="5181600"/>
            <a:ext cx="6781800" cy="4619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1" lang="en-US" sz="2400" u="none" cap="none" strike="noStrike">
                <a:solidFill>
                  <a:schemeClr val="dk1"/>
                </a:solidFill>
                <a:latin typeface="Arial"/>
                <a:ea typeface="Arial"/>
                <a:cs typeface="Arial"/>
                <a:sym typeface="Arial"/>
              </a:rPr>
              <a:t>Which one gets to move from ready to running?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CPU Scheduling</a:t>
            </a:r>
            <a:endParaRPr/>
          </a:p>
        </p:txBody>
      </p:sp>
      <p:sp>
        <p:nvSpPr>
          <p:cNvPr id="320" name="Google Shape;320;p4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FF6600"/>
              </a:buClr>
              <a:buSzPts val="2400"/>
              <a:buFont typeface="Arial"/>
              <a:buNone/>
            </a:pPr>
            <a:r>
              <a:rPr b="1" i="0" lang="en-US" sz="2400" u="none">
                <a:solidFill>
                  <a:srgbClr val="FF6600"/>
                </a:solidFill>
                <a:latin typeface="Calibri"/>
                <a:ea typeface="Calibri"/>
                <a:cs typeface="Calibri"/>
                <a:sym typeface="Calibri"/>
              </a:rPr>
              <a:t>Nonpreemptive scheduling </a:t>
            </a:r>
            <a:r>
              <a:rPr b="0" i="0" lang="en-US" sz="2400" u="none">
                <a:solidFill>
                  <a:srgbClr val="FF6600"/>
                </a:solidFill>
                <a:latin typeface="Calibri"/>
                <a:ea typeface="Calibri"/>
                <a:cs typeface="Calibri"/>
                <a:sym typeface="Calibri"/>
              </a:rPr>
              <a:t> </a:t>
            </a:r>
            <a:endParaRPr/>
          </a:p>
          <a:p>
            <a:pPr indent="0" lvl="0" marL="0" marR="0" rtl="0" algn="l">
              <a:lnSpc>
                <a:spcPct val="90000"/>
              </a:lnSpc>
              <a:spcBef>
                <a:spcPts val="16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The currently executing process gives up the CPU voluntarily</a:t>
            </a:r>
            <a:endParaRPr/>
          </a:p>
          <a:p>
            <a:pPr indent="0" lvl="0" marL="0" marR="0" rtl="0" algn="l">
              <a:lnSpc>
                <a:spcPct val="90000"/>
              </a:lnSpc>
              <a:spcBef>
                <a:spcPts val="1680"/>
              </a:spcBef>
              <a:spcAft>
                <a:spcPts val="0"/>
              </a:spcAft>
              <a:buClr>
                <a:srgbClr val="FF6600"/>
              </a:buClr>
              <a:buSzPts val="2400"/>
              <a:buFont typeface="Arial"/>
              <a:buNone/>
            </a:pPr>
            <a:r>
              <a:rPr b="1" i="0" lang="en-US" sz="2400" u="none">
                <a:solidFill>
                  <a:srgbClr val="FF6600"/>
                </a:solidFill>
                <a:latin typeface="Calibri"/>
                <a:ea typeface="Calibri"/>
                <a:cs typeface="Calibri"/>
                <a:sym typeface="Calibri"/>
              </a:rPr>
              <a:t>Preemptive scheduling</a:t>
            </a:r>
            <a:r>
              <a:rPr b="0" i="0" lang="en-US" sz="2400" u="none">
                <a:solidFill>
                  <a:srgbClr val="FF6600"/>
                </a:solidFill>
                <a:latin typeface="Calibri"/>
                <a:ea typeface="Calibri"/>
                <a:cs typeface="Calibri"/>
                <a:sym typeface="Calibri"/>
              </a:rPr>
              <a:t>   </a:t>
            </a:r>
            <a:endParaRPr/>
          </a:p>
          <a:p>
            <a:pPr indent="0" lvl="0" marL="0" marR="0" rtl="0" algn="l">
              <a:lnSpc>
                <a:spcPct val="90000"/>
              </a:lnSpc>
              <a:spcBef>
                <a:spcPts val="16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The operating system decides to favor another process, preempting the currently executing process</a:t>
            </a:r>
            <a:endParaRPr/>
          </a:p>
          <a:p>
            <a:pPr indent="0" lvl="0" marL="0" marR="0" rtl="0" algn="l">
              <a:lnSpc>
                <a:spcPct val="90000"/>
              </a:lnSpc>
              <a:spcBef>
                <a:spcPts val="1680"/>
              </a:spcBef>
              <a:spcAft>
                <a:spcPts val="0"/>
              </a:spcAft>
              <a:buClr>
                <a:srgbClr val="FF6600"/>
              </a:buClr>
              <a:buSzPts val="2400"/>
              <a:buFont typeface="Arial"/>
              <a:buNone/>
            </a:pPr>
            <a:r>
              <a:rPr b="1" i="0" lang="en-US" sz="2400" u="none">
                <a:solidFill>
                  <a:srgbClr val="FF6600"/>
                </a:solidFill>
                <a:latin typeface="Calibri"/>
                <a:ea typeface="Calibri"/>
                <a:cs typeface="Calibri"/>
                <a:sym typeface="Calibri"/>
              </a:rPr>
              <a:t>Turnaround time</a:t>
            </a:r>
            <a:r>
              <a:rPr b="0" i="0" lang="en-US" sz="2400" u="none">
                <a:solidFill>
                  <a:srgbClr val="FF6600"/>
                </a:solidFill>
                <a:latin typeface="Calibri"/>
                <a:ea typeface="Calibri"/>
                <a:cs typeface="Calibri"/>
                <a:sym typeface="Calibri"/>
              </a:rPr>
              <a:t>  </a:t>
            </a:r>
            <a:endParaRPr/>
          </a:p>
          <a:p>
            <a:pPr indent="0" lvl="0" marL="0" marR="0" rtl="0" algn="l">
              <a:lnSpc>
                <a:spcPct val="90000"/>
              </a:lnSpc>
              <a:spcBef>
                <a:spcPts val="16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The amount of time between when a process arrives in the ready state the first time and when it exits the running state for the last time (the total time spent between starting the process and ending the process)</a:t>
            </a:r>
            <a:endParaRPr/>
          </a:p>
        </p:txBody>
      </p:sp>
      <p:sp>
        <p:nvSpPr>
          <p:cNvPr id="321" name="Google Shape;321;p4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CPU Scheduling Algorithms</a:t>
            </a:r>
            <a:endParaRPr/>
          </a:p>
        </p:txBody>
      </p:sp>
      <p:sp>
        <p:nvSpPr>
          <p:cNvPr id="328" name="Google Shape;328;p4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FF6600"/>
              </a:buClr>
              <a:buSzPts val="2400"/>
              <a:buFont typeface="Arial"/>
              <a:buNone/>
            </a:pPr>
            <a:r>
              <a:rPr b="1" i="0" lang="en-US" sz="2400" u="none">
                <a:solidFill>
                  <a:srgbClr val="FF6600"/>
                </a:solidFill>
                <a:latin typeface="Calibri"/>
                <a:ea typeface="Calibri"/>
                <a:cs typeface="Calibri"/>
                <a:sym typeface="Calibri"/>
              </a:rPr>
              <a:t>First-Come, First-Served</a:t>
            </a:r>
            <a:endParaRPr/>
          </a:p>
          <a:p>
            <a:pPr indent="0" lvl="0" marL="0" marR="0" rtl="0" algn="l">
              <a:lnSpc>
                <a:spcPct val="9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Processes are moved to the CPU in the order in which they arrive in the running state</a:t>
            </a:r>
            <a:endParaRPr/>
          </a:p>
          <a:p>
            <a:pPr indent="0" lvl="0" marL="0" marR="0" rtl="0" algn="l">
              <a:lnSpc>
                <a:spcPct val="90000"/>
              </a:lnSpc>
              <a:spcBef>
                <a:spcPts val="480"/>
              </a:spcBef>
              <a:spcAft>
                <a:spcPts val="0"/>
              </a:spcAft>
              <a:buClr>
                <a:srgbClr val="FF6600"/>
              </a:buClr>
              <a:buSzPts val="2400"/>
              <a:buFont typeface="Arial"/>
              <a:buNone/>
            </a:pPr>
            <a:r>
              <a:rPr b="1" i="0" lang="en-US" sz="2400" u="none">
                <a:solidFill>
                  <a:srgbClr val="FF6600"/>
                </a:solidFill>
                <a:latin typeface="Calibri"/>
                <a:ea typeface="Calibri"/>
                <a:cs typeface="Calibri"/>
                <a:sym typeface="Calibri"/>
              </a:rPr>
              <a:t>Shortest Job Next</a:t>
            </a:r>
            <a:endParaRPr/>
          </a:p>
          <a:p>
            <a:pPr indent="0" lvl="0" marL="0" marR="0" rtl="0" algn="l">
              <a:lnSpc>
                <a:spcPct val="9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Process with shortest estimated running time in the ready state is moved into the running state first</a:t>
            </a:r>
            <a:endParaRPr/>
          </a:p>
          <a:p>
            <a:pPr indent="0" lvl="0" marL="0" marR="0" rtl="0" algn="l">
              <a:lnSpc>
                <a:spcPct val="90000"/>
              </a:lnSpc>
              <a:spcBef>
                <a:spcPts val="480"/>
              </a:spcBef>
              <a:spcAft>
                <a:spcPts val="0"/>
              </a:spcAft>
              <a:buClr>
                <a:srgbClr val="FF6600"/>
              </a:buClr>
              <a:buSzPts val="2400"/>
              <a:buFont typeface="Arial"/>
              <a:buNone/>
            </a:pPr>
            <a:r>
              <a:rPr b="1" i="0" lang="en-US" sz="2400" u="none">
                <a:solidFill>
                  <a:srgbClr val="FF6600"/>
                </a:solidFill>
                <a:latin typeface="Calibri"/>
                <a:ea typeface="Calibri"/>
                <a:cs typeface="Calibri"/>
                <a:sym typeface="Calibri"/>
              </a:rPr>
              <a:t>Round Robin</a:t>
            </a:r>
            <a:endParaRPr/>
          </a:p>
          <a:p>
            <a:pPr indent="0" lvl="0" marL="0" marR="0" rtl="0" algn="l">
              <a:lnSpc>
                <a:spcPct val="9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Each process runs for a specified time slice and moves from the running state to the ready state to await its next turn if not finished</a:t>
            </a:r>
            <a:endParaRPr/>
          </a:p>
        </p:txBody>
      </p:sp>
      <p:sp>
        <p:nvSpPr>
          <p:cNvPr id="329" name="Google Shape;329;p4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Software Categories</a:t>
            </a:r>
            <a:endParaRPr/>
          </a:p>
        </p:txBody>
      </p:sp>
      <p:sp>
        <p:nvSpPr>
          <p:cNvPr id="106" name="Google Shape;106;p1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63500" marR="0" rtl="0" algn="l">
              <a:lnSpc>
                <a:spcPct val="100000"/>
              </a:lnSpc>
              <a:spcBef>
                <a:spcPts val="0"/>
              </a:spcBef>
              <a:spcAft>
                <a:spcPts val="0"/>
              </a:spcAft>
              <a:buClr>
                <a:srgbClr val="FF6600"/>
              </a:buClr>
              <a:buSzPts val="3200"/>
              <a:buFont typeface="Arial"/>
              <a:buNone/>
            </a:pPr>
            <a:r>
              <a:rPr b="1" i="0" lang="en-US" sz="3200" u="none" cap="none" strike="noStrike">
                <a:solidFill>
                  <a:srgbClr val="FF6600"/>
                </a:solidFill>
                <a:latin typeface="Calibri"/>
                <a:ea typeface="Calibri"/>
                <a:cs typeface="Calibri"/>
                <a:sym typeface="Calibri"/>
              </a:rPr>
              <a:t>Application software</a:t>
            </a:r>
            <a:r>
              <a:rPr b="0" i="0" lang="en-US" sz="3200" u="none" cap="none" strike="noStrike">
                <a:solidFill>
                  <a:srgbClr val="FF6600"/>
                </a:solidFill>
                <a:latin typeface="Calibri"/>
                <a:ea typeface="Calibri"/>
                <a:cs typeface="Calibri"/>
                <a:sym typeface="Calibri"/>
              </a:rPr>
              <a:t>   </a:t>
            </a:r>
            <a:endParaRPr/>
          </a:p>
          <a:p>
            <a:pPr indent="0" lvl="0" marL="63500" marR="0" rtl="0" algn="l">
              <a:lnSpc>
                <a:spcPct val="100000"/>
              </a:lnSpc>
              <a:spcBef>
                <a:spcPts val="64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Software written to address specific needs—to solve problems in the real world</a:t>
            </a:r>
            <a:endParaRPr/>
          </a:p>
          <a:p>
            <a:pPr indent="0" lvl="0" marL="63500" marR="0" rtl="0" algn="l">
              <a:lnSpc>
                <a:spcPct val="100000"/>
              </a:lnSpc>
              <a:spcBef>
                <a:spcPts val="640"/>
              </a:spcBef>
              <a:spcAft>
                <a:spcPts val="0"/>
              </a:spcAft>
              <a:buClr>
                <a:srgbClr val="FF6600"/>
              </a:buClr>
              <a:buSzPts val="3200"/>
              <a:buFont typeface="Arial"/>
              <a:buNone/>
            </a:pPr>
            <a:r>
              <a:rPr b="1" i="0" lang="en-US" sz="3200" u="none" cap="none" strike="noStrike">
                <a:solidFill>
                  <a:srgbClr val="FF6600"/>
                </a:solidFill>
                <a:latin typeface="Calibri"/>
                <a:ea typeface="Calibri"/>
                <a:cs typeface="Calibri"/>
                <a:sym typeface="Calibri"/>
              </a:rPr>
              <a:t>System software</a:t>
            </a:r>
            <a:r>
              <a:rPr b="0" i="0" lang="en-US" sz="3200" u="none" cap="none" strike="noStrike">
                <a:solidFill>
                  <a:srgbClr val="FF6600"/>
                </a:solidFill>
                <a:latin typeface="Calibri"/>
                <a:ea typeface="Calibri"/>
                <a:cs typeface="Calibri"/>
                <a:sym typeface="Calibri"/>
              </a:rPr>
              <a:t>  </a:t>
            </a:r>
            <a:endParaRPr/>
          </a:p>
          <a:p>
            <a:pPr indent="0" lvl="0" marL="63500" marR="0" rtl="0" algn="l">
              <a:lnSpc>
                <a:spcPct val="100000"/>
              </a:lnSpc>
              <a:spcBef>
                <a:spcPts val="64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Software that manages a computer system at a fundamental level</a:t>
            </a:r>
            <a:endParaRPr b="0" i="0" sz="3600" u="none" cap="none" strike="noStrike">
              <a:solidFill>
                <a:schemeClr val="dk1"/>
              </a:solidFill>
              <a:latin typeface="Calibri"/>
              <a:ea typeface="Calibri"/>
              <a:cs typeface="Calibri"/>
              <a:sym typeface="Calibri"/>
            </a:endParaRPr>
          </a:p>
          <a:p>
            <a:pPr indent="-285750" lvl="1" marL="742950" marR="0" rtl="0" algn="l">
              <a:lnSpc>
                <a:spcPct val="100000"/>
              </a:lnSpc>
              <a:spcBef>
                <a:spcPts val="56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	</a:t>
            </a:r>
            <a:endParaRPr/>
          </a:p>
        </p:txBody>
      </p:sp>
      <p:sp>
        <p:nvSpPr>
          <p:cNvPr id="107" name="Google Shape;107;p1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
        <p:nvSpPr>
          <p:cNvPr id="108" name="Google Shape;108;p15"/>
          <p:cNvSpPr txBox="1"/>
          <p:nvPr/>
        </p:nvSpPr>
        <p:spPr>
          <a:xfrm>
            <a:off x="3276600" y="5410200"/>
            <a:ext cx="5105400" cy="762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1" lang="en-US" sz="2400" u="none" cap="none" strike="noStrike">
                <a:solidFill>
                  <a:schemeClr val="dk1"/>
                </a:solidFill>
                <a:latin typeface="Arial"/>
                <a:ea typeface="Arial"/>
                <a:cs typeface="Arial"/>
                <a:sym typeface="Arial"/>
              </a:rPr>
              <a:t>Can you name examples of each?</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2"/>
          <p:cNvSpPr txBox="1"/>
          <p:nvPr>
            <p:ph type="title"/>
          </p:nvPr>
        </p:nvSpPr>
        <p:spPr>
          <a:xfrm>
            <a:off x="800100" y="152400"/>
            <a:ext cx="7543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First-Come, First-Served</a:t>
            </a:r>
            <a:endParaRPr/>
          </a:p>
        </p:txBody>
      </p:sp>
      <p:sp>
        <p:nvSpPr>
          <p:cNvPr id="336" name="Google Shape;336;p4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
        <p:nvSpPr>
          <p:cNvPr id="337" name="Google Shape;337;p42"/>
          <p:cNvSpPr txBox="1"/>
          <p:nvPr/>
        </p:nvSpPr>
        <p:spPr>
          <a:xfrm>
            <a:off x="533400" y="6324600"/>
            <a:ext cx="1841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38" name="Google Shape;338;p42"/>
          <p:cNvSpPr txBox="1"/>
          <p:nvPr/>
        </p:nvSpPr>
        <p:spPr>
          <a:xfrm>
            <a:off x="5715000" y="2063750"/>
            <a:ext cx="2057400" cy="1143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1" lang="en-US" sz="2400" u="none">
                <a:solidFill>
                  <a:schemeClr val="dk1"/>
                </a:solidFill>
                <a:latin typeface="Arial"/>
                <a:ea typeface="Arial"/>
                <a:cs typeface="Arial"/>
                <a:sym typeface="Arial"/>
              </a:rPr>
              <a:t>What is the</a:t>
            </a:r>
            <a:endParaRPr/>
          </a:p>
          <a:p>
            <a:pPr indent="0" lvl="0" marL="0" marR="0" rtl="0" algn="l">
              <a:lnSpc>
                <a:spcPct val="100000"/>
              </a:lnSpc>
              <a:spcBef>
                <a:spcPts val="0"/>
              </a:spcBef>
              <a:spcAft>
                <a:spcPts val="0"/>
              </a:spcAft>
              <a:buClr>
                <a:schemeClr val="dk1"/>
              </a:buClr>
              <a:buSzPts val="2400"/>
              <a:buFont typeface="Arial"/>
              <a:buNone/>
            </a:pPr>
            <a:r>
              <a:rPr b="0" i="1" lang="en-US" sz="2400" u="none">
                <a:solidFill>
                  <a:schemeClr val="dk1"/>
                </a:solidFill>
                <a:latin typeface="Arial"/>
                <a:ea typeface="Arial"/>
                <a:cs typeface="Arial"/>
                <a:sym typeface="Arial"/>
              </a:rPr>
              <a:t>average turn-</a:t>
            </a:r>
            <a:endParaRPr/>
          </a:p>
          <a:p>
            <a:pPr indent="0" lvl="0" marL="0" marR="0" rtl="0" algn="l">
              <a:lnSpc>
                <a:spcPct val="100000"/>
              </a:lnSpc>
              <a:spcBef>
                <a:spcPts val="0"/>
              </a:spcBef>
              <a:spcAft>
                <a:spcPts val="0"/>
              </a:spcAft>
              <a:buClr>
                <a:schemeClr val="dk1"/>
              </a:buClr>
              <a:buSzPts val="2400"/>
              <a:buFont typeface="Arial"/>
              <a:buNone/>
            </a:pPr>
            <a:r>
              <a:rPr b="0" i="1" lang="en-US" sz="2400" u="none">
                <a:solidFill>
                  <a:schemeClr val="dk1"/>
                </a:solidFill>
                <a:latin typeface="Arial"/>
                <a:ea typeface="Arial"/>
                <a:cs typeface="Arial"/>
                <a:sym typeface="Arial"/>
              </a:rPr>
              <a:t>around time?</a:t>
            </a:r>
            <a:endParaRPr/>
          </a:p>
        </p:txBody>
      </p:sp>
      <p:pic>
        <p:nvPicPr>
          <p:cNvPr id="339" name="Google Shape;339;p42"/>
          <p:cNvPicPr preferRelativeResize="0"/>
          <p:nvPr/>
        </p:nvPicPr>
        <p:blipFill rotWithShape="1">
          <a:blip r:embed="rId3">
            <a:alphaModFix/>
          </a:blip>
          <a:srcRect b="0" l="0" r="0" t="0"/>
          <a:stretch/>
        </p:blipFill>
        <p:spPr>
          <a:xfrm>
            <a:off x="2057400" y="1592262"/>
            <a:ext cx="2924175" cy="2085975"/>
          </a:xfrm>
          <a:prstGeom prst="rect">
            <a:avLst/>
          </a:prstGeom>
          <a:noFill/>
          <a:ln>
            <a:noFill/>
          </a:ln>
        </p:spPr>
      </p:pic>
      <p:pic>
        <p:nvPicPr>
          <p:cNvPr id="340" name="Google Shape;340;p42"/>
          <p:cNvPicPr preferRelativeResize="0"/>
          <p:nvPr/>
        </p:nvPicPr>
        <p:blipFill rotWithShape="1">
          <a:blip r:embed="rId4">
            <a:alphaModFix/>
          </a:blip>
          <a:srcRect b="0" l="0" r="0" t="0"/>
          <a:stretch/>
        </p:blipFill>
        <p:spPr>
          <a:xfrm>
            <a:off x="1057275" y="4267200"/>
            <a:ext cx="7029450" cy="11525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Shortest Job Next</a:t>
            </a:r>
            <a:endParaRPr/>
          </a:p>
        </p:txBody>
      </p:sp>
      <p:sp>
        <p:nvSpPr>
          <p:cNvPr id="347" name="Google Shape;347;p4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348" name="Google Shape;348;p43"/>
          <p:cNvSpPr txBox="1"/>
          <p:nvPr/>
        </p:nvSpPr>
        <p:spPr>
          <a:xfrm>
            <a:off x="457200" y="6324600"/>
            <a:ext cx="1841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49" name="Google Shape;349;p43"/>
          <p:cNvSpPr txBox="1"/>
          <p:nvPr/>
        </p:nvSpPr>
        <p:spPr>
          <a:xfrm>
            <a:off x="5562600" y="2514600"/>
            <a:ext cx="2057400" cy="1143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1" lang="en-US" sz="2400" u="none">
                <a:solidFill>
                  <a:schemeClr val="dk1"/>
                </a:solidFill>
                <a:latin typeface="Arial"/>
                <a:ea typeface="Arial"/>
                <a:cs typeface="Arial"/>
                <a:sym typeface="Arial"/>
              </a:rPr>
              <a:t>What is the</a:t>
            </a:r>
            <a:endParaRPr/>
          </a:p>
          <a:p>
            <a:pPr indent="0" lvl="0" marL="0" marR="0" rtl="0" algn="l">
              <a:lnSpc>
                <a:spcPct val="100000"/>
              </a:lnSpc>
              <a:spcBef>
                <a:spcPts val="0"/>
              </a:spcBef>
              <a:spcAft>
                <a:spcPts val="0"/>
              </a:spcAft>
              <a:buClr>
                <a:schemeClr val="dk1"/>
              </a:buClr>
              <a:buSzPts val="2400"/>
              <a:buFont typeface="Arial"/>
              <a:buNone/>
            </a:pPr>
            <a:r>
              <a:rPr b="0" i="1" lang="en-US" sz="2400" u="none">
                <a:solidFill>
                  <a:schemeClr val="dk1"/>
                </a:solidFill>
                <a:latin typeface="Arial"/>
                <a:ea typeface="Arial"/>
                <a:cs typeface="Arial"/>
                <a:sym typeface="Arial"/>
              </a:rPr>
              <a:t>average turn-</a:t>
            </a:r>
            <a:endParaRPr/>
          </a:p>
          <a:p>
            <a:pPr indent="0" lvl="0" marL="0" marR="0" rtl="0" algn="l">
              <a:lnSpc>
                <a:spcPct val="100000"/>
              </a:lnSpc>
              <a:spcBef>
                <a:spcPts val="0"/>
              </a:spcBef>
              <a:spcAft>
                <a:spcPts val="0"/>
              </a:spcAft>
              <a:buClr>
                <a:schemeClr val="dk1"/>
              </a:buClr>
              <a:buSzPts val="2400"/>
              <a:buFont typeface="Arial"/>
              <a:buNone/>
            </a:pPr>
            <a:r>
              <a:rPr b="0" i="1" lang="en-US" sz="2400" u="none">
                <a:solidFill>
                  <a:schemeClr val="dk1"/>
                </a:solidFill>
                <a:latin typeface="Arial"/>
                <a:ea typeface="Arial"/>
                <a:cs typeface="Arial"/>
                <a:sym typeface="Arial"/>
              </a:rPr>
              <a:t>around time?</a:t>
            </a:r>
            <a:endParaRPr/>
          </a:p>
        </p:txBody>
      </p:sp>
      <p:pic>
        <p:nvPicPr>
          <p:cNvPr id="350" name="Google Shape;350;p43"/>
          <p:cNvPicPr preferRelativeResize="0"/>
          <p:nvPr/>
        </p:nvPicPr>
        <p:blipFill rotWithShape="1">
          <a:blip r:embed="rId3">
            <a:alphaModFix/>
          </a:blip>
          <a:srcRect b="0" l="0" r="0" t="0"/>
          <a:stretch/>
        </p:blipFill>
        <p:spPr>
          <a:xfrm>
            <a:off x="1898650" y="1571625"/>
            <a:ext cx="2924175" cy="2085975"/>
          </a:xfrm>
          <a:prstGeom prst="rect">
            <a:avLst/>
          </a:prstGeom>
          <a:noFill/>
          <a:ln>
            <a:noFill/>
          </a:ln>
        </p:spPr>
      </p:pic>
      <p:pic>
        <p:nvPicPr>
          <p:cNvPr id="351" name="Google Shape;351;p43"/>
          <p:cNvPicPr preferRelativeResize="0"/>
          <p:nvPr/>
        </p:nvPicPr>
        <p:blipFill rotWithShape="1">
          <a:blip r:embed="rId4">
            <a:alphaModFix/>
          </a:blip>
          <a:srcRect b="0" l="0" r="0" t="0"/>
          <a:stretch/>
        </p:blipFill>
        <p:spPr>
          <a:xfrm>
            <a:off x="971550" y="4419600"/>
            <a:ext cx="7200900" cy="13620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Round Robin</a:t>
            </a:r>
            <a:endParaRPr/>
          </a:p>
        </p:txBody>
      </p:sp>
      <p:sp>
        <p:nvSpPr>
          <p:cNvPr id="358" name="Google Shape;358;p4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Every process is treated the same!</a:t>
            </a:r>
            <a:endParaRPr/>
          </a:p>
          <a:p>
            <a:pPr indent="0" lvl="0" marL="0" marR="0" rtl="0" algn="l">
              <a:lnSpc>
                <a:spcPct val="100000"/>
              </a:lnSpc>
              <a:spcBef>
                <a:spcPts val="640"/>
              </a:spcBef>
              <a:spcAft>
                <a:spcPts val="0"/>
              </a:spcAft>
              <a:buClr>
                <a:srgbClr val="FF6600"/>
              </a:buClr>
              <a:buSzPts val="3200"/>
              <a:buFont typeface="Arial"/>
              <a:buNone/>
            </a:pPr>
            <a:r>
              <a:rPr b="1" i="0" lang="en-US" sz="3200" u="none">
                <a:solidFill>
                  <a:srgbClr val="FF6600"/>
                </a:solidFill>
                <a:latin typeface="Calibri"/>
                <a:ea typeface="Calibri"/>
                <a:cs typeface="Calibri"/>
                <a:sym typeface="Calibri"/>
              </a:rPr>
              <a:t>Time slice (quantum)</a:t>
            </a:r>
            <a:endParaRPr/>
          </a:p>
          <a:p>
            <a:pPr indent="0" lvl="0" marL="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The amount of time each process receives before being preempted and returned to the ready state to allow another process its turn</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359" name="Google Shape;359;p4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Round Robin</a:t>
            </a:r>
            <a:endParaRPr/>
          </a:p>
        </p:txBody>
      </p:sp>
      <p:sp>
        <p:nvSpPr>
          <p:cNvPr id="366" name="Google Shape;366;p45"/>
          <p:cNvSpPr txBox="1"/>
          <p:nvPr>
            <p:ph idx="1" type="body"/>
          </p:nvPr>
        </p:nvSpPr>
        <p:spPr>
          <a:xfrm>
            <a:off x="457200" y="1676400"/>
            <a:ext cx="8229600" cy="838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Suppose the time slice is 50</a:t>
            </a:r>
            <a:endParaRPr/>
          </a:p>
        </p:txBody>
      </p:sp>
      <p:sp>
        <p:nvSpPr>
          <p:cNvPr id="367" name="Google Shape;367;p4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368" name="Google Shape;368;p45"/>
          <p:cNvSpPr txBox="1"/>
          <p:nvPr/>
        </p:nvSpPr>
        <p:spPr>
          <a:xfrm>
            <a:off x="457200" y="4953000"/>
            <a:ext cx="1841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69" name="Google Shape;369;p45"/>
          <p:cNvSpPr txBox="1"/>
          <p:nvPr/>
        </p:nvSpPr>
        <p:spPr>
          <a:xfrm>
            <a:off x="3810000" y="5257800"/>
            <a:ext cx="4114800" cy="990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1" lang="en-US" sz="2400" u="none">
                <a:solidFill>
                  <a:schemeClr val="dk1"/>
                </a:solidFill>
                <a:latin typeface="Arial"/>
                <a:ea typeface="Arial"/>
                <a:cs typeface="Arial"/>
                <a:sym typeface="Arial"/>
              </a:rPr>
              <a:t>What is the average </a:t>
            </a:r>
            <a:endParaRPr/>
          </a:p>
          <a:p>
            <a:pPr indent="0" lvl="0" marL="0" marR="0" rtl="0" algn="ctr">
              <a:lnSpc>
                <a:spcPct val="100000"/>
              </a:lnSpc>
              <a:spcBef>
                <a:spcPts val="0"/>
              </a:spcBef>
              <a:spcAft>
                <a:spcPts val="0"/>
              </a:spcAft>
              <a:buClr>
                <a:schemeClr val="dk1"/>
              </a:buClr>
              <a:buSzPts val="2400"/>
              <a:buFont typeface="Arial"/>
              <a:buNone/>
            </a:pPr>
            <a:r>
              <a:rPr b="0" i="1" lang="en-US" sz="2400" u="none">
                <a:solidFill>
                  <a:schemeClr val="dk1"/>
                </a:solidFill>
                <a:latin typeface="Arial"/>
                <a:ea typeface="Arial"/>
                <a:cs typeface="Arial"/>
                <a:sym typeface="Arial"/>
              </a:rPr>
              <a:t>turnaround time?</a:t>
            </a:r>
            <a:endParaRPr/>
          </a:p>
        </p:txBody>
      </p:sp>
      <p:pic>
        <p:nvPicPr>
          <p:cNvPr id="370" name="Google Shape;370;p45"/>
          <p:cNvPicPr preferRelativeResize="0"/>
          <p:nvPr/>
        </p:nvPicPr>
        <p:blipFill rotWithShape="1">
          <a:blip r:embed="rId3">
            <a:alphaModFix/>
          </a:blip>
          <a:srcRect b="0" l="0" r="0" t="0"/>
          <a:stretch/>
        </p:blipFill>
        <p:spPr>
          <a:xfrm>
            <a:off x="947737" y="2709862"/>
            <a:ext cx="7248525" cy="14382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CPU Scheduling Algorithms</a:t>
            </a:r>
            <a:endParaRPr/>
          </a:p>
        </p:txBody>
      </p:sp>
      <p:sp>
        <p:nvSpPr>
          <p:cNvPr id="377" name="Google Shape;377;p4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Arial"/>
              <a:buNone/>
            </a:pPr>
            <a:r>
              <a:rPr b="0" i="1" lang="en-US" sz="3200" u="none">
                <a:solidFill>
                  <a:schemeClr val="dk1"/>
                </a:solidFill>
                <a:latin typeface="Calibri"/>
                <a:ea typeface="Calibri"/>
                <a:cs typeface="Calibri"/>
                <a:sym typeface="Calibri"/>
              </a:rPr>
              <a:t>Are these scheduling algorithms preemptive or non-preemptive? </a:t>
            </a:r>
            <a:r>
              <a:rPr b="0" i="1" lang="en-US" sz="3200" u="none">
                <a:solidFill>
                  <a:srgbClr val="FF6600"/>
                </a:solidFill>
                <a:latin typeface="Calibri"/>
                <a:ea typeface="Calibri"/>
                <a:cs typeface="Calibri"/>
                <a:sym typeface="Calibri"/>
              </a:rPr>
              <a:t>Explain</a:t>
            </a:r>
            <a:endParaRPr/>
          </a:p>
          <a:p>
            <a:pPr indent="0" lvl="0" marL="0" marR="0" rtl="0" algn="l">
              <a:lnSpc>
                <a:spcPct val="90000"/>
              </a:lnSpc>
              <a:spcBef>
                <a:spcPts val="640"/>
              </a:spcBef>
              <a:spcAft>
                <a:spcPts val="0"/>
              </a:spcAft>
              <a:buClr>
                <a:schemeClr val="dk1"/>
              </a:buClr>
              <a:buSzPts val="3200"/>
              <a:buFont typeface="Arial"/>
              <a:buNone/>
            </a:pPr>
            <a:r>
              <a:t/>
            </a:r>
            <a:endParaRPr b="0" i="1" sz="3200" u="none">
              <a:solidFill>
                <a:schemeClr val="dk1"/>
              </a:solidFill>
              <a:latin typeface="Calibri"/>
              <a:ea typeface="Calibri"/>
              <a:cs typeface="Calibri"/>
              <a:sym typeface="Calibri"/>
            </a:endParaRPr>
          </a:p>
          <a:p>
            <a:pPr indent="0" lvl="0" marL="0" marR="0" rtl="0" algn="l">
              <a:lnSpc>
                <a:spcPct val="60000"/>
              </a:lnSpc>
              <a:spcBef>
                <a:spcPts val="560"/>
              </a:spcBef>
              <a:spcAft>
                <a:spcPts val="0"/>
              </a:spcAft>
              <a:buClr>
                <a:schemeClr val="dk1"/>
              </a:buClr>
              <a:buSzPts val="2800"/>
              <a:buFont typeface="Arial"/>
              <a:buNone/>
            </a:pPr>
            <a:r>
              <a:rPr b="0" i="1" lang="en-US" sz="2800" u="none">
                <a:solidFill>
                  <a:schemeClr val="dk1"/>
                </a:solidFill>
                <a:latin typeface="Calibri"/>
                <a:ea typeface="Calibri"/>
                <a:cs typeface="Calibri"/>
                <a:sym typeface="Calibri"/>
              </a:rPr>
              <a:t>	First-Come, First-Served?</a:t>
            </a:r>
            <a:endParaRPr/>
          </a:p>
          <a:p>
            <a:pPr indent="0" lvl="0" marL="0" marR="0" rtl="0" algn="l">
              <a:lnSpc>
                <a:spcPct val="60000"/>
              </a:lnSpc>
              <a:spcBef>
                <a:spcPts val="560"/>
              </a:spcBef>
              <a:spcAft>
                <a:spcPts val="0"/>
              </a:spcAft>
              <a:buClr>
                <a:schemeClr val="dk1"/>
              </a:buClr>
              <a:buSzPts val="2800"/>
              <a:buFont typeface="Arial"/>
              <a:buNone/>
            </a:pPr>
            <a:r>
              <a:t/>
            </a:r>
            <a:endParaRPr b="0" i="1" sz="2800" u="none">
              <a:solidFill>
                <a:schemeClr val="dk1"/>
              </a:solidFill>
              <a:latin typeface="Calibri"/>
              <a:ea typeface="Calibri"/>
              <a:cs typeface="Calibri"/>
              <a:sym typeface="Calibri"/>
            </a:endParaRPr>
          </a:p>
          <a:p>
            <a:pPr indent="0" lvl="0" marL="0" marR="0" rtl="0" algn="l">
              <a:lnSpc>
                <a:spcPct val="60000"/>
              </a:lnSpc>
              <a:spcBef>
                <a:spcPts val="560"/>
              </a:spcBef>
              <a:spcAft>
                <a:spcPts val="0"/>
              </a:spcAft>
              <a:buClr>
                <a:schemeClr val="dk1"/>
              </a:buClr>
              <a:buSzPts val="2800"/>
              <a:buFont typeface="Arial"/>
              <a:buNone/>
            </a:pPr>
            <a:r>
              <a:rPr b="0" i="1" lang="en-US" sz="2800" u="none">
                <a:solidFill>
                  <a:schemeClr val="dk1"/>
                </a:solidFill>
                <a:latin typeface="Calibri"/>
                <a:ea typeface="Calibri"/>
                <a:cs typeface="Calibri"/>
                <a:sym typeface="Calibri"/>
              </a:rPr>
              <a:t>	Shortest Job Next?</a:t>
            </a:r>
            <a:endParaRPr/>
          </a:p>
          <a:p>
            <a:pPr indent="0" lvl="0" marL="0" marR="0" rtl="0" algn="l">
              <a:lnSpc>
                <a:spcPct val="60000"/>
              </a:lnSpc>
              <a:spcBef>
                <a:spcPts val="560"/>
              </a:spcBef>
              <a:spcAft>
                <a:spcPts val="0"/>
              </a:spcAft>
              <a:buClr>
                <a:schemeClr val="dk1"/>
              </a:buClr>
              <a:buSzPts val="2800"/>
              <a:buFont typeface="Arial"/>
              <a:buNone/>
            </a:pPr>
            <a:r>
              <a:t/>
            </a:r>
            <a:endParaRPr b="0" i="1" sz="2800" u="none">
              <a:solidFill>
                <a:schemeClr val="dk1"/>
              </a:solidFill>
              <a:latin typeface="Calibri"/>
              <a:ea typeface="Calibri"/>
              <a:cs typeface="Calibri"/>
              <a:sym typeface="Calibri"/>
            </a:endParaRPr>
          </a:p>
          <a:p>
            <a:pPr indent="0" lvl="0" marL="0" marR="0" rtl="0" algn="l">
              <a:lnSpc>
                <a:spcPct val="60000"/>
              </a:lnSpc>
              <a:spcBef>
                <a:spcPts val="560"/>
              </a:spcBef>
              <a:spcAft>
                <a:spcPts val="0"/>
              </a:spcAft>
              <a:buClr>
                <a:schemeClr val="dk1"/>
              </a:buClr>
              <a:buSzPts val="2800"/>
              <a:buFont typeface="Arial"/>
              <a:buNone/>
            </a:pPr>
            <a:r>
              <a:rPr b="0" i="1" lang="en-US" sz="2800" u="none">
                <a:solidFill>
                  <a:schemeClr val="dk1"/>
                </a:solidFill>
                <a:latin typeface="Calibri"/>
                <a:ea typeface="Calibri"/>
                <a:cs typeface="Calibri"/>
                <a:sym typeface="Calibri"/>
              </a:rPr>
              <a:t>	Round Robin?</a:t>
            </a:r>
            <a:endParaRPr b="0" i="1" sz="3200" u="non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1" sz="3200" u="none">
              <a:solidFill>
                <a:schemeClr val="dk1"/>
              </a:solidFill>
              <a:latin typeface="Calibri"/>
              <a:ea typeface="Calibri"/>
              <a:cs typeface="Calibri"/>
              <a:sym typeface="Calibri"/>
            </a:endParaRPr>
          </a:p>
        </p:txBody>
      </p:sp>
      <p:sp>
        <p:nvSpPr>
          <p:cNvPr id="378" name="Google Shape;378;p4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Activity 1:</a:t>
            </a:r>
            <a:endParaRPr/>
          </a:p>
        </p:txBody>
      </p:sp>
      <p:sp>
        <p:nvSpPr>
          <p:cNvPr id="384" name="Google Shape;384;p4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385" name="Google Shape;385;p47"/>
          <p:cNvPicPr preferRelativeResize="0"/>
          <p:nvPr/>
        </p:nvPicPr>
        <p:blipFill rotWithShape="1">
          <a:blip r:embed="rId3">
            <a:alphaModFix/>
          </a:blip>
          <a:srcRect b="0" l="0" r="0" t="0"/>
          <a:stretch/>
        </p:blipFill>
        <p:spPr>
          <a:xfrm>
            <a:off x="533400" y="1524000"/>
            <a:ext cx="7381875" cy="25146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Activity 2:</a:t>
            </a:r>
            <a:endParaRPr/>
          </a:p>
        </p:txBody>
      </p:sp>
      <p:sp>
        <p:nvSpPr>
          <p:cNvPr id="391" name="Google Shape;391;p4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392" name="Google Shape;392;p48"/>
          <p:cNvPicPr preferRelativeResize="0"/>
          <p:nvPr/>
        </p:nvPicPr>
        <p:blipFill rotWithShape="1">
          <a:blip r:embed="rId3">
            <a:alphaModFix/>
          </a:blip>
          <a:srcRect b="0" l="0" r="0" t="0"/>
          <a:stretch/>
        </p:blipFill>
        <p:spPr>
          <a:xfrm>
            <a:off x="838200" y="1219200"/>
            <a:ext cx="7834312" cy="4114800"/>
          </a:xfrm>
          <a:prstGeom prst="rect">
            <a:avLst/>
          </a:prstGeom>
          <a:noFill/>
          <a:ln>
            <a:noFill/>
          </a:ln>
        </p:spPr>
      </p:pic>
      <p:pic>
        <p:nvPicPr>
          <p:cNvPr id="393" name="Google Shape;393;p48"/>
          <p:cNvPicPr preferRelativeResize="0"/>
          <p:nvPr/>
        </p:nvPicPr>
        <p:blipFill rotWithShape="1">
          <a:blip r:embed="rId4">
            <a:alphaModFix/>
          </a:blip>
          <a:srcRect b="0" l="0" r="0" t="0"/>
          <a:stretch/>
        </p:blipFill>
        <p:spPr>
          <a:xfrm>
            <a:off x="1066800" y="5562600"/>
            <a:ext cx="6296025" cy="97631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Activity 5:</a:t>
            </a:r>
            <a:endParaRPr/>
          </a:p>
        </p:txBody>
      </p:sp>
      <p:sp>
        <p:nvSpPr>
          <p:cNvPr id="399" name="Google Shape;399;p4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Why shouldn’t we use worst-fit partition selection in a fixed-partition memory management scheme?</a:t>
            </a:r>
            <a:endParaRPr/>
          </a:p>
        </p:txBody>
      </p:sp>
      <p:sp>
        <p:nvSpPr>
          <p:cNvPr id="400" name="Google Shape;400;p4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Roles of an Operating System</a:t>
            </a:r>
            <a:endParaRPr/>
          </a:p>
        </p:txBody>
      </p:sp>
      <p:sp>
        <p:nvSpPr>
          <p:cNvPr id="115" name="Google Shape;115;p1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6600"/>
              </a:buClr>
              <a:buSzPts val="3200"/>
              <a:buFont typeface="Arial"/>
              <a:buNone/>
            </a:pPr>
            <a:r>
              <a:rPr b="1" i="0" lang="en-US" sz="3200" u="none" cap="none" strike="noStrike">
                <a:solidFill>
                  <a:srgbClr val="FF6600"/>
                </a:solidFill>
                <a:latin typeface="Calibri"/>
                <a:ea typeface="Calibri"/>
                <a:cs typeface="Calibri"/>
                <a:sym typeface="Calibri"/>
              </a:rPr>
              <a:t>Operating system</a:t>
            </a:r>
            <a:r>
              <a:rPr b="0" i="0" lang="en-US" sz="3200" u="none" cap="none" strike="noStrike">
                <a:solidFill>
                  <a:srgbClr val="FF6600"/>
                </a:solidFill>
                <a:latin typeface="Calibri"/>
                <a:ea typeface="Calibri"/>
                <a:cs typeface="Calibri"/>
                <a:sym typeface="Calibri"/>
              </a:rPr>
              <a:t> </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System software that</a:t>
            </a:r>
            <a:endParaRPr/>
          </a:p>
          <a:p>
            <a:pPr indent="-285750" lvl="1" marL="742950" marR="0" rtl="0" algn="l">
              <a:lnSpc>
                <a:spcPct val="100000"/>
              </a:lnSpc>
              <a:spcBef>
                <a:spcPts val="56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manages</a:t>
            </a:r>
            <a:r>
              <a:rPr b="0" i="0" lang="en-US" sz="2800" u="none" cap="none" strike="noStrike">
                <a:solidFill>
                  <a:schemeClr val="dk1"/>
                </a:solidFill>
                <a:latin typeface="Calibri"/>
                <a:ea typeface="Calibri"/>
                <a:cs typeface="Calibri"/>
                <a:sym typeface="Calibri"/>
              </a:rPr>
              <a:t> computer resources, such as CPU, memory and input/output devices</a:t>
            </a:r>
            <a:endParaRPr/>
          </a:p>
          <a:p>
            <a:pPr indent="-285750" lvl="1" marL="742950" marR="0" rtl="0" algn="l">
              <a:lnSpc>
                <a:spcPct val="100000"/>
              </a:lnSpc>
              <a:spcBef>
                <a:spcPts val="56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provides</a:t>
            </a:r>
            <a:r>
              <a:rPr b="0" i="0" lang="en-US" sz="2800" u="none" cap="none" strike="noStrike">
                <a:solidFill>
                  <a:schemeClr val="dk1"/>
                </a:solidFill>
                <a:latin typeface="Calibri"/>
                <a:ea typeface="Calibri"/>
                <a:cs typeface="Calibri"/>
                <a:sym typeface="Calibri"/>
              </a:rPr>
              <a:t> an interface through which a human can interact with the computer</a:t>
            </a:r>
            <a:endParaRPr/>
          </a:p>
          <a:p>
            <a:pPr indent="-285750" lvl="1" marL="742950" marR="0" rtl="0" algn="l">
              <a:lnSpc>
                <a:spcPct val="100000"/>
              </a:lnSpc>
              <a:spcBef>
                <a:spcPts val="56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allows</a:t>
            </a:r>
            <a:r>
              <a:rPr b="0" i="0" lang="en-US" sz="2800" u="none" cap="none" strike="noStrike">
                <a:solidFill>
                  <a:schemeClr val="dk1"/>
                </a:solidFill>
                <a:latin typeface="Calibri"/>
                <a:ea typeface="Calibri"/>
                <a:cs typeface="Calibri"/>
                <a:sym typeface="Calibri"/>
              </a:rPr>
              <a:t> an application program to interact with these other system resources</a:t>
            </a:r>
            <a:endParaRPr/>
          </a:p>
        </p:txBody>
      </p:sp>
      <p:sp>
        <p:nvSpPr>
          <p:cNvPr id="116" name="Google Shape;116;p1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752475" y="152400"/>
            <a:ext cx="7543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Roles of an Operating System</a:t>
            </a:r>
            <a:endParaRPr/>
          </a:p>
        </p:txBody>
      </p:sp>
      <p:sp>
        <p:nvSpPr>
          <p:cNvPr id="123" name="Google Shape;123;p1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
        <p:nvSpPr>
          <p:cNvPr id="124" name="Google Shape;124;p17"/>
          <p:cNvSpPr txBox="1"/>
          <p:nvPr/>
        </p:nvSpPr>
        <p:spPr>
          <a:xfrm>
            <a:off x="4800600" y="2743200"/>
            <a:ext cx="2362200" cy="1371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1" lang="en-US" sz="2400" u="none" cap="none" strike="noStrike">
                <a:solidFill>
                  <a:schemeClr val="dk1"/>
                </a:solidFill>
                <a:latin typeface="Arial"/>
                <a:ea typeface="Arial"/>
                <a:cs typeface="Arial"/>
                <a:sym typeface="Arial"/>
              </a:rPr>
              <a:t>What operating</a:t>
            </a:r>
            <a:endParaRPr/>
          </a:p>
          <a:p>
            <a:pPr indent="0" lvl="0" marL="0" marR="0" rtl="0" algn="ctr">
              <a:lnSpc>
                <a:spcPct val="100000"/>
              </a:lnSpc>
              <a:spcBef>
                <a:spcPts val="0"/>
              </a:spcBef>
              <a:spcAft>
                <a:spcPts val="0"/>
              </a:spcAft>
              <a:buClr>
                <a:schemeClr val="dk1"/>
              </a:buClr>
              <a:buSzPts val="2400"/>
              <a:buFont typeface="Arial"/>
              <a:buNone/>
            </a:pPr>
            <a:r>
              <a:rPr b="0" i="1" lang="en-US" sz="2400" u="none" cap="none" strike="noStrike">
                <a:solidFill>
                  <a:schemeClr val="dk1"/>
                </a:solidFill>
                <a:latin typeface="Arial"/>
                <a:ea typeface="Arial"/>
                <a:cs typeface="Arial"/>
                <a:sym typeface="Arial"/>
              </a:rPr>
              <a:t>systems have </a:t>
            </a:r>
            <a:endParaRPr/>
          </a:p>
          <a:p>
            <a:pPr indent="0" lvl="0" marL="0" marR="0" rtl="0" algn="ctr">
              <a:lnSpc>
                <a:spcPct val="100000"/>
              </a:lnSpc>
              <a:spcBef>
                <a:spcPts val="0"/>
              </a:spcBef>
              <a:spcAft>
                <a:spcPts val="0"/>
              </a:spcAft>
              <a:buClr>
                <a:schemeClr val="dk1"/>
              </a:buClr>
              <a:buSzPts val="2400"/>
              <a:buFont typeface="Arial"/>
              <a:buNone/>
            </a:pPr>
            <a:r>
              <a:rPr b="0" i="1" lang="en-US" sz="2400" u="none" cap="none" strike="noStrike">
                <a:solidFill>
                  <a:schemeClr val="dk1"/>
                </a:solidFill>
                <a:latin typeface="Arial"/>
                <a:ea typeface="Arial"/>
                <a:cs typeface="Arial"/>
                <a:sym typeface="Arial"/>
              </a:rPr>
              <a:t>you used?</a:t>
            </a:r>
            <a:endParaRPr/>
          </a:p>
        </p:txBody>
      </p:sp>
      <p:pic>
        <p:nvPicPr>
          <p:cNvPr id="125" name="Google Shape;125;p17"/>
          <p:cNvPicPr preferRelativeResize="0"/>
          <p:nvPr/>
        </p:nvPicPr>
        <p:blipFill rotWithShape="1">
          <a:blip r:embed="rId3">
            <a:alphaModFix/>
          </a:blip>
          <a:srcRect b="0" l="0" r="0" t="0"/>
          <a:stretch/>
        </p:blipFill>
        <p:spPr>
          <a:xfrm>
            <a:off x="1219200" y="1219200"/>
            <a:ext cx="2924175" cy="5019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Roles of an Operating System</a:t>
            </a:r>
            <a:endParaRPr/>
          </a:p>
        </p:txBody>
      </p:sp>
      <p:sp>
        <p:nvSpPr>
          <p:cNvPr id="132" name="Google Shape;132;p1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6600"/>
              </a:buClr>
              <a:buSzPts val="3200"/>
              <a:buFont typeface="Arial"/>
              <a:buNone/>
            </a:pPr>
            <a:r>
              <a:rPr b="1" i="0" lang="en-US" sz="3200" u="none" cap="none" strike="noStrike">
                <a:solidFill>
                  <a:srgbClr val="FF6600"/>
                </a:solidFill>
                <a:latin typeface="Calibri"/>
                <a:ea typeface="Calibri"/>
                <a:cs typeface="Calibri"/>
                <a:sym typeface="Calibri"/>
              </a:rPr>
              <a:t>Booting</a:t>
            </a:r>
            <a:endParaRPr b="0" i="0" sz="3200" u="none" cap="none" strike="noStrike">
              <a:solidFill>
                <a:srgbClr val="FF6600"/>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Hardware is wired to initially load a small set of system instructions stored in ROM</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These instructions load a larger set of instructions from hard disk</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Dual boot – Multiboot</a:t>
            </a:r>
            <a:endParaRPr/>
          </a:p>
          <a:p>
            <a:pPr indent="-342900" lvl="0" marL="342900" marR="0" rtl="0" algn="l">
              <a:lnSpc>
                <a:spcPct val="100000"/>
              </a:lnSpc>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133" name="Google Shape;133;p1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Roles of an Operating System</a:t>
            </a:r>
            <a:endParaRPr/>
          </a:p>
        </p:txBody>
      </p:sp>
      <p:sp>
        <p:nvSpPr>
          <p:cNvPr id="140" name="Google Shape;140;p1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The various roles of an operating system generally revolve around the idea of “</a:t>
            </a:r>
            <a:r>
              <a:rPr b="0" i="0" lang="en-US" sz="3200" u="none">
                <a:solidFill>
                  <a:srgbClr val="FF6600"/>
                </a:solidFill>
                <a:latin typeface="Calibri"/>
                <a:ea typeface="Calibri"/>
                <a:cs typeface="Calibri"/>
                <a:sym typeface="Calibri"/>
              </a:rPr>
              <a:t>sharing nicely</a:t>
            </a:r>
            <a:r>
              <a:rPr b="0" i="0" lang="en-US" sz="3200" u="none">
                <a:solidFill>
                  <a:schemeClr val="dk1"/>
                </a:solidFill>
                <a:latin typeface="Calibri"/>
                <a:ea typeface="Calibri"/>
                <a:cs typeface="Calibri"/>
                <a:sym typeface="Calibri"/>
              </a:rPr>
              <a:t>”</a:t>
            </a:r>
            <a:endParaRPr/>
          </a:p>
          <a:p>
            <a:pPr indent="0" lvl="0" marL="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An operating system manages resources, and these resources are often shared in one way or another among programs that want to use them</a:t>
            </a:r>
            <a:endParaRPr/>
          </a:p>
        </p:txBody>
      </p:sp>
      <p:sp>
        <p:nvSpPr>
          <p:cNvPr id="141" name="Google Shape;141;p1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Resource Management</a:t>
            </a:r>
            <a:endParaRPr/>
          </a:p>
        </p:txBody>
      </p:sp>
      <p:sp>
        <p:nvSpPr>
          <p:cNvPr id="148" name="Google Shape;148;p2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6600"/>
              </a:buClr>
              <a:buSzPts val="2800"/>
              <a:buFont typeface="Arial"/>
              <a:buNone/>
            </a:pPr>
            <a:r>
              <a:rPr b="1" i="0" lang="en-US" sz="2800" u="none">
                <a:solidFill>
                  <a:srgbClr val="FF6600"/>
                </a:solidFill>
                <a:latin typeface="Calibri"/>
                <a:ea typeface="Calibri"/>
                <a:cs typeface="Calibri"/>
                <a:sym typeface="Calibri"/>
              </a:rPr>
              <a:t>Multiprogramming</a:t>
            </a:r>
            <a:r>
              <a:rPr b="0" i="0" lang="en-US" sz="2800" u="none">
                <a:solidFill>
                  <a:srgbClr val="FF6600"/>
                </a:solidFill>
                <a:latin typeface="Calibri"/>
                <a:ea typeface="Calibri"/>
                <a:cs typeface="Calibri"/>
                <a:sym typeface="Calibri"/>
              </a:rPr>
              <a:t> </a:t>
            </a:r>
            <a:r>
              <a:rPr b="0" i="0" lang="en-US" sz="2800" u="none">
                <a:solidFill>
                  <a:schemeClr val="dk1"/>
                </a:solidFill>
                <a:latin typeface="Calibri"/>
                <a:ea typeface="Calibri"/>
                <a:cs typeface="Calibri"/>
                <a:sym typeface="Calibri"/>
              </a:rPr>
              <a:t> </a:t>
            </a:r>
            <a:endParaRPr/>
          </a:p>
          <a:p>
            <a:pPr indent="0" lvl="0" marL="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The  technique of keeping multiple programs that compete for access to the CPU in main memory at the same time so that they can execute</a:t>
            </a:r>
            <a:endParaRPr/>
          </a:p>
          <a:p>
            <a:pPr indent="0" lvl="0" marL="0" marR="0" rtl="0" algn="l">
              <a:lnSpc>
                <a:spcPct val="100000"/>
              </a:lnSpc>
              <a:spcBef>
                <a:spcPts val="560"/>
              </a:spcBef>
              <a:spcAft>
                <a:spcPts val="0"/>
              </a:spcAft>
              <a:buClr>
                <a:srgbClr val="FF6600"/>
              </a:buClr>
              <a:buSzPts val="2800"/>
              <a:buFont typeface="Arial"/>
              <a:buNone/>
            </a:pPr>
            <a:r>
              <a:rPr b="1" i="0" lang="en-US" sz="2800" u="none">
                <a:solidFill>
                  <a:srgbClr val="FF6600"/>
                </a:solidFill>
                <a:latin typeface="Calibri"/>
                <a:ea typeface="Calibri"/>
                <a:cs typeface="Calibri"/>
                <a:sym typeface="Calibri"/>
              </a:rPr>
              <a:t>Memory management  </a:t>
            </a:r>
            <a:endParaRPr/>
          </a:p>
          <a:p>
            <a:pPr indent="0" lvl="0" marL="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The process of keeping track of what programs are in memory and where in memory they reside</a:t>
            </a:r>
            <a:endParaRPr/>
          </a:p>
        </p:txBody>
      </p:sp>
      <p:sp>
        <p:nvSpPr>
          <p:cNvPr id="149" name="Google Shape;149;p2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Resource Management</a:t>
            </a:r>
            <a:endParaRPr/>
          </a:p>
        </p:txBody>
      </p:sp>
      <p:sp>
        <p:nvSpPr>
          <p:cNvPr id="156" name="Google Shape;156;p2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63500" marR="0" rtl="0" algn="l">
              <a:lnSpc>
                <a:spcPct val="90000"/>
              </a:lnSpc>
              <a:spcBef>
                <a:spcPts val="0"/>
              </a:spcBef>
              <a:spcAft>
                <a:spcPts val="0"/>
              </a:spcAft>
              <a:buClr>
                <a:srgbClr val="FF6600"/>
              </a:buClr>
              <a:buSzPts val="2800"/>
              <a:buFont typeface="Arial"/>
              <a:buNone/>
            </a:pPr>
            <a:r>
              <a:rPr b="1" i="0" lang="en-US" sz="2800" u="none">
                <a:solidFill>
                  <a:srgbClr val="FF6600"/>
                </a:solidFill>
                <a:latin typeface="Calibri"/>
                <a:ea typeface="Calibri"/>
                <a:cs typeface="Calibri"/>
                <a:sym typeface="Calibri"/>
              </a:rPr>
              <a:t>Process</a:t>
            </a:r>
            <a:r>
              <a:rPr b="0" i="0" lang="en-US" sz="2800" u="none">
                <a:solidFill>
                  <a:srgbClr val="FF6600"/>
                </a:solidFill>
                <a:latin typeface="Calibri"/>
                <a:ea typeface="Calibri"/>
                <a:cs typeface="Calibri"/>
                <a:sym typeface="Calibri"/>
              </a:rPr>
              <a:t>   </a:t>
            </a:r>
            <a:endParaRPr/>
          </a:p>
          <a:p>
            <a:pPr indent="0" lvl="0" marL="63500" marR="0" rtl="0" algn="l">
              <a:lnSpc>
                <a:spcPct val="9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A program in execution</a:t>
            </a:r>
            <a:endParaRPr/>
          </a:p>
          <a:p>
            <a:pPr indent="0" lvl="0" marL="63500" marR="0" rtl="0" algn="l">
              <a:lnSpc>
                <a:spcPct val="90000"/>
              </a:lnSpc>
              <a:spcBef>
                <a:spcPts val="560"/>
              </a:spcBef>
              <a:spcAft>
                <a:spcPts val="0"/>
              </a:spcAft>
              <a:buClr>
                <a:srgbClr val="FF6600"/>
              </a:buClr>
              <a:buSzPts val="2800"/>
              <a:buFont typeface="Arial"/>
              <a:buNone/>
            </a:pPr>
            <a:r>
              <a:rPr b="1" i="0" lang="en-US" sz="2800" u="none">
                <a:solidFill>
                  <a:srgbClr val="FF6600"/>
                </a:solidFill>
                <a:latin typeface="Calibri"/>
                <a:ea typeface="Calibri"/>
                <a:cs typeface="Calibri"/>
                <a:sym typeface="Calibri"/>
              </a:rPr>
              <a:t>Process management</a:t>
            </a:r>
            <a:endParaRPr/>
          </a:p>
          <a:p>
            <a:pPr indent="0" lvl="0" marL="63500" marR="0" rtl="0" algn="l">
              <a:lnSpc>
                <a:spcPct val="9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The act of carefully tracking the progress of a process and all of its intermediate states</a:t>
            </a:r>
            <a:endParaRPr/>
          </a:p>
          <a:p>
            <a:pPr indent="0" lvl="0" marL="63500" marR="0" rtl="0" algn="l">
              <a:lnSpc>
                <a:spcPct val="90000"/>
              </a:lnSpc>
              <a:spcBef>
                <a:spcPts val="560"/>
              </a:spcBef>
              <a:spcAft>
                <a:spcPts val="0"/>
              </a:spcAft>
              <a:buClr>
                <a:srgbClr val="FF6600"/>
              </a:buClr>
              <a:buSzPts val="2800"/>
              <a:buFont typeface="Arial"/>
              <a:buNone/>
            </a:pPr>
            <a:r>
              <a:rPr b="1" i="0" lang="en-US" sz="2800" u="none">
                <a:solidFill>
                  <a:srgbClr val="FF6600"/>
                </a:solidFill>
                <a:latin typeface="Calibri"/>
                <a:ea typeface="Calibri"/>
                <a:cs typeface="Calibri"/>
                <a:sym typeface="Calibri"/>
              </a:rPr>
              <a:t>CPU scheduling</a:t>
            </a:r>
            <a:r>
              <a:rPr b="0" i="0" lang="en-US" sz="2800" u="none">
                <a:solidFill>
                  <a:srgbClr val="FF6600"/>
                </a:solidFill>
                <a:latin typeface="Calibri"/>
                <a:ea typeface="Calibri"/>
                <a:cs typeface="Calibri"/>
                <a:sym typeface="Calibri"/>
              </a:rPr>
              <a:t> </a:t>
            </a:r>
            <a:endParaRPr/>
          </a:p>
          <a:p>
            <a:pPr indent="0" lvl="0" marL="63500" marR="0" rtl="0" algn="l">
              <a:lnSpc>
                <a:spcPct val="9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Determining which process in memory is executed by the CPU at any given point</a:t>
            </a:r>
            <a:endParaRPr/>
          </a:p>
        </p:txBody>
      </p:sp>
      <p:sp>
        <p:nvSpPr>
          <p:cNvPr id="157" name="Google Shape;157;p2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