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Noto Sans Symbol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otoSansSymbols-bold.fntdata"/><Relationship Id="rId25" Type="http://schemas.openxmlformats.org/officeDocument/2006/relationships/font" Target="fonts/NotoSansSymbol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Times New Roman"/>
              <a:buNone/>
              <a:defRPr/>
            </a:lvl1pPr>
            <a:lvl2pPr lvl="1" algn="ctr">
              <a:spcBef>
                <a:spcPts val="560"/>
              </a:spcBef>
              <a:spcAft>
                <a:spcPts val="0"/>
              </a:spcAft>
              <a:buClr>
                <a:schemeClr val="dk1"/>
              </a:buClr>
              <a:buSzPts val="2800"/>
              <a:buFont typeface="Times New Roman"/>
              <a:buNone/>
              <a:defRPr/>
            </a:lvl2pPr>
            <a:lvl3pPr lvl="2" algn="ctr">
              <a:spcBef>
                <a:spcPts val="480"/>
              </a:spcBef>
              <a:spcAft>
                <a:spcPts val="0"/>
              </a:spcAft>
              <a:buClr>
                <a:schemeClr val="dk1"/>
              </a:buClr>
              <a:buSzPts val="24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18" name="Google Shape;18;p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75" name="Google Shape;75;p1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3"/>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4"/>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4"/>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6"/>
          <p:cNvSpPr/>
          <p:nvPr>
            <p:ph idx="2" type="pic"/>
          </p:nvPr>
        </p:nvSpPr>
        <p:spPr>
          <a:xfrm>
            <a:off x="1792288" y="612775"/>
            <a:ext cx="5486400" cy="4114800"/>
          </a:xfrm>
          <a:prstGeom prst="rect">
            <a:avLst/>
          </a:prstGeom>
          <a:noFill/>
          <a:ln>
            <a:noFill/>
          </a:ln>
        </p:spPr>
      </p:sp>
      <p:sp>
        <p:nvSpPr>
          <p:cNvPr id="40" name="Google Shape;40;p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1" name="Google Shape;41;p6"/>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7" name="Google Shape;47;p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8" name="Google Shape;48;p7"/>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8"/>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2" name="Google Shape;62;p9"/>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8" name="Google Shape;68;p10"/>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9" name="Google Shape;69;p10"/>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Times New Roman"/>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1"/>
              </a:buClr>
              <a:buSzPts val="2800"/>
              <a:buFont typeface="Times New Roman"/>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dk1"/>
              </a:buClr>
              <a:buSzPts val="2400"/>
              <a:buFont typeface="Times New Roman"/>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685800"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5.png"/><Relationship Id="rId4" Type="http://schemas.openxmlformats.org/officeDocument/2006/relationships/image" Target="../media/image37.png"/><Relationship Id="rId5" Type="http://schemas.openxmlformats.org/officeDocument/2006/relationships/image" Target="../media/image23.png"/><Relationship Id="rId6" Type="http://schemas.openxmlformats.org/officeDocument/2006/relationships/image" Target="../media/image55.png"/><Relationship Id="rId7" Type="http://schemas.openxmlformats.org/officeDocument/2006/relationships/image" Target="../media/image38.png"/><Relationship Id="rId8"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4.png"/><Relationship Id="rId4" Type="http://schemas.openxmlformats.org/officeDocument/2006/relationships/image" Target="../media/image28.png"/><Relationship Id="rId5" Type="http://schemas.openxmlformats.org/officeDocument/2006/relationships/image" Target="../media/image36.png"/><Relationship Id="rId6" Type="http://schemas.openxmlformats.org/officeDocument/2006/relationships/image" Target="../media/image29.png"/><Relationship Id="rId7" Type="http://schemas.openxmlformats.org/officeDocument/2006/relationships/image" Target="../media/image33.png"/><Relationship Id="rId8"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2.png"/><Relationship Id="rId4" Type="http://schemas.openxmlformats.org/officeDocument/2006/relationships/image" Target="../media/image46.png"/><Relationship Id="rId11" Type="http://schemas.openxmlformats.org/officeDocument/2006/relationships/image" Target="../media/image54.png"/><Relationship Id="rId10" Type="http://schemas.openxmlformats.org/officeDocument/2006/relationships/image" Target="../media/image41.png"/><Relationship Id="rId12" Type="http://schemas.openxmlformats.org/officeDocument/2006/relationships/image" Target="../media/image45.png"/><Relationship Id="rId9" Type="http://schemas.openxmlformats.org/officeDocument/2006/relationships/image" Target="../media/image40.png"/><Relationship Id="rId5" Type="http://schemas.openxmlformats.org/officeDocument/2006/relationships/image" Target="../media/image44.png"/><Relationship Id="rId6" Type="http://schemas.openxmlformats.org/officeDocument/2006/relationships/image" Target="../media/image39.png"/><Relationship Id="rId7" Type="http://schemas.openxmlformats.org/officeDocument/2006/relationships/image" Target="../media/image48.png"/><Relationship Id="rId8"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3.png"/><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0.jpg"/><Relationship Id="rId4" Type="http://schemas.openxmlformats.org/officeDocument/2006/relationships/image" Target="../media/image56.png"/><Relationship Id="rId5" Type="http://schemas.openxmlformats.org/officeDocument/2006/relationships/image" Target="../media/image6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0.jpg"/><Relationship Id="rId4" Type="http://schemas.openxmlformats.org/officeDocument/2006/relationships/image" Target="../media/image52.png"/><Relationship Id="rId5" Type="http://schemas.openxmlformats.org/officeDocument/2006/relationships/image" Target="../media/image63.png"/><Relationship Id="rId6" Type="http://schemas.openxmlformats.org/officeDocument/2006/relationships/image" Target="../media/image6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7.png"/><Relationship Id="rId4" Type="http://schemas.openxmlformats.org/officeDocument/2006/relationships/image" Target="../media/image5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1.png"/><Relationship Id="rId4" Type="http://schemas.openxmlformats.org/officeDocument/2006/relationships/image" Target="../media/image67.png"/><Relationship Id="rId10" Type="http://schemas.openxmlformats.org/officeDocument/2006/relationships/image" Target="../media/image60.png"/><Relationship Id="rId9" Type="http://schemas.openxmlformats.org/officeDocument/2006/relationships/image" Target="../media/image79.png"/><Relationship Id="rId5" Type="http://schemas.openxmlformats.org/officeDocument/2006/relationships/image" Target="../media/image70.png"/><Relationship Id="rId6" Type="http://schemas.openxmlformats.org/officeDocument/2006/relationships/image" Target="../media/image61.png"/><Relationship Id="rId7" Type="http://schemas.openxmlformats.org/officeDocument/2006/relationships/image" Target="../media/image64.png"/><Relationship Id="rId8" Type="http://schemas.openxmlformats.org/officeDocument/2006/relationships/image" Target="../media/image6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8.png"/><Relationship Id="rId4" Type="http://schemas.openxmlformats.org/officeDocument/2006/relationships/image" Target="../media/image69.png"/><Relationship Id="rId5" Type="http://schemas.openxmlformats.org/officeDocument/2006/relationships/image" Target="../media/image76.png"/><Relationship Id="rId6" Type="http://schemas.openxmlformats.org/officeDocument/2006/relationships/image" Target="../media/image75.png"/><Relationship Id="rId7" Type="http://schemas.openxmlformats.org/officeDocument/2006/relationships/image" Target="../media/image72.png"/><Relationship Id="rId8" Type="http://schemas.openxmlformats.org/officeDocument/2006/relationships/image" Target="../media/image7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9.png"/><Relationship Id="rId4" Type="http://schemas.openxmlformats.org/officeDocument/2006/relationships/image" Target="../media/image80.png"/><Relationship Id="rId5" Type="http://schemas.openxmlformats.org/officeDocument/2006/relationships/image" Target="../media/image77.png"/><Relationship Id="rId6" Type="http://schemas.openxmlformats.org/officeDocument/2006/relationships/image" Target="../media/image74.png"/><Relationship Id="rId7" Type="http://schemas.openxmlformats.org/officeDocument/2006/relationships/image" Target="../media/image8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1.png"/><Relationship Id="rId11" Type="http://schemas.openxmlformats.org/officeDocument/2006/relationships/image" Target="../media/image1.png"/><Relationship Id="rId10" Type="http://schemas.openxmlformats.org/officeDocument/2006/relationships/image" Target="../media/image8.png"/><Relationship Id="rId9" Type="http://schemas.openxmlformats.org/officeDocument/2006/relationships/image" Target="../media/image3.png"/><Relationship Id="rId5" Type="http://schemas.openxmlformats.org/officeDocument/2006/relationships/image" Target="../media/image17.png"/><Relationship Id="rId6" Type="http://schemas.openxmlformats.org/officeDocument/2006/relationships/image" Target="../media/image13.png"/><Relationship Id="rId7" Type="http://schemas.openxmlformats.org/officeDocument/2006/relationships/image" Target="../media/image6.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 Id="rId5" Type="http://schemas.openxmlformats.org/officeDocument/2006/relationships/image" Target="../media/image27.png"/><Relationship Id="rId6" Type="http://schemas.openxmlformats.org/officeDocument/2006/relationships/image" Target="../media/image7.png"/><Relationship Id="rId7"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30.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26.png"/><Relationship Id="rId5" Type="http://schemas.openxmlformats.org/officeDocument/2006/relationships/image" Target="../media/image31.png"/><Relationship Id="rId6" Type="http://schemas.openxmlformats.org/officeDocument/2006/relationships/image" Target="../media/image25.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Chapter 25</a:t>
            </a:r>
            <a:endParaRPr/>
          </a:p>
        </p:txBody>
      </p:sp>
      <p:sp>
        <p:nvSpPr>
          <p:cNvPr id="89" name="Google Shape;89;p13"/>
          <p:cNvSpPr txBox="1"/>
          <p:nvPr>
            <p:ph idx="1" type="subTitle"/>
          </p:nvPr>
        </p:nvSpPr>
        <p:spPr>
          <a:xfrm>
            <a:off x="1371600" y="3505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FF0000"/>
              </a:buClr>
              <a:buSzPts val="3200"/>
              <a:buFont typeface="Arial"/>
              <a:buNone/>
            </a:pPr>
            <a:r>
              <a:rPr b="0" i="0" lang="en-US" sz="3200" u="none">
                <a:solidFill>
                  <a:srgbClr val="FF0000"/>
                </a:solidFill>
                <a:latin typeface="Arial"/>
                <a:ea typeface="Arial"/>
                <a:cs typeface="Arial"/>
                <a:sym typeface="Arial"/>
              </a:rPr>
              <a:t>Capacitance</a:t>
            </a:r>
            <a:endParaRPr/>
          </a:p>
        </p:txBody>
      </p:sp>
      <p:sp>
        <p:nvSpPr>
          <p:cNvPr id="90" name="Google Shape;90;p13"/>
          <p:cNvSpPr txBox="1"/>
          <p:nvPr/>
        </p:nvSpPr>
        <p:spPr>
          <a:xfrm>
            <a:off x="0" y="0"/>
            <a:ext cx="32766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cap="none" strike="noStrike">
                <a:solidFill>
                  <a:srgbClr val="0070C0"/>
                </a:solidFill>
                <a:latin typeface="Arial"/>
                <a:ea typeface="Arial"/>
                <a:cs typeface="Arial"/>
                <a:sym typeface="Arial"/>
              </a:rPr>
              <a:t>Halliday &amp; Resnick’s</a:t>
            </a:r>
            <a:endParaRPr/>
          </a:p>
          <a:p>
            <a:pPr indent="0" lvl="0" marL="0" marR="0" rtl="0" algn="l">
              <a:lnSpc>
                <a:spcPct val="100000"/>
              </a:lnSpc>
              <a:spcBef>
                <a:spcPts val="0"/>
              </a:spcBef>
              <a:spcAft>
                <a:spcPts val="0"/>
              </a:spcAft>
              <a:buClr>
                <a:srgbClr val="0070C0"/>
              </a:buClr>
              <a:buSzPts val="2000"/>
              <a:buFont typeface="Arial"/>
              <a:buNone/>
            </a:pPr>
            <a:r>
              <a:rPr b="1" i="1" lang="en-US" sz="2000" u="none" cap="none" strike="noStrike">
                <a:solidFill>
                  <a:srgbClr val="0070C0"/>
                </a:solidFill>
                <a:latin typeface="Arial"/>
                <a:ea typeface="Arial"/>
                <a:cs typeface="Arial"/>
                <a:sym typeface="Arial"/>
              </a:rPr>
              <a:t>Fundamentals of Physics</a:t>
            </a:r>
            <a:endParaRPr/>
          </a:p>
          <a:p>
            <a:pPr indent="0" lvl="0" marL="0" marR="0" rtl="0" algn="l">
              <a:lnSpc>
                <a:spcPct val="100000"/>
              </a:lnSpc>
              <a:spcBef>
                <a:spcPts val="0"/>
              </a:spcBef>
              <a:spcAft>
                <a:spcPts val="0"/>
              </a:spcAft>
              <a:buClr>
                <a:srgbClr val="0070C0"/>
              </a:buClr>
              <a:buSzPts val="2000"/>
              <a:buFont typeface="Arial"/>
              <a:buNone/>
            </a:pPr>
            <a:r>
              <a:rPr b="1" i="1" lang="en-US" sz="2000" u="none" cap="none" strike="noStrike">
                <a:solidFill>
                  <a:srgbClr val="0070C0"/>
                </a:solidFill>
                <a:latin typeface="Arial"/>
                <a:ea typeface="Arial"/>
                <a:cs typeface="Arial"/>
                <a:sym typeface="Arial"/>
              </a:rPr>
              <a:t>Jearl Walker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2"/>
          <p:cNvPicPr preferRelativeResize="0"/>
          <p:nvPr/>
        </p:nvPicPr>
        <p:blipFill rotWithShape="1">
          <a:blip r:embed="rId3">
            <a:alphaModFix/>
          </a:blip>
          <a:srcRect b="0" l="0" r="0" t="0"/>
          <a:stretch/>
        </p:blipFill>
        <p:spPr>
          <a:xfrm>
            <a:off x="5410200" y="41275"/>
            <a:ext cx="3657600" cy="6308725"/>
          </a:xfrm>
          <a:prstGeom prst="rect">
            <a:avLst/>
          </a:prstGeom>
          <a:noFill/>
          <a:ln>
            <a:noFill/>
          </a:ln>
        </p:spPr>
      </p:pic>
      <p:sp>
        <p:nvSpPr>
          <p:cNvPr id="182" name="Google Shape;182;p22"/>
          <p:cNvSpPr txBox="1"/>
          <p:nvPr/>
        </p:nvSpPr>
        <p:spPr>
          <a:xfrm>
            <a:off x="0" y="0"/>
            <a:ext cx="33877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25.4: Capacitors in Series:</a:t>
            </a:r>
            <a:endParaRPr/>
          </a:p>
        </p:txBody>
      </p:sp>
      <p:sp>
        <p:nvSpPr>
          <p:cNvPr id="183" name="Google Shape;183;p22"/>
          <p:cNvSpPr txBox="1"/>
          <p:nvPr/>
        </p:nvSpPr>
        <p:spPr>
          <a:xfrm>
            <a:off x="152400" y="457200"/>
            <a:ext cx="5334000" cy="286226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rgbClr val="7030A0"/>
              </a:buClr>
              <a:buSzPts val="1800"/>
              <a:buFont typeface="Noto Sans Symbols"/>
              <a:buChar char="❖"/>
            </a:pPr>
            <a:r>
              <a:rPr b="0" i="0" lang="en-US" sz="1800" u="none">
                <a:solidFill>
                  <a:srgbClr val="7030A0"/>
                </a:solidFill>
                <a:latin typeface="Times New Roman"/>
                <a:ea typeface="Times New Roman"/>
                <a:cs typeface="Times New Roman"/>
                <a:sym typeface="Times New Roman"/>
              </a:rPr>
              <a:t>When a potential difference </a:t>
            </a:r>
            <a:r>
              <a:rPr b="0" i="1" lang="en-US" sz="1800" u="none">
                <a:solidFill>
                  <a:srgbClr val="7030A0"/>
                </a:solidFill>
                <a:latin typeface="Times New Roman"/>
                <a:ea typeface="Times New Roman"/>
                <a:cs typeface="Times New Roman"/>
                <a:sym typeface="Times New Roman"/>
              </a:rPr>
              <a:t>V </a:t>
            </a:r>
            <a:r>
              <a:rPr b="0" i="0" lang="en-US" sz="1800" u="none">
                <a:solidFill>
                  <a:srgbClr val="7030A0"/>
                </a:solidFill>
                <a:latin typeface="Times New Roman"/>
                <a:ea typeface="Times New Roman"/>
                <a:cs typeface="Times New Roman"/>
                <a:sym typeface="Times New Roman"/>
              </a:rPr>
              <a:t>is applied across several capacitors connected in</a:t>
            </a:r>
            <a:r>
              <a:rPr b="0" i="1" lang="en-US" sz="1800" u="none">
                <a:solidFill>
                  <a:srgbClr val="7030A0"/>
                </a:solidFill>
                <a:latin typeface="Times New Roman"/>
                <a:ea typeface="Times New Roman"/>
                <a:cs typeface="Times New Roman"/>
                <a:sym typeface="Times New Roman"/>
              </a:rPr>
              <a:t> </a:t>
            </a:r>
            <a:r>
              <a:rPr b="0" i="0" lang="en-US" sz="1800" u="none">
                <a:solidFill>
                  <a:srgbClr val="7030A0"/>
                </a:solidFill>
                <a:latin typeface="Times New Roman"/>
                <a:ea typeface="Times New Roman"/>
                <a:cs typeface="Times New Roman"/>
                <a:sym typeface="Times New Roman"/>
              </a:rPr>
              <a:t>series, the capacitors have identical charge </a:t>
            </a:r>
            <a:r>
              <a:rPr b="0" i="1" lang="en-US" sz="1800" u="none">
                <a:solidFill>
                  <a:srgbClr val="7030A0"/>
                </a:solidFill>
                <a:latin typeface="Times New Roman"/>
                <a:ea typeface="Times New Roman"/>
                <a:cs typeface="Times New Roman"/>
                <a:sym typeface="Times New Roman"/>
              </a:rPr>
              <a:t>q. </a:t>
            </a:r>
            <a:r>
              <a:rPr b="0" i="0" lang="en-US" sz="1800" u="none">
                <a:solidFill>
                  <a:srgbClr val="7030A0"/>
                </a:solidFill>
                <a:latin typeface="Times New Roman"/>
                <a:ea typeface="Times New Roman"/>
                <a:cs typeface="Times New Roman"/>
                <a:sym typeface="Times New Roman"/>
              </a:rPr>
              <a:t>The sum of the potential differences across all the capacitors is equal to the applied potential difference </a:t>
            </a:r>
            <a:r>
              <a:rPr b="0" i="1" lang="en-US" sz="1800" u="none">
                <a:solidFill>
                  <a:srgbClr val="7030A0"/>
                </a:solidFill>
                <a:latin typeface="Times New Roman"/>
                <a:ea typeface="Times New Roman"/>
                <a:cs typeface="Times New Roman"/>
                <a:sym typeface="Times New Roman"/>
              </a:rPr>
              <a:t>V.</a:t>
            </a:r>
            <a:endParaRPr/>
          </a:p>
          <a:p>
            <a:pPr indent="0" lvl="0" marL="0" marR="0" rtl="0" algn="l">
              <a:lnSpc>
                <a:spcPct val="100000"/>
              </a:lnSpc>
              <a:spcBef>
                <a:spcPts val="0"/>
              </a:spcBef>
              <a:spcAft>
                <a:spcPts val="0"/>
              </a:spcAft>
              <a:buClr>
                <a:schemeClr val="dk1"/>
              </a:buClr>
              <a:buSzPts val="1800"/>
              <a:buFont typeface="Noto Sans Symbols"/>
              <a:buNone/>
            </a:pPr>
            <a:r>
              <a:t/>
            </a:r>
            <a:endParaRPr b="0" i="1" sz="1800" u="none">
              <a:solidFill>
                <a:schemeClr val="dk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rgbClr val="7030A0"/>
              </a:buClr>
              <a:buSzPts val="1800"/>
              <a:buFont typeface="Noto Sans Symbols"/>
              <a:buChar char="❖"/>
            </a:pPr>
            <a:r>
              <a:rPr b="0" i="0" lang="en-US" sz="1800" u="none">
                <a:solidFill>
                  <a:srgbClr val="7030A0"/>
                </a:solidFill>
                <a:latin typeface="Times New Roman"/>
                <a:ea typeface="Times New Roman"/>
                <a:cs typeface="Times New Roman"/>
                <a:sym typeface="Times New Roman"/>
              </a:rPr>
              <a:t>Capacitors that are connected in series can be replaced with an equivalent capacitor that has the same charge </a:t>
            </a:r>
            <a:r>
              <a:rPr b="0" i="1" lang="en-US" sz="1800" u="none">
                <a:solidFill>
                  <a:srgbClr val="7030A0"/>
                </a:solidFill>
                <a:latin typeface="Times New Roman"/>
                <a:ea typeface="Times New Roman"/>
                <a:cs typeface="Times New Roman"/>
                <a:sym typeface="Times New Roman"/>
              </a:rPr>
              <a:t>q </a:t>
            </a:r>
            <a:r>
              <a:rPr b="0" i="0" lang="en-US" sz="1800" u="none">
                <a:solidFill>
                  <a:srgbClr val="7030A0"/>
                </a:solidFill>
                <a:latin typeface="Times New Roman"/>
                <a:ea typeface="Times New Roman"/>
                <a:cs typeface="Times New Roman"/>
                <a:sym typeface="Times New Roman"/>
              </a:rPr>
              <a:t>and the same total potential difference </a:t>
            </a:r>
            <a:r>
              <a:rPr b="0" i="1" lang="en-US" sz="1800" u="none">
                <a:solidFill>
                  <a:srgbClr val="7030A0"/>
                </a:solidFill>
                <a:latin typeface="Times New Roman"/>
                <a:ea typeface="Times New Roman"/>
                <a:cs typeface="Times New Roman"/>
                <a:sym typeface="Times New Roman"/>
              </a:rPr>
              <a:t>V </a:t>
            </a:r>
            <a:r>
              <a:rPr b="0" i="0" lang="en-US" sz="1800" u="none">
                <a:solidFill>
                  <a:srgbClr val="7030A0"/>
                </a:solidFill>
                <a:latin typeface="Times New Roman"/>
                <a:ea typeface="Times New Roman"/>
                <a:cs typeface="Times New Roman"/>
                <a:sym typeface="Times New Roman"/>
              </a:rPr>
              <a:t>as the actual series capacitors.</a:t>
            </a:r>
            <a:endParaRPr/>
          </a:p>
        </p:txBody>
      </p:sp>
      <p:grpSp>
        <p:nvGrpSpPr>
          <p:cNvPr id="184" name="Google Shape;184;p22"/>
          <p:cNvGrpSpPr/>
          <p:nvPr/>
        </p:nvGrpSpPr>
        <p:grpSpPr>
          <a:xfrm>
            <a:off x="457200" y="3352800"/>
            <a:ext cx="4038600" cy="2286000"/>
            <a:chOff x="228600" y="3657600"/>
            <a:chExt cx="4505325" cy="2845022"/>
          </a:xfrm>
        </p:grpSpPr>
        <p:pic>
          <p:nvPicPr>
            <p:cNvPr id="185" name="Google Shape;185;p22"/>
            <p:cNvPicPr preferRelativeResize="0"/>
            <p:nvPr/>
          </p:nvPicPr>
          <p:blipFill rotWithShape="1">
            <a:blip r:embed="rId4">
              <a:alphaModFix/>
            </a:blip>
            <a:srcRect b="0" l="0" r="0" t="0"/>
            <a:stretch/>
          </p:blipFill>
          <p:spPr>
            <a:xfrm>
              <a:off x="228600" y="5692997"/>
              <a:ext cx="2743200" cy="809625"/>
            </a:xfrm>
            <a:prstGeom prst="rect">
              <a:avLst/>
            </a:prstGeom>
            <a:noFill/>
            <a:ln>
              <a:noFill/>
            </a:ln>
          </p:spPr>
        </p:pic>
        <p:pic>
          <p:nvPicPr>
            <p:cNvPr id="186" name="Google Shape;186;p22"/>
            <p:cNvPicPr preferRelativeResize="0"/>
            <p:nvPr/>
          </p:nvPicPr>
          <p:blipFill rotWithShape="1">
            <a:blip r:embed="rId5">
              <a:alphaModFix/>
            </a:blip>
            <a:srcRect b="0" l="0" r="0" t="0"/>
            <a:stretch/>
          </p:blipFill>
          <p:spPr>
            <a:xfrm>
              <a:off x="685800" y="5029200"/>
              <a:ext cx="3581400" cy="685800"/>
            </a:xfrm>
            <a:prstGeom prst="rect">
              <a:avLst/>
            </a:prstGeom>
            <a:noFill/>
            <a:ln>
              <a:noFill/>
            </a:ln>
          </p:spPr>
        </p:pic>
        <p:pic>
          <p:nvPicPr>
            <p:cNvPr id="187" name="Google Shape;187;p22"/>
            <p:cNvPicPr preferRelativeResize="0"/>
            <p:nvPr/>
          </p:nvPicPr>
          <p:blipFill rotWithShape="1">
            <a:blip r:embed="rId6">
              <a:alphaModFix/>
            </a:blip>
            <a:srcRect b="0" l="0" r="0" t="0"/>
            <a:stretch/>
          </p:blipFill>
          <p:spPr>
            <a:xfrm>
              <a:off x="381000" y="3657600"/>
              <a:ext cx="3971925" cy="647700"/>
            </a:xfrm>
            <a:prstGeom prst="rect">
              <a:avLst/>
            </a:prstGeom>
            <a:noFill/>
            <a:ln>
              <a:noFill/>
            </a:ln>
          </p:spPr>
        </p:pic>
        <p:pic>
          <p:nvPicPr>
            <p:cNvPr id="188" name="Google Shape;188;p22"/>
            <p:cNvPicPr preferRelativeResize="0"/>
            <p:nvPr/>
          </p:nvPicPr>
          <p:blipFill rotWithShape="1">
            <a:blip r:embed="rId7">
              <a:alphaModFix/>
            </a:blip>
            <a:srcRect b="0" l="0" r="0" t="0"/>
            <a:stretch/>
          </p:blipFill>
          <p:spPr>
            <a:xfrm>
              <a:off x="304800" y="4267200"/>
              <a:ext cx="4429125" cy="666750"/>
            </a:xfrm>
            <a:prstGeom prst="rect">
              <a:avLst/>
            </a:prstGeom>
            <a:noFill/>
            <a:ln>
              <a:noFill/>
            </a:ln>
          </p:spPr>
        </p:pic>
      </p:grpSp>
      <p:pic>
        <p:nvPicPr>
          <p:cNvPr id="189" name="Google Shape;189;p22"/>
          <p:cNvPicPr preferRelativeResize="0"/>
          <p:nvPr/>
        </p:nvPicPr>
        <p:blipFill rotWithShape="1">
          <a:blip r:embed="rId8">
            <a:alphaModFix/>
          </a:blip>
          <a:srcRect b="0" l="0" r="0" t="0"/>
          <a:stretch/>
        </p:blipFill>
        <p:spPr>
          <a:xfrm>
            <a:off x="1219200" y="5638800"/>
            <a:ext cx="3781425" cy="762000"/>
          </a:xfrm>
          <a:prstGeom prst="rect">
            <a:avLst/>
          </a:prstGeom>
          <a:noFill/>
          <a:ln>
            <a:noFill/>
          </a:ln>
          <a:effectLst>
            <a:outerShdw blurRad="190500" rotWithShape="0" algn="tl">
              <a:srgbClr val="000000">
                <a:alpha val="69803"/>
              </a:srgbClr>
            </a:outerShdw>
          </a:effectLst>
        </p:spPr>
      </p:pic>
      <p:sp>
        <p:nvSpPr>
          <p:cNvPr id="190" name="Google Shape;190;p22"/>
          <p:cNvSpPr/>
          <p:nvPr/>
        </p:nvSpPr>
        <p:spPr>
          <a:xfrm>
            <a:off x="457200" y="3657600"/>
            <a:ext cx="152400" cy="381000"/>
          </a:xfrm>
          <a:prstGeom prst="curvedRightArrow">
            <a:avLst>
              <a:gd fmla="val 17280" name="adj1"/>
              <a:gd fmla="val 20520" name="adj2"/>
              <a:gd fmla="val 16200" name="adj3"/>
            </a:avLst>
          </a:prstGeom>
          <a:solidFill>
            <a:schemeClr val="lt1"/>
          </a:solidFill>
          <a:ln cap="flat" cmpd="sng" w="25400">
            <a:solidFill>
              <a:srgbClr val="2D2D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1" name="Google Shape;191;p22"/>
          <p:cNvSpPr/>
          <p:nvPr/>
        </p:nvSpPr>
        <p:spPr>
          <a:xfrm>
            <a:off x="533400" y="4191000"/>
            <a:ext cx="152400" cy="381000"/>
          </a:xfrm>
          <a:prstGeom prst="curvedRightArrow">
            <a:avLst>
              <a:gd fmla="val 17280" name="adj1"/>
              <a:gd fmla="val 20520" name="adj2"/>
              <a:gd fmla="val 16200" name="adj3"/>
            </a:avLst>
          </a:prstGeom>
          <a:solidFill>
            <a:schemeClr val="lt1"/>
          </a:solidFill>
          <a:ln cap="flat" cmpd="sng" w="25400">
            <a:solidFill>
              <a:srgbClr val="2D2D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22"/>
          <p:cNvSpPr/>
          <p:nvPr/>
        </p:nvSpPr>
        <p:spPr>
          <a:xfrm>
            <a:off x="381000" y="4800600"/>
            <a:ext cx="152400" cy="381000"/>
          </a:xfrm>
          <a:prstGeom prst="curvedRightArrow">
            <a:avLst>
              <a:gd fmla="val 17280" name="adj1"/>
              <a:gd fmla="val 20520" name="adj2"/>
              <a:gd fmla="val 16200" name="adj3"/>
            </a:avLst>
          </a:prstGeom>
          <a:solidFill>
            <a:schemeClr val="lt1"/>
          </a:solidFill>
          <a:ln cap="flat" cmpd="sng" w="25400">
            <a:solidFill>
              <a:srgbClr val="2D2D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3" name="Google Shape;193;p22"/>
          <p:cNvSpPr/>
          <p:nvPr/>
        </p:nvSpPr>
        <p:spPr>
          <a:xfrm>
            <a:off x="609600" y="5715000"/>
            <a:ext cx="304800" cy="381000"/>
          </a:xfrm>
          <a:prstGeom prst="curvedRightArrow">
            <a:avLst>
              <a:gd fmla="val 25000" name="adj1"/>
              <a:gd fmla="val 50000" name="adj2"/>
              <a:gd fmla="val 16200" name="adj3"/>
            </a:avLst>
          </a:prstGeom>
          <a:solidFill>
            <a:schemeClr val="lt1"/>
          </a:solidFill>
          <a:ln cap="flat" cmpd="sng" w="25400">
            <a:solidFill>
              <a:srgbClr val="2D2DB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23"/>
          <p:cNvPicPr preferRelativeResize="0"/>
          <p:nvPr/>
        </p:nvPicPr>
        <p:blipFill rotWithShape="1">
          <a:blip r:embed="rId3">
            <a:alphaModFix/>
          </a:blip>
          <a:srcRect b="0" l="0" r="0" t="0"/>
          <a:stretch/>
        </p:blipFill>
        <p:spPr>
          <a:xfrm>
            <a:off x="381000" y="3124200"/>
            <a:ext cx="8020050" cy="3063875"/>
          </a:xfrm>
          <a:prstGeom prst="rect">
            <a:avLst/>
          </a:prstGeom>
          <a:noFill/>
          <a:ln>
            <a:noFill/>
          </a:ln>
        </p:spPr>
      </p:pic>
      <p:grpSp>
        <p:nvGrpSpPr>
          <p:cNvPr id="199" name="Google Shape;199;p23"/>
          <p:cNvGrpSpPr/>
          <p:nvPr/>
        </p:nvGrpSpPr>
        <p:grpSpPr>
          <a:xfrm>
            <a:off x="0" y="609600"/>
            <a:ext cx="9144000" cy="2239962"/>
            <a:chOff x="0" y="3639698"/>
            <a:chExt cx="9144000" cy="2240378"/>
          </a:xfrm>
        </p:grpSpPr>
        <p:pic>
          <p:nvPicPr>
            <p:cNvPr id="200" name="Google Shape;200;p23"/>
            <p:cNvPicPr preferRelativeResize="0"/>
            <p:nvPr/>
          </p:nvPicPr>
          <p:blipFill rotWithShape="1">
            <a:blip r:embed="rId4">
              <a:alphaModFix/>
            </a:blip>
            <a:srcRect b="0" l="0" r="0" t="0"/>
            <a:stretch/>
          </p:blipFill>
          <p:spPr>
            <a:xfrm>
              <a:off x="0" y="3639698"/>
              <a:ext cx="4495800" cy="1084701"/>
            </a:xfrm>
            <a:prstGeom prst="rect">
              <a:avLst/>
            </a:prstGeom>
            <a:noFill/>
            <a:ln>
              <a:noFill/>
            </a:ln>
          </p:spPr>
        </p:pic>
        <p:grpSp>
          <p:nvGrpSpPr>
            <p:cNvPr id="201" name="Google Shape;201;p23"/>
            <p:cNvGrpSpPr/>
            <p:nvPr/>
          </p:nvGrpSpPr>
          <p:grpSpPr>
            <a:xfrm>
              <a:off x="5257800" y="3657600"/>
              <a:ext cx="3886200" cy="2222476"/>
              <a:chOff x="5105399" y="3581400"/>
              <a:chExt cx="4038601" cy="2298676"/>
            </a:xfrm>
          </p:grpSpPr>
          <p:pic>
            <p:nvPicPr>
              <p:cNvPr id="202" name="Google Shape;202;p23"/>
              <p:cNvPicPr preferRelativeResize="0"/>
              <p:nvPr/>
            </p:nvPicPr>
            <p:blipFill rotWithShape="1">
              <a:blip r:embed="rId5">
                <a:alphaModFix/>
              </a:blip>
              <a:srcRect b="0" l="0" r="0" t="0"/>
              <a:stretch/>
            </p:blipFill>
            <p:spPr>
              <a:xfrm>
                <a:off x="5105399" y="3581400"/>
                <a:ext cx="4038601" cy="350490"/>
              </a:xfrm>
              <a:prstGeom prst="rect">
                <a:avLst/>
              </a:prstGeom>
              <a:noFill/>
              <a:ln>
                <a:noFill/>
              </a:ln>
            </p:spPr>
          </p:pic>
          <p:pic>
            <p:nvPicPr>
              <p:cNvPr id="203" name="Google Shape;203;p23"/>
              <p:cNvPicPr preferRelativeResize="0"/>
              <p:nvPr/>
            </p:nvPicPr>
            <p:blipFill rotWithShape="1">
              <a:blip r:embed="rId6">
                <a:alphaModFix/>
              </a:blip>
              <a:srcRect b="0" l="0" r="0" t="0"/>
              <a:stretch/>
            </p:blipFill>
            <p:spPr>
              <a:xfrm>
                <a:off x="5105400" y="3860022"/>
                <a:ext cx="4038600" cy="1387494"/>
              </a:xfrm>
              <a:prstGeom prst="rect">
                <a:avLst/>
              </a:prstGeom>
              <a:noFill/>
              <a:ln>
                <a:noFill/>
              </a:ln>
            </p:spPr>
          </p:pic>
          <p:pic>
            <p:nvPicPr>
              <p:cNvPr id="204" name="Google Shape;204;p23"/>
              <p:cNvPicPr preferRelativeResize="0"/>
              <p:nvPr/>
            </p:nvPicPr>
            <p:blipFill rotWithShape="1">
              <a:blip r:embed="rId7">
                <a:alphaModFix/>
              </a:blip>
              <a:srcRect b="0" l="0" r="0" t="0"/>
              <a:stretch/>
            </p:blipFill>
            <p:spPr>
              <a:xfrm>
                <a:off x="5105400" y="5257800"/>
                <a:ext cx="4021455" cy="622276"/>
              </a:xfrm>
              <a:prstGeom prst="rect">
                <a:avLst/>
              </a:prstGeom>
              <a:noFill/>
              <a:ln>
                <a:noFill/>
              </a:ln>
            </p:spPr>
          </p:pic>
        </p:grpSp>
        <p:sp>
          <p:nvSpPr>
            <p:cNvPr id="205" name="Google Shape;205;p23"/>
            <p:cNvSpPr/>
            <p:nvPr/>
          </p:nvSpPr>
          <p:spPr>
            <a:xfrm>
              <a:off x="4800600" y="4419305"/>
              <a:ext cx="304800" cy="152428"/>
            </a:xfrm>
            <a:prstGeom prst="rightArrow">
              <a:avLst>
                <a:gd fmla="val 16199" name="adj1"/>
                <a:gd fmla="val 50000" name="adj2"/>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206" name="Google Shape;206;p23"/>
          <p:cNvSpPr txBox="1"/>
          <p:nvPr/>
        </p:nvSpPr>
        <p:spPr>
          <a:xfrm>
            <a:off x="-30162" y="-19050"/>
            <a:ext cx="52292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Example, Capacitors in Parallel and in Series:</a:t>
            </a:r>
            <a:endParaRPr/>
          </a:p>
        </p:txBody>
      </p:sp>
      <p:pic>
        <p:nvPicPr>
          <p:cNvPr id="207" name="Google Shape;207;p23"/>
          <p:cNvPicPr preferRelativeResize="0"/>
          <p:nvPr/>
        </p:nvPicPr>
        <p:blipFill rotWithShape="1">
          <a:blip r:embed="rId8">
            <a:alphaModFix/>
          </a:blip>
          <a:srcRect b="0" l="0" r="0" t="0"/>
          <a:stretch/>
        </p:blipFill>
        <p:spPr>
          <a:xfrm>
            <a:off x="457200" y="5867400"/>
            <a:ext cx="885825" cy="231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24"/>
          <p:cNvPicPr preferRelativeResize="0"/>
          <p:nvPr/>
        </p:nvPicPr>
        <p:blipFill rotWithShape="1">
          <a:blip r:embed="rId3">
            <a:alphaModFix/>
          </a:blip>
          <a:srcRect b="0" l="0" r="0" t="0"/>
          <a:stretch/>
        </p:blipFill>
        <p:spPr>
          <a:xfrm>
            <a:off x="0" y="457200"/>
            <a:ext cx="4572000" cy="461962"/>
          </a:xfrm>
          <a:prstGeom prst="rect">
            <a:avLst/>
          </a:prstGeom>
          <a:noFill/>
          <a:ln>
            <a:noFill/>
          </a:ln>
        </p:spPr>
      </p:pic>
      <p:pic>
        <p:nvPicPr>
          <p:cNvPr id="213" name="Google Shape;213;p24"/>
          <p:cNvPicPr preferRelativeResize="0"/>
          <p:nvPr/>
        </p:nvPicPr>
        <p:blipFill rotWithShape="1">
          <a:blip r:embed="rId4">
            <a:alphaModFix/>
          </a:blip>
          <a:srcRect b="0" l="0" r="0" t="0"/>
          <a:stretch/>
        </p:blipFill>
        <p:spPr>
          <a:xfrm>
            <a:off x="1905000" y="990600"/>
            <a:ext cx="3438525" cy="2541587"/>
          </a:xfrm>
          <a:prstGeom prst="rect">
            <a:avLst/>
          </a:prstGeom>
          <a:noFill/>
          <a:ln>
            <a:noFill/>
          </a:ln>
        </p:spPr>
      </p:pic>
      <p:pic>
        <p:nvPicPr>
          <p:cNvPr id="214" name="Google Shape;214;p24"/>
          <p:cNvPicPr preferRelativeResize="0"/>
          <p:nvPr/>
        </p:nvPicPr>
        <p:blipFill rotWithShape="1">
          <a:blip r:embed="rId5">
            <a:alphaModFix/>
          </a:blip>
          <a:srcRect b="0" l="0" r="0" t="0"/>
          <a:stretch/>
        </p:blipFill>
        <p:spPr>
          <a:xfrm>
            <a:off x="0" y="990600"/>
            <a:ext cx="1827212" cy="2547937"/>
          </a:xfrm>
          <a:prstGeom prst="rect">
            <a:avLst/>
          </a:prstGeom>
          <a:noFill/>
          <a:ln>
            <a:noFill/>
          </a:ln>
        </p:spPr>
      </p:pic>
      <p:pic>
        <p:nvPicPr>
          <p:cNvPr id="215" name="Google Shape;215;p24"/>
          <p:cNvPicPr preferRelativeResize="0"/>
          <p:nvPr/>
        </p:nvPicPr>
        <p:blipFill rotWithShape="1">
          <a:blip r:embed="rId6">
            <a:alphaModFix/>
          </a:blip>
          <a:srcRect b="0" l="0" r="0" t="0"/>
          <a:stretch/>
        </p:blipFill>
        <p:spPr>
          <a:xfrm>
            <a:off x="0" y="3581400"/>
            <a:ext cx="9134475" cy="2695575"/>
          </a:xfrm>
          <a:prstGeom prst="rect">
            <a:avLst/>
          </a:prstGeom>
          <a:noFill/>
          <a:ln>
            <a:noFill/>
          </a:ln>
        </p:spPr>
      </p:pic>
      <p:pic>
        <p:nvPicPr>
          <p:cNvPr id="216" name="Google Shape;216;p24"/>
          <p:cNvPicPr preferRelativeResize="0"/>
          <p:nvPr/>
        </p:nvPicPr>
        <p:blipFill rotWithShape="1">
          <a:blip r:embed="rId7">
            <a:alphaModFix/>
          </a:blip>
          <a:srcRect b="0" l="0" r="0" t="0"/>
          <a:stretch/>
        </p:blipFill>
        <p:spPr>
          <a:xfrm>
            <a:off x="0" y="3276600"/>
            <a:ext cx="885825" cy="231775"/>
          </a:xfrm>
          <a:prstGeom prst="rect">
            <a:avLst/>
          </a:prstGeom>
          <a:noFill/>
          <a:ln>
            <a:noFill/>
          </a:ln>
        </p:spPr>
      </p:pic>
      <p:pic>
        <p:nvPicPr>
          <p:cNvPr id="217" name="Google Shape;217;p24"/>
          <p:cNvPicPr preferRelativeResize="0"/>
          <p:nvPr/>
        </p:nvPicPr>
        <p:blipFill rotWithShape="1">
          <a:blip r:embed="rId8">
            <a:alphaModFix/>
          </a:blip>
          <a:srcRect b="0" l="0" r="0" t="0"/>
          <a:stretch/>
        </p:blipFill>
        <p:spPr>
          <a:xfrm>
            <a:off x="5238750" y="457200"/>
            <a:ext cx="3905250" cy="314325"/>
          </a:xfrm>
          <a:prstGeom prst="rect">
            <a:avLst/>
          </a:prstGeom>
          <a:noFill/>
          <a:ln>
            <a:noFill/>
          </a:ln>
        </p:spPr>
      </p:pic>
      <p:pic>
        <p:nvPicPr>
          <p:cNvPr id="218" name="Google Shape;218;p24"/>
          <p:cNvPicPr preferRelativeResize="0"/>
          <p:nvPr/>
        </p:nvPicPr>
        <p:blipFill rotWithShape="1">
          <a:blip r:embed="rId9">
            <a:alphaModFix/>
          </a:blip>
          <a:srcRect b="0" l="0" r="0" t="0"/>
          <a:stretch/>
        </p:blipFill>
        <p:spPr>
          <a:xfrm>
            <a:off x="6781800" y="990600"/>
            <a:ext cx="1981200" cy="274637"/>
          </a:xfrm>
          <a:prstGeom prst="rect">
            <a:avLst/>
          </a:prstGeom>
          <a:noFill/>
          <a:ln>
            <a:noFill/>
          </a:ln>
        </p:spPr>
      </p:pic>
      <p:pic>
        <p:nvPicPr>
          <p:cNvPr id="219" name="Google Shape;219;p24"/>
          <p:cNvPicPr preferRelativeResize="0"/>
          <p:nvPr/>
        </p:nvPicPr>
        <p:blipFill rotWithShape="1">
          <a:blip r:embed="rId10">
            <a:alphaModFix/>
          </a:blip>
          <a:srcRect b="0" l="0" r="0" t="0"/>
          <a:stretch/>
        </p:blipFill>
        <p:spPr>
          <a:xfrm>
            <a:off x="5943600" y="1676400"/>
            <a:ext cx="2971800" cy="488950"/>
          </a:xfrm>
          <a:prstGeom prst="rect">
            <a:avLst/>
          </a:prstGeom>
          <a:noFill/>
          <a:ln>
            <a:noFill/>
          </a:ln>
        </p:spPr>
      </p:pic>
      <p:pic>
        <p:nvPicPr>
          <p:cNvPr id="220" name="Google Shape;220;p24"/>
          <p:cNvPicPr preferRelativeResize="0"/>
          <p:nvPr/>
        </p:nvPicPr>
        <p:blipFill rotWithShape="1">
          <a:blip r:embed="rId11">
            <a:alphaModFix/>
          </a:blip>
          <a:srcRect b="0" l="0" r="0" t="0"/>
          <a:stretch/>
        </p:blipFill>
        <p:spPr>
          <a:xfrm>
            <a:off x="6553200" y="2351087"/>
            <a:ext cx="1595437" cy="241300"/>
          </a:xfrm>
          <a:prstGeom prst="rect">
            <a:avLst/>
          </a:prstGeom>
          <a:noFill/>
          <a:ln>
            <a:noFill/>
          </a:ln>
        </p:spPr>
      </p:pic>
      <p:pic>
        <p:nvPicPr>
          <p:cNvPr id="221" name="Google Shape;221;p24"/>
          <p:cNvPicPr preferRelativeResize="0"/>
          <p:nvPr/>
        </p:nvPicPr>
        <p:blipFill rotWithShape="1">
          <a:blip r:embed="rId12">
            <a:alphaModFix/>
          </a:blip>
          <a:srcRect b="0" l="0" r="0" t="0"/>
          <a:stretch/>
        </p:blipFill>
        <p:spPr>
          <a:xfrm>
            <a:off x="6248400" y="2819400"/>
            <a:ext cx="2700337" cy="569912"/>
          </a:xfrm>
          <a:prstGeom prst="rect">
            <a:avLst/>
          </a:prstGeom>
          <a:noFill/>
          <a:ln>
            <a:noFill/>
          </a:ln>
        </p:spPr>
      </p:pic>
      <p:sp>
        <p:nvSpPr>
          <p:cNvPr id="222" name="Google Shape;222;p24"/>
          <p:cNvSpPr/>
          <p:nvPr/>
        </p:nvSpPr>
        <p:spPr>
          <a:xfrm>
            <a:off x="5867400" y="914400"/>
            <a:ext cx="228600" cy="304800"/>
          </a:xfrm>
          <a:prstGeom prst="curvedRightArrow">
            <a:avLst>
              <a:gd fmla="val 13500" name="adj1"/>
              <a:gd fmla="val 19575" name="adj2"/>
              <a:gd fmla="val 16200" name="adj3"/>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3" name="Google Shape;223;p24"/>
          <p:cNvSpPr/>
          <p:nvPr/>
        </p:nvSpPr>
        <p:spPr>
          <a:xfrm>
            <a:off x="5562600" y="1524000"/>
            <a:ext cx="228600" cy="304800"/>
          </a:xfrm>
          <a:prstGeom prst="curvedRightArrow">
            <a:avLst>
              <a:gd fmla="val 13500" name="adj1"/>
              <a:gd fmla="val 19575" name="adj2"/>
              <a:gd fmla="val 16200" name="adj3"/>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4" name="Google Shape;224;p24"/>
          <p:cNvSpPr/>
          <p:nvPr/>
        </p:nvSpPr>
        <p:spPr>
          <a:xfrm>
            <a:off x="5562600" y="2133600"/>
            <a:ext cx="228600" cy="304800"/>
          </a:xfrm>
          <a:prstGeom prst="curvedRightArrow">
            <a:avLst>
              <a:gd fmla="val 13500" name="adj1"/>
              <a:gd fmla="val 19575" name="adj2"/>
              <a:gd fmla="val 16200" name="adj3"/>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5" name="Google Shape;225;p24"/>
          <p:cNvSpPr/>
          <p:nvPr/>
        </p:nvSpPr>
        <p:spPr>
          <a:xfrm>
            <a:off x="5715000" y="2743200"/>
            <a:ext cx="228600" cy="304800"/>
          </a:xfrm>
          <a:prstGeom prst="curvedRightArrow">
            <a:avLst>
              <a:gd fmla="val 13500" name="adj1"/>
              <a:gd fmla="val 19575" name="adj2"/>
              <a:gd fmla="val 16200" name="adj3"/>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26" name="Google Shape;226;p24"/>
          <p:cNvSpPr txBox="1"/>
          <p:nvPr/>
        </p:nvSpPr>
        <p:spPr>
          <a:xfrm>
            <a:off x="0" y="0"/>
            <a:ext cx="52292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Example, Capacitors in Parallel and in Series: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nvSpPr>
        <p:spPr>
          <a:xfrm>
            <a:off x="0" y="0"/>
            <a:ext cx="41243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25.6: Capacitor with a Dielectric:</a:t>
            </a:r>
            <a:endParaRPr/>
          </a:p>
        </p:txBody>
      </p:sp>
      <p:pic>
        <p:nvPicPr>
          <p:cNvPr id="232" name="Google Shape;232;p25"/>
          <p:cNvPicPr preferRelativeResize="0"/>
          <p:nvPr/>
        </p:nvPicPr>
        <p:blipFill rotWithShape="1">
          <a:blip r:embed="rId3">
            <a:alphaModFix/>
          </a:blip>
          <a:srcRect b="0" l="0" r="0" t="0"/>
          <a:stretch/>
        </p:blipFill>
        <p:spPr>
          <a:xfrm>
            <a:off x="304800" y="304800"/>
            <a:ext cx="8248650" cy="1219200"/>
          </a:xfrm>
          <a:prstGeom prst="rect">
            <a:avLst/>
          </a:prstGeom>
          <a:noFill/>
          <a:ln>
            <a:noFill/>
          </a:ln>
        </p:spPr>
      </p:pic>
      <p:pic>
        <p:nvPicPr>
          <p:cNvPr id="233" name="Google Shape;233;p25"/>
          <p:cNvPicPr preferRelativeResize="0"/>
          <p:nvPr/>
        </p:nvPicPr>
        <p:blipFill rotWithShape="1">
          <a:blip r:embed="rId4">
            <a:alphaModFix/>
          </a:blip>
          <a:srcRect b="0" l="0" r="0" t="0"/>
          <a:stretch/>
        </p:blipFill>
        <p:spPr>
          <a:xfrm>
            <a:off x="5638800" y="1503362"/>
            <a:ext cx="3255962" cy="5126037"/>
          </a:xfrm>
          <a:prstGeom prst="rect">
            <a:avLst/>
          </a:prstGeom>
          <a:noFill/>
          <a:ln>
            <a:noFill/>
          </a:ln>
        </p:spPr>
      </p:pic>
      <p:sp>
        <p:nvSpPr>
          <p:cNvPr id="234" name="Google Shape;234;p25"/>
          <p:cNvSpPr txBox="1"/>
          <p:nvPr/>
        </p:nvSpPr>
        <p:spPr>
          <a:xfrm>
            <a:off x="152400" y="1676400"/>
            <a:ext cx="5486400" cy="3694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A </a:t>
            </a:r>
            <a:r>
              <a:rPr b="0" i="1" lang="en-US" sz="1800" u="none">
                <a:solidFill>
                  <a:schemeClr val="dk1"/>
                </a:solidFill>
                <a:latin typeface="Times New Roman"/>
                <a:ea typeface="Times New Roman"/>
                <a:cs typeface="Times New Roman"/>
                <a:sym typeface="Times New Roman"/>
              </a:rPr>
              <a:t>dielectric, </a:t>
            </a:r>
            <a:r>
              <a:rPr b="0" i="0" lang="en-US" sz="1800" u="none">
                <a:solidFill>
                  <a:schemeClr val="dk1"/>
                </a:solidFill>
                <a:latin typeface="Times New Roman"/>
                <a:ea typeface="Times New Roman"/>
                <a:cs typeface="Times New Roman"/>
                <a:sym typeface="Times New Roman"/>
              </a:rPr>
              <a:t>is an insulating material such as mineral oil or plastic, and is characterized by a numerical factor </a:t>
            </a:r>
            <a:r>
              <a:rPr b="0" i="0" lang="en-US" sz="1800" u="none">
                <a:solidFill>
                  <a:schemeClr val="dk1"/>
                </a:solidFill>
                <a:latin typeface="Noto Sans Symbols"/>
                <a:ea typeface="Noto Sans Symbols"/>
                <a:cs typeface="Noto Sans Symbols"/>
                <a:sym typeface="Noto Sans Symbols"/>
              </a:rPr>
              <a:t>κ</a:t>
            </a:r>
            <a:r>
              <a:rPr b="0" i="0" lang="en-US" sz="1800" u="none">
                <a:solidFill>
                  <a:schemeClr val="dk1"/>
                </a:solidFill>
                <a:latin typeface="Times New Roman"/>
                <a:ea typeface="Times New Roman"/>
                <a:cs typeface="Times New Roman"/>
                <a:sym typeface="Times New Roman"/>
              </a:rPr>
              <a:t>, called the </a:t>
            </a:r>
            <a:r>
              <a:rPr b="0" i="1" lang="en-US" sz="1800" u="none">
                <a:solidFill>
                  <a:schemeClr val="dk1"/>
                </a:solidFill>
                <a:latin typeface="Times New Roman"/>
                <a:ea typeface="Times New Roman"/>
                <a:cs typeface="Times New Roman"/>
                <a:sym typeface="Times New Roman"/>
              </a:rPr>
              <a:t>dielectric constant of the material.</a:t>
            </a:r>
            <a:endParaRPr/>
          </a:p>
          <a:p>
            <a:pPr indent="0" lvl="0" marL="0" marR="0" rtl="0" algn="l">
              <a:lnSpc>
                <a:spcPct val="100000"/>
              </a:lnSpc>
              <a:spcBef>
                <a:spcPts val="0"/>
              </a:spcBef>
              <a:spcAft>
                <a:spcPts val="0"/>
              </a:spcAft>
              <a:buClr>
                <a:schemeClr val="dk1"/>
              </a:buClr>
              <a:buSzPts val="1800"/>
              <a:buFont typeface="Times New Roman"/>
              <a:buNone/>
            </a:pPr>
            <a:r>
              <a:t/>
            </a:r>
            <a:endParaRPr b="0" i="1"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Some dielectrics, such as strontium titanate, can increase the capacitance by more than two orders of magnitude.</a:t>
            </a:r>
            <a:endParaRPr/>
          </a:p>
          <a:p>
            <a:pPr indent="0" lvl="0" marL="0" marR="0" rtl="0" algn="l">
              <a:lnSpc>
                <a:spcPct val="100000"/>
              </a:lnSpc>
              <a:spcBef>
                <a:spcPts val="0"/>
              </a:spcBef>
              <a:spcAft>
                <a:spcPts val="0"/>
              </a:spcAft>
              <a:buClr>
                <a:schemeClr val="dk1"/>
              </a:buClr>
              <a:buSzPts val="1800"/>
              <a:buFont typeface="Times New Roman"/>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The introduction of a dielectric also limits the potential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difference that can be applied between the plates to a certain value </a:t>
            </a:r>
            <a:r>
              <a:rPr b="0" i="1" lang="en-US" sz="1800" u="none">
                <a:solidFill>
                  <a:schemeClr val="dk1"/>
                </a:solidFill>
                <a:latin typeface="Times New Roman"/>
                <a:ea typeface="Times New Roman"/>
                <a:cs typeface="Times New Roman"/>
                <a:sym typeface="Times New Roman"/>
              </a:rPr>
              <a:t>Vmax, </a:t>
            </a:r>
            <a:r>
              <a:rPr b="0" i="0" lang="en-US" sz="1800" u="none">
                <a:solidFill>
                  <a:schemeClr val="dk1"/>
                </a:solidFill>
                <a:latin typeface="Times New Roman"/>
                <a:ea typeface="Times New Roman"/>
                <a:cs typeface="Times New Roman"/>
                <a:sym typeface="Times New Roman"/>
              </a:rPr>
              <a:t>called</a:t>
            </a:r>
            <a:r>
              <a:rPr b="0" i="1"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the breakdown potential</a:t>
            </a:r>
            <a:r>
              <a:rPr b="0" i="1"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Every dielectric material has a characteristic </a:t>
            </a:r>
            <a:r>
              <a:rPr b="0" i="1" lang="en-US" sz="1800" u="none">
                <a:solidFill>
                  <a:schemeClr val="dk1"/>
                </a:solidFill>
                <a:latin typeface="Times New Roman"/>
                <a:ea typeface="Times New Roman"/>
                <a:cs typeface="Times New Roman"/>
                <a:sym typeface="Times New Roman"/>
              </a:rPr>
              <a:t>dielectric strength, </a:t>
            </a:r>
            <a:r>
              <a:rPr b="0" i="0" lang="en-US" sz="1800" u="none">
                <a:solidFill>
                  <a:schemeClr val="dk1"/>
                </a:solidFill>
                <a:latin typeface="Times New Roman"/>
                <a:ea typeface="Times New Roman"/>
                <a:cs typeface="Times New Roman"/>
                <a:sym typeface="Times New Roman"/>
              </a:rPr>
              <a:t>which is the maximum value of the electric field that it can tolerate without breakdown.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grpSp>
        <p:nvGrpSpPr>
          <p:cNvPr id="239" name="Google Shape;239;p26"/>
          <p:cNvGrpSpPr/>
          <p:nvPr/>
        </p:nvGrpSpPr>
        <p:grpSpPr>
          <a:xfrm>
            <a:off x="228600" y="304800"/>
            <a:ext cx="2438400" cy="6096000"/>
            <a:chOff x="384" y="48"/>
            <a:chExt cx="1632" cy="4128"/>
          </a:xfrm>
        </p:grpSpPr>
        <p:pic>
          <p:nvPicPr>
            <p:cNvPr descr="F25_14" id="240" name="Google Shape;240;p26"/>
            <p:cNvPicPr preferRelativeResize="0"/>
            <p:nvPr/>
          </p:nvPicPr>
          <p:blipFill rotWithShape="1">
            <a:blip r:embed="rId3">
              <a:alphaModFix/>
            </a:blip>
            <a:srcRect b="0" l="0" r="0" t="0"/>
            <a:stretch/>
          </p:blipFill>
          <p:spPr>
            <a:xfrm>
              <a:off x="480" y="96"/>
              <a:ext cx="1283" cy="4080"/>
            </a:xfrm>
            <a:prstGeom prst="rect">
              <a:avLst/>
            </a:prstGeom>
            <a:noFill/>
            <a:ln>
              <a:noFill/>
            </a:ln>
          </p:spPr>
        </p:pic>
        <p:grpSp>
          <p:nvGrpSpPr>
            <p:cNvPr id="241" name="Google Shape;241;p26"/>
            <p:cNvGrpSpPr/>
            <p:nvPr/>
          </p:nvGrpSpPr>
          <p:grpSpPr>
            <a:xfrm>
              <a:off x="384" y="48"/>
              <a:ext cx="1632" cy="3439"/>
              <a:chOff x="432" y="57"/>
              <a:chExt cx="1632" cy="3439"/>
            </a:xfrm>
          </p:grpSpPr>
          <p:sp>
            <p:nvSpPr>
              <p:cNvPr id="242" name="Google Shape;242;p26"/>
              <p:cNvSpPr txBox="1"/>
              <p:nvPr/>
            </p:nvSpPr>
            <p:spPr>
              <a:xfrm>
                <a:off x="528" y="5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endParaRPr/>
              </a:p>
            </p:txBody>
          </p:sp>
          <p:sp>
            <p:nvSpPr>
              <p:cNvPr id="243" name="Google Shape;243;p26"/>
              <p:cNvSpPr txBox="1"/>
              <p:nvPr/>
            </p:nvSpPr>
            <p:spPr>
              <a:xfrm>
                <a:off x="480" y="441"/>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endParaRPr/>
              </a:p>
            </p:txBody>
          </p:sp>
          <p:sp>
            <p:nvSpPr>
              <p:cNvPr id="244" name="Google Shape;244;p26"/>
              <p:cNvSpPr txBox="1"/>
              <p:nvPr/>
            </p:nvSpPr>
            <p:spPr>
              <a:xfrm>
                <a:off x="480" y="912"/>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r>
                  <a:rPr b="1" i="0" lang="en-US" sz="1800" u="none">
                    <a:solidFill>
                      <a:srgbClr val="FF0000"/>
                    </a:solidFill>
                    <a:latin typeface="Times New Roman"/>
                    <a:ea typeface="Times New Roman"/>
                    <a:cs typeface="Times New Roman"/>
                    <a:sym typeface="Times New Roman"/>
                  </a:rPr>
                  <a:t>'</a:t>
                </a:r>
                <a:endParaRPr/>
              </a:p>
            </p:txBody>
          </p:sp>
          <p:sp>
            <p:nvSpPr>
              <p:cNvPr id="245" name="Google Shape;245;p26"/>
              <p:cNvSpPr txBox="1"/>
              <p:nvPr/>
            </p:nvSpPr>
            <p:spPr>
              <a:xfrm>
                <a:off x="528" y="2928"/>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endParaRPr/>
              </a:p>
            </p:txBody>
          </p:sp>
          <p:sp>
            <p:nvSpPr>
              <p:cNvPr id="246" name="Google Shape;246;p26"/>
              <p:cNvSpPr txBox="1"/>
              <p:nvPr/>
            </p:nvSpPr>
            <p:spPr>
              <a:xfrm>
                <a:off x="528" y="2016"/>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endParaRPr/>
              </a:p>
            </p:txBody>
          </p:sp>
          <p:sp>
            <p:nvSpPr>
              <p:cNvPr id="247" name="Google Shape;247;p26"/>
              <p:cNvSpPr txBox="1"/>
              <p:nvPr/>
            </p:nvSpPr>
            <p:spPr>
              <a:xfrm>
                <a:off x="432" y="1329"/>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r>
                  <a:rPr b="1" i="0" lang="en-US" sz="1800" u="none">
                    <a:solidFill>
                      <a:schemeClr val="dk1"/>
                    </a:solidFill>
                    <a:latin typeface="Times New Roman"/>
                    <a:ea typeface="Times New Roman"/>
                    <a:cs typeface="Times New Roman"/>
                    <a:sym typeface="Times New Roman"/>
                  </a:rPr>
                  <a:t>'</a:t>
                </a:r>
                <a:endParaRPr/>
              </a:p>
            </p:txBody>
          </p:sp>
          <p:sp>
            <p:nvSpPr>
              <p:cNvPr id="248" name="Google Shape;248;p26"/>
              <p:cNvSpPr txBox="1"/>
              <p:nvPr/>
            </p:nvSpPr>
            <p:spPr>
              <a:xfrm>
                <a:off x="480" y="2409"/>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endParaRPr/>
              </a:p>
            </p:txBody>
          </p:sp>
          <p:sp>
            <p:nvSpPr>
              <p:cNvPr id="249" name="Google Shape;249;p26"/>
              <p:cNvSpPr txBox="1"/>
              <p:nvPr/>
            </p:nvSpPr>
            <p:spPr>
              <a:xfrm>
                <a:off x="464" y="3265"/>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endParaRPr/>
              </a:p>
            </p:txBody>
          </p:sp>
          <p:sp>
            <p:nvSpPr>
              <p:cNvPr id="250" name="Google Shape;250;p26"/>
              <p:cNvSpPr txBox="1"/>
              <p:nvPr/>
            </p:nvSpPr>
            <p:spPr>
              <a:xfrm>
                <a:off x="1728" y="53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51" name="Google Shape;251;p26"/>
              <p:cNvSpPr txBox="1"/>
              <p:nvPr/>
            </p:nvSpPr>
            <p:spPr>
              <a:xfrm>
                <a:off x="1632" y="29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endParaRPr/>
              </a:p>
            </p:txBody>
          </p:sp>
          <p:sp>
            <p:nvSpPr>
              <p:cNvPr id="252" name="Google Shape;252;p26"/>
              <p:cNvSpPr txBox="1"/>
              <p:nvPr/>
            </p:nvSpPr>
            <p:spPr>
              <a:xfrm>
                <a:off x="1680" y="1161"/>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endParaRPr/>
              </a:p>
            </p:txBody>
          </p:sp>
          <p:sp>
            <p:nvSpPr>
              <p:cNvPr id="253" name="Google Shape;253;p26"/>
              <p:cNvSpPr txBox="1"/>
              <p:nvPr/>
            </p:nvSpPr>
            <p:spPr>
              <a:xfrm>
                <a:off x="1584" y="197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endParaRPr/>
              </a:p>
            </p:txBody>
          </p:sp>
          <p:sp>
            <p:nvSpPr>
              <p:cNvPr id="254" name="Google Shape;254;p26"/>
              <p:cNvSpPr txBox="1"/>
              <p:nvPr/>
            </p:nvSpPr>
            <p:spPr>
              <a:xfrm>
                <a:off x="1632" y="2832"/>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r>
                  <a:rPr b="1" i="0" lang="en-US" sz="1800" u="none">
                    <a:solidFill>
                      <a:srgbClr val="FF33CC"/>
                    </a:solidFill>
                    <a:latin typeface="Times New Roman"/>
                    <a:ea typeface="Times New Roman"/>
                    <a:cs typeface="Times New Roman"/>
                    <a:sym typeface="Times New Roman"/>
                  </a:rPr>
                  <a:t>'</a:t>
                </a:r>
                <a:endParaRPr/>
              </a:p>
            </p:txBody>
          </p:sp>
        </p:grpSp>
      </p:grpSp>
      <p:pic>
        <p:nvPicPr>
          <p:cNvPr id="255" name="Google Shape;255;p26"/>
          <p:cNvPicPr preferRelativeResize="0"/>
          <p:nvPr/>
        </p:nvPicPr>
        <p:blipFill rotWithShape="1">
          <a:blip r:embed="rId4">
            <a:alphaModFix/>
          </a:blip>
          <a:srcRect b="0" l="0" r="0" t="0"/>
          <a:stretch/>
        </p:blipFill>
        <p:spPr>
          <a:xfrm>
            <a:off x="2740025" y="400050"/>
            <a:ext cx="6292850" cy="5619750"/>
          </a:xfrm>
          <a:prstGeom prst="rect">
            <a:avLst/>
          </a:prstGeom>
          <a:noFill/>
          <a:ln>
            <a:noFill/>
          </a:ln>
        </p:spPr>
      </p:pic>
      <p:pic>
        <p:nvPicPr>
          <p:cNvPr id="256" name="Google Shape;256;p26"/>
          <p:cNvPicPr preferRelativeResize="0"/>
          <p:nvPr/>
        </p:nvPicPr>
        <p:blipFill rotWithShape="1">
          <a:blip r:embed="rId5">
            <a:alphaModFix/>
          </a:blip>
          <a:srcRect b="0" l="0" r="0" t="0"/>
          <a:stretch/>
        </p:blipFill>
        <p:spPr>
          <a:xfrm>
            <a:off x="6400800" y="228600"/>
            <a:ext cx="1165225" cy="403225"/>
          </a:xfrm>
          <a:prstGeom prst="rect">
            <a:avLst/>
          </a:prstGeom>
          <a:noFill/>
          <a:ln cap="flat" cmpd="sng" w="9525">
            <a:solidFill>
              <a:srgbClr val="FF0000"/>
            </a:solidFill>
            <a:prstDash val="solid"/>
            <a:miter lim="800000"/>
            <a:headEnd len="sm" w="sm" type="none"/>
            <a:tailEnd len="sm" w="sm" type="none"/>
          </a:ln>
        </p:spPr>
      </p:pic>
      <p:sp>
        <p:nvSpPr>
          <p:cNvPr id="257" name="Google Shape;257;p26"/>
          <p:cNvSpPr txBox="1"/>
          <p:nvPr/>
        </p:nvSpPr>
        <p:spPr>
          <a:xfrm>
            <a:off x="7543800" y="6232525"/>
            <a:ext cx="12192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00"/>
              </a:buClr>
              <a:buSzPts val="2400"/>
              <a:buFont typeface="Times New Roman"/>
              <a:buNone/>
            </a:pPr>
            <a:r>
              <a:rPr b="1" i="0" lang="en-US" sz="2400" u="none">
                <a:solidFill>
                  <a:srgbClr val="006600"/>
                </a:solidFill>
                <a:latin typeface="Times New Roman"/>
                <a:ea typeface="Times New Roman"/>
                <a:cs typeface="Times New Roman"/>
                <a:sym typeface="Times New Roman"/>
              </a:rPr>
              <a:t>(25-15)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grpSp>
        <p:nvGrpSpPr>
          <p:cNvPr id="262" name="Google Shape;262;p27"/>
          <p:cNvGrpSpPr/>
          <p:nvPr/>
        </p:nvGrpSpPr>
        <p:grpSpPr>
          <a:xfrm>
            <a:off x="0" y="685800"/>
            <a:ext cx="2438400" cy="5867400"/>
            <a:chOff x="384" y="48"/>
            <a:chExt cx="1632" cy="4128"/>
          </a:xfrm>
        </p:grpSpPr>
        <p:pic>
          <p:nvPicPr>
            <p:cNvPr descr="F25_14" id="263" name="Google Shape;263;p27"/>
            <p:cNvPicPr preferRelativeResize="0"/>
            <p:nvPr/>
          </p:nvPicPr>
          <p:blipFill rotWithShape="1">
            <a:blip r:embed="rId3">
              <a:alphaModFix/>
            </a:blip>
            <a:srcRect b="0" l="0" r="0" t="0"/>
            <a:stretch/>
          </p:blipFill>
          <p:spPr>
            <a:xfrm>
              <a:off x="480" y="96"/>
              <a:ext cx="1283" cy="4080"/>
            </a:xfrm>
            <a:prstGeom prst="rect">
              <a:avLst/>
            </a:prstGeom>
            <a:noFill/>
            <a:ln>
              <a:noFill/>
            </a:ln>
          </p:spPr>
        </p:pic>
        <p:grpSp>
          <p:nvGrpSpPr>
            <p:cNvPr id="264" name="Google Shape;264;p27"/>
            <p:cNvGrpSpPr/>
            <p:nvPr/>
          </p:nvGrpSpPr>
          <p:grpSpPr>
            <a:xfrm>
              <a:off x="384" y="48"/>
              <a:ext cx="1632" cy="3439"/>
              <a:chOff x="432" y="57"/>
              <a:chExt cx="1632" cy="3439"/>
            </a:xfrm>
          </p:grpSpPr>
          <p:sp>
            <p:nvSpPr>
              <p:cNvPr id="265" name="Google Shape;265;p27"/>
              <p:cNvSpPr txBox="1"/>
              <p:nvPr/>
            </p:nvSpPr>
            <p:spPr>
              <a:xfrm>
                <a:off x="528" y="5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endParaRPr/>
              </a:p>
            </p:txBody>
          </p:sp>
          <p:sp>
            <p:nvSpPr>
              <p:cNvPr id="266" name="Google Shape;266;p27"/>
              <p:cNvSpPr txBox="1"/>
              <p:nvPr/>
            </p:nvSpPr>
            <p:spPr>
              <a:xfrm>
                <a:off x="480" y="441"/>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endParaRPr/>
              </a:p>
            </p:txBody>
          </p:sp>
          <p:sp>
            <p:nvSpPr>
              <p:cNvPr id="267" name="Google Shape;267;p27"/>
              <p:cNvSpPr txBox="1"/>
              <p:nvPr/>
            </p:nvSpPr>
            <p:spPr>
              <a:xfrm>
                <a:off x="480" y="912"/>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r>
                  <a:rPr b="1" i="0" lang="en-US" sz="1800" u="none">
                    <a:solidFill>
                      <a:srgbClr val="FF0000"/>
                    </a:solidFill>
                    <a:latin typeface="Times New Roman"/>
                    <a:ea typeface="Times New Roman"/>
                    <a:cs typeface="Times New Roman"/>
                    <a:sym typeface="Times New Roman"/>
                  </a:rPr>
                  <a:t>'</a:t>
                </a:r>
                <a:endParaRPr/>
              </a:p>
            </p:txBody>
          </p:sp>
          <p:sp>
            <p:nvSpPr>
              <p:cNvPr id="268" name="Google Shape;268;p27"/>
              <p:cNvSpPr txBox="1"/>
              <p:nvPr/>
            </p:nvSpPr>
            <p:spPr>
              <a:xfrm>
                <a:off x="528" y="2928"/>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endParaRPr/>
              </a:p>
            </p:txBody>
          </p:sp>
          <p:sp>
            <p:nvSpPr>
              <p:cNvPr id="269" name="Google Shape;269;p27"/>
              <p:cNvSpPr txBox="1"/>
              <p:nvPr/>
            </p:nvSpPr>
            <p:spPr>
              <a:xfrm>
                <a:off x="528" y="2016"/>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1800"/>
                  <a:buFont typeface="Times New Roman"/>
                  <a:buNone/>
                </a:pPr>
                <a:r>
                  <a:rPr b="1" i="1" lang="en-US" sz="1800" u="none">
                    <a:solidFill>
                      <a:srgbClr val="FF0000"/>
                    </a:solidFill>
                    <a:latin typeface="Times New Roman"/>
                    <a:ea typeface="Times New Roman"/>
                    <a:cs typeface="Times New Roman"/>
                    <a:sym typeface="Times New Roman"/>
                  </a:rPr>
                  <a:t>q</a:t>
                </a:r>
                <a:endParaRPr/>
              </a:p>
            </p:txBody>
          </p:sp>
          <p:sp>
            <p:nvSpPr>
              <p:cNvPr id="270" name="Google Shape;270;p27"/>
              <p:cNvSpPr txBox="1"/>
              <p:nvPr/>
            </p:nvSpPr>
            <p:spPr>
              <a:xfrm>
                <a:off x="432" y="1329"/>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r>
                  <a:rPr b="1" i="0" lang="en-US" sz="1800" u="none">
                    <a:solidFill>
                      <a:schemeClr val="dk1"/>
                    </a:solidFill>
                    <a:latin typeface="Times New Roman"/>
                    <a:ea typeface="Times New Roman"/>
                    <a:cs typeface="Times New Roman"/>
                    <a:sym typeface="Times New Roman"/>
                  </a:rPr>
                  <a:t>'</a:t>
                </a:r>
                <a:endParaRPr/>
              </a:p>
            </p:txBody>
          </p:sp>
          <p:sp>
            <p:nvSpPr>
              <p:cNvPr id="271" name="Google Shape;271;p27"/>
              <p:cNvSpPr txBox="1"/>
              <p:nvPr/>
            </p:nvSpPr>
            <p:spPr>
              <a:xfrm>
                <a:off x="480" y="2409"/>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endParaRPr/>
              </a:p>
            </p:txBody>
          </p:sp>
          <p:sp>
            <p:nvSpPr>
              <p:cNvPr id="272" name="Google Shape;272;p27"/>
              <p:cNvSpPr txBox="1"/>
              <p:nvPr/>
            </p:nvSpPr>
            <p:spPr>
              <a:xfrm>
                <a:off x="464" y="3265"/>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a:t>
                </a:r>
                <a:r>
                  <a:rPr b="1" i="1" lang="en-US" sz="1800" u="none">
                    <a:solidFill>
                      <a:schemeClr val="dk1"/>
                    </a:solidFill>
                    <a:latin typeface="Times New Roman"/>
                    <a:ea typeface="Times New Roman"/>
                    <a:cs typeface="Times New Roman"/>
                    <a:sym typeface="Times New Roman"/>
                  </a:rPr>
                  <a:t>q</a:t>
                </a:r>
                <a:endParaRPr/>
              </a:p>
            </p:txBody>
          </p:sp>
          <p:sp>
            <p:nvSpPr>
              <p:cNvPr id="273" name="Google Shape;273;p27"/>
              <p:cNvSpPr txBox="1"/>
              <p:nvPr/>
            </p:nvSpPr>
            <p:spPr>
              <a:xfrm>
                <a:off x="1728" y="53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274" name="Google Shape;274;p27"/>
              <p:cNvSpPr txBox="1"/>
              <p:nvPr/>
            </p:nvSpPr>
            <p:spPr>
              <a:xfrm>
                <a:off x="1632" y="29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endParaRPr/>
              </a:p>
            </p:txBody>
          </p:sp>
          <p:sp>
            <p:nvSpPr>
              <p:cNvPr id="275" name="Google Shape;275;p27"/>
              <p:cNvSpPr txBox="1"/>
              <p:nvPr/>
            </p:nvSpPr>
            <p:spPr>
              <a:xfrm>
                <a:off x="1680" y="1161"/>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endParaRPr/>
              </a:p>
            </p:txBody>
          </p:sp>
          <p:sp>
            <p:nvSpPr>
              <p:cNvPr id="276" name="Google Shape;276;p27"/>
              <p:cNvSpPr txBox="1"/>
              <p:nvPr/>
            </p:nvSpPr>
            <p:spPr>
              <a:xfrm>
                <a:off x="1584" y="1977"/>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endParaRPr/>
              </a:p>
            </p:txBody>
          </p:sp>
          <p:sp>
            <p:nvSpPr>
              <p:cNvPr id="277" name="Google Shape;277;p27"/>
              <p:cNvSpPr txBox="1"/>
              <p:nvPr/>
            </p:nvSpPr>
            <p:spPr>
              <a:xfrm>
                <a:off x="1632" y="2832"/>
                <a:ext cx="336" cy="2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CC"/>
                  </a:buClr>
                  <a:buSzPts val="1800"/>
                  <a:buFont typeface="Times New Roman"/>
                  <a:buNone/>
                </a:pPr>
                <a:r>
                  <a:rPr b="1" i="1" lang="en-US" sz="1800" u="none">
                    <a:solidFill>
                      <a:srgbClr val="FF33CC"/>
                    </a:solidFill>
                    <a:latin typeface="Times New Roman"/>
                    <a:ea typeface="Times New Roman"/>
                    <a:cs typeface="Times New Roman"/>
                    <a:sym typeface="Times New Roman"/>
                  </a:rPr>
                  <a:t>V</a:t>
                </a:r>
                <a:r>
                  <a:rPr b="1" i="0" lang="en-US" sz="1800" u="none">
                    <a:solidFill>
                      <a:srgbClr val="FF33CC"/>
                    </a:solidFill>
                    <a:latin typeface="Times New Roman"/>
                    <a:ea typeface="Times New Roman"/>
                    <a:cs typeface="Times New Roman"/>
                    <a:sym typeface="Times New Roman"/>
                  </a:rPr>
                  <a:t>'</a:t>
                </a:r>
                <a:endParaRPr/>
              </a:p>
            </p:txBody>
          </p:sp>
        </p:grpSp>
      </p:grpSp>
      <p:pic>
        <p:nvPicPr>
          <p:cNvPr id="278" name="Google Shape;278;p27"/>
          <p:cNvPicPr preferRelativeResize="0"/>
          <p:nvPr/>
        </p:nvPicPr>
        <p:blipFill rotWithShape="1">
          <a:blip r:embed="rId4">
            <a:alphaModFix/>
          </a:blip>
          <a:srcRect b="0" l="0" r="0" t="0"/>
          <a:stretch/>
        </p:blipFill>
        <p:spPr>
          <a:xfrm>
            <a:off x="762000" y="76200"/>
            <a:ext cx="1143000" cy="403225"/>
          </a:xfrm>
          <a:prstGeom prst="rect">
            <a:avLst/>
          </a:prstGeom>
          <a:noFill/>
          <a:ln cap="flat" cmpd="sng" w="9525">
            <a:solidFill>
              <a:srgbClr val="FF0000"/>
            </a:solidFill>
            <a:prstDash val="solid"/>
            <a:miter lim="800000"/>
            <a:headEnd len="sm" w="sm" type="none"/>
            <a:tailEnd len="sm" w="sm" type="none"/>
          </a:ln>
        </p:spPr>
      </p:pic>
      <p:pic>
        <p:nvPicPr>
          <p:cNvPr id="279" name="Google Shape;279;p27"/>
          <p:cNvPicPr preferRelativeResize="0"/>
          <p:nvPr/>
        </p:nvPicPr>
        <p:blipFill rotWithShape="1">
          <a:blip r:embed="rId5">
            <a:alphaModFix/>
          </a:blip>
          <a:srcRect b="0" l="0" r="0" t="0"/>
          <a:stretch/>
        </p:blipFill>
        <p:spPr>
          <a:xfrm>
            <a:off x="2701925" y="708025"/>
            <a:ext cx="6080125" cy="2159000"/>
          </a:xfrm>
          <a:prstGeom prst="rect">
            <a:avLst/>
          </a:prstGeom>
          <a:noFill/>
          <a:ln>
            <a:noFill/>
          </a:ln>
        </p:spPr>
      </p:pic>
      <p:pic>
        <p:nvPicPr>
          <p:cNvPr id="280" name="Google Shape;280;p27"/>
          <p:cNvPicPr preferRelativeResize="0"/>
          <p:nvPr/>
        </p:nvPicPr>
        <p:blipFill rotWithShape="1">
          <a:blip r:embed="rId6">
            <a:alphaModFix/>
          </a:blip>
          <a:srcRect b="0" l="0" r="0" t="0"/>
          <a:stretch/>
        </p:blipFill>
        <p:spPr>
          <a:xfrm>
            <a:off x="2778125" y="3724275"/>
            <a:ext cx="6016625" cy="24526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8"/>
          <p:cNvSpPr txBox="1"/>
          <p:nvPr/>
        </p:nvSpPr>
        <p:spPr>
          <a:xfrm>
            <a:off x="0" y="0"/>
            <a:ext cx="43910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25.7: Dielectrics, an Atomic View:</a:t>
            </a:r>
            <a:endParaRPr/>
          </a:p>
        </p:txBody>
      </p:sp>
      <p:grpSp>
        <p:nvGrpSpPr>
          <p:cNvPr id="286" name="Google Shape;286;p28"/>
          <p:cNvGrpSpPr/>
          <p:nvPr/>
        </p:nvGrpSpPr>
        <p:grpSpPr>
          <a:xfrm>
            <a:off x="533400" y="457200"/>
            <a:ext cx="7924800" cy="2057400"/>
            <a:chOff x="0" y="457200"/>
            <a:chExt cx="8229600" cy="2376487"/>
          </a:xfrm>
        </p:grpSpPr>
        <p:pic>
          <p:nvPicPr>
            <p:cNvPr id="287" name="Google Shape;287;p28"/>
            <p:cNvPicPr preferRelativeResize="0"/>
            <p:nvPr/>
          </p:nvPicPr>
          <p:blipFill rotWithShape="1">
            <a:blip r:embed="rId3">
              <a:alphaModFix/>
            </a:blip>
            <a:srcRect b="0" l="0" r="0" t="0"/>
            <a:stretch/>
          </p:blipFill>
          <p:spPr>
            <a:xfrm>
              <a:off x="0" y="533399"/>
              <a:ext cx="5444311" cy="2300288"/>
            </a:xfrm>
            <a:prstGeom prst="rect">
              <a:avLst/>
            </a:prstGeom>
            <a:noFill/>
            <a:ln>
              <a:noFill/>
            </a:ln>
          </p:spPr>
        </p:pic>
        <p:pic>
          <p:nvPicPr>
            <p:cNvPr id="288" name="Google Shape;288;p28"/>
            <p:cNvPicPr preferRelativeResize="0"/>
            <p:nvPr/>
          </p:nvPicPr>
          <p:blipFill rotWithShape="1">
            <a:blip r:embed="rId4">
              <a:alphaModFix/>
            </a:blip>
            <a:srcRect b="0" l="0" r="0" t="0"/>
            <a:stretch/>
          </p:blipFill>
          <p:spPr>
            <a:xfrm>
              <a:off x="5562600" y="457200"/>
              <a:ext cx="2667000" cy="2153422"/>
            </a:xfrm>
            <a:prstGeom prst="rect">
              <a:avLst/>
            </a:prstGeom>
            <a:noFill/>
            <a:ln>
              <a:noFill/>
            </a:ln>
          </p:spPr>
        </p:pic>
      </p:grpSp>
      <p:sp>
        <p:nvSpPr>
          <p:cNvPr id="289" name="Google Shape;289;p28"/>
          <p:cNvSpPr txBox="1"/>
          <p:nvPr/>
        </p:nvSpPr>
        <p:spPr>
          <a:xfrm>
            <a:off x="152400" y="2582862"/>
            <a:ext cx="8686800" cy="397033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Times New Roman"/>
              <a:buAutoNum type="arabicPeriod"/>
            </a:pPr>
            <a:r>
              <a:rPr b="1" i="1" lang="en-US" sz="1800" u="none">
                <a:solidFill>
                  <a:schemeClr val="dk1"/>
                </a:solidFill>
                <a:latin typeface="Times New Roman"/>
                <a:ea typeface="Times New Roman"/>
                <a:cs typeface="Times New Roman"/>
                <a:sym typeface="Times New Roman"/>
              </a:rPr>
              <a:t>Polar dielectrics. </a:t>
            </a:r>
            <a:r>
              <a:rPr b="0" i="0" lang="en-US" sz="1800" u="none">
                <a:solidFill>
                  <a:schemeClr val="dk1"/>
                </a:solidFill>
                <a:latin typeface="Times New Roman"/>
                <a:ea typeface="Times New Roman"/>
                <a:cs typeface="Times New Roman"/>
                <a:sym typeface="Times New Roman"/>
              </a:rPr>
              <a:t>The molecules of some dielectrics, like water, have permanent</a:t>
            </a:r>
            <a:r>
              <a:rPr b="1" i="1"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Times New Roman"/>
                <a:ea typeface="Times New Roman"/>
                <a:cs typeface="Times New Roman"/>
                <a:sym typeface="Times New Roman"/>
              </a:rPr>
              <a:t>electric dipole moments. In such materials (called </a:t>
            </a:r>
            <a:r>
              <a:rPr b="0" i="1" lang="en-US" sz="1800" u="none">
                <a:solidFill>
                  <a:schemeClr val="dk1"/>
                </a:solidFill>
                <a:latin typeface="Times New Roman"/>
                <a:ea typeface="Times New Roman"/>
                <a:cs typeface="Times New Roman"/>
                <a:sym typeface="Times New Roman"/>
              </a:rPr>
              <a:t>polar dielectrics), </a:t>
            </a:r>
            <a:r>
              <a:rPr b="0" i="0" lang="en-US" sz="1800" u="none">
                <a:solidFill>
                  <a:schemeClr val="dk1"/>
                </a:solidFill>
                <a:latin typeface="Times New Roman"/>
                <a:ea typeface="Times New Roman"/>
                <a:cs typeface="Times New Roman"/>
                <a:sym typeface="Times New Roman"/>
              </a:rPr>
              <a:t>the electric dipoles tend to line up with an external electric field as in Fig. 25-14. Since the molecules are continuously jostling each other as a result of their random thermal motion, this alignment is not complete, but it becomes more complete as the magnitude of the applied field is increased (or as the temperature, and thus the jostling, are decreased).The alignment of the electric dipoles produces an electric field that is directed opposite the applied field and is smaller in magnitude.</a:t>
            </a:r>
            <a:endParaRPr/>
          </a:p>
          <a:p>
            <a:pPr indent="-228600" lvl="0" marL="342900" marR="0" rtl="0" algn="l">
              <a:lnSpc>
                <a:spcPct val="100000"/>
              </a:lnSpc>
              <a:spcBef>
                <a:spcPts val="0"/>
              </a:spcBef>
              <a:spcAft>
                <a:spcPts val="0"/>
              </a:spcAft>
              <a:buClr>
                <a:schemeClr val="dk1"/>
              </a:buClr>
              <a:buSzPts val="1800"/>
              <a:buFont typeface="Times New Roman"/>
              <a:buNone/>
            </a:pPr>
            <a:r>
              <a:t/>
            </a:r>
            <a:endParaRPr b="1" i="1" sz="1800" u="none">
              <a:solidFill>
                <a:schemeClr val="dk1"/>
              </a:solidFill>
              <a:latin typeface="Times New Roman"/>
              <a:ea typeface="Times New Roman"/>
              <a:cs typeface="Times New Roman"/>
              <a:sym typeface="Times New Roman"/>
            </a:endParaRPr>
          </a:p>
          <a:p>
            <a:pPr indent="-228600" lvl="0" marL="342900" marR="0" rtl="0" algn="l">
              <a:lnSpc>
                <a:spcPct val="100000"/>
              </a:lnSpc>
              <a:spcBef>
                <a:spcPts val="0"/>
              </a:spcBef>
              <a:spcAft>
                <a:spcPts val="0"/>
              </a:spcAft>
              <a:buClr>
                <a:schemeClr val="dk1"/>
              </a:buClr>
              <a:buSzPts val="1800"/>
              <a:buFont typeface="Times New Roman"/>
              <a:buNone/>
            </a:pPr>
            <a:r>
              <a:t/>
            </a:r>
            <a:endParaRPr b="1" i="1" sz="1800" u="none">
              <a:solidFill>
                <a:schemeClr val="dk1"/>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chemeClr val="dk1"/>
              </a:buClr>
              <a:buSzPts val="1800"/>
              <a:buFont typeface="Times New Roman"/>
              <a:buAutoNum type="arabicPeriod"/>
            </a:pPr>
            <a:r>
              <a:rPr b="1" i="1" lang="en-US" sz="1800" u="none">
                <a:solidFill>
                  <a:schemeClr val="dk1"/>
                </a:solidFill>
                <a:latin typeface="Times New Roman"/>
                <a:ea typeface="Times New Roman"/>
                <a:cs typeface="Times New Roman"/>
                <a:sym typeface="Times New Roman"/>
              </a:rPr>
              <a:t>Nonpolar dielectrics. </a:t>
            </a:r>
            <a:r>
              <a:rPr b="0" i="0" lang="en-US" sz="1800" u="none">
                <a:solidFill>
                  <a:schemeClr val="dk1"/>
                </a:solidFill>
                <a:latin typeface="Times New Roman"/>
                <a:ea typeface="Times New Roman"/>
                <a:cs typeface="Times New Roman"/>
                <a:sym typeface="Times New Roman"/>
              </a:rPr>
              <a:t>Regardless of whether they have permanent electric dipole moments, molecules acquire dipole moments by induction when placed in an external electric field. This occurs because the external field tends to “stretch” the molecules, slightly separating the centers of negative and positive charge.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9"/>
          <p:cNvSpPr txBox="1"/>
          <p:nvPr/>
        </p:nvSpPr>
        <p:spPr>
          <a:xfrm>
            <a:off x="0" y="0"/>
            <a:ext cx="43783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25.8: Dielectrics and Gauss’s Law:</a:t>
            </a:r>
            <a:endParaRPr/>
          </a:p>
        </p:txBody>
      </p:sp>
      <p:pic>
        <p:nvPicPr>
          <p:cNvPr id="295" name="Google Shape;295;p29"/>
          <p:cNvPicPr preferRelativeResize="0"/>
          <p:nvPr/>
        </p:nvPicPr>
        <p:blipFill rotWithShape="1">
          <a:blip r:embed="rId3">
            <a:alphaModFix/>
          </a:blip>
          <a:srcRect b="0" l="0" r="0" t="0"/>
          <a:stretch/>
        </p:blipFill>
        <p:spPr>
          <a:xfrm>
            <a:off x="990600" y="381000"/>
            <a:ext cx="7496175" cy="2044700"/>
          </a:xfrm>
          <a:prstGeom prst="rect">
            <a:avLst/>
          </a:prstGeom>
          <a:noFill/>
          <a:ln>
            <a:noFill/>
          </a:ln>
        </p:spPr>
      </p:pic>
      <p:sp>
        <p:nvSpPr>
          <p:cNvPr id="296" name="Google Shape;296;p29"/>
          <p:cNvSpPr txBox="1"/>
          <p:nvPr/>
        </p:nvSpPr>
        <p:spPr>
          <a:xfrm>
            <a:off x="228600" y="2438400"/>
            <a:ext cx="8458200" cy="42783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For the situation of Fig. 25-16</a:t>
            </a:r>
            <a:r>
              <a:rPr b="0" i="1" lang="en-US" sz="1600" u="none">
                <a:solidFill>
                  <a:schemeClr val="dk1"/>
                </a:solidFill>
                <a:latin typeface="Times New Roman"/>
                <a:ea typeface="Times New Roman"/>
                <a:cs typeface="Times New Roman"/>
                <a:sym typeface="Times New Roman"/>
              </a:rPr>
              <a:t>a, </a:t>
            </a:r>
            <a:r>
              <a:rPr b="0" i="0" lang="en-US" sz="1600" u="none">
                <a:solidFill>
                  <a:schemeClr val="dk1"/>
                </a:solidFill>
                <a:latin typeface="Times New Roman"/>
                <a:ea typeface="Times New Roman"/>
                <a:cs typeface="Times New Roman"/>
                <a:sym typeface="Times New Roman"/>
              </a:rPr>
              <a:t>without a dielectric</a:t>
            </a:r>
            <a:r>
              <a:rPr b="0" i="1"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the electric field between the plates can be found using Gauss’s Law. We enclose the charge </a:t>
            </a:r>
            <a:r>
              <a:rPr b="0" i="1" lang="en-US" sz="1600" u="none">
                <a:solidFill>
                  <a:schemeClr val="dk1"/>
                </a:solidFill>
                <a:latin typeface="Times New Roman"/>
                <a:ea typeface="Times New Roman"/>
                <a:cs typeface="Times New Roman"/>
                <a:sym typeface="Times New Roman"/>
              </a:rPr>
              <a:t>q </a:t>
            </a:r>
            <a:r>
              <a:rPr b="0" i="0" lang="en-US" sz="1600" u="none">
                <a:solidFill>
                  <a:schemeClr val="dk1"/>
                </a:solidFill>
                <a:latin typeface="Times New Roman"/>
                <a:ea typeface="Times New Roman"/>
                <a:cs typeface="Times New Roman"/>
                <a:sym typeface="Times New Roman"/>
              </a:rPr>
              <a:t>on the top plate with a Gaussian surface and then apply Gauss’ law. If </a:t>
            </a:r>
            <a:r>
              <a:rPr b="0" i="1" lang="en-US" sz="1600" u="none">
                <a:solidFill>
                  <a:schemeClr val="dk1"/>
                </a:solidFill>
                <a:latin typeface="Times New Roman"/>
                <a:ea typeface="Times New Roman"/>
                <a:cs typeface="Times New Roman"/>
                <a:sym typeface="Times New Roman"/>
              </a:rPr>
              <a:t>E</a:t>
            </a:r>
            <a:r>
              <a:rPr b="0" baseline="-25000" i="1" lang="en-US" sz="1600" u="none">
                <a:solidFill>
                  <a:schemeClr val="dk1"/>
                </a:solidFill>
                <a:latin typeface="Times New Roman"/>
                <a:ea typeface="Times New Roman"/>
                <a:cs typeface="Times New Roman"/>
                <a:sym typeface="Times New Roman"/>
              </a:rPr>
              <a:t>0</a:t>
            </a:r>
            <a:r>
              <a:rPr b="0" i="1"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represents the magnitude of the field, we have</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 Fig. 25-16</a:t>
            </a:r>
            <a:r>
              <a:rPr b="0" i="1" lang="en-US" sz="1600" u="none">
                <a:solidFill>
                  <a:schemeClr val="dk1"/>
                </a:solidFill>
                <a:latin typeface="Times New Roman"/>
                <a:ea typeface="Times New Roman"/>
                <a:cs typeface="Times New Roman"/>
                <a:sym typeface="Times New Roman"/>
              </a:rPr>
              <a:t>b, </a:t>
            </a:r>
            <a:r>
              <a:rPr b="0" i="0" lang="en-US" sz="1600" u="none">
                <a:solidFill>
                  <a:schemeClr val="dk1"/>
                </a:solidFill>
                <a:latin typeface="Times New Roman"/>
                <a:ea typeface="Times New Roman"/>
                <a:cs typeface="Times New Roman"/>
                <a:sym typeface="Times New Roman"/>
              </a:rPr>
              <a:t>with the dielectric in place, we can find the electric field between the plates (and within the dielectric) by using the same Gaussian surface. Now the surface encloses two types of charge: It still encloses charge </a:t>
            </a:r>
            <a:r>
              <a:rPr b="0" i="1" lang="en-US" sz="1600" u="none">
                <a:solidFill>
                  <a:schemeClr val="dk1"/>
                </a:solidFill>
                <a:latin typeface="Times New Roman"/>
                <a:ea typeface="Times New Roman"/>
                <a:cs typeface="Times New Roman"/>
                <a:sym typeface="Times New Roman"/>
              </a:rPr>
              <a:t>+q </a:t>
            </a:r>
            <a:r>
              <a:rPr b="0" i="0" lang="en-US" sz="1600" u="none">
                <a:solidFill>
                  <a:schemeClr val="dk1"/>
                </a:solidFill>
                <a:latin typeface="Times New Roman"/>
                <a:ea typeface="Times New Roman"/>
                <a:cs typeface="Times New Roman"/>
                <a:sym typeface="Times New Roman"/>
              </a:rPr>
              <a:t>on the top plate, but it now also encloses the induced charge </a:t>
            </a:r>
            <a:r>
              <a:rPr b="0" i="1" lang="en-US" sz="1600" u="none">
                <a:solidFill>
                  <a:schemeClr val="dk1"/>
                </a:solidFill>
                <a:latin typeface="Times New Roman"/>
                <a:ea typeface="Times New Roman"/>
                <a:cs typeface="Times New Roman"/>
                <a:sym typeface="Times New Roman"/>
              </a:rPr>
              <a:t>–q’ on </a:t>
            </a:r>
            <a:r>
              <a:rPr b="0" i="0" lang="en-US" sz="1600" u="none">
                <a:solidFill>
                  <a:schemeClr val="dk1"/>
                </a:solidFill>
                <a:latin typeface="Times New Roman"/>
                <a:ea typeface="Times New Roman"/>
                <a:cs typeface="Times New Roman"/>
                <a:sym typeface="Times New Roman"/>
              </a:rPr>
              <a:t>the top face of the dielectric. The charge on the conducting plate is said to be </a:t>
            </a:r>
            <a:r>
              <a:rPr b="0" i="1" lang="en-US" sz="1600" u="none">
                <a:solidFill>
                  <a:schemeClr val="dk1"/>
                </a:solidFill>
                <a:latin typeface="Times New Roman"/>
                <a:ea typeface="Times New Roman"/>
                <a:cs typeface="Times New Roman"/>
                <a:sym typeface="Times New Roman"/>
              </a:rPr>
              <a:t>free charge because it can move if we change the electric potential of the plate; the </a:t>
            </a:r>
            <a:r>
              <a:rPr b="0" i="0" lang="en-US" sz="1600" u="none">
                <a:solidFill>
                  <a:schemeClr val="dk1"/>
                </a:solidFill>
                <a:latin typeface="Times New Roman"/>
                <a:ea typeface="Times New Roman"/>
                <a:cs typeface="Times New Roman"/>
                <a:sym typeface="Times New Roman"/>
              </a:rPr>
              <a:t>induced charge on the surface of the dielectric is not free charge because it  cannot move from that surface.</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The effect of the dielectric is to weaken the original field </a:t>
            </a:r>
            <a:r>
              <a:rPr b="0" i="1" lang="en-US" sz="1600" u="none">
                <a:solidFill>
                  <a:schemeClr val="dk1"/>
                </a:solidFill>
                <a:latin typeface="Times New Roman"/>
                <a:ea typeface="Times New Roman"/>
                <a:cs typeface="Times New Roman"/>
                <a:sym typeface="Times New Roman"/>
              </a:rPr>
              <a:t>E</a:t>
            </a:r>
            <a:r>
              <a:rPr b="0" baseline="-25000" i="1" lang="en-US" sz="1600" u="none">
                <a:solidFill>
                  <a:schemeClr val="dk1"/>
                </a:solidFill>
                <a:latin typeface="Times New Roman"/>
                <a:ea typeface="Times New Roman"/>
                <a:cs typeface="Times New Roman"/>
                <a:sym typeface="Times New Roman"/>
              </a:rPr>
              <a:t>0</a:t>
            </a:r>
            <a:r>
              <a:rPr b="0" i="1"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by a factor of </a:t>
            </a:r>
            <a:r>
              <a:rPr b="0" i="1" lang="en-US" sz="1600" u="none">
                <a:solidFill>
                  <a:schemeClr val="dk1"/>
                </a:solidFill>
                <a:latin typeface="Noto Sans Symbols"/>
                <a:ea typeface="Noto Sans Symbols"/>
                <a:cs typeface="Noto Sans Symbols"/>
                <a:sym typeface="Noto Sans Symbols"/>
              </a:rPr>
              <a:t>κ</a:t>
            </a:r>
            <a:r>
              <a:rPr b="0" i="1" lang="en-US" sz="16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600"/>
              <a:buFont typeface="Times New Roman"/>
              <a:buNone/>
            </a:pPr>
            <a:r>
              <a:t/>
            </a:r>
            <a:endParaRPr b="0" i="1"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Since</a:t>
            </a:r>
            <a:r>
              <a:rPr b="0" i="1" lang="en-US" sz="1600" u="none">
                <a:solidFill>
                  <a:schemeClr val="dk1"/>
                </a:solidFill>
                <a:latin typeface="Times New Roman"/>
                <a:ea typeface="Times New Roman"/>
                <a:cs typeface="Times New Roman"/>
                <a:sym typeface="Times New Roman"/>
              </a:rPr>
              <a:t> </a:t>
            </a:r>
            <a:endParaRPr/>
          </a:p>
        </p:txBody>
      </p:sp>
      <p:grpSp>
        <p:nvGrpSpPr>
          <p:cNvPr id="297" name="Google Shape;297;p29"/>
          <p:cNvGrpSpPr/>
          <p:nvPr/>
        </p:nvGrpSpPr>
        <p:grpSpPr>
          <a:xfrm>
            <a:off x="1143000" y="3200400"/>
            <a:ext cx="3962400" cy="533400"/>
            <a:chOff x="1143000" y="3581400"/>
            <a:chExt cx="3962400" cy="533400"/>
          </a:xfrm>
        </p:grpSpPr>
        <p:pic>
          <p:nvPicPr>
            <p:cNvPr id="298" name="Google Shape;298;p29"/>
            <p:cNvPicPr preferRelativeResize="0"/>
            <p:nvPr/>
          </p:nvPicPr>
          <p:blipFill rotWithShape="1">
            <a:blip r:embed="rId4">
              <a:alphaModFix/>
            </a:blip>
            <a:srcRect b="53224" l="0" r="0" t="0"/>
            <a:stretch/>
          </p:blipFill>
          <p:spPr>
            <a:xfrm>
              <a:off x="1143000" y="3581400"/>
              <a:ext cx="2147888" cy="533400"/>
            </a:xfrm>
            <a:prstGeom prst="rect">
              <a:avLst/>
            </a:prstGeom>
            <a:noFill/>
            <a:ln>
              <a:noFill/>
            </a:ln>
          </p:spPr>
        </p:pic>
        <p:pic>
          <p:nvPicPr>
            <p:cNvPr id="299" name="Google Shape;299;p29"/>
            <p:cNvPicPr preferRelativeResize="0"/>
            <p:nvPr/>
          </p:nvPicPr>
          <p:blipFill rotWithShape="1">
            <a:blip r:embed="rId5">
              <a:alphaModFix/>
            </a:blip>
            <a:srcRect b="0" l="0" r="0" t="0"/>
            <a:stretch/>
          </p:blipFill>
          <p:spPr>
            <a:xfrm>
              <a:off x="3962400" y="3581400"/>
              <a:ext cx="1143000" cy="508000"/>
            </a:xfrm>
            <a:prstGeom prst="rect">
              <a:avLst/>
            </a:prstGeom>
            <a:noFill/>
            <a:ln>
              <a:noFill/>
            </a:ln>
          </p:spPr>
        </p:pic>
        <p:sp>
          <p:nvSpPr>
            <p:cNvPr id="300" name="Google Shape;300;p29"/>
            <p:cNvSpPr/>
            <p:nvPr/>
          </p:nvSpPr>
          <p:spPr>
            <a:xfrm>
              <a:off x="3505200" y="3810000"/>
              <a:ext cx="304800" cy="76200"/>
            </a:xfrm>
            <a:prstGeom prst="rightArrow">
              <a:avLst>
                <a:gd fmla="val 18900" name="adj1"/>
                <a:gd fmla="val 50000" name="adj2"/>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grpSp>
        <p:nvGrpSpPr>
          <p:cNvPr id="301" name="Google Shape;301;p29"/>
          <p:cNvGrpSpPr/>
          <p:nvPr/>
        </p:nvGrpSpPr>
        <p:grpSpPr>
          <a:xfrm>
            <a:off x="457200" y="5241925"/>
            <a:ext cx="4267200" cy="549275"/>
            <a:chOff x="457200" y="5241352"/>
            <a:chExt cx="4262927" cy="493928"/>
          </a:xfrm>
        </p:grpSpPr>
        <p:pic>
          <p:nvPicPr>
            <p:cNvPr id="302" name="Google Shape;302;p29"/>
            <p:cNvPicPr preferRelativeResize="0"/>
            <p:nvPr/>
          </p:nvPicPr>
          <p:blipFill rotWithShape="1">
            <a:blip r:embed="rId6">
              <a:alphaModFix/>
            </a:blip>
            <a:srcRect b="0" l="0" r="0" t="0"/>
            <a:stretch/>
          </p:blipFill>
          <p:spPr>
            <a:xfrm>
              <a:off x="457200" y="5241352"/>
              <a:ext cx="2677244" cy="493928"/>
            </a:xfrm>
            <a:prstGeom prst="rect">
              <a:avLst/>
            </a:prstGeom>
            <a:noFill/>
            <a:ln>
              <a:noFill/>
            </a:ln>
          </p:spPr>
        </p:pic>
        <p:sp>
          <p:nvSpPr>
            <p:cNvPr id="303" name="Google Shape;303;p29"/>
            <p:cNvSpPr/>
            <p:nvPr/>
          </p:nvSpPr>
          <p:spPr>
            <a:xfrm>
              <a:off x="3188138" y="5479751"/>
              <a:ext cx="287050" cy="59957"/>
            </a:xfrm>
            <a:prstGeom prst="rightArrow">
              <a:avLst>
                <a:gd fmla="val 19344" name="adj1"/>
                <a:gd fmla="val 50000" name="adj2"/>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304" name="Google Shape;304;p29"/>
            <p:cNvPicPr preferRelativeResize="0"/>
            <p:nvPr/>
          </p:nvPicPr>
          <p:blipFill rotWithShape="1">
            <a:blip r:embed="rId7">
              <a:alphaModFix/>
            </a:blip>
            <a:srcRect b="0" l="0" r="0" t="0"/>
            <a:stretch/>
          </p:blipFill>
          <p:spPr>
            <a:xfrm>
              <a:off x="3619582" y="5301105"/>
              <a:ext cx="1100545" cy="356163"/>
            </a:xfrm>
            <a:prstGeom prst="rect">
              <a:avLst/>
            </a:prstGeom>
            <a:noFill/>
            <a:ln>
              <a:noFill/>
            </a:ln>
          </p:spPr>
        </p:pic>
      </p:grpSp>
      <p:pic>
        <p:nvPicPr>
          <p:cNvPr id="305" name="Google Shape;305;p29"/>
          <p:cNvPicPr preferRelativeResize="0"/>
          <p:nvPr/>
        </p:nvPicPr>
        <p:blipFill rotWithShape="1">
          <a:blip r:embed="rId8">
            <a:alphaModFix/>
          </a:blip>
          <a:srcRect b="0" l="0" r="0" t="0"/>
          <a:stretch/>
        </p:blipFill>
        <p:spPr>
          <a:xfrm>
            <a:off x="6629400" y="5791200"/>
            <a:ext cx="1647825" cy="463550"/>
          </a:xfrm>
          <a:prstGeom prst="rect">
            <a:avLst/>
          </a:prstGeom>
          <a:noFill/>
          <a:ln>
            <a:noFill/>
          </a:ln>
        </p:spPr>
      </p:pic>
      <p:pic>
        <p:nvPicPr>
          <p:cNvPr id="306" name="Google Shape;306;p29"/>
          <p:cNvPicPr preferRelativeResize="0"/>
          <p:nvPr/>
        </p:nvPicPr>
        <p:blipFill rotWithShape="1">
          <a:blip r:embed="rId9">
            <a:alphaModFix/>
          </a:blip>
          <a:srcRect b="0" l="0" r="0" t="0"/>
          <a:stretch/>
        </p:blipFill>
        <p:spPr>
          <a:xfrm>
            <a:off x="914400" y="6324600"/>
            <a:ext cx="1176337" cy="396875"/>
          </a:xfrm>
          <a:prstGeom prst="rect">
            <a:avLst/>
          </a:prstGeom>
          <a:noFill/>
          <a:ln>
            <a:noFill/>
          </a:ln>
        </p:spPr>
      </p:pic>
      <p:pic>
        <p:nvPicPr>
          <p:cNvPr id="307" name="Google Shape;307;p29"/>
          <p:cNvPicPr preferRelativeResize="0"/>
          <p:nvPr/>
        </p:nvPicPr>
        <p:blipFill rotWithShape="1">
          <a:blip r:embed="rId10">
            <a:alphaModFix/>
          </a:blip>
          <a:srcRect b="0" l="0" r="0" t="0"/>
          <a:stretch/>
        </p:blipFill>
        <p:spPr>
          <a:xfrm>
            <a:off x="2971800" y="6172200"/>
            <a:ext cx="3924300" cy="59380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308" name="Google Shape;308;p29"/>
          <p:cNvSpPr/>
          <p:nvPr/>
        </p:nvSpPr>
        <p:spPr>
          <a:xfrm>
            <a:off x="2362200" y="6400800"/>
            <a:ext cx="304800" cy="76200"/>
          </a:xfrm>
          <a:prstGeom prst="rightArrow">
            <a:avLst>
              <a:gd fmla="val 18900" name="adj1"/>
              <a:gd fmla="val 50000" name="adj2"/>
            </a:avLst>
          </a:prstGeom>
          <a:solidFill>
            <a:schemeClr val="lt1"/>
          </a:solidFill>
          <a:ln cap="flat" cmpd="sng" w="25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nvSpPr>
        <p:spPr>
          <a:xfrm>
            <a:off x="0" y="0"/>
            <a:ext cx="65643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Example, Dielectric Partially Filling a Gap in a Capacitor:</a:t>
            </a:r>
            <a:endParaRPr/>
          </a:p>
        </p:txBody>
      </p:sp>
      <p:grpSp>
        <p:nvGrpSpPr>
          <p:cNvPr id="314" name="Google Shape;314;p30"/>
          <p:cNvGrpSpPr/>
          <p:nvPr/>
        </p:nvGrpSpPr>
        <p:grpSpPr>
          <a:xfrm>
            <a:off x="0" y="685800"/>
            <a:ext cx="4572000" cy="5911850"/>
            <a:chOff x="0" y="457200"/>
            <a:chExt cx="4572000" cy="5911566"/>
          </a:xfrm>
        </p:grpSpPr>
        <p:grpSp>
          <p:nvGrpSpPr>
            <p:cNvPr id="315" name="Google Shape;315;p30"/>
            <p:cNvGrpSpPr/>
            <p:nvPr/>
          </p:nvGrpSpPr>
          <p:grpSpPr>
            <a:xfrm>
              <a:off x="0" y="457200"/>
              <a:ext cx="4572000" cy="4847697"/>
              <a:chOff x="0" y="533400"/>
              <a:chExt cx="4572000" cy="4847697"/>
            </a:xfrm>
          </p:grpSpPr>
          <p:pic>
            <p:nvPicPr>
              <p:cNvPr id="316" name="Google Shape;316;p30"/>
              <p:cNvPicPr preferRelativeResize="0"/>
              <p:nvPr/>
            </p:nvPicPr>
            <p:blipFill rotWithShape="1">
              <a:blip r:embed="rId3">
                <a:alphaModFix/>
              </a:blip>
              <a:srcRect b="0" l="0" r="0" t="0"/>
              <a:stretch/>
            </p:blipFill>
            <p:spPr>
              <a:xfrm>
                <a:off x="0" y="533400"/>
                <a:ext cx="4571999" cy="1441094"/>
              </a:xfrm>
              <a:prstGeom prst="rect">
                <a:avLst/>
              </a:prstGeom>
              <a:noFill/>
              <a:ln>
                <a:noFill/>
              </a:ln>
            </p:spPr>
          </p:pic>
          <p:pic>
            <p:nvPicPr>
              <p:cNvPr id="317" name="Google Shape;317;p30"/>
              <p:cNvPicPr preferRelativeResize="0"/>
              <p:nvPr/>
            </p:nvPicPr>
            <p:blipFill rotWithShape="1">
              <a:blip r:embed="rId4">
                <a:alphaModFix/>
              </a:blip>
              <a:srcRect b="0" l="0" r="0" t="0"/>
              <a:stretch/>
            </p:blipFill>
            <p:spPr>
              <a:xfrm>
                <a:off x="0" y="1981200"/>
                <a:ext cx="4572000" cy="1878806"/>
              </a:xfrm>
              <a:prstGeom prst="rect">
                <a:avLst/>
              </a:prstGeom>
              <a:noFill/>
              <a:ln>
                <a:noFill/>
              </a:ln>
            </p:spPr>
          </p:pic>
          <p:pic>
            <p:nvPicPr>
              <p:cNvPr id="318" name="Google Shape;318;p30"/>
              <p:cNvPicPr preferRelativeResize="0"/>
              <p:nvPr/>
            </p:nvPicPr>
            <p:blipFill rotWithShape="1">
              <a:blip r:embed="rId5">
                <a:alphaModFix/>
              </a:blip>
              <a:srcRect b="0" l="0" r="0" t="0"/>
              <a:stretch/>
            </p:blipFill>
            <p:spPr>
              <a:xfrm>
                <a:off x="0" y="3849874"/>
                <a:ext cx="4572000" cy="1531223"/>
              </a:xfrm>
              <a:prstGeom prst="rect">
                <a:avLst/>
              </a:prstGeom>
              <a:noFill/>
              <a:ln>
                <a:noFill/>
              </a:ln>
            </p:spPr>
          </p:pic>
        </p:grpSp>
        <p:pic>
          <p:nvPicPr>
            <p:cNvPr id="319" name="Google Shape;319;p30"/>
            <p:cNvPicPr preferRelativeResize="0"/>
            <p:nvPr/>
          </p:nvPicPr>
          <p:blipFill rotWithShape="1">
            <a:blip r:embed="rId6">
              <a:alphaModFix/>
            </a:blip>
            <a:srcRect b="29862" l="0" r="0" t="0"/>
            <a:stretch/>
          </p:blipFill>
          <p:spPr>
            <a:xfrm>
              <a:off x="1" y="5257800"/>
              <a:ext cx="4571999" cy="1110966"/>
            </a:xfrm>
            <a:prstGeom prst="rect">
              <a:avLst/>
            </a:prstGeom>
            <a:noFill/>
            <a:ln>
              <a:noFill/>
            </a:ln>
          </p:spPr>
        </p:pic>
      </p:grpSp>
      <p:grpSp>
        <p:nvGrpSpPr>
          <p:cNvPr id="320" name="Google Shape;320;p30"/>
          <p:cNvGrpSpPr/>
          <p:nvPr/>
        </p:nvGrpSpPr>
        <p:grpSpPr>
          <a:xfrm>
            <a:off x="4724400" y="685800"/>
            <a:ext cx="4419600" cy="5705475"/>
            <a:chOff x="4724400" y="685800"/>
            <a:chExt cx="4419600" cy="5705913"/>
          </a:xfrm>
        </p:grpSpPr>
        <p:pic>
          <p:nvPicPr>
            <p:cNvPr id="321" name="Google Shape;321;p30"/>
            <p:cNvPicPr preferRelativeResize="0"/>
            <p:nvPr/>
          </p:nvPicPr>
          <p:blipFill rotWithShape="1">
            <a:blip r:embed="rId7">
              <a:alphaModFix/>
            </a:blip>
            <a:srcRect b="0" l="0" r="0" t="0"/>
            <a:stretch/>
          </p:blipFill>
          <p:spPr>
            <a:xfrm>
              <a:off x="4724400" y="685800"/>
              <a:ext cx="4419600" cy="479319"/>
            </a:xfrm>
            <a:prstGeom prst="rect">
              <a:avLst/>
            </a:prstGeom>
            <a:noFill/>
            <a:ln>
              <a:noFill/>
            </a:ln>
          </p:spPr>
        </p:pic>
        <p:pic>
          <p:nvPicPr>
            <p:cNvPr id="322" name="Google Shape;322;p30"/>
            <p:cNvPicPr preferRelativeResize="0"/>
            <p:nvPr/>
          </p:nvPicPr>
          <p:blipFill rotWithShape="1">
            <a:blip r:embed="rId8">
              <a:alphaModFix/>
            </a:blip>
            <a:srcRect b="0" l="0" r="0" t="0"/>
            <a:stretch/>
          </p:blipFill>
          <p:spPr>
            <a:xfrm>
              <a:off x="4724401" y="1143000"/>
              <a:ext cx="4419599" cy="5248713"/>
            </a:xfrm>
            <a:prstGeom prst="rect">
              <a:avLst/>
            </a:prstGeom>
            <a:noFill/>
            <a:ln>
              <a:noFill/>
            </a:ln>
          </p:spPr>
        </p:pic>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1"/>
          <p:cNvSpPr txBox="1"/>
          <p:nvPr/>
        </p:nvSpPr>
        <p:spPr>
          <a:xfrm>
            <a:off x="0" y="0"/>
            <a:ext cx="71389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Example, Dielectric Partially Filling a Gap in a Capacitor, cont.:</a:t>
            </a:r>
            <a:endParaRPr/>
          </a:p>
        </p:txBody>
      </p:sp>
      <p:grpSp>
        <p:nvGrpSpPr>
          <p:cNvPr id="328" name="Google Shape;328;p31"/>
          <p:cNvGrpSpPr/>
          <p:nvPr/>
        </p:nvGrpSpPr>
        <p:grpSpPr>
          <a:xfrm>
            <a:off x="0" y="457200"/>
            <a:ext cx="9144000" cy="5886450"/>
            <a:chOff x="0" y="457200"/>
            <a:chExt cx="9144000" cy="5886450"/>
          </a:xfrm>
        </p:grpSpPr>
        <p:pic>
          <p:nvPicPr>
            <p:cNvPr id="329" name="Google Shape;329;p31"/>
            <p:cNvPicPr preferRelativeResize="0"/>
            <p:nvPr/>
          </p:nvPicPr>
          <p:blipFill rotWithShape="1">
            <a:blip r:embed="rId3">
              <a:alphaModFix/>
            </a:blip>
            <a:srcRect b="0" l="0" r="0" t="0"/>
            <a:stretch/>
          </p:blipFill>
          <p:spPr>
            <a:xfrm>
              <a:off x="0" y="457200"/>
              <a:ext cx="4572000" cy="1878806"/>
            </a:xfrm>
            <a:prstGeom prst="rect">
              <a:avLst/>
            </a:prstGeom>
            <a:noFill/>
            <a:ln>
              <a:noFill/>
            </a:ln>
          </p:spPr>
        </p:pic>
        <p:pic>
          <p:nvPicPr>
            <p:cNvPr id="330" name="Google Shape;330;p31"/>
            <p:cNvPicPr preferRelativeResize="0"/>
            <p:nvPr/>
          </p:nvPicPr>
          <p:blipFill rotWithShape="1">
            <a:blip r:embed="rId4">
              <a:alphaModFix/>
            </a:blip>
            <a:srcRect b="0" l="0" r="0" t="0"/>
            <a:stretch/>
          </p:blipFill>
          <p:spPr>
            <a:xfrm>
              <a:off x="1" y="2286000"/>
              <a:ext cx="4571999" cy="328134"/>
            </a:xfrm>
            <a:prstGeom prst="rect">
              <a:avLst/>
            </a:prstGeom>
            <a:noFill/>
            <a:ln>
              <a:noFill/>
            </a:ln>
          </p:spPr>
        </p:pic>
        <p:pic>
          <p:nvPicPr>
            <p:cNvPr id="331" name="Google Shape;331;p31"/>
            <p:cNvPicPr preferRelativeResize="0"/>
            <p:nvPr/>
          </p:nvPicPr>
          <p:blipFill rotWithShape="1">
            <a:blip r:embed="rId5">
              <a:alphaModFix/>
            </a:blip>
            <a:srcRect b="0" l="0" r="0" t="0"/>
            <a:stretch/>
          </p:blipFill>
          <p:spPr>
            <a:xfrm>
              <a:off x="0" y="2590800"/>
              <a:ext cx="4572000" cy="1074492"/>
            </a:xfrm>
            <a:prstGeom prst="rect">
              <a:avLst/>
            </a:prstGeom>
            <a:noFill/>
            <a:ln>
              <a:noFill/>
            </a:ln>
          </p:spPr>
        </p:pic>
        <p:pic>
          <p:nvPicPr>
            <p:cNvPr id="332" name="Google Shape;332;p31"/>
            <p:cNvPicPr preferRelativeResize="0"/>
            <p:nvPr/>
          </p:nvPicPr>
          <p:blipFill rotWithShape="1">
            <a:blip r:embed="rId6">
              <a:alphaModFix/>
            </a:blip>
            <a:srcRect b="0" l="0" r="0" t="0"/>
            <a:stretch/>
          </p:blipFill>
          <p:spPr>
            <a:xfrm>
              <a:off x="0" y="3645659"/>
              <a:ext cx="4572000" cy="2697991"/>
            </a:xfrm>
            <a:prstGeom prst="rect">
              <a:avLst/>
            </a:prstGeom>
            <a:noFill/>
            <a:ln>
              <a:noFill/>
            </a:ln>
          </p:spPr>
        </p:pic>
        <p:pic>
          <p:nvPicPr>
            <p:cNvPr id="333" name="Google Shape;333;p31"/>
            <p:cNvPicPr preferRelativeResize="0"/>
            <p:nvPr/>
          </p:nvPicPr>
          <p:blipFill rotWithShape="1">
            <a:blip r:embed="rId7">
              <a:alphaModFix/>
            </a:blip>
            <a:srcRect b="43177" l="0" r="0" t="0"/>
            <a:stretch/>
          </p:blipFill>
          <p:spPr>
            <a:xfrm>
              <a:off x="4679786" y="457200"/>
              <a:ext cx="4464213" cy="2895600"/>
            </a:xfrm>
            <a:prstGeom prst="rect">
              <a:avLst/>
            </a:prstGeom>
            <a:noFill/>
            <a:ln>
              <a:noFill/>
            </a:ln>
          </p:spPr>
        </p:pic>
        <p:pic>
          <p:nvPicPr>
            <p:cNvPr id="334" name="Google Shape;334;p31"/>
            <p:cNvPicPr preferRelativeResize="0"/>
            <p:nvPr/>
          </p:nvPicPr>
          <p:blipFill rotWithShape="1">
            <a:blip r:embed="rId7">
              <a:alphaModFix/>
            </a:blip>
            <a:srcRect b="0" l="0" r="0" t="73271"/>
            <a:stretch/>
          </p:blipFill>
          <p:spPr>
            <a:xfrm>
              <a:off x="4679787" y="3352800"/>
              <a:ext cx="4464213" cy="1362075"/>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nvSpPr>
        <p:spPr>
          <a:xfrm>
            <a:off x="0" y="0"/>
            <a:ext cx="24352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cap="none" strike="noStrike">
                <a:solidFill>
                  <a:srgbClr val="0070C0"/>
                </a:solidFill>
                <a:latin typeface="Arial"/>
                <a:ea typeface="Arial"/>
                <a:cs typeface="Arial"/>
                <a:sym typeface="Arial"/>
              </a:rPr>
              <a:t>25.2: Capacitance:</a:t>
            </a:r>
            <a:endParaRPr/>
          </a:p>
        </p:txBody>
      </p:sp>
      <p:pic>
        <p:nvPicPr>
          <p:cNvPr id="96" name="Google Shape;96;p14"/>
          <p:cNvPicPr preferRelativeResize="0"/>
          <p:nvPr/>
        </p:nvPicPr>
        <p:blipFill rotWithShape="1">
          <a:blip r:embed="rId3">
            <a:alphaModFix/>
          </a:blip>
          <a:srcRect b="0" l="0" r="0" t="0"/>
          <a:stretch/>
        </p:blipFill>
        <p:spPr>
          <a:xfrm>
            <a:off x="2667000" y="111125"/>
            <a:ext cx="4648200" cy="628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5"/>
          <p:cNvPicPr preferRelativeResize="0"/>
          <p:nvPr/>
        </p:nvPicPr>
        <p:blipFill rotWithShape="1">
          <a:blip r:embed="rId3">
            <a:alphaModFix/>
          </a:blip>
          <a:srcRect b="0" l="0" r="0" t="0"/>
          <a:stretch/>
        </p:blipFill>
        <p:spPr>
          <a:xfrm>
            <a:off x="838200" y="381000"/>
            <a:ext cx="6862762" cy="3306762"/>
          </a:xfrm>
          <a:prstGeom prst="rect">
            <a:avLst/>
          </a:prstGeom>
          <a:noFill/>
          <a:ln>
            <a:noFill/>
          </a:ln>
        </p:spPr>
      </p:pic>
      <p:sp>
        <p:nvSpPr>
          <p:cNvPr id="102" name="Google Shape;102;p15"/>
          <p:cNvSpPr txBox="1"/>
          <p:nvPr/>
        </p:nvSpPr>
        <p:spPr>
          <a:xfrm>
            <a:off x="0" y="0"/>
            <a:ext cx="2435225"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cap="none" strike="noStrike">
                <a:solidFill>
                  <a:srgbClr val="0070C0"/>
                </a:solidFill>
                <a:latin typeface="Arial"/>
                <a:ea typeface="Arial"/>
                <a:cs typeface="Arial"/>
                <a:sym typeface="Arial"/>
              </a:rPr>
              <a:t>25.2: Capacitance:</a:t>
            </a:r>
            <a:endParaRPr/>
          </a:p>
        </p:txBody>
      </p:sp>
      <p:grpSp>
        <p:nvGrpSpPr>
          <p:cNvPr id="103" name="Google Shape;103;p15"/>
          <p:cNvGrpSpPr/>
          <p:nvPr/>
        </p:nvGrpSpPr>
        <p:grpSpPr>
          <a:xfrm>
            <a:off x="381000" y="3810000"/>
            <a:ext cx="8382000" cy="2800350"/>
            <a:chOff x="381000" y="3810000"/>
            <a:chExt cx="8382000" cy="2800767"/>
          </a:xfrm>
        </p:grpSpPr>
        <p:sp>
          <p:nvSpPr>
            <p:cNvPr id="104" name="Google Shape;104;p15"/>
            <p:cNvSpPr txBox="1"/>
            <p:nvPr/>
          </p:nvSpPr>
          <p:spPr>
            <a:xfrm>
              <a:off x="381000" y="3810000"/>
              <a:ext cx="8382000"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When a capacitor is charged, its plates have charges of equal magnitudes but opposite signs: </a:t>
              </a:r>
              <a:r>
                <a:rPr b="0" i="1" lang="en-US" sz="1600" u="none" cap="none" strike="noStrike">
                  <a:solidFill>
                    <a:schemeClr val="dk1"/>
                  </a:solidFill>
                  <a:latin typeface="Times New Roman"/>
                  <a:ea typeface="Times New Roman"/>
                  <a:cs typeface="Times New Roman"/>
                  <a:sym typeface="Times New Roman"/>
                </a:rPr>
                <a:t>q+ </a:t>
              </a:r>
              <a:r>
                <a:rPr b="0" i="0" lang="en-US" sz="1600" u="none" cap="none" strike="noStrike">
                  <a:solidFill>
                    <a:schemeClr val="dk1"/>
                  </a:solidFill>
                  <a:latin typeface="Times New Roman"/>
                  <a:ea typeface="Times New Roman"/>
                  <a:cs typeface="Times New Roman"/>
                  <a:sym typeface="Times New Roman"/>
                </a:rPr>
                <a:t>and </a:t>
              </a:r>
              <a:r>
                <a:rPr b="0" i="1" lang="en-US" sz="1600" u="none" cap="none" strike="noStrike">
                  <a:solidFill>
                    <a:schemeClr val="dk1"/>
                  </a:solidFill>
                  <a:latin typeface="Times New Roman"/>
                  <a:ea typeface="Times New Roman"/>
                  <a:cs typeface="Times New Roman"/>
                  <a:sym typeface="Times New Roman"/>
                </a:rPr>
                <a:t>q-. </a:t>
              </a:r>
              <a:r>
                <a:rPr b="0" i="0" lang="en-US" sz="1600" u="none" cap="none" strike="noStrike">
                  <a:solidFill>
                    <a:schemeClr val="dk1"/>
                  </a:solidFill>
                  <a:latin typeface="Times New Roman"/>
                  <a:ea typeface="Times New Roman"/>
                  <a:cs typeface="Times New Roman"/>
                  <a:sym typeface="Times New Roman"/>
                </a:rPr>
                <a:t>However, we refer to the charge of a capacitor as being </a:t>
              </a:r>
              <a:r>
                <a:rPr b="0" i="1" lang="en-US" sz="1600" u="none" cap="none" strike="noStrike">
                  <a:solidFill>
                    <a:schemeClr val="dk1"/>
                  </a:solidFill>
                  <a:latin typeface="Times New Roman"/>
                  <a:ea typeface="Times New Roman"/>
                  <a:cs typeface="Times New Roman"/>
                  <a:sym typeface="Times New Roman"/>
                </a:rPr>
                <a:t>q</a:t>
              </a:r>
              <a:r>
                <a:rPr b="0" i="0" lang="en-US" sz="1600" u="none" cap="none" strike="noStrike">
                  <a:solidFill>
                    <a:schemeClr val="dk1"/>
                  </a:solidFill>
                  <a:latin typeface="Times New Roman"/>
                  <a:ea typeface="Times New Roman"/>
                  <a:cs typeface="Times New Roman"/>
                  <a:sym typeface="Times New Roman"/>
                </a:rPr>
                <a:t>, the absolute value of these charges on the plates</a:t>
              </a:r>
              <a:r>
                <a:rPr b="0" i="1" lang="en-US" sz="16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1600"/>
                <a:buFont typeface="Times New Roman"/>
                <a:buNone/>
              </a:pPr>
              <a:r>
                <a:t/>
              </a:r>
              <a:endParaRPr b="0" i="1"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The charge </a:t>
              </a:r>
              <a:r>
                <a:rPr b="0" i="1" lang="en-US" sz="1600" u="none" cap="none" strike="noStrike">
                  <a:solidFill>
                    <a:schemeClr val="dk1"/>
                  </a:solidFill>
                  <a:latin typeface="Times New Roman"/>
                  <a:ea typeface="Times New Roman"/>
                  <a:cs typeface="Times New Roman"/>
                  <a:sym typeface="Times New Roman"/>
                </a:rPr>
                <a:t>q </a:t>
              </a:r>
              <a:r>
                <a:rPr b="0" i="0" lang="en-US" sz="1600" u="none" cap="none" strike="noStrike">
                  <a:solidFill>
                    <a:schemeClr val="dk1"/>
                  </a:solidFill>
                  <a:latin typeface="Times New Roman"/>
                  <a:ea typeface="Times New Roman"/>
                  <a:cs typeface="Times New Roman"/>
                  <a:sym typeface="Times New Roman"/>
                </a:rPr>
                <a:t>and the potential difference</a:t>
              </a:r>
              <a:r>
                <a:rPr b="0" i="1" lang="en-US" sz="1600" u="none" cap="none" strike="noStrike">
                  <a:solidFill>
                    <a:schemeClr val="dk1"/>
                  </a:solidFill>
                  <a:latin typeface="Times New Roman"/>
                  <a:ea typeface="Times New Roman"/>
                  <a:cs typeface="Times New Roman"/>
                  <a:sym typeface="Times New Roman"/>
                </a:rPr>
                <a:t> V </a:t>
              </a:r>
              <a:r>
                <a:rPr b="0" i="0" lang="en-US" sz="1600" u="none" cap="none" strike="noStrike">
                  <a:solidFill>
                    <a:schemeClr val="dk1"/>
                  </a:solidFill>
                  <a:latin typeface="Times New Roman"/>
                  <a:ea typeface="Times New Roman"/>
                  <a:cs typeface="Times New Roman"/>
                  <a:sym typeface="Times New Roman"/>
                </a:rPr>
                <a:t>for a capacitor are proportional to each other:</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The proportionality constant </a:t>
              </a:r>
              <a:r>
                <a:rPr b="0" i="1" lang="en-US" sz="1600" u="none" cap="none" strike="noStrike">
                  <a:solidFill>
                    <a:schemeClr val="dk1"/>
                  </a:solidFill>
                  <a:latin typeface="Times New Roman"/>
                  <a:ea typeface="Times New Roman"/>
                  <a:cs typeface="Times New Roman"/>
                  <a:sym typeface="Times New Roman"/>
                </a:rPr>
                <a:t>C is called the </a:t>
              </a:r>
              <a:r>
                <a:rPr b="1" i="1" lang="en-US" sz="1600" u="none" cap="none" strike="noStrike">
                  <a:solidFill>
                    <a:schemeClr val="dk1"/>
                  </a:solidFill>
                  <a:latin typeface="Times New Roman"/>
                  <a:ea typeface="Times New Roman"/>
                  <a:cs typeface="Times New Roman"/>
                  <a:sym typeface="Times New Roman"/>
                </a:rPr>
                <a:t>capacitance </a:t>
              </a:r>
              <a:r>
                <a:rPr b="0" i="0" lang="en-US" sz="1600" u="none" cap="none" strike="noStrike">
                  <a:solidFill>
                    <a:schemeClr val="dk1"/>
                  </a:solidFill>
                  <a:latin typeface="Times New Roman"/>
                  <a:ea typeface="Times New Roman"/>
                  <a:cs typeface="Times New Roman"/>
                  <a:sym typeface="Times New Roman"/>
                </a:rPr>
                <a:t>of the capacitor. Its value depends only on the geometry of the plates and not on their charge or potential difference.</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The SI unit is called the </a:t>
              </a:r>
              <a:r>
                <a:rPr b="0" i="1" lang="en-US" sz="1600" u="none" cap="none" strike="noStrike">
                  <a:solidFill>
                    <a:schemeClr val="dk1"/>
                  </a:solidFill>
                  <a:latin typeface="Times New Roman"/>
                  <a:ea typeface="Times New Roman"/>
                  <a:cs typeface="Times New Roman"/>
                  <a:sym typeface="Times New Roman"/>
                </a:rPr>
                <a:t>farad (F): </a:t>
              </a:r>
              <a:r>
                <a:rPr b="1" i="0" lang="en-US" sz="1600" u="none" cap="none" strike="noStrike">
                  <a:solidFill>
                    <a:srgbClr val="FF0000"/>
                  </a:solidFill>
                  <a:latin typeface="Times New Roman"/>
                  <a:ea typeface="Times New Roman"/>
                  <a:cs typeface="Times New Roman"/>
                  <a:sym typeface="Times New Roman"/>
                </a:rPr>
                <a:t>1 farad  (1 F)= 1 coulomb per volt =1 C/V.</a:t>
              </a:r>
              <a:endParaRPr/>
            </a:p>
          </p:txBody>
        </p:sp>
        <p:pic>
          <p:nvPicPr>
            <p:cNvPr id="105" name="Google Shape;105;p15"/>
            <p:cNvPicPr preferRelativeResize="0"/>
            <p:nvPr/>
          </p:nvPicPr>
          <p:blipFill rotWithShape="1">
            <a:blip r:embed="rId4">
              <a:alphaModFix/>
            </a:blip>
            <a:srcRect b="0" l="0" r="0" t="0"/>
            <a:stretch/>
          </p:blipFill>
          <p:spPr>
            <a:xfrm>
              <a:off x="3657600" y="5105400"/>
              <a:ext cx="942975" cy="381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nvSpPr>
        <p:spPr>
          <a:xfrm>
            <a:off x="0" y="0"/>
            <a:ext cx="35179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cap="none" strike="noStrike">
                <a:solidFill>
                  <a:srgbClr val="0070C0"/>
                </a:solidFill>
                <a:latin typeface="Arial"/>
                <a:ea typeface="Arial"/>
                <a:cs typeface="Arial"/>
                <a:sym typeface="Arial"/>
              </a:rPr>
              <a:t>25.2: Charging a Capacitor:</a:t>
            </a:r>
            <a:endParaRPr/>
          </a:p>
        </p:txBody>
      </p:sp>
      <p:pic>
        <p:nvPicPr>
          <p:cNvPr id="111" name="Google Shape;111;p16"/>
          <p:cNvPicPr preferRelativeResize="0"/>
          <p:nvPr/>
        </p:nvPicPr>
        <p:blipFill rotWithShape="1">
          <a:blip r:embed="rId3">
            <a:alphaModFix/>
          </a:blip>
          <a:srcRect b="0" l="0" r="0" t="0"/>
          <a:stretch/>
        </p:blipFill>
        <p:spPr>
          <a:xfrm>
            <a:off x="152400" y="838200"/>
            <a:ext cx="8201025" cy="2905125"/>
          </a:xfrm>
          <a:prstGeom prst="rect">
            <a:avLst/>
          </a:prstGeom>
          <a:noFill/>
          <a:ln>
            <a:noFill/>
          </a:ln>
        </p:spPr>
      </p:pic>
      <p:sp>
        <p:nvSpPr>
          <p:cNvPr id="112" name="Google Shape;112;p16"/>
          <p:cNvSpPr txBox="1"/>
          <p:nvPr/>
        </p:nvSpPr>
        <p:spPr>
          <a:xfrm>
            <a:off x="228600" y="3962400"/>
            <a:ext cx="8610600" cy="181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The circuit shown is incomplete because switch S is open; that is, the switch does not electrically connect the wires attached to it. When the switch is closed, electrically connecting those wires, the</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circuit is complete and charge can then flow through the switch and the wires.</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As the plates become oppositely charged, that potential difference increases until it equals the potential difference </a:t>
            </a:r>
            <a:r>
              <a:rPr b="0" i="1" lang="en-US" sz="1600" u="none" cap="none" strike="noStrike">
                <a:solidFill>
                  <a:schemeClr val="dk1"/>
                </a:solidFill>
                <a:latin typeface="Times New Roman"/>
                <a:ea typeface="Times New Roman"/>
                <a:cs typeface="Times New Roman"/>
                <a:sym typeface="Times New Roman"/>
              </a:rPr>
              <a:t>V </a:t>
            </a:r>
            <a:r>
              <a:rPr b="0" i="0" lang="en-US" sz="1600" u="none" cap="none" strike="noStrike">
                <a:solidFill>
                  <a:schemeClr val="dk1"/>
                </a:solidFill>
                <a:latin typeface="Times New Roman"/>
                <a:ea typeface="Times New Roman"/>
                <a:cs typeface="Times New Roman"/>
                <a:sym typeface="Times New Roman"/>
              </a:rPr>
              <a:t>between the terminals of the battery. With the electric field zero, there is no further drive of electrons. The capacitor is then said to be fully charged, with a potential difference V and charge q.</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0" y="0"/>
            <a:ext cx="43434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cap="none" strike="noStrike">
                <a:solidFill>
                  <a:srgbClr val="0070C0"/>
                </a:solidFill>
                <a:latin typeface="Arial"/>
                <a:ea typeface="Arial"/>
                <a:cs typeface="Arial"/>
                <a:sym typeface="Arial"/>
              </a:rPr>
              <a:t>25.3: Calculating the Capacitance:</a:t>
            </a:r>
            <a:endParaRPr/>
          </a:p>
        </p:txBody>
      </p:sp>
      <p:pic>
        <p:nvPicPr>
          <p:cNvPr id="118" name="Google Shape;118;p17"/>
          <p:cNvPicPr preferRelativeResize="0"/>
          <p:nvPr/>
        </p:nvPicPr>
        <p:blipFill rotWithShape="1">
          <a:blip r:embed="rId3">
            <a:alphaModFix/>
          </a:blip>
          <a:srcRect b="0" l="0" r="0" t="0"/>
          <a:stretch/>
        </p:blipFill>
        <p:spPr>
          <a:xfrm>
            <a:off x="5029200" y="304800"/>
            <a:ext cx="4114800" cy="4437062"/>
          </a:xfrm>
          <a:prstGeom prst="rect">
            <a:avLst/>
          </a:prstGeom>
          <a:noFill/>
          <a:ln>
            <a:noFill/>
          </a:ln>
        </p:spPr>
      </p:pic>
      <p:sp>
        <p:nvSpPr>
          <p:cNvPr id="119" name="Google Shape;119;p17"/>
          <p:cNvSpPr txBox="1"/>
          <p:nvPr/>
        </p:nvSpPr>
        <p:spPr>
          <a:xfrm>
            <a:off x="152400" y="457200"/>
            <a:ext cx="5181600" cy="600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To relate the electric field E  between the plates of a capacitor to the charge </a:t>
            </a:r>
            <a:r>
              <a:rPr b="0" i="1" lang="en-US" sz="1600" u="none" cap="none" strike="noStrike">
                <a:solidFill>
                  <a:schemeClr val="dk1"/>
                </a:solidFill>
                <a:latin typeface="Times New Roman"/>
                <a:ea typeface="Times New Roman"/>
                <a:cs typeface="Times New Roman"/>
                <a:sym typeface="Times New Roman"/>
              </a:rPr>
              <a:t>q </a:t>
            </a:r>
            <a:r>
              <a:rPr b="0" i="0" lang="en-US" sz="1600" u="none" cap="none" strike="noStrike">
                <a:solidFill>
                  <a:schemeClr val="dk1"/>
                </a:solidFill>
                <a:latin typeface="Times New Roman"/>
                <a:ea typeface="Times New Roman"/>
                <a:cs typeface="Times New Roman"/>
                <a:sym typeface="Times New Roman"/>
              </a:rPr>
              <a:t>on</a:t>
            </a:r>
            <a:r>
              <a:rPr b="0" i="1" lang="en-US" sz="1600" u="none" cap="none" strike="noStrike">
                <a:solidFill>
                  <a:schemeClr val="dk1"/>
                </a:solidFill>
                <a:latin typeface="Times New Roman"/>
                <a:ea typeface="Times New Roman"/>
                <a:cs typeface="Times New Roman"/>
                <a:sym typeface="Times New Roman"/>
              </a:rPr>
              <a:t> </a:t>
            </a:r>
            <a:r>
              <a:rPr b="0" i="0" lang="en-US" sz="1600" u="none" cap="none" strike="noStrike">
                <a:solidFill>
                  <a:schemeClr val="dk1"/>
                </a:solidFill>
                <a:latin typeface="Times New Roman"/>
                <a:ea typeface="Times New Roman"/>
                <a:cs typeface="Times New Roman"/>
                <a:sym typeface="Times New Roman"/>
              </a:rPr>
              <a:t>either plate, we use Gauss’ law:</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Here </a:t>
            </a:r>
            <a:r>
              <a:rPr b="0" i="1" lang="en-US" sz="1600" u="none" cap="none" strike="noStrike">
                <a:solidFill>
                  <a:schemeClr val="dk1"/>
                </a:solidFill>
                <a:latin typeface="Times New Roman"/>
                <a:ea typeface="Times New Roman"/>
                <a:cs typeface="Times New Roman"/>
                <a:sym typeface="Times New Roman"/>
              </a:rPr>
              <a:t>q </a:t>
            </a:r>
            <a:r>
              <a:rPr b="0" i="0" lang="en-US" sz="1600" u="none" cap="none" strike="noStrike">
                <a:solidFill>
                  <a:schemeClr val="dk1"/>
                </a:solidFill>
                <a:latin typeface="Times New Roman"/>
                <a:ea typeface="Times New Roman"/>
                <a:cs typeface="Times New Roman"/>
                <a:sym typeface="Times New Roman"/>
              </a:rPr>
              <a:t>is the charge enclosed by a Gaussian surface and</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	 is the net electric flux through that surface. In our special case in the figure, </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in which </a:t>
            </a:r>
            <a:r>
              <a:rPr b="0" i="1" lang="en-US" sz="1600" u="none" cap="none" strike="noStrike">
                <a:solidFill>
                  <a:schemeClr val="dk1"/>
                </a:solidFill>
                <a:latin typeface="Times New Roman"/>
                <a:ea typeface="Times New Roman"/>
                <a:cs typeface="Times New Roman"/>
                <a:sym typeface="Times New Roman"/>
              </a:rPr>
              <a:t>A </a:t>
            </a:r>
            <a:r>
              <a:rPr b="0" i="0" lang="en-US" sz="1600" u="none" cap="none" strike="noStrike">
                <a:solidFill>
                  <a:schemeClr val="dk1"/>
                </a:solidFill>
                <a:latin typeface="Times New Roman"/>
                <a:ea typeface="Times New Roman"/>
                <a:cs typeface="Times New Roman"/>
                <a:sym typeface="Times New Roman"/>
              </a:rPr>
              <a:t>is the area of that part of the Gaussian surface through which there is a flux.</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the potential difference between the plates of a capacitor is related to the field </a:t>
            </a:r>
            <a:r>
              <a:rPr b="1" i="1" lang="en-US" sz="1600" u="none" cap="none" strike="noStrike">
                <a:solidFill>
                  <a:schemeClr val="dk1"/>
                </a:solidFill>
                <a:latin typeface="Times New Roman"/>
                <a:ea typeface="Times New Roman"/>
                <a:cs typeface="Times New Roman"/>
                <a:sym typeface="Times New Roman"/>
              </a:rPr>
              <a:t>E </a:t>
            </a:r>
            <a:r>
              <a:rPr b="0" i="0" lang="en-US" sz="1600" u="none" cap="none" strike="noStrike">
                <a:solidFill>
                  <a:schemeClr val="dk1"/>
                </a:solidFill>
                <a:latin typeface="Times New Roman"/>
                <a:ea typeface="Times New Roman"/>
                <a:cs typeface="Times New Roman"/>
                <a:sym typeface="Times New Roman"/>
              </a:rPr>
              <a:t>by</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If </a:t>
            </a:r>
            <a:r>
              <a:rPr b="0" i="1" lang="en-US" sz="1600" u="none" cap="none" strike="noStrike">
                <a:solidFill>
                  <a:schemeClr val="dk1"/>
                </a:solidFill>
                <a:latin typeface="Times New Roman"/>
                <a:ea typeface="Times New Roman"/>
                <a:cs typeface="Times New Roman"/>
                <a:sym typeface="Times New Roman"/>
              </a:rPr>
              <a:t>V </a:t>
            </a:r>
            <a:r>
              <a:rPr b="0" i="0" lang="en-US" sz="1600" u="none" cap="none" strike="noStrike">
                <a:solidFill>
                  <a:schemeClr val="dk1"/>
                </a:solidFill>
                <a:latin typeface="Times New Roman"/>
                <a:ea typeface="Times New Roman"/>
                <a:cs typeface="Times New Roman"/>
                <a:sym typeface="Times New Roman"/>
              </a:rPr>
              <a:t>is the difference </a:t>
            </a:r>
            <a:r>
              <a:rPr b="0" i="1" lang="en-US" sz="1600" u="none" cap="none" strike="noStrike">
                <a:solidFill>
                  <a:schemeClr val="dk1"/>
                </a:solidFill>
                <a:latin typeface="Times New Roman"/>
                <a:ea typeface="Times New Roman"/>
                <a:cs typeface="Times New Roman"/>
                <a:sym typeface="Times New Roman"/>
              </a:rPr>
              <a:t>V</a:t>
            </a:r>
            <a:r>
              <a:rPr b="0" baseline="-25000" i="1" lang="en-US" sz="1600" u="none" cap="none" strike="noStrike">
                <a:solidFill>
                  <a:schemeClr val="dk1"/>
                </a:solidFill>
                <a:latin typeface="Times New Roman"/>
                <a:ea typeface="Times New Roman"/>
                <a:cs typeface="Times New Roman"/>
                <a:sym typeface="Times New Roman"/>
              </a:rPr>
              <a:t>f</a:t>
            </a:r>
            <a:r>
              <a:rPr b="0" i="1" lang="en-US" sz="1600" u="none" cap="none" strike="noStrike">
                <a:solidFill>
                  <a:schemeClr val="dk1"/>
                </a:solidFill>
                <a:latin typeface="Times New Roman"/>
                <a:ea typeface="Times New Roman"/>
                <a:cs typeface="Times New Roman"/>
                <a:sym typeface="Times New Roman"/>
              </a:rPr>
              <a:t> -V</a:t>
            </a:r>
            <a:r>
              <a:rPr b="0" baseline="-25000" i="1" lang="en-US" sz="1600" u="none" cap="none" strike="noStrike">
                <a:solidFill>
                  <a:schemeClr val="dk1"/>
                </a:solidFill>
                <a:latin typeface="Times New Roman"/>
                <a:ea typeface="Times New Roman"/>
                <a:cs typeface="Times New Roman"/>
                <a:sym typeface="Times New Roman"/>
              </a:rPr>
              <a:t>i</a:t>
            </a:r>
            <a:r>
              <a:rPr b="0" i="1" lang="en-US" sz="1600" u="none" cap="none" strike="noStrik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1600"/>
              <a:buFont typeface="Times New Roman"/>
              <a:buNone/>
            </a:pPr>
            <a:r>
              <a:t/>
            </a:r>
            <a:endParaRPr b="0" i="1"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1"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1"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t/>
            </a:r>
            <a:endParaRPr b="0" i="1"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cap="none" strike="noStrike">
                <a:solidFill>
                  <a:schemeClr val="dk1"/>
                </a:solidFill>
                <a:latin typeface="Times New Roman"/>
                <a:ea typeface="Times New Roman"/>
                <a:cs typeface="Times New Roman"/>
                <a:sym typeface="Times New Roman"/>
              </a:rPr>
              <a:t>Here, </a:t>
            </a:r>
            <a:endParaRPr/>
          </a:p>
        </p:txBody>
      </p:sp>
      <p:pic>
        <p:nvPicPr>
          <p:cNvPr id="120" name="Google Shape;120;p17"/>
          <p:cNvPicPr preferRelativeResize="0"/>
          <p:nvPr/>
        </p:nvPicPr>
        <p:blipFill rotWithShape="1">
          <a:blip r:embed="rId4">
            <a:alphaModFix/>
          </a:blip>
          <a:srcRect b="0" l="0" r="0" t="0"/>
          <a:stretch/>
        </p:blipFill>
        <p:spPr>
          <a:xfrm>
            <a:off x="1524000" y="990600"/>
            <a:ext cx="1504950" cy="568325"/>
          </a:xfrm>
          <a:prstGeom prst="rect">
            <a:avLst/>
          </a:prstGeom>
          <a:noFill/>
          <a:ln>
            <a:noFill/>
          </a:ln>
        </p:spPr>
      </p:pic>
      <p:pic>
        <p:nvPicPr>
          <p:cNvPr id="121" name="Google Shape;121;p17"/>
          <p:cNvPicPr preferRelativeResize="0"/>
          <p:nvPr/>
        </p:nvPicPr>
        <p:blipFill rotWithShape="1">
          <a:blip r:embed="rId5">
            <a:alphaModFix/>
          </a:blip>
          <a:srcRect b="0" l="0" r="0" t="0"/>
          <a:stretch/>
        </p:blipFill>
        <p:spPr>
          <a:xfrm>
            <a:off x="381000" y="1981200"/>
            <a:ext cx="671512" cy="252412"/>
          </a:xfrm>
          <a:prstGeom prst="rect">
            <a:avLst/>
          </a:prstGeom>
          <a:noFill/>
          <a:ln>
            <a:noFill/>
          </a:ln>
        </p:spPr>
      </p:pic>
      <p:pic>
        <p:nvPicPr>
          <p:cNvPr id="122" name="Google Shape;122;p17"/>
          <p:cNvPicPr preferRelativeResize="0"/>
          <p:nvPr/>
        </p:nvPicPr>
        <p:blipFill rotWithShape="1">
          <a:blip r:embed="rId6">
            <a:alphaModFix/>
          </a:blip>
          <a:srcRect b="0" l="0" r="0" t="0"/>
          <a:stretch/>
        </p:blipFill>
        <p:spPr>
          <a:xfrm>
            <a:off x="1828800" y="2514600"/>
            <a:ext cx="1066800" cy="338137"/>
          </a:xfrm>
          <a:prstGeom prst="rect">
            <a:avLst/>
          </a:prstGeom>
          <a:noFill/>
          <a:ln>
            <a:noFill/>
          </a:ln>
        </p:spPr>
      </p:pic>
      <p:pic>
        <p:nvPicPr>
          <p:cNvPr id="123" name="Google Shape;123;p17"/>
          <p:cNvPicPr preferRelativeResize="0"/>
          <p:nvPr/>
        </p:nvPicPr>
        <p:blipFill rotWithShape="1">
          <a:blip r:embed="rId7">
            <a:alphaModFix/>
          </a:blip>
          <a:srcRect b="0" l="0" r="0" t="0"/>
          <a:stretch/>
        </p:blipFill>
        <p:spPr>
          <a:xfrm>
            <a:off x="1447800" y="4191000"/>
            <a:ext cx="1924050" cy="582612"/>
          </a:xfrm>
          <a:prstGeom prst="rect">
            <a:avLst/>
          </a:prstGeom>
          <a:noFill/>
          <a:ln>
            <a:noFill/>
          </a:ln>
        </p:spPr>
      </p:pic>
      <p:grpSp>
        <p:nvGrpSpPr>
          <p:cNvPr id="124" name="Google Shape;124;p17"/>
          <p:cNvGrpSpPr/>
          <p:nvPr/>
        </p:nvGrpSpPr>
        <p:grpSpPr>
          <a:xfrm>
            <a:off x="2971800" y="4724400"/>
            <a:ext cx="2671762" cy="561975"/>
            <a:chOff x="2971800" y="5105400"/>
            <a:chExt cx="2671763" cy="562395"/>
          </a:xfrm>
        </p:grpSpPr>
        <p:pic>
          <p:nvPicPr>
            <p:cNvPr id="125" name="Google Shape;125;p17"/>
            <p:cNvPicPr preferRelativeResize="0"/>
            <p:nvPr/>
          </p:nvPicPr>
          <p:blipFill rotWithShape="1">
            <a:blip r:embed="rId8">
              <a:alphaModFix/>
            </a:blip>
            <a:srcRect b="0" l="0" r="0" t="0"/>
            <a:stretch/>
          </p:blipFill>
          <p:spPr>
            <a:xfrm>
              <a:off x="2971800" y="5113509"/>
              <a:ext cx="1219200" cy="518984"/>
            </a:xfrm>
            <a:prstGeom prst="rect">
              <a:avLst/>
            </a:prstGeom>
            <a:noFill/>
            <a:ln>
              <a:noFill/>
            </a:ln>
          </p:spPr>
        </p:pic>
        <p:pic>
          <p:nvPicPr>
            <p:cNvPr id="126" name="Google Shape;126;p17"/>
            <p:cNvPicPr preferRelativeResize="0"/>
            <p:nvPr/>
          </p:nvPicPr>
          <p:blipFill rotWithShape="1">
            <a:blip r:embed="rId9">
              <a:alphaModFix/>
            </a:blip>
            <a:srcRect b="0" l="0" r="0" t="0"/>
            <a:stretch/>
          </p:blipFill>
          <p:spPr>
            <a:xfrm>
              <a:off x="4114800" y="5105400"/>
              <a:ext cx="1528763" cy="562395"/>
            </a:xfrm>
            <a:prstGeom prst="rect">
              <a:avLst/>
            </a:prstGeom>
            <a:noFill/>
            <a:ln>
              <a:noFill/>
            </a:ln>
          </p:spPr>
        </p:pic>
      </p:grpSp>
      <p:pic>
        <p:nvPicPr>
          <p:cNvPr id="127" name="Google Shape;127;p17"/>
          <p:cNvPicPr preferRelativeResize="0"/>
          <p:nvPr/>
        </p:nvPicPr>
        <p:blipFill rotWithShape="1">
          <a:blip r:embed="rId10">
            <a:alphaModFix/>
          </a:blip>
          <a:srcRect b="0" l="0" r="0" t="0"/>
          <a:stretch/>
        </p:blipFill>
        <p:spPr>
          <a:xfrm>
            <a:off x="3048000" y="5410200"/>
            <a:ext cx="3024187" cy="574675"/>
          </a:xfrm>
          <a:prstGeom prst="rect">
            <a:avLst/>
          </a:prstGeom>
          <a:noFill/>
          <a:ln>
            <a:noFill/>
          </a:ln>
        </p:spPr>
      </p:pic>
      <p:sp>
        <p:nvSpPr>
          <p:cNvPr id="128" name="Google Shape;128;p17"/>
          <p:cNvSpPr/>
          <p:nvPr/>
        </p:nvSpPr>
        <p:spPr>
          <a:xfrm>
            <a:off x="2362200" y="5257800"/>
            <a:ext cx="381000" cy="457200"/>
          </a:xfrm>
          <a:prstGeom prst="curvedRightArrow">
            <a:avLst>
              <a:gd fmla="val 12600" name="adj1"/>
              <a:gd fmla="val 19350" name="adj2"/>
              <a:gd fmla="val 16200" name="adj3"/>
            </a:avLst>
          </a:prstGeom>
          <a:gradFill>
            <a:gsLst>
              <a:gs pos="0">
                <a:srgbClr val="BCBCBC"/>
              </a:gs>
              <a:gs pos="35000">
                <a:srgbClr val="D0D0D0"/>
              </a:gs>
              <a:gs pos="100000">
                <a:srgbClr val="EDEDED"/>
              </a:gs>
            </a:gsLst>
            <a:lin ang="16200000" scaled="0"/>
          </a:gradFill>
          <a:ln cap="flat" cmpd="sng" w="9525">
            <a:solidFill>
              <a:srgbClr val="000000"/>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id="129" name="Google Shape;129;p17"/>
          <p:cNvPicPr preferRelativeResize="0"/>
          <p:nvPr/>
        </p:nvPicPr>
        <p:blipFill rotWithShape="1">
          <a:blip r:embed="rId11">
            <a:alphaModFix/>
          </a:blip>
          <a:srcRect b="0" l="0" r="0" t="0"/>
          <a:stretch/>
        </p:blipFill>
        <p:spPr>
          <a:xfrm>
            <a:off x="1295400" y="6096000"/>
            <a:ext cx="2476500" cy="36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18"/>
          <p:cNvPicPr preferRelativeResize="0"/>
          <p:nvPr/>
        </p:nvPicPr>
        <p:blipFill rotWithShape="1">
          <a:blip r:embed="rId3">
            <a:alphaModFix/>
          </a:blip>
          <a:srcRect b="0" l="0" r="0" t="0"/>
          <a:stretch/>
        </p:blipFill>
        <p:spPr>
          <a:xfrm>
            <a:off x="5181600" y="533400"/>
            <a:ext cx="3736975" cy="6172200"/>
          </a:xfrm>
          <a:prstGeom prst="rect">
            <a:avLst/>
          </a:prstGeom>
          <a:noFill/>
          <a:ln>
            <a:noFill/>
          </a:ln>
        </p:spPr>
      </p:pic>
      <p:sp>
        <p:nvSpPr>
          <p:cNvPr id="135" name="Google Shape;135;p18"/>
          <p:cNvSpPr txBox="1"/>
          <p:nvPr/>
        </p:nvSpPr>
        <p:spPr>
          <a:xfrm>
            <a:off x="0" y="0"/>
            <a:ext cx="72850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25.3: Calculating the Capacitance, A Cylindrical Capacitor :</a:t>
            </a:r>
            <a:endParaRPr/>
          </a:p>
        </p:txBody>
      </p:sp>
      <p:sp>
        <p:nvSpPr>
          <p:cNvPr id="136" name="Google Shape;136;p18"/>
          <p:cNvSpPr txBox="1"/>
          <p:nvPr/>
        </p:nvSpPr>
        <p:spPr>
          <a:xfrm>
            <a:off x="152400" y="838200"/>
            <a:ext cx="5029200" cy="10779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As a Gaussian surface, we choose a cylinder of length </a:t>
            </a:r>
            <a:r>
              <a:rPr b="0" i="1" lang="en-US" sz="1600" u="none">
                <a:solidFill>
                  <a:schemeClr val="dk1"/>
                </a:solidFill>
                <a:latin typeface="Times New Roman"/>
                <a:ea typeface="Times New Roman"/>
                <a:cs typeface="Times New Roman"/>
                <a:sym typeface="Times New Roman"/>
              </a:rPr>
              <a:t>L </a:t>
            </a:r>
            <a:r>
              <a:rPr b="0" i="0" lang="en-US" sz="1600" u="none">
                <a:solidFill>
                  <a:schemeClr val="dk1"/>
                </a:solidFill>
                <a:latin typeface="Times New Roman"/>
                <a:ea typeface="Times New Roman"/>
                <a:cs typeface="Times New Roman"/>
                <a:sym typeface="Times New Roman"/>
              </a:rPr>
              <a:t>and radius</a:t>
            </a:r>
            <a:r>
              <a:rPr b="0" i="1" lang="en-US" sz="1600" u="none">
                <a:solidFill>
                  <a:schemeClr val="dk1"/>
                </a:solidFill>
                <a:latin typeface="Times New Roman"/>
                <a:ea typeface="Times New Roman"/>
                <a:cs typeface="Times New Roman"/>
                <a:sym typeface="Times New Roman"/>
              </a:rPr>
              <a:t> r, </a:t>
            </a:r>
            <a:r>
              <a:rPr b="0" i="0" lang="en-US" sz="1600" u="none">
                <a:solidFill>
                  <a:schemeClr val="dk1"/>
                </a:solidFill>
                <a:latin typeface="Times New Roman"/>
                <a:ea typeface="Times New Roman"/>
                <a:cs typeface="Times New Roman"/>
                <a:sym typeface="Times New Roman"/>
              </a:rPr>
              <a:t>closed</a:t>
            </a:r>
            <a:r>
              <a:rPr b="0" i="1" lang="en-US" sz="1600" u="none">
                <a:solidFill>
                  <a:schemeClr val="dk1"/>
                </a:solidFill>
                <a:latin typeface="Times New Roman"/>
                <a:ea typeface="Times New Roman"/>
                <a:cs typeface="Times New Roman"/>
                <a:sym typeface="Times New Roman"/>
              </a:rPr>
              <a:t> </a:t>
            </a:r>
            <a:r>
              <a:rPr b="0" i="0" lang="en-US" sz="1600" u="none">
                <a:solidFill>
                  <a:schemeClr val="dk1"/>
                </a:solidFill>
                <a:latin typeface="Times New Roman"/>
                <a:ea typeface="Times New Roman"/>
                <a:cs typeface="Times New Roman"/>
                <a:sym typeface="Times New Roman"/>
              </a:rPr>
              <a:t>by end caps and placed as is shown. It is coaxial with the cylinders and encloses the central cylinder and thus also the charge </a:t>
            </a:r>
            <a:r>
              <a:rPr b="0" i="1" lang="en-US" sz="1600" u="none">
                <a:solidFill>
                  <a:schemeClr val="dk1"/>
                </a:solidFill>
                <a:latin typeface="Times New Roman"/>
                <a:ea typeface="Times New Roman"/>
                <a:cs typeface="Times New Roman"/>
                <a:sym typeface="Times New Roman"/>
              </a:rPr>
              <a:t>q </a:t>
            </a:r>
            <a:r>
              <a:rPr b="0" i="0" lang="en-US" sz="1600" u="none">
                <a:solidFill>
                  <a:schemeClr val="dk1"/>
                </a:solidFill>
                <a:latin typeface="Times New Roman"/>
                <a:ea typeface="Times New Roman"/>
                <a:cs typeface="Times New Roman"/>
                <a:sym typeface="Times New Roman"/>
              </a:rPr>
              <a:t>on that cylinder</a:t>
            </a:r>
            <a:r>
              <a:rPr b="0" i="1" lang="en-US" sz="1600" u="none">
                <a:solidFill>
                  <a:schemeClr val="dk1"/>
                </a:solidFill>
                <a:latin typeface="Times New Roman"/>
                <a:ea typeface="Times New Roman"/>
                <a:cs typeface="Times New Roman"/>
                <a:sym typeface="Times New Roman"/>
              </a:rPr>
              <a:t>.</a:t>
            </a:r>
            <a:endParaRPr/>
          </a:p>
        </p:txBody>
      </p:sp>
      <p:pic>
        <p:nvPicPr>
          <p:cNvPr id="137" name="Google Shape;137;p18"/>
          <p:cNvPicPr preferRelativeResize="0"/>
          <p:nvPr/>
        </p:nvPicPr>
        <p:blipFill rotWithShape="1">
          <a:blip r:embed="rId4">
            <a:alphaModFix/>
          </a:blip>
          <a:srcRect b="0" l="0" r="0" t="0"/>
          <a:stretch/>
        </p:blipFill>
        <p:spPr>
          <a:xfrm>
            <a:off x="1524000" y="2101850"/>
            <a:ext cx="2266950" cy="441325"/>
          </a:xfrm>
          <a:prstGeom prst="rect">
            <a:avLst/>
          </a:prstGeom>
          <a:noFill/>
          <a:ln>
            <a:noFill/>
          </a:ln>
        </p:spPr>
      </p:pic>
      <p:pic>
        <p:nvPicPr>
          <p:cNvPr id="138" name="Google Shape;138;p18"/>
          <p:cNvPicPr preferRelativeResize="0"/>
          <p:nvPr/>
        </p:nvPicPr>
        <p:blipFill rotWithShape="1">
          <a:blip r:embed="rId5">
            <a:alphaModFix/>
          </a:blip>
          <a:srcRect b="0" l="0" r="0" t="0"/>
          <a:stretch/>
        </p:blipFill>
        <p:spPr>
          <a:xfrm>
            <a:off x="1828800" y="2667000"/>
            <a:ext cx="1447800" cy="493712"/>
          </a:xfrm>
          <a:prstGeom prst="rect">
            <a:avLst/>
          </a:prstGeom>
          <a:noFill/>
          <a:ln>
            <a:noFill/>
          </a:ln>
        </p:spPr>
      </p:pic>
      <p:pic>
        <p:nvPicPr>
          <p:cNvPr id="139" name="Google Shape;139;p18"/>
          <p:cNvPicPr preferRelativeResize="0"/>
          <p:nvPr/>
        </p:nvPicPr>
        <p:blipFill rotWithShape="1">
          <a:blip r:embed="rId6">
            <a:alphaModFix/>
          </a:blip>
          <a:srcRect b="0" l="0" r="0" t="0"/>
          <a:stretch/>
        </p:blipFill>
        <p:spPr>
          <a:xfrm>
            <a:off x="304800" y="3505200"/>
            <a:ext cx="4400550" cy="522287"/>
          </a:xfrm>
          <a:prstGeom prst="rect">
            <a:avLst/>
          </a:prstGeom>
          <a:noFill/>
          <a:ln>
            <a:noFill/>
          </a:ln>
        </p:spPr>
      </p:pic>
      <p:pic>
        <p:nvPicPr>
          <p:cNvPr id="140" name="Google Shape;140;p18"/>
          <p:cNvPicPr preferRelativeResize="0"/>
          <p:nvPr/>
        </p:nvPicPr>
        <p:blipFill rotWithShape="1">
          <a:blip r:embed="rId7">
            <a:alphaModFix/>
          </a:blip>
          <a:srcRect b="0" l="0" r="0" t="0"/>
          <a:stretch/>
        </p:blipFill>
        <p:spPr>
          <a:xfrm>
            <a:off x="685800" y="4343400"/>
            <a:ext cx="3890962" cy="563562"/>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141" name="Google Shape;141;p18"/>
          <p:cNvSpPr/>
          <p:nvPr/>
        </p:nvSpPr>
        <p:spPr>
          <a:xfrm>
            <a:off x="1447800" y="2743200"/>
            <a:ext cx="304800" cy="152400"/>
          </a:xfrm>
          <a:prstGeom prst="homePlate">
            <a:avLst>
              <a:gd fmla="val 50000" name="adj"/>
            </a:avLst>
          </a:prstGeom>
          <a:solidFill>
            <a:srgbClr val="2D2DB9"/>
          </a:solidFill>
          <a:ln cap="flat" cmpd="sng" w="25400">
            <a:solidFill>
              <a:srgbClr val="1E1E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2" name="Google Shape;142;p18"/>
          <p:cNvSpPr/>
          <p:nvPr/>
        </p:nvSpPr>
        <p:spPr>
          <a:xfrm>
            <a:off x="152400" y="3733800"/>
            <a:ext cx="304800" cy="152400"/>
          </a:xfrm>
          <a:prstGeom prst="homePlate">
            <a:avLst>
              <a:gd fmla="val 50000" name="adj"/>
            </a:avLst>
          </a:prstGeom>
          <a:solidFill>
            <a:srgbClr val="2D2DB9"/>
          </a:solidFill>
          <a:ln cap="flat" cmpd="sng" w="25400">
            <a:solidFill>
              <a:srgbClr val="1E1E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43" name="Google Shape;143;p18"/>
          <p:cNvSpPr/>
          <p:nvPr/>
        </p:nvSpPr>
        <p:spPr>
          <a:xfrm>
            <a:off x="152400" y="4495800"/>
            <a:ext cx="304800" cy="152400"/>
          </a:xfrm>
          <a:prstGeom prst="homePlate">
            <a:avLst>
              <a:gd fmla="val 50000" name="adj"/>
            </a:avLst>
          </a:prstGeom>
          <a:solidFill>
            <a:srgbClr val="2D2DB9"/>
          </a:solidFill>
          <a:ln cap="flat" cmpd="sng" w="25400">
            <a:solidFill>
              <a:srgbClr val="1E1E8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nvSpPr>
        <p:spPr>
          <a:xfrm>
            <a:off x="0" y="0"/>
            <a:ext cx="712946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25.3: Calculating the Capacitance, A Spherical Capacitor:</a:t>
            </a:r>
            <a:endParaRPr/>
          </a:p>
        </p:txBody>
      </p:sp>
      <p:pic>
        <p:nvPicPr>
          <p:cNvPr id="149" name="Google Shape;149;p19"/>
          <p:cNvPicPr preferRelativeResize="0"/>
          <p:nvPr/>
        </p:nvPicPr>
        <p:blipFill rotWithShape="1">
          <a:blip r:embed="rId3">
            <a:alphaModFix/>
          </a:blip>
          <a:srcRect b="0" l="0" r="0" t="0"/>
          <a:stretch/>
        </p:blipFill>
        <p:spPr>
          <a:xfrm>
            <a:off x="5848350" y="533400"/>
            <a:ext cx="3136900" cy="5181600"/>
          </a:xfrm>
          <a:prstGeom prst="rect">
            <a:avLst/>
          </a:prstGeom>
          <a:noFill/>
          <a:ln>
            <a:noFill/>
          </a:ln>
        </p:spPr>
      </p:pic>
      <p:pic>
        <p:nvPicPr>
          <p:cNvPr id="150" name="Google Shape;150;p19"/>
          <p:cNvPicPr preferRelativeResize="0"/>
          <p:nvPr/>
        </p:nvPicPr>
        <p:blipFill rotWithShape="1">
          <a:blip r:embed="rId4">
            <a:alphaModFix/>
          </a:blip>
          <a:srcRect b="0" l="0" r="0" t="0"/>
          <a:stretch/>
        </p:blipFill>
        <p:spPr>
          <a:xfrm>
            <a:off x="1828800" y="1143000"/>
            <a:ext cx="2138362" cy="323850"/>
          </a:xfrm>
          <a:prstGeom prst="rect">
            <a:avLst/>
          </a:prstGeom>
          <a:noFill/>
          <a:ln>
            <a:noFill/>
          </a:ln>
        </p:spPr>
      </p:pic>
      <p:pic>
        <p:nvPicPr>
          <p:cNvPr id="151" name="Google Shape;151;p19"/>
          <p:cNvPicPr preferRelativeResize="0"/>
          <p:nvPr/>
        </p:nvPicPr>
        <p:blipFill rotWithShape="1">
          <a:blip r:embed="rId5">
            <a:alphaModFix/>
          </a:blip>
          <a:srcRect b="0" l="0" r="0" t="0"/>
          <a:stretch/>
        </p:blipFill>
        <p:spPr>
          <a:xfrm>
            <a:off x="2209800" y="1981200"/>
            <a:ext cx="1452562" cy="566737"/>
          </a:xfrm>
          <a:prstGeom prst="rect">
            <a:avLst/>
          </a:prstGeom>
          <a:noFill/>
          <a:ln>
            <a:noFill/>
          </a:ln>
        </p:spPr>
      </p:pic>
      <p:pic>
        <p:nvPicPr>
          <p:cNvPr id="152" name="Google Shape;152;p19"/>
          <p:cNvPicPr preferRelativeResize="0"/>
          <p:nvPr/>
        </p:nvPicPr>
        <p:blipFill rotWithShape="1">
          <a:blip r:embed="rId6">
            <a:alphaModFix/>
          </a:blip>
          <a:srcRect b="0" l="0" r="0" t="0"/>
          <a:stretch/>
        </p:blipFill>
        <p:spPr>
          <a:xfrm>
            <a:off x="0" y="2819400"/>
            <a:ext cx="6176962" cy="595312"/>
          </a:xfrm>
          <a:prstGeom prst="rect">
            <a:avLst/>
          </a:prstGeom>
          <a:noFill/>
          <a:ln>
            <a:noFill/>
          </a:ln>
        </p:spPr>
      </p:pic>
      <p:pic>
        <p:nvPicPr>
          <p:cNvPr id="153" name="Google Shape;153;p19"/>
          <p:cNvPicPr preferRelativeResize="0"/>
          <p:nvPr/>
        </p:nvPicPr>
        <p:blipFill rotWithShape="1">
          <a:blip r:embed="rId7">
            <a:alphaModFix/>
          </a:blip>
          <a:srcRect b="0" l="0" r="0" t="0"/>
          <a:stretch/>
        </p:blipFill>
        <p:spPr>
          <a:xfrm>
            <a:off x="1524000" y="3962400"/>
            <a:ext cx="3390900" cy="573087"/>
          </a:xfrm>
          <a:prstGeom prst="rect">
            <a:avLst/>
          </a:prstGeom>
          <a:noFill/>
          <a:ln cap="sq" cmpd="sng" w="38100">
            <a:solidFill>
              <a:srgbClr val="000000"/>
            </a:solidFill>
            <a:prstDash val="solid"/>
            <a:miter lim="800000"/>
            <a:headEnd len="sm" w="sm" type="none"/>
            <a:tailEnd len="sm" w="sm" type="none"/>
          </a:ln>
          <a:effectLst>
            <a:outerShdw blurRad="63500" dir="2700000" dist="38100">
              <a:srgbClr val="000000">
                <a:alpha val="42745"/>
              </a:srgbClr>
            </a:outerShdw>
          </a:effectLst>
        </p:spPr>
      </p:pic>
      <p:sp>
        <p:nvSpPr>
          <p:cNvPr id="154" name="Google Shape;154;p19"/>
          <p:cNvSpPr/>
          <p:nvPr/>
        </p:nvSpPr>
        <p:spPr>
          <a:xfrm>
            <a:off x="1371600" y="2133600"/>
            <a:ext cx="457200" cy="152400"/>
          </a:xfrm>
          <a:prstGeom prst="rightArrow">
            <a:avLst>
              <a:gd fmla="val 18000" name="adj1"/>
              <a:gd fmla="val 50000" name="adj2"/>
            </a:avLst>
          </a:prstGeom>
          <a:solidFill>
            <a:schemeClr val="accent2"/>
          </a:solidFill>
          <a:ln cap="flat" cmpd="sng" w="25400">
            <a:solidFill>
              <a:srgbClr val="2323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55" name="Google Shape;155;p19"/>
          <p:cNvSpPr/>
          <p:nvPr/>
        </p:nvSpPr>
        <p:spPr>
          <a:xfrm>
            <a:off x="762000" y="4114800"/>
            <a:ext cx="457200" cy="152400"/>
          </a:xfrm>
          <a:prstGeom prst="rightArrow">
            <a:avLst>
              <a:gd fmla="val 18000" name="adj1"/>
              <a:gd fmla="val 50000" name="adj2"/>
            </a:avLst>
          </a:prstGeom>
          <a:solidFill>
            <a:schemeClr val="accent2"/>
          </a:solidFill>
          <a:ln cap="flat" cmpd="sng" w="25400">
            <a:solidFill>
              <a:srgbClr val="23239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nvSpPr>
        <p:spPr>
          <a:xfrm>
            <a:off x="-30162" y="-19050"/>
            <a:ext cx="67167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3300"/>
              </a:buClr>
              <a:buSzPts val="2000"/>
              <a:buFont typeface="Times New Roman"/>
              <a:buNone/>
            </a:pPr>
            <a:r>
              <a:rPr b="1" i="0" lang="en-US" sz="2000" u="none">
                <a:solidFill>
                  <a:srgbClr val="FF3300"/>
                </a:solidFill>
                <a:latin typeface="Times New Roman"/>
                <a:ea typeface="Times New Roman"/>
                <a:cs typeface="Times New Roman"/>
                <a:sym typeface="Times New Roman"/>
              </a:rPr>
              <a:t>Example, Charging the Plates in a Parallel-Plate Capacitor:</a:t>
            </a:r>
            <a:endParaRPr/>
          </a:p>
        </p:txBody>
      </p:sp>
      <p:pic>
        <p:nvPicPr>
          <p:cNvPr id="161" name="Google Shape;161;p20"/>
          <p:cNvPicPr preferRelativeResize="0"/>
          <p:nvPr/>
        </p:nvPicPr>
        <p:blipFill rotWithShape="1">
          <a:blip r:embed="rId3">
            <a:alphaModFix/>
          </a:blip>
          <a:srcRect b="0" l="0" r="0" t="0"/>
          <a:stretch/>
        </p:blipFill>
        <p:spPr>
          <a:xfrm>
            <a:off x="0" y="990600"/>
            <a:ext cx="9021762" cy="570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nvSpPr>
        <p:spPr>
          <a:xfrm>
            <a:off x="0" y="0"/>
            <a:ext cx="3529012"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Arial"/>
              <a:buNone/>
            </a:pPr>
            <a:r>
              <a:rPr b="1" i="1" lang="en-US" sz="2000" u="none">
                <a:solidFill>
                  <a:srgbClr val="0070C0"/>
                </a:solidFill>
                <a:latin typeface="Arial"/>
                <a:ea typeface="Arial"/>
                <a:cs typeface="Arial"/>
                <a:sym typeface="Arial"/>
              </a:rPr>
              <a:t>25.4: Capacitors in Parallel:</a:t>
            </a:r>
            <a:endParaRPr/>
          </a:p>
        </p:txBody>
      </p:sp>
      <p:pic>
        <p:nvPicPr>
          <p:cNvPr id="167" name="Google Shape;167;p21"/>
          <p:cNvPicPr preferRelativeResize="0"/>
          <p:nvPr/>
        </p:nvPicPr>
        <p:blipFill rotWithShape="1">
          <a:blip r:embed="rId3">
            <a:alphaModFix/>
          </a:blip>
          <a:srcRect b="0" l="0" r="0" t="0"/>
          <a:stretch/>
        </p:blipFill>
        <p:spPr>
          <a:xfrm>
            <a:off x="5181600" y="762000"/>
            <a:ext cx="3733800" cy="5110162"/>
          </a:xfrm>
          <a:prstGeom prst="rect">
            <a:avLst/>
          </a:prstGeom>
          <a:noFill/>
          <a:ln>
            <a:noFill/>
          </a:ln>
        </p:spPr>
      </p:pic>
      <p:sp>
        <p:nvSpPr>
          <p:cNvPr id="168" name="Google Shape;168;p21"/>
          <p:cNvSpPr txBox="1"/>
          <p:nvPr/>
        </p:nvSpPr>
        <p:spPr>
          <a:xfrm>
            <a:off x="152400" y="533400"/>
            <a:ext cx="5334000" cy="2862262"/>
          </a:xfrm>
          <a:prstGeom prst="rect">
            <a:avLst/>
          </a:prstGeom>
          <a:noFill/>
          <a:ln>
            <a:noFill/>
          </a:ln>
        </p:spPr>
        <p:txBody>
          <a:bodyPr anchorCtr="0" anchor="t"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When a potential difference </a:t>
            </a:r>
            <a:r>
              <a:rPr b="0" i="1" lang="en-US" sz="1800" u="none">
                <a:solidFill>
                  <a:schemeClr val="dk1"/>
                </a:solidFill>
                <a:latin typeface="Times New Roman"/>
                <a:ea typeface="Times New Roman"/>
                <a:cs typeface="Times New Roman"/>
                <a:sym typeface="Times New Roman"/>
              </a:rPr>
              <a:t>V </a:t>
            </a:r>
            <a:r>
              <a:rPr b="0" i="0" lang="en-US" sz="1800" u="none">
                <a:solidFill>
                  <a:schemeClr val="dk1"/>
                </a:solidFill>
                <a:latin typeface="Times New Roman"/>
                <a:ea typeface="Times New Roman"/>
                <a:cs typeface="Times New Roman"/>
                <a:sym typeface="Times New Roman"/>
              </a:rPr>
              <a:t>is applied across several capacitors connected in parallel, that potential difference </a:t>
            </a:r>
            <a:r>
              <a:rPr b="0" i="1" lang="en-US" sz="1800" u="none">
                <a:solidFill>
                  <a:schemeClr val="dk1"/>
                </a:solidFill>
                <a:latin typeface="Times New Roman"/>
                <a:ea typeface="Times New Roman"/>
                <a:cs typeface="Times New Roman"/>
                <a:sym typeface="Times New Roman"/>
              </a:rPr>
              <a:t>V </a:t>
            </a:r>
            <a:r>
              <a:rPr b="0" i="0" lang="en-US" sz="1800" u="none">
                <a:solidFill>
                  <a:schemeClr val="dk1"/>
                </a:solidFill>
                <a:latin typeface="Times New Roman"/>
                <a:ea typeface="Times New Roman"/>
                <a:cs typeface="Times New Roman"/>
                <a:sym typeface="Times New Roman"/>
              </a:rPr>
              <a:t>is applied across each capacitor. The total charge </a:t>
            </a:r>
            <a:r>
              <a:rPr b="0" i="1" lang="en-US" sz="1800" u="none">
                <a:solidFill>
                  <a:schemeClr val="dk1"/>
                </a:solidFill>
                <a:latin typeface="Times New Roman"/>
                <a:ea typeface="Times New Roman"/>
                <a:cs typeface="Times New Roman"/>
                <a:sym typeface="Times New Roman"/>
              </a:rPr>
              <a:t>q </a:t>
            </a:r>
            <a:r>
              <a:rPr b="0" i="0" lang="en-US" sz="1800" u="none">
                <a:solidFill>
                  <a:schemeClr val="dk1"/>
                </a:solidFill>
                <a:latin typeface="Times New Roman"/>
                <a:ea typeface="Times New Roman"/>
                <a:cs typeface="Times New Roman"/>
                <a:sym typeface="Times New Roman"/>
              </a:rPr>
              <a:t>stored on the capacitors is the sum of the charges stored on all the capacitors.</a:t>
            </a:r>
            <a:endParaRPr/>
          </a:p>
          <a:p>
            <a:pPr indent="0" lvl="0" marL="0" marR="0" rtl="0" algn="l">
              <a:lnSpc>
                <a:spcPct val="100000"/>
              </a:lnSpc>
              <a:spcBef>
                <a:spcPts val="0"/>
              </a:spcBef>
              <a:spcAft>
                <a:spcPts val="0"/>
              </a:spcAft>
              <a:buClr>
                <a:schemeClr val="dk1"/>
              </a:buClr>
              <a:buSzPts val="1800"/>
              <a:buFont typeface="Noto Sans Symbols"/>
              <a:buNone/>
            </a:pPr>
            <a:r>
              <a:t/>
            </a:r>
            <a:endParaRPr b="0" i="0" sz="1800" u="none">
              <a:solidFill>
                <a:schemeClr val="dk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chemeClr val="dk1"/>
              </a:buClr>
              <a:buSzPts val="1800"/>
              <a:buFont typeface="Noto Sans Symbols"/>
              <a:buChar char="❖"/>
            </a:pPr>
            <a:r>
              <a:rPr b="0" i="0" lang="en-US" sz="1800" u="none">
                <a:solidFill>
                  <a:schemeClr val="dk1"/>
                </a:solidFill>
                <a:latin typeface="Times New Roman"/>
                <a:ea typeface="Times New Roman"/>
                <a:cs typeface="Times New Roman"/>
                <a:sym typeface="Times New Roman"/>
              </a:rPr>
              <a:t>Capacitors connected in parallel can be replaced with an equivalent capacitor that has the same total charge </a:t>
            </a:r>
            <a:r>
              <a:rPr b="0" i="1" lang="en-US" sz="1800" u="none">
                <a:solidFill>
                  <a:schemeClr val="dk1"/>
                </a:solidFill>
                <a:latin typeface="Times New Roman"/>
                <a:ea typeface="Times New Roman"/>
                <a:cs typeface="Times New Roman"/>
                <a:sym typeface="Times New Roman"/>
              </a:rPr>
              <a:t>q </a:t>
            </a:r>
            <a:r>
              <a:rPr b="0" i="0" lang="en-US" sz="1800" u="none">
                <a:solidFill>
                  <a:schemeClr val="dk1"/>
                </a:solidFill>
                <a:latin typeface="Times New Roman"/>
                <a:ea typeface="Times New Roman"/>
                <a:cs typeface="Times New Roman"/>
                <a:sym typeface="Times New Roman"/>
              </a:rPr>
              <a:t>and the same potential difference</a:t>
            </a:r>
            <a:r>
              <a:rPr b="0" i="1" lang="en-US" sz="1800" u="none">
                <a:solidFill>
                  <a:schemeClr val="dk1"/>
                </a:solidFill>
                <a:latin typeface="Times New Roman"/>
                <a:ea typeface="Times New Roman"/>
                <a:cs typeface="Times New Roman"/>
                <a:sym typeface="Times New Roman"/>
              </a:rPr>
              <a:t> V </a:t>
            </a:r>
            <a:r>
              <a:rPr b="0" i="0" lang="en-US" sz="1800" u="none">
                <a:solidFill>
                  <a:schemeClr val="dk1"/>
                </a:solidFill>
                <a:latin typeface="Times New Roman"/>
                <a:ea typeface="Times New Roman"/>
                <a:cs typeface="Times New Roman"/>
                <a:sym typeface="Times New Roman"/>
              </a:rPr>
              <a:t>as the actual</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capacitors.</a:t>
            </a:r>
            <a:endParaRPr/>
          </a:p>
        </p:txBody>
      </p:sp>
      <p:grpSp>
        <p:nvGrpSpPr>
          <p:cNvPr id="169" name="Google Shape;169;p21"/>
          <p:cNvGrpSpPr/>
          <p:nvPr/>
        </p:nvGrpSpPr>
        <p:grpSpPr>
          <a:xfrm>
            <a:off x="457200" y="3581400"/>
            <a:ext cx="4219575" cy="2943225"/>
            <a:chOff x="457200" y="3810000"/>
            <a:chExt cx="4219575" cy="2943225"/>
          </a:xfrm>
        </p:grpSpPr>
        <p:pic>
          <p:nvPicPr>
            <p:cNvPr id="170" name="Google Shape;170;p21"/>
            <p:cNvPicPr preferRelativeResize="0"/>
            <p:nvPr/>
          </p:nvPicPr>
          <p:blipFill rotWithShape="1">
            <a:blip r:embed="rId4">
              <a:alphaModFix/>
            </a:blip>
            <a:srcRect b="0" l="0" r="0" t="0"/>
            <a:stretch/>
          </p:blipFill>
          <p:spPr>
            <a:xfrm>
              <a:off x="457200" y="3810000"/>
              <a:ext cx="4219575" cy="352425"/>
            </a:xfrm>
            <a:prstGeom prst="rect">
              <a:avLst/>
            </a:prstGeom>
            <a:noFill/>
            <a:ln>
              <a:noFill/>
            </a:ln>
          </p:spPr>
        </p:pic>
        <p:pic>
          <p:nvPicPr>
            <p:cNvPr id="171" name="Google Shape;171;p21"/>
            <p:cNvPicPr preferRelativeResize="0"/>
            <p:nvPr/>
          </p:nvPicPr>
          <p:blipFill rotWithShape="1">
            <a:blip r:embed="rId5">
              <a:alphaModFix/>
            </a:blip>
            <a:srcRect b="0" l="0" r="0" t="0"/>
            <a:stretch/>
          </p:blipFill>
          <p:spPr>
            <a:xfrm>
              <a:off x="609600" y="4495800"/>
              <a:ext cx="3829050" cy="438150"/>
            </a:xfrm>
            <a:prstGeom prst="rect">
              <a:avLst/>
            </a:prstGeom>
            <a:noFill/>
            <a:ln>
              <a:noFill/>
            </a:ln>
          </p:spPr>
        </p:pic>
        <p:pic>
          <p:nvPicPr>
            <p:cNvPr id="172" name="Google Shape;172;p21"/>
            <p:cNvPicPr preferRelativeResize="0"/>
            <p:nvPr/>
          </p:nvPicPr>
          <p:blipFill rotWithShape="1">
            <a:blip r:embed="rId6">
              <a:alphaModFix/>
            </a:blip>
            <a:srcRect b="0" l="0" r="0" t="0"/>
            <a:stretch/>
          </p:blipFill>
          <p:spPr>
            <a:xfrm>
              <a:off x="1143000" y="5105400"/>
              <a:ext cx="2924175" cy="523875"/>
            </a:xfrm>
            <a:prstGeom prst="rect">
              <a:avLst/>
            </a:prstGeom>
            <a:noFill/>
            <a:ln>
              <a:noFill/>
            </a:ln>
          </p:spPr>
        </p:pic>
        <p:pic>
          <p:nvPicPr>
            <p:cNvPr id="173" name="Google Shape;173;p21"/>
            <p:cNvPicPr preferRelativeResize="0"/>
            <p:nvPr/>
          </p:nvPicPr>
          <p:blipFill rotWithShape="1">
            <a:blip r:embed="rId7">
              <a:alphaModFix/>
            </a:blip>
            <a:srcRect b="0" l="0" r="0" t="0"/>
            <a:stretch/>
          </p:blipFill>
          <p:spPr>
            <a:xfrm>
              <a:off x="762000" y="6019800"/>
              <a:ext cx="3714750" cy="733425"/>
            </a:xfrm>
            <a:prstGeom prst="rect">
              <a:avLst/>
            </a:prstGeom>
            <a:noFill/>
            <a:ln cap="sq" cmpd="thickThin" w="88900">
              <a:solidFill>
                <a:srgbClr val="000000"/>
              </a:solidFill>
              <a:prstDash val="solid"/>
              <a:miter lim="800000"/>
              <a:headEnd len="sm" w="sm" type="none"/>
              <a:tailEnd len="sm" w="sm" type="none"/>
            </a:ln>
          </p:spPr>
        </p:pic>
        <p:sp>
          <p:nvSpPr>
            <p:cNvPr id="174" name="Google Shape;174;p21"/>
            <p:cNvSpPr/>
            <p:nvPr/>
          </p:nvSpPr>
          <p:spPr>
            <a:xfrm>
              <a:off x="2438400" y="4191000"/>
              <a:ext cx="152400" cy="304800"/>
            </a:xfrm>
            <a:prstGeom prst="downArrow">
              <a:avLst>
                <a:gd fmla="val 50000" name="adj1"/>
                <a:gd fmla="val 50000" name="adj2"/>
              </a:avLst>
            </a:prstGeom>
            <a:gradFill>
              <a:gsLst>
                <a:gs pos="0">
                  <a:srgbClr val="9595FF"/>
                </a:gs>
                <a:gs pos="35000">
                  <a:srgbClr val="B6B6FF"/>
                </a:gs>
                <a:gs pos="100000">
                  <a:srgbClr val="E1E1FF"/>
                </a:gs>
              </a:gsLst>
              <a:lin ang="16200000" scaled="0"/>
            </a:gradFill>
            <a:ln cap="flat" cmpd="sng" w="9525">
              <a:solidFill>
                <a:srgbClr val="2E2ECB"/>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5" name="Google Shape;175;p21"/>
            <p:cNvSpPr/>
            <p:nvPr/>
          </p:nvSpPr>
          <p:spPr>
            <a:xfrm>
              <a:off x="2362200" y="4876800"/>
              <a:ext cx="152400" cy="304800"/>
            </a:xfrm>
            <a:prstGeom prst="downArrow">
              <a:avLst>
                <a:gd fmla="val 50000" name="adj1"/>
                <a:gd fmla="val 50000" name="adj2"/>
              </a:avLst>
            </a:prstGeom>
            <a:gradFill>
              <a:gsLst>
                <a:gs pos="0">
                  <a:srgbClr val="9595FF"/>
                </a:gs>
                <a:gs pos="35000">
                  <a:srgbClr val="B6B6FF"/>
                </a:gs>
                <a:gs pos="100000">
                  <a:srgbClr val="E1E1FF"/>
                </a:gs>
              </a:gsLst>
              <a:lin ang="16200000" scaled="0"/>
            </a:gradFill>
            <a:ln cap="flat" cmpd="sng" w="9525">
              <a:solidFill>
                <a:srgbClr val="2E2ECB"/>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76" name="Google Shape;176;p21"/>
            <p:cNvSpPr/>
            <p:nvPr/>
          </p:nvSpPr>
          <p:spPr>
            <a:xfrm>
              <a:off x="2286000" y="5638800"/>
              <a:ext cx="152400" cy="304800"/>
            </a:xfrm>
            <a:prstGeom prst="downArrow">
              <a:avLst>
                <a:gd fmla="val 50000" name="adj1"/>
                <a:gd fmla="val 50000" name="adj2"/>
              </a:avLst>
            </a:prstGeom>
            <a:gradFill>
              <a:gsLst>
                <a:gs pos="0">
                  <a:srgbClr val="9595FF"/>
                </a:gs>
                <a:gs pos="35000">
                  <a:srgbClr val="B6B6FF"/>
                </a:gs>
                <a:gs pos="100000">
                  <a:srgbClr val="E1E1FF"/>
                </a:gs>
              </a:gsLst>
              <a:lin ang="16200000" scaled="0"/>
            </a:gradFill>
            <a:ln cap="flat" cmpd="sng" w="9525">
              <a:solidFill>
                <a:srgbClr val="2E2ECB"/>
              </a:solidFill>
              <a:prstDash val="solid"/>
              <a:miter lim="800000"/>
              <a:headEnd len="sm" w="sm" type="none"/>
              <a:tailEnd len="sm" w="sm" type="none"/>
            </a:ln>
            <a:effectLst>
              <a:outerShdw blurRad="6350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