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311" r:id="rId2"/>
    <p:sldId id="442" r:id="rId3"/>
    <p:sldId id="443" r:id="rId4"/>
    <p:sldId id="444" r:id="rId5"/>
    <p:sldId id="446" r:id="rId6"/>
    <p:sldId id="445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6" r:id="rId15"/>
    <p:sldId id="454" r:id="rId16"/>
    <p:sldId id="455" r:id="rId17"/>
    <p:sldId id="473" r:id="rId18"/>
    <p:sldId id="474" r:id="rId19"/>
    <p:sldId id="477" r:id="rId20"/>
    <p:sldId id="457" r:id="rId21"/>
    <p:sldId id="280" r:id="rId22"/>
    <p:sldId id="28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 varScale="1">
        <p:scale>
          <a:sx n="63" d="100"/>
          <a:sy n="63" d="100"/>
        </p:scale>
        <p:origin x="1650" y="60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Odd will send message to even and associative operator will combine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37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Odd will send message to even and associative operator will combine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4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05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three dimensional mesh?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8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Hypercube algorithm without any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34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7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820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6) id AND mask==0 </a:t>
            </a:r>
            <a:r>
              <a:rPr lang="en-US" dirty="0">
                <a:sym typeface="Wingdings" panose="05000000000000000000" pitchFamily="2" charset="2"/>
              </a:rPr>
              <a:t> if I will be in communication in this step (if my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bits are zero)</a:t>
            </a:r>
          </a:p>
          <a:p>
            <a:r>
              <a:rPr lang="en-US" dirty="0"/>
              <a:t>7) Id AND 2i ==0  </a:t>
            </a:r>
            <a:r>
              <a:rPr lang="en-US" dirty="0">
                <a:sym typeface="Wingdings" panose="05000000000000000000" pitchFamily="2" charset="2"/>
              </a:rPr>
              <a:t> if I’m the sender of message (if my i+1th bit is 0)</a:t>
            </a:r>
          </a:p>
          <a:p>
            <a:r>
              <a:rPr lang="en-US" dirty="0">
                <a:sym typeface="Wingdings" panose="05000000000000000000" pitchFamily="2" charset="2"/>
              </a:rPr>
              <a:t>8) </a:t>
            </a:r>
            <a:r>
              <a:rPr lang="en-US" dirty="0" err="1">
                <a:sym typeface="Wingdings" panose="05000000000000000000" pitchFamily="2" charset="2"/>
              </a:rPr>
              <a:t>Xoring</a:t>
            </a:r>
            <a:r>
              <a:rPr lang="en-US" dirty="0">
                <a:sym typeface="Wingdings" panose="05000000000000000000" pitchFamily="2" charset="2"/>
              </a:rPr>
              <a:t> id with 2i gives my partner in </a:t>
            </a:r>
            <a:r>
              <a:rPr lang="en-US" dirty="0" err="1">
                <a:sym typeface="Wingdings" panose="05000000000000000000" pitchFamily="2" charset="2"/>
              </a:rPr>
              <a:t>ith</a:t>
            </a:r>
            <a:r>
              <a:rPr lang="en-US" dirty="0">
                <a:sym typeface="Wingdings" panose="05000000000000000000" pitchFamily="2" charset="2"/>
              </a:rPr>
              <a:t> phase of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7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XOR source makes source</a:t>
            </a:r>
            <a:r>
              <a:rPr lang="en-US" dirty="0">
                <a:sym typeface="Wingdings" panose="05000000000000000000" pitchFamily="2" charset="2"/>
              </a:rPr>
              <a:t> zero and similarly maps other according to the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94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Assigned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51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Permute the matrix</a:t>
            </a:r>
            <a:r>
              <a:rPr lang="en-US" dirty="0">
                <a:sym typeface="Wingdings" panose="05000000000000000000" pitchFamily="2" charset="2"/>
              </a:rPr>
              <a:t> use 2d block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8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Assignment#2: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69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interconnections are only for </a:t>
            </a:r>
            <a:r>
              <a:rPr lang="en-US" b="1" dirty="0"/>
              <a:t>pedagogical(teaching)</a:t>
            </a:r>
            <a:r>
              <a:rPr lang="en-US" dirty="0"/>
              <a:t> reasons. Because learning linear arrays make it easy to understand communication patterns in other interconnections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8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Permute the matrix</a:t>
            </a:r>
            <a:r>
              <a:rPr lang="en-US" dirty="0">
                <a:sym typeface="Wingdings" panose="05000000000000000000" pitchFamily="2" charset="2"/>
              </a:rPr>
              <a:t> use 2d block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3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Applications: vector-matrix multiplication, shortest paths calculation, and inner vector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79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Applications: vector-matrix multiplication, shortest paths calculation, and inner vector product.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48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5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destination such that no congestions occur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0D961-8773-49B3-9A60-06BBDB3CBCC4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1B0F71-FD74-4CEE-870D-820FC2C28923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924F03-D318-4E98-94B2-EC57605563DA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7816B2-3C17-4DEF-8EFB-296E9FD666B4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C26467-0F71-48BA-B9DA-7FFA1DF2D6E3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90DA5-E492-403E-A74D-295E17840163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0993C-C165-4452-9942-3DC6EE206419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7D8BF-B0B7-40DD-BF4E-6C033C00A756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66326E8B-C7FD-45C2-A7E1-F0744DEC6312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85F73-1762-4971-85B6-6C3C8F7020D5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F51E9555-2AAA-45BA-BB98-86176B619372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1B62FD-FDCC-455F-AAFF-F33AD4243AFC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B5172-7FB9-4C99-914F-D0E7F5EF6ACA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D4260-217E-4A29-A3D2-07FA5E258FDE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3EC33-EC62-4974-A11C-B88A32D7FBF1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91341-6B55-407B-9F18-443F8D244BFD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1E6D56-1231-40F1-A829-6B9B2EADDA64}" type="datetime1">
              <a:rPr lang="en-US" altLang="en-US" smtClean="0">
                <a:solidFill>
                  <a:srgbClr val="000000"/>
                </a:solidFill>
              </a:rPr>
              <a:t>4/13/2022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11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Basic Communication Operations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11th April 2022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 err="1">
                <a:solidFill>
                  <a:srgbClr val="00B050"/>
                </a:solidFill>
              </a:rPr>
              <a:t>Dr.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Rana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Asif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Rehman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dirty="0"/>
              <a:t>Recursive Doubling Reduction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3EE803-1E81-47C0-9BEF-45BEDDFC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4" y="2202286"/>
            <a:ext cx="7292811" cy="385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63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Matrix-Vector Multiplication (An Application)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B8B9380-AEE8-4BB7-9861-7DA30886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28" y="2006408"/>
            <a:ext cx="5910943" cy="431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3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Mesh</a:t>
            </a:r>
          </a:p>
          <a:p>
            <a:r>
              <a:rPr lang="en-US" dirty="0"/>
              <a:t>We can regard each row and column of a square mesh of </a:t>
            </a:r>
            <a:r>
              <a:rPr lang="en-US" i="1" dirty="0"/>
              <a:t>p </a:t>
            </a:r>
            <a:r>
              <a:rPr lang="en-US" dirty="0"/>
              <a:t>nodes as a linear array of nodes</a:t>
            </a:r>
          </a:p>
          <a:p>
            <a:r>
              <a:rPr lang="en-US" dirty="0"/>
              <a:t>Communication algorithms on the mesh are simple extensions of their linear array counterparts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Broadcast and Reduction</a:t>
            </a:r>
          </a:p>
          <a:p>
            <a:pPr lvl="1"/>
            <a:r>
              <a:rPr lang="en-US" dirty="0"/>
              <a:t>Two step breakdown: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dirty="0"/>
              <a:t>The operation is performed along one by treating the row as linear array</a:t>
            </a:r>
          </a:p>
          <a:p>
            <a:pPr marL="1371600" lvl="2" indent="-514350">
              <a:buFont typeface="+mj-lt"/>
              <a:buAutoNum type="romanUcPeriod"/>
            </a:pPr>
            <a:r>
              <a:rPr lang="en-US" dirty="0"/>
              <a:t>Then the all the columns are treated similarly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10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Mesh </a:t>
            </a:r>
            <a:r>
              <a:rPr lang="en-US" dirty="0"/>
              <a:t>(Broadcast and Reduction)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DBBE6FF-093A-4055-85F3-30C253C1E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3290"/>
            <a:ext cx="6068786" cy="46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99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2B444FB-64DF-4B0C-BCBE-DB8F766B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1763717"/>
            <a:ext cx="822642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Balanced Binary Tree</a:t>
            </a:r>
          </a:p>
          <a:p>
            <a:r>
              <a:rPr lang="en-US" dirty="0"/>
              <a:t>Broadcast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77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Source node first send data to one node in the highest dimension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communication successively proceeds along lower dimensions in the subsequent steps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algorithm is same as used for linear array</a:t>
            </a:r>
          </a:p>
          <a:p>
            <a:pPr lvl="2"/>
            <a:r>
              <a:rPr lang="en-US" dirty="0"/>
              <a:t>But, here changing order of dimension does not congest the network</a:t>
            </a:r>
          </a:p>
          <a:p>
            <a:pPr lvl="2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4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2A5268A-AFBF-4707-B93D-97A70B56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" y="2171316"/>
            <a:ext cx="7337361" cy="409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44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Broadcast(Algorithm)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F4492F-7550-45EC-9C11-1C0630C7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1096962"/>
            <a:ext cx="8226425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13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Broadcast(Algorithm)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67278F0-5CCD-4F86-9ACB-39B2BF25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" y="1147758"/>
            <a:ext cx="7963369" cy="566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75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Hypercube</a:t>
            </a:r>
          </a:p>
          <a:p>
            <a:r>
              <a:rPr lang="en-US" dirty="0"/>
              <a:t>Broadcast(Algorithm)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F1A12-CCDA-4E10-BDA4-512F0D2D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6" y="1356997"/>
            <a:ext cx="7355793" cy="49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8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/>
              <a:t>Basic Communication Operations</a:t>
            </a:r>
            <a:br>
              <a:rPr lang="en-US" sz="4200" dirty="0"/>
            </a:br>
            <a:endParaRPr lang="en-US" sz="4200" b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CS3006 - Spring 2022</a:t>
            </a:r>
            <a:endParaRPr lang="en-US" alt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Cost Estimation</a:t>
                </a:r>
              </a:p>
              <a:p>
                <a:r>
                  <a:rPr lang="en-US" dirty="0"/>
                  <a:t>Broadcast needs </a:t>
                </a:r>
                <a:r>
                  <a:rPr lang="en-US" b="1" dirty="0"/>
                  <a:t>log(p)</a:t>
                </a:r>
                <a:r>
                  <a:rPr lang="en-US" dirty="0"/>
                  <a:t> point-to-point simple message transfer steps.</a:t>
                </a:r>
              </a:p>
              <a:p>
                <a:r>
                  <a:rPr lang="en-US" dirty="0"/>
                  <a:t>Message size of each transfer is </a:t>
                </a:r>
                <a:r>
                  <a:rPr lang="en-US" b="1" dirty="0"/>
                  <a:t>m</a:t>
                </a:r>
              </a:p>
              <a:p>
                <a:r>
                  <a:rPr lang="en-US" dirty="0"/>
                  <a:t>Time for each of the transfers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 cost for log(p)transfers=T=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Grama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(1994).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(Vol. 110). Redwood City, CA: Benjamin/Cummings.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Quinn, M. J. Parallel Programming in C with MPI and OpenMP,(2003).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Basic Communication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Preliminaries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Exchanging the data is fundamental requirement for most of the parallel algorithms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- the simplified communication cost model :-</a:t>
                </a:r>
              </a:p>
              <a:p>
                <a:pPr lvl="1"/>
                <a:r>
                  <a:rPr lang="en-US" dirty="0"/>
                  <a:t>Over distributed memory infrastructure</a:t>
                </a:r>
              </a:p>
              <a:p>
                <a:pPr lvl="1"/>
                <a:r>
                  <a:rPr lang="en-US" dirty="0"/>
                  <a:t>Assuming the cut-through routing</a:t>
                </a:r>
              </a:p>
              <a:p>
                <a:r>
                  <a:rPr lang="en-US" dirty="0"/>
                  <a:t>The chapter is about commonly used basic communication patterns over the different interconnections</a:t>
                </a:r>
              </a:p>
              <a:p>
                <a:pPr lvl="1"/>
                <a:r>
                  <a:rPr lang="en-US" dirty="0"/>
                  <a:t>We shall drive communication costs of these operations on different interconnections.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8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Basic Communication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Assumptions for the Operations</a:t>
            </a:r>
          </a:p>
          <a:p>
            <a:r>
              <a:rPr lang="en-US" dirty="0"/>
              <a:t>Interconnections support cut-through routing</a:t>
            </a:r>
          </a:p>
          <a:p>
            <a:r>
              <a:rPr lang="en-US" dirty="0"/>
              <a:t>Communication time between any pair of nodes in the network is same (regardless of the number of intermediate nodes)</a:t>
            </a:r>
          </a:p>
          <a:p>
            <a:r>
              <a:rPr lang="en-US" dirty="0"/>
              <a:t>Links are bi-directional	</a:t>
            </a:r>
          </a:p>
          <a:p>
            <a:pPr lvl="1"/>
            <a:r>
              <a:rPr lang="en-US" dirty="0"/>
              <a:t>The directly connected nodes can simultaneously send messages of </a:t>
            </a:r>
            <a:r>
              <a:rPr lang="en-US" i="1" dirty="0"/>
              <a:t>m words </a:t>
            </a:r>
            <a:r>
              <a:rPr lang="en-US" dirty="0"/>
              <a:t>without any congestion</a:t>
            </a:r>
          </a:p>
          <a:p>
            <a:r>
              <a:rPr lang="en-US" dirty="0"/>
              <a:t>Single-port communication model</a:t>
            </a:r>
          </a:p>
          <a:p>
            <a:pPr lvl="1"/>
            <a:r>
              <a:rPr lang="en-US" dirty="0"/>
              <a:t>A node can send on only one of its links at a time</a:t>
            </a:r>
          </a:p>
          <a:p>
            <a:pPr lvl="1"/>
            <a:r>
              <a:rPr lang="en-US" dirty="0"/>
              <a:t> A node can receive on only one of its links at a time</a:t>
            </a:r>
          </a:p>
          <a:p>
            <a:r>
              <a:rPr lang="en-US" dirty="0"/>
              <a:t>However, a node can receive a message while sending another message at the same time on the same or a different link.</a:t>
            </a:r>
          </a:p>
          <a:p>
            <a:r>
              <a:rPr lang="en-US" dirty="0"/>
              <a:t>Consider  </a:t>
            </a:r>
            <a:r>
              <a:rPr lang="en-US" b="1" dirty="0"/>
              <a:t>p=2</a:t>
            </a:r>
            <a:r>
              <a:rPr lang="en-US" b="1" i="1" baseline="30000" dirty="0"/>
              <a:t>i</a:t>
            </a:r>
            <a:r>
              <a:rPr lang="en-US" i="1" dirty="0"/>
              <a:t> nodes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One-to-All Broadcast and All-to-One Reduction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76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One-to-All</a:t>
            </a:r>
            <a:r>
              <a:rPr lang="en-US" dirty="0"/>
              <a:t> </a:t>
            </a:r>
            <a:r>
              <a:rPr lang="en-US" b="1" dirty="0"/>
              <a:t>Broadcast</a:t>
            </a:r>
          </a:p>
          <a:p>
            <a:r>
              <a:rPr lang="en-US" dirty="0"/>
              <a:t>A single process sends identical data to all other processes.</a:t>
            </a:r>
          </a:p>
          <a:p>
            <a:pPr lvl="1"/>
            <a:r>
              <a:rPr lang="en-US" dirty="0"/>
              <a:t>Initially one process has data of </a:t>
            </a:r>
            <a:r>
              <a:rPr lang="en-US" i="1" dirty="0"/>
              <a:t>m </a:t>
            </a:r>
            <a:r>
              <a:rPr lang="en-US" dirty="0"/>
              <a:t>size.</a:t>
            </a:r>
          </a:p>
          <a:p>
            <a:pPr lvl="1"/>
            <a:r>
              <a:rPr lang="en-US" dirty="0"/>
              <a:t>After broadcast operation, each of the processes have own copy of the </a:t>
            </a:r>
            <a:r>
              <a:rPr lang="en-US" i="1" dirty="0"/>
              <a:t>m </a:t>
            </a:r>
            <a:r>
              <a:rPr lang="en-US" dirty="0"/>
              <a:t>size. </a:t>
            </a:r>
          </a:p>
          <a:p>
            <a:pPr marL="0" indent="0">
              <a:buNone/>
            </a:pPr>
            <a:r>
              <a:rPr lang="en-US" b="1" dirty="0"/>
              <a:t>All-to-One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 </a:t>
            </a:r>
            <a:r>
              <a:rPr lang="en-US" b="1" dirty="0"/>
              <a:t>Reduction </a:t>
            </a:r>
          </a:p>
          <a:p>
            <a:r>
              <a:rPr lang="en-US" dirty="0"/>
              <a:t>Dual of  one-to-all broadcast</a:t>
            </a:r>
          </a:p>
          <a:p>
            <a:r>
              <a:rPr lang="en-US" dirty="0"/>
              <a:t>The </a:t>
            </a:r>
            <a:r>
              <a:rPr lang="en-US" i="1" dirty="0"/>
              <a:t>m-sized</a:t>
            </a:r>
            <a:r>
              <a:rPr lang="en-US" dirty="0"/>
              <a:t> data from all processes are combined through an associative operator</a:t>
            </a:r>
          </a:p>
          <a:p>
            <a:r>
              <a:rPr lang="en-US" dirty="0"/>
              <a:t>accumulated at a single destination process into one buffer of size </a:t>
            </a:r>
            <a:r>
              <a:rPr lang="en-US" i="1" dirty="0"/>
              <a:t>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6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5F613EC-BD6C-4AD1-BB31-F6903A9B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4" y="2079512"/>
            <a:ext cx="6661264" cy="269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dirty="0"/>
              <a:t>Naïve solution</a:t>
            </a:r>
          </a:p>
          <a:p>
            <a:pPr lvl="1"/>
            <a:r>
              <a:rPr lang="en-US" dirty="0"/>
              <a:t>sequentially send </a:t>
            </a:r>
            <a:r>
              <a:rPr lang="en-US" i="1" dirty="0"/>
              <a:t>p </a:t>
            </a:r>
            <a:r>
              <a:rPr lang="en-US" dirty="0"/>
              <a:t>- 1 messages from the source to the other </a:t>
            </a:r>
            <a:r>
              <a:rPr lang="en-US" i="1" dirty="0"/>
              <a:t>p </a:t>
            </a:r>
            <a:r>
              <a:rPr lang="en-US" dirty="0"/>
              <a:t>- 1 processes</a:t>
            </a:r>
          </a:p>
          <a:p>
            <a:pPr lvl="2"/>
            <a:r>
              <a:rPr lang="en-US" dirty="0"/>
              <a:t>Bottle necks, and underutilization of communication network</a:t>
            </a:r>
          </a:p>
          <a:p>
            <a:pPr lvl="1"/>
            <a:r>
              <a:rPr lang="en-US" dirty="0"/>
              <a:t>Solution?</a:t>
            </a:r>
          </a:p>
          <a:p>
            <a:pPr lvl="1"/>
            <a:endParaRPr lang="en-US" dirty="0"/>
          </a:p>
          <a:p>
            <a:r>
              <a:rPr lang="en-US" dirty="0"/>
              <a:t>Recursive doubling</a:t>
            </a:r>
          </a:p>
          <a:p>
            <a:pPr lvl="1"/>
            <a:r>
              <a:rPr lang="en-US" dirty="0"/>
              <a:t>Source process sends the massage to another process</a:t>
            </a:r>
          </a:p>
          <a:p>
            <a:pPr lvl="1"/>
            <a:r>
              <a:rPr lang="en-US" dirty="0"/>
              <a:t>In next communication phase both the processes can simultaneously propagate the message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One-to-All Broadcast and All-to-One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dirty="0"/>
              <a:t>Recursive Doubling Broadcast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3C36BBA-28F8-48B7-A351-202D86B4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4" y="2248302"/>
            <a:ext cx="7595672" cy="401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57858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1073</Words>
  <Application>Microsoft Office PowerPoint</Application>
  <PresentationFormat>On-screen Show (4:3)</PresentationFormat>
  <Paragraphs>169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Monotype Sorts</vt:lpstr>
      <vt:lpstr>Wingdings 3</vt:lpstr>
      <vt:lpstr>1_Wisp</vt:lpstr>
      <vt:lpstr>PowerPoint Presentation</vt:lpstr>
      <vt:lpstr>Basic Communication Operations </vt:lpstr>
      <vt:lpstr>Basic Communication Operations</vt:lpstr>
      <vt:lpstr>Basic Communication Operations</vt:lpstr>
      <vt:lpstr>One-to-All Broadcast and All-to-One Reduction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Basic Communication Operations  (One-to-All Broadcast and All-to-One Reduction)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Dr.Rana Asif Rehman</cp:lastModifiedBy>
  <cp:revision>80</cp:revision>
  <dcterms:created xsi:type="dcterms:W3CDTF">2020-02-25T04:15:16Z</dcterms:created>
  <dcterms:modified xsi:type="dcterms:W3CDTF">2022-04-13T05:04:43Z</dcterms:modified>
</cp:coreProperties>
</file>