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  <p:sldMasterId id="2147483664" r:id="rId7"/>
    <p:sldMasterId id="214748366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8E0851-CB6C-499C-99A5-B05C5A460AC9}">
  <a:tblStyle styleId="{FF8E0851-CB6C-499C-99A5-B05C5A460A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762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762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/>
          <p:nvPr>
            <p:ph idx="2" type="clipAr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762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1143000" y="1122362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-US" sz="4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Complexity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1143000" y="3602037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T(n)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1177925" y="5210175"/>
            <a:ext cx="6781800" cy="733425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Asymptotic complexity studies the efficiency of an algorithm as the input size becomes large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1447800" y="1524000"/>
            <a:ext cx="5715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270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is difficult to calculate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is also not very meaningful as step size is not exactly defined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is usually very complicated so we need an approximation of    T(n)….close to T(n). 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measure of efficiency or approximation of T(n) is called ASYMPTOTIC COMPLEXITY or ASYMPTOTIC ALGORITHM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048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533400" y="9906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400"/>
              <a:buFont typeface="Noto Sans Symbols"/>
              <a:buChar char="►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T(n) = 7n+100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5F5F5"/>
              </a:buClr>
              <a:buSzPts val="2400"/>
              <a:buFont typeface="Noto Sans Symbols"/>
              <a:buChar char="►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T(n) for different values of n???</a:t>
            </a:r>
            <a:endParaRPr/>
          </a:p>
          <a:p>
            <a:pPr indent="-190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29"/>
          <p:cNvGraphicFramePr/>
          <p:nvPr/>
        </p:nvGraphicFramePr>
        <p:xfrm>
          <a:off x="11430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{FF8E0851-CB6C-499C-99A5-B05C5A460AC9}</a:tableStyleId>
              </a:tblPr>
              <a:tblGrid>
                <a:gridCol w="1460500"/>
                <a:gridCol w="1266825"/>
                <a:gridCol w="4283075"/>
              </a:tblGrid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 and 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 and 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of 100 is small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the contributing factor????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29"/>
          <p:cNvSpPr txBox="1"/>
          <p:nvPr/>
        </p:nvSpPr>
        <p:spPr>
          <a:xfrm>
            <a:off x="762000" y="58674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177925" y="5743575"/>
            <a:ext cx="6781800" cy="733425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approximating T(n) we can IGNORE the 100 term for very large value of n and say that T(n) can be approximated by 7(n)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5334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762000" y="12192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n</a:t>
            </a:r>
            <a:r>
              <a:rPr b="0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+ 100n + log</a:t>
            </a:r>
            <a:r>
              <a:rPr b="0" baseline="-25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+1000</a:t>
            </a:r>
            <a:endParaRPr/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304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{FF8E0851-CB6C-499C-99A5-B05C5A460AC9}</a:tableStyleId>
              </a:tblPr>
              <a:tblGrid>
                <a:gridCol w="609600"/>
                <a:gridCol w="1287450"/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102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baseline="3000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 hMerge="1"/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90.8%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5.8%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21002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4.76%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10,010,001,005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.099%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0.00%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1" name="Google Shape;261;p30"/>
          <p:cNvSpPr/>
          <p:nvPr/>
        </p:nvSpPr>
        <p:spPr>
          <a:xfrm>
            <a:off x="1177925" y="5486400"/>
            <a:ext cx="6781800" cy="733425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approximating T(n) we can IGNORE the last 3 terms and say say that T(n) can be approximated by n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Big-Oh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81000" y="914400"/>
            <a:ext cx="7848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500"/>
              <a:buFont typeface="Noto Sans Symbols"/>
              <a:buChar char="►"/>
            </a:pPr>
            <a:r>
              <a:rPr b="1" i="0" lang="en-US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/>
          </a:p>
          <a:p>
            <a:pPr indent="-311150" lvl="0" marL="342900" marR="0" rtl="0" algn="l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rgbClr val="F5F5F5"/>
              </a:buClr>
              <a:buSzPts val="500"/>
              <a:buFont typeface="Noto Sans Symbols"/>
              <a:buNone/>
            </a:pPr>
            <a:r>
              <a:t/>
            </a:r>
            <a:endParaRPr b="1" i="1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b="1" i="0" lang="en-US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397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1" i="0" sz="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609600" y="2057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g(n) is called the upper bound on f(n) 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f(n) grows at the most as large as g(n)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752600" y="2743200"/>
            <a:ext cx="7391400" cy="24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+ 3n + 4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+ 3n + 4 &lt;= 2 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all n&gt;10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so we can say that T(n) is O(n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T(n) is in the order of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is bounded above by a + real multiple of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177925" y="1219200"/>
            <a:ext cx="6781800" cy="733425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 is O(g(n)) if there exist positive numbers c &amp; N such that f(n)&lt;=cg(n) for all n&gt;=N</a:t>
            </a:r>
            <a:endParaRPr/>
          </a:p>
        </p:txBody>
      </p:sp>
      <p:pic>
        <p:nvPicPr>
          <p:cNvPr descr="C:\Documents and Settings\sobia.tariq\Desktop\big-O-graph.jpg" id="271" name="Google Shape;2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7600"/>
            <a:ext cx="29464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ocuments and Settings\sobia.tariq\Desktop\cubic.gif" id="277" name="Google Shape;277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825625"/>
            <a:ext cx="5943600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Big-Oh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04800" y="1600200"/>
            <a:ext cx="853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f(n) is O(g(n)) and g(n) is O(h(n)) then f(n) is O(h(n))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f(n) is O(h(n)) and g(n) is O(h(n)) then f(n) + g(n) is O(h(n))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O(n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where a is a constant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O(n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k+j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any positive j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f(n)=cg(n) then f(n) is O(g(n))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457200" y="762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Growth rates</a:t>
            </a:r>
            <a:b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growth rate is better???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3048000" y="6324600"/>
            <a:ext cx="339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from Adam Drozdek’s book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25" y="1581150"/>
            <a:ext cx="48291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Growth Rates</a:t>
            </a:r>
            <a:endParaRPr/>
          </a:p>
        </p:txBody>
      </p:sp>
      <p:graphicFrame>
        <p:nvGraphicFramePr>
          <p:cNvPr id="296" name="Google Shape;296;p35"/>
          <p:cNvGraphicFramePr/>
          <p:nvPr/>
        </p:nvGraphicFramePr>
        <p:xfrm>
          <a:off x="457200" y="915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{FF8E0851-CB6C-499C-99A5-B05C5A460AC9}</a:tableStyleId>
              </a:tblPr>
              <a:tblGrid>
                <a:gridCol w="762000"/>
                <a:gridCol w="1066800"/>
                <a:gridCol w="1143000"/>
                <a:gridCol w="990600"/>
                <a:gridCol w="1219200"/>
                <a:gridCol w="3048000"/>
              </a:tblGrid>
              <a:tr h="70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 log</a:t>
                      </a:r>
                      <a:r>
                        <a:rPr b="0" baseline="-25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262,144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18446744073709551616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16,384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2,097,152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Approx 6 billion years,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600,000 times more than age of univ.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35"/>
          <p:cNvSpPr txBox="1"/>
          <p:nvPr/>
        </p:nvSpPr>
        <p:spPr>
          <a:xfrm>
            <a:off x="1600200" y="5791200"/>
            <a:ext cx="3594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(If one operation takes 10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seconds)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O??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2971800" y="998537"/>
            <a:ext cx="5410200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print(int * array, int size){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cout&lt;&lt;"Array:	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for(int i = 0; i &lt; size;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cout &lt;&lt;array[i]&lt;&lt;"	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smallest(int array[], int size, int start){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if(start == size-1)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start;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small = start;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for(int i = start+1; i &lt;size; 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if(array[small]&gt;array[i])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small= 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small;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 int n=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array[n]={3,5,9,6,1};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cout&lt;&lt;"Smallest:	"&lt;&lt;array[smallest(array,n,0)]&lt;&lt;endl;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print(array,n);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pSp>
        <p:nvGrpSpPr>
          <p:cNvPr id="304" name="Google Shape;304;p36"/>
          <p:cNvGrpSpPr/>
          <p:nvPr/>
        </p:nvGrpSpPr>
        <p:grpSpPr>
          <a:xfrm>
            <a:off x="1828800" y="1524000"/>
            <a:ext cx="1981200" cy="427037"/>
            <a:chOff x="833" y="2438"/>
            <a:chExt cx="1125" cy="792"/>
          </a:xfrm>
        </p:grpSpPr>
        <p:sp>
          <p:nvSpPr>
            <p:cNvPr id="305" name="Google Shape;305;p36"/>
            <p:cNvSpPr txBox="1"/>
            <p:nvPr/>
          </p:nvSpPr>
          <p:spPr>
            <a:xfrm>
              <a:off x="833" y="2544"/>
              <a:ext cx="433" cy="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6"/>
          <p:cNvGrpSpPr/>
          <p:nvPr/>
        </p:nvGrpSpPr>
        <p:grpSpPr>
          <a:xfrm>
            <a:off x="3048000" y="3829050"/>
            <a:ext cx="1524000" cy="427037"/>
            <a:chOff x="1276" y="2438"/>
            <a:chExt cx="682" cy="792"/>
          </a:xfrm>
        </p:grpSpPr>
        <p:sp>
          <p:nvSpPr>
            <p:cNvPr id="308" name="Google Shape;308;p36"/>
            <p:cNvSpPr txBox="1"/>
            <p:nvPr/>
          </p:nvSpPr>
          <p:spPr>
            <a:xfrm>
              <a:off x="1276" y="2544"/>
              <a:ext cx="341" cy="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36"/>
          <p:cNvGrpSpPr/>
          <p:nvPr/>
        </p:nvGrpSpPr>
        <p:grpSpPr>
          <a:xfrm>
            <a:off x="2820987" y="2667000"/>
            <a:ext cx="989012" cy="433387"/>
            <a:chOff x="1396" y="2402"/>
            <a:chExt cx="562" cy="804"/>
          </a:xfrm>
        </p:grpSpPr>
        <p:sp>
          <p:nvSpPr>
            <p:cNvPr id="311" name="Google Shape;311;p36"/>
            <p:cNvSpPr txBox="1"/>
            <p:nvPr/>
          </p:nvSpPr>
          <p:spPr>
            <a:xfrm>
              <a:off x="1396" y="2402"/>
              <a:ext cx="346" cy="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O(1)</a:t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6"/>
          <p:cNvGrpSpPr/>
          <p:nvPr/>
        </p:nvGrpSpPr>
        <p:grpSpPr>
          <a:xfrm>
            <a:off x="990600" y="2514600"/>
            <a:ext cx="1981200" cy="2447925"/>
            <a:chOff x="983" y="2438"/>
            <a:chExt cx="975" cy="768"/>
          </a:xfrm>
        </p:grpSpPr>
        <p:sp>
          <p:nvSpPr>
            <p:cNvPr id="314" name="Google Shape;314;p36"/>
            <p:cNvSpPr txBox="1"/>
            <p:nvPr/>
          </p:nvSpPr>
          <p:spPr>
            <a:xfrm>
              <a:off x="983" y="2753"/>
              <a:ext cx="263" cy="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6" name="Google Shape;316;p36"/>
          <p:cNvCxnSpPr/>
          <p:nvPr/>
        </p:nvCxnSpPr>
        <p:spPr>
          <a:xfrm rot="10800000">
            <a:off x="2743200" y="60198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17" name="Google Shape;317;p36"/>
          <p:cNvCxnSpPr/>
          <p:nvPr/>
        </p:nvCxnSpPr>
        <p:spPr>
          <a:xfrm rot="10800000">
            <a:off x="2667000" y="63246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18" name="Google Shape;318;p36"/>
          <p:cNvSpPr txBox="1"/>
          <p:nvPr/>
        </p:nvSpPr>
        <p:spPr>
          <a:xfrm>
            <a:off x="2057400" y="5726112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1981200" y="6183312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</p:txBody>
      </p:sp>
      <p:grpSp>
        <p:nvGrpSpPr>
          <p:cNvPr id="320" name="Google Shape;320;p36"/>
          <p:cNvGrpSpPr/>
          <p:nvPr/>
        </p:nvGrpSpPr>
        <p:grpSpPr>
          <a:xfrm>
            <a:off x="2058987" y="5281612"/>
            <a:ext cx="1828800" cy="466725"/>
            <a:chOff x="1396" y="2402"/>
            <a:chExt cx="540" cy="865"/>
          </a:xfrm>
        </p:grpSpPr>
        <p:sp>
          <p:nvSpPr>
            <p:cNvPr id="321" name="Google Shape;321;p36"/>
            <p:cNvSpPr txBox="1"/>
            <p:nvPr/>
          </p:nvSpPr>
          <p:spPr>
            <a:xfrm>
              <a:off x="1396" y="2402"/>
              <a:ext cx="346" cy="6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O(1)</a:t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1801" y="2499"/>
              <a:ext cx="135" cy="768"/>
            </a:xfrm>
            <a:prstGeom prst="leftBrace">
              <a:avLst>
                <a:gd fmla="val 1266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36"/>
          <p:cNvSpPr txBox="1"/>
          <p:nvPr/>
        </p:nvSpPr>
        <p:spPr>
          <a:xfrm>
            <a:off x="304800" y="696912"/>
            <a:ext cx="4346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Running Time:	O(1)+O(n)+O(n)= O(n)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Big-O?</a:t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3124200" y="990600"/>
            <a:ext cx="5105400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sortArray(int * a, int size){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 = 0;i&lt;size;i++){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small = smallest(a,size,i);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temp = a[i];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a[i] = a[small];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a[small] = temp;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 int n=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array[n]={3,5,9,6,1};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sortArray(array,n);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print(array,n);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330" name="Google Shape;330;p37"/>
          <p:cNvCxnSpPr/>
          <p:nvPr/>
        </p:nvCxnSpPr>
        <p:spPr>
          <a:xfrm rot="10800000">
            <a:off x="3810000" y="1741487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31" name="Google Shape;331;p37"/>
          <p:cNvSpPr txBox="1"/>
          <p:nvPr/>
        </p:nvSpPr>
        <p:spPr>
          <a:xfrm>
            <a:off x="3124200" y="1447800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</p:txBody>
      </p:sp>
      <p:grpSp>
        <p:nvGrpSpPr>
          <p:cNvPr id="332" name="Google Shape;332;p37"/>
          <p:cNvGrpSpPr/>
          <p:nvPr/>
        </p:nvGrpSpPr>
        <p:grpSpPr>
          <a:xfrm>
            <a:off x="3200400" y="1905000"/>
            <a:ext cx="1676400" cy="738187"/>
            <a:chOff x="833" y="2438"/>
            <a:chExt cx="1125" cy="768"/>
          </a:xfrm>
        </p:grpSpPr>
        <p:sp>
          <p:nvSpPr>
            <p:cNvPr id="333" name="Google Shape;333;p37"/>
            <p:cNvSpPr txBox="1"/>
            <p:nvPr/>
          </p:nvSpPr>
          <p:spPr>
            <a:xfrm>
              <a:off x="833" y="2544"/>
              <a:ext cx="433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O(1)</a:t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7"/>
          <p:cNvGrpSpPr/>
          <p:nvPr/>
        </p:nvGrpSpPr>
        <p:grpSpPr>
          <a:xfrm>
            <a:off x="1768475" y="1447800"/>
            <a:ext cx="1050925" cy="1700212"/>
            <a:chOff x="1404" y="2438"/>
            <a:chExt cx="554" cy="768"/>
          </a:xfrm>
        </p:grpSpPr>
        <p:sp>
          <p:nvSpPr>
            <p:cNvPr id="336" name="Google Shape;336;p37"/>
            <p:cNvSpPr txBox="1"/>
            <p:nvPr/>
          </p:nvSpPr>
          <p:spPr>
            <a:xfrm>
              <a:off x="1404" y="2544"/>
              <a:ext cx="433" cy="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1139825" y="5802312"/>
            <a:ext cx="45386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Running Time:	O(1)+O(n</a:t>
            </a:r>
            <a:r>
              <a:rPr b="0" baseline="3000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)+O(n)= O(n</a:t>
            </a:r>
            <a:r>
              <a:rPr b="0" baseline="3000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339" name="Google Shape;339;p37"/>
          <p:cNvGrpSpPr/>
          <p:nvPr/>
        </p:nvGrpSpPr>
        <p:grpSpPr>
          <a:xfrm>
            <a:off x="76200" y="1143000"/>
            <a:ext cx="1371600" cy="2081212"/>
            <a:chOff x="833" y="2438"/>
            <a:chExt cx="1125" cy="768"/>
          </a:xfrm>
        </p:grpSpPr>
        <p:sp>
          <p:nvSpPr>
            <p:cNvPr id="340" name="Google Shape;340;p37"/>
            <p:cNvSpPr txBox="1"/>
            <p:nvPr/>
          </p:nvSpPr>
          <p:spPr>
            <a:xfrm>
              <a:off x="833" y="2544"/>
              <a:ext cx="688" cy="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</a:t>
              </a:r>
              <a:r>
                <a:rPr b="0" baseline="30000" i="0" lang="en-US" sz="18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1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025525" y="2057400"/>
            <a:ext cx="7086600" cy="1295400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running time of a comments, declarative and function statements count to zero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894137" y="3733800"/>
            <a:ext cx="3573462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template &lt;class Type&gt;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class List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 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//a variable to store 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void Print(); 	</a:t>
            </a:r>
            <a:endParaRPr/>
          </a:p>
        </p:txBody>
      </p:sp>
      <p:grpSp>
        <p:nvGrpSpPr>
          <p:cNvPr id="113" name="Google Shape;113;p20"/>
          <p:cNvGrpSpPr/>
          <p:nvPr/>
        </p:nvGrpSpPr>
        <p:grpSpPr>
          <a:xfrm>
            <a:off x="923925" y="3870325"/>
            <a:ext cx="2809875" cy="701675"/>
            <a:chOff x="11" y="2438"/>
            <a:chExt cx="1947" cy="768"/>
          </a:xfrm>
        </p:grpSpPr>
        <p:sp>
          <p:nvSpPr>
            <p:cNvPr id="114" name="Google Shape;114;p20"/>
            <p:cNvSpPr txBox="1"/>
            <p:nvPr/>
          </p:nvSpPr>
          <p:spPr>
            <a:xfrm>
              <a:off x="11" y="2544"/>
              <a:ext cx="163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Declarative Statements</a:t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0"/>
          <p:cNvSpPr txBox="1"/>
          <p:nvPr/>
        </p:nvSpPr>
        <p:spPr>
          <a:xfrm>
            <a:off x="1763712" y="5867400"/>
            <a:ext cx="1884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zero</a:t>
            </a: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1076325" y="4724400"/>
            <a:ext cx="2733675" cy="381000"/>
            <a:chOff x="11" y="2289"/>
            <a:chExt cx="1894" cy="417"/>
          </a:xfrm>
        </p:grpSpPr>
        <p:sp>
          <p:nvSpPr>
            <p:cNvPr id="118" name="Google Shape;118;p20"/>
            <p:cNvSpPr txBox="1"/>
            <p:nvPr/>
          </p:nvSpPr>
          <p:spPr>
            <a:xfrm>
              <a:off x="11" y="2289"/>
              <a:ext cx="813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comments</a:t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766" y="2438"/>
              <a:ext cx="139" cy="268"/>
            </a:xfrm>
            <a:prstGeom prst="leftBrace">
              <a:avLst>
                <a:gd fmla="val 3734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1076325" y="5181600"/>
            <a:ext cx="2733675" cy="381000"/>
            <a:chOff x="11" y="2289"/>
            <a:chExt cx="1894" cy="417"/>
          </a:xfrm>
        </p:grpSpPr>
        <p:sp>
          <p:nvSpPr>
            <p:cNvPr id="121" name="Google Shape;121;p20"/>
            <p:cNvSpPr txBox="1"/>
            <p:nvPr/>
          </p:nvSpPr>
          <p:spPr>
            <a:xfrm>
              <a:off x="11" y="2289"/>
              <a:ext cx="145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statements</a:t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766" y="2438"/>
              <a:ext cx="139" cy="268"/>
            </a:xfrm>
            <a:prstGeom prst="leftBrace">
              <a:avLst>
                <a:gd fmla="val 3734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Big-O?</a:t>
            </a:r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3962400" y="1730375"/>
            <a:ext cx="39624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 int n=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array[n]={3,5,9,6,1};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 =0; i &lt;n;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sortArray(array,n);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print(array,n);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38"/>
          <p:cNvCxnSpPr/>
          <p:nvPr/>
        </p:nvCxnSpPr>
        <p:spPr>
          <a:xfrm rot="10800000">
            <a:off x="5105400" y="3014662"/>
            <a:ext cx="609600" cy="111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49" name="Google Shape;349;p38"/>
          <p:cNvSpPr txBox="1"/>
          <p:nvPr/>
        </p:nvSpPr>
        <p:spPr>
          <a:xfrm>
            <a:off x="4419600" y="2720975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="0" baseline="30000" i="0" lang="en-US" sz="1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350" name="Google Shape;350;p38"/>
          <p:cNvGrpSpPr/>
          <p:nvPr/>
        </p:nvGrpSpPr>
        <p:grpSpPr>
          <a:xfrm>
            <a:off x="2133600" y="2644775"/>
            <a:ext cx="1676400" cy="738187"/>
            <a:chOff x="833" y="2438"/>
            <a:chExt cx="1125" cy="768"/>
          </a:xfrm>
        </p:grpSpPr>
        <p:sp>
          <p:nvSpPr>
            <p:cNvPr id="351" name="Google Shape;351;p38"/>
            <p:cNvSpPr txBox="1"/>
            <p:nvPr/>
          </p:nvSpPr>
          <p:spPr>
            <a:xfrm>
              <a:off x="833" y="2544"/>
              <a:ext cx="433" cy="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</a:t>
              </a:r>
              <a:r>
                <a:rPr b="0" baseline="30000" i="0" lang="en-US" sz="18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38"/>
          <p:cNvSpPr txBox="1"/>
          <p:nvPr/>
        </p:nvSpPr>
        <p:spPr>
          <a:xfrm>
            <a:off x="1200150" y="5116512"/>
            <a:ext cx="40576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Running Time:	O(1)+ O(n</a:t>
            </a:r>
            <a:r>
              <a:rPr b="0" baseline="3000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 = O(n</a:t>
            </a:r>
            <a:r>
              <a:rPr b="0" baseline="30000" i="0" lang="en-US" sz="18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US" sz="1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Big-O?</a:t>
            </a:r>
            <a:endParaRPr/>
          </a:p>
        </p:txBody>
      </p:sp>
      <p:sp>
        <p:nvSpPr>
          <p:cNvPr id="359" name="Google Shape;359;p39"/>
          <p:cNvSpPr txBox="1"/>
          <p:nvPr/>
        </p:nvSpPr>
        <p:spPr>
          <a:xfrm>
            <a:off x="1752600" y="1190625"/>
            <a:ext cx="5943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BinarySearch(int * a,int size, int search){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high = size-1;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low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mid 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 (low&lt;=high){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mid = (high+low)/2;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if(a[mid]==search)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 if(search &lt; a[mid]){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high = mid-1;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low = mid+1;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40"/>
          <p:cNvGraphicFramePr/>
          <p:nvPr/>
        </p:nvGraphicFramePr>
        <p:xfrm>
          <a:off x="762000" y="296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{FF8E0851-CB6C-499C-99A5-B05C5A460AC9}</a:tableStyleId>
              </a:tblPr>
              <a:tblGrid>
                <a:gridCol w="411150"/>
                <a:gridCol w="411150"/>
                <a:gridCol w="412750"/>
                <a:gridCol w="411150"/>
                <a:gridCol w="411150"/>
                <a:gridCol w="411150"/>
                <a:gridCol w="411150"/>
                <a:gridCol w="412750"/>
                <a:gridCol w="411150"/>
                <a:gridCol w="411150"/>
                <a:gridCol w="466725"/>
                <a:gridCol w="466725"/>
                <a:gridCol w="466725"/>
                <a:gridCol w="468300"/>
                <a:gridCol w="466725"/>
                <a:gridCol w="4667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65" name="Google Shape;365;p40"/>
          <p:cNvCxnSpPr/>
          <p:nvPr/>
        </p:nvCxnSpPr>
        <p:spPr>
          <a:xfrm rot="10800000">
            <a:off x="914400" y="115411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66" name="Google Shape;366;p40"/>
          <p:cNvCxnSpPr/>
          <p:nvPr/>
        </p:nvCxnSpPr>
        <p:spPr>
          <a:xfrm rot="10800000">
            <a:off x="3886200" y="115411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67" name="Google Shape;367;p40"/>
          <p:cNvCxnSpPr/>
          <p:nvPr/>
        </p:nvCxnSpPr>
        <p:spPr>
          <a:xfrm rot="10800000">
            <a:off x="7467600" y="109061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68" name="Google Shape;368;p40"/>
          <p:cNvSpPr txBox="1"/>
          <p:nvPr/>
        </p:nvSpPr>
        <p:spPr>
          <a:xfrm>
            <a:off x="1066800" y="100171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369" name="Google Shape;369;p40"/>
          <p:cNvSpPr txBox="1"/>
          <p:nvPr/>
        </p:nvSpPr>
        <p:spPr>
          <a:xfrm>
            <a:off x="3962400" y="107791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/>
          </a:p>
        </p:txBody>
      </p:sp>
      <p:sp>
        <p:nvSpPr>
          <p:cNvPr id="370" name="Google Shape;370;p40"/>
          <p:cNvSpPr txBox="1"/>
          <p:nvPr/>
        </p:nvSpPr>
        <p:spPr>
          <a:xfrm>
            <a:off x="6858000" y="107791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graphicFrame>
        <p:nvGraphicFramePr>
          <p:cNvPr id="371" name="Google Shape;371;p40"/>
          <p:cNvGraphicFramePr/>
          <p:nvPr/>
        </p:nvGraphicFramePr>
        <p:xfrm>
          <a:off x="779462" y="1611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{FF8E0851-CB6C-499C-99A5-B05C5A460AC9}</a:tableStyleId>
              </a:tblPr>
              <a:tblGrid>
                <a:gridCol w="411150"/>
                <a:gridCol w="411150"/>
                <a:gridCol w="412750"/>
                <a:gridCol w="411150"/>
                <a:gridCol w="411150"/>
                <a:gridCol w="411150"/>
                <a:gridCol w="411150"/>
                <a:gridCol w="412750"/>
                <a:gridCol w="350825"/>
                <a:gridCol w="411150"/>
                <a:gridCol w="466725"/>
                <a:gridCol w="466725"/>
                <a:gridCol w="466725"/>
                <a:gridCol w="468300"/>
                <a:gridCol w="466725"/>
                <a:gridCol w="4667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72" name="Google Shape;372;p40"/>
          <p:cNvCxnSpPr/>
          <p:nvPr/>
        </p:nvCxnSpPr>
        <p:spPr>
          <a:xfrm rot="10800000">
            <a:off x="931862" y="24701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73" name="Google Shape;373;p40"/>
          <p:cNvCxnSpPr/>
          <p:nvPr/>
        </p:nvCxnSpPr>
        <p:spPr>
          <a:xfrm rot="10800000">
            <a:off x="2209800" y="24701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74" name="Google Shape;374;p40"/>
          <p:cNvCxnSpPr/>
          <p:nvPr/>
        </p:nvCxnSpPr>
        <p:spPr>
          <a:xfrm rot="10800000">
            <a:off x="3429000" y="24384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75" name="Google Shape;375;p40"/>
          <p:cNvSpPr txBox="1"/>
          <p:nvPr/>
        </p:nvSpPr>
        <p:spPr>
          <a:xfrm>
            <a:off x="1084262" y="248126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376" name="Google Shape;376;p40"/>
          <p:cNvSpPr txBox="1"/>
          <p:nvPr/>
        </p:nvSpPr>
        <p:spPr>
          <a:xfrm>
            <a:off x="2362200" y="244951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/>
          </a:p>
        </p:txBody>
      </p:sp>
      <p:sp>
        <p:nvSpPr>
          <p:cNvPr id="377" name="Google Shape;377;p40"/>
          <p:cNvSpPr txBox="1"/>
          <p:nvPr/>
        </p:nvSpPr>
        <p:spPr>
          <a:xfrm>
            <a:off x="3581400" y="237331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graphicFrame>
        <p:nvGraphicFramePr>
          <p:cNvPr id="378" name="Google Shape;378;p40"/>
          <p:cNvGraphicFramePr/>
          <p:nvPr/>
        </p:nvGraphicFramePr>
        <p:xfrm>
          <a:off x="763587" y="2887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{FF8E0851-CB6C-499C-99A5-B05C5A460AC9}</a:tableStyleId>
              </a:tblPr>
              <a:tblGrid>
                <a:gridCol w="411150"/>
                <a:gridCol w="411150"/>
                <a:gridCol w="412750"/>
                <a:gridCol w="411150"/>
                <a:gridCol w="411150"/>
                <a:gridCol w="411150"/>
                <a:gridCol w="411150"/>
                <a:gridCol w="412750"/>
                <a:gridCol w="350825"/>
                <a:gridCol w="411150"/>
                <a:gridCol w="466725"/>
                <a:gridCol w="466725"/>
                <a:gridCol w="466725"/>
                <a:gridCol w="468300"/>
                <a:gridCol w="466725"/>
                <a:gridCol w="4667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79" name="Google Shape;379;p40"/>
          <p:cNvCxnSpPr/>
          <p:nvPr/>
        </p:nvCxnSpPr>
        <p:spPr>
          <a:xfrm rot="10800000">
            <a:off x="915987" y="374491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80" name="Google Shape;380;p40"/>
          <p:cNvCxnSpPr/>
          <p:nvPr/>
        </p:nvCxnSpPr>
        <p:spPr>
          <a:xfrm rot="10800000">
            <a:off x="1447800" y="374491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1828800" y="3733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82" name="Google Shape;382;p40"/>
          <p:cNvSpPr txBox="1"/>
          <p:nvPr/>
        </p:nvSpPr>
        <p:spPr>
          <a:xfrm>
            <a:off x="76200" y="3757612"/>
            <a:ext cx="76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383" name="Google Shape;383;p40"/>
          <p:cNvSpPr txBox="1"/>
          <p:nvPr/>
        </p:nvSpPr>
        <p:spPr>
          <a:xfrm>
            <a:off x="1143000" y="4062412"/>
            <a:ext cx="76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1905000" y="3733800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graphicFrame>
        <p:nvGraphicFramePr>
          <p:cNvPr id="385" name="Google Shape;385;p40"/>
          <p:cNvGraphicFramePr/>
          <p:nvPr/>
        </p:nvGraphicFramePr>
        <p:xfrm>
          <a:off x="763587" y="4430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{FF8E0851-CB6C-499C-99A5-B05C5A460AC9}</a:tableStyleId>
              </a:tblPr>
              <a:tblGrid>
                <a:gridCol w="411150"/>
                <a:gridCol w="411150"/>
                <a:gridCol w="412750"/>
                <a:gridCol w="411150"/>
                <a:gridCol w="411150"/>
                <a:gridCol w="411150"/>
                <a:gridCol w="411150"/>
                <a:gridCol w="412750"/>
                <a:gridCol w="350825"/>
                <a:gridCol w="411150"/>
                <a:gridCol w="466725"/>
                <a:gridCol w="466725"/>
                <a:gridCol w="466725"/>
                <a:gridCol w="468300"/>
                <a:gridCol w="466725"/>
                <a:gridCol w="4667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25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8CBAD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T="45700" marB="45700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86" name="Google Shape;386;p40"/>
          <p:cNvCxnSpPr/>
          <p:nvPr/>
        </p:nvCxnSpPr>
        <p:spPr>
          <a:xfrm rot="10800000">
            <a:off x="838200" y="52895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87" name="Google Shape;387;p40"/>
          <p:cNvCxnSpPr/>
          <p:nvPr/>
        </p:nvCxnSpPr>
        <p:spPr>
          <a:xfrm rot="10800000">
            <a:off x="912812" y="528955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88" name="Google Shape;388;p40"/>
          <p:cNvCxnSpPr/>
          <p:nvPr/>
        </p:nvCxnSpPr>
        <p:spPr>
          <a:xfrm rot="10800000">
            <a:off x="989012" y="5257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89" name="Google Shape;389;p40"/>
          <p:cNvSpPr txBox="1"/>
          <p:nvPr/>
        </p:nvSpPr>
        <p:spPr>
          <a:xfrm>
            <a:off x="76200" y="530066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390" name="Google Shape;390;p40"/>
          <p:cNvSpPr txBox="1"/>
          <p:nvPr/>
        </p:nvSpPr>
        <p:spPr>
          <a:xfrm>
            <a:off x="1066800" y="5281612"/>
            <a:ext cx="762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391" name="Google Shape;391;p40"/>
          <p:cNvSpPr txBox="1"/>
          <p:nvPr/>
        </p:nvSpPr>
        <p:spPr>
          <a:xfrm>
            <a:off x="609600" y="5649912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endParaRPr/>
          </a:p>
        </p:txBody>
      </p:sp>
      <p:sp>
        <p:nvSpPr>
          <p:cNvPr id="392" name="Google Shape;392;p40"/>
          <p:cNvSpPr txBox="1"/>
          <p:nvPr/>
        </p:nvSpPr>
        <p:spPr>
          <a:xfrm>
            <a:off x="7772400" y="1687512"/>
            <a:ext cx="1295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2</a:t>
            </a:r>
            <a:endParaRPr/>
          </a:p>
        </p:txBody>
      </p:sp>
      <p:sp>
        <p:nvSpPr>
          <p:cNvPr id="393" name="Google Shape;393;p40"/>
          <p:cNvSpPr txBox="1"/>
          <p:nvPr/>
        </p:nvSpPr>
        <p:spPr>
          <a:xfrm>
            <a:off x="7772400" y="2830512"/>
            <a:ext cx="1295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3</a:t>
            </a:r>
            <a:endParaRPr/>
          </a:p>
        </p:txBody>
      </p:sp>
      <p:sp>
        <p:nvSpPr>
          <p:cNvPr id="394" name="Google Shape;394;p40"/>
          <p:cNvSpPr txBox="1"/>
          <p:nvPr/>
        </p:nvSpPr>
        <p:spPr>
          <a:xfrm>
            <a:off x="7772400" y="392112"/>
            <a:ext cx="1295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/>
          </a:p>
        </p:txBody>
      </p:sp>
      <p:sp>
        <p:nvSpPr>
          <p:cNvPr id="395" name="Google Shape;395;p40"/>
          <p:cNvSpPr txBox="1"/>
          <p:nvPr/>
        </p:nvSpPr>
        <p:spPr>
          <a:xfrm>
            <a:off x="7772400" y="4443412"/>
            <a:ext cx="1295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4</a:t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2514600" y="5334000"/>
            <a:ext cx="396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=16 =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Iterations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	O(log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2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025525" y="2057400"/>
            <a:ext cx="7086600" cy="1295400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Expressions, memory management &amp; assignment statements for primitive data types have constant running time i.e. one.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3894137" y="3733800"/>
            <a:ext cx="3573462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 a = 4+5;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char  b =‘a’;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 * a = new int;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delete a; 	</a:t>
            </a:r>
            <a:endParaRPr/>
          </a:p>
        </p:txBody>
      </p:sp>
      <p:grpSp>
        <p:nvGrpSpPr>
          <p:cNvPr id="131" name="Google Shape;131;p21"/>
          <p:cNvGrpSpPr/>
          <p:nvPr/>
        </p:nvGrpSpPr>
        <p:grpSpPr>
          <a:xfrm>
            <a:off x="923925" y="3870325"/>
            <a:ext cx="2809875" cy="742950"/>
            <a:chOff x="11" y="2438"/>
            <a:chExt cx="1947" cy="813"/>
          </a:xfrm>
        </p:grpSpPr>
        <p:sp>
          <p:nvSpPr>
            <p:cNvPr id="132" name="Google Shape;132;p21"/>
            <p:cNvSpPr txBox="1"/>
            <p:nvPr/>
          </p:nvSpPr>
          <p:spPr>
            <a:xfrm>
              <a:off x="11" y="2544"/>
              <a:ext cx="1683" cy="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Expressions and assignment statements</a:t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1"/>
          <p:cNvSpPr txBox="1"/>
          <p:nvPr/>
        </p:nvSpPr>
        <p:spPr>
          <a:xfrm>
            <a:off x="1763712" y="5867400"/>
            <a:ext cx="2306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constant</a:t>
            </a:r>
            <a:endParaRPr/>
          </a:p>
        </p:txBody>
      </p:sp>
      <p:grpSp>
        <p:nvGrpSpPr>
          <p:cNvPr id="135" name="Google Shape;135;p21"/>
          <p:cNvGrpSpPr/>
          <p:nvPr/>
        </p:nvGrpSpPr>
        <p:grpSpPr>
          <a:xfrm>
            <a:off x="914400" y="4819650"/>
            <a:ext cx="2809875" cy="742950"/>
            <a:chOff x="11" y="2438"/>
            <a:chExt cx="1947" cy="813"/>
          </a:xfrm>
        </p:grpSpPr>
        <p:sp>
          <p:nvSpPr>
            <p:cNvPr id="136" name="Google Shape;136;p21"/>
            <p:cNvSpPr txBox="1"/>
            <p:nvPr/>
          </p:nvSpPr>
          <p:spPr>
            <a:xfrm>
              <a:off x="11" y="2544"/>
              <a:ext cx="1683" cy="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Management statements</a:t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3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025525" y="2057400"/>
            <a:ext cx="7086600" cy="1295400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management &amp; assignment statements for objects have constant running time i.e. size of object.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894137" y="3733800"/>
            <a:ext cx="3573462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Student a,b;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Student * a = new Student;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delete 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= b;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763712" y="5867400"/>
            <a:ext cx="2306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constant</a:t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914400" y="3829050"/>
            <a:ext cx="2809875" cy="742950"/>
            <a:chOff x="11" y="2438"/>
            <a:chExt cx="1947" cy="813"/>
          </a:xfrm>
        </p:grpSpPr>
        <p:sp>
          <p:nvSpPr>
            <p:cNvPr id="148" name="Google Shape;148;p22"/>
            <p:cNvSpPr txBox="1"/>
            <p:nvPr/>
          </p:nvSpPr>
          <p:spPr>
            <a:xfrm>
              <a:off x="11" y="2544"/>
              <a:ext cx="1683" cy="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Management statement of object</a:t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2"/>
          <p:cNvGrpSpPr/>
          <p:nvPr/>
        </p:nvGrpSpPr>
        <p:grpSpPr>
          <a:xfrm>
            <a:off x="923925" y="4800600"/>
            <a:ext cx="2809875" cy="742950"/>
            <a:chOff x="11" y="2438"/>
            <a:chExt cx="1947" cy="813"/>
          </a:xfrm>
        </p:grpSpPr>
        <p:sp>
          <p:nvSpPr>
            <p:cNvPr id="151" name="Google Shape;151;p22"/>
            <p:cNvSpPr txBox="1"/>
            <p:nvPr/>
          </p:nvSpPr>
          <p:spPr>
            <a:xfrm>
              <a:off x="11" y="2544"/>
              <a:ext cx="1683" cy="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Assignment statement of object</a:t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4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1025525" y="2133600"/>
            <a:ext cx="7086600" cy="1295400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invocations count as 1 step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1763712" y="4572000"/>
            <a:ext cx="2306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constant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5: Loops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1025525" y="2057400"/>
            <a:ext cx="7086600" cy="1295400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running time of a loop is, at most, the running time of the statements inside the loop (including tests) multiplied by the number of iterations.</a:t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590800" y="3733800"/>
            <a:ext cx="23622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(i=1; i&lt;=n;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m = m + 2;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4419600" y="4368800"/>
            <a:ext cx="2789237" cy="457200"/>
            <a:chOff x="2784" y="2752"/>
            <a:chExt cx="1757" cy="288"/>
          </a:xfrm>
        </p:grpSpPr>
        <p:sp>
          <p:nvSpPr>
            <p:cNvPr id="170" name="Google Shape;170;p24"/>
            <p:cNvSpPr txBox="1"/>
            <p:nvPr/>
          </p:nvSpPr>
          <p:spPr>
            <a:xfrm>
              <a:off x="3398" y="2752"/>
              <a:ext cx="11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time</a:t>
              </a:r>
              <a:endParaRPr/>
            </a:p>
          </p:txBody>
        </p:sp>
        <p:cxnSp>
          <p:nvCxnSpPr>
            <p:cNvPr id="171" name="Google Shape;171;p24"/>
            <p:cNvCxnSpPr/>
            <p:nvPr/>
          </p:nvCxnSpPr>
          <p:spPr>
            <a:xfrm rot="10800000">
              <a:off x="2784" y="291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72" name="Google Shape;172;p24"/>
          <p:cNvGrpSpPr/>
          <p:nvPr/>
        </p:nvGrpSpPr>
        <p:grpSpPr>
          <a:xfrm>
            <a:off x="762000" y="3870325"/>
            <a:ext cx="1676400" cy="1219200"/>
            <a:chOff x="480" y="2438"/>
            <a:chExt cx="1056" cy="768"/>
          </a:xfrm>
        </p:grpSpPr>
        <p:sp>
          <p:nvSpPr>
            <p:cNvPr id="173" name="Google Shape;173;p24"/>
            <p:cNvSpPr txBox="1"/>
            <p:nvPr/>
          </p:nvSpPr>
          <p:spPr>
            <a:xfrm>
              <a:off x="480" y="2544"/>
              <a:ext cx="79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times</a:t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1344" y="2438"/>
              <a:ext cx="192" cy="768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4"/>
          <p:cNvSpPr txBox="1"/>
          <p:nvPr/>
        </p:nvSpPr>
        <p:spPr>
          <a:xfrm>
            <a:off x="1763712" y="5334000"/>
            <a:ext cx="35575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(constant) c * n = cn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6: Nested loops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1520825" y="2057400"/>
            <a:ext cx="6096000" cy="838200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Analyse inside out. Total running time is the product of the sizes of all the loops.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2514600" y="3276600"/>
            <a:ext cx="284480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(i=1; i&lt;=n;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for (j=1; j&lt;=n; j++)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k = k+1;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grpSp>
        <p:nvGrpSpPr>
          <p:cNvPr id="184" name="Google Shape;184;p25"/>
          <p:cNvGrpSpPr/>
          <p:nvPr/>
        </p:nvGrpSpPr>
        <p:grpSpPr>
          <a:xfrm>
            <a:off x="3581400" y="4343400"/>
            <a:ext cx="1814512" cy="685800"/>
            <a:chOff x="2256" y="2736"/>
            <a:chExt cx="1143" cy="432"/>
          </a:xfrm>
        </p:grpSpPr>
        <p:sp>
          <p:nvSpPr>
            <p:cNvPr id="185" name="Google Shape;185;p25"/>
            <p:cNvSpPr txBox="1"/>
            <p:nvPr/>
          </p:nvSpPr>
          <p:spPr>
            <a:xfrm>
              <a:off x="2256" y="2880"/>
              <a:ext cx="11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time</a:t>
              </a:r>
              <a:endParaRPr/>
            </a:p>
          </p:txBody>
        </p:sp>
        <p:cxnSp>
          <p:nvCxnSpPr>
            <p:cNvPr id="186" name="Google Shape;186;p25"/>
            <p:cNvCxnSpPr/>
            <p:nvPr/>
          </p:nvCxnSpPr>
          <p:spPr>
            <a:xfrm rot="10800000">
              <a:off x="2448" y="2736"/>
              <a:ext cx="24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87" name="Google Shape;187;p25"/>
          <p:cNvGrpSpPr/>
          <p:nvPr/>
        </p:nvGrpSpPr>
        <p:grpSpPr>
          <a:xfrm>
            <a:off x="685800" y="3429000"/>
            <a:ext cx="1676400" cy="1524000"/>
            <a:chOff x="432" y="2160"/>
            <a:chExt cx="1056" cy="960"/>
          </a:xfrm>
        </p:grpSpPr>
        <p:sp>
          <p:nvSpPr>
            <p:cNvPr id="188" name="Google Shape;188;p25"/>
            <p:cNvSpPr txBox="1"/>
            <p:nvPr/>
          </p:nvSpPr>
          <p:spPr>
            <a:xfrm>
              <a:off x="432" y="2256"/>
              <a:ext cx="899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outer loop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times</a:t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296" y="2160"/>
              <a:ext cx="192" cy="96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5562600" y="3581400"/>
            <a:ext cx="1838325" cy="1187450"/>
            <a:chOff x="3504" y="2256"/>
            <a:chExt cx="1158" cy="748"/>
          </a:xfrm>
        </p:grpSpPr>
        <p:sp>
          <p:nvSpPr>
            <p:cNvPr id="191" name="Google Shape;191;p25"/>
            <p:cNvSpPr/>
            <p:nvPr/>
          </p:nvSpPr>
          <p:spPr>
            <a:xfrm>
              <a:off x="3504" y="2352"/>
              <a:ext cx="192" cy="624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5"/>
            <p:cNvSpPr txBox="1"/>
            <p:nvPr/>
          </p:nvSpPr>
          <p:spPr>
            <a:xfrm>
              <a:off x="3763" y="2256"/>
              <a:ext cx="899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inner loop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times</a:t>
              </a:r>
              <a:endParaRPr/>
            </a:p>
          </p:txBody>
        </p:sp>
      </p:grpSp>
      <p:sp>
        <p:nvSpPr>
          <p:cNvPr id="193" name="Google Shape;193;p25"/>
          <p:cNvSpPr txBox="1"/>
          <p:nvPr/>
        </p:nvSpPr>
        <p:spPr>
          <a:xfrm>
            <a:off x="2066925" y="5373687"/>
            <a:ext cx="3052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c * n * n * = cn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7: Consecutive statements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443037" y="1925637"/>
            <a:ext cx="6329362" cy="512762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time complexities of each statement.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2122487" y="5562600"/>
            <a:ext cx="2967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+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316287" y="2590800"/>
            <a:ext cx="2595562" cy="28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 = x 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(i=1; i&lt;=n;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m = m + 2;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(i=1; i&lt;=n; i++)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for (j=1; j&lt;=n; j++)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 k = k+1;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	</a:t>
            </a:r>
            <a:endParaRPr/>
          </a:p>
        </p:txBody>
      </p:sp>
      <p:grpSp>
        <p:nvGrpSpPr>
          <p:cNvPr id="203" name="Google Shape;203;p26"/>
          <p:cNvGrpSpPr/>
          <p:nvPr/>
        </p:nvGrpSpPr>
        <p:grpSpPr>
          <a:xfrm>
            <a:off x="914400" y="3962400"/>
            <a:ext cx="6962775" cy="1371600"/>
            <a:chOff x="576" y="2496"/>
            <a:chExt cx="4386" cy="864"/>
          </a:xfrm>
        </p:grpSpPr>
        <p:sp>
          <p:nvSpPr>
            <p:cNvPr id="204" name="Google Shape;204;p26"/>
            <p:cNvSpPr/>
            <p:nvPr/>
          </p:nvSpPr>
          <p:spPr>
            <a:xfrm>
              <a:off x="3868" y="2640"/>
              <a:ext cx="192" cy="52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 txBox="1"/>
            <p:nvPr/>
          </p:nvSpPr>
          <p:spPr>
            <a:xfrm>
              <a:off x="4127" y="2559"/>
              <a:ext cx="835" cy="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inner loop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1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times</a:t>
              </a:r>
              <a:endParaRPr/>
            </a:p>
          </p:txBody>
        </p:sp>
        <p:sp>
          <p:nvSpPr>
            <p:cNvPr id="206" name="Google Shape;206;p26"/>
            <p:cNvSpPr txBox="1"/>
            <p:nvPr/>
          </p:nvSpPr>
          <p:spPr>
            <a:xfrm>
              <a:off x="576" y="2592"/>
              <a:ext cx="835" cy="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outer loop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1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times</a:t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728" y="2496"/>
              <a:ext cx="192" cy="86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 txBox="1"/>
            <p:nvPr/>
          </p:nvSpPr>
          <p:spPr>
            <a:xfrm>
              <a:off x="2620" y="3043"/>
              <a:ext cx="1318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time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209" name="Google Shape;209;p26"/>
            <p:cNvCxnSpPr/>
            <p:nvPr/>
          </p:nvCxnSpPr>
          <p:spPr>
            <a:xfrm rot="10800000">
              <a:off x="3052" y="2928"/>
              <a:ext cx="24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10" name="Google Shape;210;p26"/>
          <p:cNvGrpSpPr/>
          <p:nvPr/>
        </p:nvGrpSpPr>
        <p:grpSpPr>
          <a:xfrm>
            <a:off x="762000" y="3024187"/>
            <a:ext cx="6965950" cy="838200"/>
            <a:chOff x="480" y="1905"/>
            <a:chExt cx="4388" cy="528"/>
          </a:xfrm>
        </p:grpSpPr>
        <p:sp>
          <p:nvSpPr>
            <p:cNvPr id="211" name="Google Shape;211;p26"/>
            <p:cNvSpPr/>
            <p:nvPr/>
          </p:nvSpPr>
          <p:spPr>
            <a:xfrm>
              <a:off x="3868" y="1905"/>
              <a:ext cx="192" cy="52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4127" y="1920"/>
              <a:ext cx="741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1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times</a:t>
              </a:r>
              <a:endParaRPr/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480" y="2016"/>
              <a:ext cx="1318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time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214" name="Google Shape;214;p26"/>
            <p:cNvCxnSpPr/>
            <p:nvPr/>
          </p:nvCxnSpPr>
          <p:spPr>
            <a:xfrm>
              <a:off x="1728" y="2160"/>
              <a:ext cx="38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15" name="Google Shape;215;p26"/>
          <p:cNvGrpSpPr/>
          <p:nvPr/>
        </p:nvGrpSpPr>
        <p:grpSpPr>
          <a:xfrm>
            <a:off x="762000" y="2573337"/>
            <a:ext cx="2438400" cy="461962"/>
            <a:chOff x="480" y="1621"/>
            <a:chExt cx="1536" cy="291"/>
          </a:xfrm>
        </p:grpSpPr>
        <p:sp>
          <p:nvSpPr>
            <p:cNvPr id="216" name="Google Shape;216;p26"/>
            <p:cNvSpPr txBox="1"/>
            <p:nvPr/>
          </p:nvSpPr>
          <p:spPr>
            <a:xfrm>
              <a:off x="480" y="1621"/>
              <a:ext cx="1318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time </a:t>
              </a: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17" name="Google Shape;217;p26"/>
            <p:cNvCxnSpPr/>
            <p:nvPr/>
          </p:nvCxnSpPr>
          <p:spPr>
            <a:xfrm>
              <a:off x="1728" y="1776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8: If-then-else statements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1330325" y="1219200"/>
            <a:ext cx="6477000" cy="1852612"/>
          </a:xfrm>
          <a:prstGeom prst="foldedCorner">
            <a:avLst>
              <a:gd fmla="val 16667" name="adj"/>
            </a:avLst>
          </a:prstGeom>
          <a:solidFill>
            <a:srgbClr val="FFFF99">
              <a:alpha val="4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 exp)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statements1;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statements2;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is the number of steps corresponding to exp, statements1 and statements2.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2305050" y="3162300"/>
            <a:ext cx="370205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(depth( ) != otherStack.depth( ) 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n = 0; n &lt; depth( ); n++)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(!list[n].equals(otherStack.list[n]))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grpSp>
        <p:nvGrpSpPr>
          <p:cNvPr id="226" name="Google Shape;226;p27"/>
          <p:cNvGrpSpPr/>
          <p:nvPr/>
        </p:nvGrpSpPr>
        <p:grpSpPr>
          <a:xfrm>
            <a:off x="6096000" y="3287712"/>
            <a:ext cx="1876425" cy="762000"/>
            <a:chOff x="4032" y="1872"/>
            <a:chExt cx="1182" cy="480"/>
          </a:xfrm>
        </p:grpSpPr>
        <p:sp>
          <p:nvSpPr>
            <p:cNvPr id="227" name="Google Shape;227;p27"/>
            <p:cNvSpPr/>
            <p:nvPr/>
          </p:nvSpPr>
          <p:spPr>
            <a:xfrm>
              <a:off x="4032" y="1872"/>
              <a:ext cx="144" cy="48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4224" y="1894"/>
              <a:ext cx="990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Statements1: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29" name="Google Shape;229;p27"/>
          <p:cNvGrpSpPr/>
          <p:nvPr/>
        </p:nvGrpSpPr>
        <p:grpSpPr>
          <a:xfrm>
            <a:off x="6400800" y="4125912"/>
            <a:ext cx="2155825" cy="1524000"/>
            <a:chOff x="4032" y="2400"/>
            <a:chExt cx="1358" cy="960"/>
          </a:xfrm>
        </p:grpSpPr>
        <p:sp>
          <p:nvSpPr>
            <p:cNvPr id="230" name="Google Shape;230;p27"/>
            <p:cNvSpPr/>
            <p:nvPr/>
          </p:nvSpPr>
          <p:spPr>
            <a:xfrm>
              <a:off x="4032" y="2400"/>
              <a:ext cx="144" cy="96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 txBox="1"/>
            <p:nvPr/>
          </p:nvSpPr>
          <p:spPr>
            <a:xfrm>
              <a:off x="4224" y="2544"/>
              <a:ext cx="1166" cy="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else</a:t>
              </a: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part: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(constant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</a:t>
              </a: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* n</a:t>
              </a:r>
              <a:endParaRPr/>
            </a:p>
          </p:txBody>
        </p:sp>
      </p:grpSp>
      <p:grpSp>
        <p:nvGrpSpPr>
          <p:cNvPr id="232" name="Google Shape;232;p27"/>
          <p:cNvGrpSpPr/>
          <p:nvPr/>
        </p:nvGrpSpPr>
        <p:grpSpPr>
          <a:xfrm>
            <a:off x="152400" y="3119437"/>
            <a:ext cx="1981200" cy="708025"/>
            <a:chOff x="96" y="1766"/>
            <a:chExt cx="1248" cy="446"/>
          </a:xfrm>
        </p:grpSpPr>
        <p:cxnSp>
          <p:nvCxnSpPr>
            <p:cNvPr id="233" name="Google Shape;233;p27"/>
            <p:cNvCxnSpPr/>
            <p:nvPr/>
          </p:nvCxnSpPr>
          <p:spPr>
            <a:xfrm>
              <a:off x="912" y="1920"/>
              <a:ext cx="4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4" name="Google Shape;234;p27"/>
            <p:cNvSpPr txBox="1"/>
            <p:nvPr/>
          </p:nvSpPr>
          <p:spPr>
            <a:xfrm>
              <a:off x="96" y="1766"/>
              <a:ext cx="878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exp: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235" name="Google Shape;235;p27"/>
          <p:cNvSpPr txBox="1"/>
          <p:nvPr/>
        </p:nvSpPr>
        <p:spPr>
          <a:xfrm>
            <a:off x="152400" y="4506912"/>
            <a:ext cx="214312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if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+ constant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 else part)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1782762" y="5878512"/>
            <a:ext cx="3505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time =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(c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*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