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05" r:id="rId3"/>
    <p:sldId id="314" r:id="rId4"/>
    <p:sldId id="306" r:id="rId5"/>
    <p:sldId id="316" r:id="rId6"/>
    <p:sldId id="307" r:id="rId7"/>
    <p:sldId id="308" r:id="rId8"/>
    <p:sldId id="317" r:id="rId9"/>
    <p:sldId id="315" r:id="rId10"/>
    <p:sldId id="309" r:id="rId11"/>
    <p:sldId id="310" r:id="rId12"/>
    <p:sldId id="311" r:id="rId13"/>
    <p:sldId id="312" r:id="rId14"/>
    <p:sldId id="313" r:id="rId15"/>
    <p:sldId id="333" r:id="rId16"/>
    <p:sldId id="334" r:id="rId17"/>
    <p:sldId id="332" r:id="rId18"/>
    <p:sldId id="319" r:id="rId19"/>
    <p:sldId id="320" r:id="rId20"/>
    <p:sldId id="322" r:id="rId21"/>
    <p:sldId id="323" r:id="rId22"/>
    <p:sldId id="324" r:id="rId23"/>
    <p:sldId id="325" r:id="rId24"/>
    <p:sldId id="326" r:id="rId25"/>
    <p:sldId id="327" r:id="rId26"/>
    <p:sldId id="32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36A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8FF25-FEEE-4CE9-A638-3E98C5D77146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F2029-AB60-43E7-B1A7-F8F9D0B71E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F0DD9-8A0A-4BD5-AA33-86E25B40B08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C3F3A-B742-41E3-A0BB-510576C576A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2694ED-3034-43A5-91BC-8DE0F7249CA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07E04E-6948-44D8-B74D-999F7E808DF4}" type="slidenum">
              <a:rPr lang="en-US"/>
              <a:pPr/>
              <a:t>18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00C196-1A52-4E0A-9DC0-9DFA60E75E1E}" type="slidenum">
              <a:rPr lang="en-US"/>
              <a:pPr/>
              <a:t>19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E9D42C-63F0-4164-A93F-8FEFFFDF740E}" type="slidenum">
              <a:rPr lang="en-US"/>
              <a:pPr/>
              <a:t>20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EB95DB-DB74-4174-9455-02D40C3D5EE6}" type="slidenum">
              <a:rPr lang="en-US"/>
              <a:pPr/>
              <a:t>21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80038B-0453-49E9-8E3B-B7C59BD96241}" type="slidenum">
              <a:rPr lang="en-US"/>
              <a:pPr/>
              <a:t>22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F1EA9D-6BA4-4275-8E21-8C963553ED52}" type="slidenum">
              <a:rPr lang="en-US"/>
              <a:pPr/>
              <a:t>23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C32C24-5C02-44EF-AC90-8D2FB18FC867}" type="slidenum">
              <a:rPr lang="en-US"/>
              <a:pPr/>
              <a:t>24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F491E0-FB80-46CD-8988-317E65FDB329}" type="slidenum">
              <a:rPr lang="en-US"/>
              <a:pPr/>
              <a:t>25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539989-C9D9-4793-9B8E-5B1D2315DED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539989-C9D9-4793-9B8E-5B1D2315DED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4F492E-CB63-4C7F-A2F2-6059F990674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4F492E-CB63-4C7F-A2F2-6059F990674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4F492E-CB63-4C7F-A2F2-6059F990674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C8CB33-BB15-4179-8ED4-008D825199C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29A9A3-1148-4816-9862-7F7E9E71C20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387216-B651-4EBF-8F41-5B96BB40D34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862-1A4D-486C-86AE-959065AB9786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98D7B74-7DA9-4EE2-AACB-6A8EFC238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862-1A4D-486C-86AE-959065AB9786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74-7DA9-4EE2-AACB-6A8EFC238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862-1A4D-486C-86AE-959065AB9786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74-7DA9-4EE2-AACB-6A8EFC238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862-1A4D-486C-86AE-959065AB9786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98D7B74-7DA9-4EE2-AACB-6A8EFC238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862-1A4D-486C-86AE-959065AB9786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74-7DA9-4EE2-AACB-6A8EFC2385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862-1A4D-486C-86AE-959065AB9786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74-7DA9-4EE2-AACB-6A8EFC238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862-1A4D-486C-86AE-959065AB9786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98D7B74-7DA9-4EE2-AACB-6A8EFC2385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862-1A4D-486C-86AE-959065AB9786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74-7DA9-4EE2-AACB-6A8EFC238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862-1A4D-486C-86AE-959065AB9786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74-7DA9-4EE2-AACB-6A8EFC238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862-1A4D-486C-86AE-959065AB9786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74-7DA9-4EE2-AACB-6A8EFC238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862-1A4D-486C-86AE-959065AB9786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74-7DA9-4EE2-AACB-6A8EFC2385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43A9862-1A4D-486C-86AE-959065AB9786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98D7B74-7DA9-4EE2-AACB-6A8EFC2385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F6F2-43C5-49C6-8436-E283B6DA047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360363" y="241300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endParaRPr lang="en-US" altLang="en-US" sz="4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3633788" y="2135188"/>
            <a:ext cx="4192587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Next place part number</a:t>
            </a:r>
          </a:p>
          <a:p>
            <a:r>
              <a:rPr lang="en-US" altLang="en-US" b="1"/>
              <a:t>6702 in the array.</a:t>
            </a:r>
          </a:p>
          <a:p>
            <a:endParaRPr lang="en-US" altLang="en-US" b="1"/>
          </a:p>
          <a:p>
            <a:r>
              <a:rPr lang="en-US" altLang="en-US" b="1">
                <a:solidFill>
                  <a:srgbClr val="990033"/>
                </a:solidFill>
              </a:rPr>
              <a:t>Hash(key) = partNum % 100</a:t>
            </a:r>
            <a:endParaRPr lang="en-US" altLang="en-US" b="1"/>
          </a:p>
          <a:p>
            <a:endParaRPr lang="en-US" altLang="en-US" b="1"/>
          </a:p>
          <a:p>
            <a:r>
              <a:rPr lang="en-US" altLang="en-US" b="1"/>
              <a:t>        6702 % 100 = 2 </a:t>
            </a:r>
          </a:p>
          <a:p>
            <a:endParaRPr lang="en-US" altLang="en-US" b="1"/>
          </a:p>
          <a:p>
            <a:r>
              <a:rPr lang="en-US" altLang="en-US" b="1"/>
              <a:t>But values[2] is already </a:t>
            </a:r>
          </a:p>
          <a:p>
            <a:r>
              <a:rPr lang="en-US" altLang="en-US" b="1"/>
              <a:t>occupied.   </a:t>
            </a:r>
          </a:p>
          <a:p>
            <a:endParaRPr lang="en-US" altLang="en-US" b="1">
              <a:solidFill>
                <a:srgbClr val="CC0000"/>
              </a:solidFill>
            </a:endParaRPr>
          </a:p>
          <a:p>
            <a:r>
              <a:rPr lang="en-US" altLang="en-US" b="1">
                <a:solidFill>
                  <a:srgbClr val="CC0000"/>
                </a:solidFill>
              </a:rPr>
              <a:t>    COLLISION OCCURS 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1479550" y="2130425"/>
            <a:ext cx="1162050" cy="133508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2" name="Line 6"/>
          <p:cNvSpPr>
            <a:spLocks noChangeShapeType="1"/>
          </p:cNvSpPr>
          <p:nvPr/>
        </p:nvSpPr>
        <p:spPr bwMode="auto">
          <a:xfrm>
            <a:off x="1471613" y="2536825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Line 7"/>
          <p:cNvSpPr>
            <a:spLocks noChangeShapeType="1"/>
          </p:cNvSpPr>
          <p:nvPr/>
        </p:nvSpPr>
        <p:spPr bwMode="auto">
          <a:xfrm>
            <a:off x="1471613" y="2998788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4" name="Line 8"/>
          <p:cNvSpPr>
            <a:spLocks noChangeShapeType="1"/>
          </p:cNvSpPr>
          <p:nvPr/>
        </p:nvSpPr>
        <p:spPr bwMode="auto">
          <a:xfrm>
            <a:off x="1471613" y="3465513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517525" y="2236788"/>
            <a:ext cx="498475" cy="307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rgbClr val="CC0000"/>
                </a:solidFill>
              </a:rPr>
              <a:t>[ 0 ]</a:t>
            </a: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r>
              <a:rPr lang="en-US" altLang="en-US" sz="1400" b="1">
                <a:solidFill>
                  <a:srgbClr val="CC0000"/>
                </a:solidFill>
              </a:rPr>
              <a:t>[ 1 ]</a:t>
            </a: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r>
              <a:rPr lang="en-US" altLang="en-US" sz="1400" b="1">
                <a:solidFill>
                  <a:srgbClr val="CC0000"/>
                </a:solidFill>
              </a:rPr>
              <a:t>[ 2 ]</a:t>
            </a: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r>
              <a:rPr lang="en-US" altLang="en-US" sz="1400" b="1">
                <a:solidFill>
                  <a:srgbClr val="CC0000"/>
                </a:solidFill>
              </a:rPr>
              <a:t>[ 3 ]</a:t>
            </a: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r>
              <a:rPr lang="en-US" altLang="en-US" sz="1400" b="1">
                <a:solidFill>
                  <a:srgbClr val="CC0000"/>
                </a:solidFill>
              </a:rPr>
              <a:t>[ 4 ]</a:t>
            </a: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r>
              <a:rPr lang="en-US" altLang="en-US" sz="1400" b="1">
                <a:solidFill>
                  <a:srgbClr val="CC0000"/>
                </a:solidFill>
                <a:latin typeface="Arial Black" pitchFamily="34" charset="0"/>
              </a:rPr>
              <a:t>  .</a:t>
            </a:r>
          </a:p>
          <a:p>
            <a:r>
              <a:rPr lang="en-US" altLang="en-US" sz="1400" b="1">
                <a:solidFill>
                  <a:srgbClr val="CC0000"/>
                </a:solidFill>
                <a:latin typeface="Arial Black" pitchFamily="34" charset="0"/>
              </a:rPr>
              <a:t>  .</a:t>
            </a:r>
          </a:p>
          <a:p>
            <a:r>
              <a:rPr lang="en-US" altLang="en-US" sz="1400" b="1">
                <a:solidFill>
                  <a:srgbClr val="CC0000"/>
                </a:solidFill>
                <a:latin typeface="Arial Black" pitchFamily="34" charset="0"/>
              </a:rPr>
              <a:t>  .</a:t>
            </a:r>
            <a:endParaRPr lang="en-US" altLang="en-US" sz="1400" b="1">
              <a:solidFill>
                <a:srgbClr val="CC0000"/>
              </a:solidFill>
            </a:endParaRPr>
          </a:p>
          <a:p>
            <a:endParaRPr lang="en-US" altLang="en-US" sz="1400" b="1">
              <a:solidFill>
                <a:srgbClr val="CC0000"/>
              </a:solidFill>
            </a:endParaRPr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1254125" y="1782763"/>
            <a:ext cx="1254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    values</a:t>
            </a:r>
          </a:p>
        </p:txBody>
      </p:sp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1479550" y="3468688"/>
            <a:ext cx="1162050" cy="31337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8" name="Line 12"/>
          <p:cNvSpPr>
            <a:spLocks noChangeShapeType="1"/>
          </p:cNvSpPr>
          <p:nvPr/>
        </p:nvSpPr>
        <p:spPr bwMode="auto">
          <a:xfrm>
            <a:off x="1476375" y="3875088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>
            <a:off x="1476375" y="4337050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0" name="Line 14"/>
          <p:cNvSpPr>
            <a:spLocks noChangeShapeType="1"/>
          </p:cNvSpPr>
          <p:nvPr/>
        </p:nvSpPr>
        <p:spPr bwMode="auto">
          <a:xfrm>
            <a:off x="1476375" y="5265738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1" name="Line 15"/>
          <p:cNvSpPr>
            <a:spLocks noChangeShapeType="1"/>
          </p:cNvSpPr>
          <p:nvPr/>
        </p:nvSpPr>
        <p:spPr bwMode="auto">
          <a:xfrm>
            <a:off x="1476375" y="5734050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2" name="Line 16"/>
          <p:cNvSpPr>
            <a:spLocks noChangeShapeType="1"/>
          </p:cNvSpPr>
          <p:nvPr/>
        </p:nvSpPr>
        <p:spPr bwMode="auto">
          <a:xfrm>
            <a:off x="1476375" y="6196013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3" name="Rectangle 17"/>
          <p:cNvSpPr>
            <a:spLocks noChangeArrowheads="1"/>
          </p:cNvSpPr>
          <p:nvPr/>
        </p:nvSpPr>
        <p:spPr bwMode="auto">
          <a:xfrm>
            <a:off x="522288" y="3657600"/>
            <a:ext cx="547687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endParaRPr lang="en-US" altLang="en-US" sz="1400" b="1">
              <a:solidFill>
                <a:srgbClr val="CC0000"/>
              </a:solidFill>
            </a:endParaRP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r>
              <a:rPr lang="en-US" altLang="en-US" sz="1400" b="1">
                <a:solidFill>
                  <a:srgbClr val="CC0000"/>
                </a:solidFill>
              </a:rPr>
              <a:t> </a:t>
            </a:r>
          </a:p>
          <a:p>
            <a:r>
              <a:rPr lang="en-US" altLang="en-US" sz="1400" b="1">
                <a:solidFill>
                  <a:srgbClr val="CC0000"/>
                </a:solidFill>
              </a:rPr>
              <a:t> </a:t>
            </a: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r>
              <a:rPr lang="en-US" altLang="en-US" sz="1400" b="1">
                <a:solidFill>
                  <a:srgbClr val="CC0000"/>
                </a:solidFill>
              </a:rPr>
              <a:t>[ 97]</a:t>
            </a: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r>
              <a:rPr lang="en-US" altLang="en-US" sz="1400" b="1">
                <a:solidFill>
                  <a:srgbClr val="CC0000"/>
                </a:solidFill>
              </a:rPr>
              <a:t>[ 98]</a:t>
            </a: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r>
              <a:rPr lang="en-US" altLang="en-US" sz="1400" b="1">
                <a:solidFill>
                  <a:srgbClr val="CC0000"/>
                </a:solidFill>
              </a:rPr>
              <a:t>[ 99]</a:t>
            </a:r>
          </a:p>
        </p:txBody>
      </p:sp>
      <p:sp>
        <p:nvSpPr>
          <p:cNvPr id="80914" name="Rectangle 18"/>
          <p:cNvSpPr>
            <a:spLocks noChangeArrowheads="1"/>
          </p:cNvSpPr>
          <p:nvPr/>
        </p:nvSpPr>
        <p:spPr bwMode="auto">
          <a:xfrm>
            <a:off x="1824038" y="3635375"/>
            <a:ext cx="7270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 dirty="0"/>
              <a:t>7803</a:t>
            </a:r>
          </a:p>
          <a:p>
            <a:endParaRPr lang="en-US" altLang="en-US" sz="1400" b="1" dirty="0"/>
          </a:p>
          <a:p>
            <a:r>
              <a:rPr lang="en-US" altLang="en-US" sz="1400" b="1" dirty="0" smtClean="0"/>
              <a:t>Empty</a:t>
            </a:r>
            <a:endParaRPr lang="en-US" altLang="en-US" sz="1400" b="1" dirty="0"/>
          </a:p>
          <a:p>
            <a:endParaRPr lang="en-US" altLang="en-US" sz="1400" b="1" dirty="0"/>
          </a:p>
          <a:p>
            <a:r>
              <a:rPr lang="en-US" altLang="en-US" sz="1400" b="1" dirty="0">
                <a:latin typeface="Arial Black" pitchFamily="34" charset="0"/>
              </a:rPr>
              <a:t>.</a:t>
            </a:r>
          </a:p>
          <a:p>
            <a:r>
              <a:rPr lang="en-US" altLang="en-US" sz="1400" b="1" dirty="0">
                <a:latin typeface="Arial Black" pitchFamily="34" charset="0"/>
              </a:rPr>
              <a:t>.</a:t>
            </a:r>
          </a:p>
          <a:p>
            <a:r>
              <a:rPr lang="en-US" altLang="en-US" sz="1400" b="1" dirty="0">
                <a:latin typeface="Arial Black" pitchFamily="34" charset="0"/>
              </a:rPr>
              <a:t>.</a:t>
            </a:r>
            <a:endParaRPr lang="en-US" altLang="en-US" sz="1400" b="1" dirty="0"/>
          </a:p>
          <a:p>
            <a:endParaRPr lang="en-US" altLang="en-US" sz="1400" b="1" dirty="0"/>
          </a:p>
          <a:p>
            <a:r>
              <a:rPr lang="en-US" altLang="en-US" sz="1400" b="1" dirty="0"/>
              <a:t>Empty</a:t>
            </a:r>
          </a:p>
          <a:p>
            <a:r>
              <a:rPr lang="en-US" altLang="en-US" sz="1400" b="1" dirty="0"/>
              <a:t> </a:t>
            </a:r>
          </a:p>
          <a:p>
            <a:r>
              <a:rPr lang="en-US" altLang="en-US" sz="1400" b="1" dirty="0"/>
              <a:t>2298</a:t>
            </a:r>
          </a:p>
          <a:p>
            <a:endParaRPr lang="en-US" altLang="en-US" sz="1400" b="1" dirty="0"/>
          </a:p>
          <a:p>
            <a:r>
              <a:rPr lang="en-US" altLang="en-US" sz="1400" b="1" dirty="0"/>
              <a:t>3699</a:t>
            </a:r>
          </a:p>
        </p:txBody>
      </p:sp>
      <p:sp>
        <p:nvSpPr>
          <p:cNvPr id="80915" name="Rectangle 19"/>
          <p:cNvSpPr>
            <a:spLocks noChangeArrowheads="1"/>
          </p:cNvSpPr>
          <p:nvPr/>
        </p:nvSpPr>
        <p:spPr bwMode="auto">
          <a:xfrm>
            <a:off x="1819275" y="2297113"/>
            <a:ext cx="583493" cy="138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 dirty="0" smtClean="0"/>
              <a:t>5500</a:t>
            </a:r>
            <a:endParaRPr lang="en-US" altLang="en-US" sz="1400" b="1" dirty="0"/>
          </a:p>
          <a:p>
            <a:endParaRPr lang="en-US" altLang="en-US" sz="1400" b="1" dirty="0"/>
          </a:p>
          <a:p>
            <a:r>
              <a:rPr lang="en-US" altLang="en-US" sz="1400" b="1" dirty="0"/>
              <a:t>4501</a:t>
            </a:r>
          </a:p>
          <a:p>
            <a:endParaRPr lang="en-US" altLang="en-US" sz="1400" b="1" dirty="0"/>
          </a:p>
          <a:p>
            <a:r>
              <a:rPr lang="en-US" altLang="en-US" sz="1400" b="1" dirty="0"/>
              <a:t>5502</a:t>
            </a:r>
          </a:p>
          <a:p>
            <a:endParaRPr lang="en-US" altLang="en-US" sz="1400" b="1" dirty="0"/>
          </a:p>
        </p:txBody>
      </p:sp>
      <p:sp>
        <p:nvSpPr>
          <p:cNvPr id="80916" name="Oval 20"/>
          <p:cNvSpPr>
            <a:spLocks noChangeArrowheads="1"/>
          </p:cNvSpPr>
          <p:nvPr/>
        </p:nvSpPr>
        <p:spPr bwMode="auto">
          <a:xfrm>
            <a:off x="1155700" y="2984500"/>
            <a:ext cx="1879600" cy="508000"/>
          </a:xfrm>
          <a:prstGeom prst="ellipse">
            <a:avLst/>
          </a:prstGeom>
          <a:noFill/>
          <a:ln w="25400">
            <a:solidFill>
              <a:srgbClr val="9900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763000" cy="1219200"/>
          </a:xfrm>
          <a:ln/>
        </p:spPr>
        <p:txBody>
          <a:bodyPr/>
          <a:lstStyle/>
          <a:p>
            <a:r>
              <a:rPr lang="en-US" altLang="en-US" b="1" dirty="0" smtClean="0">
                <a:latin typeface="Times New Roman" pitchFamily="18" charset="0"/>
              </a:rPr>
              <a:t>Placing elements in the array </a:t>
            </a:r>
            <a:endParaRPr lang="en-US" altLang="en-US" b="1" dirty="0">
              <a:latin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67200" y="5562600"/>
            <a:ext cx="3581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condition resulting when two or more keys produce the same hash location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331D-9460-4FC0-AEEB-EAD4CFF7449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 dirty="0"/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 dirty="0"/>
          </a:p>
          <a:p>
            <a:pPr>
              <a:buFont typeface="Monotype Sorts" pitchFamily="2" charset="2"/>
              <a:buNone/>
            </a:pPr>
            <a:r>
              <a:rPr lang="en-US" altLang="en-US" sz="2800" b="1" dirty="0">
                <a:latin typeface="Courier New" pitchFamily="49" charset="0"/>
              </a:rPr>
              <a:t> </a:t>
            </a:r>
            <a:r>
              <a:rPr lang="en-US" altLang="en-US" sz="2800" dirty="0"/>
              <a:t> </a:t>
            </a: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60363" y="990600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endParaRPr lang="en-US" altLang="en-US" sz="4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3633788" y="2135188"/>
            <a:ext cx="5108575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 dirty="0"/>
              <a:t>One way is by linear probing.</a:t>
            </a:r>
          </a:p>
          <a:p>
            <a:r>
              <a:rPr lang="en-US" altLang="en-US" b="1" dirty="0"/>
              <a:t>This uses the rehash function</a:t>
            </a:r>
          </a:p>
          <a:p>
            <a:endParaRPr lang="en-US" altLang="en-US" b="1" dirty="0"/>
          </a:p>
          <a:p>
            <a:r>
              <a:rPr lang="en-US" altLang="en-US" b="1" dirty="0">
                <a:solidFill>
                  <a:srgbClr val="990033"/>
                </a:solidFill>
              </a:rPr>
              <a:t>    (</a:t>
            </a:r>
            <a:r>
              <a:rPr lang="en-US" altLang="en-US" b="1" dirty="0" err="1">
                <a:solidFill>
                  <a:srgbClr val="990033"/>
                </a:solidFill>
              </a:rPr>
              <a:t>HashValue</a:t>
            </a:r>
            <a:r>
              <a:rPr lang="en-US" altLang="en-US" b="1" dirty="0">
                <a:solidFill>
                  <a:srgbClr val="990033"/>
                </a:solidFill>
              </a:rPr>
              <a:t> + 1) % 100 </a:t>
            </a:r>
            <a:endParaRPr lang="en-US" altLang="en-US" b="1" dirty="0"/>
          </a:p>
          <a:p>
            <a:endParaRPr lang="en-US" altLang="en-US" b="1" dirty="0"/>
          </a:p>
          <a:p>
            <a:r>
              <a:rPr lang="en-US" altLang="en-US" b="1" dirty="0"/>
              <a:t>repeatedly until an empty location</a:t>
            </a:r>
          </a:p>
          <a:p>
            <a:r>
              <a:rPr lang="en-US" altLang="en-US" b="1" dirty="0"/>
              <a:t>is found for part number 6702. </a:t>
            </a:r>
          </a:p>
          <a:p>
            <a:endParaRPr lang="en-US" altLang="en-US" b="1" dirty="0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1479550" y="2130425"/>
            <a:ext cx="1162050" cy="133508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Line 6"/>
          <p:cNvSpPr>
            <a:spLocks noChangeShapeType="1"/>
          </p:cNvSpPr>
          <p:nvPr/>
        </p:nvSpPr>
        <p:spPr bwMode="auto">
          <a:xfrm>
            <a:off x="1471613" y="2536825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>
            <a:off x="1471613" y="2998788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1471613" y="3465513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517525" y="2236788"/>
            <a:ext cx="498475" cy="307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rgbClr val="CC0000"/>
                </a:solidFill>
              </a:rPr>
              <a:t>[ 0 ]</a:t>
            </a: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r>
              <a:rPr lang="en-US" altLang="en-US" sz="1400" b="1">
                <a:solidFill>
                  <a:srgbClr val="CC0000"/>
                </a:solidFill>
              </a:rPr>
              <a:t>[ 1 ]</a:t>
            </a: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r>
              <a:rPr lang="en-US" altLang="en-US" sz="1400" b="1">
                <a:solidFill>
                  <a:srgbClr val="CC0000"/>
                </a:solidFill>
              </a:rPr>
              <a:t>[ 2 ]</a:t>
            </a: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r>
              <a:rPr lang="en-US" altLang="en-US" sz="1400" b="1">
                <a:solidFill>
                  <a:srgbClr val="CC0000"/>
                </a:solidFill>
              </a:rPr>
              <a:t>[ 3 ]</a:t>
            </a: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r>
              <a:rPr lang="en-US" altLang="en-US" sz="1400" b="1">
                <a:solidFill>
                  <a:srgbClr val="CC0000"/>
                </a:solidFill>
              </a:rPr>
              <a:t>[ 4 ]</a:t>
            </a: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r>
              <a:rPr lang="en-US" altLang="en-US" sz="1400" b="1">
                <a:solidFill>
                  <a:srgbClr val="CC0000"/>
                </a:solidFill>
                <a:latin typeface="Arial Black" pitchFamily="34" charset="0"/>
              </a:rPr>
              <a:t>  .</a:t>
            </a:r>
          </a:p>
          <a:p>
            <a:r>
              <a:rPr lang="en-US" altLang="en-US" sz="1400" b="1">
                <a:solidFill>
                  <a:srgbClr val="CC0000"/>
                </a:solidFill>
                <a:latin typeface="Arial Black" pitchFamily="34" charset="0"/>
              </a:rPr>
              <a:t>  .</a:t>
            </a:r>
          </a:p>
          <a:p>
            <a:r>
              <a:rPr lang="en-US" altLang="en-US" sz="1400" b="1">
                <a:solidFill>
                  <a:srgbClr val="CC0000"/>
                </a:solidFill>
                <a:latin typeface="Arial Black" pitchFamily="34" charset="0"/>
              </a:rPr>
              <a:t>  .</a:t>
            </a:r>
            <a:endParaRPr lang="en-US" altLang="en-US" sz="1400" b="1">
              <a:solidFill>
                <a:srgbClr val="CC0000"/>
              </a:solidFill>
            </a:endParaRPr>
          </a:p>
          <a:p>
            <a:endParaRPr lang="en-US" altLang="en-US" sz="1400" b="1">
              <a:solidFill>
                <a:srgbClr val="CC0000"/>
              </a:solidFill>
            </a:endParaRPr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1254125" y="1782763"/>
            <a:ext cx="1254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    values</a:t>
            </a:r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1479550" y="3468688"/>
            <a:ext cx="1162050" cy="31337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1476375" y="3875088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3" name="Line 13"/>
          <p:cNvSpPr>
            <a:spLocks noChangeShapeType="1"/>
          </p:cNvSpPr>
          <p:nvPr/>
        </p:nvSpPr>
        <p:spPr bwMode="auto">
          <a:xfrm>
            <a:off x="1476375" y="4337050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1476375" y="5265738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5" name="Line 15"/>
          <p:cNvSpPr>
            <a:spLocks noChangeShapeType="1"/>
          </p:cNvSpPr>
          <p:nvPr/>
        </p:nvSpPr>
        <p:spPr bwMode="auto">
          <a:xfrm>
            <a:off x="1476375" y="5734050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>
            <a:off x="1476375" y="6196013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7" name="Rectangle 17"/>
          <p:cNvSpPr>
            <a:spLocks noChangeArrowheads="1"/>
          </p:cNvSpPr>
          <p:nvPr/>
        </p:nvSpPr>
        <p:spPr bwMode="auto">
          <a:xfrm>
            <a:off x="522288" y="3657600"/>
            <a:ext cx="547687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endParaRPr lang="en-US" altLang="en-US" sz="1400" b="1">
              <a:solidFill>
                <a:srgbClr val="CC0000"/>
              </a:solidFill>
            </a:endParaRP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r>
              <a:rPr lang="en-US" altLang="en-US" sz="1400" b="1">
                <a:solidFill>
                  <a:srgbClr val="CC0000"/>
                </a:solidFill>
              </a:rPr>
              <a:t> </a:t>
            </a:r>
          </a:p>
          <a:p>
            <a:r>
              <a:rPr lang="en-US" altLang="en-US" sz="1400" b="1">
                <a:solidFill>
                  <a:srgbClr val="CC0000"/>
                </a:solidFill>
              </a:rPr>
              <a:t> </a:t>
            </a: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r>
              <a:rPr lang="en-US" altLang="en-US" sz="1400" b="1">
                <a:solidFill>
                  <a:srgbClr val="CC0000"/>
                </a:solidFill>
              </a:rPr>
              <a:t>[ 97]</a:t>
            </a: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r>
              <a:rPr lang="en-US" altLang="en-US" sz="1400" b="1">
                <a:solidFill>
                  <a:srgbClr val="CC0000"/>
                </a:solidFill>
              </a:rPr>
              <a:t>[ 98]</a:t>
            </a: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r>
              <a:rPr lang="en-US" altLang="en-US" sz="1400" b="1">
                <a:solidFill>
                  <a:srgbClr val="CC0000"/>
                </a:solidFill>
              </a:rPr>
              <a:t>[ 99]</a:t>
            </a:r>
          </a:p>
        </p:txBody>
      </p:sp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1824038" y="3635375"/>
            <a:ext cx="7270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 dirty="0"/>
              <a:t>7803</a:t>
            </a:r>
          </a:p>
          <a:p>
            <a:endParaRPr lang="en-US" altLang="en-US" sz="1400" b="1" dirty="0"/>
          </a:p>
          <a:p>
            <a:r>
              <a:rPr lang="en-US" altLang="en-US" sz="1400" b="1" dirty="0" smtClean="0"/>
              <a:t>Empty</a:t>
            </a:r>
            <a:endParaRPr lang="en-US" altLang="en-US" sz="1400" b="1" dirty="0"/>
          </a:p>
          <a:p>
            <a:endParaRPr lang="en-US" altLang="en-US" sz="1400" b="1" dirty="0"/>
          </a:p>
          <a:p>
            <a:r>
              <a:rPr lang="en-US" altLang="en-US" sz="1400" b="1" dirty="0">
                <a:latin typeface="Arial Black" pitchFamily="34" charset="0"/>
              </a:rPr>
              <a:t>.</a:t>
            </a:r>
          </a:p>
          <a:p>
            <a:r>
              <a:rPr lang="en-US" altLang="en-US" sz="1400" b="1" dirty="0">
                <a:latin typeface="Arial Black" pitchFamily="34" charset="0"/>
              </a:rPr>
              <a:t>.</a:t>
            </a:r>
          </a:p>
          <a:p>
            <a:r>
              <a:rPr lang="en-US" altLang="en-US" sz="1400" b="1" dirty="0">
                <a:latin typeface="Arial Black" pitchFamily="34" charset="0"/>
              </a:rPr>
              <a:t>.</a:t>
            </a:r>
            <a:endParaRPr lang="en-US" altLang="en-US" sz="1400" b="1" dirty="0"/>
          </a:p>
          <a:p>
            <a:endParaRPr lang="en-US" altLang="en-US" sz="1400" b="1" dirty="0"/>
          </a:p>
          <a:p>
            <a:r>
              <a:rPr lang="en-US" altLang="en-US" sz="1400" b="1" dirty="0"/>
              <a:t>Empty</a:t>
            </a:r>
          </a:p>
          <a:p>
            <a:endParaRPr lang="en-US" altLang="en-US" sz="1400" b="1" dirty="0"/>
          </a:p>
          <a:p>
            <a:r>
              <a:rPr lang="en-US" altLang="en-US" sz="1400" b="1" dirty="0"/>
              <a:t>2298</a:t>
            </a:r>
          </a:p>
          <a:p>
            <a:endParaRPr lang="en-US" altLang="en-US" sz="1400" b="1" dirty="0"/>
          </a:p>
          <a:p>
            <a:r>
              <a:rPr lang="en-US" altLang="en-US" sz="1400" b="1" dirty="0"/>
              <a:t>3699</a:t>
            </a:r>
          </a:p>
        </p:txBody>
      </p:sp>
      <p:sp>
        <p:nvSpPr>
          <p:cNvPr id="81939" name="Rectangle 19"/>
          <p:cNvSpPr>
            <a:spLocks noChangeArrowheads="1"/>
          </p:cNvSpPr>
          <p:nvPr/>
        </p:nvSpPr>
        <p:spPr bwMode="auto">
          <a:xfrm>
            <a:off x="1819275" y="2297113"/>
            <a:ext cx="583493" cy="138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 dirty="0" smtClean="0"/>
              <a:t>5500</a:t>
            </a:r>
            <a:endParaRPr lang="en-US" altLang="en-US" sz="1400" b="1" dirty="0"/>
          </a:p>
          <a:p>
            <a:endParaRPr lang="en-US" altLang="en-US" sz="1400" b="1" dirty="0"/>
          </a:p>
          <a:p>
            <a:r>
              <a:rPr lang="en-US" altLang="en-US" sz="1400" b="1" dirty="0"/>
              <a:t>4501</a:t>
            </a:r>
          </a:p>
          <a:p>
            <a:endParaRPr lang="en-US" altLang="en-US" sz="1400" b="1" dirty="0"/>
          </a:p>
          <a:p>
            <a:r>
              <a:rPr lang="en-US" altLang="en-US" sz="1400" b="1" dirty="0"/>
              <a:t>5502</a:t>
            </a:r>
          </a:p>
          <a:p>
            <a:endParaRPr lang="en-US" altLang="en-US" sz="1400" b="1" dirty="0"/>
          </a:p>
        </p:txBody>
      </p:sp>
      <p:sp>
        <p:nvSpPr>
          <p:cNvPr id="81940" name="Oval 20"/>
          <p:cNvSpPr>
            <a:spLocks noChangeArrowheads="1"/>
          </p:cNvSpPr>
          <p:nvPr/>
        </p:nvSpPr>
        <p:spPr bwMode="auto">
          <a:xfrm>
            <a:off x="1155700" y="2984500"/>
            <a:ext cx="1879600" cy="508000"/>
          </a:xfrm>
          <a:prstGeom prst="ellipse">
            <a:avLst/>
          </a:prstGeom>
          <a:noFill/>
          <a:ln w="25400">
            <a:solidFill>
              <a:srgbClr val="9900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763000" cy="1219200"/>
          </a:xfrm>
          <a:ln/>
        </p:spPr>
        <p:txBody>
          <a:bodyPr/>
          <a:lstStyle/>
          <a:p>
            <a:r>
              <a:rPr lang="en-US" altLang="en-US" b="1" dirty="0" smtClean="0">
                <a:latin typeface="Times New Roman" pitchFamily="18" charset="0"/>
              </a:rPr>
              <a:t>How to resolve the collision? </a:t>
            </a:r>
            <a:endParaRPr lang="en-US" altLang="en-US" b="1" dirty="0">
              <a:latin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00401" y="4876800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Probing: Resolving a hash collision by sequentially searching a hash table beginning at the location returned by the has function.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EAE4-5621-4B29-A817-4FB36F8E2B2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60363" y="241300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endParaRPr lang="en-US" altLang="en-US" sz="4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3633788" y="2135188"/>
            <a:ext cx="3661259" cy="230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 dirty="0"/>
              <a:t>Still looking for a place for 6702</a:t>
            </a:r>
          </a:p>
          <a:p>
            <a:r>
              <a:rPr lang="en-US" altLang="en-US" b="1" dirty="0"/>
              <a:t>using the function</a:t>
            </a:r>
          </a:p>
          <a:p>
            <a:endParaRPr lang="en-US" altLang="en-US" b="1" dirty="0"/>
          </a:p>
          <a:p>
            <a:r>
              <a:rPr lang="en-US" altLang="en-US" b="1" dirty="0">
                <a:solidFill>
                  <a:srgbClr val="990033"/>
                </a:solidFill>
              </a:rPr>
              <a:t>    (</a:t>
            </a:r>
            <a:r>
              <a:rPr lang="en-US" altLang="en-US" b="1" dirty="0" err="1">
                <a:solidFill>
                  <a:srgbClr val="990033"/>
                </a:solidFill>
              </a:rPr>
              <a:t>HashValue</a:t>
            </a:r>
            <a:r>
              <a:rPr lang="en-US" altLang="en-US" b="1" dirty="0">
                <a:solidFill>
                  <a:srgbClr val="990033"/>
                </a:solidFill>
              </a:rPr>
              <a:t> + 1) % 100 </a:t>
            </a:r>
            <a:endParaRPr lang="en-US" altLang="en-US" b="1" dirty="0"/>
          </a:p>
          <a:p>
            <a:endParaRPr lang="en-US" altLang="en-US" b="1" dirty="0" smtClean="0"/>
          </a:p>
          <a:p>
            <a:endParaRPr lang="en-US" altLang="en-US" b="1" dirty="0"/>
          </a:p>
          <a:p>
            <a:r>
              <a:rPr lang="en-US" altLang="en-US" b="1" dirty="0" smtClean="0">
                <a:solidFill>
                  <a:srgbClr val="990033"/>
                </a:solidFill>
              </a:rPr>
              <a:t>    (6702 + 1) % 100 = 3</a:t>
            </a:r>
            <a:endParaRPr lang="en-US" altLang="en-US" b="1" dirty="0"/>
          </a:p>
          <a:p>
            <a:endParaRPr lang="en-US" altLang="en-US" b="1" dirty="0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1479550" y="2130425"/>
            <a:ext cx="1162050" cy="133508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1471613" y="2536825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>
            <a:off x="1471613" y="2998788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>
            <a:off x="1471613" y="3465513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517525" y="2236788"/>
            <a:ext cx="498475" cy="307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rgbClr val="CC0000"/>
                </a:solidFill>
              </a:rPr>
              <a:t>[ 0 ]</a:t>
            </a: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r>
              <a:rPr lang="en-US" altLang="en-US" sz="1400" b="1">
                <a:solidFill>
                  <a:srgbClr val="CC0000"/>
                </a:solidFill>
              </a:rPr>
              <a:t>[ 1 ]</a:t>
            </a: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r>
              <a:rPr lang="en-US" altLang="en-US" sz="1400" b="1">
                <a:solidFill>
                  <a:srgbClr val="CC0000"/>
                </a:solidFill>
              </a:rPr>
              <a:t>[ 2 ]</a:t>
            </a: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r>
              <a:rPr lang="en-US" altLang="en-US" sz="1400" b="1">
                <a:solidFill>
                  <a:srgbClr val="CC0000"/>
                </a:solidFill>
              </a:rPr>
              <a:t>[ 3 ]</a:t>
            </a: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r>
              <a:rPr lang="en-US" altLang="en-US" sz="1400" b="1">
                <a:solidFill>
                  <a:srgbClr val="CC0000"/>
                </a:solidFill>
              </a:rPr>
              <a:t>[ 4 ]</a:t>
            </a: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r>
              <a:rPr lang="en-US" altLang="en-US" sz="1400" b="1">
                <a:solidFill>
                  <a:srgbClr val="CC0000"/>
                </a:solidFill>
                <a:latin typeface="Arial Black" pitchFamily="34" charset="0"/>
              </a:rPr>
              <a:t>  .</a:t>
            </a:r>
          </a:p>
          <a:p>
            <a:r>
              <a:rPr lang="en-US" altLang="en-US" sz="1400" b="1">
                <a:solidFill>
                  <a:srgbClr val="CC0000"/>
                </a:solidFill>
                <a:latin typeface="Arial Black" pitchFamily="34" charset="0"/>
              </a:rPr>
              <a:t>  .</a:t>
            </a:r>
          </a:p>
          <a:p>
            <a:r>
              <a:rPr lang="en-US" altLang="en-US" sz="1400" b="1">
                <a:solidFill>
                  <a:srgbClr val="CC0000"/>
                </a:solidFill>
                <a:latin typeface="Arial Black" pitchFamily="34" charset="0"/>
              </a:rPr>
              <a:t>  .</a:t>
            </a:r>
            <a:endParaRPr lang="en-US" altLang="en-US" sz="1400" b="1">
              <a:solidFill>
                <a:srgbClr val="CC0000"/>
              </a:solidFill>
            </a:endParaRPr>
          </a:p>
          <a:p>
            <a:endParaRPr lang="en-US" altLang="en-US" sz="1400" b="1">
              <a:solidFill>
                <a:srgbClr val="CC0000"/>
              </a:solidFill>
            </a:endParaRPr>
          </a:p>
        </p:txBody>
      </p:sp>
      <p:sp>
        <p:nvSpPr>
          <p:cNvPr id="82954" name="Rectangle 10"/>
          <p:cNvSpPr>
            <a:spLocks noChangeArrowheads="1"/>
          </p:cNvSpPr>
          <p:nvPr/>
        </p:nvSpPr>
        <p:spPr bwMode="auto">
          <a:xfrm>
            <a:off x="1254125" y="1782763"/>
            <a:ext cx="1254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    values</a:t>
            </a:r>
          </a:p>
        </p:txBody>
      </p: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1479550" y="3468688"/>
            <a:ext cx="1162050" cy="31337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Line 12"/>
          <p:cNvSpPr>
            <a:spLocks noChangeShapeType="1"/>
          </p:cNvSpPr>
          <p:nvPr/>
        </p:nvSpPr>
        <p:spPr bwMode="auto">
          <a:xfrm>
            <a:off x="1476375" y="3875088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Line 13"/>
          <p:cNvSpPr>
            <a:spLocks noChangeShapeType="1"/>
          </p:cNvSpPr>
          <p:nvPr/>
        </p:nvSpPr>
        <p:spPr bwMode="auto">
          <a:xfrm>
            <a:off x="1476375" y="4337050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14"/>
          <p:cNvSpPr>
            <a:spLocks noChangeShapeType="1"/>
          </p:cNvSpPr>
          <p:nvPr/>
        </p:nvSpPr>
        <p:spPr bwMode="auto">
          <a:xfrm>
            <a:off x="1476375" y="5265738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Line 15"/>
          <p:cNvSpPr>
            <a:spLocks noChangeShapeType="1"/>
          </p:cNvSpPr>
          <p:nvPr/>
        </p:nvSpPr>
        <p:spPr bwMode="auto">
          <a:xfrm>
            <a:off x="1476375" y="5734050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60" name="Line 16"/>
          <p:cNvSpPr>
            <a:spLocks noChangeShapeType="1"/>
          </p:cNvSpPr>
          <p:nvPr/>
        </p:nvSpPr>
        <p:spPr bwMode="auto">
          <a:xfrm>
            <a:off x="1476375" y="6196013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61" name="Rectangle 17"/>
          <p:cNvSpPr>
            <a:spLocks noChangeArrowheads="1"/>
          </p:cNvSpPr>
          <p:nvPr/>
        </p:nvSpPr>
        <p:spPr bwMode="auto">
          <a:xfrm>
            <a:off x="522288" y="3657600"/>
            <a:ext cx="547687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endParaRPr lang="en-US" altLang="en-US" sz="1400" b="1">
              <a:solidFill>
                <a:srgbClr val="CC0000"/>
              </a:solidFill>
            </a:endParaRP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r>
              <a:rPr lang="en-US" altLang="en-US" sz="1400" b="1">
                <a:solidFill>
                  <a:srgbClr val="CC0000"/>
                </a:solidFill>
              </a:rPr>
              <a:t> </a:t>
            </a:r>
          </a:p>
          <a:p>
            <a:r>
              <a:rPr lang="en-US" altLang="en-US" sz="1400" b="1">
                <a:solidFill>
                  <a:srgbClr val="CC0000"/>
                </a:solidFill>
              </a:rPr>
              <a:t> </a:t>
            </a: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r>
              <a:rPr lang="en-US" altLang="en-US" sz="1400" b="1">
                <a:solidFill>
                  <a:srgbClr val="CC0000"/>
                </a:solidFill>
              </a:rPr>
              <a:t>[ 97]</a:t>
            </a: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r>
              <a:rPr lang="en-US" altLang="en-US" sz="1400" b="1">
                <a:solidFill>
                  <a:srgbClr val="CC0000"/>
                </a:solidFill>
              </a:rPr>
              <a:t>[ 98]</a:t>
            </a: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r>
              <a:rPr lang="en-US" altLang="en-US" sz="1400" b="1">
                <a:solidFill>
                  <a:srgbClr val="CC0000"/>
                </a:solidFill>
              </a:rPr>
              <a:t>[ 99]</a:t>
            </a:r>
          </a:p>
        </p:txBody>
      </p:sp>
      <p:sp>
        <p:nvSpPr>
          <p:cNvPr id="82962" name="Rectangle 18"/>
          <p:cNvSpPr>
            <a:spLocks noChangeArrowheads="1"/>
          </p:cNvSpPr>
          <p:nvPr/>
        </p:nvSpPr>
        <p:spPr bwMode="auto">
          <a:xfrm>
            <a:off x="1824038" y="3635375"/>
            <a:ext cx="776287" cy="307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 dirty="0"/>
              <a:t>7803</a:t>
            </a:r>
          </a:p>
          <a:p>
            <a:endParaRPr lang="en-US" altLang="en-US" sz="1400" b="1" dirty="0"/>
          </a:p>
          <a:p>
            <a:r>
              <a:rPr lang="en-US" altLang="en-US" sz="1400" b="1" dirty="0" smtClean="0"/>
              <a:t>Empty</a:t>
            </a:r>
            <a:endParaRPr lang="en-US" altLang="en-US" sz="1400" b="1" dirty="0"/>
          </a:p>
          <a:p>
            <a:endParaRPr lang="en-US" altLang="en-US" sz="1400" b="1" dirty="0"/>
          </a:p>
          <a:p>
            <a:r>
              <a:rPr lang="en-US" altLang="en-US" sz="1400" b="1" dirty="0">
                <a:latin typeface="Arial Black" pitchFamily="34" charset="0"/>
              </a:rPr>
              <a:t>.</a:t>
            </a:r>
          </a:p>
          <a:p>
            <a:r>
              <a:rPr lang="en-US" altLang="en-US" sz="1400" b="1" dirty="0">
                <a:latin typeface="Arial Black" pitchFamily="34" charset="0"/>
              </a:rPr>
              <a:t>.</a:t>
            </a:r>
          </a:p>
          <a:p>
            <a:r>
              <a:rPr lang="en-US" altLang="en-US" sz="1400" b="1" dirty="0">
                <a:latin typeface="Arial Black" pitchFamily="34" charset="0"/>
              </a:rPr>
              <a:t>.</a:t>
            </a:r>
            <a:endParaRPr lang="en-US" altLang="en-US" sz="1400" b="1" dirty="0"/>
          </a:p>
          <a:p>
            <a:endParaRPr lang="en-US" altLang="en-US" sz="1400" b="1" dirty="0"/>
          </a:p>
          <a:p>
            <a:r>
              <a:rPr lang="en-US" altLang="en-US" sz="1400" b="1" dirty="0"/>
              <a:t>Empty </a:t>
            </a:r>
          </a:p>
          <a:p>
            <a:endParaRPr lang="en-US" altLang="en-US" sz="1400" b="1" dirty="0"/>
          </a:p>
          <a:p>
            <a:r>
              <a:rPr lang="en-US" altLang="en-US" sz="1400" b="1" dirty="0"/>
              <a:t>2298</a:t>
            </a:r>
          </a:p>
          <a:p>
            <a:endParaRPr lang="en-US" altLang="en-US" sz="1400" b="1" dirty="0"/>
          </a:p>
          <a:p>
            <a:r>
              <a:rPr lang="en-US" altLang="en-US" sz="1400" b="1" dirty="0"/>
              <a:t>3699</a:t>
            </a:r>
          </a:p>
          <a:p>
            <a:endParaRPr lang="en-US" altLang="en-US" sz="1400" b="1" dirty="0"/>
          </a:p>
        </p:txBody>
      </p:sp>
      <p:sp>
        <p:nvSpPr>
          <p:cNvPr id="82963" name="Rectangle 19"/>
          <p:cNvSpPr>
            <a:spLocks noChangeArrowheads="1"/>
          </p:cNvSpPr>
          <p:nvPr/>
        </p:nvSpPr>
        <p:spPr bwMode="auto">
          <a:xfrm>
            <a:off x="1819275" y="2297113"/>
            <a:ext cx="583493" cy="138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 dirty="0" smtClean="0"/>
              <a:t>5500</a:t>
            </a:r>
            <a:endParaRPr lang="en-US" altLang="en-US" sz="1400" b="1" dirty="0"/>
          </a:p>
          <a:p>
            <a:endParaRPr lang="en-US" altLang="en-US" sz="1400" b="1" dirty="0"/>
          </a:p>
          <a:p>
            <a:r>
              <a:rPr lang="en-US" altLang="en-US" sz="1400" b="1" dirty="0"/>
              <a:t>4501</a:t>
            </a:r>
          </a:p>
          <a:p>
            <a:endParaRPr lang="en-US" altLang="en-US" sz="1400" b="1" dirty="0"/>
          </a:p>
          <a:p>
            <a:r>
              <a:rPr lang="en-US" altLang="en-US" sz="1400" b="1" dirty="0"/>
              <a:t>5502</a:t>
            </a:r>
          </a:p>
          <a:p>
            <a:endParaRPr lang="en-US" altLang="en-US" sz="1400" b="1" dirty="0"/>
          </a:p>
        </p:txBody>
      </p:sp>
      <p:sp>
        <p:nvSpPr>
          <p:cNvPr id="82964" name="Oval 20"/>
          <p:cNvSpPr>
            <a:spLocks noChangeArrowheads="1"/>
          </p:cNvSpPr>
          <p:nvPr/>
        </p:nvSpPr>
        <p:spPr bwMode="auto">
          <a:xfrm>
            <a:off x="1155700" y="3441700"/>
            <a:ext cx="1879600" cy="508000"/>
          </a:xfrm>
          <a:prstGeom prst="ellipse">
            <a:avLst/>
          </a:prstGeom>
          <a:noFill/>
          <a:ln w="25400">
            <a:solidFill>
              <a:srgbClr val="9900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763000" cy="1219200"/>
          </a:xfrm>
          <a:ln/>
        </p:spPr>
        <p:txBody>
          <a:bodyPr/>
          <a:lstStyle/>
          <a:p>
            <a:r>
              <a:rPr lang="en-US" altLang="en-US" b="1" dirty="0" smtClean="0">
                <a:latin typeface="Times New Roman" pitchFamily="18" charset="0"/>
              </a:rPr>
              <a:t>Resolving the collision </a:t>
            </a:r>
            <a:endParaRPr lang="en-US" altLang="en-US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26B3-0B63-4F19-B751-A3478DEA6C8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 dirty="0"/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 dirty="0"/>
          </a:p>
          <a:p>
            <a:pPr>
              <a:buFont typeface="Monotype Sorts" pitchFamily="2" charset="2"/>
              <a:buNone/>
            </a:pPr>
            <a:r>
              <a:rPr lang="en-US" altLang="en-US" sz="2800" b="1" dirty="0">
                <a:latin typeface="Courier New" pitchFamily="49" charset="0"/>
              </a:rPr>
              <a:t> </a:t>
            </a:r>
            <a:r>
              <a:rPr lang="en-US" altLang="en-US" sz="2800" dirty="0"/>
              <a:t> 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60363" y="241300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endParaRPr lang="en-US" altLang="en-US" sz="4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3633788" y="2135188"/>
            <a:ext cx="3071354" cy="147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 dirty="0"/>
              <a:t>Part 6702 can be placed at</a:t>
            </a:r>
          </a:p>
          <a:p>
            <a:r>
              <a:rPr lang="en-US" altLang="en-US" b="1" dirty="0"/>
              <a:t>the location with index 4</a:t>
            </a:r>
            <a:r>
              <a:rPr lang="en-US" altLang="en-US" b="1" dirty="0" smtClean="0"/>
              <a:t>.</a:t>
            </a:r>
          </a:p>
          <a:p>
            <a:endParaRPr lang="en-US" altLang="en-US" b="1" dirty="0" smtClean="0"/>
          </a:p>
          <a:p>
            <a:r>
              <a:rPr lang="en-US" altLang="en-US" b="1" dirty="0" smtClean="0">
                <a:solidFill>
                  <a:srgbClr val="990033"/>
                </a:solidFill>
              </a:rPr>
              <a:t>(6702 + 2) % 100 = 4</a:t>
            </a:r>
            <a:r>
              <a:rPr lang="en-US" altLang="en-US" b="1" dirty="0" smtClean="0"/>
              <a:t> </a:t>
            </a:r>
            <a:endParaRPr lang="en-US" altLang="en-US" b="1" dirty="0"/>
          </a:p>
          <a:p>
            <a:endParaRPr lang="en-US" altLang="en-US" b="1" dirty="0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1479550" y="2130425"/>
            <a:ext cx="1162050" cy="133508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1471613" y="2536825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5" name="Line 7"/>
          <p:cNvSpPr>
            <a:spLocks noChangeShapeType="1"/>
          </p:cNvSpPr>
          <p:nvPr/>
        </p:nvSpPr>
        <p:spPr bwMode="auto">
          <a:xfrm>
            <a:off x="1471613" y="2998788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6" name="Line 8"/>
          <p:cNvSpPr>
            <a:spLocks noChangeShapeType="1"/>
          </p:cNvSpPr>
          <p:nvPr/>
        </p:nvSpPr>
        <p:spPr bwMode="auto">
          <a:xfrm>
            <a:off x="1471613" y="3465513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517525" y="2236788"/>
            <a:ext cx="498475" cy="307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rgbClr val="CC0000"/>
                </a:solidFill>
              </a:rPr>
              <a:t>[ 0 ]</a:t>
            </a: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r>
              <a:rPr lang="en-US" altLang="en-US" sz="1400" b="1">
                <a:solidFill>
                  <a:srgbClr val="CC0000"/>
                </a:solidFill>
              </a:rPr>
              <a:t>[ 1 ]</a:t>
            </a: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r>
              <a:rPr lang="en-US" altLang="en-US" sz="1400" b="1">
                <a:solidFill>
                  <a:srgbClr val="CC0000"/>
                </a:solidFill>
              </a:rPr>
              <a:t>[ 2 ]</a:t>
            </a: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r>
              <a:rPr lang="en-US" altLang="en-US" sz="1400" b="1">
                <a:solidFill>
                  <a:srgbClr val="CC0000"/>
                </a:solidFill>
              </a:rPr>
              <a:t>[ 3 ]</a:t>
            </a: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r>
              <a:rPr lang="en-US" altLang="en-US" sz="1400" b="1">
                <a:solidFill>
                  <a:srgbClr val="CC0000"/>
                </a:solidFill>
              </a:rPr>
              <a:t>[ 4 ]</a:t>
            </a: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r>
              <a:rPr lang="en-US" altLang="en-US" sz="1400" b="1">
                <a:solidFill>
                  <a:srgbClr val="CC0000"/>
                </a:solidFill>
                <a:latin typeface="Arial Black" pitchFamily="34" charset="0"/>
              </a:rPr>
              <a:t>  .</a:t>
            </a:r>
          </a:p>
          <a:p>
            <a:r>
              <a:rPr lang="en-US" altLang="en-US" sz="1400" b="1">
                <a:solidFill>
                  <a:srgbClr val="CC0000"/>
                </a:solidFill>
                <a:latin typeface="Arial Black" pitchFamily="34" charset="0"/>
              </a:rPr>
              <a:t>  .</a:t>
            </a:r>
          </a:p>
          <a:p>
            <a:r>
              <a:rPr lang="en-US" altLang="en-US" sz="1400" b="1">
                <a:solidFill>
                  <a:srgbClr val="CC0000"/>
                </a:solidFill>
                <a:latin typeface="Arial Black" pitchFamily="34" charset="0"/>
              </a:rPr>
              <a:t>  .</a:t>
            </a:r>
            <a:endParaRPr lang="en-US" altLang="en-US" sz="1400" b="1">
              <a:solidFill>
                <a:srgbClr val="CC0000"/>
              </a:solidFill>
            </a:endParaRPr>
          </a:p>
          <a:p>
            <a:endParaRPr lang="en-US" altLang="en-US" sz="1400" b="1">
              <a:solidFill>
                <a:srgbClr val="CC0000"/>
              </a:solidFill>
            </a:endParaRPr>
          </a:p>
        </p:txBody>
      </p:sp>
      <p:sp>
        <p:nvSpPr>
          <p:cNvPr id="83978" name="Rectangle 10"/>
          <p:cNvSpPr>
            <a:spLocks noChangeArrowheads="1"/>
          </p:cNvSpPr>
          <p:nvPr/>
        </p:nvSpPr>
        <p:spPr bwMode="auto">
          <a:xfrm>
            <a:off x="1254125" y="1782763"/>
            <a:ext cx="1254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    values</a:t>
            </a:r>
          </a:p>
        </p:txBody>
      </p:sp>
      <p:sp>
        <p:nvSpPr>
          <p:cNvPr id="83979" name="Rectangle 11"/>
          <p:cNvSpPr>
            <a:spLocks noChangeArrowheads="1"/>
          </p:cNvSpPr>
          <p:nvPr/>
        </p:nvSpPr>
        <p:spPr bwMode="auto">
          <a:xfrm>
            <a:off x="1479550" y="3468688"/>
            <a:ext cx="1162050" cy="31337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80" name="Line 12"/>
          <p:cNvSpPr>
            <a:spLocks noChangeShapeType="1"/>
          </p:cNvSpPr>
          <p:nvPr/>
        </p:nvSpPr>
        <p:spPr bwMode="auto">
          <a:xfrm>
            <a:off x="1476375" y="3875088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>
            <a:off x="1476375" y="4337050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82" name="Line 14"/>
          <p:cNvSpPr>
            <a:spLocks noChangeShapeType="1"/>
          </p:cNvSpPr>
          <p:nvPr/>
        </p:nvSpPr>
        <p:spPr bwMode="auto">
          <a:xfrm>
            <a:off x="1476375" y="5265738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>
            <a:off x="1476375" y="5734050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84" name="Line 16"/>
          <p:cNvSpPr>
            <a:spLocks noChangeShapeType="1"/>
          </p:cNvSpPr>
          <p:nvPr/>
        </p:nvSpPr>
        <p:spPr bwMode="auto">
          <a:xfrm>
            <a:off x="1476375" y="6196013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85" name="Rectangle 17"/>
          <p:cNvSpPr>
            <a:spLocks noChangeArrowheads="1"/>
          </p:cNvSpPr>
          <p:nvPr/>
        </p:nvSpPr>
        <p:spPr bwMode="auto">
          <a:xfrm>
            <a:off x="522288" y="3657600"/>
            <a:ext cx="547687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endParaRPr lang="en-US" altLang="en-US" sz="1400" b="1">
              <a:solidFill>
                <a:srgbClr val="CC0000"/>
              </a:solidFill>
            </a:endParaRP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r>
              <a:rPr lang="en-US" altLang="en-US" sz="1400" b="1">
                <a:solidFill>
                  <a:srgbClr val="CC0000"/>
                </a:solidFill>
              </a:rPr>
              <a:t> </a:t>
            </a:r>
          </a:p>
          <a:p>
            <a:r>
              <a:rPr lang="en-US" altLang="en-US" sz="1400" b="1">
                <a:solidFill>
                  <a:srgbClr val="CC0000"/>
                </a:solidFill>
              </a:rPr>
              <a:t> </a:t>
            </a: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r>
              <a:rPr lang="en-US" altLang="en-US" sz="1400" b="1">
                <a:solidFill>
                  <a:srgbClr val="CC0000"/>
                </a:solidFill>
              </a:rPr>
              <a:t>[ 97]</a:t>
            </a: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r>
              <a:rPr lang="en-US" altLang="en-US" sz="1400" b="1">
                <a:solidFill>
                  <a:srgbClr val="CC0000"/>
                </a:solidFill>
              </a:rPr>
              <a:t>[ 98]</a:t>
            </a: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r>
              <a:rPr lang="en-US" altLang="en-US" sz="1400" b="1">
                <a:solidFill>
                  <a:srgbClr val="CC0000"/>
                </a:solidFill>
              </a:rPr>
              <a:t>[ 99]</a:t>
            </a:r>
          </a:p>
        </p:txBody>
      </p:sp>
      <p:sp>
        <p:nvSpPr>
          <p:cNvPr id="83986" name="Rectangle 18"/>
          <p:cNvSpPr>
            <a:spLocks noChangeArrowheads="1"/>
          </p:cNvSpPr>
          <p:nvPr/>
        </p:nvSpPr>
        <p:spPr bwMode="auto">
          <a:xfrm>
            <a:off x="1824038" y="3635375"/>
            <a:ext cx="776287" cy="307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/>
              <a:t>7803</a:t>
            </a:r>
          </a:p>
          <a:p>
            <a:endParaRPr lang="en-US" altLang="en-US" sz="1400" b="1"/>
          </a:p>
          <a:p>
            <a:r>
              <a:rPr lang="en-US" altLang="en-US" sz="1400" b="1"/>
              <a:t>Empty</a:t>
            </a:r>
          </a:p>
          <a:p>
            <a:endParaRPr lang="en-US" altLang="en-US" sz="1400" b="1"/>
          </a:p>
          <a:p>
            <a:r>
              <a:rPr lang="en-US" altLang="en-US" sz="1400" b="1">
                <a:latin typeface="Arial Black" pitchFamily="34" charset="0"/>
              </a:rPr>
              <a:t>.</a:t>
            </a:r>
          </a:p>
          <a:p>
            <a:r>
              <a:rPr lang="en-US" altLang="en-US" sz="1400" b="1">
                <a:latin typeface="Arial Black" pitchFamily="34" charset="0"/>
              </a:rPr>
              <a:t>.</a:t>
            </a:r>
          </a:p>
          <a:p>
            <a:r>
              <a:rPr lang="en-US" altLang="en-US" sz="1400" b="1">
                <a:latin typeface="Arial Black" pitchFamily="34" charset="0"/>
              </a:rPr>
              <a:t>.</a:t>
            </a:r>
            <a:endParaRPr lang="en-US" altLang="en-US" sz="1400" b="1"/>
          </a:p>
          <a:p>
            <a:endParaRPr lang="en-US" altLang="en-US" sz="1400" b="1"/>
          </a:p>
          <a:p>
            <a:r>
              <a:rPr lang="en-US" altLang="en-US" sz="1400" b="1"/>
              <a:t>Empty </a:t>
            </a:r>
          </a:p>
          <a:p>
            <a:endParaRPr lang="en-US" altLang="en-US" sz="1400" b="1"/>
          </a:p>
          <a:p>
            <a:r>
              <a:rPr lang="en-US" altLang="en-US" sz="1400" b="1"/>
              <a:t>2298</a:t>
            </a:r>
          </a:p>
          <a:p>
            <a:endParaRPr lang="en-US" altLang="en-US" sz="1400" b="1"/>
          </a:p>
          <a:p>
            <a:r>
              <a:rPr lang="en-US" altLang="en-US" sz="1400" b="1"/>
              <a:t>3699</a:t>
            </a:r>
          </a:p>
          <a:p>
            <a:endParaRPr lang="en-US" altLang="en-US" sz="1400" b="1"/>
          </a:p>
        </p:txBody>
      </p:sp>
      <p:sp>
        <p:nvSpPr>
          <p:cNvPr id="83987" name="Rectangle 19"/>
          <p:cNvSpPr>
            <a:spLocks noChangeArrowheads="1"/>
          </p:cNvSpPr>
          <p:nvPr/>
        </p:nvSpPr>
        <p:spPr bwMode="auto">
          <a:xfrm>
            <a:off x="1819275" y="2297113"/>
            <a:ext cx="583493" cy="138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 dirty="0" smtClean="0"/>
              <a:t>5500</a:t>
            </a:r>
            <a:endParaRPr lang="en-US" altLang="en-US" sz="1400" b="1" dirty="0"/>
          </a:p>
          <a:p>
            <a:endParaRPr lang="en-US" altLang="en-US" sz="1400" b="1" dirty="0"/>
          </a:p>
          <a:p>
            <a:r>
              <a:rPr lang="en-US" altLang="en-US" sz="1400" b="1" dirty="0"/>
              <a:t>4501</a:t>
            </a:r>
          </a:p>
          <a:p>
            <a:endParaRPr lang="en-US" altLang="en-US" sz="1400" b="1" dirty="0"/>
          </a:p>
          <a:p>
            <a:r>
              <a:rPr lang="en-US" altLang="en-US" sz="1400" b="1" dirty="0"/>
              <a:t>5502</a:t>
            </a:r>
          </a:p>
          <a:p>
            <a:endParaRPr lang="en-US" altLang="en-US" sz="1400" b="1" dirty="0"/>
          </a:p>
        </p:txBody>
      </p:sp>
      <p:sp>
        <p:nvSpPr>
          <p:cNvPr id="83988" name="Oval 20"/>
          <p:cNvSpPr>
            <a:spLocks noChangeArrowheads="1"/>
          </p:cNvSpPr>
          <p:nvPr/>
        </p:nvSpPr>
        <p:spPr bwMode="auto">
          <a:xfrm>
            <a:off x="1155700" y="3898900"/>
            <a:ext cx="1879600" cy="508000"/>
          </a:xfrm>
          <a:prstGeom prst="ellipse">
            <a:avLst/>
          </a:prstGeom>
          <a:noFill/>
          <a:ln w="25400">
            <a:solidFill>
              <a:srgbClr val="9900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763000" cy="1219200"/>
          </a:xfrm>
          <a:ln/>
        </p:spPr>
        <p:txBody>
          <a:bodyPr/>
          <a:lstStyle/>
          <a:p>
            <a:r>
              <a:rPr lang="en-US" altLang="en-US" b="1" dirty="0" smtClean="0">
                <a:latin typeface="Times New Roman" pitchFamily="18" charset="0"/>
              </a:rPr>
              <a:t>Collision resolved </a:t>
            </a:r>
            <a:endParaRPr lang="en-US" altLang="en-US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EE56-9BE8-4573-8AEE-82633D6A22B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 dirty="0"/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 dirty="0"/>
          </a:p>
          <a:p>
            <a:pPr>
              <a:buFont typeface="Monotype Sorts" pitchFamily="2" charset="2"/>
              <a:buNone/>
            </a:pPr>
            <a:r>
              <a:rPr lang="en-US" altLang="en-US" sz="2800" b="1" dirty="0">
                <a:latin typeface="Courier New" pitchFamily="49" charset="0"/>
              </a:rPr>
              <a:t> </a:t>
            </a:r>
            <a:r>
              <a:rPr lang="en-US" altLang="en-US" sz="2800" dirty="0"/>
              <a:t> 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60363" y="241300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endParaRPr lang="en-US" altLang="en-US" sz="4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3633788" y="2135188"/>
            <a:ext cx="4449762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Part 6702 is placed at</a:t>
            </a:r>
          </a:p>
          <a:p>
            <a:r>
              <a:rPr lang="en-US" altLang="en-US" b="1"/>
              <a:t>the location with index 4. </a:t>
            </a:r>
          </a:p>
          <a:p>
            <a:endParaRPr lang="en-US" altLang="en-US" b="1"/>
          </a:p>
          <a:p>
            <a:endParaRPr lang="en-US" altLang="en-US" b="1"/>
          </a:p>
          <a:p>
            <a:r>
              <a:rPr lang="en-US" altLang="en-US" b="1"/>
              <a:t>Where would the part with</a:t>
            </a:r>
          </a:p>
          <a:p>
            <a:r>
              <a:rPr lang="en-US" altLang="en-US" b="1"/>
              <a:t>number 4598 be placed using</a:t>
            </a:r>
          </a:p>
          <a:p>
            <a:r>
              <a:rPr lang="en-US" altLang="en-US" b="1"/>
              <a:t>linear probing?</a:t>
            </a:r>
          </a:p>
          <a:p>
            <a:endParaRPr lang="en-US" altLang="en-US" b="1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1479550" y="2130425"/>
            <a:ext cx="1162050" cy="133508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1471613" y="2536825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>
            <a:off x="1471613" y="2998788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1471613" y="3465513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517525" y="2236788"/>
            <a:ext cx="503343" cy="3540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 dirty="0">
                <a:solidFill>
                  <a:srgbClr val="CC0000"/>
                </a:solidFill>
              </a:rPr>
              <a:t>[ 0 ]</a:t>
            </a:r>
          </a:p>
          <a:p>
            <a:endParaRPr lang="en-US" altLang="en-US" sz="1400" b="1" dirty="0">
              <a:solidFill>
                <a:srgbClr val="CC0000"/>
              </a:solidFill>
            </a:endParaRPr>
          </a:p>
          <a:p>
            <a:r>
              <a:rPr lang="en-US" altLang="en-US" sz="1400" b="1" dirty="0">
                <a:solidFill>
                  <a:srgbClr val="CC0000"/>
                </a:solidFill>
              </a:rPr>
              <a:t>[ 1 ]</a:t>
            </a:r>
          </a:p>
          <a:p>
            <a:endParaRPr lang="en-US" altLang="en-US" sz="1400" b="1" dirty="0">
              <a:solidFill>
                <a:srgbClr val="CC0000"/>
              </a:solidFill>
            </a:endParaRPr>
          </a:p>
          <a:p>
            <a:r>
              <a:rPr lang="en-US" altLang="en-US" sz="1400" b="1" dirty="0">
                <a:solidFill>
                  <a:srgbClr val="CC0000"/>
                </a:solidFill>
              </a:rPr>
              <a:t>[ 2 ]</a:t>
            </a:r>
          </a:p>
          <a:p>
            <a:endParaRPr lang="en-US" altLang="en-US" sz="1400" b="1" dirty="0">
              <a:solidFill>
                <a:srgbClr val="CC0000"/>
              </a:solidFill>
            </a:endParaRPr>
          </a:p>
          <a:p>
            <a:r>
              <a:rPr lang="en-US" altLang="en-US" sz="1400" b="1" dirty="0">
                <a:solidFill>
                  <a:srgbClr val="CC0000"/>
                </a:solidFill>
              </a:rPr>
              <a:t>[ 3 ]</a:t>
            </a:r>
          </a:p>
          <a:p>
            <a:endParaRPr lang="en-US" altLang="en-US" sz="1400" b="1" dirty="0">
              <a:solidFill>
                <a:srgbClr val="CC0000"/>
              </a:solidFill>
            </a:endParaRPr>
          </a:p>
          <a:p>
            <a:r>
              <a:rPr lang="en-US" altLang="en-US" sz="1400" b="1" dirty="0">
                <a:solidFill>
                  <a:srgbClr val="CC0000"/>
                </a:solidFill>
              </a:rPr>
              <a:t>[ 4 ]</a:t>
            </a:r>
          </a:p>
          <a:p>
            <a:endParaRPr lang="en-US" altLang="en-US" sz="1400" b="1" dirty="0" smtClean="0">
              <a:solidFill>
                <a:srgbClr val="CC0000"/>
              </a:solidFill>
            </a:endParaRPr>
          </a:p>
          <a:p>
            <a:endParaRPr lang="en-US" altLang="en-US" sz="1400" b="1" dirty="0" smtClean="0">
              <a:solidFill>
                <a:srgbClr val="CC0000"/>
              </a:solidFill>
            </a:endParaRPr>
          </a:p>
          <a:p>
            <a:r>
              <a:rPr lang="en-US" altLang="en-US" sz="1400" b="1" dirty="0" smtClean="0">
                <a:solidFill>
                  <a:srgbClr val="CC0000"/>
                </a:solidFill>
              </a:rPr>
              <a:t>[ 5 ]</a:t>
            </a:r>
            <a:endParaRPr lang="en-US" altLang="en-US" sz="1400" b="1" dirty="0">
              <a:solidFill>
                <a:srgbClr val="CC0000"/>
              </a:solidFill>
            </a:endParaRPr>
          </a:p>
          <a:p>
            <a:r>
              <a:rPr lang="en-US" altLang="en-US" sz="1400" b="1" dirty="0">
                <a:solidFill>
                  <a:srgbClr val="CC0000"/>
                </a:solidFill>
                <a:latin typeface="Arial Black" pitchFamily="34" charset="0"/>
              </a:rPr>
              <a:t>  .</a:t>
            </a:r>
          </a:p>
          <a:p>
            <a:r>
              <a:rPr lang="en-US" altLang="en-US" sz="1400" b="1" dirty="0">
                <a:solidFill>
                  <a:srgbClr val="CC0000"/>
                </a:solidFill>
                <a:latin typeface="Arial Black" pitchFamily="34" charset="0"/>
              </a:rPr>
              <a:t>  .</a:t>
            </a:r>
          </a:p>
          <a:p>
            <a:r>
              <a:rPr lang="en-US" altLang="en-US" sz="1400" b="1" dirty="0">
                <a:solidFill>
                  <a:srgbClr val="CC0000"/>
                </a:solidFill>
                <a:latin typeface="Arial Black" pitchFamily="34" charset="0"/>
              </a:rPr>
              <a:t>  .</a:t>
            </a:r>
            <a:endParaRPr lang="en-US" altLang="en-US" sz="1400" b="1" dirty="0">
              <a:solidFill>
                <a:srgbClr val="CC0000"/>
              </a:solidFill>
            </a:endParaRPr>
          </a:p>
          <a:p>
            <a:endParaRPr lang="en-US" altLang="en-US" sz="1400" b="1" dirty="0">
              <a:solidFill>
                <a:srgbClr val="CC0000"/>
              </a:solidFill>
            </a:endParaRPr>
          </a:p>
        </p:txBody>
      </p:sp>
      <p:sp>
        <p:nvSpPr>
          <p:cNvPr id="85002" name="Rectangle 10"/>
          <p:cNvSpPr>
            <a:spLocks noChangeArrowheads="1"/>
          </p:cNvSpPr>
          <p:nvPr/>
        </p:nvSpPr>
        <p:spPr bwMode="auto">
          <a:xfrm>
            <a:off x="1254125" y="1782763"/>
            <a:ext cx="1254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    values</a:t>
            </a:r>
          </a:p>
        </p:txBody>
      </p:sp>
      <p:sp>
        <p:nvSpPr>
          <p:cNvPr id="85003" name="Rectangle 11"/>
          <p:cNvSpPr>
            <a:spLocks noChangeArrowheads="1"/>
          </p:cNvSpPr>
          <p:nvPr/>
        </p:nvSpPr>
        <p:spPr bwMode="auto">
          <a:xfrm>
            <a:off x="1479550" y="3468688"/>
            <a:ext cx="1162050" cy="31337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04" name="Line 12"/>
          <p:cNvSpPr>
            <a:spLocks noChangeShapeType="1"/>
          </p:cNvSpPr>
          <p:nvPr/>
        </p:nvSpPr>
        <p:spPr bwMode="auto">
          <a:xfrm>
            <a:off x="1476375" y="3875088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05" name="Line 13"/>
          <p:cNvSpPr>
            <a:spLocks noChangeShapeType="1"/>
          </p:cNvSpPr>
          <p:nvPr/>
        </p:nvSpPr>
        <p:spPr bwMode="auto">
          <a:xfrm>
            <a:off x="1476375" y="4337050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06" name="Line 14"/>
          <p:cNvSpPr>
            <a:spLocks noChangeShapeType="1"/>
          </p:cNvSpPr>
          <p:nvPr/>
        </p:nvSpPr>
        <p:spPr bwMode="auto">
          <a:xfrm>
            <a:off x="1476375" y="5265738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07" name="Line 15"/>
          <p:cNvSpPr>
            <a:spLocks noChangeShapeType="1"/>
          </p:cNvSpPr>
          <p:nvPr/>
        </p:nvSpPr>
        <p:spPr bwMode="auto">
          <a:xfrm>
            <a:off x="1476375" y="5734050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08" name="Line 16"/>
          <p:cNvSpPr>
            <a:spLocks noChangeShapeType="1"/>
          </p:cNvSpPr>
          <p:nvPr/>
        </p:nvSpPr>
        <p:spPr bwMode="auto">
          <a:xfrm>
            <a:off x="1476375" y="6196013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09" name="Rectangle 17"/>
          <p:cNvSpPr>
            <a:spLocks noChangeArrowheads="1"/>
          </p:cNvSpPr>
          <p:nvPr/>
        </p:nvSpPr>
        <p:spPr bwMode="auto">
          <a:xfrm>
            <a:off x="522288" y="3657600"/>
            <a:ext cx="547687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endParaRPr lang="en-US" altLang="en-US" sz="1400" b="1">
              <a:solidFill>
                <a:srgbClr val="CC0000"/>
              </a:solidFill>
            </a:endParaRP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r>
              <a:rPr lang="en-US" altLang="en-US" sz="1400" b="1">
                <a:solidFill>
                  <a:srgbClr val="CC0000"/>
                </a:solidFill>
              </a:rPr>
              <a:t> </a:t>
            </a:r>
          </a:p>
          <a:p>
            <a:r>
              <a:rPr lang="en-US" altLang="en-US" sz="1400" b="1">
                <a:solidFill>
                  <a:srgbClr val="CC0000"/>
                </a:solidFill>
              </a:rPr>
              <a:t> </a:t>
            </a: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r>
              <a:rPr lang="en-US" altLang="en-US" sz="1400" b="1">
                <a:solidFill>
                  <a:srgbClr val="CC0000"/>
                </a:solidFill>
              </a:rPr>
              <a:t>[ 97]</a:t>
            </a: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r>
              <a:rPr lang="en-US" altLang="en-US" sz="1400" b="1">
                <a:solidFill>
                  <a:srgbClr val="CC0000"/>
                </a:solidFill>
              </a:rPr>
              <a:t>[ 98]</a:t>
            </a:r>
          </a:p>
          <a:p>
            <a:endParaRPr lang="en-US" altLang="en-US" sz="1400" b="1">
              <a:solidFill>
                <a:srgbClr val="CC0000"/>
              </a:solidFill>
            </a:endParaRPr>
          </a:p>
          <a:p>
            <a:r>
              <a:rPr lang="en-US" altLang="en-US" sz="1400" b="1">
                <a:solidFill>
                  <a:srgbClr val="CC0000"/>
                </a:solidFill>
              </a:rPr>
              <a:t>[ 99]</a:t>
            </a:r>
          </a:p>
        </p:txBody>
      </p:sp>
      <p:sp>
        <p:nvSpPr>
          <p:cNvPr id="85010" name="Rectangle 18"/>
          <p:cNvSpPr>
            <a:spLocks noChangeArrowheads="1"/>
          </p:cNvSpPr>
          <p:nvPr/>
        </p:nvSpPr>
        <p:spPr bwMode="auto">
          <a:xfrm>
            <a:off x="1824038" y="3505200"/>
            <a:ext cx="734175" cy="326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 dirty="0"/>
              <a:t>7803</a:t>
            </a:r>
          </a:p>
          <a:p>
            <a:endParaRPr lang="en-US" altLang="en-US" sz="1400" b="1" dirty="0"/>
          </a:p>
          <a:p>
            <a:r>
              <a:rPr lang="en-US" altLang="en-US" sz="1400" b="1" dirty="0" smtClean="0"/>
              <a:t>6702</a:t>
            </a:r>
          </a:p>
          <a:p>
            <a:endParaRPr lang="en-US" altLang="en-US" sz="1600" b="1" dirty="0" smtClean="0"/>
          </a:p>
          <a:p>
            <a:r>
              <a:rPr lang="en-US" altLang="en-US" sz="1400" b="1" dirty="0" smtClean="0"/>
              <a:t>Empty</a:t>
            </a:r>
            <a:endParaRPr lang="en-US" altLang="en-US" sz="1400" b="1" dirty="0"/>
          </a:p>
          <a:p>
            <a:endParaRPr lang="en-US" altLang="en-US" sz="1400" b="1" dirty="0"/>
          </a:p>
          <a:p>
            <a:r>
              <a:rPr lang="en-US" altLang="en-US" sz="1200" b="1" dirty="0" smtClean="0">
                <a:latin typeface="Arial Black" pitchFamily="34" charset="0"/>
              </a:rPr>
              <a:t>    .</a:t>
            </a:r>
            <a:endParaRPr lang="en-US" altLang="en-US" sz="1200" b="1" dirty="0">
              <a:latin typeface="Arial Black" pitchFamily="34" charset="0"/>
            </a:endParaRPr>
          </a:p>
          <a:p>
            <a:r>
              <a:rPr lang="en-US" altLang="en-US" sz="1200" b="1" dirty="0" smtClean="0">
                <a:latin typeface="Arial Black" pitchFamily="34" charset="0"/>
              </a:rPr>
              <a:t>    .</a:t>
            </a:r>
          </a:p>
          <a:p>
            <a:r>
              <a:rPr lang="en-US" altLang="en-US" sz="1200" b="1" dirty="0" smtClean="0">
                <a:latin typeface="Arial Black" pitchFamily="34" charset="0"/>
              </a:rPr>
              <a:t>    .</a:t>
            </a:r>
            <a:endParaRPr lang="en-US" altLang="en-US" sz="1200" b="1" dirty="0" smtClean="0"/>
          </a:p>
          <a:p>
            <a:r>
              <a:rPr lang="en-US" altLang="en-US" sz="1400" b="1" dirty="0" smtClean="0"/>
              <a:t>Empty</a:t>
            </a:r>
            <a:endParaRPr lang="en-US" altLang="en-US" sz="1400" b="1" dirty="0"/>
          </a:p>
          <a:p>
            <a:endParaRPr lang="en-US" altLang="en-US" sz="1400" b="1" dirty="0"/>
          </a:p>
          <a:p>
            <a:r>
              <a:rPr lang="en-US" altLang="en-US" sz="1400" b="1" dirty="0"/>
              <a:t>2298</a:t>
            </a:r>
          </a:p>
          <a:p>
            <a:endParaRPr lang="en-US" altLang="en-US" sz="1400" b="1" dirty="0"/>
          </a:p>
          <a:p>
            <a:r>
              <a:rPr lang="en-US" altLang="en-US" sz="1400" b="1" dirty="0"/>
              <a:t>3699</a:t>
            </a:r>
          </a:p>
          <a:p>
            <a:endParaRPr lang="en-US" altLang="en-US" sz="1400" b="1" dirty="0"/>
          </a:p>
        </p:txBody>
      </p:sp>
      <p:sp>
        <p:nvSpPr>
          <p:cNvPr id="85011" name="Rectangle 19"/>
          <p:cNvSpPr>
            <a:spLocks noChangeArrowheads="1"/>
          </p:cNvSpPr>
          <p:nvPr/>
        </p:nvSpPr>
        <p:spPr bwMode="auto">
          <a:xfrm>
            <a:off x="1819275" y="2297113"/>
            <a:ext cx="583493" cy="138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 dirty="0" smtClean="0"/>
              <a:t>5500</a:t>
            </a:r>
            <a:endParaRPr lang="en-US" altLang="en-US" sz="1400" b="1" dirty="0"/>
          </a:p>
          <a:p>
            <a:endParaRPr lang="en-US" altLang="en-US" sz="1400" b="1" dirty="0"/>
          </a:p>
          <a:p>
            <a:r>
              <a:rPr lang="en-US" altLang="en-US" sz="1400" b="1" dirty="0"/>
              <a:t>4501</a:t>
            </a:r>
          </a:p>
          <a:p>
            <a:endParaRPr lang="en-US" altLang="en-US" sz="1400" b="1" dirty="0"/>
          </a:p>
          <a:p>
            <a:r>
              <a:rPr lang="en-US" altLang="en-US" sz="1400" b="1" dirty="0"/>
              <a:t>5502</a:t>
            </a:r>
          </a:p>
          <a:p>
            <a:endParaRPr lang="en-US" altLang="en-US" sz="1400" b="1" dirty="0"/>
          </a:p>
        </p:txBody>
      </p:sp>
      <p:sp>
        <p:nvSpPr>
          <p:cNvPr id="85012" name="Oval 20"/>
          <p:cNvSpPr>
            <a:spLocks noChangeArrowheads="1"/>
          </p:cNvSpPr>
          <p:nvPr/>
        </p:nvSpPr>
        <p:spPr bwMode="auto">
          <a:xfrm>
            <a:off x="1155700" y="3898900"/>
            <a:ext cx="1879600" cy="508000"/>
          </a:xfrm>
          <a:prstGeom prst="ellipse">
            <a:avLst/>
          </a:prstGeom>
          <a:noFill/>
          <a:ln w="25400">
            <a:solidFill>
              <a:srgbClr val="9900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763000" cy="1219200"/>
          </a:xfrm>
          <a:ln/>
        </p:spPr>
        <p:txBody>
          <a:bodyPr/>
          <a:lstStyle/>
          <a:p>
            <a:r>
              <a:rPr lang="en-US" altLang="en-US" b="1" dirty="0" smtClean="0">
                <a:latin typeface="Times New Roman" pitchFamily="18" charset="0"/>
              </a:rPr>
              <a:t>Collision resolved </a:t>
            </a:r>
            <a:endParaRPr lang="en-US" altLang="en-US" b="1" dirty="0">
              <a:latin typeface="Times New Roman" pitchFamily="18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447800" y="4800600"/>
            <a:ext cx="1219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24400" y="4876800"/>
            <a:ext cx="317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4598 will be stored at index 5</a:t>
            </a:r>
          </a:p>
          <a:p>
            <a:r>
              <a:rPr lang="en-US" dirty="0" smtClean="0"/>
              <a:t>/*treating list as circular*/</a:t>
            </a:r>
            <a:endParaRPr lang="en-US" dirty="0"/>
          </a:p>
        </p:txBody>
      </p:sp>
      <p:sp>
        <p:nvSpPr>
          <p:cNvPr id="30" name="Oval 20"/>
          <p:cNvSpPr>
            <a:spLocks noChangeArrowheads="1"/>
          </p:cNvSpPr>
          <p:nvPr/>
        </p:nvSpPr>
        <p:spPr bwMode="auto">
          <a:xfrm>
            <a:off x="1219200" y="5740400"/>
            <a:ext cx="1879600" cy="508000"/>
          </a:xfrm>
          <a:prstGeom prst="ellipse">
            <a:avLst/>
          </a:prstGeom>
          <a:noFill/>
          <a:ln w="25400">
            <a:solidFill>
              <a:srgbClr val="9900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20"/>
          <p:cNvSpPr>
            <a:spLocks noChangeArrowheads="1"/>
          </p:cNvSpPr>
          <p:nvPr/>
        </p:nvSpPr>
        <p:spPr bwMode="auto">
          <a:xfrm>
            <a:off x="1295400" y="6172200"/>
            <a:ext cx="1879600" cy="508000"/>
          </a:xfrm>
          <a:prstGeom prst="ellipse">
            <a:avLst/>
          </a:prstGeom>
          <a:noFill/>
          <a:ln w="25400">
            <a:solidFill>
              <a:srgbClr val="9900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20"/>
          <p:cNvSpPr>
            <a:spLocks noChangeArrowheads="1"/>
          </p:cNvSpPr>
          <p:nvPr/>
        </p:nvSpPr>
        <p:spPr bwMode="auto">
          <a:xfrm>
            <a:off x="1219200" y="2133600"/>
            <a:ext cx="1879600" cy="508000"/>
          </a:xfrm>
          <a:prstGeom prst="ellipse">
            <a:avLst/>
          </a:prstGeom>
          <a:noFill/>
          <a:ln w="25400">
            <a:solidFill>
              <a:srgbClr val="9900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20"/>
          <p:cNvSpPr>
            <a:spLocks noChangeArrowheads="1"/>
          </p:cNvSpPr>
          <p:nvPr/>
        </p:nvSpPr>
        <p:spPr bwMode="auto">
          <a:xfrm>
            <a:off x="1219200" y="2590800"/>
            <a:ext cx="1879600" cy="508000"/>
          </a:xfrm>
          <a:prstGeom prst="ellipse">
            <a:avLst/>
          </a:prstGeom>
          <a:noFill/>
          <a:ln w="25400">
            <a:solidFill>
              <a:srgbClr val="9900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20"/>
          <p:cNvSpPr>
            <a:spLocks noChangeArrowheads="1"/>
          </p:cNvSpPr>
          <p:nvPr/>
        </p:nvSpPr>
        <p:spPr bwMode="auto">
          <a:xfrm>
            <a:off x="1219200" y="2971800"/>
            <a:ext cx="1879600" cy="508000"/>
          </a:xfrm>
          <a:prstGeom prst="ellipse">
            <a:avLst/>
          </a:prstGeom>
          <a:noFill/>
          <a:ln w="25400">
            <a:solidFill>
              <a:srgbClr val="9900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1219200" y="3454400"/>
            <a:ext cx="1879600" cy="508000"/>
          </a:xfrm>
          <a:prstGeom prst="ellipse">
            <a:avLst/>
          </a:prstGeom>
          <a:noFill/>
          <a:ln w="25400">
            <a:solidFill>
              <a:srgbClr val="9900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20"/>
          <p:cNvSpPr>
            <a:spLocks noChangeArrowheads="1"/>
          </p:cNvSpPr>
          <p:nvPr/>
        </p:nvSpPr>
        <p:spPr bwMode="auto">
          <a:xfrm>
            <a:off x="1371600" y="3911600"/>
            <a:ext cx="1879600" cy="508000"/>
          </a:xfrm>
          <a:prstGeom prst="ellipse">
            <a:avLst/>
          </a:prstGeom>
          <a:noFill/>
          <a:ln w="25400">
            <a:solidFill>
              <a:srgbClr val="9900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20"/>
          <p:cNvSpPr>
            <a:spLocks noChangeArrowheads="1"/>
          </p:cNvSpPr>
          <p:nvPr/>
        </p:nvSpPr>
        <p:spPr bwMode="auto">
          <a:xfrm>
            <a:off x="1320800" y="4343400"/>
            <a:ext cx="1879600" cy="508000"/>
          </a:xfrm>
          <a:prstGeom prst="ellipse">
            <a:avLst/>
          </a:prstGeom>
          <a:noFill/>
          <a:ln w="25400">
            <a:solidFill>
              <a:srgbClr val="9900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850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12" grpId="0" animBg="1"/>
      <p:bldP spid="29" grpId="0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Buckets &amp;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alternative for handling collisions is to allow multiple element keys to hash to the same location.</a:t>
            </a:r>
          </a:p>
          <a:p>
            <a:endParaRPr lang="en-US" dirty="0" smtClean="0"/>
          </a:p>
          <a:p>
            <a:r>
              <a:rPr lang="en-US" dirty="0" smtClean="0"/>
              <a:t>Bucket</a:t>
            </a:r>
          </a:p>
          <a:p>
            <a:pPr lvl="1"/>
            <a:r>
              <a:rPr lang="en-US" dirty="0" smtClean="0"/>
              <a:t>A collection of elements associated with a particular hash location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Buckets &amp;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458200" cy="9604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Suppose we have a bucket of size 3. so 3 elements can share the location.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2794000"/>
          <a:ext cx="5199380" cy="363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80"/>
                <a:gridCol w="1524000"/>
                <a:gridCol w="1524000"/>
                <a:gridCol w="1524000"/>
              </a:tblGrid>
              <a:tr h="599440">
                <a:tc>
                  <a:txBody>
                    <a:bodyPr/>
                    <a:lstStyle/>
                    <a:p>
                      <a:r>
                        <a:rPr lang="en-US" dirty="0" smtClean="0"/>
                        <a:t>[00]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Empty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Empty</a:t>
                      </a:r>
                      <a:endParaRPr lang="en-US" dirty="0"/>
                    </a:p>
                  </a:txBody>
                  <a:tcPr/>
                </a:tc>
              </a:tr>
              <a:tr h="599440">
                <a:tc>
                  <a:txBody>
                    <a:bodyPr/>
                    <a:lstStyle/>
                    <a:p>
                      <a:r>
                        <a:rPr lang="en-US" dirty="0" smtClean="0"/>
                        <a:t>[01]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Empty</a:t>
                      </a:r>
                      <a:endParaRPr lang="en-US" dirty="0"/>
                    </a:p>
                  </a:txBody>
                  <a:tcPr/>
                </a:tc>
              </a:tr>
              <a:tr h="599440">
                <a:tc>
                  <a:txBody>
                    <a:bodyPr/>
                    <a:lstStyle/>
                    <a:p>
                      <a:r>
                        <a:rPr lang="en-US" dirty="0" smtClean="0"/>
                        <a:t>[02]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9872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994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</a:p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</a:p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</a:p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</a:p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5994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599440">
                <a:tc>
                  <a:txBody>
                    <a:bodyPr/>
                    <a:lstStyle/>
                    <a:p>
                      <a:r>
                        <a:rPr lang="en-US" dirty="0" smtClean="0"/>
                        <a:t>[99]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19899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86200" y="40502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3509" y="40386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62800" y="2667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5462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62800" y="3048000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5462%100 = 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0573" y="40386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5462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62800" y="35168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5460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60535" y="3821668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5460%100 = 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62800" y="4267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9462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2800" y="4572000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9462%100 =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09800" y="28194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Empty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09800" y="28194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5460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74573" y="40386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9462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2800" y="496466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71462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62800" y="5345668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71462%100 = 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10400" y="601980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to insert?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47800" y="2514600"/>
            <a:ext cx="11430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447800" y="2971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447800" y="344805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447800" y="39243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447800" y="440055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447800" y="4876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1447800" y="5638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143000" y="2514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" charset="0"/>
              </a:rPr>
              <a:t>0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143000" y="2971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" charset="0"/>
              </a:rPr>
              <a:t>1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143000" y="3429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" charset="0"/>
              </a:rPr>
              <a:t>2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143000" y="3962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" charset="0"/>
              </a:rPr>
              <a:t>3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143000" y="4419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" charset="0"/>
              </a:rPr>
              <a:t>4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990600" y="5638800"/>
            <a:ext cx="552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" charset="0"/>
              </a:rPr>
              <a:t>D-1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352800" y="25146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962400" y="25146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2286000" y="2743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334000" y="25146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943600" y="25146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4572000" y="2743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352800" y="32766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962400" y="32766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334000" y="32766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43600" y="32766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4572000" y="3505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2362200" y="32004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65532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6553200" y="3429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7696200" y="24384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...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7696200" y="32004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...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352800" y="56388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962400" y="56388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334000" y="56388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5943600" y="56388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4572000" y="5867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6553200" y="5791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7696200" y="55626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...</a:t>
            </a:r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2438400" y="5867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7318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linked list of elements that share the same hash location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27050"/>
            <a:ext cx="8229600" cy="692150"/>
          </a:xfrm>
          <a:noFill/>
          <a:ln/>
        </p:spPr>
        <p:txBody>
          <a:bodyPr/>
          <a:lstStyle/>
          <a:p>
            <a:r>
              <a:rPr lang="en-US" b="1" dirty="0">
                <a:solidFill>
                  <a:srgbClr val="CC0000"/>
                </a:solidFill>
                <a:latin typeface="Times New Roman" pitchFamily="18" charset="0"/>
              </a:rPr>
              <a:t>Hash Tables</a:t>
            </a:r>
          </a:p>
        </p:txBody>
      </p:sp>
      <p:sp>
        <p:nvSpPr>
          <p:cNvPr id="49286" name="Rectangle 134"/>
          <p:cNvSpPr>
            <a:spLocks noGrp="1" noChangeArrowheads="1"/>
          </p:cNvSpPr>
          <p:nvPr>
            <p:ph type="body" idx="1"/>
          </p:nvPr>
        </p:nvSpPr>
        <p:spPr>
          <a:xfrm>
            <a:off x="395289" y="1225550"/>
            <a:ext cx="8215312" cy="5327650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Times New Roman" pitchFamily="18" charset="0"/>
              </a:rPr>
              <a:t>There are two types of Hash Tables: </a:t>
            </a:r>
            <a:r>
              <a:rPr lang="en-US" sz="1800" b="1" dirty="0">
                <a:latin typeface="Times New Roman" pitchFamily="18" charset="0"/>
              </a:rPr>
              <a:t>Open-addressed Hash Tables</a:t>
            </a:r>
            <a:r>
              <a:rPr lang="en-US" sz="1800" dirty="0">
                <a:latin typeface="Times New Roman" pitchFamily="18" charset="0"/>
              </a:rPr>
              <a:t> and </a:t>
            </a:r>
            <a:r>
              <a:rPr lang="en-US" sz="1800" b="1" dirty="0">
                <a:latin typeface="Times New Roman" pitchFamily="18" charset="0"/>
              </a:rPr>
              <a:t>Separate-Chained Hash Tables</a:t>
            </a:r>
            <a:r>
              <a:rPr lang="en-US" sz="1800" dirty="0">
                <a:latin typeface="Times New Roman" pitchFamily="18" charset="0"/>
              </a:rPr>
              <a:t>.</a:t>
            </a:r>
          </a:p>
          <a:p>
            <a:pPr>
              <a:buFontTx/>
              <a:buNone/>
            </a:pPr>
            <a:endParaRPr lang="en-US" sz="1800" dirty="0">
              <a:latin typeface="Times New Roman" pitchFamily="18" charset="0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Times New Roman" pitchFamily="18" charset="0"/>
              </a:rPr>
              <a:t>An Open-addressed 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</a:rPr>
              <a:t>Hash Table</a:t>
            </a:r>
            <a:r>
              <a:rPr lang="en-US" sz="18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</a:rPr>
              <a:t>is a one-dimensional array indexed by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 dirty="0">
                <a:latin typeface="Times New Roman" pitchFamily="18" charset="0"/>
              </a:rPr>
              <a:t>	integer values that are computed by an index function called a 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</a:rPr>
              <a:t>hash function</a:t>
            </a:r>
            <a:r>
              <a:rPr lang="en-US" sz="1800" dirty="0">
                <a:solidFill>
                  <a:srgbClr val="0000FF"/>
                </a:solidFill>
                <a:latin typeface="Times New Roman" pitchFamily="18" charset="0"/>
              </a:rPr>
              <a:t>.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sz="1800" dirty="0">
              <a:solidFill>
                <a:srgbClr val="0000FF"/>
              </a:solidFill>
              <a:latin typeface="Times New Roman" pitchFamily="18" charset="0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Times New Roman" pitchFamily="18" charset="0"/>
              </a:rPr>
              <a:t>A Separate-Chained  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</a:rPr>
              <a:t>Hash Table</a:t>
            </a:r>
            <a:r>
              <a:rPr lang="en-US" sz="18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</a:rPr>
              <a:t>is a one-dimensional array of linked lists indexed by integer values that are computed by an index function called a 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</a:rPr>
              <a:t>hash function</a:t>
            </a:r>
            <a:r>
              <a:rPr lang="en-US" sz="1800" dirty="0">
                <a:solidFill>
                  <a:srgbClr val="0000FF"/>
                </a:solidFill>
                <a:latin typeface="Times New Roman" pitchFamily="18" charset="0"/>
              </a:rPr>
              <a:t>.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sz="1800" dirty="0">
              <a:latin typeface="Times New Roman" pitchFamily="18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Hash tables are sometimes referred to as</a:t>
            </a:r>
            <a:r>
              <a:rPr lang="en-US" sz="18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</a:rPr>
              <a:t>scatter tables</a:t>
            </a:r>
            <a:r>
              <a:rPr lang="en-US" sz="1800" i="1" dirty="0">
                <a:solidFill>
                  <a:srgbClr val="0000FF"/>
                </a:solidFill>
                <a:latin typeface="Times New Roman" pitchFamily="18" charset="0"/>
              </a:rPr>
              <a:t>.</a:t>
            </a:r>
            <a:r>
              <a:rPr lang="en-US" sz="1800" dirty="0">
                <a:solidFill>
                  <a:srgbClr val="FFFFFF"/>
                </a:solidFill>
                <a:latin typeface="Times New Roman" pitchFamily="18" charset="0"/>
              </a:rPr>
              <a:t>.\</a:t>
            </a:r>
          </a:p>
          <a:p>
            <a:endParaRPr lang="en-US" sz="1800" dirty="0">
              <a:solidFill>
                <a:srgbClr val="0000FF"/>
              </a:solidFill>
              <a:latin typeface="Times New Roman" pitchFamily="18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Typical hash table operations are:</a:t>
            </a:r>
          </a:p>
          <a:p>
            <a:pPr>
              <a:buFontTx/>
              <a:buNone/>
            </a:pPr>
            <a:endParaRPr lang="en-US" sz="1800" dirty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		 </a:t>
            </a:r>
            <a:r>
              <a:rPr lang="en-US" sz="1800" b="1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800" b="1" dirty="0">
                <a:solidFill>
                  <a:schemeClr val="tx2"/>
                </a:solidFill>
                <a:latin typeface="Arial"/>
              </a:rPr>
              <a:t>·</a:t>
            </a:r>
            <a:r>
              <a:rPr lang="en-US" sz="18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800" b="1" i="1" dirty="0">
                <a:solidFill>
                  <a:schemeClr val="tx2"/>
                </a:solidFill>
                <a:latin typeface="Times New Roman" pitchFamily="18" charset="0"/>
              </a:rPr>
              <a:t>Insertion</a:t>
            </a:r>
            <a:r>
              <a:rPr lang="en-US" sz="1800" b="1" dirty="0">
                <a:solidFill>
                  <a:schemeClr val="tx2"/>
                </a:solidFill>
                <a:latin typeface="Times New Roman" pitchFamily="18" charset="0"/>
              </a:rPr>
              <a:t>.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Times New Roman" pitchFamily="18" charset="0"/>
              </a:rPr>
              <a:t>		 </a:t>
            </a:r>
            <a:r>
              <a:rPr lang="en-US" sz="1800" b="1" dirty="0">
                <a:solidFill>
                  <a:schemeClr val="tx2"/>
                </a:solidFill>
                <a:latin typeface="Arial"/>
              </a:rPr>
              <a:t>·</a:t>
            </a:r>
            <a:r>
              <a:rPr lang="en-US" sz="18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800" b="1" i="1" dirty="0">
                <a:solidFill>
                  <a:schemeClr val="tx2"/>
                </a:solidFill>
                <a:latin typeface="Times New Roman" pitchFamily="18" charset="0"/>
              </a:rPr>
              <a:t>Searching</a:t>
            </a:r>
            <a:endParaRPr lang="en-US" sz="1800" b="1" dirty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Times New Roman" pitchFamily="18" charset="0"/>
              </a:rPr>
              <a:t>		 </a:t>
            </a:r>
            <a:r>
              <a:rPr lang="en-US" sz="1800" b="1" dirty="0">
                <a:solidFill>
                  <a:schemeClr val="tx2"/>
                </a:solidFill>
                <a:latin typeface="Arial"/>
              </a:rPr>
              <a:t>·</a:t>
            </a:r>
            <a:r>
              <a:rPr lang="en-US" sz="18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800" b="1" i="1" dirty="0">
                <a:solidFill>
                  <a:schemeClr val="tx2"/>
                </a:solidFill>
                <a:latin typeface="Times New Roman" pitchFamily="18" charset="0"/>
              </a:rPr>
              <a:t>Deletion</a:t>
            </a:r>
            <a:r>
              <a:rPr lang="en-US" sz="1800" b="1" dirty="0">
                <a:solidFill>
                  <a:schemeClr val="tx2"/>
                </a:solidFill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98487"/>
            <a:ext cx="8229600" cy="62071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C0000"/>
                </a:solidFill>
                <a:latin typeface="Times New Roman" pitchFamily="18" charset="0"/>
              </a:rPr>
              <a:t>Types of Hashing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225" y="1454150"/>
            <a:ext cx="8359775" cy="494665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There are two types of hashing :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	1.  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</a:rPr>
              <a:t>Static hashing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: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dirty="0"/>
              <a:t>In static hashing, the hash function maps search-key values to a fixed set of </a:t>
            </a:r>
            <a:r>
              <a:rPr lang="en-US" i="1" dirty="0"/>
              <a:t>locations</a:t>
            </a:r>
            <a:r>
              <a:rPr lang="en-US" dirty="0"/>
              <a:t>.</a:t>
            </a:r>
          </a:p>
          <a:p>
            <a:pPr>
              <a:buFontTx/>
              <a:buNone/>
            </a:pPr>
            <a:endParaRPr lang="en-US" dirty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     2. 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</a:rPr>
              <a:t>Dynamic hashing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: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In dynamic hashing </a:t>
            </a:r>
            <a:r>
              <a:rPr lang="en-US" dirty="0"/>
              <a:t>a hash table can grow to handle more items. The associated hash function must change as the table grows. </a:t>
            </a:r>
            <a:endParaRPr lang="en-US" dirty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buFontTx/>
              <a:buNone/>
            </a:pPr>
            <a:endParaRPr lang="en-US" dirty="0">
              <a:solidFill>
                <a:schemeClr val="tx2"/>
              </a:solidFill>
              <a:latin typeface="Times New Roman" pitchFamily="18" charset="0"/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The 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  <a:cs typeface="Courier New" pitchFamily="49" charset="0"/>
              </a:rPr>
              <a:t>load factor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 of a hash table is the ratio of the number of keys in the table to the size of the hash table.</a:t>
            </a:r>
          </a:p>
          <a:p>
            <a:endParaRPr lang="en-US" dirty="0"/>
          </a:p>
          <a:p>
            <a:r>
              <a:rPr lang="en-US" dirty="0"/>
              <a:t>Note: The higher the load factor, the slower the retrieval.</a:t>
            </a:r>
          </a:p>
          <a:p>
            <a:endParaRPr lang="en-US" dirty="0"/>
          </a:p>
          <a:p>
            <a:r>
              <a:rPr lang="en-US" dirty="0"/>
              <a:t> With open addressing, the load factor cannot exceed 1. With chaining, the load factor often exceeds 1</a:t>
            </a:r>
            <a:r>
              <a:rPr lang="en-US" dirty="0" smtClean="0"/>
              <a:t>.</a:t>
            </a:r>
            <a:endParaRPr lang="en-US" dirty="0">
              <a:solidFill>
                <a:schemeClr val="tx2"/>
              </a:solidFill>
              <a:latin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772400" cy="7620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660066"/>
                </a:solidFill>
              </a:rPr>
              <a:t>Review of Searching Techniques</a:t>
            </a:r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>
          <a:xfrm>
            <a:off x="685800" y="1524000"/>
            <a:ext cx="7429500" cy="4330700"/>
          </a:xfrm>
          <a:prstGeom prst="rect">
            <a:avLst/>
          </a:prstGeom>
          <a:noFill/>
          <a:ln/>
        </p:spPr>
        <p:txBody>
          <a:bodyPr vert="horz">
            <a:normAutofit fontScale="70000" lnSpcReduction="20000"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en-US" sz="2900" b="1" dirty="0" smtClean="0">
                <a:solidFill>
                  <a:schemeClr val="tx2"/>
                </a:solidFill>
              </a:rPr>
              <a:t>  Recall the efficiency of searching techniques covered earlier.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endParaRPr lang="en-US" altLang="en-US" sz="2900" b="1" dirty="0" smtClean="0">
              <a:solidFill>
                <a:schemeClr val="tx2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altLang="en-US" sz="2900" b="1" dirty="0" smtClean="0">
                <a:solidFill>
                  <a:schemeClr val="tx2"/>
                </a:solidFill>
              </a:rPr>
              <a:t>The sequential search algorithm takes time proportional to the data size, </a:t>
            </a:r>
            <a:r>
              <a:rPr lang="en-US" altLang="en-US" sz="2900" b="1" dirty="0" err="1" smtClean="0">
                <a:solidFill>
                  <a:schemeClr val="tx2"/>
                </a:solidFill>
              </a:rPr>
              <a:t>i.e</a:t>
            </a:r>
            <a:r>
              <a:rPr lang="en-US" altLang="en-US" sz="2900" b="1" dirty="0" smtClean="0">
                <a:solidFill>
                  <a:schemeClr val="tx2"/>
                </a:solidFill>
              </a:rPr>
              <a:t>, O(n).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endParaRPr lang="en-US" altLang="en-US" sz="2900" b="1" dirty="0" smtClean="0">
              <a:solidFill>
                <a:schemeClr val="tx2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altLang="en-US" sz="2900" b="1" dirty="0" smtClean="0">
                <a:solidFill>
                  <a:schemeClr val="tx2"/>
                </a:solidFill>
              </a:rPr>
              <a:t>Binary search improves on liner search reducing the search time to O(log n).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endParaRPr lang="en-US" altLang="en-US" sz="2900" b="1" dirty="0" smtClean="0">
              <a:solidFill>
                <a:schemeClr val="tx2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altLang="en-US" sz="2900" b="1" dirty="0" smtClean="0">
                <a:solidFill>
                  <a:schemeClr val="tx2"/>
                </a:solidFill>
              </a:rPr>
              <a:t>With a BST, an O(log n) search efficiency can be obtained; but the worst-case complexity is O(n).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endParaRPr lang="en-US" altLang="en-US" sz="2900" b="1" dirty="0" smtClean="0">
              <a:solidFill>
                <a:schemeClr val="tx2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altLang="en-US" sz="2900" b="1" dirty="0" smtClean="0">
                <a:solidFill>
                  <a:schemeClr val="tx2"/>
                </a:solidFill>
              </a:rPr>
              <a:t>To guarantee the O(log n) search time, BST height balancing is required.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81000"/>
            <a:ext cx="8229600" cy="922338"/>
          </a:xfrm>
        </p:spPr>
        <p:txBody>
          <a:bodyPr/>
          <a:lstStyle/>
          <a:p>
            <a:r>
              <a:rPr lang="en-US" b="1" dirty="0">
                <a:solidFill>
                  <a:srgbClr val="CC0000"/>
                </a:solidFill>
                <a:latin typeface="Times New Roman" pitchFamily="18" charset="0"/>
              </a:rPr>
              <a:t>Hash Functions (cont</a:t>
            </a:r>
            <a:r>
              <a:rPr lang="en-US" b="1" dirty="0">
                <a:solidFill>
                  <a:srgbClr val="CC0000"/>
                </a:solidFill>
                <a:latin typeface="Arial"/>
              </a:rPr>
              <a:t>’</a:t>
            </a:r>
            <a:r>
              <a:rPr lang="en-US" b="1" dirty="0">
                <a:solidFill>
                  <a:srgbClr val="CC0000"/>
                </a:solidFill>
                <a:latin typeface="Times New Roman" pitchFamily="18" charset="0"/>
              </a:rPr>
              <a:t>d)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96988"/>
            <a:ext cx="8229600" cy="5256212"/>
          </a:xfrm>
        </p:spPr>
        <p:txBody>
          <a:bodyPr>
            <a:normAutofit fontScale="92500" lnSpcReduction="10000"/>
          </a:bodyPr>
          <a:lstStyle/>
          <a:p>
            <a:pPr marL="381000" indent="-381000"/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A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Courier New" pitchFamily="49" charset="0"/>
              </a:rPr>
              <a:t>good hash function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Courier New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should:</a:t>
            </a:r>
          </a:p>
          <a:p>
            <a:pPr marL="381000" indent="-381000">
              <a:buFontTx/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		</a:t>
            </a:r>
          </a:p>
          <a:p>
            <a:pPr marL="381000" indent="-381000">
              <a:buFontTx/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		</a:t>
            </a:r>
            <a:r>
              <a:rPr lang="en-US" dirty="0">
                <a:solidFill>
                  <a:schemeClr val="tx2"/>
                </a:solidFill>
                <a:latin typeface="Courier New"/>
                <a:cs typeface="Courier New" pitchFamily="49" charset="0"/>
              </a:rPr>
              <a:t>·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Minimize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 collisions. </a:t>
            </a:r>
          </a:p>
          <a:p>
            <a:pPr marL="381000" indent="-381000">
              <a:buFontTx/>
              <a:buNone/>
            </a:pPr>
            <a:endParaRPr lang="en-US" dirty="0">
              <a:solidFill>
                <a:schemeClr val="tx2"/>
              </a:solidFill>
              <a:latin typeface="Times New Roman" pitchFamily="18" charset="0"/>
              <a:cs typeface="Courier New" pitchFamily="49" charset="0"/>
            </a:endParaRPr>
          </a:p>
          <a:p>
            <a:pPr marL="381000" indent="-381000">
              <a:buFontTx/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		</a:t>
            </a:r>
            <a:r>
              <a:rPr lang="en-US" dirty="0">
                <a:solidFill>
                  <a:schemeClr val="tx2"/>
                </a:solidFill>
                <a:latin typeface="Courier New"/>
                <a:cs typeface="Courier New" pitchFamily="49" charset="0"/>
              </a:rPr>
              <a:t>·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 Be </a:t>
            </a:r>
            <a:r>
              <a:rPr lang="en-US" i="1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easy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 and </a:t>
            </a:r>
            <a:r>
              <a:rPr lang="en-US" i="1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quick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 to compute.</a:t>
            </a:r>
          </a:p>
          <a:p>
            <a:pPr marL="381000" indent="-381000">
              <a:buFontTx/>
              <a:buNone/>
            </a:pPr>
            <a:endParaRPr lang="en-US" dirty="0">
              <a:solidFill>
                <a:schemeClr val="tx2"/>
              </a:solidFill>
              <a:latin typeface="Times New Roman" pitchFamily="18" charset="0"/>
              <a:cs typeface="Courier New" pitchFamily="49" charset="0"/>
            </a:endParaRPr>
          </a:p>
          <a:p>
            <a:pPr marL="381000" indent="-381000">
              <a:buFontTx/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		</a:t>
            </a:r>
            <a:r>
              <a:rPr lang="en-US" dirty="0">
                <a:solidFill>
                  <a:schemeClr val="tx2"/>
                </a:solidFill>
                <a:latin typeface="Courier New"/>
                <a:cs typeface="Courier New" pitchFamily="49" charset="0"/>
              </a:rPr>
              <a:t>·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 Distribute key values </a:t>
            </a:r>
            <a:r>
              <a:rPr lang="en-US" i="1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evenly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 in the 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hash table.</a:t>
            </a:r>
          </a:p>
          <a:p>
            <a:pPr marL="381000" indent="-381000">
              <a:buFontTx/>
              <a:buNone/>
            </a:pPr>
            <a:endParaRPr lang="en-US" dirty="0">
              <a:solidFill>
                <a:schemeClr val="tx2"/>
              </a:solidFill>
              <a:latin typeface="Times New Roman" pitchFamily="18" charset="0"/>
              <a:cs typeface="Courier New" pitchFamily="49" charset="0"/>
            </a:endParaRPr>
          </a:p>
          <a:p>
            <a:pPr marL="381000" indent="-381000">
              <a:buFontTx/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		</a:t>
            </a:r>
            <a:r>
              <a:rPr lang="en-US" dirty="0">
                <a:solidFill>
                  <a:schemeClr val="tx2"/>
                </a:solidFill>
                <a:latin typeface="Courier New"/>
                <a:cs typeface="Courier New" pitchFamily="49" charset="0"/>
              </a:rPr>
              <a:t>·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 Use </a:t>
            </a:r>
            <a:r>
              <a:rPr lang="en-US" i="1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all the information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 provided in the key.</a:t>
            </a:r>
          </a:p>
          <a:p>
            <a:pPr marL="381000" indent="-381000">
              <a:buFontTx/>
              <a:buNone/>
            </a:pPr>
            <a:endParaRPr lang="en-US" dirty="0">
              <a:solidFill>
                <a:schemeClr val="tx2"/>
              </a:solidFill>
              <a:latin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81000"/>
            <a:ext cx="8229600" cy="922338"/>
          </a:xfrm>
        </p:spPr>
        <p:txBody>
          <a:bodyPr/>
          <a:lstStyle/>
          <a:p>
            <a:r>
              <a:rPr lang="en-US" b="1" dirty="0">
                <a:solidFill>
                  <a:srgbClr val="CC0000"/>
                </a:solidFill>
                <a:latin typeface="Times New Roman" pitchFamily="18" charset="0"/>
              </a:rPr>
              <a:t>Common Hashing Functions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65250"/>
            <a:ext cx="8785225" cy="5416550"/>
          </a:xfrm>
        </p:spPr>
        <p:txBody>
          <a:bodyPr>
            <a:normAutofit/>
          </a:bodyPr>
          <a:lstStyle/>
          <a:p>
            <a:pPr marL="381000" indent="-381000">
              <a:buFontTx/>
              <a:buAutoNum type="arabicPeriod"/>
            </a:pP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Division Remainder (using the table size as the divisor)</a:t>
            </a:r>
            <a:endParaRPr lang="en-US" b="1" dirty="0">
              <a:latin typeface="Times New Roman" pitchFamily="18" charset="0"/>
            </a:endParaRPr>
          </a:p>
          <a:p>
            <a:pPr marL="381000" indent="-381000">
              <a:buFontTx/>
              <a:buNone/>
            </a:pPr>
            <a:endParaRPr lang="en-US" dirty="0"/>
          </a:p>
          <a:p>
            <a:pPr marL="381000" indent="-381000"/>
            <a:r>
              <a:rPr lang="en-US" dirty="0">
                <a:latin typeface="Times New Roman" pitchFamily="18" charset="0"/>
              </a:rPr>
              <a:t>Computes hash value from key using the % operator.</a:t>
            </a:r>
            <a:endParaRPr lang="en-US" dirty="0"/>
          </a:p>
          <a:p>
            <a:pPr marL="381000" indent="-381000">
              <a:buFontTx/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381000" indent="-381000"/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Prime numbers 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</a:rPr>
              <a:t>are 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better table size values. </a:t>
            </a:r>
          </a:p>
          <a:p>
            <a:pPr marL="381000" indent="-381000">
              <a:buFontTx/>
              <a:buNone/>
            </a:pPr>
            <a:endParaRPr lang="en-US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97000"/>
            <a:ext cx="8820150" cy="4851400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chemeClr val="tx2"/>
                </a:solidFill>
                <a:latin typeface="Times New Roman" pitchFamily="18" charset="0"/>
              </a:rPr>
              <a:t>2.</a:t>
            </a:r>
            <a:r>
              <a:rPr lang="en-US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Truncation or Digit/Character Extraction</a:t>
            </a:r>
          </a:p>
          <a:p>
            <a:pPr lvl="1">
              <a:buFontTx/>
              <a:buNone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Works based on the distribution of digits or characters in the key.</a:t>
            </a:r>
          </a:p>
          <a:p>
            <a:pPr>
              <a:buFontTx/>
              <a:buNone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More evenly distributed digit positions are extracted and used for hashing purposes.</a:t>
            </a:r>
          </a:p>
          <a:p>
            <a:pPr>
              <a:buFontTx/>
              <a:buNone/>
            </a:pPr>
            <a:endParaRPr lang="en-US" dirty="0">
              <a:solidFill>
                <a:schemeClr val="tx2"/>
              </a:solidFill>
              <a:latin typeface="Times New Roman" pitchFamily="18" charset="0"/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For instance, students IDs or  ISBN codes may contain  common subsequences which may increase the likelihood  of collision.</a:t>
            </a:r>
          </a:p>
          <a:p>
            <a:endParaRPr lang="en-US" dirty="0">
              <a:solidFill>
                <a:schemeClr val="tx2"/>
              </a:solidFill>
              <a:latin typeface="Times New Roman" pitchFamily="18" charset="0"/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Very fast but digits/characters distribution in keys may  not be very even.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	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28600" y="530225"/>
            <a:ext cx="9144000" cy="765175"/>
          </a:xfrm>
          <a:prstGeom prst="rect">
            <a:avLst/>
          </a:prstGeom>
        </p:spPr>
        <p:txBody>
          <a:bodyPr vert="horz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Times New Roman" pitchFamily="18" charset="0"/>
                <a:ea typeface="+mj-ea"/>
                <a:cs typeface="+mj-cs"/>
              </a:rPr>
              <a:t>Common Hashing Functions (cont</a:t>
            </a:r>
            <a:r>
              <a:rPr kumimoji="0" 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/>
                <a:ea typeface="+mj-ea"/>
                <a:cs typeface="+mj-cs"/>
              </a:rPr>
              <a:t>’</a:t>
            </a:r>
            <a:r>
              <a:rPr kumimoji="0" 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Times New Roman" pitchFamily="18" charset="0"/>
                <a:ea typeface="+mj-ea"/>
                <a:cs typeface="+mj-cs"/>
              </a:rPr>
              <a:t>d)</a:t>
            </a:r>
            <a:endParaRPr kumimoji="0" lang="en-US" sz="3600" b="1" i="0" u="none" strike="noStrike" kern="1200" cap="all" spc="0" normalizeH="0" baseline="0" noProof="0" dirty="0">
              <a:ln>
                <a:noFill/>
              </a:ln>
              <a:solidFill>
                <a:srgbClr val="CC0000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07413" cy="5562600"/>
          </a:xfrm>
        </p:spPr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3.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</a:rPr>
              <a:t>Folding</a:t>
            </a:r>
          </a:p>
          <a:p>
            <a:pPr>
              <a:buFontTx/>
              <a:buNone/>
            </a:pPr>
            <a:endParaRPr lang="en-US" dirty="0">
              <a:solidFill>
                <a:srgbClr val="0000FF"/>
              </a:solidFill>
              <a:latin typeface="Times New Roman" pitchFamily="18" charset="0"/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It involves splitting  keys into two or more parts and then combining the parts  to form the hash addresses.</a:t>
            </a:r>
          </a:p>
          <a:p>
            <a:endParaRPr lang="en-US" dirty="0">
              <a:solidFill>
                <a:schemeClr val="tx2"/>
              </a:solidFill>
              <a:latin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</a:rPr>
              <a:t>To map the key 25936715 to a range between 0 and 9999, we can:</a:t>
            </a: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>
                <a:latin typeface="Arial"/>
              </a:rPr>
              <a:t>·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split the number into two as 2593 and 6715 and</a:t>
            </a: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>
                <a:latin typeface="Arial"/>
              </a:rPr>
              <a:t>·</a:t>
            </a:r>
            <a:r>
              <a:rPr lang="en-US" dirty="0">
                <a:latin typeface="Times New Roman" pitchFamily="18" charset="0"/>
              </a:rPr>
              <a:t> add these two to obtain 9308 as the hash value. </a:t>
            </a:r>
          </a:p>
          <a:p>
            <a:pPr>
              <a:buFontTx/>
              <a:buNone/>
            </a:pPr>
            <a:endParaRPr lang="en-US" dirty="0">
              <a:latin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</a:rPr>
              <a:t>Very useful if we have keys that are very large.</a:t>
            </a:r>
          </a:p>
          <a:p>
            <a:endParaRPr lang="en-US" dirty="0">
              <a:latin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</a:rPr>
              <a:t>Fast and simple especially with bit patterns.</a:t>
            </a:r>
          </a:p>
          <a:p>
            <a:pPr>
              <a:buFontTx/>
              <a:buNone/>
            </a:pPr>
            <a:endParaRPr lang="en-US" dirty="0">
              <a:latin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</a:rPr>
              <a:t>A great advantage is ability to transform non-integer keys into integer values.</a:t>
            </a:r>
            <a:endParaRPr lang="en-US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1000" y="530225"/>
            <a:ext cx="9144000" cy="765175"/>
          </a:xfrm>
          <a:prstGeom prst="rect">
            <a:avLst/>
          </a:prstGeom>
        </p:spPr>
        <p:txBody>
          <a:bodyPr vert="horz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Times New Roman" pitchFamily="18" charset="0"/>
                <a:ea typeface="+mj-ea"/>
                <a:cs typeface="+mj-cs"/>
              </a:rPr>
              <a:t>Common Hashing Functions (cont</a:t>
            </a:r>
            <a:r>
              <a:rPr kumimoji="0" 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/>
                <a:ea typeface="+mj-ea"/>
                <a:cs typeface="+mj-cs"/>
              </a:rPr>
              <a:t>’</a:t>
            </a:r>
            <a:r>
              <a:rPr kumimoji="0" 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Times New Roman" pitchFamily="18" charset="0"/>
                <a:ea typeface="+mj-ea"/>
                <a:cs typeface="+mj-cs"/>
              </a:rPr>
              <a:t>d)</a:t>
            </a:r>
            <a:endParaRPr kumimoji="0" lang="en-US" sz="3600" b="1" i="0" u="none" strike="noStrike" kern="1200" cap="all" spc="0" normalizeH="0" baseline="0" noProof="0" dirty="0">
              <a:ln>
                <a:noFill/>
              </a:ln>
              <a:solidFill>
                <a:srgbClr val="CC0000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1411287"/>
            <a:ext cx="8675687" cy="5218113"/>
          </a:xfrm>
        </p:spPr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b="1" dirty="0">
                <a:latin typeface="Times New Roman" pitchFamily="18" charset="0"/>
              </a:rPr>
              <a:t>4.</a:t>
            </a:r>
            <a:r>
              <a:rPr lang="en-US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Radix Conversion</a:t>
            </a:r>
          </a:p>
          <a:p>
            <a:pPr>
              <a:buFontTx/>
              <a:buNone/>
            </a:pP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Transforms a key into another number base to obtain the hash value.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Typically use number base other than base 10 and base 2 to calculate the hash addresses.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To map the key 55354 in the range 0 to 9999 using base 11 we have:</a:t>
            </a:r>
          </a:p>
          <a:p>
            <a:pPr>
              <a:buFontTx/>
              <a:buNone/>
            </a:pPr>
            <a:endParaRPr lang="en-US" dirty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55354</a:t>
            </a:r>
            <a:r>
              <a:rPr lang="en-US" b="1" baseline="-25000" dirty="0">
                <a:solidFill>
                  <a:srgbClr val="0000FF"/>
                </a:solidFill>
                <a:latin typeface="Courier New" pitchFamily="49" charset="0"/>
              </a:rPr>
              <a:t>10</a:t>
            </a:r>
            <a:r>
              <a:rPr lang="en-US" b="1" baseline="300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= 38652</a:t>
            </a:r>
            <a:r>
              <a:rPr lang="en-US" b="1" baseline="-25000" dirty="0">
                <a:solidFill>
                  <a:srgbClr val="0000FF"/>
                </a:solidFill>
                <a:latin typeface="Courier New" pitchFamily="49" charset="0"/>
              </a:rPr>
              <a:t>11</a:t>
            </a:r>
            <a:endParaRPr lang="en-US" dirty="0">
              <a:solidFill>
                <a:srgbClr val="0000FF"/>
              </a:solidFill>
              <a:latin typeface="Times New Roman" pitchFamily="18" charset="0"/>
            </a:endParaRPr>
          </a:p>
          <a:p>
            <a:endParaRPr lang="en-US" dirty="0">
              <a:solidFill>
                <a:srgbClr val="0000FF"/>
              </a:solidFill>
              <a:latin typeface="Times New Roman" pitchFamily="18" charset="0"/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We may truncate the high-order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to yield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</a:rPr>
              <a:t>8652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as our hash address within 0 to 9999.</a:t>
            </a:r>
          </a:p>
          <a:p>
            <a:pPr>
              <a:buFontTx/>
              <a:buNone/>
            </a:pPr>
            <a:endParaRPr lang="en-US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0225"/>
            <a:ext cx="9144000" cy="7651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C0000"/>
                </a:solidFill>
                <a:latin typeface="Times New Roman" pitchFamily="18" charset="0"/>
              </a:rPr>
              <a:t>Common Hashing Functions (cont</a:t>
            </a:r>
            <a:r>
              <a:rPr lang="en-US" b="1" dirty="0">
                <a:solidFill>
                  <a:srgbClr val="CC0000"/>
                </a:solidFill>
                <a:latin typeface="Arial"/>
              </a:rPr>
              <a:t>’</a:t>
            </a:r>
            <a:r>
              <a:rPr lang="en-US" b="1" dirty="0">
                <a:solidFill>
                  <a:srgbClr val="CC0000"/>
                </a:solidFill>
                <a:latin typeface="Times New Roman" pitchFamily="18" charset="0"/>
              </a:rPr>
              <a:t>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0225"/>
            <a:ext cx="9144000" cy="7651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C0000"/>
                </a:solidFill>
                <a:latin typeface="Times New Roman" pitchFamily="18" charset="0"/>
              </a:rPr>
              <a:t>Common Hashing Functions (cont</a:t>
            </a:r>
            <a:r>
              <a:rPr lang="en-US" b="1" dirty="0">
                <a:solidFill>
                  <a:srgbClr val="CC0000"/>
                </a:solidFill>
                <a:latin typeface="Arial"/>
              </a:rPr>
              <a:t>’</a:t>
            </a:r>
            <a:r>
              <a:rPr lang="en-US" b="1" dirty="0">
                <a:solidFill>
                  <a:srgbClr val="CC0000"/>
                </a:solidFill>
                <a:latin typeface="Times New Roman" pitchFamily="18" charset="0"/>
              </a:rPr>
              <a:t>d)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95400"/>
            <a:ext cx="8893175" cy="5334000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chemeClr val="tx2"/>
                </a:solidFill>
                <a:latin typeface="Times New Roman" pitchFamily="18" charset="0"/>
              </a:rPr>
              <a:t>5.</a:t>
            </a:r>
            <a:r>
              <a:rPr lang="en-US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Mid-Square</a:t>
            </a:r>
          </a:p>
          <a:p>
            <a:pPr>
              <a:buFontTx/>
              <a:buNone/>
            </a:pP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The key is squared and the middle part of the result taken as the hash value.</a:t>
            </a:r>
          </a:p>
          <a:p>
            <a:pPr>
              <a:buFontTx/>
              <a:buNone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To map the key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3121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into a hash table of size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1000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, we square it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3121</a:t>
            </a:r>
            <a:r>
              <a:rPr lang="en-US" b="1" baseline="30000" dirty="0">
                <a:solidFill>
                  <a:srgbClr val="0000FF"/>
                </a:solidFill>
                <a:latin typeface="Courier New" pitchFamily="49" charset="0"/>
              </a:rPr>
              <a:t>2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= 9740641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and extract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406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as the hash value.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dirty="0">
                <a:latin typeface="Times New Roman" pitchFamily="18" charset="0"/>
              </a:rPr>
              <a:t>Works well if the keys do  not contain a lot of leading or trailing zeros.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dirty="0">
                <a:latin typeface="Times New Roman" pitchFamily="18" charset="0"/>
              </a:rPr>
              <a:t>Non-integer keys have to be preprocessed to obtain  corresponding integer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457200"/>
            <a:ext cx="7926388" cy="914400"/>
          </a:xfrm>
        </p:spPr>
        <p:txBody>
          <a:bodyPr>
            <a:normAutofit/>
          </a:bodyPr>
          <a:lstStyle/>
          <a:p>
            <a:r>
              <a:rPr lang="en-US" sz="2800" dirty="0"/>
              <a:t>Some Applications of Hash Tables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988" y="1235075"/>
            <a:ext cx="8583612" cy="5699125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sz="1800" b="1" dirty="0">
                <a:latin typeface="Times New Roman" pitchFamily="18" charset="0"/>
              </a:rPr>
              <a:t>Database systems</a:t>
            </a:r>
            <a:r>
              <a:rPr lang="en-US" sz="1800" dirty="0">
                <a:latin typeface="Times New Roman" pitchFamily="18" charset="0"/>
              </a:rPr>
              <a:t>: Specifically, those that require efficient random access. Generally, database systems try to optimize between two types of access methods: sequential and random. Hash tables are an important part of efficient random access because they provide a way to locate data in a constant amount of time.</a:t>
            </a:r>
          </a:p>
          <a:p>
            <a:endParaRPr lang="en-US" sz="1800" dirty="0">
              <a:latin typeface="Times New Roman" pitchFamily="18" charset="0"/>
            </a:endParaRPr>
          </a:p>
          <a:p>
            <a:r>
              <a:rPr lang="en-US" sz="1800" b="1" dirty="0">
                <a:latin typeface="Times New Roman" pitchFamily="18" charset="0"/>
              </a:rPr>
              <a:t>Symbol tables</a:t>
            </a:r>
            <a:r>
              <a:rPr lang="en-US" sz="1800" dirty="0">
                <a:latin typeface="Times New Roman" pitchFamily="18" charset="0"/>
              </a:rPr>
              <a:t>: The tables used by compilers to maintain information about symbols from a program. Compilers access information about symbols frequently. Therefore, it is important that symbol tables be implemented very efficiently.</a:t>
            </a:r>
          </a:p>
          <a:p>
            <a:endParaRPr lang="en-US" sz="1800" dirty="0">
              <a:latin typeface="Times New Roman" pitchFamily="18" charset="0"/>
            </a:endParaRPr>
          </a:p>
          <a:p>
            <a:r>
              <a:rPr lang="en-US" sz="1800" b="1" dirty="0">
                <a:latin typeface="Times New Roman" pitchFamily="18" charset="0"/>
              </a:rPr>
              <a:t>Data dictionaries</a:t>
            </a:r>
            <a:r>
              <a:rPr lang="en-US" sz="1800" dirty="0">
                <a:latin typeface="Times New Roman" pitchFamily="18" charset="0"/>
              </a:rPr>
              <a:t>: Data structures that support adding, deleting, and searching for data. Although the operations of a hash table and a data dictionary are similar, other data structures may be used to implement data dictionaries. Using a hash table is particularly efficient.</a:t>
            </a:r>
          </a:p>
          <a:p>
            <a:endParaRPr lang="en-US" sz="1800" dirty="0">
              <a:latin typeface="Times New Roman" pitchFamily="18" charset="0"/>
            </a:endParaRPr>
          </a:p>
          <a:p>
            <a:r>
              <a:rPr lang="en-US" sz="1800" b="1" dirty="0">
                <a:latin typeface="Times New Roman" pitchFamily="18" charset="0"/>
              </a:rPr>
              <a:t>Network processing algorithms</a:t>
            </a:r>
            <a:r>
              <a:rPr lang="en-US" sz="1800" dirty="0">
                <a:latin typeface="Times New Roman" pitchFamily="18" charset="0"/>
              </a:rPr>
              <a:t>: Hash tables are fundamental components of several network processing algorithms and applications, including route lookup, packet classification, and network monitoring. </a:t>
            </a:r>
          </a:p>
          <a:p>
            <a:endParaRPr lang="en-US" sz="1800" dirty="0">
              <a:latin typeface="Times New Roman" pitchFamily="18" charset="0"/>
            </a:endParaRPr>
          </a:p>
          <a:p>
            <a:r>
              <a:rPr lang="en-US" sz="1800" b="1" dirty="0">
                <a:latin typeface="Times New Roman" pitchFamily="18" charset="0"/>
              </a:rPr>
              <a:t>Browser Cashes</a:t>
            </a:r>
            <a:r>
              <a:rPr lang="en-US" sz="1800" dirty="0">
                <a:latin typeface="Times New Roman" pitchFamily="18" charset="0"/>
              </a:rPr>
              <a:t>: Hash tables are used to implement browser cashes.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772400" cy="7620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660066"/>
                </a:solidFill>
              </a:rPr>
              <a:t>Review of Searching Techniques</a:t>
            </a:r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>
          <a:xfrm>
            <a:off x="685800" y="1524000"/>
            <a:ext cx="7429500" cy="4330700"/>
          </a:xfrm>
          <a:prstGeom prst="rect">
            <a:avLst/>
          </a:prstGeom>
          <a:noFill/>
          <a:ln/>
        </p:spPr>
        <p:txBody>
          <a:bodyPr vert="horz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altLang="en-US" sz="2900" b="1" dirty="0" smtClean="0">
                <a:solidFill>
                  <a:schemeClr val="tx2"/>
                </a:solidFill>
              </a:rPr>
              <a:t>Can we do better than that? Is it possible to design a search of O(1) – that is, one that has a constant search time, no matter where the element is in the list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551D-7D80-4B3A-A09C-F19B1803CC0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763000" cy="1219200"/>
          </a:xfrm>
          <a:ln/>
        </p:spPr>
        <p:txBody>
          <a:bodyPr/>
          <a:lstStyle/>
          <a:p>
            <a:r>
              <a:rPr lang="en-US" altLang="en-US" dirty="0">
                <a:solidFill>
                  <a:schemeClr val="accent2"/>
                </a:solidFill>
              </a:rPr>
              <a:t/>
            </a:r>
            <a:br>
              <a:rPr lang="en-US" altLang="en-US" dirty="0">
                <a:solidFill>
                  <a:schemeClr val="accent2"/>
                </a:solidFill>
              </a:rPr>
            </a:br>
            <a:r>
              <a:rPr lang="en-US" altLang="en-US" dirty="0">
                <a:solidFill>
                  <a:srgbClr val="660066"/>
                </a:solidFill>
              </a:rPr>
              <a:t>Hashing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429500" cy="4330700"/>
          </a:xfrm>
          <a:noFill/>
          <a:ln/>
        </p:spPr>
        <p:txBody>
          <a:bodyPr/>
          <a:lstStyle/>
          <a:p>
            <a:r>
              <a:rPr lang="en-US" altLang="en-US" sz="2800" b="1" dirty="0" smtClean="0"/>
              <a:t>is used to order and access elements in a list quickly -- the goal is O(1) time -- by using a function of the key value to identify its location in the list.</a:t>
            </a:r>
            <a:r>
              <a:rPr lang="en-US" altLang="en-US" dirty="0" smtClean="0"/>
              <a:t>  </a:t>
            </a:r>
          </a:p>
          <a:p>
            <a:pPr>
              <a:buFont typeface="Monotype Sorts" pitchFamily="2" charset="2"/>
              <a:buNone/>
            </a:pPr>
            <a:endParaRPr lang="en-US" altLang="en-US" sz="1800" dirty="0" smtClean="0"/>
          </a:p>
          <a:p>
            <a:r>
              <a:rPr lang="en-US" altLang="en-US" sz="2800" b="1" dirty="0" smtClean="0"/>
              <a:t>The function of the key value is called a hash function.</a:t>
            </a:r>
            <a:r>
              <a:rPr lang="en-US" altLang="en-US" dirty="0" smtClean="0"/>
              <a:t> 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dirty="0" smtClean="0"/>
              <a:t>					</a:t>
            </a:r>
            <a:endParaRPr lang="en-US" altLang="en-US" sz="2400" dirty="0" smtClean="0">
              <a:solidFill>
                <a:srgbClr val="990033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altLang="en-US" sz="2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AED6-650A-4E47-A641-ED6461A5B91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 dirty="0"/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 dirty="0"/>
          </a:p>
          <a:p>
            <a:pPr>
              <a:buFont typeface="Monotype Sorts" pitchFamily="2" charset="2"/>
              <a:buNone/>
            </a:pPr>
            <a:r>
              <a:rPr lang="en-US" altLang="en-US" sz="2800" b="1" dirty="0">
                <a:latin typeface="Courier New" pitchFamily="49" charset="0"/>
              </a:rPr>
              <a:t> </a:t>
            </a:r>
            <a:r>
              <a:rPr lang="en-US" altLang="en-US" sz="2800" dirty="0"/>
              <a:t> 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360363" y="990600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endParaRPr lang="en-US" altLang="en-US" sz="4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17525" y="1782763"/>
            <a:ext cx="2133600" cy="4819650"/>
            <a:chOff x="326" y="1123"/>
            <a:chExt cx="1344" cy="3036"/>
          </a:xfrm>
        </p:grpSpPr>
        <p:sp>
          <p:nvSpPr>
            <p:cNvPr id="78852" name="Rectangle 4"/>
            <p:cNvSpPr>
              <a:spLocks noChangeArrowheads="1"/>
            </p:cNvSpPr>
            <p:nvPr/>
          </p:nvSpPr>
          <p:spPr bwMode="auto">
            <a:xfrm>
              <a:off x="932" y="1342"/>
              <a:ext cx="732" cy="841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3" name="Line 5"/>
            <p:cNvSpPr>
              <a:spLocks noChangeShapeType="1"/>
            </p:cNvSpPr>
            <p:nvPr/>
          </p:nvSpPr>
          <p:spPr bwMode="auto">
            <a:xfrm>
              <a:off x="927" y="1598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4" name="Line 6"/>
            <p:cNvSpPr>
              <a:spLocks noChangeShapeType="1"/>
            </p:cNvSpPr>
            <p:nvPr/>
          </p:nvSpPr>
          <p:spPr bwMode="auto">
            <a:xfrm>
              <a:off x="927" y="1889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5" name="Line 7"/>
            <p:cNvSpPr>
              <a:spLocks noChangeShapeType="1"/>
            </p:cNvSpPr>
            <p:nvPr/>
          </p:nvSpPr>
          <p:spPr bwMode="auto">
            <a:xfrm>
              <a:off x="927" y="2183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6" name="Rectangle 8"/>
            <p:cNvSpPr>
              <a:spLocks noChangeArrowheads="1"/>
            </p:cNvSpPr>
            <p:nvPr/>
          </p:nvSpPr>
          <p:spPr bwMode="auto">
            <a:xfrm>
              <a:off x="326" y="1409"/>
              <a:ext cx="315" cy="1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400" b="1">
                  <a:solidFill>
                    <a:srgbClr val="CC0000"/>
                  </a:solidFill>
                </a:rPr>
                <a:t>[ 0 ]</a:t>
              </a: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[ 1 ]</a:t>
              </a: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[ 2 ]</a:t>
              </a: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[ 3 ]</a:t>
              </a: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[ 4 ]</a:t>
              </a: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  <a:latin typeface="Arial Black" pitchFamily="34" charset="0"/>
                </a:rPr>
                <a:t>  .</a:t>
              </a:r>
            </a:p>
            <a:p>
              <a:r>
                <a:rPr lang="en-US" altLang="en-US" sz="1400" b="1">
                  <a:solidFill>
                    <a:srgbClr val="CC0000"/>
                  </a:solidFill>
                  <a:latin typeface="Arial Black" pitchFamily="34" charset="0"/>
                </a:rPr>
                <a:t>  .</a:t>
              </a:r>
            </a:p>
            <a:p>
              <a:r>
                <a:rPr lang="en-US" altLang="en-US" sz="1400" b="1">
                  <a:solidFill>
                    <a:srgbClr val="CC0000"/>
                  </a:solidFill>
                  <a:latin typeface="Arial Black" pitchFamily="34" charset="0"/>
                </a:rPr>
                <a:t>  .</a:t>
              </a:r>
              <a:endParaRPr lang="en-US" altLang="en-US" sz="1400" b="1">
                <a:solidFill>
                  <a:srgbClr val="CC0000"/>
                </a:solidFill>
              </a:endParaRPr>
            </a:p>
            <a:p>
              <a:endParaRPr lang="en-US" altLang="en-US" sz="1400" b="1">
                <a:solidFill>
                  <a:srgbClr val="CC0000"/>
                </a:solidFill>
              </a:endParaRPr>
            </a:p>
          </p:txBody>
        </p:sp>
        <p:sp>
          <p:nvSpPr>
            <p:cNvPr id="78857" name="Rectangle 9"/>
            <p:cNvSpPr>
              <a:spLocks noChangeArrowheads="1"/>
            </p:cNvSpPr>
            <p:nvPr/>
          </p:nvSpPr>
          <p:spPr bwMode="auto">
            <a:xfrm>
              <a:off x="1146" y="1447"/>
              <a:ext cx="368" cy="1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400" b="1" dirty="0" smtClean="0"/>
                <a:t>0000</a:t>
              </a:r>
              <a:endParaRPr lang="en-US" altLang="en-US" sz="1400" b="1" dirty="0"/>
            </a:p>
            <a:p>
              <a:endParaRPr lang="en-US" altLang="en-US" sz="1400" b="1" dirty="0"/>
            </a:p>
            <a:p>
              <a:r>
                <a:rPr lang="en-US" altLang="en-US" sz="1400" b="1" dirty="0" smtClean="0"/>
                <a:t>0001</a:t>
              </a:r>
              <a:endParaRPr lang="en-US" altLang="en-US" sz="1400" b="1" dirty="0"/>
            </a:p>
            <a:p>
              <a:endParaRPr lang="en-US" altLang="en-US" sz="1400" b="1" dirty="0"/>
            </a:p>
            <a:p>
              <a:r>
                <a:rPr lang="en-US" altLang="en-US" sz="1400" b="1" dirty="0" smtClean="0"/>
                <a:t>0002</a:t>
              </a:r>
              <a:endParaRPr lang="en-US" altLang="en-US" sz="1400" b="1" dirty="0"/>
            </a:p>
            <a:p>
              <a:endParaRPr lang="en-US" altLang="en-US" sz="1400" b="1" dirty="0"/>
            </a:p>
            <a:p>
              <a:r>
                <a:rPr lang="en-US" altLang="en-US" sz="1400" b="1" dirty="0" smtClean="0"/>
                <a:t>0</a:t>
              </a:r>
              <a:endParaRPr lang="en-US" altLang="en-US" sz="1400" b="1" dirty="0"/>
            </a:p>
            <a:p>
              <a:endParaRPr lang="en-US" altLang="en-US" sz="1400" b="1" dirty="0"/>
            </a:p>
            <a:p>
              <a:endParaRPr lang="en-US" altLang="en-US" sz="1400" b="1" dirty="0"/>
            </a:p>
            <a:p>
              <a:r>
                <a:rPr lang="en-US" altLang="en-US" sz="1400" b="1" dirty="0"/>
                <a:t>  8</a:t>
              </a:r>
            </a:p>
            <a:p>
              <a:endParaRPr lang="en-US" altLang="en-US" sz="1400" b="1" dirty="0"/>
            </a:p>
            <a:p>
              <a:r>
                <a:rPr lang="en-US" altLang="en-US" sz="1400" b="1" dirty="0"/>
                <a:t>10</a:t>
              </a:r>
            </a:p>
          </p:txBody>
        </p:sp>
        <p:sp>
          <p:nvSpPr>
            <p:cNvPr id="78858" name="Rectangle 10"/>
            <p:cNvSpPr>
              <a:spLocks noChangeArrowheads="1"/>
            </p:cNvSpPr>
            <p:nvPr/>
          </p:nvSpPr>
          <p:spPr bwMode="auto">
            <a:xfrm>
              <a:off x="790" y="1123"/>
              <a:ext cx="7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/>
                <a:t>    values</a:t>
              </a:r>
            </a:p>
          </p:txBody>
        </p:sp>
        <p:sp>
          <p:nvSpPr>
            <p:cNvPr id="78859" name="Rectangle 11"/>
            <p:cNvSpPr>
              <a:spLocks noChangeArrowheads="1"/>
            </p:cNvSpPr>
            <p:nvPr/>
          </p:nvSpPr>
          <p:spPr bwMode="auto">
            <a:xfrm>
              <a:off x="932" y="2185"/>
              <a:ext cx="732" cy="197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0" name="Line 12"/>
            <p:cNvSpPr>
              <a:spLocks noChangeShapeType="1"/>
            </p:cNvSpPr>
            <p:nvPr/>
          </p:nvSpPr>
          <p:spPr bwMode="auto">
            <a:xfrm>
              <a:off x="930" y="2441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1" name="Line 13"/>
            <p:cNvSpPr>
              <a:spLocks noChangeShapeType="1"/>
            </p:cNvSpPr>
            <p:nvPr/>
          </p:nvSpPr>
          <p:spPr bwMode="auto">
            <a:xfrm>
              <a:off x="930" y="2732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2" name="Line 14"/>
            <p:cNvSpPr>
              <a:spLocks noChangeShapeType="1"/>
            </p:cNvSpPr>
            <p:nvPr/>
          </p:nvSpPr>
          <p:spPr bwMode="auto">
            <a:xfrm>
              <a:off x="930" y="3317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3" name="Line 15"/>
            <p:cNvSpPr>
              <a:spLocks noChangeShapeType="1"/>
            </p:cNvSpPr>
            <p:nvPr/>
          </p:nvSpPr>
          <p:spPr bwMode="auto">
            <a:xfrm>
              <a:off x="930" y="3612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4" name="Line 16"/>
            <p:cNvSpPr>
              <a:spLocks noChangeShapeType="1"/>
            </p:cNvSpPr>
            <p:nvPr/>
          </p:nvSpPr>
          <p:spPr bwMode="auto">
            <a:xfrm>
              <a:off x="930" y="3903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5" name="Rectangle 17"/>
            <p:cNvSpPr>
              <a:spLocks noChangeArrowheads="1"/>
            </p:cNvSpPr>
            <p:nvPr/>
          </p:nvSpPr>
          <p:spPr bwMode="auto">
            <a:xfrm>
              <a:off x="329" y="2304"/>
              <a:ext cx="346" cy="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 </a:t>
              </a: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 </a:t>
              </a: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[ 97]</a:t>
              </a: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[ 98]</a:t>
              </a: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[ 99]</a:t>
              </a:r>
            </a:p>
          </p:txBody>
        </p:sp>
        <p:sp>
          <p:nvSpPr>
            <p:cNvPr id="78866" name="Rectangle 18"/>
            <p:cNvSpPr>
              <a:spLocks noChangeArrowheads="1"/>
            </p:cNvSpPr>
            <p:nvPr/>
          </p:nvSpPr>
          <p:spPr bwMode="auto">
            <a:xfrm>
              <a:off x="1149" y="2290"/>
              <a:ext cx="368" cy="1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400" b="1" dirty="0" smtClean="0"/>
                <a:t>0003</a:t>
              </a:r>
              <a:endParaRPr lang="en-US" altLang="en-US" sz="1400" b="1" dirty="0"/>
            </a:p>
            <a:p>
              <a:endParaRPr lang="en-US" altLang="en-US" sz="1400" b="1" dirty="0"/>
            </a:p>
            <a:p>
              <a:r>
                <a:rPr lang="en-US" altLang="en-US" sz="1400" b="1" dirty="0" smtClean="0"/>
                <a:t>0004</a:t>
              </a:r>
              <a:endParaRPr lang="en-US" altLang="en-US" sz="1400" b="1" dirty="0"/>
            </a:p>
            <a:p>
              <a:endParaRPr lang="en-US" altLang="en-US" sz="1400" b="1" dirty="0"/>
            </a:p>
            <a:p>
              <a:r>
                <a:rPr lang="en-US" altLang="en-US" sz="1400" b="1" dirty="0">
                  <a:latin typeface="Arial Black" pitchFamily="34" charset="0"/>
                </a:rPr>
                <a:t>.</a:t>
              </a:r>
            </a:p>
            <a:p>
              <a:r>
                <a:rPr lang="en-US" altLang="en-US" sz="1400" b="1" dirty="0">
                  <a:latin typeface="Arial Black" pitchFamily="34" charset="0"/>
                </a:rPr>
                <a:t>.</a:t>
              </a:r>
            </a:p>
            <a:p>
              <a:r>
                <a:rPr lang="en-US" altLang="en-US" sz="1400" b="1" dirty="0">
                  <a:latin typeface="Arial Black" pitchFamily="34" charset="0"/>
                </a:rPr>
                <a:t>.</a:t>
              </a:r>
              <a:endParaRPr lang="en-US" altLang="en-US" sz="1400" b="1" dirty="0"/>
            </a:p>
            <a:p>
              <a:endParaRPr lang="en-US" altLang="en-US" sz="1400" b="1" dirty="0"/>
            </a:p>
            <a:p>
              <a:r>
                <a:rPr lang="en-US" altLang="en-US" sz="1400" b="1" dirty="0" smtClean="0"/>
                <a:t>0097</a:t>
              </a:r>
              <a:endParaRPr lang="en-US" altLang="en-US" sz="1400" b="1" dirty="0"/>
            </a:p>
            <a:p>
              <a:endParaRPr lang="en-US" altLang="en-US" sz="1400" b="1" dirty="0"/>
            </a:p>
            <a:p>
              <a:r>
                <a:rPr lang="en-US" altLang="en-US" sz="1400" b="1" dirty="0" smtClean="0"/>
                <a:t>0098</a:t>
              </a:r>
              <a:endParaRPr lang="en-US" altLang="en-US" sz="1400" b="1" dirty="0"/>
            </a:p>
            <a:p>
              <a:endParaRPr lang="en-US" altLang="en-US" sz="1400" b="1" dirty="0"/>
            </a:p>
            <a:p>
              <a:r>
                <a:rPr lang="en-US" altLang="en-US" sz="1400" b="1" dirty="0" smtClean="0"/>
                <a:t>0099</a:t>
              </a:r>
              <a:endParaRPr lang="en-US" altLang="en-US" sz="1400" b="1" dirty="0"/>
            </a:p>
          </p:txBody>
        </p:sp>
      </p:grpSp>
      <p:sp>
        <p:nvSpPr>
          <p:cNvPr id="78868" name="Rectangle 20"/>
          <p:cNvSpPr>
            <a:spLocks noChangeArrowheads="1"/>
          </p:cNvSpPr>
          <p:nvPr/>
        </p:nvSpPr>
        <p:spPr bwMode="auto">
          <a:xfrm>
            <a:off x="3633788" y="2135189"/>
            <a:ext cx="3757612" cy="341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r>
              <a:rPr lang="en-US" altLang="en-US" b="1" dirty="0" err="1"/>
              <a:t>HandyParts</a:t>
            </a:r>
            <a:r>
              <a:rPr lang="en-US" altLang="en-US" b="1" dirty="0"/>
              <a:t> company </a:t>
            </a:r>
            <a:r>
              <a:rPr lang="en-US" altLang="en-US" b="1" dirty="0" smtClean="0"/>
              <a:t>makes </a:t>
            </a:r>
            <a:r>
              <a:rPr lang="en-US" altLang="en-US" b="1" dirty="0"/>
              <a:t>no more than 100 </a:t>
            </a:r>
            <a:r>
              <a:rPr lang="en-US" altLang="en-US" b="1" dirty="0" smtClean="0"/>
              <a:t>different </a:t>
            </a:r>
            <a:r>
              <a:rPr lang="en-US" altLang="en-US" b="1" dirty="0"/>
              <a:t>parts.  But </a:t>
            </a:r>
            <a:r>
              <a:rPr lang="en-US" altLang="en-US" b="1" dirty="0" smtClean="0"/>
              <a:t>the parts </a:t>
            </a:r>
            <a:r>
              <a:rPr lang="en-US" altLang="en-US" b="1" dirty="0"/>
              <a:t>all have four digit </a:t>
            </a:r>
            <a:r>
              <a:rPr lang="en-US" altLang="en-US" b="1" dirty="0" smtClean="0"/>
              <a:t>numbers which ranges from 0000 to 0100.</a:t>
            </a:r>
            <a:endParaRPr lang="en-US" altLang="en-US" b="1" dirty="0"/>
          </a:p>
          <a:p>
            <a:endParaRPr lang="en-US" altLang="en-US" b="1" dirty="0">
              <a:solidFill>
                <a:srgbClr val="990033"/>
              </a:solidFill>
            </a:endParaRPr>
          </a:p>
          <a:p>
            <a:r>
              <a:rPr lang="en-US" altLang="en-US" b="1" dirty="0" smtClean="0">
                <a:solidFill>
                  <a:srgbClr val="990033"/>
                </a:solidFill>
              </a:rPr>
              <a:t>We can directly access any part record through the array index.</a:t>
            </a:r>
          </a:p>
          <a:p>
            <a:r>
              <a:rPr lang="en-US" altLang="en-US" b="1" dirty="0" smtClean="0">
                <a:solidFill>
                  <a:srgbClr val="990033"/>
                </a:solidFill>
              </a:rPr>
              <a:t>i.e. there is one-to-one correspondence between Part number &amp; index</a:t>
            </a:r>
            <a:endParaRPr lang="en-US" altLang="en-US" b="1" dirty="0"/>
          </a:p>
          <a:p>
            <a:endParaRPr lang="en-US" altLang="en-US" b="1" dirty="0"/>
          </a:p>
        </p:txBody>
      </p: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763000" cy="1219200"/>
          </a:xfrm>
          <a:ln/>
        </p:spPr>
        <p:txBody>
          <a:bodyPr/>
          <a:lstStyle/>
          <a:p>
            <a:r>
              <a:rPr lang="en-US" altLang="en-US" b="1" dirty="0" smtClean="0">
                <a:latin typeface="Times New Roman" pitchFamily="18" charset="0"/>
              </a:rPr>
              <a:t>Using a hash function  </a:t>
            </a:r>
            <a:endParaRPr lang="en-US" altLang="en-US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AED6-650A-4E47-A641-ED6461A5B91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5200" y="3581400"/>
            <a:ext cx="3810000" cy="609600"/>
          </a:xfrm>
          <a:noFill/>
          <a:ln/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2800" b="1" dirty="0" smtClean="0">
                <a:latin typeface="Courier New" pitchFamily="49" charset="0"/>
              </a:rPr>
              <a:t>What to do?</a:t>
            </a: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dirty="0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360363" y="990600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endParaRPr lang="en-US" altLang="en-US" sz="4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17525" y="1782763"/>
            <a:ext cx="2133600" cy="4819650"/>
            <a:chOff x="326" y="1123"/>
            <a:chExt cx="1344" cy="3036"/>
          </a:xfrm>
        </p:grpSpPr>
        <p:sp>
          <p:nvSpPr>
            <p:cNvPr id="78852" name="Rectangle 4"/>
            <p:cNvSpPr>
              <a:spLocks noChangeArrowheads="1"/>
            </p:cNvSpPr>
            <p:nvPr/>
          </p:nvSpPr>
          <p:spPr bwMode="auto">
            <a:xfrm>
              <a:off x="932" y="1342"/>
              <a:ext cx="732" cy="841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3" name="Line 5"/>
            <p:cNvSpPr>
              <a:spLocks noChangeShapeType="1"/>
            </p:cNvSpPr>
            <p:nvPr/>
          </p:nvSpPr>
          <p:spPr bwMode="auto">
            <a:xfrm>
              <a:off x="927" y="1598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4" name="Line 6"/>
            <p:cNvSpPr>
              <a:spLocks noChangeShapeType="1"/>
            </p:cNvSpPr>
            <p:nvPr/>
          </p:nvSpPr>
          <p:spPr bwMode="auto">
            <a:xfrm>
              <a:off x="927" y="1889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5" name="Line 7"/>
            <p:cNvSpPr>
              <a:spLocks noChangeShapeType="1"/>
            </p:cNvSpPr>
            <p:nvPr/>
          </p:nvSpPr>
          <p:spPr bwMode="auto">
            <a:xfrm>
              <a:off x="927" y="2183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6" name="Rectangle 8"/>
            <p:cNvSpPr>
              <a:spLocks noChangeArrowheads="1"/>
            </p:cNvSpPr>
            <p:nvPr/>
          </p:nvSpPr>
          <p:spPr bwMode="auto">
            <a:xfrm>
              <a:off x="326" y="1409"/>
              <a:ext cx="315" cy="1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400" b="1">
                  <a:solidFill>
                    <a:srgbClr val="CC0000"/>
                  </a:solidFill>
                </a:rPr>
                <a:t>[ 0 ]</a:t>
              </a: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[ 1 ]</a:t>
              </a: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[ 2 ]</a:t>
              </a: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[ 3 ]</a:t>
              </a: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[ 4 ]</a:t>
              </a: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  <a:latin typeface="Arial Black" pitchFamily="34" charset="0"/>
                </a:rPr>
                <a:t>  .</a:t>
              </a:r>
            </a:p>
            <a:p>
              <a:r>
                <a:rPr lang="en-US" altLang="en-US" sz="1400" b="1">
                  <a:solidFill>
                    <a:srgbClr val="CC0000"/>
                  </a:solidFill>
                  <a:latin typeface="Arial Black" pitchFamily="34" charset="0"/>
                </a:rPr>
                <a:t>  .</a:t>
              </a:r>
            </a:p>
            <a:p>
              <a:r>
                <a:rPr lang="en-US" altLang="en-US" sz="1400" b="1">
                  <a:solidFill>
                    <a:srgbClr val="CC0000"/>
                  </a:solidFill>
                  <a:latin typeface="Arial Black" pitchFamily="34" charset="0"/>
                </a:rPr>
                <a:t>  .</a:t>
              </a:r>
              <a:endParaRPr lang="en-US" altLang="en-US" sz="1400" b="1">
                <a:solidFill>
                  <a:srgbClr val="CC0000"/>
                </a:solidFill>
              </a:endParaRPr>
            </a:p>
            <a:p>
              <a:endParaRPr lang="en-US" altLang="en-US" sz="1400" b="1">
                <a:solidFill>
                  <a:srgbClr val="CC0000"/>
                </a:solidFill>
              </a:endParaRPr>
            </a:p>
          </p:txBody>
        </p:sp>
        <p:sp>
          <p:nvSpPr>
            <p:cNvPr id="78857" name="Rectangle 9"/>
            <p:cNvSpPr>
              <a:spLocks noChangeArrowheads="1"/>
            </p:cNvSpPr>
            <p:nvPr/>
          </p:nvSpPr>
          <p:spPr bwMode="auto">
            <a:xfrm>
              <a:off x="1146" y="1447"/>
              <a:ext cx="458" cy="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400" b="1"/>
                <a:t>Empty</a:t>
              </a:r>
            </a:p>
            <a:p>
              <a:endParaRPr lang="en-US" altLang="en-US" sz="1400" b="1"/>
            </a:p>
            <a:p>
              <a:r>
                <a:rPr lang="en-US" altLang="en-US" sz="1400" b="1"/>
                <a:t>4501</a:t>
              </a:r>
            </a:p>
            <a:p>
              <a:endParaRPr lang="en-US" altLang="en-US" sz="1400" b="1"/>
            </a:p>
            <a:p>
              <a:r>
                <a:rPr lang="en-US" altLang="en-US" sz="1400" b="1"/>
                <a:t>Empty</a:t>
              </a:r>
            </a:p>
            <a:p>
              <a:endParaRPr lang="en-US" altLang="en-US" sz="1400" b="1"/>
            </a:p>
            <a:p>
              <a:r>
                <a:rPr lang="en-US" altLang="en-US" sz="1400" b="1"/>
                <a:t>8903</a:t>
              </a:r>
            </a:p>
            <a:p>
              <a:endParaRPr lang="en-US" altLang="en-US" sz="1400" b="1"/>
            </a:p>
            <a:p>
              <a:endParaRPr lang="en-US" altLang="en-US" sz="1400" b="1"/>
            </a:p>
            <a:p>
              <a:endParaRPr lang="en-US" altLang="en-US" sz="1400" b="1"/>
            </a:p>
            <a:p>
              <a:r>
                <a:rPr lang="en-US" altLang="en-US" sz="1400" b="1"/>
                <a:t>  8</a:t>
              </a:r>
            </a:p>
            <a:p>
              <a:endParaRPr lang="en-US" altLang="en-US" sz="1400" b="1"/>
            </a:p>
            <a:p>
              <a:r>
                <a:rPr lang="en-US" altLang="en-US" sz="1400" b="1"/>
                <a:t>10</a:t>
              </a:r>
            </a:p>
          </p:txBody>
        </p:sp>
        <p:sp>
          <p:nvSpPr>
            <p:cNvPr id="78858" name="Rectangle 10"/>
            <p:cNvSpPr>
              <a:spLocks noChangeArrowheads="1"/>
            </p:cNvSpPr>
            <p:nvPr/>
          </p:nvSpPr>
          <p:spPr bwMode="auto">
            <a:xfrm>
              <a:off x="790" y="1123"/>
              <a:ext cx="7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/>
                <a:t>    values</a:t>
              </a:r>
            </a:p>
          </p:txBody>
        </p:sp>
        <p:sp>
          <p:nvSpPr>
            <p:cNvPr id="78859" name="Rectangle 11"/>
            <p:cNvSpPr>
              <a:spLocks noChangeArrowheads="1"/>
            </p:cNvSpPr>
            <p:nvPr/>
          </p:nvSpPr>
          <p:spPr bwMode="auto">
            <a:xfrm>
              <a:off x="932" y="2185"/>
              <a:ext cx="732" cy="197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0" name="Line 12"/>
            <p:cNvSpPr>
              <a:spLocks noChangeShapeType="1"/>
            </p:cNvSpPr>
            <p:nvPr/>
          </p:nvSpPr>
          <p:spPr bwMode="auto">
            <a:xfrm>
              <a:off x="930" y="2441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1" name="Line 13"/>
            <p:cNvSpPr>
              <a:spLocks noChangeShapeType="1"/>
            </p:cNvSpPr>
            <p:nvPr/>
          </p:nvSpPr>
          <p:spPr bwMode="auto">
            <a:xfrm>
              <a:off x="930" y="2732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2" name="Line 14"/>
            <p:cNvSpPr>
              <a:spLocks noChangeShapeType="1"/>
            </p:cNvSpPr>
            <p:nvPr/>
          </p:nvSpPr>
          <p:spPr bwMode="auto">
            <a:xfrm>
              <a:off x="930" y="3317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3" name="Line 15"/>
            <p:cNvSpPr>
              <a:spLocks noChangeShapeType="1"/>
            </p:cNvSpPr>
            <p:nvPr/>
          </p:nvSpPr>
          <p:spPr bwMode="auto">
            <a:xfrm>
              <a:off x="930" y="3612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4" name="Line 16"/>
            <p:cNvSpPr>
              <a:spLocks noChangeShapeType="1"/>
            </p:cNvSpPr>
            <p:nvPr/>
          </p:nvSpPr>
          <p:spPr bwMode="auto">
            <a:xfrm>
              <a:off x="930" y="3903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5" name="Rectangle 17"/>
            <p:cNvSpPr>
              <a:spLocks noChangeArrowheads="1"/>
            </p:cNvSpPr>
            <p:nvPr/>
          </p:nvSpPr>
          <p:spPr bwMode="auto">
            <a:xfrm>
              <a:off x="329" y="2304"/>
              <a:ext cx="346" cy="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 </a:t>
              </a: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 </a:t>
              </a: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[ 97]</a:t>
              </a: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[ 98]</a:t>
              </a: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[ 99]</a:t>
              </a:r>
            </a:p>
          </p:txBody>
        </p:sp>
        <p:sp>
          <p:nvSpPr>
            <p:cNvPr id="78866" name="Rectangle 18"/>
            <p:cNvSpPr>
              <a:spLocks noChangeArrowheads="1"/>
            </p:cNvSpPr>
            <p:nvPr/>
          </p:nvSpPr>
          <p:spPr bwMode="auto">
            <a:xfrm>
              <a:off x="1149" y="2290"/>
              <a:ext cx="458" cy="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400" b="1"/>
                <a:t>7803</a:t>
              </a:r>
            </a:p>
            <a:p>
              <a:endParaRPr lang="en-US" altLang="en-US" sz="1400" b="1"/>
            </a:p>
            <a:p>
              <a:r>
                <a:rPr lang="en-US" altLang="en-US" sz="1400" b="1"/>
                <a:t>Empty</a:t>
              </a:r>
            </a:p>
            <a:p>
              <a:endParaRPr lang="en-US" altLang="en-US" sz="1400" b="1"/>
            </a:p>
            <a:p>
              <a:r>
                <a:rPr lang="en-US" altLang="en-US" sz="1400" b="1">
                  <a:latin typeface="Arial Black" pitchFamily="34" charset="0"/>
                </a:rPr>
                <a:t>.</a:t>
              </a:r>
            </a:p>
            <a:p>
              <a:r>
                <a:rPr lang="en-US" altLang="en-US" sz="1400" b="1">
                  <a:latin typeface="Arial Black" pitchFamily="34" charset="0"/>
                </a:rPr>
                <a:t>.</a:t>
              </a:r>
            </a:p>
            <a:p>
              <a:r>
                <a:rPr lang="en-US" altLang="en-US" sz="1400" b="1">
                  <a:latin typeface="Arial Black" pitchFamily="34" charset="0"/>
                </a:rPr>
                <a:t>.</a:t>
              </a:r>
              <a:endParaRPr lang="en-US" altLang="en-US" sz="1400" b="1"/>
            </a:p>
            <a:p>
              <a:endParaRPr lang="en-US" altLang="en-US" sz="1400" b="1"/>
            </a:p>
            <a:p>
              <a:r>
                <a:rPr lang="en-US" altLang="en-US" sz="1400" b="1"/>
                <a:t>Empty</a:t>
              </a:r>
            </a:p>
            <a:p>
              <a:endParaRPr lang="en-US" altLang="en-US" sz="1400" b="1"/>
            </a:p>
            <a:p>
              <a:r>
                <a:rPr lang="en-US" altLang="en-US" sz="1400" b="1"/>
                <a:t>2298</a:t>
              </a:r>
            </a:p>
            <a:p>
              <a:endParaRPr lang="en-US" altLang="en-US" sz="1400" b="1"/>
            </a:p>
            <a:p>
              <a:r>
                <a:rPr lang="en-US" altLang="en-US" sz="1400" b="1"/>
                <a:t>3699</a:t>
              </a:r>
            </a:p>
          </p:txBody>
        </p:sp>
      </p:grp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763000" cy="1219200"/>
          </a:xfrm>
          <a:ln/>
        </p:spPr>
        <p:txBody>
          <a:bodyPr/>
          <a:lstStyle/>
          <a:p>
            <a:r>
              <a:rPr lang="en-US" altLang="en-US" b="1" dirty="0" smtClean="0">
                <a:latin typeface="Times New Roman" pitchFamily="18" charset="0"/>
              </a:rPr>
              <a:t>Using a hash function  </a:t>
            </a:r>
            <a:endParaRPr lang="en-US" altLang="en-US" b="1" dirty="0">
              <a:latin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05201" y="2286000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 smtClean="0"/>
              <a:t>Now if another company makes no more than 100 different parts.  But the parts all have four digit numbers with no</a:t>
            </a:r>
          </a:p>
          <a:p>
            <a:r>
              <a:rPr lang="en-US" altLang="en-US" b="1" dirty="0" smtClean="0"/>
              <a:t>restriction on range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92423" y="4343400"/>
            <a:ext cx="40275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 smtClean="0">
                <a:solidFill>
                  <a:srgbClr val="990033"/>
                </a:solidFill>
              </a:rPr>
              <a:t>This hash function can be used to</a:t>
            </a:r>
          </a:p>
          <a:p>
            <a:r>
              <a:rPr lang="en-US" altLang="en-US" b="1" dirty="0" smtClean="0">
                <a:solidFill>
                  <a:srgbClr val="990033"/>
                </a:solidFill>
              </a:rPr>
              <a:t>store and retrieve parts in an array.</a:t>
            </a:r>
          </a:p>
          <a:p>
            <a:endParaRPr lang="en-US" altLang="en-US" b="1" dirty="0" smtClean="0">
              <a:solidFill>
                <a:srgbClr val="990033"/>
              </a:solidFill>
            </a:endParaRPr>
          </a:p>
          <a:p>
            <a:r>
              <a:rPr lang="en-US" altLang="en-US" b="1" dirty="0" smtClean="0">
                <a:solidFill>
                  <a:srgbClr val="990033"/>
                </a:solidFill>
              </a:rPr>
              <a:t>Hash(key) = </a:t>
            </a:r>
            <a:r>
              <a:rPr lang="en-US" altLang="en-US" b="1" dirty="0" err="1" smtClean="0">
                <a:solidFill>
                  <a:srgbClr val="990033"/>
                </a:solidFill>
              </a:rPr>
              <a:t>partNum</a:t>
            </a:r>
            <a:r>
              <a:rPr lang="en-US" altLang="en-US" b="1" dirty="0" smtClean="0">
                <a:solidFill>
                  <a:srgbClr val="990033"/>
                </a:solidFill>
              </a:rPr>
              <a:t> % 100</a:t>
            </a:r>
            <a:endParaRPr lang="en-US" alt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uiExpand="1" build="p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AAA4-F646-4140-A0D4-1DAEACD81FD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 dirty="0"/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 dirty="0"/>
          </a:p>
          <a:p>
            <a:pPr>
              <a:buFont typeface="Monotype Sorts" pitchFamily="2" charset="2"/>
              <a:buNone/>
            </a:pPr>
            <a:r>
              <a:rPr lang="en-US" altLang="en-US" sz="2800" b="1" dirty="0">
                <a:latin typeface="Courier New" pitchFamily="49" charset="0"/>
              </a:rPr>
              <a:t> </a:t>
            </a:r>
            <a:r>
              <a:rPr lang="en-US" altLang="en-US" sz="2800" dirty="0"/>
              <a:t> 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60363" y="393700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endParaRPr lang="en-US" altLang="en-US" sz="4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3633788" y="2135188"/>
            <a:ext cx="3218830" cy="286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 dirty="0"/>
              <a:t>Use the hash function</a:t>
            </a:r>
          </a:p>
          <a:p>
            <a:endParaRPr lang="en-US" altLang="en-US" b="1" dirty="0"/>
          </a:p>
          <a:p>
            <a:r>
              <a:rPr lang="en-US" altLang="en-US" b="1" dirty="0">
                <a:solidFill>
                  <a:srgbClr val="990033"/>
                </a:solidFill>
              </a:rPr>
              <a:t>Hash(key) = </a:t>
            </a:r>
            <a:r>
              <a:rPr lang="en-US" altLang="en-US" b="1" dirty="0" err="1">
                <a:solidFill>
                  <a:srgbClr val="990033"/>
                </a:solidFill>
              </a:rPr>
              <a:t>partNum</a:t>
            </a:r>
            <a:r>
              <a:rPr lang="en-US" altLang="en-US" b="1" dirty="0">
                <a:solidFill>
                  <a:srgbClr val="990033"/>
                </a:solidFill>
              </a:rPr>
              <a:t> % 100</a:t>
            </a:r>
            <a:endParaRPr lang="en-US" altLang="en-US" b="1" dirty="0"/>
          </a:p>
          <a:p>
            <a:endParaRPr lang="en-US" altLang="en-US" b="1" dirty="0"/>
          </a:p>
          <a:p>
            <a:r>
              <a:rPr lang="en-US" altLang="en-US" b="1" dirty="0"/>
              <a:t>to place the element with </a:t>
            </a:r>
          </a:p>
          <a:p>
            <a:endParaRPr lang="en-US" altLang="en-US" b="1" dirty="0"/>
          </a:p>
          <a:p>
            <a:r>
              <a:rPr lang="en-US" altLang="en-US" b="1" dirty="0"/>
              <a:t>part number </a:t>
            </a:r>
            <a:r>
              <a:rPr lang="en-US" altLang="en-US" b="1" dirty="0" smtClean="0"/>
              <a:t>5500 </a:t>
            </a:r>
            <a:r>
              <a:rPr lang="en-US" altLang="en-US" b="1" dirty="0"/>
              <a:t>in the</a:t>
            </a:r>
          </a:p>
          <a:p>
            <a:endParaRPr lang="en-US" altLang="en-US" b="1" dirty="0"/>
          </a:p>
          <a:p>
            <a:r>
              <a:rPr lang="en-US" altLang="en-US" b="1" dirty="0"/>
              <a:t>array.</a:t>
            </a:r>
          </a:p>
          <a:p>
            <a:endParaRPr lang="en-US" altLang="en-US" b="1" dirty="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17525" y="1782763"/>
            <a:ext cx="2133600" cy="4962525"/>
            <a:chOff x="326" y="1123"/>
            <a:chExt cx="1344" cy="3126"/>
          </a:xfrm>
        </p:grpSpPr>
        <p:sp>
          <p:nvSpPr>
            <p:cNvPr id="79877" name="Rectangle 5"/>
            <p:cNvSpPr>
              <a:spLocks noChangeArrowheads="1"/>
            </p:cNvSpPr>
            <p:nvPr/>
          </p:nvSpPr>
          <p:spPr bwMode="auto">
            <a:xfrm>
              <a:off x="932" y="1342"/>
              <a:ext cx="732" cy="841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8" name="Line 6"/>
            <p:cNvSpPr>
              <a:spLocks noChangeShapeType="1"/>
            </p:cNvSpPr>
            <p:nvPr/>
          </p:nvSpPr>
          <p:spPr bwMode="auto">
            <a:xfrm>
              <a:off x="927" y="1598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9" name="Line 7"/>
            <p:cNvSpPr>
              <a:spLocks noChangeShapeType="1"/>
            </p:cNvSpPr>
            <p:nvPr/>
          </p:nvSpPr>
          <p:spPr bwMode="auto">
            <a:xfrm>
              <a:off x="927" y="1889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0" name="Line 8"/>
            <p:cNvSpPr>
              <a:spLocks noChangeShapeType="1"/>
            </p:cNvSpPr>
            <p:nvPr/>
          </p:nvSpPr>
          <p:spPr bwMode="auto">
            <a:xfrm>
              <a:off x="927" y="2183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1" name="Rectangle 9"/>
            <p:cNvSpPr>
              <a:spLocks noChangeArrowheads="1"/>
            </p:cNvSpPr>
            <p:nvPr/>
          </p:nvSpPr>
          <p:spPr bwMode="auto">
            <a:xfrm>
              <a:off x="326" y="1409"/>
              <a:ext cx="315" cy="1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400" b="1">
                  <a:solidFill>
                    <a:srgbClr val="CC0000"/>
                  </a:solidFill>
                </a:rPr>
                <a:t>[ 0 ]</a:t>
              </a: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[ 1 ]</a:t>
              </a: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[ 2 ]</a:t>
              </a: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[ 3 ]</a:t>
              </a: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[ 4 ]</a:t>
              </a: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  <a:latin typeface="Arial Black" pitchFamily="34" charset="0"/>
                </a:rPr>
                <a:t>  .</a:t>
              </a:r>
            </a:p>
            <a:p>
              <a:r>
                <a:rPr lang="en-US" altLang="en-US" sz="1400" b="1">
                  <a:solidFill>
                    <a:srgbClr val="CC0000"/>
                  </a:solidFill>
                  <a:latin typeface="Arial Black" pitchFamily="34" charset="0"/>
                </a:rPr>
                <a:t>  .</a:t>
              </a:r>
            </a:p>
            <a:p>
              <a:r>
                <a:rPr lang="en-US" altLang="en-US" sz="1400" b="1">
                  <a:solidFill>
                    <a:srgbClr val="CC0000"/>
                  </a:solidFill>
                  <a:latin typeface="Arial Black" pitchFamily="34" charset="0"/>
                </a:rPr>
                <a:t>  .</a:t>
              </a:r>
              <a:endParaRPr lang="en-US" altLang="en-US" sz="1400" b="1">
                <a:solidFill>
                  <a:srgbClr val="CC0000"/>
                </a:solidFill>
              </a:endParaRPr>
            </a:p>
            <a:p>
              <a:endParaRPr lang="en-US" altLang="en-US" sz="1400" b="1">
                <a:solidFill>
                  <a:srgbClr val="CC0000"/>
                </a:solidFill>
              </a:endParaRPr>
            </a:p>
          </p:txBody>
        </p:sp>
        <p:sp>
          <p:nvSpPr>
            <p:cNvPr id="79882" name="Rectangle 10"/>
            <p:cNvSpPr>
              <a:spLocks noChangeArrowheads="1"/>
            </p:cNvSpPr>
            <p:nvPr/>
          </p:nvSpPr>
          <p:spPr bwMode="auto">
            <a:xfrm>
              <a:off x="1146" y="1447"/>
              <a:ext cx="462" cy="1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endParaRPr lang="en-US" altLang="en-US" sz="1400" b="1" dirty="0"/>
            </a:p>
            <a:p>
              <a:endParaRPr lang="en-US" altLang="en-US" sz="1400" b="1" dirty="0"/>
            </a:p>
            <a:p>
              <a:r>
                <a:rPr lang="en-US" altLang="en-US" sz="1400" b="1" dirty="0"/>
                <a:t>4501</a:t>
              </a:r>
            </a:p>
            <a:p>
              <a:endParaRPr lang="en-US" altLang="en-US" sz="1400" b="1" dirty="0"/>
            </a:p>
            <a:p>
              <a:r>
                <a:rPr lang="en-US" altLang="en-US" sz="1400" b="1" dirty="0"/>
                <a:t>Empty</a:t>
              </a:r>
            </a:p>
            <a:p>
              <a:endParaRPr lang="en-US" altLang="en-US" sz="1400" b="1" dirty="0"/>
            </a:p>
            <a:p>
              <a:r>
                <a:rPr lang="en-US" altLang="en-US" sz="1400" b="1" dirty="0"/>
                <a:t>8903</a:t>
              </a:r>
            </a:p>
            <a:p>
              <a:endParaRPr lang="en-US" altLang="en-US" sz="1400" b="1" dirty="0"/>
            </a:p>
            <a:p>
              <a:endParaRPr lang="en-US" altLang="en-US" sz="1400" b="1" dirty="0"/>
            </a:p>
            <a:p>
              <a:endParaRPr lang="en-US" altLang="en-US" sz="1400" b="1" dirty="0"/>
            </a:p>
            <a:p>
              <a:r>
                <a:rPr lang="en-US" altLang="en-US" sz="1400" b="1" dirty="0"/>
                <a:t>  8</a:t>
              </a:r>
            </a:p>
            <a:p>
              <a:endParaRPr lang="en-US" altLang="en-US" sz="1400" b="1" dirty="0"/>
            </a:p>
            <a:p>
              <a:r>
                <a:rPr lang="en-US" altLang="en-US" sz="1400" b="1" dirty="0"/>
                <a:t>10</a:t>
              </a:r>
            </a:p>
          </p:txBody>
        </p:sp>
        <p:sp>
          <p:nvSpPr>
            <p:cNvPr id="79883" name="Rectangle 11"/>
            <p:cNvSpPr>
              <a:spLocks noChangeArrowheads="1"/>
            </p:cNvSpPr>
            <p:nvPr/>
          </p:nvSpPr>
          <p:spPr bwMode="auto">
            <a:xfrm>
              <a:off x="790" y="1123"/>
              <a:ext cx="7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/>
                <a:t>    values</a:t>
              </a:r>
            </a:p>
          </p:txBody>
        </p:sp>
        <p:sp>
          <p:nvSpPr>
            <p:cNvPr id="79884" name="Rectangle 12"/>
            <p:cNvSpPr>
              <a:spLocks noChangeArrowheads="1"/>
            </p:cNvSpPr>
            <p:nvPr/>
          </p:nvSpPr>
          <p:spPr bwMode="auto">
            <a:xfrm>
              <a:off x="932" y="2185"/>
              <a:ext cx="732" cy="197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885" name="Line 13"/>
            <p:cNvSpPr>
              <a:spLocks noChangeShapeType="1"/>
            </p:cNvSpPr>
            <p:nvPr/>
          </p:nvSpPr>
          <p:spPr bwMode="auto">
            <a:xfrm>
              <a:off x="930" y="2441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6" name="Line 14"/>
            <p:cNvSpPr>
              <a:spLocks noChangeShapeType="1"/>
            </p:cNvSpPr>
            <p:nvPr/>
          </p:nvSpPr>
          <p:spPr bwMode="auto">
            <a:xfrm>
              <a:off x="930" y="2732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7" name="Line 15"/>
            <p:cNvSpPr>
              <a:spLocks noChangeShapeType="1"/>
            </p:cNvSpPr>
            <p:nvPr/>
          </p:nvSpPr>
          <p:spPr bwMode="auto">
            <a:xfrm>
              <a:off x="930" y="3317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8" name="Line 16"/>
            <p:cNvSpPr>
              <a:spLocks noChangeShapeType="1"/>
            </p:cNvSpPr>
            <p:nvPr/>
          </p:nvSpPr>
          <p:spPr bwMode="auto">
            <a:xfrm>
              <a:off x="930" y="3612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9" name="Line 17"/>
            <p:cNvSpPr>
              <a:spLocks noChangeShapeType="1"/>
            </p:cNvSpPr>
            <p:nvPr/>
          </p:nvSpPr>
          <p:spPr bwMode="auto">
            <a:xfrm>
              <a:off x="930" y="3903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0" name="Rectangle 18"/>
            <p:cNvSpPr>
              <a:spLocks noChangeArrowheads="1"/>
            </p:cNvSpPr>
            <p:nvPr/>
          </p:nvSpPr>
          <p:spPr bwMode="auto">
            <a:xfrm>
              <a:off x="329" y="2304"/>
              <a:ext cx="346" cy="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 </a:t>
              </a: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 </a:t>
              </a: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[ 97]</a:t>
              </a: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[ 98]</a:t>
              </a: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[ 99]</a:t>
              </a:r>
            </a:p>
          </p:txBody>
        </p:sp>
        <p:sp>
          <p:nvSpPr>
            <p:cNvPr id="79891" name="Rectangle 19"/>
            <p:cNvSpPr>
              <a:spLocks noChangeArrowheads="1"/>
            </p:cNvSpPr>
            <p:nvPr/>
          </p:nvSpPr>
          <p:spPr bwMode="auto">
            <a:xfrm>
              <a:off x="1149" y="2290"/>
              <a:ext cx="494" cy="19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400" b="1" dirty="0"/>
                <a:t>7803</a:t>
              </a:r>
            </a:p>
            <a:p>
              <a:endParaRPr lang="en-US" altLang="en-US" sz="1400" b="1" dirty="0"/>
            </a:p>
            <a:p>
              <a:r>
                <a:rPr lang="en-US" altLang="en-US" sz="1400" b="1" dirty="0" smtClean="0"/>
                <a:t>Empty</a:t>
              </a:r>
            </a:p>
            <a:p>
              <a:endParaRPr lang="en-US" altLang="en-US" sz="1400" b="1" dirty="0"/>
            </a:p>
            <a:p>
              <a:r>
                <a:rPr lang="en-US" altLang="en-US" sz="1400" b="1" dirty="0">
                  <a:latin typeface="Arial Black" pitchFamily="34" charset="0"/>
                </a:rPr>
                <a:t>.</a:t>
              </a:r>
            </a:p>
            <a:p>
              <a:r>
                <a:rPr lang="en-US" altLang="en-US" sz="1400" b="1" dirty="0">
                  <a:latin typeface="Arial Black" pitchFamily="34" charset="0"/>
                </a:rPr>
                <a:t>.</a:t>
              </a:r>
            </a:p>
            <a:p>
              <a:r>
                <a:rPr lang="en-US" altLang="en-US" sz="1400" b="1" dirty="0">
                  <a:latin typeface="Arial Black" pitchFamily="34" charset="0"/>
                </a:rPr>
                <a:t>.</a:t>
              </a:r>
              <a:endParaRPr lang="en-US" altLang="en-US" sz="1400" b="1" dirty="0"/>
            </a:p>
            <a:p>
              <a:endParaRPr lang="en-US" altLang="en-US" sz="1400" b="1" dirty="0"/>
            </a:p>
            <a:p>
              <a:r>
                <a:rPr lang="en-US" altLang="en-US" sz="1400" b="1" dirty="0"/>
                <a:t>Empty </a:t>
              </a:r>
            </a:p>
            <a:p>
              <a:endParaRPr lang="en-US" altLang="en-US" sz="1400" b="1" dirty="0"/>
            </a:p>
            <a:p>
              <a:r>
                <a:rPr lang="en-US" altLang="en-US" sz="1400" b="1" dirty="0"/>
                <a:t>2298</a:t>
              </a:r>
            </a:p>
            <a:p>
              <a:endParaRPr lang="en-US" altLang="en-US" sz="1400" b="1" dirty="0"/>
            </a:p>
            <a:p>
              <a:r>
                <a:rPr lang="en-US" altLang="en-US" sz="1400" b="1" dirty="0"/>
                <a:t>3699</a:t>
              </a:r>
            </a:p>
            <a:p>
              <a:endParaRPr lang="en-US" altLang="en-US" sz="1400" b="1" dirty="0"/>
            </a:p>
          </p:txBody>
        </p:sp>
      </p:grp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763000" cy="1219200"/>
          </a:xfrm>
          <a:ln/>
        </p:spPr>
        <p:txBody>
          <a:bodyPr/>
          <a:lstStyle/>
          <a:p>
            <a:r>
              <a:rPr lang="en-US" altLang="en-US" b="1" dirty="0" smtClean="0">
                <a:latin typeface="Times New Roman" pitchFamily="18" charset="0"/>
              </a:rPr>
              <a:t>Placing elements in the array </a:t>
            </a:r>
            <a:endParaRPr lang="en-US" altLang="en-US" b="1" dirty="0">
              <a:latin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49457" y="4964668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 smtClean="0">
                <a:solidFill>
                  <a:srgbClr val="990033"/>
                </a:solidFill>
              </a:rPr>
              <a:t>Hash(key) = 5500 % 100 =0</a:t>
            </a:r>
            <a:endParaRPr lang="en-US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676400" y="21336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Empty</a:t>
            </a:r>
            <a:endParaRPr lang="en-US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76400" y="21452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5500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AAA4-F646-4140-A0D4-1DAEACD81FD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60363" y="393700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endParaRPr lang="en-US" altLang="en-US" sz="4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3633788" y="2135188"/>
            <a:ext cx="4192587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Use the hash function</a:t>
            </a:r>
          </a:p>
          <a:p>
            <a:endParaRPr lang="en-US" altLang="en-US" b="1"/>
          </a:p>
          <a:p>
            <a:r>
              <a:rPr lang="en-US" altLang="en-US" b="1">
                <a:solidFill>
                  <a:srgbClr val="990033"/>
                </a:solidFill>
              </a:rPr>
              <a:t>Hash(key) = partNum % 100</a:t>
            </a:r>
            <a:endParaRPr lang="en-US" altLang="en-US" b="1"/>
          </a:p>
          <a:p>
            <a:endParaRPr lang="en-US" altLang="en-US" b="1"/>
          </a:p>
          <a:p>
            <a:r>
              <a:rPr lang="en-US" altLang="en-US" b="1"/>
              <a:t>to place the element with </a:t>
            </a:r>
          </a:p>
          <a:p>
            <a:endParaRPr lang="en-US" altLang="en-US" b="1"/>
          </a:p>
          <a:p>
            <a:r>
              <a:rPr lang="en-US" altLang="en-US" b="1"/>
              <a:t>part number 5502 in the</a:t>
            </a:r>
          </a:p>
          <a:p>
            <a:endParaRPr lang="en-US" altLang="en-US" b="1"/>
          </a:p>
          <a:p>
            <a:r>
              <a:rPr lang="en-US" altLang="en-US" b="1"/>
              <a:t>array.</a:t>
            </a:r>
          </a:p>
          <a:p>
            <a:endParaRPr lang="en-US" altLang="en-US" b="1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17525" y="1782763"/>
            <a:ext cx="2133600" cy="4922837"/>
            <a:chOff x="326" y="1123"/>
            <a:chExt cx="1344" cy="3101"/>
          </a:xfrm>
        </p:grpSpPr>
        <p:sp>
          <p:nvSpPr>
            <p:cNvPr id="79877" name="Rectangle 5"/>
            <p:cNvSpPr>
              <a:spLocks noChangeArrowheads="1"/>
            </p:cNvSpPr>
            <p:nvPr/>
          </p:nvSpPr>
          <p:spPr bwMode="auto">
            <a:xfrm>
              <a:off x="932" y="1342"/>
              <a:ext cx="732" cy="841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8" name="Line 6"/>
            <p:cNvSpPr>
              <a:spLocks noChangeShapeType="1"/>
            </p:cNvSpPr>
            <p:nvPr/>
          </p:nvSpPr>
          <p:spPr bwMode="auto">
            <a:xfrm>
              <a:off x="927" y="1598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9" name="Line 7"/>
            <p:cNvSpPr>
              <a:spLocks noChangeShapeType="1"/>
            </p:cNvSpPr>
            <p:nvPr/>
          </p:nvSpPr>
          <p:spPr bwMode="auto">
            <a:xfrm>
              <a:off x="927" y="1889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0" name="Line 8"/>
            <p:cNvSpPr>
              <a:spLocks noChangeShapeType="1"/>
            </p:cNvSpPr>
            <p:nvPr/>
          </p:nvSpPr>
          <p:spPr bwMode="auto">
            <a:xfrm>
              <a:off x="927" y="2183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1" name="Rectangle 9"/>
            <p:cNvSpPr>
              <a:spLocks noChangeArrowheads="1"/>
            </p:cNvSpPr>
            <p:nvPr/>
          </p:nvSpPr>
          <p:spPr bwMode="auto">
            <a:xfrm>
              <a:off x="326" y="1409"/>
              <a:ext cx="315" cy="1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400" b="1">
                  <a:solidFill>
                    <a:srgbClr val="CC0000"/>
                  </a:solidFill>
                </a:rPr>
                <a:t>[ 0 ]</a:t>
              </a: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[ 1 ]</a:t>
              </a: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[ 2 ]</a:t>
              </a: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[ 3 ]</a:t>
              </a: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[ 4 ]</a:t>
              </a: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  <a:latin typeface="Arial Black" pitchFamily="34" charset="0"/>
                </a:rPr>
                <a:t>  .</a:t>
              </a:r>
            </a:p>
            <a:p>
              <a:r>
                <a:rPr lang="en-US" altLang="en-US" sz="1400" b="1">
                  <a:solidFill>
                    <a:srgbClr val="CC0000"/>
                  </a:solidFill>
                  <a:latin typeface="Arial Black" pitchFamily="34" charset="0"/>
                </a:rPr>
                <a:t>  .</a:t>
              </a:r>
            </a:p>
            <a:p>
              <a:r>
                <a:rPr lang="en-US" altLang="en-US" sz="1400" b="1">
                  <a:solidFill>
                    <a:srgbClr val="CC0000"/>
                  </a:solidFill>
                  <a:latin typeface="Arial Black" pitchFamily="34" charset="0"/>
                </a:rPr>
                <a:t>  .</a:t>
              </a:r>
              <a:endParaRPr lang="en-US" altLang="en-US" sz="1400" b="1">
                <a:solidFill>
                  <a:srgbClr val="CC0000"/>
                </a:solidFill>
              </a:endParaRPr>
            </a:p>
            <a:p>
              <a:endParaRPr lang="en-US" altLang="en-US" sz="1400" b="1">
                <a:solidFill>
                  <a:srgbClr val="CC0000"/>
                </a:solidFill>
              </a:endParaRPr>
            </a:p>
          </p:txBody>
        </p:sp>
        <p:sp>
          <p:nvSpPr>
            <p:cNvPr id="79882" name="Rectangle 10"/>
            <p:cNvSpPr>
              <a:spLocks noChangeArrowheads="1"/>
            </p:cNvSpPr>
            <p:nvPr/>
          </p:nvSpPr>
          <p:spPr bwMode="auto">
            <a:xfrm>
              <a:off x="1146" y="1447"/>
              <a:ext cx="462" cy="1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400" b="1" dirty="0" smtClean="0"/>
                <a:t>5500</a:t>
              </a:r>
              <a:endParaRPr lang="en-US" altLang="en-US" sz="1400" b="1" dirty="0"/>
            </a:p>
            <a:p>
              <a:endParaRPr lang="en-US" altLang="en-US" sz="1400" b="1" dirty="0"/>
            </a:p>
            <a:p>
              <a:r>
                <a:rPr lang="en-US" altLang="en-US" sz="1400" b="1" dirty="0"/>
                <a:t>4501</a:t>
              </a:r>
            </a:p>
            <a:p>
              <a:endParaRPr lang="en-US" altLang="en-US" sz="1400" b="1" dirty="0"/>
            </a:p>
            <a:p>
              <a:r>
                <a:rPr lang="en-US" altLang="en-US" sz="1400" b="1" dirty="0"/>
                <a:t>Empty</a:t>
              </a:r>
            </a:p>
            <a:p>
              <a:endParaRPr lang="en-US" altLang="en-US" sz="1400" b="1" dirty="0"/>
            </a:p>
            <a:p>
              <a:r>
                <a:rPr lang="en-US" altLang="en-US" sz="1400" b="1" dirty="0"/>
                <a:t>8903</a:t>
              </a:r>
            </a:p>
            <a:p>
              <a:endParaRPr lang="en-US" altLang="en-US" sz="1400" b="1" dirty="0"/>
            </a:p>
            <a:p>
              <a:endParaRPr lang="en-US" altLang="en-US" sz="1400" b="1" dirty="0"/>
            </a:p>
            <a:p>
              <a:endParaRPr lang="en-US" altLang="en-US" sz="1400" b="1" dirty="0"/>
            </a:p>
            <a:p>
              <a:r>
                <a:rPr lang="en-US" altLang="en-US" sz="1400" b="1" dirty="0"/>
                <a:t>  8</a:t>
              </a:r>
            </a:p>
            <a:p>
              <a:endParaRPr lang="en-US" altLang="en-US" sz="1400" b="1" dirty="0"/>
            </a:p>
            <a:p>
              <a:r>
                <a:rPr lang="en-US" altLang="en-US" sz="1400" b="1" dirty="0"/>
                <a:t>10</a:t>
              </a:r>
            </a:p>
          </p:txBody>
        </p:sp>
        <p:sp>
          <p:nvSpPr>
            <p:cNvPr id="79883" name="Rectangle 11"/>
            <p:cNvSpPr>
              <a:spLocks noChangeArrowheads="1"/>
            </p:cNvSpPr>
            <p:nvPr/>
          </p:nvSpPr>
          <p:spPr bwMode="auto">
            <a:xfrm>
              <a:off x="790" y="1123"/>
              <a:ext cx="7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/>
                <a:t>    values</a:t>
              </a:r>
            </a:p>
          </p:txBody>
        </p:sp>
        <p:sp>
          <p:nvSpPr>
            <p:cNvPr id="79884" name="Rectangle 12"/>
            <p:cNvSpPr>
              <a:spLocks noChangeArrowheads="1"/>
            </p:cNvSpPr>
            <p:nvPr/>
          </p:nvSpPr>
          <p:spPr bwMode="auto">
            <a:xfrm>
              <a:off x="932" y="2185"/>
              <a:ext cx="732" cy="197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5" name="Line 13"/>
            <p:cNvSpPr>
              <a:spLocks noChangeShapeType="1"/>
            </p:cNvSpPr>
            <p:nvPr/>
          </p:nvSpPr>
          <p:spPr bwMode="auto">
            <a:xfrm>
              <a:off x="930" y="2441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6" name="Line 14"/>
            <p:cNvSpPr>
              <a:spLocks noChangeShapeType="1"/>
            </p:cNvSpPr>
            <p:nvPr/>
          </p:nvSpPr>
          <p:spPr bwMode="auto">
            <a:xfrm>
              <a:off x="930" y="2732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7" name="Line 15"/>
            <p:cNvSpPr>
              <a:spLocks noChangeShapeType="1"/>
            </p:cNvSpPr>
            <p:nvPr/>
          </p:nvSpPr>
          <p:spPr bwMode="auto">
            <a:xfrm>
              <a:off x="930" y="3317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8" name="Line 16"/>
            <p:cNvSpPr>
              <a:spLocks noChangeShapeType="1"/>
            </p:cNvSpPr>
            <p:nvPr/>
          </p:nvSpPr>
          <p:spPr bwMode="auto">
            <a:xfrm>
              <a:off x="930" y="3612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9" name="Line 17"/>
            <p:cNvSpPr>
              <a:spLocks noChangeShapeType="1"/>
            </p:cNvSpPr>
            <p:nvPr/>
          </p:nvSpPr>
          <p:spPr bwMode="auto">
            <a:xfrm>
              <a:off x="930" y="3903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0" name="Rectangle 18"/>
            <p:cNvSpPr>
              <a:spLocks noChangeArrowheads="1"/>
            </p:cNvSpPr>
            <p:nvPr/>
          </p:nvSpPr>
          <p:spPr bwMode="auto">
            <a:xfrm>
              <a:off x="329" y="2304"/>
              <a:ext cx="346" cy="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 </a:t>
              </a: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 </a:t>
              </a: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[ 97]</a:t>
              </a: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[ 98]</a:t>
              </a: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[ 99]</a:t>
              </a:r>
            </a:p>
          </p:txBody>
        </p:sp>
        <p:sp>
          <p:nvSpPr>
            <p:cNvPr id="79891" name="Rectangle 19"/>
            <p:cNvSpPr>
              <a:spLocks noChangeArrowheads="1"/>
            </p:cNvSpPr>
            <p:nvPr/>
          </p:nvSpPr>
          <p:spPr bwMode="auto">
            <a:xfrm>
              <a:off x="1149" y="2290"/>
              <a:ext cx="489" cy="1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400" b="1" dirty="0"/>
                <a:t>7803</a:t>
              </a:r>
            </a:p>
            <a:p>
              <a:endParaRPr lang="en-US" altLang="en-US" sz="1400" b="1" dirty="0"/>
            </a:p>
            <a:p>
              <a:r>
                <a:rPr lang="en-US" altLang="en-US" sz="1400" b="1" dirty="0" smtClean="0"/>
                <a:t>Empty</a:t>
              </a:r>
              <a:endParaRPr lang="en-US" altLang="en-US" sz="1400" b="1" dirty="0"/>
            </a:p>
            <a:p>
              <a:endParaRPr lang="en-US" altLang="en-US" sz="1400" b="1" dirty="0"/>
            </a:p>
            <a:p>
              <a:r>
                <a:rPr lang="en-US" altLang="en-US" sz="1400" b="1" dirty="0">
                  <a:latin typeface="Arial Black" pitchFamily="34" charset="0"/>
                </a:rPr>
                <a:t>.</a:t>
              </a:r>
            </a:p>
            <a:p>
              <a:r>
                <a:rPr lang="en-US" altLang="en-US" sz="1400" b="1" dirty="0">
                  <a:latin typeface="Arial Black" pitchFamily="34" charset="0"/>
                </a:rPr>
                <a:t>.</a:t>
              </a:r>
            </a:p>
            <a:p>
              <a:r>
                <a:rPr lang="en-US" altLang="en-US" sz="1400" b="1" dirty="0">
                  <a:latin typeface="Arial Black" pitchFamily="34" charset="0"/>
                </a:rPr>
                <a:t>.</a:t>
              </a:r>
              <a:endParaRPr lang="en-US" altLang="en-US" sz="1400" b="1" dirty="0"/>
            </a:p>
            <a:p>
              <a:endParaRPr lang="en-US" altLang="en-US" sz="1400" b="1" dirty="0"/>
            </a:p>
            <a:p>
              <a:r>
                <a:rPr lang="en-US" altLang="en-US" sz="1400" b="1" dirty="0"/>
                <a:t>Empty </a:t>
              </a:r>
            </a:p>
            <a:p>
              <a:endParaRPr lang="en-US" altLang="en-US" sz="1400" b="1" dirty="0"/>
            </a:p>
            <a:p>
              <a:r>
                <a:rPr lang="en-US" altLang="en-US" sz="1400" b="1" dirty="0"/>
                <a:t>2298</a:t>
              </a:r>
            </a:p>
            <a:p>
              <a:endParaRPr lang="en-US" altLang="en-US" sz="1400" b="1" dirty="0"/>
            </a:p>
            <a:p>
              <a:r>
                <a:rPr lang="en-US" altLang="en-US" sz="1400" b="1" dirty="0"/>
                <a:t>3699</a:t>
              </a:r>
            </a:p>
            <a:p>
              <a:endParaRPr lang="en-US" altLang="en-US" sz="1400" b="1" dirty="0"/>
            </a:p>
          </p:txBody>
        </p:sp>
      </p:grp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763000" cy="1219200"/>
          </a:xfrm>
          <a:ln/>
        </p:spPr>
        <p:txBody>
          <a:bodyPr/>
          <a:lstStyle/>
          <a:p>
            <a:r>
              <a:rPr lang="en-US" altLang="en-US" b="1" dirty="0" smtClean="0">
                <a:latin typeface="Times New Roman" pitchFamily="18" charset="0"/>
              </a:rPr>
              <a:t>Placing elements in the array </a:t>
            </a:r>
            <a:endParaRPr lang="en-US" altLang="en-US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AAA4-F646-4140-A0D4-1DAEACD81FD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 dirty="0"/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 dirty="0"/>
          </a:p>
          <a:p>
            <a:pPr>
              <a:buFont typeface="Monotype Sorts" pitchFamily="2" charset="2"/>
              <a:buNone/>
            </a:pPr>
            <a:r>
              <a:rPr lang="en-US" altLang="en-US" sz="2800" b="1" dirty="0">
                <a:latin typeface="Courier New" pitchFamily="49" charset="0"/>
              </a:rPr>
              <a:t> </a:t>
            </a:r>
            <a:r>
              <a:rPr lang="en-US" altLang="en-US" sz="2800" dirty="0"/>
              <a:t> 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60363" y="393700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endParaRPr lang="en-US" altLang="en-US" sz="4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3633788" y="2135188"/>
            <a:ext cx="4192587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Use the hash function</a:t>
            </a:r>
          </a:p>
          <a:p>
            <a:endParaRPr lang="en-US" altLang="en-US" b="1"/>
          </a:p>
          <a:p>
            <a:r>
              <a:rPr lang="en-US" altLang="en-US" b="1">
                <a:solidFill>
                  <a:srgbClr val="990033"/>
                </a:solidFill>
              </a:rPr>
              <a:t>Hash(key) = partNum % 100</a:t>
            </a:r>
            <a:endParaRPr lang="en-US" altLang="en-US" b="1"/>
          </a:p>
          <a:p>
            <a:endParaRPr lang="en-US" altLang="en-US" b="1"/>
          </a:p>
          <a:p>
            <a:r>
              <a:rPr lang="en-US" altLang="en-US" b="1"/>
              <a:t>to place the element with </a:t>
            </a:r>
          </a:p>
          <a:p>
            <a:endParaRPr lang="en-US" altLang="en-US" b="1"/>
          </a:p>
          <a:p>
            <a:r>
              <a:rPr lang="en-US" altLang="en-US" b="1"/>
              <a:t>part number 5502 in the</a:t>
            </a:r>
          </a:p>
          <a:p>
            <a:endParaRPr lang="en-US" altLang="en-US" b="1"/>
          </a:p>
          <a:p>
            <a:r>
              <a:rPr lang="en-US" altLang="en-US" b="1"/>
              <a:t>array.</a:t>
            </a:r>
          </a:p>
          <a:p>
            <a:endParaRPr lang="en-US" altLang="en-US" b="1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17525" y="1782763"/>
            <a:ext cx="2133600" cy="4922837"/>
            <a:chOff x="326" y="1123"/>
            <a:chExt cx="1344" cy="3101"/>
          </a:xfrm>
        </p:grpSpPr>
        <p:sp>
          <p:nvSpPr>
            <p:cNvPr id="79877" name="Rectangle 5"/>
            <p:cNvSpPr>
              <a:spLocks noChangeArrowheads="1"/>
            </p:cNvSpPr>
            <p:nvPr/>
          </p:nvSpPr>
          <p:spPr bwMode="auto">
            <a:xfrm>
              <a:off x="932" y="1342"/>
              <a:ext cx="732" cy="841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8" name="Line 6"/>
            <p:cNvSpPr>
              <a:spLocks noChangeShapeType="1"/>
            </p:cNvSpPr>
            <p:nvPr/>
          </p:nvSpPr>
          <p:spPr bwMode="auto">
            <a:xfrm>
              <a:off x="927" y="1598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9" name="Line 7"/>
            <p:cNvSpPr>
              <a:spLocks noChangeShapeType="1"/>
            </p:cNvSpPr>
            <p:nvPr/>
          </p:nvSpPr>
          <p:spPr bwMode="auto">
            <a:xfrm>
              <a:off x="927" y="1889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0" name="Line 8"/>
            <p:cNvSpPr>
              <a:spLocks noChangeShapeType="1"/>
            </p:cNvSpPr>
            <p:nvPr/>
          </p:nvSpPr>
          <p:spPr bwMode="auto">
            <a:xfrm>
              <a:off x="927" y="2183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1" name="Rectangle 9"/>
            <p:cNvSpPr>
              <a:spLocks noChangeArrowheads="1"/>
            </p:cNvSpPr>
            <p:nvPr/>
          </p:nvSpPr>
          <p:spPr bwMode="auto">
            <a:xfrm>
              <a:off x="326" y="1409"/>
              <a:ext cx="315" cy="1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400" b="1">
                  <a:solidFill>
                    <a:srgbClr val="CC0000"/>
                  </a:solidFill>
                </a:rPr>
                <a:t>[ 0 ]</a:t>
              </a: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[ 1 ]</a:t>
              </a: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[ 2 ]</a:t>
              </a: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[ 3 ]</a:t>
              </a: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[ 4 ]</a:t>
              </a: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  <a:latin typeface="Arial Black" pitchFamily="34" charset="0"/>
                </a:rPr>
                <a:t>  .</a:t>
              </a:r>
            </a:p>
            <a:p>
              <a:r>
                <a:rPr lang="en-US" altLang="en-US" sz="1400" b="1">
                  <a:solidFill>
                    <a:srgbClr val="CC0000"/>
                  </a:solidFill>
                  <a:latin typeface="Arial Black" pitchFamily="34" charset="0"/>
                </a:rPr>
                <a:t>  .</a:t>
              </a:r>
            </a:p>
            <a:p>
              <a:r>
                <a:rPr lang="en-US" altLang="en-US" sz="1400" b="1">
                  <a:solidFill>
                    <a:srgbClr val="CC0000"/>
                  </a:solidFill>
                  <a:latin typeface="Arial Black" pitchFamily="34" charset="0"/>
                </a:rPr>
                <a:t>  .</a:t>
              </a:r>
              <a:endParaRPr lang="en-US" altLang="en-US" sz="1400" b="1">
                <a:solidFill>
                  <a:srgbClr val="CC0000"/>
                </a:solidFill>
              </a:endParaRPr>
            </a:p>
            <a:p>
              <a:endParaRPr lang="en-US" altLang="en-US" sz="1400" b="1">
                <a:solidFill>
                  <a:srgbClr val="CC0000"/>
                </a:solidFill>
              </a:endParaRPr>
            </a:p>
          </p:txBody>
        </p:sp>
        <p:sp>
          <p:nvSpPr>
            <p:cNvPr id="79882" name="Rectangle 10"/>
            <p:cNvSpPr>
              <a:spLocks noChangeArrowheads="1"/>
            </p:cNvSpPr>
            <p:nvPr/>
          </p:nvSpPr>
          <p:spPr bwMode="auto">
            <a:xfrm>
              <a:off x="1146" y="1447"/>
              <a:ext cx="462" cy="1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400" b="1" dirty="0" smtClean="0"/>
                <a:t>5500</a:t>
              </a:r>
              <a:endParaRPr lang="en-US" altLang="en-US" sz="1400" b="1" dirty="0"/>
            </a:p>
            <a:p>
              <a:endParaRPr lang="en-US" altLang="en-US" sz="1400" b="1" dirty="0"/>
            </a:p>
            <a:p>
              <a:r>
                <a:rPr lang="en-US" altLang="en-US" sz="1400" b="1" dirty="0"/>
                <a:t>4501</a:t>
              </a:r>
            </a:p>
            <a:p>
              <a:endParaRPr lang="en-US" altLang="en-US" sz="1400" b="1" dirty="0"/>
            </a:p>
            <a:p>
              <a:r>
                <a:rPr lang="en-US" altLang="en-US" sz="1400" b="1" dirty="0"/>
                <a:t>Empty</a:t>
              </a:r>
            </a:p>
            <a:p>
              <a:endParaRPr lang="en-US" altLang="en-US" sz="1400" b="1" dirty="0"/>
            </a:p>
            <a:p>
              <a:r>
                <a:rPr lang="en-US" altLang="en-US" sz="1400" b="1" dirty="0"/>
                <a:t>8903</a:t>
              </a:r>
            </a:p>
            <a:p>
              <a:endParaRPr lang="en-US" altLang="en-US" sz="1400" b="1" dirty="0"/>
            </a:p>
            <a:p>
              <a:endParaRPr lang="en-US" altLang="en-US" sz="1400" b="1" dirty="0"/>
            </a:p>
            <a:p>
              <a:endParaRPr lang="en-US" altLang="en-US" sz="1400" b="1" dirty="0"/>
            </a:p>
            <a:p>
              <a:r>
                <a:rPr lang="en-US" altLang="en-US" sz="1400" b="1" dirty="0"/>
                <a:t>  8</a:t>
              </a:r>
            </a:p>
            <a:p>
              <a:endParaRPr lang="en-US" altLang="en-US" sz="1400" b="1" dirty="0"/>
            </a:p>
            <a:p>
              <a:r>
                <a:rPr lang="en-US" altLang="en-US" sz="1400" b="1" dirty="0"/>
                <a:t>10</a:t>
              </a:r>
            </a:p>
          </p:txBody>
        </p:sp>
        <p:sp>
          <p:nvSpPr>
            <p:cNvPr id="79883" name="Rectangle 11"/>
            <p:cNvSpPr>
              <a:spLocks noChangeArrowheads="1"/>
            </p:cNvSpPr>
            <p:nvPr/>
          </p:nvSpPr>
          <p:spPr bwMode="auto">
            <a:xfrm>
              <a:off x="790" y="1123"/>
              <a:ext cx="7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/>
                <a:t>    values</a:t>
              </a:r>
            </a:p>
          </p:txBody>
        </p:sp>
        <p:sp>
          <p:nvSpPr>
            <p:cNvPr id="79884" name="Rectangle 12"/>
            <p:cNvSpPr>
              <a:spLocks noChangeArrowheads="1"/>
            </p:cNvSpPr>
            <p:nvPr/>
          </p:nvSpPr>
          <p:spPr bwMode="auto">
            <a:xfrm>
              <a:off x="932" y="2185"/>
              <a:ext cx="732" cy="197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5" name="Line 13"/>
            <p:cNvSpPr>
              <a:spLocks noChangeShapeType="1"/>
            </p:cNvSpPr>
            <p:nvPr/>
          </p:nvSpPr>
          <p:spPr bwMode="auto">
            <a:xfrm>
              <a:off x="930" y="2441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6" name="Line 14"/>
            <p:cNvSpPr>
              <a:spLocks noChangeShapeType="1"/>
            </p:cNvSpPr>
            <p:nvPr/>
          </p:nvSpPr>
          <p:spPr bwMode="auto">
            <a:xfrm>
              <a:off x="930" y="2732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7" name="Line 15"/>
            <p:cNvSpPr>
              <a:spLocks noChangeShapeType="1"/>
            </p:cNvSpPr>
            <p:nvPr/>
          </p:nvSpPr>
          <p:spPr bwMode="auto">
            <a:xfrm>
              <a:off x="930" y="3317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8" name="Line 16"/>
            <p:cNvSpPr>
              <a:spLocks noChangeShapeType="1"/>
            </p:cNvSpPr>
            <p:nvPr/>
          </p:nvSpPr>
          <p:spPr bwMode="auto">
            <a:xfrm>
              <a:off x="930" y="3612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9" name="Line 17"/>
            <p:cNvSpPr>
              <a:spLocks noChangeShapeType="1"/>
            </p:cNvSpPr>
            <p:nvPr/>
          </p:nvSpPr>
          <p:spPr bwMode="auto">
            <a:xfrm>
              <a:off x="930" y="3903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0" name="Rectangle 18"/>
            <p:cNvSpPr>
              <a:spLocks noChangeArrowheads="1"/>
            </p:cNvSpPr>
            <p:nvPr/>
          </p:nvSpPr>
          <p:spPr bwMode="auto">
            <a:xfrm>
              <a:off x="329" y="2304"/>
              <a:ext cx="346" cy="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 </a:t>
              </a: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 </a:t>
              </a: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[ 97]</a:t>
              </a: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[ 98]</a:t>
              </a:r>
            </a:p>
            <a:p>
              <a:endParaRPr lang="en-US" altLang="en-US" sz="1400" b="1">
                <a:solidFill>
                  <a:srgbClr val="CC0000"/>
                </a:solidFill>
              </a:endParaRPr>
            </a:p>
            <a:p>
              <a:r>
                <a:rPr lang="en-US" altLang="en-US" sz="1400" b="1">
                  <a:solidFill>
                    <a:srgbClr val="CC0000"/>
                  </a:solidFill>
                </a:rPr>
                <a:t>[ 99]</a:t>
              </a:r>
            </a:p>
          </p:txBody>
        </p:sp>
        <p:sp>
          <p:nvSpPr>
            <p:cNvPr id="79891" name="Rectangle 19"/>
            <p:cNvSpPr>
              <a:spLocks noChangeArrowheads="1"/>
            </p:cNvSpPr>
            <p:nvPr/>
          </p:nvSpPr>
          <p:spPr bwMode="auto">
            <a:xfrm>
              <a:off x="1149" y="2290"/>
              <a:ext cx="489" cy="1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400" b="1" dirty="0"/>
                <a:t>7803</a:t>
              </a:r>
            </a:p>
            <a:p>
              <a:endParaRPr lang="en-US" altLang="en-US" sz="1400" b="1" dirty="0"/>
            </a:p>
            <a:p>
              <a:r>
                <a:rPr lang="en-US" altLang="en-US" sz="1400" b="1" dirty="0" smtClean="0"/>
                <a:t>Empty</a:t>
              </a:r>
              <a:endParaRPr lang="en-US" altLang="en-US" sz="1400" b="1" dirty="0"/>
            </a:p>
            <a:p>
              <a:endParaRPr lang="en-US" altLang="en-US" sz="1400" b="1" dirty="0"/>
            </a:p>
            <a:p>
              <a:r>
                <a:rPr lang="en-US" altLang="en-US" sz="1400" b="1" dirty="0">
                  <a:latin typeface="Arial Black" pitchFamily="34" charset="0"/>
                </a:rPr>
                <a:t>.</a:t>
              </a:r>
            </a:p>
            <a:p>
              <a:r>
                <a:rPr lang="en-US" altLang="en-US" sz="1400" b="1" dirty="0">
                  <a:latin typeface="Arial Black" pitchFamily="34" charset="0"/>
                </a:rPr>
                <a:t>.</a:t>
              </a:r>
            </a:p>
            <a:p>
              <a:r>
                <a:rPr lang="en-US" altLang="en-US" sz="1400" b="1" dirty="0">
                  <a:latin typeface="Arial Black" pitchFamily="34" charset="0"/>
                </a:rPr>
                <a:t>.</a:t>
              </a:r>
              <a:endParaRPr lang="en-US" altLang="en-US" sz="1400" b="1" dirty="0"/>
            </a:p>
            <a:p>
              <a:endParaRPr lang="en-US" altLang="en-US" sz="1400" b="1" dirty="0"/>
            </a:p>
            <a:p>
              <a:r>
                <a:rPr lang="en-US" altLang="en-US" sz="1400" b="1" dirty="0"/>
                <a:t>Empty </a:t>
              </a:r>
            </a:p>
            <a:p>
              <a:endParaRPr lang="en-US" altLang="en-US" sz="1400" b="1" dirty="0"/>
            </a:p>
            <a:p>
              <a:r>
                <a:rPr lang="en-US" altLang="en-US" sz="1400" b="1" dirty="0"/>
                <a:t>2298</a:t>
              </a:r>
            </a:p>
            <a:p>
              <a:endParaRPr lang="en-US" altLang="en-US" sz="1400" b="1" dirty="0"/>
            </a:p>
            <a:p>
              <a:r>
                <a:rPr lang="en-US" altLang="en-US" sz="1400" b="1" dirty="0"/>
                <a:t>3699</a:t>
              </a:r>
            </a:p>
            <a:p>
              <a:endParaRPr lang="en-US" altLang="en-US" sz="1400" b="1" dirty="0"/>
            </a:p>
          </p:txBody>
        </p:sp>
      </p:grp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763000" cy="1219200"/>
          </a:xfrm>
          <a:ln/>
        </p:spPr>
        <p:txBody>
          <a:bodyPr/>
          <a:lstStyle/>
          <a:p>
            <a:r>
              <a:rPr lang="en-US" altLang="en-US" b="1" dirty="0" smtClean="0">
                <a:latin typeface="Times New Roman" pitchFamily="18" charset="0"/>
              </a:rPr>
              <a:t>Placing elements in the array  </a:t>
            </a:r>
            <a:endParaRPr lang="en-US" altLang="en-US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4598</TotalTime>
  <Words>1744</Words>
  <Application>Microsoft Office PowerPoint</Application>
  <PresentationFormat>On-screen Show (4:3)</PresentationFormat>
  <Paragraphs>860</Paragraphs>
  <Slides>26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Trek</vt:lpstr>
      <vt:lpstr>Hashing</vt:lpstr>
      <vt:lpstr>Review of Searching Techniques</vt:lpstr>
      <vt:lpstr>Review of Searching Techniques</vt:lpstr>
      <vt:lpstr> Hashing</vt:lpstr>
      <vt:lpstr>Using a hash function  </vt:lpstr>
      <vt:lpstr>Using a hash function  </vt:lpstr>
      <vt:lpstr>Placing elements in the array </vt:lpstr>
      <vt:lpstr>Placing elements in the array </vt:lpstr>
      <vt:lpstr>Placing elements in the array  </vt:lpstr>
      <vt:lpstr>Placing elements in the array </vt:lpstr>
      <vt:lpstr>How to resolve the collision? </vt:lpstr>
      <vt:lpstr>Resolving the collision </vt:lpstr>
      <vt:lpstr>Collision resolved </vt:lpstr>
      <vt:lpstr>Collision resolved </vt:lpstr>
      <vt:lpstr>Buckets &amp; Chaining</vt:lpstr>
      <vt:lpstr>Buckets &amp; Chaining</vt:lpstr>
      <vt:lpstr>Chaining</vt:lpstr>
      <vt:lpstr>Hash Tables</vt:lpstr>
      <vt:lpstr>Types of Hashing</vt:lpstr>
      <vt:lpstr>Hash Functions (cont’d)</vt:lpstr>
      <vt:lpstr>Common Hashing Functions</vt:lpstr>
      <vt:lpstr>Slide 22</vt:lpstr>
      <vt:lpstr>Slide 23</vt:lpstr>
      <vt:lpstr>Common Hashing Functions (cont’d)</vt:lpstr>
      <vt:lpstr>Common Hashing Functions (cont’d)</vt:lpstr>
      <vt:lpstr>Some Applications of Hash Tables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Usama</dc:creator>
  <cp:lastModifiedBy>fast</cp:lastModifiedBy>
  <cp:revision>362</cp:revision>
  <dcterms:created xsi:type="dcterms:W3CDTF">2012-02-12T09:52:01Z</dcterms:created>
  <dcterms:modified xsi:type="dcterms:W3CDTF">2012-05-03T07:46:17Z</dcterms:modified>
</cp:coreProperties>
</file>