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29" r:id="rId11"/>
    <p:sldId id="309" r:id="rId12"/>
    <p:sldId id="323" r:id="rId13"/>
    <p:sldId id="325" r:id="rId14"/>
    <p:sldId id="326" r:id="rId15"/>
    <p:sldId id="311" r:id="rId16"/>
    <p:sldId id="312" r:id="rId17"/>
    <p:sldId id="327" r:id="rId18"/>
    <p:sldId id="313" r:id="rId19"/>
    <p:sldId id="314" r:id="rId20"/>
    <p:sldId id="315" r:id="rId21"/>
    <p:sldId id="330" r:id="rId22"/>
    <p:sldId id="316" r:id="rId23"/>
    <p:sldId id="317" r:id="rId24"/>
    <p:sldId id="318" r:id="rId25"/>
    <p:sldId id="319" r:id="rId26"/>
    <p:sldId id="320" r:id="rId27"/>
    <p:sldId id="321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8FF25-FEEE-4CE9-A638-3E98C5D7714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2029-AB60-43E7-B1A7-F8F9D0B71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F2029-AB60-43E7-B1A7-F8F9D0B71E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3A9862-1A4D-486C-86AE-959065AB978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126523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Ancestors of a node: parent, grandparent, grand-grandparent, etc.</a:t>
            </a:r>
          </a:p>
          <a:p>
            <a:r>
              <a:rPr lang="en-US" sz="2600" dirty="0"/>
              <a:t>Descendant of a node: child, grandchild, grand-grandchild, etc.</a:t>
            </a:r>
          </a:p>
          <a:p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05000" y="3124200"/>
            <a:ext cx="4876800" cy="2819400"/>
            <a:chOff x="1152" y="480"/>
            <a:chExt cx="3072" cy="177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592" y="4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31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7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160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59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88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9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9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15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112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736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880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73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6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600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45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776" y="12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112" y="12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0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44" y="168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832" y="16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1392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776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2514600" y="4648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4191000" y="3124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1905000" y="5410200"/>
            <a:ext cx="457200" cy="457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1676400" y="2971800"/>
            <a:ext cx="2133600" cy="2057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334000" y="3886200"/>
            <a:ext cx="4572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5334000" y="4648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6324600" y="4648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6324600" y="5410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49" name="Curved Connector 48"/>
          <p:cNvCxnSpPr/>
          <p:nvPr/>
        </p:nvCxnSpPr>
        <p:spPr>
          <a:xfrm rot="16200000" flipH="1">
            <a:off x="5600700" y="4305300"/>
            <a:ext cx="1828800" cy="1143000"/>
          </a:xfrm>
          <a:prstGeom prst="curvedConnector3">
            <a:avLst>
              <a:gd name="adj1" fmla="val 1267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762500" y="4533900"/>
            <a:ext cx="9144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000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Ancestors of Q?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00800" y="335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Descendants of 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Binary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209800"/>
            <a:ext cx="4495800" cy="2743200"/>
            <a:chOff x="1152" y="1152"/>
            <a:chExt cx="2832" cy="1728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31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307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369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2112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2880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3552" y="18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3264" y="19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1728" y="187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112" y="187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384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1776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2133600"/>
            <a:ext cx="2819400" cy="3657600"/>
            <a:chOff x="768" y="1104"/>
            <a:chExt cx="1776" cy="2304"/>
          </a:xfrm>
        </p:grpSpPr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2256" y="11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2112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1728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768" y="31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1008" y="28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Binary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maximum number of nodes on level </a:t>
            </a:r>
            <a:r>
              <a:rPr lang="en-US" i="1" dirty="0" err="1"/>
              <a:t>i</a:t>
            </a:r>
            <a:r>
              <a:rPr lang="en-US" dirty="0"/>
              <a:t> of a binary tree is </a:t>
            </a:r>
            <a:r>
              <a:rPr lang="en-US" i="1" dirty="0"/>
              <a:t>2</a:t>
            </a:r>
            <a:r>
              <a:rPr lang="en-US" i="1" baseline="30000" dirty="0"/>
              <a:t>i</a:t>
            </a:r>
            <a:r>
              <a:rPr lang="en-US" dirty="0"/>
              <a:t> </a:t>
            </a:r>
          </a:p>
          <a:p>
            <a:r>
              <a:rPr lang="en-US" dirty="0"/>
              <a:t>The maximum number of nodes in a binary tree of height </a:t>
            </a:r>
            <a:r>
              <a:rPr lang="en-US" i="1" dirty="0"/>
              <a:t>k</a:t>
            </a:r>
            <a:r>
              <a:rPr lang="en-US" dirty="0"/>
              <a:t> is </a:t>
            </a:r>
            <a:r>
              <a:rPr lang="en-US" i="1" dirty="0"/>
              <a:t>2</a:t>
            </a:r>
            <a:r>
              <a:rPr lang="en-US" i="1" baseline="30000" dirty="0"/>
              <a:t>k</a:t>
            </a:r>
            <a:r>
              <a:rPr lang="en-US" i="1" dirty="0"/>
              <a:t> – 1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0236" y="1905000"/>
            <a:ext cx="4876800" cy="2743200"/>
            <a:chOff x="1152" y="480"/>
            <a:chExt cx="3072" cy="1728"/>
          </a:xfrm>
        </p:grpSpPr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>
              <a:off x="2592" y="4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331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187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5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2160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331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39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39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115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2112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2880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3600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345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1776" y="12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2112" y="12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40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1392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1776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747836" y="1905000"/>
            <a:ext cx="2895600" cy="3810000"/>
            <a:chOff x="1056" y="1152"/>
            <a:chExt cx="1824" cy="2400"/>
          </a:xfrm>
        </p:grpSpPr>
        <p:sp>
          <p:nvSpPr>
            <p:cNvPr id="11297" name="Oval 3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298" name="Oval 34"/>
            <p:cNvSpPr>
              <a:spLocks noChangeArrowheads="1"/>
            </p:cNvSpPr>
            <p:nvPr/>
          </p:nvSpPr>
          <p:spPr bwMode="auto">
            <a:xfrm>
              <a:off x="1056" y="3264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1392" y="3264"/>
              <a:ext cx="13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Level 0         2</a:t>
              </a:r>
              <a:r>
                <a:rPr lang="en-US" baseline="30000" dirty="0"/>
                <a:t>0 </a:t>
              </a:r>
              <a:r>
                <a:rPr lang="en-US" dirty="0"/>
                <a:t>= 1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747836" y="2667000"/>
            <a:ext cx="4038600" cy="3581400"/>
            <a:chOff x="1056" y="1632"/>
            <a:chExt cx="2544" cy="2256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872" y="1632"/>
              <a:ext cx="1728" cy="288"/>
              <a:chOff x="1056" y="2976"/>
              <a:chExt cx="1728" cy="288"/>
            </a:xfrm>
          </p:grpSpPr>
          <p:sp>
            <p:nvSpPr>
              <p:cNvPr id="11303" name="Oval 39"/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1304" name="Oval 40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sp>
          <p:nvSpPr>
            <p:cNvPr id="11305" name="Oval 41"/>
            <p:cNvSpPr>
              <a:spLocks noChangeArrowheads="1"/>
            </p:cNvSpPr>
            <p:nvPr/>
          </p:nvSpPr>
          <p:spPr bwMode="auto">
            <a:xfrm>
              <a:off x="1056" y="3600"/>
              <a:ext cx="288" cy="28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1392" y="3600"/>
              <a:ext cx="13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Level 1         2</a:t>
              </a:r>
              <a:r>
                <a:rPr lang="en-US" baseline="30000" dirty="0"/>
                <a:t>1 </a:t>
              </a:r>
              <a:r>
                <a:rPr lang="en-US" dirty="0"/>
                <a:t>= 2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509836" y="3429000"/>
            <a:ext cx="5262564" cy="2286000"/>
            <a:chOff x="1536" y="2112"/>
            <a:chExt cx="3315" cy="1440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536" y="2112"/>
              <a:ext cx="2688" cy="288"/>
              <a:chOff x="1056" y="3360"/>
              <a:chExt cx="2688" cy="288"/>
            </a:xfrm>
          </p:grpSpPr>
          <p:sp>
            <p:nvSpPr>
              <p:cNvPr id="11309" name="Oval 45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</a:p>
            </p:txBody>
          </p:sp>
        </p:grp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3288" y="3264"/>
              <a:ext cx="288" cy="288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624" y="3264"/>
              <a:ext cx="12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Level 2	    2</a:t>
              </a:r>
              <a:r>
                <a:rPr lang="en-US" baseline="30000" dirty="0"/>
                <a:t>2 </a:t>
              </a:r>
              <a:r>
                <a:rPr lang="en-US" dirty="0"/>
                <a:t>= 4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1900236" y="4191000"/>
            <a:ext cx="5872163" cy="2057400"/>
            <a:chOff x="1152" y="2592"/>
            <a:chExt cx="3699" cy="1296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152" y="2592"/>
              <a:ext cx="3072" cy="288"/>
              <a:chOff x="1056" y="3792"/>
              <a:chExt cx="3072" cy="288"/>
            </a:xfrm>
          </p:grpSpPr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840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1056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sp>
          <p:nvSpPr>
            <p:cNvPr id="11324" name="Oval 60"/>
            <p:cNvSpPr>
              <a:spLocks noChangeArrowheads="1"/>
            </p:cNvSpPr>
            <p:nvPr/>
          </p:nvSpPr>
          <p:spPr bwMode="auto">
            <a:xfrm>
              <a:off x="3288" y="3600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3624" y="3600"/>
              <a:ext cx="12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Level 3	    2</a:t>
              </a:r>
              <a:r>
                <a:rPr lang="en-US" baseline="30000" dirty="0"/>
                <a:t>3 </a:t>
              </a:r>
              <a:r>
                <a:rPr lang="en-US" dirty="0"/>
                <a:t>= 8</a:t>
              </a:r>
            </a:p>
          </p:txBody>
        </p:sp>
      </p:grpSp>
      <p:sp>
        <p:nvSpPr>
          <p:cNvPr id="11326" name="Rectangle 6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maximum number of nodes on a level </a:t>
            </a: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>
          <a:xfrm>
            <a:off x="381000" y="1143000"/>
            <a:ext cx="8686800" cy="88423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maximum number of nodes on level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binary tree is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number of nodes in a binary tree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066800" y="2895600"/>
            <a:ext cx="2971800" cy="2057400"/>
            <a:chOff x="624" y="1632"/>
            <a:chExt cx="1872" cy="1296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680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63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2208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>
              <a:off x="1824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2208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81000" y="1143000"/>
            <a:ext cx="8686800" cy="88423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dirty="0"/>
              <a:t>The maximum number of nodes in a binary tree of height </a:t>
            </a:r>
            <a:r>
              <a:rPr lang="en-US" sz="3200" i="1" dirty="0"/>
              <a:t>k</a:t>
            </a:r>
            <a:r>
              <a:rPr lang="en-US" sz="3200" dirty="0"/>
              <a:t> is </a:t>
            </a:r>
            <a:r>
              <a:rPr lang="en-US" sz="3200" i="1" dirty="0"/>
              <a:t>2</a:t>
            </a:r>
            <a:r>
              <a:rPr lang="en-US" sz="3200" i="1" baseline="30000" dirty="0"/>
              <a:t>k</a:t>
            </a:r>
            <a:r>
              <a:rPr lang="en-US" sz="3200" i="1" dirty="0"/>
              <a:t> – 1</a:t>
            </a:r>
            <a:r>
              <a:rPr lang="en-US" sz="3200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953000" y="2895600"/>
            <a:ext cx="2971800" cy="2057400"/>
            <a:chOff x="624" y="1632"/>
            <a:chExt cx="1872" cy="1296"/>
          </a:xfrm>
        </p:grpSpPr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1680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2208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208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Full Binary Tree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 binary tree of height </a:t>
            </a:r>
            <a:r>
              <a:rPr lang="en-US" sz="2000" b="1" i="1"/>
              <a:t>k</a:t>
            </a:r>
            <a:r>
              <a:rPr lang="en-US" sz="2000" b="1"/>
              <a:t> having </a:t>
            </a:r>
            <a:r>
              <a:rPr lang="en-US" sz="2000" b="1" i="1"/>
              <a:t>2</a:t>
            </a:r>
            <a:r>
              <a:rPr lang="en-US" sz="2000" b="1" i="1" baseline="30000"/>
              <a:t>k</a:t>
            </a:r>
            <a:r>
              <a:rPr lang="en-US" sz="2000" b="1" i="1"/>
              <a:t> – 1</a:t>
            </a:r>
            <a:r>
              <a:rPr lang="en-US" sz="2000" b="1"/>
              <a:t>  nodes is called a </a:t>
            </a:r>
            <a:r>
              <a:rPr lang="en-US" sz="2000" b="1" i="1">
                <a:solidFill>
                  <a:srgbClr val="FF3300"/>
                </a:solidFill>
              </a:rPr>
              <a:t>full</a:t>
            </a:r>
            <a:r>
              <a:rPr lang="en-US" sz="2000" b="1" i="1"/>
              <a:t> </a:t>
            </a:r>
            <a:r>
              <a:rPr lang="en-US" sz="2000" b="1"/>
              <a:t>binary tree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066800" y="2133600"/>
            <a:ext cx="6705600" cy="2819400"/>
            <a:chOff x="624" y="1152"/>
            <a:chExt cx="4224" cy="1776"/>
          </a:xfrm>
        </p:grpSpPr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37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1632" y="1392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880" y="1392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1680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43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3552" y="18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4080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H="1">
              <a:off x="8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11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163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2160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H="1">
              <a:off x="1824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2160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30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355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H="1">
              <a:off x="3216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3552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403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4560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flipH="1">
              <a:off x="4224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4560" y="24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431925"/>
            <a:ext cx="800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A binary tree that is completely filled, with the possible exception of the bottom level, which is filled from left to right, is called a </a:t>
            </a:r>
            <a:r>
              <a:rPr lang="en-US" sz="2000" b="1" i="1" dirty="0">
                <a:solidFill>
                  <a:srgbClr val="FF3300"/>
                </a:solidFill>
              </a:rPr>
              <a:t>complete</a:t>
            </a:r>
            <a:r>
              <a:rPr lang="en-US" sz="2000" b="1" dirty="0"/>
              <a:t> binary tree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0" y="2819400"/>
            <a:ext cx="6324600" cy="2819400"/>
            <a:chOff x="672" y="1344"/>
            <a:chExt cx="3984" cy="1776"/>
          </a:xfrm>
        </p:grpSpPr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2640" y="1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840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1440" y="18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1680" y="1584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928" y="158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196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960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H="1">
              <a:off x="120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728" y="20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4368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3360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360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4128" y="20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1200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120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Oval 22"/>
            <p:cNvSpPr>
              <a:spLocks noChangeArrowheads="1"/>
            </p:cNvSpPr>
            <p:nvPr/>
          </p:nvSpPr>
          <p:spPr bwMode="auto">
            <a:xfrm>
              <a:off x="1680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2208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H="1">
              <a:off x="1872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2208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3072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09600" y="1431925"/>
            <a:ext cx="8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Is it a complete binary tree?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066800" y="2057400"/>
            <a:ext cx="6781800" cy="2819400"/>
            <a:chOff x="1066800" y="2057400"/>
            <a:chExt cx="6781800" cy="2819400"/>
          </a:xfrm>
        </p:grpSpPr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7315200" y="40386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7391400" y="44196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66800" y="2057400"/>
              <a:ext cx="6324600" cy="2819400"/>
              <a:chOff x="1066800" y="2057400"/>
              <a:chExt cx="6324600" cy="2819400"/>
            </a:xfrm>
          </p:grpSpPr>
          <p:grpSp>
            <p:nvGrpSpPr>
              <p:cNvPr id="31" name="Group 34"/>
              <p:cNvGrpSpPr>
                <a:grpSpLocks/>
              </p:cNvGrpSpPr>
              <p:nvPr/>
            </p:nvGrpSpPr>
            <p:grpSpPr bwMode="auto">
              <a:xfrm>
                <a:off x="1066800" y="2057400"/>
                <a:ext cx="6324600" cy="2819400"/>
                <a:chOff x="672" y="1344"/>
                <a:chExt cx="3984" cy="1776"/>
              </a:xfrm>
            </p:grpSpPr>
            <p:sp>
              <p:nvSpPr>
                <p:cNvPr id="32" name="Oval 5"/>
                <p:cNvSpPr>
                  <a:spLocks noChangeArrowheads="1"/>
                </p:cNvSpPr>
                <p:nvPr/>
              </p:nvSpPr>
              <p:spPr bwMode="auto">
                <a:xfrm>
                  <a:off x="2640" y="134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1</a:t>
                  </a:r>
                </a:p>
              </p:txBody>
            </p:sp>
            <p:sp>
              <p:nvSpPr>
                <p:cNvPr id="33" name="Oval 6"/>
                <p:cNvSpPr>
                  <a:spLocks noChangeArrowheads="1"/>
                </p:cNvSpPr>
                <p:nvPr/>
              </p:nvSpPr>
              <p:spPr bwMode="auto">
                <a:xfrm>
                  <a:off x="3840" y="18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3</a:t>
                  </a:r>
                </a:p>
              </p:txBody>
            </p:sp>
            <p:sp>
              <p:nvSpPr>
                <p:cNvPr id="34" name="Oval 7"/>
                <p:cNvSpPr>
                  <a:spLocks noChangeArrowheads="1"/>
                </p:cNvSpPr>
                <p:nvPr/>
              </p:nvSpPr>
              <p:spPr bwMode="auto">
                <a:xfrm>
                  <a:off x="1440" y="18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3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680" y="1584"/>
                  <a:ext cx="96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9"/>
                <p:cNvSpPr>
                  <a:spLocks noChangeShapeType="1"/>
                </p:cNvSpPr>
                <p:nvPr/>
              </p:nvSpPr>
              <p:spPr bwMode="auto">
                <a:xfrm>
                  <a:off x="2928" y="1584"/>
                  <a:ext cx="91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23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5</a:t>
                  </a:r>
                </a:p>
              </p:txBody>
            </p:sp>
            <p:sp>
              <p:nvSpPr>
                <p:cNvPr id="38" name="Oval 11"/>
                <p:cNvSpPr>
                  <a:spLocks noChangeArrowheads="1"/>
                </p:cNvSpPr>
                <p:nvPr/>
              </p:nvSpPr>
              <p:spPr bwMode="auto">
                <a:xfrm>
                  <a:off x="960" y="23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3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064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>
                  <a:off x="1728" y="2064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Oval 14"/>
                <p:cNvSpPr>
                  <a:spLocks noChangeArrowheads="1"/>
                </p:cNvSpPr>
                <p:nvPr/>
              </p:nvSpPr>
              <p:spPr bwMode="auto">
                <a:xfrm>
                  <a:off x="4368" y="23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7</a:t>
                  </a:r>
                </a:p>
              </p:txBody>
            </p:sp>
            <p:sp>
              <p:nvSpPr>
                <p:cNvPr id="42" name="Oval 15"/>
                <p:cNvSpPr>
                  <a:spLocks noChangeArrowheads="1"/>
                </p:cNvSpPr>
                <p:nvPr/>
              </p:nvSpPr>
              <p:spPr bwMode="auto">
                <a:xfrm>
                  <a:off x="3360" y="23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600" y="2064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17"/>
                <p:cNvSpPr>
                  <a:spLocks noChangeShapeType="1"/>
                </p:cNvSpPr>
                <p:nvPr/>
              </p:nvSpPr>
              <p:spPr bwMode="auto">
                <a:xfrm>
                  <a:off x="4128" y="2064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Oval 18"/>
                <p:cNvSpPr>
                  <a:spLocks noChangeArrowheads="1"/>
                </p:cNvSpPr>
                <p:nvPr/>
              </p:nvSpPr>
              <p:spPr bwMode="auto">
                <a:xfrm>
                  <a:off x="672" y="283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46" name="Oval 19"/>
                <p:cNvSpPr>
                  <a:spLocks noChangeArrowheads="1"/>
                </p:cNvSpPr>
                <p:nvPr/>
              </p:nvSpPr>
              <p:spPr bwMode="auto">
                <a:xfrm>
                  <a:off x="1200" y="283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9</a:t>
                  </a:r>
                </a:p>
              </p:txBody>
            </p:sp>
            <p:sp>
              <p:nvSpPr>
                <p:cNvPr id="4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864" y="25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25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Oval 22"/>
                <p:cNvSpPr>
                  <a:spLocks noChangeArrowheads="1"/>
                </p:cNvSpPr>
                <p:nvPr/>
              </p:nvSpPr>
              <p:spPr bwMode="auto">
                <a:xfrm>
                  <a:off x="1680" y="283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10</a:t>
                  </a:r>
                </a:p>
              </p:txBody>
            </p:sp>
            <p:sp>
              <p:nvSpPr>
                <p:cNvPr id="50" name="Oval 23"/>
                <p:cNvSpPr>
                  <a:spLocks noChangeArrowheads="1"/>
                </p:cNvSpPr>
                <p:nvPr/>
              </p:nvSpPr>
              <p:spPr bwMode="auto">
                <a:xfrm>
                  <a:off x="2208" y="283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11</a:t>
                  </a:r>
                </a:p>
              </p:txBody>
            </p:sp>
            <p:sp>
              <p:nvSpPr>
                <p:cNvPr id="5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872" y="25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25"/>
                <p:cNvSpPr>
                  <a:spLocks noChangeShapeType="1"/>
                </p:cNvSpPr>
                <p:nvPr/>
              </p:nvSpPr>
              <p:spPr bwMode="auto">
                <a:xfrm>
                  <a:off x="2208" y="25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83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12</a:t>
                  </a:r>
                </a:p>
              </p:txBody>
            </p:sp>
            <p:sp>
              <p:nvSpPr>
                <p:cNvPr id="5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264" y="2592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>
                <a:off x="5638800" y="4038600"/>
                <a:ext cx="228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26"/>
              <p:cNvSpPr>
                <a:spLocks noChangeArrowheads="1"/>
              </p:cNvSpPr>
              <p:nvPr/>
            </p:nvSpPr>
            <p:spPr bwMode="auto">
              <a:xfrm>
                <a:off x="5638800" y="44196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59" name="Oval 26"/>
              <p:cNvSpPr>
                <a:spLocks noChangeArrowheads="1"/>
              </p:cNvSpPr>
              <p:nvPr/>
            </p:nvSpPr>
            <p:spPr bwMode="auto">
              <a:xfrm>
                <a:off x="6629400" y="44196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>
                <a:off x="6858000" y="4038600"/>
                <a:ext cx="228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4" name="Oval 22"/>
          <p:cNvSpPr>
            <a:spLocks noChangeArrowheads="1"/>
          </p:cNvSpPr>
          <p:nvPr/>
        </p:nvSpPr>
        <p:spPr bwMode="auto">
          <a:xfrm>
            <a:off x="6096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14478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 flipH="1">
            <a:off x="914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14478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62000" y="4419600"/>
            <a:ext cx="7391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" y="2133600"/>
            <a:ext cx="7391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Binary Tree</a:t>
            </a:r>
            <a:br>
              <a:rPr lang="en-US" sz="3600"/>
            </a:br>
            <a:r>
              <a:rPr lang="en-US" sz="3600"/>
              <a:t> No node has a degree &gt; 2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 err="1">
                <a:latin typeface="Arial" charset="0"/>
              </a:rPr>
              <a:t>struct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TreeNode</a:t>
            </a:r>
            <a:r>
              <a:rPr lang="en-US" sz="2000" dirty="0">
                <a:latin typeface="Arial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		data;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TreeNode</a:t>
            </a:r>
            <a:r>
              <a:rPr lang="en-US" sz="2000" dirty="0">
                <a:latin typeface="Arial" charset="0"/>
              </a:rPr>
              <a:t>	*left, *right;	// left </a:t>
            </a:r>
            <a:r>
              <a:rPr lang="en-US" sz="2000" dirty="0" err="1">
                <a:latin typeface="Arial" charset="0"/>
              </a:rPr>
              <a:t>subtree</a:t>
            </a:r>
            <a:r>
              <a:rPr lang="en-US" sz="2000" dirty="0">
                <a:latin typeface="Arial" charset="0"/>
              </a:rPr>
              <a:t> and right </a:t>
            </a:r>
            <a:r>
              <a:rPr lang="en-US" sz="2000" dirty="0" err="1">
                <a:latin typeface="Arial" charset="0"/>
              </a:rPr>
              <a:t>subtree</a:t>
            </a: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Class </a:t>
            </a:r>
            <a:r>
              <a:rPr lang="en-US" sz="2000" dirty="0" err="1">
                <a:latin typeface="Arial" charset="0"/>
              </a:rPr>
              <a:t>BinaryTree</a:t>
            </a:r>
            <a:r>
              <a:rPr lang="en-US" sz="2000" dirty="0">
                <a:latin typeface="Arial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private: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TreeNode</a:t>
            </a:r>
            <a:r>
              <a:rPr lang="en-US" sz="2000" dirty="0">
                <a:latin typeface="Arial" charset="0"/>
              </a:rPr>
              <a:t> * root;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public: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	 </a:t>
            </a:r>
            <a:r>
              <a:rPr lang="en-US" sz="2000" dirty="0" err="1">
                <a:latin typeface="Arial" charset="0"/>
              </a:rPr>
              <a:t>BinaryTree</a:t>
            </a:r>
            <a:r>
              <a:rPr lang="en-US" sz="2000" dirty="0">
                <a:latin typeface="Arial" charset="0"/>
              </a:rPr>
              <a:t>() { root = NULL;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	void add (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data);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	void remove (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data);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	void  </a:t>
            </a:r>
            <a:r>
              <a:rPr lang="en-US" sz="2000" dirty="0" err="1">
                <a:latin typeface="Arial" charset="0"/>
              </a:rPr>
              <a:t>InOrder</a:t>
            </a:r>
            <a:r>
              <a:rPr lang="en-US" sz="2000" dirty="0">
                <a:latin typeface="Arial" charset="0"/>
              </a:rPr>
              <a:t>();		// In order traversal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		~ </a:t>
            </a:r>
            <a:r>
              <a:rPr lang="en-US" sz="2000" dirty="0" err="1">
                <a:latin typeface="Arial" charset="0"/>
              </a:rPr>
              <a:t>BinaryTree</a:t>
            </a:r>
            <a:r>
              <a:rPr lang="en-US" sz="2000" dirty="0">
                <a:latin typeface="Arial" charset="0"/>
              </a:rPr>
              <a:t>();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};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2667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/>
              <a:t>Binary Tree Traversal</a:t>
            </a:r>
            <a:br>
              <a:rPr lang="en-US" sz="3600"/>
            </a:br>
            <a:r>
              <a:rPr lang="en-US" sz="2800"/>
              <a:t>In order Traversal (LNR)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void </a:t>
            </a:r>
            <a:r>
              <a:rPr lang="en-US" sz="2000" b="1" dirty="0" err="1">
                <a:latin typeface="Arial" charset="0"/>
              </a:rPr>
              <a:t>BinaryTree</a:t>
            </a:r>
            <a:r>
              <a:rPr lang="en-US" sz="2000" b="1" dirty="0">
                <a:latin typeface="Arial" charset="0"/>
              </a:rPr>
              <a:t>::</a:t>
            </a:r>
            <a:r>
              <a:rPr lang="en-US" sz="2000" b="1" dirty="0" err="1">
                <a:latin typeface="Arial" charset="0"/>
              </a:rPr>
              <a:t>InOrder</a:t>
            </a:r>
            <a:r>
              <a:rPr lang="en-US" sz="2000" b="1" dirty="0">
                <a:latin typeface="Arial" charset="0"/>
              </a:rPr>
              <a:t>()		// work horse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</a:t>
            </a:r>
            <a:r>
              <a:rPr lang="en-US" sz="2000" b="1" dirty="0" err="1">
                <a:latin typeface="Arial" charset="0"/>
              </a:rPr>
              <a:t>InOrder</a:t>
            </a:r>
            <a:r>
              <a:rPr lang="en-US" sz="2000" b="1" dirty="0">
                <a:latin typeface="Arial" charset="0"/>
              </a:rPr>
              <a:t>(root);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void </a:t>
            </a:r>
            <a:r>
              <a:rPr lang="en-US" sz="2000" b="1" dirty="0" err="1">
                <a:latin typeface="Arial" charset="0"/>
              </a:rPr>
              <a:t>BinaryTree</a:t>
            </a:r>
            <a:r>
              <a:rPr lang="en-US" sz="2000" b="1" dirty="0">
                <a:latin typeface="Arial" charset="0"/>
              </a:rPr>
              <a:t>::</a:t>
            </a:r>
            <a:r>
              <a:rPr lang="en-US" sz="2000" b="1" dirty="0" err="1">
                <a:latin typeface="Arial" charset="0"/>
              </a:rPr>
              <a:t>InOrder</a:t>
            </a:r>
            <a:r>
              <a:rPr lang="en-US" sz="2000" b="1" dirty="0">
                <a:latin typeface="Arial" charset="0"/>
              </a:rPr>
              <a:t>(</a:t>
            </a:r>
            <a:r>
              <a:rPr lang="en-US" sz="2000" b="1" dirty="0" err="1">
                <a:latin typeface="Arial" charset="0"/>
              </a:rPr>
              <a:t>TreeNode</a:t>
            </a:r>
            <a:r>
              <a:rPr lang="en-US" sz="2000" b="1" dirty="0">
                <a:latin typeface="Arial" charset="0"/>
              </a:rPr>
              <a:t> *t)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if (t)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	</a:t>
            </a:r>
            <a:r>
              <a:rPr lang="en-US" sz="2000" b="1" dirty="0" err="1">
                <a:latin typeface="Arial" charset="0"/>
              </a:rPr>
              <a:t>InOrder</a:t>
            </a:r>
            <a:r>
              <a:rPr lang="en-US" sz="2000" b="1" dirty="0">
                <a:latin typeface="Arial" charset="0"/>
              </a:rPr>
              <a:t>(t-&gt;left);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	visit(t);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	</a:t>
            </a:r>
            <a:r>
              <a:rPr lang="en-US" sz="2000" b="1" dirty="0" err="1">
                <a:latin typeface="Arial" charset="0"/>
              </a:rPr>
              <a:t>InOrder</a:t>
            </a:r>
            <a:r>
              <a:rPr lang="en-US" sz="2000" b="1" dirty="0">
                <a:latin typeface="Arial" charset="0"/>
              </a:rPr>
              <a:t>(t-&gt;right);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void </a:t>
            </a:r>
            <a:r>
              <a:rPr lang="en-US" sz="2000" b="1" dirty="0" err="1">
                <a:latin typeface="Arial" charset="0"/>
              </a:rPr>
              <a:t>BinaryTree</a:t>
            </a:r>
            <a:r>
              <a:rPr lang="en-US" sz="2000" b="1" dirty="0">
                <a:latin typeface="Arial" charset="0"/>
              </a:rPr>
              <a:t>::visit (</a:t>
            </a:r>
            <a:r>
              <a:rPr lang="en-US" sz="2000" b="1" dirty="0" err="1">
                <a:latin typeface="Arial" charset="0"/>
              </a:rPr>
              <a:t>TreeNode</a:t>
            </a:r>
            <a:r>
              <a:rPr lang="en-US" sz="2000" b="1" dirty="0">
                <a:latin typeface="Arial" charset="0"/>
              </a:rPr>
              <a:t> *t) { </a:t>
            </a:r>
            <a:r>
              <a:rPr lang="en-US" sz="2000" b="1" dirty="0" err="1">
                <a:latin typeface="Arial" charset="0"/>
              </a:rPr>
              <a:t>cout</a:t>
            </a:r>
            <a:r>
              <a:rPr lang="en-US" sz="2000" b="1" dirty="0">
                <a:latin typeface="Arial" charset="0"/>
              </a:rPr>
              <a:t> &lt;&lt; t-&gt;data;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b="1">
                <a:cs typeface="Times New Roman" pitchFamily="18" charset="0"/>
              </a:rPr>
              <a:t>Trees</a:t>
            </a:r>
            <a:endParaRPr lang="en-US" sz="3600"/>
          </a:p>
        </p:txBody>
      </p:sp>
      <p:graphicFrame>
        <p:nvGraphicFramePr>
          <p:cNvPr id="2155" name="Object 107"/>
          <p:cNvGraphicFramePr>
            <a:graphicFrameLocks noChangeAspect="1"/>
          </p:cNvGraphicFramePr>
          <p:nvPr/>
        </p:nvGraphicFramePr>
        <p:xfrm>
          <a:off x="2963863" y="1828800"/>
          <a:ext cx="351313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3029373" imgH="3809524" progId="PBrush">
                  <p:embed/>
                </p:oleObj>
              </mc:Choice>
              <mc:Fallback>
                <p:oleObj name="Bitmap Image" r:id="rId3" imgW="3029373" imgH="38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1828800"/>
                        <a:ext cx="351313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3886200" cy="2743200"/>
            <a:chOff x="1296" y="1392"/>
            <a:chExt cx="2448" cy="1728"/>
          </a:xfrm>
        </p:grpSpPr>
        <p:sp>
          <p:nvSpPr>
            <p:cNvPr id="40963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002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05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2895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20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172200" y="61258"/>
            <a:ext cx="2972377" cy="2148542"/>
            <a:chOff x="3360" y="672"/>
            <a:chExt cx="2168" cy="1438"/>
          </a:xfrm>
        </p:grpSpPr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120" cy="1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(t-&gt;left);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(t-&gt;right);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Binary Tree Traversal</a:t>
            </a:r>
            <a:br>
              <a:rPr lang="en-US" sz="4000" dirty="0"/>
            </a:br>
            <a:r>
              <a:rPr lang="en-US" sz="3200" dirty="0"/>
              <a:t>In Order Traversal (LNR)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6172200" y="2190750"/>
          <a:ext cx="2895600" cy="466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553200" y="58674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(A-&gt;left)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53200" y="61722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visit(A)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53200" y="64740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(A-&gt;right)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82000" y="609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76800" y="632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(A)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530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(B)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53200" y="48768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(B-&gt;left)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3200" y="51816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visit(B)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53200" y="54834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(B-&gt;right)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820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53200" y="38100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(C-&gt;left)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53200" y="41148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visit(C)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53200" y="44166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(C-&gt;right)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82000" y="42671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53200" y="27432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(Q-&gt;left)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53200" y="30480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visit(Q)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53200" y="33498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(Q-&gt;right)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82000" y="33527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t=Q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953000" y="419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(C)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53000" y="2971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(Q)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95800" y="2362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(NULL)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53000" y="2971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sz="1600" dirty="0"/>
              <a:t>M</a:t>
            </a:r>
            <a:r>
              <a:rPr lang="en-US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53200" y="2754869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(M-&gt;left)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0" y="3059669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visit(M)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53200" y="3361491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(M-&gt;right)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820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t=M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572000" y="419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(NULL)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530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(K)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3200" y="4876800"/>
            <a:ext cx="1752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(K-&gt;left)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53200" y="5181600"/>
            <a:ext cx="1752600" cy="304800"/>
          </a:xfrm>
          <a:prstGeom prst="rect">
            <a:avLst/>
          </a:prstGeom>
          <a:solidFill>
            <a:srgbClr val="B236A3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visit(K)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53200" y="5483422"/>
            <a:ext cx="1752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InOrder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(K-&gt;right)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820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 animBg="1" autoUpdateAnimBg="0"/>
      <p:bldP spid="40983" grpId="0" animBg="1" autoUpdateAnimBg="0"/>
      <p:bldP spid="40984" grpId="0" animBg="1" autoUpdateAnimBg="0"/>
      <p:bldP spid="40985" grpId="0" animBg="1" autoUpdateAnimBg="0"/>
      <p:bldP spid="40986" grpId="0" animBg="1" autoUpdateAnimBg="0"/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  <p:bldP spid="40991" grpId="0" animBg="1" autoUpdateAnimBg="0"/>
      <p:bldP spid="40992" grpId="0" animBg="1" autoUpdateAnimBg="0"/>
      <p:bldP spid="40993" grpId="0" animBg="1" autoUpdateAnimBg="0"/>
      <p:bldP spid="40994" grpId="0" animBg="1" autoUpdateAnimBg="0"/>
      <p:bldP spid="40995" grpId="0" animBg="1" autoUpdateAnimBg="0"/>
      <p:bldP spid="40996" grpId="0" animBg="1" autoUpdateAnimBg="0"/>
      <p:bldP spid="40997" grpId="0" animBg="1" autoUpdateAnimBg="0"/>
      <p:bldP spid="41002" grpId="0" animBg="1" autoUpdateAnimBg="0"/>
      <p:bldP spid="41003" grpId="0" animBg="1" autoUpdateAnimBg="0"/>
      <p:bldP spid="41004" grpId="0" animBg="1" autoUpdateAnimBg="0"/>
      <p:bldP spid="41005" grpId="0" animBg="1" autoUpdateAnimBg="0"/>
      <p:bldP spid="41010" grpId="0" animBg="1" autoUpdateAnimBg="0"/>
      <p:bldP spid="41011" grpId="0" animBg="1" autoUpdateAnimBg="0"/>
      <p:bldP spid="41020" grpId="0" animBg="1" autoUpdateAnimBg="0"/>
      <p:bldP spid="41021" grpId="0" animBg="1" autoUpdateAnimBg="0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/>
      <p:bldP spid="75" grpId="1"/>
      <p:bldP spid="76" grpId="0"/>
      <p:bldP spid="76" grpId="1"/>
      <p:bldP spid="77" grpId="0"/>
      <p:bldP spid="77" grpId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1" grpId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/>
      <p:bldP spid="85" grpId="1"/>
      <p:bldP spid="86" grpId="0" animBg="1"/>
      <p:bldP spid="86" grpId="1" animBg="1"/>
      <p:bldP spid="86" grpId="2" animBg="1"/>
      <p:bldP spid="87" grpId="0" animBg="1"/>
      <p:bldP spid="87" grpId="1" animBg="1"/>
      <p:bldP spid="88" grpId="0" animBg="1"/>
      <p:bldP spid="88" grpId="1" animBg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2" grpId="2"/>
      <p:bldP spid="92" grpId="3"/>
      <p:bldP spid="92" grpId="4"/>
      <p:bldP spid="92" grpId="5"/>
      <p:bldP spid="92" grpId="6"/>
      <p:bldP spid="92" grpId="7"/>
      <p:bldP spid="93" grpId="0"/>
      <p:bldP spid="93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7" grpId="0"/>
      <p:bldP spid="97" grpId="1"/>
      <p:bldP spid="99" grpId="0"/>
      <p:bldP spid="99" grpId="1"/>
      <p:bldP spid="99" grpId="2"/>
      <p:bldP spid="99" grpId="3"/>
      <p:bldP spid="99" grpId="4"/>
      <p:bldP spid="99" grpId="5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40963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0998" name="Oval 38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1002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05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06" name="Oval 46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07" name="Oval 47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08" name="Oval 48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12" name="Oval 52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13" name="Oval 53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14" name="Oval 54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15" name="Oval 55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6" name="Oval 5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7" name="Oval 57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8" name="Oval 5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1019" name="Oval 5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1020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021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019800" y="1905000"/>
            <a:ext cx="2972377" cy="2148542"/>
            <a:chOff x="3360" y="672"/>
            <a:chExt cx="2168" cy="1438"/>
          </a:xfrm>
        </p:grpSpPr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120" cy="1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(t-&gt;left);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	</a:t>
              </a:r>
              <a:r>
                <a:rPr lang="en-US" sz="1600" b="1" dirty="0" err="1">
                  <a:solidFill>
                    <a:schemeClr val="bg1"/>
                  </a:solidFill>
                  <a:latin typeface="Arial" charset="0"/>
                </a:rPr>
                <a:t>InOrder</a:t>
              </a:r>
              <a:r>
                <a:rPr lang="en-US" sz="1600" b="1" dirty="0">
                  <a:solidFill>
                    <a:schemeClr val="bg1"/>
                  </a:solidFill>
                  <a:latin typeface="Arial" charset="0"/>
                </a:rPr>
                <a:t>(t-&gt;right);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/>
              <a:t>Binary Tree Traversal</a:t>
            </a:r>
            <a:br>
              <a:rPr lang="en-US" sz="4000" dirty="0"/>
            </a:br>
            <a:r>
              <a:rPr lang="en-US" sz="3200" dirty="0"/>
              <a:t>In Order Traversal (LNR)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 animBg="1" autoUpdateAnimBg="0"/>
      <p:bldP spid="40983" grpId="0" animBg="1" autoUpdateAnimBg="0"/>
      <p:bldP spid="40984" grpId="0" animBg="1" autoUpdateAnimBg="0"/>
      <p:bldP spid="40985" grpId="0" animBg="1" autoUpdateAnimBg="0"/>
      <p:bldP spid="40986" grpId="0" animBg="1" autoUpdateAnimBg="0"/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  <p:bldP spid="40991" grpId="0" animBg="1" autoUpdateAnimBg="0"/>
      <p:bldP spid="40992" grpId="0" animBg="1" autoUpdateAnimBg="0"/>
      <p:bldP spid="40993" grpId="0" animBg="1" autoUpdateAnimBg="0"/>
      <p:bldP spid="40994" grpId="0" animBg="1" autoUpdateAnimBg="0"/>
      <p:bldP spid="40995" grpId="0" animBg="1" autoUpdateAnimBg="0"/>
      <p:bldP spid="40996" grpId="0" animBg="1" autoUpdateAnimBg="0"/>
      <p:bldP spid="40997" grpId="0" animBg="1" autoUpdateAnimBg="0"/>
      <p:bldP spid="40998" grpId="0" animBg="1" autoUpdateAnimBg="0"/>
      <p:bldP spid="40999" grpId="0" animBg="1" autoUpdateAnimBg="0"/>
      <p:bldP spid="41000" grpId="0" animBg="1" autoUpdateAnimBg="0"/>
      <p:bldP spid="41001" grpId="0" animBg="1" autoUpdateAnimBg="0"/>
      <p:bldP spid="41002" grpId="0" animBg="1" autoUpdateAnimBg="0"/>
      <p:bldP spid="41003" grpId="0" animBg="1" autoUpdateAnimBg="0"/>
      <p:bldP spid="41004" grpId="0" animBg="1" autoUpdateAnimBg="0"/>
      <p:bldP spid="41005" grpId="0" animBg="1" autoUpdateAnimBg="0"/>
      <p:bldP spid="41006" grpId="0" animBg="1" autoUpdateAnimBg="0"/>
      <p:bldP spid="41007" grpId="0" animBg="1" autoUpdateAnimBg="0"/>
      <p:bldP spid="41008" grpId="0" animBg="1" autoUpdateAnimBg="0"/>
      <p:bldP spid="41009" grpId="0" animBg="1" autoUpdateAnimBg="0"/>
      <p:bldP spid="41010" grpId="0" animBg="1" autoUpdateAnimBg="0"/>
      <p:bldP spid="41011" grpId="0" animBg="1" autoUpdateAnimBg="0"/>
      <p:bldP spid="41012" grpId="0" animBg="1" autoUpdateAnimBg="0"/>
      <p:bldP spid="41013" grpId="0" animBg="1" autoUpdateAnimBg="0"/>
      <p:bldP spid="41014" grpId="0" animBg="1" autoUpdateAnimBg="0"/>
      <p:bldP spid="41015" grpId="0" animBg="1" autoUpdateAnimBg="0"/>
      <p:bldP spid="41016" grpId="0" animBg="1" autoUpdateAnimBg="0"/>
      <p:bldP spid="41017" grpId="0" animBg="1" autoUpdateAnimBg="0"/>
      <p:bldP spid="41018" grpId="0" animBg="1" autoUpdateAnimBg="0"/>
      <p:bldP spid="41019" grpId="0" animBg="1" autoUpdateAnimBg="0"/>
      <p:bldP spid="41020" grpId="0" animBg="1" autoUpdateAnimBg="0"/>
      <p:bldP spid="4102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2819400"/>
            <a:ext cx="8077200" cy="2819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/>
              <a:t>Binary Tree Traversal</a:t>
            </a:r>
            <a:br>
              <a:rPr lang="en-US" sz="3600"/>
            </a:br>
            <a:r>
              <a:rPr lang="en-US" sz="2800"/>
              <a:t>Pre Order Traversal (NLR)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void </a:t>
            </a:r>
            <a:r>
              <a:rPr lang="en-US" sz="2000" b="1" dirty="0" err="1">
                <a:latin typeface="Arial" charset="0"/>
              </a:rPr>
              <a:t>BinaryTree</a:t>
            </a:r>
            <a:r>
              <a:rPr lang="en-US" sz="2000" b="1" dirty="0">
                <a:latin typeface="Arial" charset="0"/>
              </a:rPr>
              <a:t>::</a:t>
            </a:r>
            <a:r>
              <a:rPr lang="en-US" sz="2000" b="1" dirty="0" err="1">
                <a:latin typeface="Arial" charset="0"/>
              </a:rPr>
              <a:t>PreOrder</a:t>
            </a:r>
            <a:r>
              <a:rPr lang="en-US" sz="2000" b="1" dirty="0">
                <a:latin typeface="Arial" charset="0"/>
              </a:rPr>
              <a:t>()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</a:t>
            </a:r>
            <a:r>
              <a:rPr lang="en-US" sz="2000" b="1" dirty="0" err="1">
                <a:latin typeface="Arial" charset="0"/>
              </a:rPr>
              <a:t>PreOrder</a:t>
            </a:r>
            <a:r>
              <a:rPr lang="en-US" sz="2000" b="1" dirty="0">
                <a:latin typeface="Arial" charset="0"/>
              </a:rPr>
              <a:t>(root);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void </a:t>
            </a:r>
            <a:r>
              <a:rPr lang="en-US" sz="2000" b="1" dirty="0" err="1">
                <a:latin typeface="Arial" charset="0"/>
              </a:rPr>
              <a:t>BinaryTree</a:t>
            </a:r>
            <a:r>
              <a:rPr lang="en-US" sz="2000" b="1" dirty="0">
                <a:latin typeface="Arial" charset="0"/>
              </a:rPr>
              <a:t>::</a:t>
            </a:r>
            <a:r>
              <a:rPr lang="en-US" sz="2000" b="1" dirty="0" err="1">
                <a:latin typeface="Arial" charset="0"/>
              </a:rPr>
              <a:t>PreOrder</a:t>
            </a:r>
            <a:r>
              <a:rPr lang="en-US" sz="2000" b="1" dirty="0">
                <a:latin typeface="Arial" charset="0"/>
              </a:rPr>
              <a:t>(</a:t>
            </a:r>
            <a:r>
              <a:rPr lang="en-US" sz="2000" b="1" dirty="0" err="1">
                <a:latin typeface="Arial" charset="0"/>
              </a:rPr>
              <a:t>TreeNode</a:t>
            </a:r>
            <a:r>
              <a:rPr lang="en-US" sz="2000" b="1" dirty="0">
                <a:latin typeface="Arial" charset="0"/>
              </a:rPr>
              <a:t> *t)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if (t)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	visit(t);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	</a:t>
            </a:r>
            <a:r>
              <a:rPr lang="en-US" sz="2000" b="1" dirty="0" err="1">
                <a:latin typeface="Arial" charset="0"/>
              </a:rPr>
              <a:t>PreOrder</a:t>
            </a:r>
            <a:r>
              <a:rPr lang="en-US" sz="2000" b="1" dirty="0">
                <a:latin typeface="Arial" charset="0"/>
              </a:rPr>
              <a:t>(t-&gt;left);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	</a:t>
            </a:r>
            <a:r>
              <a:rPr lang="en-US" sz="2000" b="1" dirty="0" err="1">
                <a:latin typeface="Arial" charset="0"/>
              </a:rPr>
              <a:t>PreOrder</a:t>
            </a:r>
            <a:r>
              <a:rPr lang="en-US" sz="2000" b="1" dirty="0">
                <a:latin typeface="Arial" charset="0"/>
              </a:rPr>
              <a:t>(t-&gt;right);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charset="0"/>
              </a:rPr>
              <a:t>void </a:t>
            </a:r>
            <a:r>
              <a:rPr lang="en-US" sz="2000" b="1" dirty="0" err="1">
                <a:latin typeface="Arial" charset="0"/>
              </a:rPr>
              <a:t>BinaryTree</a:t>
            </a:r>
            <a:r>
              <a:rPr lang="en-US" sz="2000" b="1" dirty="0">
                <a:latin typeface="Arial" charset="0"/>
              </a:rPr>
              <a:t>::visit (</a:t>
            </a:r>
            <a:r>
              <a:rPr lang="en-US" sz="2000" b="1" dirty="0" err="1">
                <a:latin typeface="Arial" charset="0"/>
              </a:rPr>
              <a:t>TreeNode</a:t>
            </a:r>
            <a:r>
              <a:rPr lang="en-US" sz="2000" b="1" dirty="0">
                <a:latin typeface="Arial" charset="0"/>
              </a:rPr>
              <a:t> *t) { </a:t>
            </a:r>
            <a:r>
              <a:rPr lang="en-US" sz="2000" b="1" dirty="0" err="1">
                <a:latin typeface="Arial" charset="0"/>
              </a:rPr>
              <a:t>cout</a:t>
            </a:r>
            <a:r>
              <a:rPr lang="en-US" sz="2000" b="1" dirty="0">
                <a:latin typeface="Arial" charset="0"/>
              </a:rPr>
              <a:t> &lt;&lt; t-&gt;data;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43011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3012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3013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3014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3015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3018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43019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3020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48" name="Oval 40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49" name="Oval 41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3057" name="Oval 4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58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59" name="Oval 5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Rectangle 5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Rectangle 5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	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	PreOrder(t-&gt;left);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	PreOrder(t-&gt;right);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3067" name="Rectangle 5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Binary Tree Traversal</a:t>
            </a:r>
            <a:br>
              <a:rPr lang="en-US" sz="4000"/>
            </a:br>
            <a:r>
              <a:rPr lang="en-US" sz="3200"/>
              <a:t>Pre Order Traversal (NLR)</a:t>
            </a:r>
          </a:p>
        </p:txBody>
      </p:sp>
      <p:sp>
        <p:nvSpPr>
          <p:cNvPr id="43068" name="Oval 60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070" name="Oval 62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071" name="Oval 63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3072" name="Oval 64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73" name="Oval 65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74" name="Oval 66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3075" name="Oval 67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3076" name="Oval 68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077" name="Oval 69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4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8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2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6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8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8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4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6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0" grpId="0" animBg="1" autoUpdateAnimBg="0"/>
      <p:bldP spid="43031" grpId="0" animBg="1" autoUpdateAnimBg="0"/>
      <p:bldP spid="43032" grpId="0" animBg="1" autoUpdateAnimBg="0"/>
      <p:bldP spid="43033" grpId="0" animBg="1" autoUpdateAnimBg="0"/>
      <p:bldP spid="43034" grpId="0" animBg="1" autoUpdateAnimBg="0"/>
      <p:bldP spid="43035" grpId="0" animBg="1" autoUpdateAnimBg="0"/>
      <p:bldP spid="43036" grpId="0" animBg="1" autoUpdateAnimBg="0"/>
      <p:bldP spid="43037" grpId="0" animBg="1" autoUpdateAnimBg="0"/>
      <p:bldP spid="43038" grpId="0" animBg="1" autoUpdateAnimBg="0"/>
      <p:bldP spid="43039" grpId="0" animBg="1" autoUpdateAnimBg="0"/>
      <p:bldP spid="43040" grpId="0" animBg="1" autoUpdateAnimBg="0"/>
      <p:bldP spid="43041" grpId="0" animBg="1" autoUpdateAnimBg="0"/>
      <p:bldP spid="43042" grpId="0" animBg="1" autoUpdateAnimBg="0"/>
      <p:bldP spid="43043" grpId="0" animBg="1" autoUpdateAnimBg="0"/>
      <p:bldP spid="43044" grpId="0" animBg="1" autoUpdateAnimBg="0"/>
      <p:bldP spid="43045" grpId="0" animBg="1" autoUpdateAnimBg="0"/>
      <p:bldP spid="43046" grpId="0" animBg="1" autoUpdateAnimBg="0"/>
      <p:bldP spid="43047" grpId="0" animBg="1" autoUpdateAnimBg="0"/>
      <p:bldP spid="43048" grpId="0" animBg="1" autoUpdateAnimBg="0"/>
      <p:bldP spid="43049" grpId="0" animBg="1" autoUpdateAnimBg="0"/>
      <p:bldP spid="43050" grpId="0" animBg="1" autoUpdateAnimBg="0"/>
      <p:bldP spid="43051" grpId="0" animBg="1" autoUpdateAnimBg="0"/>
      <p:bldP spid="43052" grpId="0" animBg="1" autoUpdateAnimBg="0"/>
      <p:bldP spid="43053" grpId="0" animBg="1" autoUpdateAnimBg="0"/>
      <p:bldP spid="43054" grpId="0" animBg="1" autoUpdateAnimBg="0"/>
      <p:bldP spid="43055" grpId="0" animBg="1" autoUpdateAnimBg="0"/>
      <p:bldP spid="43056" grpId="0" animBg="1" autoUpdateAnimBg="0"/>
      <p:bldP spid="43057" grpId="0" animBg="1" autoUpdateAnimBg="0"/>
      <p:bldP spid="43058" grpId="0" animBg="1" autoUpdateAnimBg="0"/>
      <p:bldP spid="43059" grpId="0" animBg="1" autoUpdateAnimBg="0"/>
      <p:bldP spid="43068" grpId="0" animBg="1" autoUpdateAnimBg="0"/>
      <p:bldP spid="43069" grpId="0" animBg="1" autoUpdateAnimBg="0"/>
      <p:bldP spid="43070" grpId="0" animBg="1" autoUpdateAnimBg="0"/>
      <p:bldP spid="43071" grpId="0" animBg="1" autoUpdateAnimBg="0"/>
      <p:bldP spid="43072" grpId="0" animBg="1" autoUpdateAnimBg="0"/>
      <p:bldP spid="43073" grpId="0" animBg="1" autoUpdateAnimBg="0"/>
      <p:bldP spid="43074" grpId="0" animBg="1" autoUpdateAnimBg="0"/>
      <p:bldP spid="43075" grpId="0" animBg="1" autoUpdateAnimBg="0"/>
      <p:bldP spid="43076" grpId="0" animBg="1" autoUpdateAnimBg="0"/>
      <p:bldP spid="4307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57200" y="2743200"/>
            <a:ext cx="8077200" cy="28194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/>
              <a:t>Binary Tree Traversal</a:t>
            </a:r>
            <a:br>
              <a:rPr lang="en-US" sz="3600"/>
            </a:br>
            <a:r>
              <a:rPr lang="en-US" sz="2800"/>
              <a:t>Post Order Traversal (LRN)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void BinaryTree::PostOrder()		// work horse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	PostOrder(root);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void BinaryTree::PostOrder(TreeNode *t)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	if (t)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		PostOrder(t-&gt;left);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		PostOrder(t-&gt;right);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		visit(t);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Arial" charset="0"/>
              </a:rPr>
              <a:t>void BinaryTree::visit (TreeNode *t) { cout &lt;&lt; t-&gt;data;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209800"/>
            <a:ext cx="5029200" cy="2743200"/>
            <a:chOff x="1296" y="1392"/>
            <a:chExt cx="3168" cy="1728"/>
          </a:xfrm>
        </p:grpSpPr>
        <p:sp>
          <p:nvSpPr>
            <p:cNvPr id="45059" name="Oval 3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152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228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5085" name="Oval 29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1219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14478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838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93" name="Oval 37"/>
          <p:cNvSpPr>
            <a:spLocks noChangeArrowheads="1"/>
          </p:cNvSpPr>
          <p:nvPr/>
        </p:nvSpPr>
        <p:spPr bwMode="auto">
          <a:xfrm>
            <a:off x="2286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6" name="Oval 40"/>
          <p:cNvSpPr>
            <a:spLocks noChangeArrowheads="1"/>
          </p:cNvSpPr>
          <p:nvPr/>
        </p:nvSpPr>
        <p:spPr bwMode="auto">
          <a:xfrm>
            <a:off x="1752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7" name="Oval 41"/>
          <p:cNvSpPr>
            <a:spLocks noChangeArrowheads="1"/>
          </p:cNvSpPr>
          <p:nvPr/>
        </p:nvSpPr>
        <p:spPr bwMode="auto">
          <a:xfrm>
            <a:off x="18288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1371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49530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3" name="Oval 47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28194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106" name="Oval 5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44196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09" name="Oval 53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38862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11" name="Oval 55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2" name="Oval 56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>
            <a:off x="3352800" y="5562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4" name="Oval 58"/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5115" name="Oval 59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116" name="Oval 60"/>
          <p:cNvSpPr>
            <a:spLocks noChangeArrowheads="1"/>
          </p:cNvSpPr>
          <p:nvPr/>
        </p:nvSpPr>
        <p:spPr bwMode="auto">
          <a:xfrm>
            <a:off x="3657600" y="2971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5117" name="Oval 61"/>
          <p:cNvSpPr>
            <a:spLocks noChangeArrowheads="1"/>
          </p:cNvSpPr>
          <p:nvPr/>
        </p:nvSpPr>
        <p:spPr bwMode="auto">
          <a:xfrm>
            <a:off x="2514600" y="2209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638800" y="3810000"/>
            <a:ext cx="3657600" cy="2209800"/>
            <a:chOff x="3360" y="672"/>
            <a:chExt cx="2304" cy="1392"/>
          </a:xfrm>
        </p:grpSpPr>
        <p:sp>
          <p:nvSpPr>
            <p:cNvPr id="45119" name="Rectangle 63"/>
            <p:cNvSpPr>
              <a:spLocks noChangeArrowheads="1"/>
            </p:cNvSpPr>
            <p:nvPr/>
          </p:nvSpPr>
          <p:spPr bwMode="auto">
            <a:xfrm>
              <a:off x="3360" y="1536"/>
              <a:ext cx="2112" cy="24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Rectangle 64"/>
            <p:cNvSpPr>
              <a:spLocks noChangeArrowheads="1"/>
            </p:cNvSpPr>
            <p:nvPr/>
          </p:nvSpPr>
          <p:spPr bwMode="auto">
            <a:xfrm>
              <a:off x="3360" y="1248"/>
              <a:ext cx="2112" cy="240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Rectangle 65"/>
            <p:cNvSpPr>
              <a:spLocks noChangeArrowheads="1"/>
            </p:cNvSpPr>
            <p:nvPr/>
          </p:nvSpPr>
          <p:spPr bwMode="auto">
            <a:xfrm>
              <a:off x="3360" y="960"/>
              <a:ext cx="2112" cy="240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Rectangle 66"/>
            <p:cNvSpPr>
              <a:spLocks noChangeArrowheads="1"/>
            </p:cNvSpPr>
            <p:nvPr/>
          </p:nvSpPr>
          <p:spPr bwMode="auto">
            <a:xfrm>
              <a:off x="3360" y="1824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Rectangle 67"/>
            <p:cNvSpPr>
              <a:spLocks noChangeArrowheads="1"/>
            </p:cNvSpPr>
            <p:nvPr/>
          </p:nvSpPr>
          <p:spPr bwMode="auto">
            <a:xfrm>
              <a:off x="3360" y="672"/>
              <a:ext cx="211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Rectangle 68"/>
            <p:cNvSpPr>
              <a:spLocks noChangeArrowheads="1"/>
            </p:cNvSpPr>
            <p:nvPr/>
          </p:nvSpPr>
          <p:spPr bwMode="auto">
            <a:xfrm>
              <a:off x="3408" y="709"/>
              <a:ext cx="2256" cy="1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if (t) {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    PostOrder(t-&gt;left);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    PostOrder(t-&gt;right);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    visit(t);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}</a:t>
              </a:r>
            </a:p>
          </p:txBody>
        </p:sp>
      </p:grpSp>
      <p:sp>
        <p:nvSpPr>
          <p:cNvPr id="45125" name="Rectangle 6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/>
              <a:t>Binary Tree Traversal</a:t>
            </a:r>
            <a:br>
              <a:rPr lang="en-US" sz="4000"/>
            </a:br>
            <a:r>
              <a:rPr lang="en-US" sz="3200"/>
              <a:t>Post Order Traversal (LRN)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7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8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 animBg="1" autoUpdateAnimBg="0"/>
      <p:bldP spid="45079" grpId="0" animBg="1" autoUpdateAnimBg="0"/>
      <p:bldP spid="45080" grpId="0" animBg="1" autoUpdateAnimBg="0"/>
      <p:bldP spid="45081" grpId="0" animBg="1" autoUpdateAnimBg="0"/>
      <p:bldP spid="45082" grpId="0" animBg="1" autoUpdateAnimBg="0"/>
      <p:bldP spid="45083" grpId="0" animBg="1" autoUpdateAnimBg="0"/>
      <p:bldP spid="45084" grpId="0" animBg="1" autoUpdateAnimBg="0"/>
      <p:bldP spid="45085" grpId="0" animBg="1" autoUpdateAnimBg="0"/>
      <p:bldP spid="45086" grpId="0" animBg="1" autoUpdateAnimBg="0"/>
      <p:bldP spid="45087" grpId="0" animBg="1" autoUpdateAnimBg="0"/>
      <p:bldP spid="45088" grpId="0" animBg="1" autoUpdateAnimBg="0"/>
      <p:bldP spid="45089" grpId="0" animBg="1" autoUpdateAnimBg="0"/>
      <p:bldP spid="45090" grpId="0" animBg="1" autoUpdateAnimBg="0"/>
      <p:bldP spid="45091" grpId="0" animBg="1" autoUpdateAnimBg="0"/>
      <p:bldP spid="45092" grpId="0" animBg="1" autoUpdateAnimBg="0"/>
      <p:bldP spid="45093" grpId="0" animBg="1" autoUpdateAnimBg="0"/>
      <p:bldP spid="45094" grpId="0" animBg="1" autoUpdateAnimBg="0"/>
      <p:bldP spid="45095" grpId="0" animBg="1" autoUpdateAnimBg="0"/>
      <p:bldP spid="45096" grpId="0" animBg="1" autoUpdateAnimBg="0"/>
      <p:bldP spid="45097" grpId="0" animBg="1" autoUpdateAnimBg="0"/>
      <p:bldP spid="45098" grpId="0" animBg="1" autoUpdateAnimBg="0"/>
      <p:bldP spid="45099" grpId="0" animBg="1" autoUpdateAnimBg="0"/>
      <p:bldP spid="45100" grpId="0" animBg="1" autoUpdateAnimBg="0"/>
      <p:bldP spid="45101" grpId="0" animBg="1" autoUpdateAnimBg="0"/>
      <p:bldP spid="45102" grpId="0" animBg="1" autoUpdateAnimBg="0"/>
      <p:bldP spid="45103" grpId="0" animBg="1" autoUpdateAnimBg="0"/>
      <p:bldP spid="45104" grpId="0" animBg="1" autoUpdateAnimBg="0"/>
      <p:bldP spid="45105" grpId="0" animBg="1" autoUpdateAnimBg="0"/>
      <p:bldP spid="45106" grpId="0" animBg="1" autoUpdateAnimBg="0"/>
      <p:bldP spid="45107" grpId="0" animBg="1" autoUpdateAnimBg="0"/>
      <p:bldP spid="45108" grpId="0" animBg="1" autoUpdateAnimBg="0"/>
      <p:bldP spid="45109" grpId="0" animBg="1" autoUpdateAnimBg="0"/>
      <p:bldP spid="45110" grpId="0" animBg="1" autoUpdateAnimBg="0"/>
      <p:bldP spid="45111" grpId="0" animBg="1" autoUpdateAnimBg="0"/>
      <p:bldP spid="45112" grpId="0" animBg="1" autoUpdateAnimBg="0"/>
      <p:bldP spid="45113" grpId="0" animBg="1" autoUpdateAnimBg="0"/>
      <p:bldP spid="45114" grpId="0" animBg="1" autoUpdateAnimBg="0"/>
      <p:bldP spid="45115" grpId="0" animBg="1" autoUpdateAnimBg="0"/>
      <p:bldP spid="45116" grpId="0" animBg="1" autoUpdateAnimBg="0"/>
      <p:bldP spid="4511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Binary Tree Traversal</a:t>
            </a:r>
            <a:endParaRPr lang="en-US" sz="32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1600200"/>
            <a:ext cx="5029200" cy="2743200"/>
            <a:chOff x="1296" y="1392"/>
            <a:chExt cx="3168" cy="172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2736" y="139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3456" y="187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2016" y="187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680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2304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3216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</a:t>
              </a: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3840" y="235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4176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2064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1296" y="2832"/>
              <a:ext cx="288" cy="288"/>
            </a:xfrm>
            <a:prstGeom prst="ellipse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H="1">
              <a:off x="2256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024" y="163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69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 flipH="1">
              <a:off x="340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187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2256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>
              <a:off x="40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 flipH="1">
              <a:off x="1536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1920" y="259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3" name="Freeform 23"/>
          <p:cNvSpPr>
            <a:spLocks/>
          </p:cNvSpPr>
          <p:nvPr/>
        </p:nvSpPr>
        <p:spPr bwMode="auto">
          <a:xfrm>
            <a:off x="2054225" y="1579563"/>
            <a:ext cx="5521325" cy="3068637"/>
          </a:xfrm>
          <a:custGeom>
            <a:avLst/>
            <a:gdLst/>
            <a:ahLst/>
            <a:cxnLst>
              <a:cxn ang="0">
                <a:pos x="1272" y="250"/>
              </a:cxn>
              <a:cxn ang="0">
                <a:pos x="1107" y="317"/>
              </a:cxn>
              <a:cxn ang="0">
                <a:pos x="845" y="497"/>
              </a:cxn>
              <a:cxn ang="0">
                <a:pos x="711" y="699"/>
              </a:cxn>
              <a:cxn ang="0">
                <a:pos x="516" y="968"/>
              </a:cxn>
              <a:cxn ang="0">
                <a:pos x="389" y="1162"/>
              </a:cxn>
              <a:cxn ang="0">
                <a:pos x="142" y="1477"/>
              </a:cxn>
              <a:cxn ang="0">
                <a:pos x="45" y="1596"/>
              </a:cxn>
              <a:cxn ang="0">
                <a:pos x="8" y="1746"/>
              </a:cxn>
              <a:cxn ang="0">
                <a:pos x="232" y="1910"/>
              </a:cxn>
              <a:cxn ang="0">
                <a:pos x="539" y="1641"/>
              </a:cxn>
              <a:cxn ang="0">
                <a:pos x="688" y="1297"/>
              </a:cxn>
              <a:cxn ang="0">
                <a:pos x="905" y="1776"/>
              </a:cxn>
              <a:cxn ang="0">
                <a:pos x="1047" y="1896"/>
              </a:cxn>
              <a:cxn ang="0">
                <a:pos x="1264" y="1806"/>
              </a:cxn>
              <a:cxn ang="0">
                <a:pos x="1257" y="1514"/>
              </a:cxn>
              <a:cxn ang="0">
                <a:pos x="1055" y="1379"/>
              </a:cxn>
              <a:cxn ang="0">
                <a:pos x="905" y="1282"/>
              </a:cxn>
              <a:cxn ang="0">
                <a:pos x="1017" y="871"/>
              </a:cxn>
              <a:cxn ang="0">
                <a:pos x="1145" y="1267"/>
              </a:cxn>
              <a:cxn ang="0">
                <a:pos x="1504" y="1402"/>
              </a:cxn>
              <a:cxn ang="0">
                <a:pos x="1534" y="1065"/>
              </a:cxn>
              <a:cxn ang="0">
                <a:pos x="1264" y="714"/>
              </a:cxn>
              <a:cxn ang="0">
                <a:pos x="1481" y="437"/>
              </a:cxn>
              <a:cxn ang="0">
                <a:pos x="1975" y="467"/>
              </a:cxn>
              <a:cxn ang="0">
                <a:pos x="2147" y="601"/>
              </a:cxn>
              <a:cxn ang="0">
                <a:pos x="2125" y="893"/>
              </a:cxn>
              <a:cxn ang="0">
                <a:pos x="2027" y="1013"/>
              </a:cxn>
              <a:cxn ang="0">
                <a:pos x="1945" y="1118"/>
              </a:cxn>
              <a:cxn ang="0">
                <a:pos x="1982" y="1275"/>
              </a:cxn>
              <a:cxn ang="0">
                <a:pos x="2117" y="1349"/>
              </a:cxn>
              <a:cxn ang="0">
                <a:pos x="2364" y="1387"/>
              </a:cxn>
              <a:cxn ang="0">
                <a:pos x="2499" y="901"/>
              </a:cxn>
              <a:cxn ang="0">
                <a:pos x="2716" y="1409"/>
              </a:cxn>
              <a:cxn ang="0">
                <a:pos x="2985" y="1484"/>
              </a:cxn>
              <a:cxn ang="0">
                <a:pos x="3142" y="1873"/>
              </a:cxn>
              <a:cxn ang="0">
                <a:pos x="3456" y="1589"/>
              </a:cxn>
              <a:cxn ang="0">
                <a:pos x="3202" y="1312"/>
              </a:cxn>
              <a:cxn ang="0">
                <a:pos x="3045" y="1088"/>
              </a:cxn>
              <a:cxn ang="0">
                <a:pos x="2947" y="916"/>
              </a:cxn>
              <a:cxn ang="0">
                <a:pos x="2760" y="744"/>
              </a:cxn>
              <a:cxn ang="0">
                <a:pos x="2641" y="519"/>
              </a:cxn>
              <a:cxn ang="0">
                <a:pos x="2334" y="280"/>
              </a:cxn>
              <a:cxn ang="0">
                <a:pos x="2102" y="197"/>
              </a:cxn>
              <a:cxn ang="0">
                <a:pos x="1975" y="3"/>
              </a:cxn>
            </a:cxnLst>
            <a:rect l="0" t="0" r="r" b="b"/>
            <a:pathLst>
              <a:path w="3478" h="1933">
                <a:moveTo>
                  <a:pt x="1451" y="40"/>
                </a:moveTo>
                <a:cubicBezTo>
                  <a:pt x="1447" y="94"/>
                  <a:pt x="1459" y="144"/>
                  <a:pt x="1414" y="175"/>
                </a:cubicBezTo>
                <a:cubicBezTo>
                  <a:pt x="1393" y="206"/>
                  <a:pt x="1311" y="240"/>
                  <a:pt x="1272" y="250"/>
                </a:cubicBezTo>
                <a:cubicBezTo>
                  <a:pt x="1259" y="257"/>
                  <a:pt x="1248" y="267"/>
                  <a:pt x="1234" y="272"/>
                </a:cubicBezTo>
                <a:cubicBezTo>
                  <a:pt x="1215" y="279"/>
                  <a:pt x="1175" y="287"/>
                  <a:pt x="1175" y="287"/>
                </a:cubicBezTo>
                <a:cubicBezTo>
                  <a:pt x="1152" y="302"/>
                  <a:pt x="1133" y="309"/>
                  <a:pt x="1107" y="317"/>
                </a:cubicBezTo>
                <a:cubicBezTo>
                  <a:pt x="1083" y="341"/>
                  <a:pt x="1056" y="360"/>
                  <a:pt x="1032" y="384"/>
                </a:cubicBezTo>
                <a:cubicBezTo>
                  <a:pt x="984" y="432"/>
                  <a:pt x="1036" y="397"/>
                  <a:pt x="988" y="437"/>
                </a:cubicBezTo>
                <a:cubicBezTo>
                  <a:pt x="947" y="472"/>
                  <a:pt x="894" y="480"/>
                  <a:pt x="845" y="497"/>
                </a:cubicBezTo>
                <a:cubicBezTo>
                  <a:pt x="794" y="600"/>
                  <a:pt x="872" y="453"/>
                  <a:pt x="801" y="549"/>
                </a:cubicBezTo>
                <a:cubicBezTo>
                  <a:pt x="779" y="579"/>
                  <a:pt x="774" y="622"/>
                  <a:pt x="756" y="654"/>
                </a:cubicBezTo>
                <a:cubicBezTo>
                  <a:pt x="733" y="695"/>
                  <a:pt x="740" y="674"/>
                  <a:pt x="711" y="699"/>
                </a:cubicBezTo>
                <a:cubicBezTo>
                  <a:pt x="667" y="737"/>
                  <a:pt x="699" y="723"/>
                  <a:pt x="658" y="736"/>
                </a:cubicBezTo>
                <a:cubicBezTo>
                  <a:pt x="632" y="774"/>
                  <a:pt x="589" y="804"/>
                  <a:pt x="569" y="848"/>
                </a:cubicBezTo>
                <a:cubicBezTo>
                  <a:pt x="551" y="888"/>
                  <a:pt x="540" y="932"/>
                  <a:pt x="516" y="968"/>
                </a:cubicBezTo>
                <a:cubicBezTo>
                  <a:pt x="499" y="993"/>
                  <a:pt x="477" y="1014"/>
                  <a:pt x="464" y="1043"/>
                </a:cubicBezTo>
                <a:cubicBezTo>
                  <a:pt x="458" y="1057"/>
                  <a:pt x="456" y="1074"/>
                  <a:pt x="449" y="1088"/>
                </a:cubicBezTo>
                <a:cubicBezTo>
                  <a:pt x="423" y="1140"/>
                  <a:pt x="423" y="1124"/>
                  <a:pt x="389" y="1162"/>
                </a:cubicBezTo>
                <a:cubicBezTo>
                  <a:pt x="355" y="1200"/>
                  <a:pt x="327" y="1239"/>
                  <a:pt x="284" y="1267"/>
                </a:cubicBezTo>
                <a:cubicBezTo>
                  <a:pt x="266" y="1298"/>
                  <a:pt x="241" y="1325"/>
                  <a:pt x="225" y="1357"/>
                </a:cubicBezTo>
                <a:cubicBezTo>
                  <a:pt x="201" y="1405"/>
                  <a:pt x="185" y="1444"/>
                  <a:pt x="142" y="1477"/>
                </a:cubicBezTo>
                <a:cubicBezTo>
                  <a:pt x="105" y="1550"/>
                  <a:pt x="150" y="1479"/>
                  <a:pt x="105" y="1514"/>
                </a:cubicBezTo>
                <a:cubicBezTo>
                  <a:pt x="86" y="1529"/>
                  <a:pt x="81" y="1555"/>
                  <a:pt x="67" y="1574"/>
                </a:cubicBezTo>
                <a:cubicBezTo>
                  <a:pt x="61" y="1582"/>
                  <a:pt x="52" y="1588"/>
                  <a:pt x="45" y="1596"/>
                </a:cubicBezTo>
                <a:cubicBezTo>
                  <a:pt x="39" y="1603"/>
                  <a:pt x="35" y="1611"/>
                  <a:pt x="30" y="1619"/>
                </a:cubicBezTo>
                <a:cubicBezTo>
                  <a:pt x="22" y="1643"/>
                  <a:pt x="9" y="1662"/>
                  <a:pt x="0" y="1686"/>
                </a:cubicBezTo>
                <a:cubicBezTo>
                  <a:pt x="3" y="1706"/>
                  <a:pt x="1" y="1727"/>
                  <a:pt x="8" y="1746"/>
                </a:cubicBezTo>
                <a:cubicBezTo>
                  <a:pt x="11" y="1754"/>
                  <a:pt x="22" y="1757"/>
                  <a:pt x="30" y="1761"/>
                </a:cubicBezTo>
                <a:cubicBezTo>
                  <a:pt x="65" y="1781"/>
                  <a:pt x="101" y="1784"/>
                  <a:pt x="135" y="1806"/>
                </a:cubicBezTo>
                <a:cubicBezTo>
                  <a:pt x="165" y="1848"/>
                  <a:pt x="181" y="1894"/>
                  <a:pt x="232" y="1910"/>
                </a:cubicBezTo>
                <a:cubicBezTo>
                  <a:pt x="414" y="1903"/>
                  <a:pt x="400" y="1933"/>
                  <a:pt x="486" y="1843"/>
                </a:cubicBezTo>
                <a:cubicBezTo>
                  <a:pt x="508" y="1782"/>
                  <a:pt x="474" y="1881"/>
                  <a:pt x="501" y="1761"/>
                </a:cubicBezTo>
                <a:cubicBezTo>
                  <a:pt x="510" y="1721"/>
                  <a:pt x="528" y="1681"/>
                  <a:pt x="539" y="1641"/>
                </a:cubicBezTo>
                <a:cubicBezTo>
                  <a:pt x="543" y="1595"/>
                  <a:pt x="541" y="1520"/>
                  <a:pt x="569" y="1477"/>
                </a:cubicBezTo>
                <a:cubicBezTo>
                  <a:pt x="583" y="1456"/>
                  <a:pt x="614" y="1417"/>
                  <a:pt x="614" y="1417"/>
                </a:cubicBezTo>
                <a:cubicBezTo>
                  <a:pt x="632" y="1360"/>
                  <a:pt x="636" y="1333"/>
                  <a:pt x="688" y="1297"/>
                </a:cubicBezTo>
                <a:cubicBezTo>
                  <a:pt x="710" y="1364"/>
                  <a:pt x="725" y="1437"/>
                  <a:pt x="786" y="1477"/>
                </a:cubicBezTo>
                <a:cubicBezTo>
                  <a:pt x="800" y="1539"/>
                  <a:pt x="807" y="1631"/>
                  <a:pt x="838" y="1686"/>
                </a:cubicBezTo>
                <a:cubicBezTo>
                  <a:pt x="857" y="1719"/>
                  <a:pt x="888" y="1743"/>
                  <a:pt x="905" y="1776"/>
                </a:cubicBezTo>
                <a:cubicBezTo>
                  <a:pt x="917" y="1799"/>
                  <a:pt x="916" y="1832"/>
                  <a:pt x="935" y="1851"/>
                </a:cubicBezTo>
                <a:cubicBezTo>
                  <a:pt x="948" y="1864"/>
                  <a:pt x="962" y="1877"/>
                  <a:pt x="980" y="1881"/>
                </a:cubicBezTo>
                <a:cubicBezTo>
                  <a:pt x="1002" y="1886"/>
                  <a:pt x="1047" y="1896"/>
                  <a:pt x="1047" y="1896"/>
                </a:cubicBezTo>
                <a:cubicBezTo>
                  <a:pt x="1090" y="1893"/>
                  <a:pt x="1133" y="1896"/>
                  <a:pt x="1175" y="1888"/>
                </a:cubicBezTo>
                <a:cubicBezTo>
                  <a:pt x="1186" y="1886"/>
                  <a:pt x="1214" y="1840"/>
                  <a:pt x="1219" y="1836"/>
                </a:cubicBezTo>
                <a:cubicBezTo>
                  <a:pt x="1232" y="1824"/>
                  <a:pt x="1264" y="1806"/>
                  <a:pt x="1264" y="1806"/>
                </a:cubicBezTo>
                <a:cubicBezTo>
                  <a:pt x="1283" y="1751"/>
                  <a:pt x="1262" y="1817"/>
                  <a:pt x="1279" y="1709"/>
                </a:cubicBezTo>
                <a:cubicBezTo>
                  <a:pt x="1283" y="1683"/>
                  <a:pt x="1301" y="1659"/>
                  <a:pt x="1309" y="1634"/>
                </a:cubicBezTo>
                <a:cubicBezTo>
                  <a:pt x="1304" y="1566"/>
                  <a:pt x="1319" y="1534"/>
                  <a:pt x="1257" y="1514"/>
                </a:cubicBezTo>
                <a:cubicBezTo>
                  <a:pt x="1245" y="1506"/>
                  <a:pt x="1212" y="1485"/>
                  <a:pt x="1204" y="1477"/>
                </a:cubicBezTo>
                <a:cubicBezTo>
                  <a:pt x="1198" y="1471"/>
                  <a:pt x="1197" y="1460"/>
                  <a:pt x="1190" y="1454"/>
                </a:cubicBezTo>
                <a:cubicBezTo>
                  <a:pt x="1148" y="1416"/>
                  <a:pt x="1099" y="1409"/>
                  <a:pt x="1055" y="1379"/>
                </a:cubicBezTo>
                <a:cubicBezTo>
                  <a:pt x="1046" y="1365"/>
                  <a:pt x="1032" y="1342"/>
                  <a:pt x="1017" y="1334"/>
                </a:cubicBezTo>
                <a:cubicBezTo>
                  <a:pt x="1004" y="1327"/>
                  <a:pt x="986" y="1328"/>
                  <a:pt x="973" y="1320"/>
                </a:cubicBezTo>
                <a:cubicBezTo>
                  <a:pt x="925" y="1291"/>
                  <a:pt x="948" y="1304"/>
                  <a:pt x="905" y="1282"/>
                </a:cubicBezTo>
                <a:cubicBezTo>
                  <a:pt x="882" y="1248"/>
                  <a:pt x="881" y="1227"/>
                  <a:pt x="875" y="1185"/>
                </a:cubicBezTo>
                <a:cubicBezTo>
                  <a:pt x="882" y="1055"/>
                  <a:pt x="867" y="1006"/>
                  <a:pt x="950" y="923"/>
                </a:cubicBezTo>
                <a:cubicBezTo>
                  <a:pt x="977" y="896"/>
                  <a:pt x="981" y="883"/>
                  <a:pt x="1017" y="871"/>
                </a:cubicBezTo>
                <a:cubicBezTo>
                  <a:pt x="1070" y="883"/>
                  <a:pt x="1062" y="906"/>
                  <a:pt x="1077" y="953"/>
                </a:cubicBezTo>
                <a:cubicBezTo>
                  <a:pt x="1081" y="1036"/>
                  <a:pt x="1074" y="1109"/>
                  <a:pt x="1100" y="1185"/>
                </a:cubicBezTo>
                <a:cubicBezTo>
                  <a:pt x="1106" y="1230"/>
                  <a:pt x="1101" y="1254"/>
                  <a:pt x="1145" y="1267"/>
                </a:cubicBezTo>
                <a:cubicBezTo>
                  <a:pt x="1180" y="1291"/>
                  <a:pt x="1200" y="1326"/>
                  <a:pt x="1234" y="1349"/>
                </a:cubicBezTo>
                <a:cubicBezTo>
                  <a:pt x="1266" y="1398"/>
                  <a:pt x="1322" y="1402"/>
                  <a:pt x="1377" y="1409"/>
                </a:cubicBezTo>
                <a:cubicBezTo>
                  <a:pt x="1419" y="1407"/>
                  <a:pt x="1463" y="1411"/>
                  <a:pt x="1504" y="1402"/>
                </a:cubicBezTo>
                <a:cubicBezTo>
                  <a:pt x="1512" y="1400"/>
                  <a:pt x="1506" y="1385"/>
                  <a:pt x="1511" y="1379"/>
                </a:cubicBezTo>
                <a:cubicBezTo>
                  <a:pt x="1528" y="1358"/>
                  <a:pt x="1563" y="1335"/>
                  <a:pt x="1586" y="1320"/>
                </a:cubicBezTo>
                <a:cubicBezTo>
                  <a:pt x="1581" y="1150"/>
                  <a:pt x="1629" y="1130"/>
                  <a:pt x="1534" y="1065"/>
                </a:cubicBezTo>
                <a:cubicBezTo>
                  <a:pt x="1491" y="1000"/>
                  <a:pt x="1464" y="965"/>
                  <a:pt x="1406" y="916"/>
                </a:cubicBezTo>
                <a:cubicBezTo>
                  <a:pt x="1375" y="890"/>
                  <a:pt x="1359" y="856"/>
                  <a:pt x="1324" y="833"/>
                </a:cubicBezTo>
                <a:cubicBezTo>
                  <a:pt x="1299" y="796"/>
                  <a:pt x="1287" y="753"/>
                  <a:pt x="1264" y="714"/>
                </a:cubicBezTo>
                <a:cubicBezTo>
                  <a:pt x="1255" y="699"/>
                  <a:pt x="1234" y="669"/>
                  <a:pt x="1234" y="669"/>
                </a:cubicBezTo>
                <a:cubicBezTo>
                  <a:pt x="1240" y="617"/>
                  <a:pt x="1228" y="580"/>
                  <a:pt x="1279" y="564"/>
                </a:cubicBezTo>
                <a:cubicBezTo>
                  <a:pt x="1330" y="513"/>
                  <a:pt x="1412" y="459"/>
                  <a:pt x="1481" y="437"/>
                </a:cubicBezTo>
                <a:cubicBezTo>
                  <a:pt x="1553" y="365"/>
                  <a:pt x="1674" y="388"/>
                  <a:pt x="1766" y="384"/>
                </a:cubicBezTo>
                <a:cubicBezTo>
                  <a:pt x="1828" y="387"/>
                  <a:pt x="1891" y="382"/>
                  <a:pt x="1953" y="392"/>
                </a:cubicBezTo>
                <a:cubicBezTo>
                  <a:pt x="1958" y="393"/>
                  <a:pt x="1967" y="459"/>
                  <a:pt x="1975" y="467"/>
                </a:cubicBezTo>
                <a:cubicBezTo>
                  <a:pt x="1990" y="482"/>
                  <a:pt x="2027" y="504"/>
                  <a:pt x="2027" y="504"/>
                </a:cubicBezTo>
                <a:cubicBezTo>
                  <a:pt x="2062" y="556"/>
                  <a:pt x="2040" y="543"/>
                  <a:pt x="2080" y="557"/>
                </a:cubicBezTo>
                <a:cubicBezTo>
                  <a:pt x="2103" y="580"/>
                  <a:pt x="2121" y="583"/>
                  <a:pt x="2147" y="601"/>
                </a:cubicBezTo>
                <a:cubicBezTo>
                  <a:pt x="2157" y="616"/>
                  <a:pt x="2167" y="631"/>
                  <a:pt x="2177" y="646"/>
                </a:cubicBezTo>
                <a:cubicBezTo>
                  <a:pt x="2182" y="654"/>
                  <a:pt x="2192" y="669"/>
                  <a:pt x="2192" y="669"/>
                </a:cubicBezTo>
                <a:cubicBezTo>
                  <a:pt x="2190" y="713"/>
                  <a:pt x="2199" y="869"/>
                  <a:pt x="2125" y="893"/>
                </a:cubicBezTo>
                <a:cubicBezTo>
                  <a:pt x="2124" y="896"/>
                  <a:pt x="2098" y="950"/>
                  <a:pt x="2087" y="960"/>
                </a:cubicBezTo>
                <a:cubicBezTo>
                  <a:pt x="2073" y="972"/>
                  <a:pt x="2042" y="990"/>
                  <a:pt x="2042" y="990"/>
                </a:cubicBezTo>
                <a:cubicBezTo>
                  <a:pt x="2037" y="998"/>
                  <a:pt x="2033" y="1006"/>
                  <a:pt x="2027" y="1013"/>
                </a:cubicBezTo>
                <a:cubicBezTo>
                  <a:pt x="2021" y="1019"/>
                  <a:pt x="2011" y="1021"/>
                  <a:pt x="2005" y="1028"/>
                </a:cubicBezTo>
                <a:cubicBezTo>
                  <a:pt x="1993" y="1042"/>
                  <a:pt x="1985" y="1058"/>
                  <a:pt x="1975" y="1073"/>
                </a:cubicBezTo>
                <a:cubicBezTo>
                  <a:pt x="1965" y="1088"/>
                  <a:pt x="1945" y="1118"/>
                  <a:pt x="1945" y="1118"/>
                </a:cubicBezTo>
                <a:cubicBezTo>
                  <a:pt x="1943" y="1125"/>
                  <a:pt x="1938" y="1132"/>
                  <a:pt x="1938" y="1140"/>
                </a:cubicBezTo>
                <a:cubicBezTo>
                  <a:pt x="1938" y="1175"/>
                  <a:pt x="1939" y="1210"/>
                  <a:pt x="1945" y="1245"/>
                </a:cubicBezTo>
                <a:cubicBezTo>
                  <a:pt x="1950" y="1272"/>
                  <a:pt x="1965" y="1265"/>
                  <a:pt x="1982" y="1275"/>
                </a:cubicBezTo>
                <a:cubicBezTo>
                  <a:pt x="2021" y="1297"/>
                  <a:pt x="2032" y="1306"/>
                  <a:pt x="2072" y="1320"/>
                </a:cubicBezTo>
                <a:cubicBezTo>
                  <a:pt x="2080" y="1327"/>
                  <a:pt x="2086" y="1336"/>
                  <a:pt x="2095" y="1342"/>
                </a:cubicBezTo>
                <a:cubicBezTo>
                  <a:pt x="2101" y="1346"/>
                  <a:pt x="2111" y="1344"/>
                  <a:pt x="2117" y="1349"/>
                </a:cubicBezTo>
                <a:cubicBezTo>
                  <a:pt x="2124" y="1355"/>
                  <a:pt x="2125" y="1366"/>
                  <a:pt x="2132" y="1372"/>
                </a:cubicBezTo>
                <a:cubicBezTo>
                  <a:pt x="2147" y="1384"/>
                  <a:pt x="2189" y="1390"/>
                  <a:pt x="2207" y="1394"/>
                </a:cubicBezTo>
                <a:cubicBezTo>
                  <a:pt x="2259" y="1392"/>
                  <a:pt x="2312" y="1396"/>
                  <a:pt x="2364" y="1387"/>
                </a:cubicBezTo>
                <a:cubicBezTo>
                  <a:pt x="2380" y="1384"/>
                  <a:pt x="2385" y="1331"/>
                  <a:pt x="2386" y="1327"/>
                </a:cubicBezTo>
                <a:cubicBezTo>
                  <a:pt x="2408" y="1239"/>
                  <a:pt x="2387" y="1260"/>
                  <a:pt x="2431" y="1230"/>
                </a:cubicBezTo>
                <a:cubicBezTo>
                  <a:pt x="2469" y="1120"/>
                  <a:pt x="2389" y="973"/>
                  <a:pt x="2499" y="901"/>
                </a:cubicBezTo>
                <a:cubicBezTo>
                  <a:pt x="2574" y="913"/>
                  <a:pt x="2579" y="938"/>
                  <a:pt x="2633" y="975"/>
                </a:cubicBezTo>
                <a:cubicBezTo>
                  <a:pt x="2661" y="1056"/>
                  <a:pt x="2630" y="1142"/>
                  <a:pt x="2611" y="1222"/>
                </a:cubicBezTo>
                <a:cubicBezTo>
                  <a:pt x="2619" y="1346"/>
                  <a:pt x="2597" y="1387"/>
                  <a:pt x="2716" y="1409"/>
                </a:cubicBezTo>
                <a:cubicBezTo>
                  <a:pt x="2826" y="1404"/>
                  <a:pt x="2833" y="1405"/>
                  <a:pt x="2910" y="1387"/>
                </a:cubicBezTo>
                <a:cubicBezTo>
                  <a:pt x="2917" y="1382"/>
                  <a:pt x="2923" y="1371"/>
                  <a:pt x="2932" y="1372"/>
                </a:cubicBezTo>
                <a:cubicBezTo>
                  <a:pt x="2957" y="1376"/>
                  <a:pt x="2977" y="1462"/>
                  <a:pt x="2985" y="1484"/>
                </a:cubicBezTo>
                <a:cubicBezTo>
                  <a:pt x="2979" y="1547"/>
                  <a:pt x="2973" y="1604"/>
                  <a:pt x="2918" y="1641"/>
                </a:cubicBezTo>
                <a:cubicBezTo>
                  <a:pt x="2927" y="1724"/>
                  <a:pt x="2923" y="1815"/>
                  <a:pt x="3015" y="1843"/>
                </a:cubicBezTo>
                <a:cubicBezTo>
                  <a:pt x="3052" y="1869"/>
                  <a:pt x="3098" y="1867"/>
                  <a:pt x="3142" y="1873"/>
                </a:cubicBezTo>
                <a:cubicBezTo>
                  <a:pt x="3269" y="1869"/>
                  <a:pt x="3329" y="1909"/>
                  <a:pt x="3389" y="1821"/>
                </a:cubicBezTo>
                <a:cubicBezTo>
                  <a:pt x="3398" y="1774"/>
                  <a:pt x="3399" y="1725"/>
                  <a:pt x="3411" y="1679"/>
                </a:cubicBezTo>
                <a:cubicBezTo>
                  <a:pt x="3419" y="1649"/>
                  <a:pt x="3446" y="1620"/>
                  <a:pt x="3456" y="1589"/>
                </a:cubicBezTo>
                <a:cubicBezTo>
                  <a:pt x="3452" y="1524"/>
                  <a:pt x="3478" y="1452"/>
                  <a:pt x="3411" y="1432"/>
                </a:cubicBezTo>
                <a:cubicBezTo>
                  <a:pt x="3353" y="1372"/>
                  <a:pt x="3311" y="1374"/>
                  <a:pt x="3239" y="1349"/>
                </a:cubicBezTo>
                <a:cubicBezTo>
                  <a:pt x="3199" y="1290"/>
                  <a:pt x="3251" y="1361"/>
                  <a:pt x="3202" y="1312"/>
                </a:cubicBezTo>
                <a:cubicBezTo>
                  <a:pt x="3166" y="1276"/>
                  <a:pt x="3148" y="1225"/>
                  <a:pt x="3120" y="1185"/>
                </a:cubicBezTo>
                <a:cubicBezTo>
                  <a:pt x="3072" y="1116"/>
                  <a:pt x="3119" y="1204"/>
                  <a:pt x="3082" y="1140"/>
                </a:cubicBezTo>
                <a:cubicBezTo>
                  <a:pt x="3030" y="1049"/>
                  <a:pt x="3105" y="1166"/>
                  <a:pt x="3045" y="1088"/>
                </a:cubicBezTo>
                <a:cubicBezTo>
                  <a:pt x="3034" y="1074"/>
                  <a:pt x="3015" y="1043"/>
                  <a:pt x="3015" y="1043"/>
                </a:cubicBezTo>
                <a:cubicBezTo>
                  <a:pt x="3009" y="1020"/>
                  <a:pt x="3004" y="989"/>
                  <a:pt x="2992" y="968"/>
                </a:cubicBezTo>
                <a:cubicBezTo>
                  <a:pt x="2967" y="925"/>
                  <a:pt x="2976" y="950"/>
                  <a:pt x="2947" y="916"/>
                </a:cubicBezTo>
                <a:cubicBezTo>
                  <a:pt x="2909" y="871"/>
                  <a:pt x="2879" y="829"/>
                  <a:pt x="2820" y="811"/>
                </a:cubicBezTo>
                <a:cubicBezTo>
                  <a:pt x="2810" y="803"/>
                  <a:pt x="2798" y="797"/>
                  <a:pt x="2790" y="788"/>
                </a:cubicBezTo>
                <a:cubicBezTo>
                  <a:pt x="2778" y="775"/>
                  <a:pt x="2760" y="744"/>
                  <a:pt x="2760" y="744"/>
                </a:cubicBezTo>
                <a:cubicBezTo>
                  <a:pt x="2752" y="709"/>
                  <a:pt x="2746" y="696"/>
                  <a:pt x="2716" y="676"/>
                </a:cubicBezTo>
                <a:cubicBezTo>
                  <a:pt x="2699" y="651"/>
                  <a:pt x="2680" y="627"/>
                  <a:pt x="2663" y="601"/>
                </a:cubicBezTo>
                <a:cubicBezTo>
                  <a:pt x="2657" y="576"/>
                  <a:pt x="2651" y="543"/>
                  <a:pt x="2641" y="519"/>
                </a:cubicBezTo>
                <a:cubicBezTo>
                  <a:pt x="2614" y="455"/>
                  <a:pt x="2535" y="442"/>
                  <a:pt x="2484" y="407"/>
                </a:cubicBezTo>
                <a:cubicBezTo>
                  <a:pt x="2465" y="378"/>
                  <a:pt x="2445" y="359"/>
                  <a:pt x="2416" y="340"/>
                </a:cubicBezTo>
                <a:cubicBezTo>
                  <a:pt x="2393" y="308"/>
                  <a:pt x="2372" y="292"/>
                  <a:pt x="2334" y="280"/>
                </a:cubicBezTo>
                <a:cubicBezTo>
                  <a:pt x="2292" y="236"/>
                  <a:pt x="2335" y="273"/>
                  <a:pt x="2274" y="250"/>
                </a:cubicBezTo>
                <a:cubicBezTo>
                  <a:pt x="2266" y="247"/>
                  <a:pt x="2260" y="238"/>
                  <a:pt x="2252" y="235"/>
                </a:cubicBezTo>
                <a:cubicBezTo>
                  <a:pt x="2204" y="218"/>
                  <a:pt x="2151" y="214"/>
                  <a:pt x="2102" y="197"/>
                </a:cubicBezTo>
                <a:cubicBezTo>
                  <a:pt x="2068" y="147"/>
                  <a:pt x="2089" y="159"/>
                  <a:pt x="2050" y="145"/>
                </a:cubicBezTo>
                <a:cubicBezTo>
                  <a:pt x="2032" y="119"/>
                  <a:pt x="2015" y="119"/>
                  <a:pt x="1997" y="93"/>
                </a:cubicBezTo>
                <a:cubicBezTo>
                  <a:pt x="1989" y="65"/>
                  <a:pt x="1985" y="29"/>
                  <a:pt x="1975" y="3"/>
                </a:cubicBezTo>
                <a:cubicBezTo>
                  <a:pt x="1974" y="0"/>
                  <a:pt x="1970" y="8"/>
                  <a:pt x="1968" y="1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52400" y="4953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NLR – visit when at the left of the Node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943600" y="4953000"/>
            <a:ext cx="2362200" cy="457200"/>
            <a:chOff x="3744" y="3120"/>
            <a:chExt cx="1488" cy="288"/>
          </a:xfrm>
        </p:grpSpPr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3744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888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4176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320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464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4608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4752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4848" y="31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4992" y="312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52400" y="5410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LNR – visit when under the Node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943600" y="5410200"/>
            <a:ext cx="2438400" cy="457200"/>
            <a:chOff x="3744" y="3408"/>
            <a:chExt cx="1536" cy="288"/>
          </a:xfrm>
        </p:grpSpPr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3744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46119" name="Text Box 39"/>
            <p:cNvSpPr txBox="1">
              <a:spLocks noChangeArrowheads="1"/>
            </p:cNvSpPr>
            <p:nvPr/>
          </p:nvSpPr>
          <p:spPr bwMode="auto">
            <a:xfrm>
              <a:off x="3888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4032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46121" name="Text Box 41"/>
            <p:cNvSpPr txBox="1">
              <a:spLocks noChangeArrowheads="1"/>
            </p:cNvSpPr>
            <p:nvPr/>
          </p:nvSpPr>
          <p:spPr bwMode="auto">
            <a:xfrm>
              <a:off x="4224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4512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4800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4896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5040" y="34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</a:t>
              </a:r>
            </a:p>
          </p:txBody>
        </p:sp>
      </p:grp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152400" y="58674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LRN – visit when at the right of the Node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943600" y="5867400"/>
            <a:ext cx="2438400" cy="457200"/>
            <a:chOff x="3744" y="3696"/>
            <a:chExt cx="1536" cy="288"/>
          </a:xfrm>
        </p:grpSpPr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3744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M</a:t>
              </a:r>
            </a:p>
          </p:txBody>
        </p:sp>
        <p:sp>
          <p:nvSpPr>
            <p:cNvPr id="46132" name="Text Box 52"/>
            <p:cNvSpPr txBox="1">
              <a:spLocks noChangeArrowheads="1"/>
            </p:cNvSpPr>
            <p:nvPr/>
          </p:nvSpPr>
          <p:spPr bwMode="auto">
            <a:xfrm>
              <a:off x="4032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6133" name="Text Box 53"/>
            <p:cNvSpPr txBox="1">
              <a:spLocks noChangeArrowheads="1"/>
            </p:cNvSpPr>
            <p:nvPr/>
          </p:nvSpPr>
          <p:spPr bwMode="auto">
            <a:xfrm>
              <a:off x="4224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H</a:t>
              </a:r>
            </a:p>
          </p:txBody>
        </p:sp>
        <p:sp>
          <p:nvSpPr>
            <p:cNvPr id="46134" name="Text Box 54"/>
            <p:cNvSpPr txBox="1">
              <a:spLocks noChangeArrowheads="1"/>
            </p:cNvSpPr>
            <p:nvPr/>
          </p:nvSpPr>
          <p:spPr bwMode="auto">
            <a:xfrm>
              <a:off x="4368" y="36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46135" name="Text Box 55"/>
            <p:cNvSpPr txBox="1"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46136" name="Text Box 56"/>
            <p:cNvSpPr txBox="1">
              <a:spLocks noChangeArrowheads="1"/>
            </p:cNvSpPr>
            <p:nvPr/>
          </p:nvSpPr>
          <p:spPr bwMode="auto">
            <a:xfrm>
              <a:off x="4656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46137" name="Text Box 57"/>
            <p:cNvSpPr txBox="1">
              <a:spLocks noChangeArrowheads="1"/>
            </p:cNvSpPr>
            <p:nvPr/>
          </p:nvSpPr>
          <p:spPr bwMode="auto">
            <a:xfrm>
              <a:off x="4800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X</a:t>
              </a:r>
            </a:p>
          </p:txBody>
        </p:sp>
        <p:sp>
          <p:nvSpPr>
            <p:cNvPr id="46138" name="Text Box 58"/>
            <p:cNvSpPr txBox="1">
              <a:spLocks noChangeArrowheads="1"/>
            </p:cNvSpPr>
            <p:nvPr/>
          </p:nvSpPr>
          <p:spPr bwMode="auto">
            <a:xfrm>
              <a:off x="4896" y="369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K</a:t>
              </a:r>
            </a:p>
          </p:txBody>
        </p: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5040" y="36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3" grpId="0" animBg="1"/>
      <p:bldP spid="46104" grpId="0" autoUpdateAnimBg="0"/>
      <p:bldP spid="46116" grpId="0" autoUpdateAnimBg="0"/>
      <p:bldP spid="4612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38400" y="1066800"/>
            <a:ext cx="4419600" cy="2743200"/>
            <a:chOff x="1824" y="1008"/>
            <a:chExt cx="2784" cy="1728"/>
          </a:xfrm>
        </p:grpSpPr>
        <p:sp>
          <p:nvSpPr>
            <p:cNvPr id="47107" name="Oval 3"/>
            <p:cNvSpPr>
              <a:spLocks noChangeArrowheads="1"/>
            </p:cNvSpPr>
            <p:nvPr/>
          </p:nvSpPr>
          <p:spPr bwMode="auto">
            <a:xfrm>
              <a:off x="2880" y="100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3600" y="148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/</a:t>
              </a:r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2160" y="148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3360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3984" y="196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320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2832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064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2400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3168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3840" y="17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>
              <a:off x="3552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H="1">
              <a:off x="2016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2400" y="172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4224" y="220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H="1">
              <a:off x="230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2688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3744" y="2448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H="1">
              <a:off x="393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362200" y="4038600"/>
            <a:ext cx="4419600" cy="650875"/>
          </a:xfrm>
          <a:prstGeom prst="rect">
            <a:avLst/>
          </a:prstGeom>
          <a:solidFill>
            <a:srgbClr val="990099"/>
          </a:solidFill>
          <a:ln w="952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LNR: A+B*C-D/E*F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4911725"/>
            <a:ext cx="4419600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NLR: -+A*BC/D*EF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2362200" y="5749925"/>
            <a:ext cx="4419600" cy="6508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LRN: ABC*+DEF*/-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Expression Tree</a:t>
            </a:r>
            <a:endParaRPr lang="en-US" sz="3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 animBg="1" autoUpdateAnimBg="0"/>
      <p:bldP spid="47129" grpId="0" animBg="1" autoUpdateAnimBg="0"/>
      <p:bldP spid="4713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BinaryTree ::~ BinaryTree();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38200" y="2895600"/>
            <a:ext cx="7620000" cy="11430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Delete both the left child and right child before deleting itself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209800" y="4191000"/>
            <a:ext cx="4648200" cy="12954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7200">
                <a:solidFill>
                  <a:schemeClr val="bg1"/>
                </a:solidFill>
              </a:rPr>
              <a:t>LRN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38200" y="1905000"/>
            <a:ext cx="7620000" cy="685800"/>
          </a:xfrm>
          <a:prstGeom prst="rect">
            <a:avLst/>
          </a:prstGeom>
          <a:solidFill>
            <a:srgbClr val="9900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Which 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 autoUpdateAnimBg="0"/>
      <p:bldP spid="48132" grpId="0" animBg="1" autoUpdateAnimBg="0"/>
      <p:bldP spid="4813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/>
              <a:t>Family Tree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55575" y="1452563"/>
          <a:ext cx="8959850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S Org Chart" r:id="rId3" imgW="5956200" imgH="2990520" progId="">
                  <p:embed followColorScheme="full"/>
                </p:oleObj>
              </mc:Choice>
              <mc:Fallback>
                <p:oleObj name="MS Org Chart" r:id="rId3" imgW="5956200" imgH="2990520" progId="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452563"/>
                        <a:ext cx="8959850" cy="497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029200" y="1295402"/>
            <a:ext cx="2438400" cy="369888"/>
            <a:chOff x="3168" y="816"/>
            <a:chExt cx="1536" cy="233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080" y="81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FF3300"/>
                  </a:solidFill>
                </a:rPr>
                <a:t>Node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168" y="1008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648200" y="1752600"/>
            <a:ext cx="19812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5867400" y="1752600"/>
            <a:ext cx="762000" cy="1066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6172200" y="1752600"/>
            <a:ext cx="457200" cy="297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629400" y="1752600"/>
            <a:ext cx="1219200" cy="3657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3124200"/>
            <a:ext cx="8001000" cy="3124200"/>
            <a:chOff x="480" y="2160"/>
            <a:chExt cx="5040" cy="1968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480" y="2160"/>
              <a:ext cx="5040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2112" y="3840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Recursive Definition</a:t>
              </a:r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H="1" flipV="1">
              <a:off x="2928" y="3072"/>
              <a:ext cx="0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Tree - Definition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400" y="1600200"/>
            <a:ext cx="8915400" cy="4114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tree is a finite set of one or more nodes such that: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a specially designated node called the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remaining nodes are partitioned in 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 disjoint sets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32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each of these sets is a tree.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32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called the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sub-trees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46050" y="1452563"/>
          <a:ext cx="8978900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MS Org Chart" r:id="rId3" imgW="5968800" imgH="2990520" progId="">
                  <p:embed followColorScheme="full"/>
                </p:oleObj>
              </mc:Choice>
              <mc:Fallback>
                <p:oleObj name="MS Org Chart" r:id="rId3" imgW="5968800" imgH="2990520" progId="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1452563"/>
                        <a:ext cx="8978900" cy="497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Family Tree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29200" y="1295400"/>
            <a:ext cx="2438400" cy="457200"/>
            <a:chOff x="3168" y="816"/>
            <a:chExt cx="1536" cy="288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4080" y="81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root</a:t>
              </a: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 flipH="1">
              <a:off x="3168" y="1008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762000"/>
            <a:ext cx="4038600" cy="1066800"/>
            <a:chOff x="240" y="480"/>
            <a:chExt cx="2544" cy="672"/>
          </a:xfrm>
        </p:grpSpPr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40" y="48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6633"/>
                  </a:solidFill>
                </a:rPr>
                <a:t>Sub-trees</a:t>
              </a: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960" y="720"/>
              <a:ext cx="1248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960" y="720"/>
              <a:ext cx="1824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495800" y="3505200"/>
            <a:ext cx="4419600" cy="1219200"/>
            <a:chOff x="2832" y="2208"/>
            <a:chExt cx="2784" cy="768"/>
          </a:xfrm>
        </p:grpSpPr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272" y="220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Banu Hashim</a:t>
              </a: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H="1">
              <a:off x="2832" y="2496"/>
              <a:ext cx="1920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828800"/>
            <a:ext cx="4876800" cy="2743200"/>
            <a:chOff x="1152" y="1152"/>
            <a:chExt cx="3072" cy="1728"/>
          </a:xfrm>
        </p:grpSpPr>
        <p:sp>
          <p:nvSpPr>
            <p:cNvPr id="12291" name="Oval 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25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331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259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23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288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39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39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2112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2880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27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3600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345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 flipH="1">
              <a:off x="1776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2112" y="187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40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2544" y="23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2832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1776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371600"/>
            <a:ext cx="4876800" cy="2743200"/>
            <a:chOff x="1152" y="1152"/>
            <a:chExt cx="3072" cy="1728"/>
          </a:xfrm>
        </p:grpSpPr>
        <p:sp>
          <p:nvSpPr>
            <p:cNvPr id="9219" name="Oval 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259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331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1872" y="16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5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259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23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288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393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39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153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1152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H="1">
              <a:off x="2112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27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2880" y="139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273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16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3600" y="187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345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H="1">
              <a:off x="1776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2112" y="187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408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H="1">
              <a:off x="2544" y="23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2832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H="1">
              <a:off x="1392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1776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219200" y="1371600"/>
            <a:ext cx="3352800" cy="3733800"/>
            <a:chOff x="768" y="864"/>
            <a:chExt cx="2112" cy="2352"/>
          </a:xfrm>
        </p:grpSpPr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2592" y="864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768" y="2928"/>
              <a:ext cx="2016" cy="288"/>
              <a:chOff x="768" y="2928"/>
              <a:chExt cx="2016" cy="288"/>
            </a:xfrm>
          </p:grpSpPr>
          <p:sp>
            <p:nvSpPr>
              <p:cNvPr id="9251" name="Text Box 35"/>
              <p:cNvSpPr txBox="1">
                <a:spLocks noChangeArrowheads="1"/>
              </p:cNvSpPr>
              <p:nvPr/>
            </p:nvSpPr>
            <p:spPr bwMode="auto">
              <a:xfrm>
                <a:off x="1056" y="2928"/>
                <a:ext cx="17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Root (no parent)</a:t>
                </a:r>
              </a:p>
            </p:txBody>
          </p:sp>
          <p:sp>
            <p:nvSpPr>
              <p:cNvPr id="9252" name="Oval 36"/>
              <p:cNvSpPr>
                <a:spLocks noChangeArrowheads="1"/>
              </p:cNvSpPr>
              <p:nvPr/>
            </p:nvSpPr>
            <p:spPr bwMode="auto">
              <a:xfrm>
                <a:off x="768" y="2928"/>
                <a:ext cx="288" cy="28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219200" y="2133600"/>
            <a:ext cx="7620000" cy="3505200"/>
            <a:chOff x="768" y="1344"/>
            <a:chExt cx="4800" cy="2208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1536" y="1344"/>
              <a:ext cx="2688" cy="768"/>
              <a:chOff x="192" y="144"/>
              <a:chExt cx="2688" cy="768"/>
            </a:xfrm>
          </p:grpSpPr>
          <p:sp>
            <p:nvSpPr>
              <p:cNvPr id="9255" name="Oval 39"/>
              <p:cNvSpPr>
                <a:spLocks noChangeArrowheads="1"/>
              </p:cNvSpPr>
              <p:nvPr/>
            </p:nvSpPr>
            <p:spPr bwMode="auto">
              <a:xfrm>
                <a:off x="1248" y="14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9256" name="Oval 40"/>
              <p:cNvSpPr>
                <a:spLocks noChangeArrowheads="1"/>
              </p:cNvSpPr>
              <p:nvPr/>
            </p:nvSpPr>
            <p:spPr bwMode="auto">
              <a:xfrm>
                <a:off x="1968" y="14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9257" name="Oval 41"/>
              <p:cNvSpPr>
                <a:spLocks noChangeArrowheads="1"/>
              </p:cNvSpPr>
              <p:nvPr/>
            </p:nvSpPr>
            <p:spPr bwMode="auto">
              <a:xfrm>
                <a:off x="528" y="14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258" name="Oval 42"/>
              <p:cNvSpPr>
                <a:spLocks noChangeArrowheads="1"/>
              </p:cNvSpPr>
              <p:nvPr/>
            </p:nvSpPr>
            <p:spPr bwMode="auto">
              <a:xfrm>
                <a:off x="192" y="62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259" name="Oval 4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260" name="Oval 44"/>
              <p:cNvSpPr>
                <a:spLocks noChangeArrowheads="1"/>
              </p:cNvSpPr>
              <p:nvPr/>
            </p:nvSpPr>
            <p:spPr bwMode="auto">
              <a:xfrm>
                <a:off x="2592" y="624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</a:p>
            </p:txBody>
          </p:sp>
        </p:grp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1056" y="3264"/>
              <a:ext cx="45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Intermediate nodes (has a parent and at least one child)</a:t>
              </a:r>
            </a:p>
          </p:txBody>
        </p:sp>
        <p:sp>
          <p:nvSpPr>
            <p:cNvPr id="9262" name="Oval 46"/>
            <p:cNvSpPr>
              <a:spLocks noChangeArrowheads="1"/>
            </p:cNvSpPr>
            <p:nvPr/>
          </p:nvSpPr>
          <p:spPr bwMode="auto">
            <a:xfrm>
              <a:off x="768" y="3264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219200" y="2895600"/>
            <a:ext cx="5486400" cy="3276600"/>
            <a:chOff x="768" y="1824"/>
            <a:chExt cx="3456" cy="2064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152" y="1824"/>
              <a:ext cx="3072" cy="768"/>
              <a:chOff x="1152" y="2976"/>
              <a:chExt cx="3072" cy="768"/>
            </a:xfrm>
          </p:grpSpPr>
          <p:sp>
            <p:nvSpPr>
              <p:cNvPr id="9265" name="Oval 49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9266" name="Oval 50"/>
              <p:cNvSpPr>
                <a:spLocks noChangeArrowheads="1"/>
              </p:cNvSpPr>
              <p:nvPr/>
            </p:nvSpPr>
            <p:spPr bwMode="auto">
              <a:xfrm>
                <a:off x="23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9267" name="Oval 51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</a:p>
            </p:txBody>
          </p:sp>
          <p:sp>
            <p:nvSpPr>
              <p:cNvPr id="9268" name="Oval 52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N</a:t>
                </a:r>
              </a:p>
            </p:txBody>
          </p:sp>
          <p:sp>
            <p:nvSpPr>
              <p:cNvPr id="9269" name="Oval 53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</a:p>
            </p:txBody>
          </p:sp>
          <p:sp>
            <p:nvSpPr>
              <p:cNvPr id="9270" name="Oval 54"/>
              <p:cNvSpPr>
                <a:spLocks noChangeArrowheads="1"/>
              </p:cNvSpPr>
              <p:nvPr/>
            </p:nvSpPr>
            <p:spPr bwMode="auto">
              <a:xfrm>
                <a:off x="15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9271" name="Oval 55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</a:p>
            </p:txBody>
          </p:sp>
          <p:sp>
            <p:nvSpPr>
              <p:cNvPr id="9272" name="Oval 56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sp>
          <p:nvSpPr>
            <p:cNvPr id="9273" name="Text Box 57"/>
            <p:cNvSpPr txBox="1">
              <a:spLocks noChangeArrowheads="1"/>
            </p:cNvSpPr>
            <p:nvPr/>
          </p:nvSpPr>
          <p:spPr bwMode="auto">
            <a:xfrm>
              <a:off x="1056" y="3600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Leaf nodes (0 children)</a:t>
              </a:r>
            </a:p>
          </p:txBody>
        </p:sp>
        <p:sp>
          <p:nvSpPr>
            <p:cNvPr id="9274" name="Oval 58"/>
            <p:cNvSpPr>
              <a:spLocks noChangeArrowheads="1"/>
            </p:cNvSpPr>
            <p:nvPr/>
          </p:nvSpPr>
          <p:spPr bwMode="auto">
            <a:xfrm>
              <a:off x="768" y="3600"/>
              <a:ext cx="288" cy="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9275" name="Rectangle 59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Node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828800"/>
            <a:ext cx="4876800" cy="2743200"/>
            <a:chOff x="1152" y="1008"/>
            <a:chExt cx="3072" cy="1728"/>
          </a:xfrm>
        </p:grpSpPr>
        <p:sp>
          <p:nvSpPr>
            <p:cNvPr id="10243" name="Oval 3"/>
            <p:cNvSpPr>
              <a:spLocks noChangeArrowheads="1"/>
            </p:cNvSpPr>
            <p:nvPr/>
          </p:nvSpPr>
          <p:spPr bwMode="auto">
            <a:xfrm>
              <a:off x="2592" y="10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2592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3312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872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153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2160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259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31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2880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393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93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1536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0256" name="Oval 16"/>
            <p:cNvSpPr>
              <a:spLocks noChangeArrowheads="1"/>
            </p:cNvSpPr>
            <p:nvPr/>
          </p:nvSpPr>
          <p:spPr bwMode="auto">
            <a:xfrm>
              <a:off x="1920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1152" y="24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2112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273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2880" y="12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7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16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3600" y="172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>
              <a:off x="345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 flipH="1">
              <a:off x="1776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2112" y="172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40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H="1">
              <a:off x="2544" y="220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832" y="220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H="1">
              <a:off x="1392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1776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438400" y="1828800"/>
            <a:ext cx="5029200" cy="4267200"/>
            <a:chOff x="1536" y="1152"/>
            <a:chExt cx="3168" cy="2688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1536" y="1152"/>
              <a:ext cx="1344" cy="1248"/>
              <a:chOff x="336" y="96"/>
              <a:chExt cx="1344" cy="1248"/>
            </a:xfrm>
          </p:grpSpPr>
          <p:sp>
            <p:nvSpPr>
              <p:cNvPr id="10274" name="Oval 34"/>
              <p:cNvSpPr>
                <a:spLocks noChangeArrowheads="1"/>
              </p:cNvSpPr>
              <p:nvPr/>
            </p:nvSpPr>
            <p:spPr bwMode="auto">
              <a:xfrm>
                <a:off x="1392" y="96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10275" name="Oval 35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3602" y="3552"/>
              <a:ext cx="1102" cy="288"/>
              <a:chOff x="3602" y="3552"/>
              <a:chExt cx="1102" cy="288"/>
            </a:xfrm>
          </p:grpSpPr>
          <p:sp>
            <p:nvSpPr>
              <p:cNvPr id="10277" name="Oval 37"/>
              <p:cNvSpPr>
                <a:spLocks noChangeArrowheads="1"/>
              </p:cNvSpPr>
              <p:nvPr/>
            </p:nvSpPr>
            <p:spPr bwMode="auto">
              <a:xfrm>
                <a:off x="3602" y="3552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8" name="Text Box 38"/>
              <p:cNvSpPr txBox="1">
                <a:spLocks noChangeArrowheads="1"/>
              </p:cNvSpPr>
              <p:nvPr/>
            </p:nvSpPr>
            <p:spPr bwMode="auto">
              <a:xfrm>
                <a:off x="3890" y="3552"/>
                <a:ext cx="8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Degree 3</a:t>
                </a:r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219200" y="2590800"/>
            <a:ext cx="5486400" cy="3505200"/>
            <a:chOff x="768" y="1632"/>
            <a:chExt cx="3456" cy="2208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2592" y="1632"/>
              <a:ext cx="1632" cy="768"/>
              <a:chOff x="3936" y="3360"/>
              <a:chExt cx="1632" cy="768"/>
            </a:xfrm>
          </p:grpSpPr>
          <p:sp>
            <p:nvSpPr>
              <p:cNvPr id="10281" name="Oval 41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10282" name="Oval 42"/>
              <p:cNvSpPr>
                <a:spLocks noChangeArrowheads="1"/>
              </p:cNvSpPr>
              <p:nvPr/>
            </p:nvSpPr>
            <p:spPr bwMode="auto">
              <a:xfrm>
                <a:off x="5280" y="3840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768" y="3552"/>
              <a:ext cx="1102" cy="288"/>
              <a:chOff x="768" y="3552"/>
              <a:chExt cx="1102" cy="288"/>
            </a:xfrm>
          </p:grpSpPr>
          <p:sp>
            <p:nvSpPr>
              <p:cNvPr id="10284" name="Oval 44"/>
              <p:cNvSpPr>
                <a:spLocks noChangeArrowheads="1"/>
              </p:cNvSpPr>
              <p:nvPr/>
            </p:nvSpPr>
            <p:spPr bwMode="auto">
              <a:xfrm>
                <a:off x="768" y="3552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5" name="Text Box 45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Degree 1</a:t>
                </a:r>
              </a:p>
            </p:txBody>
          </p:sp>
        </p:grp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219200" y="3352800"/>
            <a:ext cx="5486400" cy="3276600"/>
            <a:chOff x="768" y="1824"/>
            <a:chExt cx="3456" cy="2064"/>
          </a:xfrm>
        </p:grpSpPr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1152" y="1824"/>
              <a:ext cx="3072" cy="768"/>
              <a:chOff x="1152" y="2976"/>
              <a:chExt cx="3072" cy="768"/>
            </a:xfrm>
          </p:grpSpPr>
          <p:sp>
            <p:nvSpPr>
              <p:cNvPr id="10288" name="Oval 48"/>
              <p:cNvSpPr>
                <a:spLocks noChangeArrowheads="1"/>
              </p:cNvSpPr>
              <p:nvPr/>
            </p:nvSpPr>
            <p:spPr bwMode="auto">
              <a:xfrm>
                <a:off x="2160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10289" name="Oval 49"/>
              <p:cNvSpPr>
                <a:spLocks noChangeArrowheads="1"/>
              </p:cNvSpPr>
              <p:nvPr/>
            </p:nvSpPr>
            <p:spPr bwMode="auto">
              <a:xfrm>
                <a:off x="23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10290" name="Oval 50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</a:p>
            </p:txBody>
          </p:sp>
          <p:sp>
            <p:nvSpPr>
              <p:cNvPr id="10291" name="Oval 51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N</a:t>
                </a:r>
              </a:p>
            </p:txBody>
          </p:sp>
          <p:sp>
            <p:nvSpPr>
              <p:cNvPr id="10292" name="Oval 52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</a:p>
            </p:txBody>
          </p:sp>
          <p:sp>
            <p:nvSpPr>
              <p:cNvPr id="10293" name="Oval 53"/>
              <p:cNvSpPr>
                <a:spLocks noChangeArrowheads="1"/>
              </p:cNvSpPr>
              <p:nvPr/>
            </p:nvSpPr>
            <p:spPr bwMode="auto">
              <a:xfrm>
                <a:off x="1536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0294" name="Oval 54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</a:p>
            </p:txBody>
          </p:sp>
          <p:sp>
            <p:nvSpPr>
              <p:cNvPr id="10295" name="Oval 55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288" cy="28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sp>
          <p:nvSpPr>
            <p:cNvPr id="10296" name="Text Box 56"/>
            <p:cNvSpPr txBox="1">
              <a:spLocks noChangeArrowheads="1"/>
            </p:cNvSpPr>
            <p:nvPr/>
          </p:nvSpPr>
          <p:spPr bwMode="auto">
            <a:xfrm>
              <a:off x="1056" y="3600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Degree 0</a:t>
              </a:r>
            </a:p>
          </p:txBody>
        </p:sp>
        <p:sp>
          <p:nvSpPr>
            <p:cNvPr id="10297" name="Oval 57"/>
            <p:cNvSpPr>
              <a:spLocks noChangeArrowheads="1"/>
            </p:cNvSpPr>
            <p:nvPr/>
          </p:nvSpPr>
          <p:spPr bwMode="auto">
            <a:xfrm>
              <a:off x="768" y="3600"/>
              <a:ext cx="288" cy="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2971800" y="2590800"/>
            <a:ext cx="4495800" cy="4038600"/>
            <a:chOff x="1872" y="1632"/>
            <a:chExt cx="2832" cy="2544"/>
          </a:xfrm>
        </p:grpSpPr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1872" y="1632"/>
              <a:ext cx="1728" cy="768"/>
              <a:chOff x="3840" y="144"/>
              <a:chExt cx="1728" cy="768"/>
            </a:xfrm>
          </p:grpSpPr>
          <p:sp>
            <p:nvSpPr>
              <p:cNvPr id="10300" name="Oval 60"/>
              <p:cNvSpPr>
                <a:spLocks noChangeArrowheads="1"/>
              </p:cNvSpPr>
              <p:nvPr/>
            </p:nvSpPr>
            <p:spPr bwMode="auto">
              <a:xfrm>
                <a:off x="5280" y="144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301" name="Oval 61"/>
              <p:cNvSpPr>
                <a:spLocks noChangeArrowheads="1"/>
              </p:cNvSpPr>
              <p:nvPr/>
            </p:nvSpPr>
            <p:spPr bwMode="auto">
              <a:xfrm>
                <a:off x="3840" y="144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10302" name="Oval 62"/>
              <p:cNvSpPr>
                <a:spLocks noChangeArrowheads="1"/>
              </p:cNvSpPr>
              <p:nvPr/>
            </p:nvSpPr>
            <p:spPr bwMode="auto">
              <a:xfrm>
                <a:off x="4560" y="624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3602" y="3888"/>
              <a:ext cx="1102" cy="288"/>
              <a:chOff x="3602" y="3888"/>
              <a:chExt cx="1102" cy="288"/>
            </a:xfrm>
          </p:grpSpPr>
          <p:sp>
            <p:nvSpPr>
              <p:cNvPr id="10304" name="Oval 64"/>
              <p:cNvSpPr>
                <a:spLocks noChangeArrowheads="1"/>
              </p:cNvSpPr>
              <p:nvPr/>
            </p:nvSpPr>
            <p:spPr bwMode="auto">
              <a:xfrm>
                <a:off x="3602" y="3888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5" name="Text Box 65"/>
              <p:cNvSpPr txBox="1">
                <a:spLocks noChangeArrowheads="1"/>
              </p:cNvSpPr>
              <p:nvPr/>
            </p:nvSpPr>
            <p:spPr bwMode="auto">
              <a:xfrm>
                <a:off x="3890" y="3888"/>
                <a:ext cx="8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Degree 2</a:t>
                </a:r>
              </a:p>
            </p:txBody>
          </p:sp>
        </p:grpSp>
      </p:grpSp>
      <p:sp>
        <p:nvSpPr>
          <p:cNvPr id="10306" name="Rectangle 6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Degree of a Node</a:t>
            </a:r>
            <a:br>
              <a:rPr lang="en-US"/>
            </a:br>
            <a:r>
              <a:rPr lang="en-US" sz="3200"/>
              <a:t>Number of Children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1371600"/>
            <a:ext cx="4876800" cy="2819400"/>
            <a:chOff x="1152" y="480"/>
            <a:chExt cx="3072" cy="1776"/>
          </a:xfrm>
        </p:grpSpPr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>
              <a:off x="2592" y="4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331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1872" y="9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5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2160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259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35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3312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288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3936" y="14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39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1152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2112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2736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2880" y="72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73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16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3600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3456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1776" y="120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2112" y="120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408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H="1">
              <a:off x="2544" y="168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2832" y="16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1392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1776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752600" y="1371600"/>
            <a:ext cx="2895600" cy="3810000"/>
            <a:chOff x="1056" y="1152"/>
            <a:chExt cx="1824" cy="2400"/>
          </a:xfrm>
        </p:grpSpPr>
        <p:sp>
          <p:nvSpPr>
            <p:cNvPr id="11297" name="Oval 33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298" name="Oval 34"/>
            <p:cNvSpPr>
              <a:spLocks noChangeArrowheads="1"/>
            </p:cNvSpPr>
            <p:nvPr/>
          </p:nvSpPr>
          <p:spPr bwMode="auto">
            <a:xfrm>
              <a:off x="1056" y="3264"/>
              <a:ext cx="288" cy="2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1392" y="3264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Level 0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752600" y="2133600"/>
            <a:ext cx="4038600" cy="3581400"/>
            <a:chOff x="1056" y="1632"/>
            <a:chExt cx="2544" cy="2256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872" y="1632"/>
              <a:ext cx="1728" cy="288"/>
              <a:chOff x="1056" y="2976"/>
              <a:chExt cx="1728" cy="288"/>
            </a:xfrm>
          </p:grpSpPr>
          <p:sp>
            <p:nvSpPr>
              <p:cNvPr id="11302" name="Oval 3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11303" name="Oval 39"/>
              <p:cNvSpPr>
                <a:spLocks noChangeArrowheads="1"/>
              </p:cNvSpPr>
              <p:nvPr/>
            </p:nvSpPr>
            <p:spPr bwMode="auto">
              <a:xfrm>
                <a:off x="249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1304" name="Oval 40"/>
              <p:cNvSpPr>
                <a:spLocks noChangeArrowheads="1"/>
              </p:cNvSpPr>
              <p:nvPr/>
            </p:nvSpPr>
            <p:spPr bwMode="auto">
              <a:xfrm>
                <a:off x="1056" y="297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</p:grpSp>
        <p:sp>
          <p:nvSpPr>
            <p:cNvPr id="11305" name="Oval 41"/>
            <p:cNvSpPr>
              <a:spLocks noChangeArrowheads="1"/>
            </p:cNvSpPr>
            <p:nvPr/>
          </p:nvSpPr>
          <p:spPr bwMode="auto">
            <a:xfrm>
              <a:off x="1056" y="3600"/>
              <a:ext cx="288" cy="28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1392" y="3600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Level 1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514600" y="2895600"/>
            <a:ext cx="4419600" cy="2286000"/>
            <a:chOff x="1536" y="2112"/>
            <a:chExt cx="2784" cy="1440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536" y="2112"/>
              <a:ext cx="2688" cy="288"/>
              <a:chOff x="1056" y="3360"/>
              <a:chExt cx="2688" cy="288"/>
            </a:xfrm>
          </p:grpSpPr>
          <p:sp>
            <p:nvSpPr>
              <p:cNvPr id="11309" name="Oval 45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112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L</a:t>
                </a:r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288" cy="28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</a:p>
            </p:txBody>
          </p:sp>
        </p:grp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3288" y="3264"/>
              <a:ext cx="288" cy="288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624" y="3264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Level 2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1905000" y="3657600"/>
            <a:ext cx="5029200" cy="2057400"/>
            <a:chOff x="1152" y="2592"/>
            <a:chExt cx="3168" cy="1296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152" y="2592"/>
              <a:ext cx="3072" cy="336"/>
              <a:chOff x="1056" y="3792"/>
              <a:chExt cx="3072" cy="336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2256" y="3840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784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N</a:t>
                </a:r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840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P</a:t>
                </a:r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1440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M</a:t>
                </a:r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1056" y="3792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sp>
          <p:nvSpPr>
            <p:cNvPr id="11324" name="Oval 60"/>
            <p:cNvSpPr>
              <a:spLocks noChangeArrowheads="1"/>
            </p:cNvSpPr>
            <p:nvPr/>
          </p:nvSpPr>
          <p:spPr bwMode="auto">
            <a:xfrm>
              <a:off x="3288" y="3600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3624" y="3600"/>
              <a:ext cx="6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Level 3</a:t>
              </a:r>
            </a:p>
          </p:txBody>
        </p:sp>
      </p:grpSp>
      <p:sp>
        <p:nvSpPr>
          <p:cNvPr id="11326" name="Rectangle 6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Level of a Node</a:t>
            </a:r>
            <a:br>
              <a:rPr lang="en-US"/>
            </a:br>
            <a:r>
              <a:rPr lang="en-US" sz="3200"/>
              <a:t>Distance from the root</a:t>
            </a:r>
            <a:endParaRPr lang="en-US"/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685800" y="5867400"/>
            <a:ext cx="7772400" cy="838200"/>
          </a:xfrm>
          <a:prstGeom prst="rect">
            <a:avLst/>
          </a:prstGeom>
          <a:solidFill>
            <a:srgbClr val="CC33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Height of the Tree = Maximum Level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4740</TotalTime>
  <Words>1523</Words>
  <Application>Microsoft Office PowerPoint</Application>
  <PresentationFormat>On-screen Show (4:3)</PresentationFormat>
  <Paragraphs>637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Franklin Gothic Book</vt:lpstr>
      <vt:lpstr>Franklin Gothic Medium</vt:lpstr>
      <vt:lpstr>Wingdings 2</vt:lpstr>
      <vt:lpstr>Trek</vt:lpstr>
      <vt:lpstr>Bitmap Image</vt:lpstr>
      <vt:lpstr>MS Org Chart</vt:lpstr>
      <vt:lpstr>Trees</vt:lpstr>
      <vt:lpstr>Trees</vt:lpstr>
      <vt:lpstr>Family Tree</vt:lpstr>
      <vt:lpstr>Tree - Definition</vt:lpstr>
      <vt:lpstr>Family Tree</vt:lpstr>
      <vt:lpstr>Tree</vt:lpstr>
      <vt:lpstr>Node Types</vt:lpstr>
      <vt:lpstr>Degree of a Node Number of Children</vt:lpstr>
      <vt:lpstr>Level of a Node Distance from the root</vt:lpstr>
      <vt:lpstr>Ancestors</vt:lpstr>
      <vt:lpstr>Examples of Binary Trees</vt:lpstr>
      <vt:lpstr>Properties of Binary Trees</vt:lpstr>
      <vt:lpstr>maximum number of nodes on a level </vt:lpstr>
      <vt:lpstr>maximum number of nodes in a binary tree</vt:lpstr>
      <vt:lpstr>Full Binary Tree</vt:lpstr>
      <vt:lpstr>Complete Binary Tree</vt:lpstr>
      <vt:lpstr>Complete Binary Tree</vt:lpstr>
      <vt:lpstr>Binary Tree  No node has a degree &gt; 2</vt:lpstr>
      <vt:lpstr>Binary Tree Traversal In order Traversal (LNR)</vt:lpstr>
      <vt:lpstr>Binary Tree Traversal In Order Traversal (LNR)</vt:lpstr>
      <vt:lpstr>Binary Tree Traversal In Order Traversal (LNR)</vt:lpstr>
      <vt:lpstr>Binary Tree Traversal Pre Order Traversal (NLR)</vt:lpstr>
      <vt:lpstr>Binary Tree Traversal Pre Order Traversal (NLR)</vt:lpstr>
      <vt:lpstr>Binary Tree Traversal Post Order Traversal (LRN)</vt:lpstr>
      <vt:lpstr>Binary Tree Traversal Post Order Traversal (LRN)</vt:lpstr>
      <vt:lpstr>Binary Tree Traversal</vt:lpstr>
      <vt:lpstr>PowerPoint Presentation</vt:lpstr>
      <vt:lpstr>BinaryTree ::~ BinaryTree();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Usama</dc:creator>
  <cp:lastModifiedBy>Uzair Naqvi</cp:lastModifiedBy>
  <cp:revision>180</cp:revision>
  <dcterms:created xsi:type="dcterms:W3CDTF">2012-02-12T09:52:01Z</dcterms:created>
  <dcterms:modified xsi:type="dcterms:W3CDTF">2022-04-01T12:40:08Z</dcterms:modified>
</cp:coreProperties>
</file>