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1393" r:id="rId2"/>
    <p:sldId id="1450" r:id="rId3"/>
    <p:sldId id="1265" r:id="rId4"/>
    <p:sldId id="1395" r:id="rId5"/>
    <p:sldId id="1396" r:id="rId6"/>
    <p:sldId id="1397" r:id="rId7"/>
    <p:sldId id="1398" r:id="rId8"/>
    <p:sldId id="1399" r:id="rId9"/>
    <p:sldId id="1459" r:id="rId10"/>
    <p:sldId id="1460" r:id="rId11"/>
    <p:sldId id="1462" r:id="rId12"/>
    <p:sldId id="1461" r:id="rId13"/>
    <p:sldId id="1463" r:id="rId14"/>
    <p:sldId id="1464" r:id="rId15"/>
    <p:sldId id="14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C000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88689" autoAdjust="0"/>
  </p:normalViewPr>
  <p:slideViewPr>
    <p:cSldViewPr snapToGrid="0" snapToObjects="1">
      <p:cViewPr varScale="1">
        <p:scale>
          <a:sx n="66" d="100"/>
          <a:sy n="66" d="100"/>
        </p:scale>
        <p:origin x="468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0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Computer Networks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CS 3001 </a:t>
            </a:r>
            <a:r>
              <a:rPr lang="en-US" sz="4800" dirty="0"/>
              <a:t>(</a:t>
            </a:r>
            <a:r>
              <a:rPr lang="en-US" sz="4800" dirty="0" smtClean="0"/>
              <a:t>BCS-5B)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054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Application </a:t>
            </a:r>
            <a:r>
              <a:rPr lang="en-US" sz="3200" b="1" dirty="0">
                <a:solidFill>
                  <a:srgbClr val="C00000"/>
                </a:solidFill>
              </a:rPr>
              <a:t>Layer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Network </a:t>
            </a:r>
            <a:r>
              <a:rPr lang="en-US" sz="3200" b="1" dirty="0"/>
              <a:t>application architectures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HTTP</a:t>
            </a:r>
            <a:r>
              <a:rPr lang="en-US" sz="3200" b="1" dirty="0"/>
              <a:t>, FTP, Email, DNS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Basics </a:t>
            </a:r>
            <a:r>
              <a:rPr lang="en-US" sz="3200" b="1" dirty="0"/>
              <a:t>of P2P applications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Transport </a:t>
            </a:r>
            <a:r>
              <a:rPr lang="en-US" sz="3200" b="1" dirty="0">
                <a:solidFill>
                  <a:srgbClr val="C00000"/>
                </a:solidFill>
              </a:rPr>
              <a:t>Layer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Multiplexing </a:t>
            </a:r>
            <a:r>
              <a:rPr lang="en-US" sz="3200" b="1" dirty="0"/>
              <a:t>in UDP and TCP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Connectionless </a:t>
            </a:r>
            <a:r>
              <a:rPr lang="en-US" sz="3200" b="1" dirty="0"/>
              <a:t>Transport: UDP Reliable data transfer and TCP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Congestion </a:t>
            </a:r>
            <a:r>
              <a:rPr lang="en-US" sz="3200" b="1" dirty="0"/>
              <a:t>avoidance and control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3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>
                <a:solidFill>
                  <a:srgbClr val="C00000"/>
                </a:solidFill>
              </a:rPr>
              <a:t>Network Layer: Data Plane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Network layer overview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The Internet Protocol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IPv4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NAT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Fragmentation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Subnets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DHCP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IPv6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Generalized Forwarding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Middle Boxes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>
                <a:solidFill>
                  <a:srgbClr val="C00000"/>
                </a:solidFill>
              </a:rPr>
              <a:t>Network Layer: Control Plane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Router Control Plane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Routing algorithms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Routing protocols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SDN Control plane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ICMP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Link </a:t>
            </a:r>
            <a:r>
              <a:rPr lang="en-US" sz="3200" b="1" dirty="0">
                <a:solidFill>
                  <a:srgbClr val="C00000"/>
                </a:solidFill>
              </a:rPr>
              <a:t>Layer and MAC Layer Functionalities 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Error </a:t>
            </a:r>
            <a:r>
              <a:rPr lang="en-US" sz="3200" b="1" dirty="0"/>
              <a:t>Detection &amp; Control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Link layer addressing and ARP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Bridges and Hubs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LAN </a:t>
            </a:r>
            <a:r>
              <a:rPr lang="en-US" sz="3200" b="1" dirty="0"/>
              <a:t>Technologies 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Multiple Access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Outline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1"/>
            <a:ext cx="10515600" cy="435133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BSCS – FAST-NUCES </a:t>
            </a:r>
            <a:r>
              <a:rPr lang="en-US" sz="3200" b="1" dirty="0" smtClean="0"/>
              <a:t>ISB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MSCS </a:t>
            </a:r>
            <a:r>
              <a:rPr lang="en-US" sz="3200" b="1" dirty="0"/>
              <a:t>– UCP </a:t>
            </a:r>
            <a:r>
              <a:rPr lang="en-US" sz="3200" b="1" dirty="0" smtClean="0"/>
              <a:t>LHR</a:t>
            </a:r>
            <a:endParaRPr lang="en-US" sz="3200" b="1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sym typeface="+mn-ea"/>
              </a:rPr>
              <a:t>Management </a:t>
            </a:r>
            <a:r>
              <a:rPr lang="en-US" sz="3200" b="1" dirty="0">
                <a:sym typeface="+mn-ea"/>
              </a:rPr>
              <a:t>Trainee  – </a:t>
            </a:r>
            <a:r>
              <a:rPr lang="en-US" sz="3200" b="1" dirty="0" smtClean="0">
                <a:sym typeface="+mn-ea"/>
              </a:rPr>
              <a:t>PTCL</a:t>
            </a:r>
            <a:endParaRPr lang="en-US" sz="3200" b="1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AM </a:t>
            </a:r>
            <a:r>
              <a:rPr lang="en-US" sz="3200" b="1" dirty="0"/>
              <a:t>Network Support  – PTCL Data Center </a:t>
            </a:r>
            <a:r>
              <a:rPr lang="en-US" sz="3200" b="1" dirty="0" smtClean="0"/>
              <a:t>Operations</a:t>
            </a:r>
            <a:endParaRPr lang="en-US" sz="3200" b="1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sym typeface="+mn-ea"/>
              </a:rPr>
              <a:t>AM </a:t>
            </a:r>
            <a:r>
              <a:rPr lang="en-US" sz="3200" b="1" dirty="0">
                <a:sym typeface="+mn-ea"/>
              </a:rPr>
              <a:t>Network Support  – PTCL Cloud </a:t>
            </a:r>
            <a:r>
              <a:rPr lang="en-US" sz="3200" b="1" dirty="0" smtClean="0">
                <a:sym typeface="+mn-ea"/>
              </a:rPr>
              <a:t>Operations</a:t>
            </a:r>
            <a:endParaRPr lang="en-US" sz="3200" b="1" dirty="0">
              <a:sym typeface="+mn-ea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Cloud </a:t>
            </a:r>
            <a:r>
              <a:rPr lang="en-US" sz="3200" b="1" dirty="0"/>
              <a:t>Specialist – </a:t>
            </a:r>
            <a:r>
              <a:rPr lang="en-US" sz="3200" b="1" dirty="0" err="1"/>
              <a:t>Multilynx</a:t>
            </a:r>
            <a:r>
              <a:rPr lang="en-US" sz="3200" b="1" dirty="0"/>
              <a:t> (Jazz “</a:t>
            </a:r>
            <a:r>
              <a:rPr lang="en-US" sz="3200" b="1" dirty="0" err="1"/>
              <a:t>Garaj”Cloud</a:t>
            </a:r>
            <a:r>
              <a:rPr lang="en-US" sz="3200" b="1" dirty="0"/>
              <a:t> Project)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Instructor Background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67939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Come to class in-time and attend class with attention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There may be quizzes at the start of </a:t>
            </a:r>
            <a:r>
              <a:rPr lang="en-US" b="1" dirty="0" smtClean="0"/>
              <a:t>class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There will be </a:t>
            </a:r>
            <a:r>
              <a:rPr lang="en-US" b="1" dirty="0"/>
              <a:t>questions from </a:t>
            </a:r>
            <a:r>
              <a:rPr lang="en-US" b="1" dirty="0" smtClean="0"/>
              <a:t>the class discussions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Talking among each other is not appreciated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Leaving the class to attend a phone call is not appreciated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If </a:t>
            </a:r>
            <a:r>
              <a:rPr lang="en-US" sz="3200" b="1" dirty="0"/>
              <a:t>a key term is confusing to you, </a:t>
            </a:r>
            <a:r>
              <a:rPr lang="en-US" sz="3200" b="1" dirty="0" smtClean="0"/>
              <a:t>raise hand and ask the instructor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Cases </a:t>
            </a:r>
            <a:r>
              <a:rPr lang="en-US" sz="3200" b="1" dirty="0"/>
              <a:t>of plagiarism (copying of other people’s work) will lead to marks and/or grade </a:t>
            </a:r>
            <a:r>
              <a:rPr lang="en-US" sz="3200" b="1" dirty="0" smtClean="0"/>
              <a:t>reductions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Classroom </a:t>
            </a:r>
            <a:r>
              <a:rPr lang="en-US" dirty="0" smtClean="0"/>
              <a:t>Etiquettes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78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7809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b="1" dirty="0" smtClean="0"/>
              <a:t>Course grades will be based on </a:t>
            </a:r>
            <a:r>
              <a:rPr lang="en-US" sz="3000" b="1" dirty="0" smtClean="0">
                <a:solidFill>
                  <a:srgbClr val="0000A8"/>
                </a:solidFill>
              </a:rPr>
              <a:t>absolute grading </a:t>
            </a:r>
            <a:endParaRPr lang="en-US" sz="3000" b="1" dirty="0">
              <a:solidFill>
                <a:srgbClr val="0000A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 smtClean="0"/>
              <a:t>Quizzes </a:t>
            </a:r>
            <a:r>
              <a:rPr lang="en-US" sz="3000" b="1" dirty="0"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ym typeface="Wingdings" panose="05000000000000000000" pitchFamily="2" charset="2"/>
              </a:rPr>
              <a:t>15</a:t>
            </a:r>
            <a:r>
              <a:rPr lang="en-US" sz="3000" b="1" dirty="0" smtClean="0"/>
              <a:t>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5</a:t>
            </a:r>
            <a:r>
              <a:rPr lang="en-US" b="1" dirty="0" smtClean="0"/>
              <a:t> to </a:t>
            </a:r>
            <a:r>
              <a:rPr lang="en-US" b="1" dirty="0"/>
              <a:t>7</a:t>
            </a:r>
            <a:r>
              <a:rPr lang="en-US" b="1" dirty="0" smtClean="0"/>
              <a:t>, Announced, no retake, may be best-of quizzes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 smtClean="0"/>
              <a:t>Assignments </a:t>
            </a:r>
            <a:r>
              <a:rPr lang="en-US" sz="3000" b="1" dirty="0"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ym typeface="Wingdings" panose="05000000000000000000" pitchFamily="2" charset="2"/>
              </a:rPr>
              <a:t>10</a:t>
            </a:r>
            <a:r>
              <a:rPr lang="en-US" sz="3000" b="1" dirty="0" smtClean="0"/>
              <a:t>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5</a:t>
            </a:r>
            <a:r>
              <a:rPr lang="en-US" b="1" dirty="0" smtClean="0"/>
              <a:t> to </a:t>
            </a:r>
            <a:r>
              <a:rPr lang="en-US" b="1" dirty="0"/>
              <a:t>7</a:t>
            </a:r>
            <a:r>
              <a:rPr lang="en-US" b="1" dirty="0" smtClean="0"/>
              <a:t>, Announced, no retake</a:t>
            </a:r>
            <a:r>
              <a:rPr lang="en-US" b="1" smtClean="0"/>
              <a:t>, </a:t>
            </a:r>
            <a:r>
              <a:rPr lang="en-US" b="1" smtClean="0"/>
              <a:t>no</a:t>
            </a:r>
            <a:r>
              <a:rPr lang="en-US" b="1" smtClean="0"/>
              <a:t> </a:t>
            </a:r>
            <a:r>
              <a:rPr lang="en-US" b="1" dirty="0"/>
              <a:t>best-of </a:t>
            </a:r>
            <a:r>
              <a:rPr lang="en-US" b="1" dirty="0" smtClean="0"/>
              <a:t>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marks </a:t>
            </a:r>
            <a:r>
              <a:rPr lang="en-US" b="1" dirty="0"/>
              <a:t>deduction </a:t>
            </a:r>
            <a:r>
              <a:rPr lang="en-US" b="1" dirty="0" smtClean="0"/>
              <a:t>on </a:t>
            </a:r>
            <a:r>
              <a:rPr lang="en-US" b="1" dirty="0"/>
              <a:t>late </a:t>
            </a:r>
            <a:r>
              <a:rPr lang="en-US" b="1" dirty="0"/>
              <a:t>submission (with maximum 48 hours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 smtClean="0"/>
              <a:t>Midterm </a:t>
            </a:r>
            <a:r>
              <a:rPr lang="en-US" sz="3000" b="1" dirty="0"/>
              <a:t>I and Midterm II </a:t>
            </a:r>
            <a:r>
              <a:rPr lang="en-US" sz="3000" b="1" dirty="0"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ym typeface="Wingdings" panose="05000000000000000000" pitchFamily="2" charset="2"/>
              </a:rPr>
              <a:t>30</a:t>
            </a:r>
            <a:r>
              <a:rPr lang="en-US" sz="3000" b="1" dirty="0" smtClean="0"/>
              <a:t>%</a:t>
            </a:r>
            <a:endParaRPr lang="en-US" sz="3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Final Exam </a:t>
            </a:r>
            <a:r>
              <a:rPr lang="en-US" sz="3000" b="1" dirty="0"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ym typeface="Wingdings" panose="05000000000000000000" pitchFamily="2" charset="2"/>
              </a:rPr>
              <a:t>45%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Comprehensive </a:t>
            </a:r>
            <a:r>
              <a:rPr lang="en-US" b="1" dirty="0"/>
              <a:t>exam (all course contents included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 Policy – Must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30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Office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Office </a:t>
            </a:r>
            <a:r>
              <a:rPr lang="en-US" b="1" dirty="0"/>
              <a:t>07</a:t>
            </a:r>
            <a:r>
              <a:rPr lang="en-US" b="1" dirty="0" smtClean="0"/>
              <a:t>, Ground </a:t>
            </a:r>
            <a:r>
              <a:rPr lang="en-US" b="1" dirty="0"/>
              <a:t>Floor, CS Department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Email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danyal.farhat@nu.edu.pk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danyal.farhat@lhr.nu.edu.pk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Office </a:t>
            </a:r>
            <a:r>
              <a:rPr lang="en-US" sz="3200" b="1" dirty="0" smtClean="0"/>
              <a:t>Hours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Mon [02:00 – 03:00 pm]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Wed </a:t>
            </a:r>
            <a:r>
              <a:rPr lang="en-US" b="1" dirty="0"/>
              <a:t>[02:00 – 03:00 pm</a:t>
            </a:r>
            <a:r>
              <a:rPr lang="en-US" b="1" dirty="0" smtClean="0"/>
              <a:t>]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Website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Classroom </a:t>
            </a:r>
            <a:r>
              <a:rPr lang="en-US" b="1" dirty="0"/>
              <a:t>Code </a:t>
            </a:r>
            <a:r>
              <a:rPr lang="en-US" b="1" dirty="0" smtClean="0"/>
              <a:t>(CN BCS-5B): </a:t>
            </a:r>
            <a:r>
              <a:rPr lang="en-US" b="1" dirty="0"/>
              <a:t>ipashr7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Administrative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Describe </a:t>
            </a:r>
            <a:r>
              <a:rPr lang="en-US" sz="3200" b="1" dirty="0"/>
              <a:t>utilization of network protocol concepts vis-a-vis OSI and TCP/IP stack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Demonstrate the basics of network concepts using state-of-the-art network </a:t>
            </a:r>
            <a:r>
              <a:rPr lang="en-US" sz="3200" b="1" dirty="0" smtClean="0"/>
              <a:t>techniques/tools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Demonstrate various classical routing and switching protocols via </a:t>
            </a:r>
            <a:r>
              <a:rPr lang="en-US" sz="3200" b="1" dirty="0" smtClean="0"/>
              <a:t>simulations</a:t>
            </a: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Apply Socket Programming (client/server) to solve various real-world problems, including ensuring of data integrity</a:t>
            </a:r>
            <a:endParaRPr lang="en-US" sz="3200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Learning Outcomes (CLOs)</a:t>
            </a:r>
          </a:p>
        </p:txBody>
      </p:sp>
    </p:spTree>
    <p:extLst>
      <p:ext uri="{BB962C8B-B14F-4D97-AF65-F5344CB8AC3E}">
        <p14:creationId xmlns:p14="http://schemas.microsoft.com/office/powerpoint/2010/main" val="1888980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Computer </a:t>
            </a:r>
            <a:r>
              <a:rPr lang="en-US" sz="3200" b="1" dirty="0"/>
              <a:t>Networking: A Top Down approach featuring the Internet, 8th </a:t>
            </a:r>
            <a:r>
              <a:rPr lang="en-US" sz="3200" b="1" dirty="0" smtClean="0"/>
              <a:t>Edition, James </a:t>
            </a:r>
            <a:r>
              <a:rPr lang="en-US" sz="3200" b="1" dirty="0"/>
              <a:t>F. Kurose and Keith W. Ross </a:t>
            </a: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Computer Networks, 5th Edition, Andrew Tanenbaum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Data Communications and Networking, 4th Edition, Behrouz A. </a:t>
            </a:r>
            <a:r>
              <a:rPr lang="en-US" sz="3200" b="1" dirty="0" err="1"/>
              <a:t>Forouzan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Textbooks &amp; Reference Books</a:t>
            </a:r>
          </a:p>
        </p:txBody>
      </p:sp>
    </p:spTree>
    <p:extLst>
      <p:ext uri="{BB962C8B-B14F-4D97-AF65-F5344CB8AC3E}">
        <p14:creationId xmlns:p14="http://schemas.microsoft.com/office/powerpoint/2010/main" val="2843038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459230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Introduction </a:t>
            </a:r>
            <a:r>
              <a:rPr lang="en-US" sz="3200" b="1" dirty="0">
                <a:solidFill>
                  <a:srgbClr val="C00000"/>
                </a:solidFill>
              </a:rPr>
              <a:t>and Overview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Basic Concepts of Networking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Circuit switching Packet switching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Multiplexing (TDM, FDM)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Throughput, Loss and delay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Internet Architecture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Protocol Layering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</a:t>
            </a:r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25400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498</Words>
  <Application>Microsoft Office PowerPoint</Application>
  <PresentationFormat>Widescreen</PresentationFormat>
  <Paragraphs>107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Computer Networks CS 3001 (BCS-5B) Lecture 0</vt:lpstr>
      <vt:lpstr>Course Overview</vt:lpstr>
      <vt:lpstr>Instructor Background</vt:lpstr>
      <vt:lpstr>Classroom Etiquettes</vt:lpstr>
      <vt:lpstr>Grading Policy – Must Read</vt:lpstr>
      <vt:lpstr>Administrative Information</vt:lpstr>
      <vt:lpstr>Course Learning Outcomes (CLOs)</vt:lpstr>
      <vt:lpstr>Textbooks &amp; Reference Books</vt:lpstr>
      <vt:lpstr>Course Outline</vt:lpstr>
      <vt:lpstr>Course Outline (Cont.)</vt:lpstr>
      <vt:lpstr>Course Outline (Cont.)</vt:lpstr>
      <vt:lpstr>Course Outline (Cont.)</vt:lpstr>
      <vt:lpstr>Course Outline (Cont.)</vt:lpstr>
      <vt:lpstr>Course Outline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315</cp:revision>
  <dcterms:created xsi:type="dcterms:W3CDTF">2020-01-18T07:24:00Z</dcterms:created>
  <dcterms:modified xsi:type="dcterms:W3CDTF">2023-08-20T07:12:02Z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